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6"/>
  </p:handoutMasterIdLst>
  <p:sldIdLst>
    <p:sldId id="256" r:id="rId2"/>
    <p:sldId id="260" r:id="rId3"/>
    <p:sldId id="264" r:id="rId4"/>
    <p:sldId id="263" r:id="rId5"/>
    <p:sldId id="268" r:id="rId6"/>
    <p:sldId id="270" r:id="rId7"/>
    <p:sldId id="275" r:id="rId8"/>
    <p:sldId id="265" r:id="rId9"/>
    <p:sldId id="258" r:id="rId10"/>
    <p:sldId id="276" r:id="rId11"/>
    <p:sldId id="262" r:id="rId12"/>
    <p:sldId id="266" r:id="rId13"/>
    <p:sldId id="272" r:id="rId14"/>
    <p:sldId id="27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/>
          <a:lstStyle>
            <a:lvl1pPr algn="r">
              <a:defRPr sz="1200"/>
            </a:lvl1pPr>
          </a:lstStyle>
          <a:p>
            <a:fld id="{F65F6A47-652C-4D91-B20C-96A13EFFFEF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7" tIns="46588" rIns="93177" bIns="46588" rtlCol="0" anchor="b"/>
          <a:lstStyle>
            <a:lvl1pPr algn="r">
              <a:defRPr sz="1200"/>
            </a:lvl1pPr>
          </a:lstStyle>
          <a:p>
            <a:fld id="{95AB2EB3-9698-4370-BC4E-F8769CDA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6E8C26-0B03-4A8B-B3D7-6AE0B2C7B59C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v/nuQyKGuXJOs?hl=en_US&amp;amp;version=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v/6OzAx1bPGD4?version=2&amp;amp;hl=en_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276600"/>
            <a:ext cx="7059079" cy="17248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CFD Pre-Lab 1</a:t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Simulation of Laminar Pipe Flow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>
                <a:effectLst/>
              </a:rPr>
              <a:t>Seong Mo Yean, and Timur Dogan</a:t>
            </a:r>
            <a:br>
              <a:rPr lang="en-US" sz="2000" b="0" dirty="0" smtClean="0">
                <a:effectLst/>
              </a:rPr>
            </a:br>
            <a:r>
              <a:rPr lang="en-US" sz="2000" b="0" dirty="0">
                <a:effectLst/>
              </a:rPr>
              <a:t/>
            </a:r>
            <a:br>
              <a:rPr lang="en-US" sz="2000" b="0" dirty="0">
                <a:effectLst/>
              </a:rPr>
            </a:br>
            <a:r>
              <a:rPr lang="en-US" sz="2000" b="0" dirty="0" smtClean="0">
                <a:effectLst/>
              </a:rPr>
              <a:t>10/14/2013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048000"/>
                <a:ext cx="9143999" cy="3657600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/>
                  <a:t>Laminar flow</a:t>
                </a:r>
              </a:p>
              <a:p>
                <a:r>
                  <a:rPr lang="en-US" sz="1800" dirty="0" smtClean="0"/>
                  <a:t>Air properties</a:t>
                </a:r>
              </a:p>
              <a:p>
                <a:r>
                  <a:rPr lang="en-US" sz="1800" dirty="0" smtClean="0"/>
                  <a:t>Boundary Conditions (BC)</a:t>
                </a:r>
                <a:endParaRPr lang="en-US" sz="1800" dirty="0"/>
              </a:p>
              <a:p>
                <a:pPr lvl="1"/>
                <a:r>
                  <a:rPr lang="en-US" sz="1800" dirty="0"/>
                  <a:t>No-slip: </a:t>
                </a:r>
                <a:r>
                  <a:rPr lang="en-US" sz="1800" dirty="0" smtClean="0"/>
                  <a:t>velocities are zero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𝑢</m:t>
                    </m:r>
                    <m:r>
                      <a:rPr lang="en-US" sz="1800" i="1" dirty="0" smtClean="0">
                        <a:latin typeface="Cambria Math"/>
                      </a:rPr>
                      <m:t>,</m:t>
                    </m:r>
                    <m:r>
                      <a:rPr lang="en-US" sz="1800" i="1" dirty="0" smtClean="0">
                        <a:latin typeface="Cambria Math"/>
                      </a:rPr>
                      <m:t>𝑣</m:t>
                    </m:r>
                    <m:r>
                      <a:rPr lang="en-US" sz="180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), pressure gradient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 is zero</a:t>
                </a:r>
                <a:endParaRPr lang="en-US" sz="1800" dirty="0"/>
              </a:p>
              <a:p>
                <a:pPr lvl="1"/>
                <a:r>
                  <a:rPr lang="en-US" sz="1800" dirty="0"/>
                  <a:t>Symmetric: </a:t>
                </a:r>
                <a:r>
                  <a:rPr lang="en-US" sz="1800" dirty="0" smtClean="0"/>
                  <a:t>radial </a:t>
                </a:r>
                <a:r>
                  <a:rPr lang="en-US" sz="1800" dirty="0"/>
                  <a:t>velocity is </a:t>
                </a:r>
                <a:r>
                  <a:rPr lang="en-US" sz="1800" dirty="0" smtClean="0"/>
                  <a:t>zero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𝑣</m:t>
                    </m:r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), </a:t>
                </a:r>
                <a:r>
                  <a:rPr lang="en-US" sz="1800" dirty="0"/>
                  <a:t>gradients of axial velocity and pressure are </a:t>
                </a:r>
                <a:r>
                  <a:rPr lang="en-US" sz="1800" dirty="0" smtClean="0"/>
                  <a:t>zero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𝑟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pPr lvl="1"/>
                <a:r>
                  <a:rPr lang="en-US" sz="1800" dirty="0"/>
                  <a:t>Inlet velocity: </a:t>
                </a:r>
                <a:r>
                  <a:rPr lang="en-US" sz="1800" dirty="0" smtClean="0"/>
                  <a:t>uniform </a:t>
                </a:r>
                <a:r>
                  <a:rPr lang="en-US" sz="1800" dirty="0" smtClean="0"/>
                  <a:t>constant velocity (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𝑢</m:t>
                    </m:r>
                    <m:r>
                      <a:rPr lang="en-US" sz="1800" i="1" dirty="0">
                        <a:latin typeface="Cambria Math"/>
                      </a:rPr>
                      <m:t>=0.2</m:t>
                    </m:r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n-US" sz="1800" b="0" i="1" dirty="0" smtClean="0">
                        <a:latin typeface="Cambria Math"/>
                      </a:rPr>
                      <m:t>,</m:t>
                    </m:r>
                    <m:r>
                      <a:rPr lang="en-US" sz="1800" i="1" dirty="0">
                        <a:latin typeface="Cambria Math"/>
                      </a:rPr>
                      <m:t> </m:t>
                    </m:r>
                    <m:r>
                      <a:rPr lang="en-US" sz="1800" i="1" dirty="0">
                        <a:latin typeface="Cambria Math"/>
                      </a:rPr>
                      <m:t>𝑣</m:t>
                    </m:r>
                    <m:r>
                      <a:rPr lang="en-US" sz="1800" i="1" dirty="0">
                        <a:latin typeface="Cambria Math"/>
                      </a:rPr>
                      <m:t>=0,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</a:t>
                </a:r>
              </a:p>
              <a:p>
                <a:pPr lvl="1"/>
                <a:r>
                  <a:rPr lang="en-US" sz="1800" dirty="0" smtClean="0"/>
                  <a:t>Outlet</a:t>
                </a:r>
                <a:r>
                  <a:rPr lang="en-US" sz="1800" dirty="0" smtClean="0"/>
                  <a:t>: (gauge) pressure is imposed to the </a:t>
                </a:r>
                <a:r>
                  <a:rPr lang="en-US" sz="1800" dirty="0" smtClean="0"/>
                  <a:t>boundary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𝑝</m:t>
                    </m:r>
                    <m:r>
                      <a:rPr lang="en-US" sz="1800" i="1" dirty="0">
                        <a:latin typeface="Cambria Math"/>
                      </a:rPr>
                      <m:t>=0</m:t>
                    </m:r>
                    <m:r>
                      <a:rPr lang="en-US" sz="1800" b="0" i="1" dirty="0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1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048000"/>
                <a:ext cx="9143999" cy="3657600"/>
              </a:xfrm>
              <a:blipFill rotWithShape="1">
                <a:blip r:embed="rId2"/>
                <a:stretch>
                  <a:fillRect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Physics</a:t>
            </a:r>
            <a:endParaRPr lang="en-US" sz="32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195345" y="1752600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195345" y="1752600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195345" y="2693965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4800" y="1949498"/>
            <a:ext cx="27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Inlet – Velocity inlet BC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71578" y="2032751"/>
            <a:ext cx="318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Outlet – Pressure outlet BC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24012" y="1368028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 – No slip BC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941596" y="2850472"/>
            <a:ext cx="315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Center – Axisymmetric BC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723953" y="2312966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120489" y="1889702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5509653" y="1746735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ANSYS Fluent</a:t>
            </a:r>
            <a:endParaRPr lang="en-US" sz="4400" dirty="0"/>
          </a:p>
        </p:txBody>
      </p:sp>
      <p:sp>
        <p:nvSpPr>
          <p:cNvPr id="16" name="Arc 15"/>
          <p:cNvSpPr/>
          <p:nvPr/>
        </p:nvSpPr>
        <p:spPr>
          <a:xfrm>
            <a:off x="2251572" y="1766082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flipV="1">
            <a:off x="2257028" y="1771650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201789" y="2402083"/>
            <a:ext cx="0" cy="500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Line Callout 1 7"/>
              <p:cNvSpPr/>
              <p:nvPr/>
            </p:nvSpPr>
            <p:spPr>
              <a:xfrm>
                <a:off x="6248400" y="2850472"/>
                <a:ext cx="2895600" cy="776944"/>
              </a:xfrm>
              <a:prstGeom prst="borderCallout1">
                <a:avLst>
                  <a:gd name="adj1" fmla="val -1461"/>
                  <a:gd name="adj2" fmla="val 1150"/>
                  <a:gd name="adj3" fmla="val -17405"/>
                  <a:gd name="adj4" fmla="val -36359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Zero slop at center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8" name="Line Callout 1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850472"/>
                <a:ext cx="2895600" cy="776944"/>
              </a:xfrm>
              <a:prstGeom prst="borderCallout1">
                <a:avLst>
                  <a:gd name="adj1" fmla="val -1461"/>
                  <a:gd name="adj2" fmla="val 1150"/>
                  <a:gd name="adj3" fmla="val -17405"/>
                  <a:gd name="adj4" fmla="val -36359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509653" y="2688100"/>
            <a:ext cx="1043547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195345" y="1219200"/>
            <a:ext cx="0" cy="527535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41596" y="1219200"/>
            <a:ext cx="247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248400" y="239994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9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42276" cy="3048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</a:t>
            </a:r>
            <a:r>
              <a:rPr lang="en-US" sz="1800" dirty="0"/>
              <a:t>limiting behavior in the solution of the </a:t>
            </a:r>
            <a:r>
              <a:rPr lang="en-US" sz="1800" dirty="0" smtClean="0"/>
              <a:t>equations</a:t>
            </a:r>
          </a:p>
          <a:p>
            <a:r>
              <a:rPr lang="en-US" sz="1800" dirty="0" smtClean="0"/>
              <a:t>Represented </a:t>
            </a:r>
            <a:r>
              <a:rPr lang="en-US" sz="1800" dirty="0"/>
              <a:t>by </a:t>
            </a:r>
            <a:r>
              <a:rPr lang="en-US" sz="1800" dirty="0" smtClean="0"/>
              <a:t>the history of residuals or </a:t>
            </a:r>
            <a:r>
              <a:rPr lang="en-US" sz="1800" dirty="0" smtClean="0">
                <a:solidFill>
                  <a:srgbClr val="FF0000"/>
                </a:solidFill>
              </a:rPr>
              <a:t>errors</a:t>
            </a:r>
            <a:r>
              <a:rPr lang="en-US" sz="1800" dirty="0" smtClean="0"/>
              <a:t> made by previous </a:t>
            </a:r>
            <a:r>
              <a:rPr lang="en-US" sz="1800" dirty="0" smtClean="0">
                <a:solidFill>
                  <a:srgbClr val="FF0000"/>
                </a:solidFill>
              </a:rPr>
              <a:t>iterative solutions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converged solution is </a:t>
            </a:r>
            <a:r>
              <a:rPr lang="en-US" sz="1800" dirty="0">
                <a:solidFill>
                  <a:srgbClr val="FF0000"/>
                </a:solidFill>
              </a:rPr>
              <a:t>not necessarily an accurate </a:t>
            </a:r>
            <a:r>
              <a:rPr lang="en-US" sz="1800" dirty="0" smtClean="0">
                <a:solidFill>
                  <a:srgbClr val="FF0000"/>
                </a:solidFill>
              </a:rPr>
              <a:t>one</a:t>
            </a:r>
            <a:r>
              <a:rPr lang="en-US" sz="1800" dirty="0" smtClean="0"/>
              <a:t> due to iteration number, domain size, mesh resolution and numerical schemes</a:t>
            </a:r>
          </a:p>
          <a:p>
            <a:r>
              <a:rPr lang="en-US" sz="1800" dirty="0" smtClean="0"/>
              <a:t>Continuity, momentum equation have their own residual histories.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5600" y="3734980"/>
            <a:ext cx="38100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ANSYS Fluent</a:t>
            </a:r>
            <a:endParaRPr lang="en-US" sz="4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/>
              <a:t>Solution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49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377" y="1447800"/>
            <a:ext cx="5896777" cy="2743200"/>
          </a:xfrm>
        </p:spPr>
        <p:txBody>
          <a:bodyPr>
            <a:noAutofit/>
          </a:bodyPr>
          <a:lstStyle/>
          <a:p>
            <a:r>
              <a:rPr lang="en-US" sz="1600" dirty="0" smtClean="0"/>
              <a:t>Developed length is distance from entrance to a point where flow is fully developed.</a:t>
            </a:r>
          </a:p>
          <a:p>
            <a:r>
              <a:rPr lang="en-US" sz="1600" dirty="0" smtClean="0"/>
              <a:t>Fully developed flow does not change velocity profile or velocity gradient in axial direction is zero.</a:t>
            </a:r>
          </a:p>
          <a:p>
            <a:r>
              <a:rPr lang="en-US" sz="1600" dirty="0" smtClean="0"/>
              <a:t>Pressure drops linearly.</a:t>
            </a:r>
          </a:p>
          <a:p>
            <a:r>
              <a:rPr lang="en-US" sz="1600" dirty="0" smtClean="0"/>
              <a:t>Axial velocity or skin friction distribution along axis can be used to determine the length.</a:t>
            </a:r>
            <a:endParaRPr lang="en-US" sz="1600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2945319" y="4119398"/>
            <a:ext cx="2952468" cy="2130072"/>
            <a:chOff x="429841" y="4105368"/>
            <a:chExt cx="3600000" cy="2701923"/>
          </a:xfrm>
        </p:grpSpPr>
        <p:pic>
          <p:nvPicPr>
            <p:cNvPr id="5" name="Picture 4" descr="C:\Users\tdogan\Desktop\CFD Lab\ANSYS CFD LABS\Intermediate\Lab 1-Pipe\Solution\lam_centerline_velocity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41" y="4105368"/>
              <a:ext cx="3600000" cy="2701923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" name="Straight Connector 7"/>
            <p:cNvCxnSpPr/>
            <p:nvPr/>
          </p:nvCxnSpPr>
          <p:spPr>
            <a:xfrm>
              <a:off x="2711083" y="4359314"/>
              <a:ext cx="0" cy="157670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76400" y="5142669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Developing</a:t>
              </a:r>
            </a:p>
            <a:p>
              <a:r>
                <a:rPr lang="en-US" sz="1000" dirty="0" smtClean="0"/>
                <a:t>region</a:t>
              </a:r>
              <a:endParaRPr lang="en-US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1083" y="4605180"/>
              <a:ext cx="1264882" cy="24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Developed region</a:t>
              </a:r>
              <a:endParaRPr lang="en-US" sz="800" dirty="0"/>
            </a:p>
          </p:txBody>
        </p:sp>
      </p:grpSp>
      <p:pic>
        <p:nvPicPr>
          <p:cNvPr id="17" name="Picture 3" descr="C:\Users\syeon\Desktop\wallshear_l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4046216"/>
            <a:ext cx="2590800" cy="221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Content Placeholder 4" descr="C:\Users\tdogan\Desktop\CFD Lab\ANSYS CFD LABS\Intermediate\Lab 1-Pipe\Solution\lam_axial_velocity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53602" y="1371600"/>
            <a:ext cx="3139325" cy="238751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ANSYS Fluent</a:t>
            </a:r>
            <a:endParaRPr lang="en-US" sz="44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/>
              <a:t>Results</a:t>
            </a:r>
            <a:endParaRPr lang="en-US" sz="3200" dirty="0"/>
          </a:p>
        </p:txBody>
      </p:sp>
      <p:pic>
        <p:nvPicPr>
          <p:cNvPr id="9218" name="Picture 2" descr="C:\Users\tdogan\Desktop\FFF-1-0055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423" y="4046216"/>
            <a:ext cx="2903979" cy="217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5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7" descr="C:\Users\tdogan\Desktop\CFD Lab\ANSYS CFD LABS\Intermediate\Lab 1-Pipe\Solution\tur_contour_axialvelocity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04975"/>
            <a:ext cx="2971800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Content Placeholder 8" descr="C:\Users\tdogan\Desktop\CFD Lab\ANSYS CFD LABS\Intermediate\Lab 1-Pipe\Solution\tur_vector_axialvelocity_develope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8600"/>
            <a:ext cx="2971800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Users\syeon\Desktop\Intermediate\a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10050"/>
            <a:ext cx="29718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/>
              <a:t>ANSYS Fluent</a:t>
            </a:r>
            <a:endParaRPr lang="en-US" sz="4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295400"/>
            <a:ext cx="5926203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600" dirty="0" smtClean="0"/>
              <a:t>Flow can be visualized in detail using CFD</a:t>
            </a:r>
          </a:p>
          <a:p>
            <a:pPr marL="109728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21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Bring your Data Reduction Sheet for the CFD Labs</a:t>
            </a:r>
          </a:p>
          <a:p>
            <a:r>
              <a:rPr lang="en-US" dirty="0" smtClean="0"/>
              <a:t>Deadline for CFD Lab report is two weeks after your CFD lab (not pre-lab)</a:t>
            </a:r>
          </a:p>
          <a:p>
            <a:r>
              <a:rPr lang="en-US" dirty="0" smtClean="0"/>
              <a:t>Use lab drop-box when turning in your lab reports</a:t>
            </a:r>
          </a:p>
          <a:p>
            <a:r>
              <a:rPr lang="en-US" dirty="0" smtClean="0"/>
              <a:t>Come to the office hours for help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6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Overview of Pipe Flow </a:t>
            </a:r>
          </a:p>
          <a:p>
            <a:r>
              <a:rPr lang="en-US" sz="2400" dirty="0" smtClean="0"/>
              <a:t>CFD Process</a:t>
            </a:r>
          </a:p>
          <a:p>
            <a:r>
              <a:rPr lang="en-US" sz="2400" dirty="0" smtClean="0"/>
              <a:t>ANSYS Workbench </a:t>
            </a:r>
            <a:endParaRPr lang="en-US" sz="2400" dirty="0" smtClean="0"/>
          </a:p>
          <a:p>
            <a:r>
              <a:rPr lang="en-US" sz="2400" dirty="0" smtClean="0"/>
              <a:t>ANSYS </a:t>
            </a:r>
            <a:r>
              <a:rPr lang="en-US" sz="2400" dirty="0" smtClean="0"/>
              <a:t>Design Modeler (Geometry)</a:t>
            </a:r>
          </a:p>
          <a:p>
            <a:r>
              <a:rPr lang="en-US" sz="2400" dirty="0" smtClean="0"/>
              <a:t>ANSYS Mesh </a:t>
            </a:r>
          </a:p>
          <a:p>
            <a:r>
              <a:rPr lang="en-US" sz="2400" dirty="0" smtClean="0"/>
              <a:t>ANSYS Fluent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Physics (Setup)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Solution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Results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5029200" cy="5486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Simulation of laminar pipe flow will be conducted for this lab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xial </a:t>
            </a:r>
            <a:r>
              <a:rPr lang="en-US" sz="1800" dirty="0"/>
              <a:t>velocity profile, centerline velocity, centerline pressure, and wall shear </a:t>
            </a:r>
            <a:r>
              <a:rPr lang="en-US" sz="1800" dirty="0" smtClean="0"/>
              <a:t>stress will be analyzed</a:t>
            </a:r>
          </a:p>
          <a:p>
            <a:r>
              <a:rPr lang="en-US" sz="1800" dirty="0" smtClean="0"/>
              <a:t>Computational fluid dynamics (CFD) results for friction factor and velocity profile will be compared to analytical fluid dynamics (AFD)</a:t>
            </a:r>
          </a:p>
          <a:p>
            <a:r>
              <a:rPr lang="en-US" sz="1800" dirty="0" smtClean="0"/>
              <a:t>This lab will cover concept of laminar vs. turbulent flow and developing length for pipe flows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 of Pipe Flow </a:t>
            </a:r>
            <a:br>
              <a:rPr lang="en-US" dirty="0" smtClean="0"/>
            </a:br>
            <a:endParaRPr lang="en-US" sz="3200" dirty="0"/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8"/>
          <a:stretch/>
        </p:blipFill>
        <p:spPr bwMode="auto">
          <a:xfrm>
            <a:off x="5038724" y="1600200"/>
            <a:ext cx="369441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5334000"/>
            <a:ext cx="5315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Flow visualization between two parallel plates</a:t>
            </a:r>
            <a:endParaRPr lang="en-US" dirty="0" smtClean="0"/>
          </a:p>
          <a:p>
            <a:pPr algn="ctr"/>
            <a:r>
              <a:rPr lang="en-US" dirty="0" smtClean="0"/>
              <a:t>(starts at 14:25)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4267200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Flow in pipe with Reynolds(Re) number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𝑅𝑒</m:t>
                    </m:r>
                    <m:r>
                      <a:rPr lang="en-US" sz="18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latin typeface="Cambria Math"/>
                          </a:rPr>
                          <m:t>𝑈𝐷</m:t>
                        </m:r>
                      </m:num>
                      <m:den>
                        <m:r>
                          <a:rPr lang="en-US" sz="1800" i="1" dirty="0" err="1" smtClean="0">
                            <a:latin typeface="Cambria Math"/>
                          </a:rPr>
                          <m:t>𝜈</m:t>
                        </m:r>
                      </m:den>
                    </m:f>
                    <m:r>
                      <a:rPr lang="en-US" sz="18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/>
                          </a:rPr>
                          <m:t>𝐼𝑛𝑒𝑟𝑡𝑖𝑎𝑙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𝐹𝑜𝑟𝑐𝑒𝑠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/>
                          </a:rPr>
                          <m:t>𝑉𝑖𝑠𝑐𝑜𝑢𝑠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dirty="0" smtClean="0">
                            <a:latin typeface="Cambria Math"/>
                          </a:rPr>
                          <m:t>𝐹𝑜𝑟𝑐𝑒𝑠</m:t>
                        </m:r>
                      </m:den>
                    </m:f>
                  </m:oMath>
                </a14:m>
                <a:r>
                  <a:rPr lang="en-US" sz="1800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en-US" sz="1800" dirty="0" smtClean="0"/>
                  <a:t>     where U inflow velocity, D diameter of pipe,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𝜈</m:t>
                    </m:r>
                  </m:oMath>
                </a14:m>
                <a:r>
                  <a:rPr lang="en-US" sz="1800" dirty="0" smtClean="0"/>
                  <a:t> kinetic viscosity</a:t>
                </a:r>
              </a:p>
              <a:p>
                <a:pPr lvl="1"/>
                <a:r>
                  <a:rPr lang="en-US" sz="1800" dirty="0" smtClean="0"/>
                  <a:t>Laminar : Re &lt; 2300</a:t>
                </a:r>
              </a:p>
              <a:p>
                <a:pPr lvl="1"/>
                <a:r>
                  <a:rPr lang="en-US" sz="1800" dirty="0" smtClean="0"/>
                  <a:t>Turbulent : Re &gt; 2300</a:t>
                </a:r>
              </a:p>
              <a:p>
                <a:r>
                  <a:rPr lang="en-US" sz="1800" dirty="0" smtClean="0"/>
                  <a:t>Differences between laminar and turbulent flow</a:t>
                </a:r>
              </a:p>
              <a:p>
                <a:pPr lvl="1"/>
                <a:r>
                  <a:rPr lang="en-US" sz="1800" dirty="0" smtClean="0"/>
                  <a:t>(mean) Velocity profile</a:t>
                </a:r>
              </a:p>
              <a:p>
                <a:pPr lvl="1"/>
                <a:r>
                  <a:rPr lang="en-US" sz="1800" dirty="0" smtClean="0"/>
                  <a:t>Pressure drop</a:t>
                </a:r>
              </a:p>
              <a:p>
                <a:pPr lvl="1"/>
                <a:r>
                  <a:rPr lang="en-US" sz="1800" dirty="0" smtClean="0"/>
                  <a:t>Developing length</a:t>
                </a:r>
              </a:p>
              <a:p>
                <a:pPr lvl="1"/>
                <a:r>
                  <a:rPr lang="en-US" sz="1800" dirty="0"/>
                  <a:t>Wall shear </a:t>
                </a:r>
                <a:r>
                  <a:rPr lang="en-US" sz="1800" dirty="0" smtClean="0"/>
                  <a:t>stress and friction factor</a:t>
                </a:r>
              </a:p>
              <a:p>
                <a:pPr marL="393192" lvl="1" indent="0">
                  <a:buNone/>
                </a:pPr>
                <a:endParaRPr lang="en-US" sz="1800" dirty="0" smtClean="0"/>
              </a:p>
              <a:p>
                <a:pPr marL="393192" lvl="1" indent="0">
                  <a:buNone/>
                </a:pPr>
                <a:r>
                  <a:rPr lang="en-US" sz="1800" dirty="0" smtClean="0"/>
                  <a:t>Note: Refer to Chapter 8 of your book for more details</a:t>
                </a:r>
                <a:endParaRPr lang="en-US" sz="1800" dirty="0"/>
              </a:p>
              <a:p>
                <a:pPr lvl="1"/>
                <a:endParaRPr lang="en-US" sz="1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4267200"/>
              </a:xfrm>
              <a:blipFill rotWithShape="1">
                <a:blip r:embed="rId2"/>
                <a:stretch>
                  <a:fillRect t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 of Pipe Flow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301734"/>
            <a:ext cx="710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Flow visualization of transition from laminar to turbulent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63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overall procedure for simulation of pipe flow is shown on chart below</a:t>
            </a:r>
          </a:p>
          <a:p>
            <a:r>
              <a:rPr lang="en-US" sz="1800" dirty="0" smtClean="0"/>
              <a:t>Although we will be making the mesh before we define the physics </a:t>
            </a:r>
            <a:r>
              <a:rPr lang="en-US" sz="1800" dirty="0" smtClean="0">
                <a:solidFill>
                  <a:srgbClr val="FF0000"/>
                </a:solidFill>
              </a:rPr>
              <a:t>you have to know the physics to design appropriate mesh</a:t>
            </a:r>
            <a:r>
              <a:rPr lang="en-US" sz="18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CFD Process</a:t>
            </a:r>
            <a:endParaRPr lang="en-US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Canvas 39"/>
          <p:cNvGrpSpPr>
            <a:grpSpLocks/>
          </p:cNvGrpSpPr>
          <p:nvPr/>
        </p:nvGrpSpPr>
        <p:grpSpPr bwMode="auto">
          <a:xfrm>
            <a:off x="1143000" y="2432838"/>
            <a:ext cx="7086600" cy="4348962"/>
            <a:chOff x="0" y="0"/>
            <a:chExt cx="59391" cy="34791"/>
          </a:xfrm>
        </p:grpSpPr>
        <p:sp>
          <p:nvSpPr>
            <p:cNvPr id="6" name="AutoShape 30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9391" cy="34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1267" y="404"/>
              <a:ext cx="6479" cy="254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Geometry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11428" y="403"/>
              <a:ext cx="9145" cy="253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Physics</a:t>
              </a:r>
              <a:endPara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24003" y="503"/>
              <a:ext cx="9144" cy="252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Mesh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36576" y="503"/>
              <a:ext cx="9144" cy="252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Solution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0"/>
            <p:cNvSpPr txBox="1">
              <a:spLocks noChangeArrowheads="1"/>
            </p:cNvSpPr>
            <p:nvPr/>
          </p:nvSpPr>
          <p:spPr bwMode="auto">
            <a:xfrm>
              <a:off x="48704" y="445"/>
              <a:ext cx="9589" cy="251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Results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Straight Arrow Connector 42"/>
            <p:cNvSpPr>
              <a:spLocks noChangeShapeType="1"/>
            </p:cNvSpPr>
            <p:nvPr/>
          </p:nvSpPr>
          <p:spPr bwMode="auto">
            <a:xfrm flipV="1">
              <a:off x="7745" y="1670"/>
              <a:ext cx="3683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3" name="Straight Arrow Connector 94"/>
            <p:cNvSpPr>
              <a:spLocks noChangeShapeType="1"/>
            </p:cNvSpPr>
            <p:nvPr/>
          </p:nvSpPr>
          <p:spPr bwMode="auto">
            <a:xfrm flipV="1">
              <a:off x="33147" y="1646"/>
              <a:ext cx="3429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4" name="Straight Arrow Connector 95"/>
            <p:cNvSpPr>
              <a:spLocks noChangeShapeType="1"/>
            </p:cNvSpPr>
            <p:nvPr/>
          </p:nvSpPr>
          <p:spPr bwMode="auto">
            <a:xfrm flipV="1">
              <a:off x="20573" y="1646"/>
              <a:ext cx="3430" cy="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5" name="Straight Arrow Connector 96"/>
            <p:cNvSpPr>
              <a:spLocks noChangeShapeType="1"/>
            </p:cNvSpPr>
            <p:nvPr/>
          </p:nvSpPr>
          <p:spPr bwMode="auto">
            <a:xfrm>
              <a:off x="45720" y="1690"/>
              <a:ext cx="2984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0" y="4976"/>
              <a:ext cx="9144" cy="355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Pipe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Design Modeler)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24003" y="5075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Structure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Mesh)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24003" y="8504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Uniform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Mesh)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Straight Arrow Connector 49"/>
            <p:cNvSpPr>
              <a:spLocks noChangeShapeType="1"/>
            </p:cNvSpPr>
            <p:nvPr/>
          </p:nvSpPr>
          <p:spPr bwMode="auto">
            <a:xfrm>
              <a:off x="4444" y="3037"/>
              <a:ext cx="0" cy="17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0" name="Straight Arrow Connector 129"/>
            <p:cNvSpPr>
              <a:spLocks noChangeShapeType="1"/>
            </p:cNvSpPr>
            <p:nvPr/>
          </p:nvSpPr>
          <p:spPr bwMode="auto">
            <a:xfrm>
              <a:off x="28575" y="2789"/>
              <a:ext cx="0" cy="2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1" name="Straight Arrow Connector 133"/>
            <p:cNvSpPr>
              <a:spLocks noChangeShapeType="1"/>
            </p:cNvSpPr>
            <p:nvPr/>
          </p:nvSpPr>
          <p:spPr bwMode="auto">
            <a:xfrm flipH="1">
              <a:off x="16001" y="2789"/>
              <a:ext cx="1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429" y="4976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General </a:t>
              </a: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 Setup)</a:t>
              </a:r>
              <a:endPara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11429" y="8405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Model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 Setup)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11429" y="11829"/>
              <a:ext cx="9144" cy="696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Boundary Conditions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-Setup)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11430" y="18789"/>
              <a:ext cx="9144" cy="571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Reference Values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 Setup)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286" y="11934"/>
              <a:ext cx="6858" cy="238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Laminar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36578" y="4975"/>
              <a:ext cx="9142" cy="695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Solution Methods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 - Solution)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36576" y="11934"/>
              <a:ext cx="9102" cy="556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Monitors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 Solution)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11430" y="24508"/>
              <a:ext cx="9144" cy="686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Solution Initialization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 -Solution)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Straight Arrow Connector 144"/>
            <p:cNvSpPr>
              <a:spLocks noChangeShapeType="1"/>
            </p:cNvSpPr>
            <p:nvPr/>
          </p:nvSpPr>
          <p:spPr bwMode="auto">
            <a:xfrm>
              <a:off x="41148" y="2789"/>
              <a:ext cx="1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49149" y="5075"/>
              <a:ext cx="9144" cy="457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Plots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Fluent- Results)</a:t>
              </a: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" name="Text Box 40"/>
            <p:cNvSpPr txBox="1">
              <a:spLocks noChangeArrowheads="1"/>
            </p:cNvSpPr>
            <p:nvPr/>
          </p:nvSpPr>
          <p:spPr bwMode="auto">
            <a:xfrm>
              <a:off x="49149" y="9647"/>
              <a:ext cx="9144" cy="685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Graphics and Animations </a:t>
              </a:r>
              <a:r>
                <a:rPr kumimoji="0" lang="en-US" altLang="zh-CN" sz="1050" b="0" i="0" u="none" strike="noStrike" cap="none" normalizeH="0" baseline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(ANSYS Fluent- Results)</a:t>
              </a:r>
              <a:endParaRPr kumimoji="0" lang="en-US" altLang="zh-CN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" name="Straight Arrow Connector 147"/>
            <p:cNvSpPr>
              <a:spLocks noChangeShapeType="1"/>
            </p:cNvSpPr>
            <p:nvPr/>
          </p:nvSpPr>
          <p:spPr bwMode="auto">
            <a:xfrm>
              <a:off x="53721" y="2789"/>
              <a:ext cx="0" cy="2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4098" name="Straight Arrow Connector 355"/>
            <p:cNvSpPr>
              <a:spLocks noChangeShapeType="1"/>
            </p:cNvSpPr>
            <p:nvPr/>
          </p:nvSpPr>
          <p:spPr bwMode="auto">
            <a:xfrm flipH="1">
              <a:off x="5715" y="9646"/>
              <a:ext cx="5715" cy="2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10245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ANSYS Workbench (Overview)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8199120" cy="311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65760" y="1295400"/>
            <a:ext cx="8244840" cy="381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Design your simulation using ANSYS Workbench</a:t>
            </a:r>
            <a:endParaRPr lang="en-US" sz="1800" dirty="0"/>
          </a:p>
          <a:p>
            <a:endParaRPr lang="en-US" sz="1800" dirty="0" smtClean="0"/>
          </a:p>
        </p:txBody>
      </p:sp>
      <p:sp>
        <p:nvSpPr>
          <p:cNvPr id="7" name="Oval 6"/>
          <p:cNvSpPr/>
          <p:nvPr/>
        </p:nvSpPr>
        <p:spPr>
          <a:xfrm>
            <a:off x="3139440" y="4099560"/>
            <a:ext cx="1447800" cy="9906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76800" y="4107180"/>
            <a:ext cx="1371600" cy="9906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0800" y="4099560"/>
            <a:ext cx="1600200" cy="115824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43200" y="2667000"/>
            <a:ext cx="9144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1966406"/>
            <a:ext cx="2731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ANSYS Design Modeler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(Geometry)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63340" y="1810434"/>
            <a:ext cx="1568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ANSYS Mesh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(Mesh)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26891" y="2028288"/>
            <a:ext cx="3576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ANSYS Fluent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(Physics, Solution and Results)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00600" y="2514600"/>
            <a:ext cx="663771" cy="15240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315199" y="2711768"/>
            <a:ext cx="1" cy="132683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3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ANSYS Design Modeler (Geometry)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35600"/>
              </p:ext>
            </p:extLst>
          </p:nvPr>
        </p:nvGraphicFramePr>
        <p:xfrm>
          <a:off x="228600" y="3477094"/>
          <a:ext cx="4545358" cy="165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891"/>
                <a:gridCol w="1758467"/>
              </a:tblGrid>
              <a:tr h="363386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Radius</a:t>
                      </a:r>
                      <a:r>
                        <a:rPr lang="en-US" baseline="0" dirty="0" smtClean="0"/>
                        <a:t> of pipe,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0.02619 m</a:t>
                      </a:r>
                      <a:endParaRPr lang="en-US" dirty="0"/>
                    </a:p>
                  </a:txBody>
                  <a:tcPr/>
                </a:tc>
              </a:tr>
              <a:tr h="454826">
                <a:tc>
                  <a:txBody>
                    <a:bodyPr/>
                    <a:lstStyle/>
                    <a:p>
                      <a:r>
                        <a:rPr lang="en-US" dirty="0" smtClean="0"/>
                        <a:t>Diameter of pipe,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0.05238 m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r>
                        <a:rPr lang="en-US" dirty="0" smtClean="0"/>
                        <a:t>Length of pipe,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7.62 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657600" y="1187331"/>
            <a:ext cx="5282400" cy="2102882"/>
            <a:chOff x="1600200" y="1828800"/>
            <a:chExt cx="5991546" cy="235053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700" y="1828800"/>
              <a:ext cx="48006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266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7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667000" y="3657600"/>
              <a:ext cx="3810000" cy="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19600" y="38100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1600200" y="268605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648146" y="190500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057400" y="1905000"/>
              <a:ext cx="0" cy="78105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28454" y="2110859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162800" y="1905000"/>
              <a:ext cx="0" cy="1490663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524946" y="3395662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524946" y="1904999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40368" y="250138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6" name="Straight Connector 5"/>
          <p:cNvCxnSpPr/>
          <p:nvPr/>
        </p:nvCxnSpPr>
        <p:spPr>
          <a:xfrm>
            <a:off x="5686692" y="4087834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86692" y="4087834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686692" y="5029199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01000" y="4087834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96267" y="4367986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Inlet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53400" y="4367986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Outlet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11836" y="3703262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04039" y="5151120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Center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3352800" cy="21336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Symmetric property of the flow</a:t>
            </a:r>
            <a:r>
              <a:rPr lang="en-US" sz="1800" dirty="0" smtClean="0"/>
              <a:t> is used to create </a:t>
            </a:r>
            <a:r>
              <a:rPr lang="en-US" sz="1800" dirty="0" smtClean="0">
                <a:solidFill>
                  <a:srgbClr val="FF0000"/>
                </a:solidFill>
              </a:rPr>
              <a:t>2D representation</a:t>
            </a:r>
            <a:r>
              <a:rPr lang="en-US" sz="1800" dirty="0" smtClean="0"/>
              <a:t> of the 3D pipe flow</a:t>
            </a:r>
          </a:p>
          <a:p>
            <a:endParaRPr lang="en-US" sz="18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215300" y="4648200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11836" y="422493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Arc 2"/>
          <p:cNvSpPr/>
          <p:nvPr/>
        </p:nvSpPr>
        <p:spPr>
          <a:xfrm>
            <a:off x="4751439" y="4101316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Create uniform grid distribution</a:t>
            </a:r>
          </a:p>
          <a:p>
            <a:pPr lvl="1"/>
            <a:endParaRPr lang="en-US" sz="18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76200"/>
            <a:ext cx="86868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ANSYS Mesh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0700"/>
            <a:ext cx="3449194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01444"/>
            <a:ext cx="3615707" cy="223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35484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4038600" y="2862262"/>
            <a:ext cx="762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669831" y="4081461"/>
            <a:ext cx="1883369" cy="3381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5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sz="4400" dirty="0"/>
              <a:t>ANSYS Fluent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37" b="27206"/>
          <a:stretch/>
        </p:blipFill>
        <p:spPr bwMode="auto">
          <a:xfrm>
            <a:off x="762000" y="2895600"/>
            <a:ext cx="7662956" cy="355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763000" cy="990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Using ANSYS fluent define physics of the flow, solve CFD simulation and analyze results</a:t>
            </a:r>
          </a:p>
          <a:p>
            <a:endParaRPr lang="en-US" sz="18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762000" y="38100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62000" y="5029200"/>
            <a:ext cx="9906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62000" y="5867400"/>
            <a:ext cx="990600" cy="5879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1600200" y="2438400"/>
            <a:ext cx="5715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203632" y="1966406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Physics (Setup)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778164" y="200661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792427" y="199286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Results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1752600" y="2335738"/>
            <a:ext cx="2438400" cy="311256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1752600" y="2438400"/>
            <a:ext cx="4419600" cy="375156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5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829</TotalTime>
  <Words>766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CFD Pre-Lab 1  Simulation of Laminar Pipe Flow  Seong Mo Yean, and Timur Dogan  10/14/2013</vt:lpstr>
      <vt:lpstr>Outline</vt:lpstr>
      <vt:lpstr>Overview of Pipe Flow  </vt:lpstr>
      <vt:lpstr>Overview of Pipe Flow </vt:lpstr>
      <vt:lpstr>CFD Process</vt:lpstr>
      <vt:lpstr>ANSYS Workbench (Overview)</vt:lpstr>
      <vt:lpstr>ANSYS Design Modeler (Geometry)</vt:lpstr>
      <vt:lpstr>PowerPoint Presentation</vt:lpstr>
      <vt:lpstr>ANSYS Fluent</vt:lpstr>
      <vt:lpstr>Physics</vt:lpstr>
      <vt:lpstr>PowerPoint Presentation</vt:lpstr>
      <vt:lpstr>PowerPoint Presentation</vt:lpstr>
      <vt:lpstr>PowerPoint Presentation</vt:lpstr>
      <vt:lpstr>Questions?</vt:lpstr>
    </vt:vector>
  </TitlesOfParts>
  <Company>IIHR - Hydroscience &amp;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syeon</dc:creator>
  <cp:lastModifiedBy>Timur Dogan</cp:lastModifiedBy>
  <cp:revision>289</cp:revision>
  <cp:lastPrinted>2013-10-08T21:43:51Z</cp:lastPrinted>
  <dcterms:created xsi:type="dcterms:W3CDTF">2013-09-30T22:31:04Z</dcterms:created>
  <dcterms:modified xsi:type="dcterms:W3CDTF">2013-10-14T18:45:16Z</dcterms:modified>
</cp:coreProperties>
</file>