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7"/>
  </p:notesMasterIdLst>
  <p:handoutMasterIdLst>
    <p:handoutMasterId r:id="rId38"/>
  </p:handoutMasterIdLst>
  <p:sldIdLst>
    <p:sldId id="256" r:id="rId2"/>
    <p:sldId id="280" r:id="rId3"/>
    <p:sldId id="289" r:id="rId4"/>
    <p:sldId id="373" r:id="rId5"/>
    <p:sldId id="407" r:id="rId6"/>
    <p:sldId id="387" r:id="rId7"/>
    <p:sldId id="382" r:id="rId8"/>
    <p:sldId id="376" r:id="rId9"/>
    <p:sldId id="397" r:id="rId10"/>
    <p:sldId id="396" r:id="rId11"/>
    <p:sldId id="378" r:id="rId12"/>
    <p:sldId id="377" r:id="rId13"/>
    <p:sldId id="393" r:id="rId14"/>
    <p:sldId id="379" r:id="rId15"/>
    <p:sldId id="415" r:id="rId16"/>
    <p:sldId id="413" r:id="rId17"/>
    <p:sldId id="414" r:id="rId18"/>
    <p:sldId id="349" r:id="rId19"/>
    <p:sldId id="366" r:id="rId20"/>
    <p:sldId id="344" r:id="rId21"/>
    <p:sldId id="422" r:id="rId22"/>
    <p:sldId id="424" r:id="rId23"/>
    <p:sldId id="333" r:id="rId24"/>
    <p:sldId id="425" r:id="rId25"/>
    <p:sldId id="390" r:id="rId26"/>
    <p:sldId id="427" r:id="rId27"/>
    <p:sldId id="429" r:id="rId28"/>
    <p:sldId id="403" r:id="rId29"/>
    <p:sldId id="417" r:id="rId30"/>
    <p:sldId id="404" r:id="rId31"/>
    <p:sldId id="418" r:id="rId32"/>
    <p:sldId id="405" r:id="rId33"/>
    <p:sldId id="419" r:id="rId34"/>
    <p:sldId id="426" r:id="rId35"/>
    <p:sldId id="416" r:id="rId36"/>
  </p:sldIdLst>
  <p:sldSz cx="9144000" cy="6858000" type="screen4x3"/>
  <p:notesSz cx="6934200" cy="9234488"/>
  <p:custDataLst>
    <p:tags r:id="rId39"/>
  </p:custDataLst>
  <p:defaultTextStyle>
    <a:defPPr>
      <a:defRPr lang="en-US"/>
    </a:defPPr>
    <a:lvl1pPr algn="l" rtl="0" fontAlgn="base">
      <a:spcBef>
        <a:spcPct val="0"/>
      </a:spcBef>
      <a:spcAft>
        <a:spcPct val="0"/>
      </a:spcAft>
      <a:defRPr sz="2400" b="1" kern="1200">
        <a:solidFill>
          <a:schemeClr val="tx1"/>
        </a:solidFill>
        <a:latin typeface="Tahoma" charset="0"/>
        <a:ea typeface="+mn-ea"/>
        <a:cs typeface="+mn-cs"/>
      </a:defRPr>
    </a:lvl1pPr>
    <a:lvl2pPr marL="457200" algn="l" rtl="0" fontAlgn="base">
      <a:spcBef>
        <a:spcPct val="0"/>
      </a:spcBef>
      <a:spcAft>
        <a:spcPct val="0"/>
      </a:spcAft>
      <a:defRPr sz="2400" b="1" kern="1200">
        <a:solidFill>
          <a:schemeClr val="tx1"/>
        </a:solidFill>
        <a:latin typeface="Tahoma" charset="0"/>
        <a:ea typeface="+mn-ea"/>
        <a:cs typeface="+mn-cs"/>
      </a:defRPr>
    </a:lvl2pPr>
    <a:lvl3pPr marL="914400" algn="l" rtl="0" fontAlgn="base">
      <a:spcBef>
        <a:spcPct val="0"/>
      </a:spcBef>
      <a:spcAft>
        <a:spcPct val="0"/>
      </a:spcAft>
      <a:defRPr sz="2400" b="1" kern="1200">
        <a:solidFill>
          <a:schemeClr val="tx1"/>
        </a:solidFill>
        <a:latin typeface="Tahoma" charset="0"/>
        <a:ea typeface="+mn-ea"/>
        <a:cs typeface="+mn-cs"/>
      </a:defRPr>
    </a:lvl3pPr>
    <a:lvl4pPr marL="1371600" algn="l" rtl="0" fontAlgn="base">
      <a:spcBef>
        <a:spcPct val="0"/>
      </a:spcBef>
      <a:spcAft>
        <a:spcPct val="0"/>
      </a:spcAft>
      <a:defRPr sz="2400" b="1" kern="1200">
        <a:solidFill>
          <a:schemeClr val="tx1"/>
        </a:solidFill>
        <a:latin typeface="Tahoma" charset="0"/>
        <a:ea typeface="+mn-ea"/>
        <a:cs typeface="+mn-cs"/>
      </a:defRPr>
    </a:lvl4pPr>
    <a:lvl5pPr marL="1828800" algn="l" rtl="0" fontAlgn="base">
      <a:spcBef>
        <a:spcPct val="0"/>
      </a:spcBef>
      <a:spcAft>
        <a:spcPct val="0"/>
      </a:spcAft>
      <a:defRPr sz="2400" b="1" kern="1200">
        <a:solidFill>
          <a:schemeClr val="tx1"/>
        </a:solidFill>
        <a:latin typeface="Tahoma" charset="0"/>
        <a:ea typeface="+mn-ea"/>
        <a:cs typeface="+mn-cs"/>
      </a:defRPr>
    </a:lvl5pPr>
    <a:lvl6pPr marL="2286000" algn="l" defTabSz="914400" rtl="0" eaLnBrk="1" latinLnBrk="0" hangingPunct="1">
      <a:defRPr sz="2400" b="1" kern="1200">
        <a:solidFill>
          <a:schemeClr val="tx1"/>
        </a:solidFill>
        <a:latin typeface="Tahoma" charset="0"/>
        <a:ea typeface="+mn-ea"/>
        <a:cs typeface="+mn-cs"/>
      </a:defRPr>
    </a:lvl6pPr>
    <a:lvl7pPr marL="2743200" algn="l" defTabSz="914400" rtl="0" eaLnBrk="1" latinLnBrk="0" hangingPunct="1">
      <a:defRPr sz="2400" b="1" kern="1200">
        <a:solidFill>
          <a:schemeClr val="tx1"/>
        </a:solidFill>
        <a:latin typeface="Tahoma" charset="0"/>
        <a:ea typeface="+mn-ea"/>
        <a:cs typeface="+mn-cs"/>
      </a:defRPr>
    </a:lvl7pPr>
    <a:lvl8pPr marL="3200400" algn="l" defTabSz="914400" rtl="0" eaLnBrk="1" latinLnBrk="0" hangingPunct="1">
      <a:defRPr sz="2400" b="1" kern="1200">
        <a:solidFill>
          <a:schemeClr val="tx1"/>
        </a:solidFill>
        <a:latin typeface="Tahoma" charset="0"/>
        <a:ea typeface="+mn-ea"/>
        <a:cs typeface="+mn-cs"/>
      </a:defRPr>
    </a:lvl8pPr>
    <a:lvl9pPr marL="3657600" algn="l" defTabSz="914400" rtl="0" eaLnBrk="1" latinLnBrk="0" hangingPunct="1">
      <a:defRPr sz="2400" b="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3366FF"/>
    <a:srgbClr val="FFCC00"/>
    <a:srgbClr val="CC6600"/>
    <a:srgbClr val="996633"/>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87" d="100"/>
          <a:sy n="87" d="100"/>
        </p:scale>
        <p:origin x="-1050"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52" y="-78"/>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latin typeface="Arial" charset="0"/>
              </a:defRPr>
            </a:lvl1pPr>
          </a:lstStyle>
          <a:p>
            <a:pPr>
              <a:defRPr/>
            </a:pPr>
            <a:fld id="{51ADA4CE-D0A5-4395-BE9D-6CA4A28B4201}" type="datetime1">
              <a:rPr lang="en-US"/>
              <a:pPr>
                <a:defRPr/>
              </a:pPr>
              <a:t>8/26/2012</a:t>
            </a:fld>
            <a:endParaRPr lang="en-US"/>
          </a:p>
        </p:txBody>
      </p:sp>
      <p:sp>
        <p:nvSpPr>
          <p:cNvPr id="31748" name="Rectangle 4"/>
          <p:cNvSpPr>
            <a:spLocks noGrp="1" noChangeArrowheads="1"/>
          </p:cNvSpPr>
          <p:nvPr>
            <p:ph type="ftr" sz="quarter" idx="2"/>
          </p:nvPr>
        </p:nvSpPr>
        <p:spPr bwMode="auto">
          <a:xfrm>
            <a:off x="0" y="8770938"/>
            <a:ext cx="3005138"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29063" y="8770938"/>
            <a:ext cx="3005137"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latin typeface="Arial" charset="0"/>
              </a:defRPr>
            </a:lvl1pPr>
          </a:lstStyle>
          <a:p>
            <a:pPr>
              <a:defRPr/>
            </a:pPr>
            <a:fld id="{72600CC3-B928-4972-B4D3-299D843AE526}" type="slidenum">
              <a:rPr lang="en-US"/>
              <a:pPr>
                <a:defRPr/>
              </a:pPr>
              <a:t>‹#›</a:t>
            </a:fld>
            <a:endParaRPr lang="en-US"/>
          </a:p>
        </p:txBody>
      </p:sp>
    </p:spTree>
    <p:extLst>
      <p:ext uri="{BB962C8B-B14F-4D97-AF65-F5344CB8AC3E}">
        <p14:creationId xmlns:p14="http://schemas.microsoft.com/office/powerpoint/2010/main" val="345925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5138"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37891" name="Rectangle 9"/>
          <p:cNvSpPr>
            <a:spLocks noGrp="1" noRot="1" noChangeAspect="1" noChangeArrowheads="1" noTextEdit="1"/>
          </p:cNvSpPr>
          <p:nvPr>
            <p:ph type="sldImg" idx="2"/>
          </p:nvPr>
        </p:nvSpPr>
        <p:spPr bwMode="auto">
          <a:xfrm>
            <a:off x="1158875" y="6905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23925" y="4386263"/>
            <a:ext cx="5086350" cy="4157662"/>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29063" y="0"/>
            <a:ext cx="3005137"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0" hangingPunct="0">
              <a:defRPr sz="1200" b="0">
                <a:latin typeface="Times New Roman" pitchFamily="18" charset="0"/>
              </a:defRPr>
            </a:lvl1pPr>
          </a:lstStyle>
          <a:p>
            <a:pPr>
              <a:defRPr/>
            </a:pPr>
            <a:fld id="{EB2A13DE-0283-4E8D-A470-885ADDA1E341}" type="datetime1">
              <a:rPr lang="en-US"/>
              <a:pPr>
                <a:defRPr/>
              </a:pPr>
              <a:t>8/26/2012</a:t>
            </a:fld>
            <a:endParaRPr lang="en-US"/>
          </a:p>
        </p:txBody>
      </p:sp>
      <p:sp>
        <p:nvSpPr>
          <p:cNvPr id="2060" name="Rectangle 12"/>
          <p:cNvSpPr>
            <a:spLocks noGrp="1" noChangeArrowheads="1"/>
          </p:cNvSpPr>
          <p:nvPr>
            <p:ph type="ftr" sz="quarter" idx="4"/>
          </p:nvPr>
        </p:nvSpPr>
        <p:spPr bwMode="auto">
          <a:xfrm>
            <a:off x="0" y="8770938"/>
            <a:ext cx="3005138"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29063" y="8770938"/>
            <a:ext cx="3005137"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0" hangingPunct="0">
              <a:defRPr sz="1200" b="0">
                <a:latin typeface="Times New Roman" pitchFamily="18" charset="0"/>
              </a:defRPr>
            </a:lvl1pPr>
          </a:lstStyle>
          <a:p>
            <a:pPr>
              <a:defRPr/>
            </a:pPr>
            <a:fld id="{5584D5ED-565D-43E1-8C14-9EA56AD32D56}" type="slidenum">
              <a:rPr lang="en-US"/>
              <a:pPr>
                <a:defRPr/>
              </a:pPr>
              <a:t>‹#›</a:t>
            </a:fld>
            <a:endParaRPr lang="en-US"/>
          </a:p>
        </p:txBody>
      </p:sp>
    </p:spTree>
    <p:extLst>
      <p:ext uri="{BB962C8B-B14F-4D97-AF65-F5344CB8AC3E}">
        <p14:creationId xmlns:p14="http://schemas.microsoft.com/office/powerpoint/2010/main" val="2077622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4F91553D-1D5F-462F-A5E4-EB97FCB6BD96}" type="datetime1">
              <a:rPr lang="en-US" sz="1200" b="0" smtClean="0">
                <a:latin typeface="Times New Roman" pitchFamily="18" charset="0"/>
              </a:rPr>
              <a:pPr/>
              <a:t>8/26/2012</a:t>
            </a:fld>
            <a:endParaRPr lang="en-US" sz="1200" b="0" smtClean="0">
              <a:latin typeface="Times New Roman" pitchFamily="18" charset="0"/>
            </a:endParaRP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4DE7826-7E39-4910-98C0-154F7FD2033D}" type="slidenum">
              <a:rPr lang="en-US" sz="1200" b="0" smtClean="0">
                <a:latin typeface="Times New Roman" pitchFamily="18" charset="0"/>
              </a:rPr>
              <a:pPr/>
              <a:t>2</a:t>
            </a:fld>
            <a:endParaRPr lang="en-US" sz="1200" b="0"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F09B1A9F-A9EC-4387-AFC8-D3988D94B033}" type="datetime1">
              <a:rPr lang="en-US" sz="1200" b="0" smtClean="0">
                <a:latin typeface="Times New Roman" pitchFamily="18" charset="0"/>
              </a:rPr>
              <a:pPr/>
              <a:t>8/26/2012</a:t>
            </a:fld>
            <a:endParaRPr lang="en-US" sz="1200" b="0" smtClean="0">
              <a:latin typeface="Times New Roman" pitchFamily="18" charset="0"/>
            </a:endParaRPr>
          </a:p>
        </p:txBody>
      </p:sp>
      <p:sp>
        <p:nvSpPr>
          <p:cNvPr id="39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B84681F-7782-4C3C-B2F3-92DD486BEA32}" type="slidenum">
              <a:rPr lang="en-US" sz="1200" b="0" smtClean="0">
                <a:latin typeface="Times New Roman" pitchFamily="18" charset="0"/>
              </a:rPr>
              <a:pPr/>
              <a:t>3</a:t>
            </a:fld>
            <a:endParaRPr lang="en-US" sz="1200" b="0" smtClean="0">
              <a:latin typeface="Times New Roman" pitchFamily="18" charset="0"/>
            </a:endParaRPr>
          </a:p>
        </p:txBody>
      </p:sp>
      <p:sp>
        <p:nvSpPr>
          <p:cNvPr id="39940" name="Rectangle 2"/>
          <p:cNvSpPr>
            <a:spLocks noGrp="1" noRot="1" noChangeAspect="1" noChangeArrowheads="1" noTextEdit="1"/>
          </p:cNvSpPr>
          <p:nvPr>
            <p:ph type="sldImg"/>
          </p:nvPr>
        </p:nvSpPr>
        <p:spPr>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a:lstStyle/>
          <a:p>
            <a:r>
              <a:rPr lang="en-US" sz="800" smtClean="0"/>
              <a:t>5)Implementation of standard procedures (tests): refers to a particular testing method that aims to provide consistency in the conduct of a measurement from one test facility to another.  Test standards often make avail;able tabulated coefficients, the values of which have been accepted by the international community.  Test standards instruct the user to place the measurement system into a reference configuration such that the outcome of a measurement in this configuration can be compared to data already well estabilshed and accepted.  UA can be best conducted in this manner.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latin typeface="Times New Roman" pitchFamily="18" charset="0"/>
              </a:rPr>
              <a:pPr/>
              <a:t>8/26/2012</a:t>
            </a:fld>
            <a:endParaRPr lang="en-US" sz="1200" b="0" smtClean="0">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latin typeface="Times New Roman" pitchFamily="18" charset="0"/>
              </a:rPr>
              <a:pPr/>
              <a:t>5</a:t>
            </a:fld>
            <a:endParaRPr lang="en-US" sz="1200" b="0" smtClean="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30C2834-85FF-40D0-A200-ED8D1691BF26}" type="datetime1">
              <a:rPr lang="en-US" sz="1200" b="0" smtClean="0">
                <a:latin typeface="Times New Roman" pitchFamily="18" charset="0"/>
              </a:rPr>
              <a:pPr/>
              <a:t>8/26/2012</a:t>
            </a:fld>
            <a:endParaRPr lang="en-US" sz="1200" b="0" smtClean="0">
              <a:latin typeface="Times New Roman" pitchFamily="18" charset="0"/>
            </a:endParaRPr>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C8CE6717-4379-4137-BBF0-9839C7C37D62}" type="slidenum">
              <a:rPr lang="en-US" sz="1200" b="0" smtClean="0">
                <a:latin typeface="Times New Roman" pitchFamily="18" charset="0"/>
              </a:rPr>
              <a:pPr/>
              <a:t>6</a:t>
            </a:fld>
            <a:endParaRPr lang="en-US" sz="1200" b="0" smtClean="0">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Ghosh: Please separate the shear stress measurement in a stand alone item and use for thermal methods mass- and heat-transfer probes</a:t>
            </a:r>
          </a:p>
          <a:p>
            <a:r>
              <a:rPr lang="en-US" smtClean="0"/>
              <a:t>I would also change the font size for the first two columns and take out the “measurements” word</a:t>
            </a:r>
          </a:p>
          <a:p>
            <a:endParaRPr lang="en-US" smtClean="0"/>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6ABC01D5-6756-44E3-A3AC-8462A35BF87A}" type="datetime1">
              <a:rPr lang="en-US" sz="1200" b="0" smtClean="0">
                <a:latin typeface="Times New Roman" pitchFamily="18" charset="0"/>
              </a:rPr>
              <a:pPr/>
              <a:t>8/26/2012</a:t>
            </a:fld>
            <a:endParaRPr lang="en-US" sz="1200" b="0" smtClean="0">
              <a:latin typeface="Times New Roman" pitchFamily="18" charset="0"/>
            </a:endParaRPr>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2291024F-42E3-4EC1-8966-937D1A0F2A25}" type="slidenum">
              <a:rPr lang="en-US" sz="1200" b="0" smtClean="0">
                <a:latin typeface="Times New Roman" pitchFamily="18" charset="0"/>
              </a:rPr>
              <a:pPr/>
              <a:t>23</a:t>
            </a:fld>
            <a:endParaRPr lang="en-US" sz="1200" b="0"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CAE0339-E9AA-4119-B59B-E7A7010D24FA}" type="datetime1">
              <a:rPr lang="en-US" sz="1200" b="0" smtClean="0">
                <a:latin typeface="Times New Roman" pitchFamily="18" charset="0"/>
              </a:rPr>
              <a:pPr/>
              <a:t>8/26/2012</a:t>
            </a:fld>
            <a:endParaRPr lang="en-US" sz="1200" b="0" smtClean="0">
              <a:latin typeface="Times New Roman" pitchFamily="18" charset="0"/>
            </a:endParaRPr>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99B04288-8D9B-4F8D-BA8F-F1537240E1AD}" type="slidenum">
              <a:rPr lang="en-US" sz="1200" b="0" smtClean="0">
                <a:latin typeface="Times New Roman" pitchFamily="18" charset="0"/>
              </a:rPr>
              <a:pPr/>
              <a:t>25</a:t>
            </a:fld>
            <a:endParaRPr lang="en-US" sz="1200" b="0" smtClean="0">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solidFill>
                  <a:prstClr val="black"/>
                </a:solidFill>
                <a:latin typeface="Times New Roman" pitchFamily="18" charset="0"/>
              </a:rPr>
              <a:pPr/>
              <a:t>8/26/2012</a:t>
            </a:fld>
            <a:endParaRPr lang="en-US" sz="1200" b="0" smtClean="0">
              <a:solidFill>
                <a:prstClr val="black"/>
              </a:solidFill>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solidFill>
                  <a:prstClr val="black"/>
                </a:solidFill>
                <a:latin typeface="Times New Roman" pitchFamily="18" charset="0"/>
              </a:rPr>
              <a:pPr/>
              <a:t>27</a:t>
            </a:fld>
            <a:endParaRPr lang="en-US" sz="1200" b="0" smtClean="0">
              <a:solidFill>
                <a:prstClr val="black"/>
              </a:solidFill>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DF910BF-4351-4EBD-8FD1-D67F4A5AC955}" type="datetime1">
              <a:rPr lang="en-US" sz="1200" b="0">
                <a:solidFill>
                  <a:prstClr val="black"/>
                </a:solidFill>
                <a:latin typeface="Times New Roman" pitchFamily="18" charset="0"/>
              </a:rPr>
              <a:pPr/>
              <a:t>8/26/2012</a:t>
            </a:fld>
            <a:endParaRPr lang="en-US" sz="1200" b="0">
              <a:solidFill>
                <a:prstClr val="black"/>
              </a:solidFill>
              <a:latin typeface="Times New Roman" pitchFamily="18" charset="0"/>
            </a:endParaRPr>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88AF8B-27D5-4493-AB71-D71D4595096E}" type="slidenum">
              <a:rPr lang="en-US" sz="1200" b="0">
                <a:solidFill>
                  <a:prstClr val="black"/>
                </a:solidFill>
                <a:latin typeface="Times New Roman" pitchFamily="18" charset="0"/>
              </a:rPr>
              <a:pPr/>
              <a:t>34</a:t>
            </a:fld>
            <a:endParaRPr lang="en-US" sz="1200" b="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54CB841-901D-4BAD-809D-6EFFFC17B843}" type="datetime1">
              <a:rPr lang="en-US" sz="1200" b="0" smtClean="0">
                <a:latin typeface="Times New Roman" pitchFamily="18" charset="0"/>
              </a:rPr>
              <a:pPr/>
              <a:t>8/26/2012</a:t>
            </a:fld>
            <a:endParaRPr lang="en-US" sz="1200" b="0" smtClean="0">
              <a:latin typeface="Times New Roman" pitchFamily="18" charset="0"/>
            </a:endParaRPr>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9D8C8A9-0484-4FF4-8EE5-F488EDB67D6C}" type="slidenum">
              <a:rPr lang="en-US" sz="1200" b="0" smtClean="0">
                <a:latin typeface="Times New Roman" pitchFamily="18" charset="0"/>
              </a:rPr>
              <a:pPr/>
              <a:t>35</a:t>
            </a:fld>
            <a:endParaRPr lang="en-US" sz="1200" b="0" smtClean="0">
              <a:latin typeface="Times New Roman"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522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265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E0120D1-FAE3-438C-ADD0-178849525588}" type="datetime1">
              <a:rPr lang="en-US"/>
              <a:pPr>
                <a:defRPr/>
              </a:pPr>
              <a:t>8/26/2012</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333B49D-3676-449D-B851-CB2245802B3F}" type="slidenum">
              <a:rPr lang="en-US"/>
              <a:pPr>
                <a:defRPr/>
              </a:pPr>
              <a:t>‹#›</a:t>
            </a:fld>
            <a:endParaRPr lang="en-US"/>
          </a:p>
        </p:txBody>
      </p:sp>
    </p:spTree>
    <p:extLst>
      <p:ext uri="{BB962C8B-B14F-4D97-AF65-F5344CB8AC3E}">
        <p14:creationId xmlns:p14="http://schemas.microsoft.com/office/powerpoint/2010/main" val="31057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BF081B5-4BDB-4342-80B8-E8CDEA6CFE7D}" type="datetime1">
              <a:rPr lang="en-US"/>
              <a:pPr>
                <a:defRPr/>
              </a:pPr>
              <a:t>8/26/2012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D9491B3-E90D-45C0-BF72-CF0235062375}" type="slidenum">
              <a:rPr lang="en-US"/>
              <a:pPr>
                <a:defRPr/>
              </a:pPr>
              <a:t>‹#›</a:t>
            </a:fld>
            <a:endParaRPr lang="en-US"/>
          </a:p>
        </p:txBody>
      </p:sp>
    </p:spTree>
    <p:extLst>
      <p:ext uri="{BB962C8B-B14F-4D97-AF65-F5344CB8AC3E}">
        <p14:creationId xmlns:p14="http://schemas.microsoft.com/office/powerpoint/2010/main" val="11424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8B392DB-DC25-497C-8928-CCBC175CA9DB}" type="datetime1">
              <a:rPr lang="en-US"/>
              <a:pPr>
                <a:defRPr/>
              </a:pPr>
              <a:t>8/26/2012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1927033-DC8C-4CD4-993F-FCCD540E12DF}" type="slidenum">
              <a:rPr lang="en-US"/>
              <a:pPr>
                <a:defRPr/>
              </a:pPr>
              <a:t>‹#›</a:t>
            </a:fld>
            <a:endParaRPr lang="en-US"/>
          </a:p>
        </p:txBody>
      </p:sp>
    </p:spTree>
    <p:extLst>
      <p:ext uri="{BB962C8B-B14F-4D97-AF65-F5344CB8AC3E}">
        <p14:creationId xmlns:p14="http://schemas.microsoft.com/office/powerpoint/2010/main" val="355340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892ADB23-23E1-4E6F-B0C9-FC42FAFD43D4}" type="datetime1">
              <a:rPr lang="en-US"/>
              <a:pPr>
                <a:defRPr/>
              </a:pPr>
              <a:t>8/26/2012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790355-0B66-4B47-92E8-4D1A9CC98176}" type="slidenum">
              <a:rPr lang="en-US"/>
              <a:pPr>
                <a:defRPr/>
              </a:pPr>
              <a:t>‹#›</a:t>
            </a:fld>
            <a:endParaRPr lang="en-US"/>
          </a:p>
        </p:txBody>
      </p:sp>
    </p:spTree>
    <p:extLst>
      <p:ext uri="{BB962C8B-B14F-4D97-AF65-F5344CB8AC3E}">
        <p14:creationId xmlns:p14="http://schemas.microsoft.com/office/powerpoint/2010/main" val="206160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1282B5D8-A9A4-4DE3-AB75-2CCE4AF79966}" type="datetime1">
              <a:rPr lang="en-US"/>
              <a:pPr>
                <a:defRPr/>
              </a:pPr>
              <a:t>8/26/2012</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5F7729-2986-49D4-8EC6-90C9F8773AAC}" type="slidenum">
              <a:rPr lang="en-US"/>
              <a:pPr>
                <a:defRPr/>
              </a:pPr>
              <a:t>‹#›</a:t>
            </a:fld>
            <a:endParaRPr lang="en-US"/>
          </a:p>
        </p:txBody>
      </p:sp>
    </p:spTree>
    <p:extLst>
      <p:ext uri="{BB962C8B-B14F-4D97-AF65-F5344CB8AC3E}">
        <p14:creationId xmlns:p14="http://schemas.microsoft.com/office/powerpoint/2010/main" val="319277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A4CFC3F-680A-4918-A440-D89DA4FD8A12}" type="datetime1">
              <a:rPr lang="en-US"/>
              <a:pPr>
                <a:defRPr/>
              </a:pPr>
              <a:t>8/26/2012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A6600E-1F8F-4FBA-AEF0-48F3C039E767}" type="slidenum">
              <a:rPr lang="en-US"/>
              <a:pPr>
                <a:defRPr/>
              </a:pPr>
              <a:t>‹#›</a:t>
            </a:fld>
            <a:endParaRPr lang="en-US"/>
          </a:p>
        </p:txBody>
      </p:sp>
    </p:spTree>
    <p:extLst>
      <p:ext uri="{BB962C8B-B14F-4D97-AF65-F5344CB8AC3E}">
        <p14:creationId xmlns:p14="http://schemas.microsoft.com/office/powerpoint/2010/main" val="162313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BD776145-066A-4D6B-995E-706256FE16CE}" type="datetime1">
              <a:rPr lang="en-US"/>
              <a:pPr>
                <a:defRPr/>
              </a:pPr>
              <a:t>8/26/2012</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D8F9ACE-EB0E-4814-ACF0-53CD4D1C1421}" type="slidenum">
              <a:rPr lang="en-US"/>
              <a:pPr>
                <a:defRPr/>
              </a:pPr>
              <a:t>‹#›</a:t>
            </a:fld>
            <a:endParaRPr lang="en-US"/>
          </a:p>
        </p:txBody>
      </p:sp>
    </p:spTree>
    <p:extLst>
      <p:ext uri="{BB962C8B-B14F-4D97-AF65-F5344CB8AC3E}">
        <p14:creationId xmlns:p14="http://schemas.microsoft.com/office/powerpoint/2010/main" val="273596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A805C25-8ECF-42C1-AD97-1B4234374861}" type="datetime1">
              <a:rPr lang="en-US"/>
              <a:pPr>
                <a:defRPr/>
              </a:pPr>
              <a:t>8/26/2012</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5EC4469-DB8E-4BDB-A597-0AFAE94C9104}" type="slidenum">
              <a:rPr lang="en-US"/>
              <a:pPr>
                <a:defRPr/>
              </a:pPr>
              <a:t>‹#›</a:t>
            </a:fld>
            <a:endParaRPr lang="en-US"/>
          </a:p>
        </p:txBody>
      </p:sp>
    </p:spTree>
    <p:extLst>
      <p:ext uri="{BB962C8B-B14F-4D97-AF65-F5344CB8AC3E}">
        <p14:creationId xmlns:p14="http://schemas.microsoft.com/office/powerpoint/2010/main" val="305671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937E798-3C72-43BF-9268-EBE7AFC3A178}" type="datetime1">
              <a:rPr lang="en-US"/>
              <a:pPr>
                <a:defRPr/>
              </a:pPr>
              <a:t>8/26/2012</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1E5C5A9-C5BB-4DCA-AE51-9D30CBD5C1E0}" type="slidenum">
              <a:rPr lang="en-US"/>
              <a:pPr>
                <a:defRPr/>
              </a:pPr>
              <a:t>‹#›</a:t>
            </a:fld>
            <a:endParaRPr lang="en-US"/>
          </a:p>
        </p:txBody>
      </p:sp>
    </p:spTree>
    <p:extLst>
      <p:ext uri="{BB962C8B-B14F-4D97-AF65-F5344CB8AC3E}">
        <p14:creationId xmlns:p14="http://schemas.microsoft.com/office/powerpoint/2010/main" val="41434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885C17F-902D-4E9E-8CF7-A259444BDED5}" type="datetime1">
              <a:rPr lang="en-US"/>
              <a:pPr>
                <a:defRPr/>
              </a:pPr>
              <a:t>8/26/2012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F4ECB4-A764-4DDF-9FA0-D457550D9BF4}" type="slidenum">
              <a:rPr lang="en-US"/>
              <a:pPr>
                <a:defRPr/>
              </a:pPr>
              <a:t>‹#›</a:t>
            </a:fld>
            <a:endParaRPr lang="en-US"/>
          </a:p>
        </p:txBody>
      </p:sp>
    </p:spTree>
    <p:extLst>
      <p:ext uri="{BB962C8B-B14F-4D97-AF65-F5344CB8AC3E}">
        <p14:creationId xmlns:p14="http://schemas.microsoft.com/office/powerpoint/2010/main" val="32278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7AA3EC9-E5E2-4170-B315-FB963577B927}" type="datetime1">
              <a:rPr lang="en-US"/>
              <a:pPr>
                <a:defRPr/>
              </a:pPr>
              <a:t>8/26/2012</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677B47-A00F-4361-ABD8-98C0CB18112E}" type="slidenum">
              <a:rPr lang="en-US"/>
              <a:pPr>
                <a:defRPr/>
              </a:pPr>
              <a:t>‹#›</a:t>
            </a:fld>
            <a:endParaRPr lang="en-US"/>
          </a:p>
        </p:txBody>
      </p:sp>
    </p:spTree>
    <p:extLst>
      <p:ext uri="{BB962C8B-B14F-4D97-AF65-F5344CB8AC3E}">
        <p14:creationId xmlns:p14="http://schemas.microsoft.com/office/powerpoint/2010/main" val="11100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381000" y="381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7" name="Rectangle 3"/>
          <p:cNvSpPr>
            <a:spLocks noChangeArrowheads="1"/>
          </p:cNvSpPr>
          <p:nvPr/>
        </p:nvSpPr>
        <p:spPr bwMode="ltGray">
          <a:xfrm>
            <a:off x="685800" y="3048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8" name="Rectangle 4"/>
          <p:cNvSpPr>
            <a:spLocks noChangeArrowheads="1"/>
          </p:cNvSpPr>
          <p:nvPr/>
        </p:nvSpPr>
        <p:spPr bwMode="ltGray">
          <a:xfrm>
            <a:off x="457200" y="6858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9" name="Rectangle 5"/>
          <p:cNvSpPr>
            <a:spLocks noChangeArrowheads="1"/>
          </p:cNvSpPr>
          <p:nvPr/>
        </p:nvSpPr>
        <p:spPr bwMode="ltGray">
          <a:xfrm>
            <a:off x="762000" y="6096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0" name="Rectangle 6"/>
          <p:cNvSpPr>
            <a:spLocks noChangeArrowheads="1"/>
          </p:cNvSpPr>
          <p:nvPr/>
        </p:nvSpPr>
        <p:spPr bwMode="ltGray">
          <a:xfrm>
            <a:off x="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1" name="Rectangle 7"/>
          <p:cNvSpPr>
            <a:spLocks noChangeArrowheads="1"/>
          </p:cNvSpPr>
          <p:nvPr/>
        </p:nvSpPr>
        <p:spPr bwMode="gray">
          <a:xfrm>
            <a:off x="685800" y="228600"/>
            <a:ext cx="31750"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2" name="Rectangle 8"/>
          <p:cNvSpPr>
            <a:spLocks noChangeArrowheads="1"/>
          </p:cNvSpPr>
          <p:nvPr/>
        </p:nvSpPr>
        <p:spPr bwMode="gray">
          <a:xfrm>
            <a:off x="304800" y="914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3" name="Rectangle 9"/>
          <p:cNvSpPr>
            <a:spLocks noGrp="1" noChangeArrowheads="1"/>
          </p:cNvSpPr>
          <p:nvPr>
            <p:ph type="title"/>
          </p:nvPr>
        </p:nvSpPr>
        <p:spPr bwMode="auto">
          <a:xfrm>
            <a:off x="1350963" y="-457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9144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20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8B5D8E72-3001-4F26-B853-80F5160DE1EF}" type="datetime1">
              <a:rPr lang="en-US"/>
              <a:pPr>
                <a:defRPr/>
              </a:pPr>
              <a:t>8/26/2012</a:t>
            </a:fld>
            <a:endParaRPr lang="en-US"/>
          </a:p>
        </p:txBody>
      </p:sp>
      <p:sp>
        <p:nvSpPr>
          <p:cNvPr id="26420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a:defRPr/>
            </a:pPr>
            <a:endParaRPr lang="en-US"/>
          </a:p>
        </p:txBody>
      </p:sp>
      <p:sp>
        <p:nvSpPr>
          <p:cNvPr id="26420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277BDD73-FD61-4396-9FF8-0F5511840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fontAlgn="base">
        <a:spcBef>
          <a:spcPct val="0"/>
        </a:spcBef>
        <a:spcAft>
          <a:spcPct val="0"/>
        </a:spcAft>
        <a:defRPr sz="3200">
          <a:solidFill>
            <a:schemeClr val="tx2"/>
          </a:solidFill>
          <a:latin typeface="Tahoma" charset="0"/>
        </a:defRPr>
      </a:lvl6pPr>
      <a:lvl7pPr marL="914400" algn="l" rtl="0" fontAlgn="base">
        <a:spcBef>
          <a:spcPct val="0"/>
        </a:spcBef>
        <a:spcAft>
          <a:spcPct val="0"/>
        </a:spcAft>
        <a:defRPr sz="3200">
          <a:solidFill>
            <a:schemeClr val="tx2"/>
          </a:solidFill>
          <a:latin typeface="Tahoma" charset="0"/>
        </a:defRPr>
      </a:lvl7pPr>
      <a:lvl8pPr marL="1371600" algn="l" rtl="0" fontAlgn="base">
        <a:spcBef>
          <a:spcPct val="0"/>
        </a:spcBef>
        <a:spcAft>
          <a:spcPct val="0"/>
        </a:spcAft>
        <a:defRPr sz="3200">
          <a:solidFill>
            <a:schemeClr val="tx2"/>
          </a:solidFill>
          <a:latin typeface="Tahoma" charset="0"/>
        </a:defRPr>
      </a:lvl8pPr>
      <a:lvl9pPr marL="1828800" algn="l" rtl="0" fontAlgn="base">
        <a:spcBef>
          <a:spcPct val="0"/>
        </a:spcBef>
        <a:spcAft>
          <a:spcPct val="0"/>
        </a:spcAft>
        <a:defRPr sz="32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http://www.efunda.com/designstandards/sensors/pitot_tubes/images/Pitot_tube_B.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pl.ch/facilities/Test-Stand/Test-stand_load-cell.jpg"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lipart.com/en/close-up?o=1269970&amp;memlevel=C&amp;a=c&amp;q=measurement%20systems&amp;s=91&amp;e=120&amp;show=&amp;c=&amp;cid=&amp;findincat=&amp;g=&amp;cc=&amp;page=4"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ss.engineering.uiowa.edu/~fluids/fluid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ss.engineering.uiowa.edu/~fluids/documents/instructions_for_lab_report.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olingzone.com/Content/Library/Tutorials/Tutorial%202/manometer.gi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urhamgeo.com/testing/soils/images/pore%20pressure%20transducer%20e120.jpg"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990600" y="1044575"/>
            <a:ext cx="7772400" cy="2057400"/>
          </a:xfrm>
        </p:spPr>
        <p:txBody>
          <a:bodyPr/>
          <a:lstStyle/>
          <a:p>
            <a:pPr algn="ctr" eaLnBrk="1" hangingPunct="1"/>
            <a:r>
              <a:rPr lang="en-US" smtClean="0"/>
              <a:t>Experimental Fluid Dynamics</a:t>
            </a:r>
            <a:br>
              <a:rPr lang="en-US" smtClean="0"/>
            </a:br>
            <a:r>
              <a:rPr lang="en-US" smtClean="0"/>
              <a:t> and Uncertainty Assessment Methodology</a:t>
            </a:r>
          </a:p>
        </p:txBody>
      </p:sp>
      <p:sp>
        <p:nvSpPr>
          <p:cNvPr id="4103" name="Rectangle 7"/>
          <p:cNvSpPr>
            <a:spLocks noGrp="1" noChangeArrowheads="1"/>
          </p:cNvSpPr>
          <p:nvPr>
            <p:ph type="subTitle" idx="1"/>
          </p:nvPr>
        </p:nvSpPr>
        <p:spPr>
          <a:xfrm>
            <a:off x="990600" y="4267200"/>
            <a:ext cx="7315200" cy="620713"/>
          </a:xfrm>
        </p:spPr>
        <p:txBody>
          <a:bodyPr/>
          <a:lstStyle/>
          <a:p>
            <a:pPr eaLnBrk="1" hangingPunct="1"/>
            <a:r>
              <a:rPr lang="en-US" sz="2800" dirty="0" smtClean="0">
                <a:solidFill>
                  <a:schemeClr val="tx2"/>
                </a:solidFill>
              </a:rPr>
              <a:t>H. </a:t>
            </a:r>
            <a:r>
              <a:rPr lang="en-US" sz="2800" dirty="0" err="1" smtClean="0">
                <a:solidFill>
                  <a:schemeClr val="tx2"/>
                </a:solidFill>
              </a:rPr>
              <a:t>Elshiekh</a:t>
            </a:r>
            <a:r>
              <a:rPr lang="en-US" sz="2800" dirty="0" smtClean="0">
                <a:solidFill>
                  <a:schemeClr val="tx2"/>
                </a:solidFill>
              </a:rPr>
              <a:t>, H. Yoon, M. </a:t>
            </a:r>
            <a:r>
              <a:rPr lang="en-US" sz="2800" dirty="0" err="1" smtClean="0">
                <a:solidFill>
                  <a:schemeClr val="tx2"/>
                </a:solidFill>
              </a:rPr>
              <a:t>Muste</a:t>
            </a:r>
            <a:r>
              <a:rPr lang="en-US" sz="2800" dirty="0" smtClean="0">
                <a:solidFill>
                  <a:schemeClr val="tx2"/>
                </a:solidFill>
              </a:rPr>
              <a:t>, F. Stern</a:t>
            </a:r>
          </a:p>
        </p:txBody>
      </p:sp>
      <p:sp>
        <p:nvSpPr>
          <p:cNvPr id="2" name="TextBox 1"/>
          <p:cNvSpPr txBox="1"/>
          <p:nvPr/>
        </p:nvSpPr>
        <p:spPr>
          <a:xfrm>
            <a:off x="381000" y="5955268"/>
            <a:ext cx="5631670" cy="369332"/>
          </a:xfrm>
          <a:prstGeom prst="rect">
            <a:avLst/>
          </a:prstGeom>
          <a:noFill/>
        </p:spPr>
        <p:txBody>
          <a:bodyPr wrap="none" rtlCol="0">
            <a:spAutoFit/>
          </a:bodyPr>
          <a:lstStyle/>
          <a:p>
            <a:r>
              <a:rPr lang="en-US" sz="1800" b="0" dirty="0" smtClean="0"/>
              <a:t>Acknowledgements: S. </a:t>
            </a:r>
            <a:r>
              <a:rPr lang="en-US" sz="1800" b="0" dirty="0" err="1" smtClean="0"/>
              <a:t>Ghosh</a:t>
            </a:r>
            <a:r>
              <a:rPr lang="en-US" sz="1800" b="0" dirty="0" smtClean="0"/>
              <a:t>, M. Marquardt, S. Cook</a:t>
            </a:r>
            <a:endParaRPr lang="en-US" sz="1800" b="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wipe(left)">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93038" cy="914400"/>
          </a:xfrm>
        </p:spPr>
        <p:txBody>
          <a:bodyPr/>
          <a:lstStyle/>
          <a:p>
            <a:pPr eaLnBrk="1" hangingPunct="1"/>
            <a:r>
              <a:rPr lang="en-US" dirty="0" smtClean="0"/>
              <a:t>Pressure taps</a:t>
            </a:r>
          </a:p>
        </p:txBody>
      </p:sp>
      <p:grpSp>
        <p:nvGrpSpPr>
          <p:cNvPr id="13315" name="Group 3"/>
          <p:cNvGrpSpPr>
            <a:grpSpLocks/>
          </p:cNvGrpSpPr>
          <p:nvPr/>
        </p:nvGrpSpPr>
        <p:grpSpPr bwMode="auto">
          <a:xfrm>
            <a:off x="3600450" y="2840038"/>
            <a:ext cx="7197725" cy="0"/>
            <a:chOff x="0" y="0"/>
            <a:chExt cx="4534" cy="0"/>
          </a:xfrm>
        </p:grpSpPr>
        <p:sp>
          <p:nvSpPr>
            <p:cNvPr id="13321" name="Rectangle 4"/>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322" name="Rectangle 5"/>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sp>
        <p:nvSpPr>
          <p:cNvPr id="13316" name="Text Box 6"/>
          <p:cNvSpPr txBox="1">
            <a:spLocks noChangeArrowheads="1"/>
          </p:cNvSpPr>
          <p:nvPr/>
        </p:nvSpPr>
        <p:spPr bwMode="auto">
          <a:xfrm>
            <a:off x="3733800" y="1219200"/>
            <a:ext cx="51054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600" dirty="0">
                <a:solidFill>
                  <a:schemeClr val="tx2"/>
                </a:solidFill>
              </a:rPr>
              <a:t>Static(</a:t>
            </a:r>
            <a:r>
              <a:rPr lang="en-US" sz="1600" dirty="0" err="1">
                <a:solidFill>
                  <a:schemeClr val="tx2"/>
                </a:solidFill>
              </a:rPr>
              <a:t>P</a:t>
            </a:r>
            <a:r>
              <a:rPr lang="en-US" sz="1600" baseline="-25000" dirty="0" err="1">
                <a:solidFill>
                  <a:schemeClr val="tx2"/>
                </a:solidFill>
              </a:rPr>
              <a:t>stat</a:t>
            </a:r>
            <a:r>
              <a:rPr lang="en-US" sz="1600" dirty="0">
                <a:solidFill>
                  <a:schemeClr val="tx2"/>
                </a:solidFill>
              </a:rPr>
              <a:t>)</a:t>
            </a:r>
            <a:r>
              <a:rPr lang="en-US" sz="1600" b="0" dirty="0">
                <a:solidFill>
                  <a:schemeClr val="tx2"/>
                </a:solidFill>
              </a:rPr>
              <a:t> and </a:t>
            </a:r>
            <a:r>
              <a:rPr lang="en-US" sz="1600" dirty="0">
                <a:solidFill>
                  <a:schemeClr val="tx2"/>
                </a:solidFill>
              </a:rPr>
              <a:t>stagnation(</a:t>
            </a:r>
            <a:r>
              <a:rPr lang="en-US" sz="1600" dirty="0" err="1">
                <a:solidFill>
                  <a:schemeClr val="tx2"/>
                </a:solidFill>
              </a:rPr>
              <a:t>P</a:t>
            </a:r>
            <a:r>
              <a:rPr lang="en-US" sz="1600" baseline="-25000" dirty="0" err="1">
                <a:solidFill>
                  <a:schemeClr val="tx2"/>
                </a:solidFill>
              </a:rPr>
              <a:t>stag</a:t>
            </a:r>
            <a:r>
              <a:rPr lang="en-US" sz="1600" dirty="0">
                <a:solidFill>
                  <a:schemeClr val="tx2"/>
                </a:solidFill>
              </a:rPr>
              <a:t>)</a:t>
            </a:r>
            <a:r>
              <a:rPr lang="en-US" sz="1600" b="0" dirty="0">
                <a:solidFill>
                  <a:schemeClr val="tx2"/>
                </a:solidFill>
              </a:rPr>
              <a:t> pressures</a:t>
            </a:r>
          </a:p>
          <a:p>
            <a:pPr eaLnBrk="1" hangingPunct="1">
              <a:spcBef>
                <a:spcPct val="50000"/>
              </a:spcBef>
              <a:buFont typeface="Wingdings" pitchFamily="2" charset="2"/>
              <a:buChar char="§"/>
            </a:pPr>
            <a:r>
              <a:rPr lang="en-US" sz="1600" b="0" dirty="0">
                <a:solidFill>
                  <a:schemeClr val="tx2"/>
                </a:solidFill>
              </a:rPr>
              <a:t> Pressure caused only by molecular collisions is known as </a:t>
            </a:r>
            <a:r>
              <a:rPr lang="en-US" sz="1600" dirty="0">
                <a:solidFill>
                  <a:schemeClr val="tx2"/>
                </a:solidFill>
              </a:rPr>
              <a:t>static </a:t>
            </a:r>
            <a:r>
              <a:rPr lang="en-US" sz="1600" b="0" dirty="0">
                <a:solidFill>
                  <a:schemeClr val="tx2"/>
                </a:solidFill>
              </a:rPr>
              <a:t>pressure.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a:t>
            </a:r>
            <a:r>
              <a:rPr lang="en-US" sz="1600" dirty="0">
                <a:solidFill>
                  <a:schemeClr val="tx2"/>
                </a:solidFill>
              </a:rPr>
              <a:t>pressure tap </a:t>
            </a:r>
            <a:r>
              <a:rPr lang="en-US" sz="1600" b="0" dirty="0">
                <a:solidFill>
                  <a:schemeClr val="tx2"/>
                </a:solidFill>
              </a:rPr>
              <a:t>is a small opening in the wall of a </a:t>
            </a:r>
            <a:r>
              <a:rPr lang="en-US" sz="1600" b="0" dirty="0" err="1">
                <a:solidFill>
                  <a:schemeClr val="tx2"/>
                </a:solidFill>
              </a:rPr>
              <a:t>a</a:t>
            </a:r>
            <a:r>
              <a:rPr lang="en-US" sz="1600" b="0" dirty="0">
                <a:solidFill>
                  <a:schemeClr val="tx2"/>
                </a:solidFill>
              </a:rPr>
              <a:t> duct (Fig a.)</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Pressure tap connected to any pressure measuring device indicates the static pressure. (note: there is no component of velocity along the tap axis).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stagnation pressure at a point in a fluid flow is the pressure that could result if the fluid was brought to rest </a:t>
            </a:r>
            <a:r>
              <a:rPr lang="en-US" sz="1600" dirty="0" err="1">
                <a:solidFill>
                  <a:schemeClr val="tx2"/>
                </a:solidFill>
              </a:rPr>
              <a:t>isentropically</a:t>
            </a:r>
            <a:r>
              <a:rPr lang="en-US" sz="1600" b="0" dirty="0">
                <a:solidFill>
                  <a:schemeClr val="tx2"/>
                </a:solidFill>
              </a:rPr>
              <a:t> (i.e., the entire kinetic energy of the fluid is utilized to increase its pressure only).</a:t>
            </a:r>
          </a:p>
          <a:p>
            <a:pPr eaLnBrk="1" hangingPunct="1">
              <a:spcBef>
                <a:spcPct val="50000"/>
              </a:spcBef>
              <a:buFontTx/>
              <a:buChar char="•"/>
            </a:pPr>
            <a:endParaRPr lang="en-US" sz="1600" b="0" dirty="0">
              <a:solidFill>
                <a:schemeClr val="tx2"/>
              </a:solidFill>
            </a:endParaRPr>
          </a:p>
        </p:txBody>
      </p:sp>
      <p:sp>
        <p:nvSpPr>
          <p:cNvPr id="13317" name="Text Box 7"/>
          <p:cNvSpPr txBox="1">
            <a:spLocks noChangeArrowheads="1"/>
          </p:cNvSpPr>
          <p:nvPr/>
        </p:nvSpPr>
        <p:spPr bwMode="auto">
          <a:xfrm>
            <a:off x="598488" y="5943600"/>
            <a:ext cx="2906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Single and multi pressure taps</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3019425" cy="219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2133600" cy="2092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2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32E434E4-3E9F-40DA-9C5B-7B195C2A93B9}" type="slidenum">
              <a:rPr lang="en-US" sz="1400" b="0" smtClean="0"/>
              <a:pPr eaLnBrk="1" hangingPunct="1"/>
              <a:t>10</a:t>
            </a:fld>
            <a:endParaRPr lang="en-US" sz="1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0"/>
            <a:ext cx="7793038" cy="914400"/>
          </a:xfrm>
        </p:spPr>
        <p:txBody>
          <a:bodyPr/>
          <a:lstStyle/>
          <a:p>
            <a:pPr eaLnBrk="1" hangingPunct="1"/>
            <a:r>
              <a:rPr lang="en-US" dirty="0" smtClean="0"/>
              <a:t>Pitot tube</a:t>
            </a:r>
          </a:p>
        </p:txBody>
      </p:sp>
      <p:sp>
        <p:nvSpPr>
          <p:cNvPr id="14339" name="Text Box 9"/>
          <p:cNvSpPr txBox="1">
            <a:spLocks noChangeArrowheads="1"/>
          </p:cNvSpPr>
          <p:nvPr/>
        </p:nvSpPr>
        <p:spPr bwMode="auto">
          <a:xfrm>
            <a:off x="4114800" y="1066800"/>
            <a:ext cx="43434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The tubes sensing static and stagnation pressures are usually combined into one instrument known as </a:t>
            </a:r>
            <a:r>
              <a:rPr lang="en-US" sz="1400" b="0" dirty="0" err="1" smtClean="0">
                <a:solidFill>
                  <a:schemeClr val="tx2"/>
                </a:solidFill>
              </a:rPr>
              <a:t>pitot</a:t>
            </a:r>
            <a:r>
              <a:rPr lang="en-US" sz="1400" b="0" dirty="0" smtClean="0">
                <a:solidFill>
                  <a:schemeClr val="tx2"/>
                </a:solidFill>
              </a:rPr>
              <a:t> static tube.</a:t>
            </a:r>
          </a:p>
          <a:p>
            <a:pPr marL="285750" indent="-285750" eaLnBrk="1" hangingPunct="1">
              <a:spcBef>
                <a:spcPct val="50000"/>
              </a:spcBef>
              <a:buFont typeface="Arial" pitchFamily="34" charset="0"/>
              <a:buChar char="•"/>
            </a:pPr>
            <a:r>
              <a:rPr lang="en-US" sz="1400" b="0" dirty="0" smtClean="0">
                <a:solidFill>
                  <a:schemeClr val="tx2"/>
                </a:solidFill>
              </a:rPr>
              <a:t>Pressure </a:t>
            </a:r>
            <a:r>
              <a:rPr lang="en-US" sz="1400" b="0" dirty="0">
                <a:solidFill>
                  <a:schemeClr val="tx2"/>
                </a:solidFill>
              </a:rPr>
              <a:t>taps sensing </a:t>
            </a:r>
            <a:r>
              <a:rPr lang="en-US" sz="1400" dirty="0">
                <a:solidFill>
                  <a:schemeClr val="tx2"/>
                </a:solidFill>
              </a:rPr>
              <a:t>static pressure</a:t>
            </a:r>
            <a:r>
              <a:rPr lang="en-US" sz="1400" b="0" dirty="0">
                <a:solidFill>
                  <a:schemeClr val="tx2"/>
                </a:solidFill>
              </a:rPr>
              <a:t> (also the reference pressure for this measurement) are placed radially on the probe stem and then combined into one tube leading to the differential manometer (</a:t>
            </a:r>
            <a:r>
              <a:rPr lang="en-US" sz="1400" b="0" dirty="0" err="1">
                <a:solidFill>
                  <a:schemeClr val="tx2"/>
                </a:solidFill>
              </a:rPr>
              <a:t>p</a:t>
            </a:r>
            <a:r>
              <a:rPr lang="en-US" sz="1400" b="0" baseline="-25000" dirty="0" err="1">
                <a:solidFill>
                  <a:schemeClr val="tx2"/>
                </a:solidFill>
              </a:rPr>
              <a:t>stat</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pressure tap located at the probe tip senses the </a:t>
            </a:r>
            <a:r>
              <a:rPr lang="en-US" sz="1400" dirty="0">
                <a:solidFill>
                  <a:schemeClr val="tx2"/>
                </a:solidFill>
              </a:rPr>
              <a:t>stagnation pressure </a:t>
            </a:r>
            <a:r>
              <a:rPr lang="en-US" sz="1400" b="0" dirty="0">
                <a:solidFill>
                  <a:schemeClr val="tx2"/>
                </a:solidFill>
              </a:rPr>
              <a:t>(p</a:t>
            </a:r>
            <a:r>
              <a:rPr lang="en-US" sz="1400" b="0" baseline="-25000" dirty="0">
                <a:solidFill>
                  <a:schemeClr val="tx2"/>
                </a:solidFill>
              </a:rPr>
              <a:t>0</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Use </a:t>
            </a:r>
            <a:r>
              <a:rPr lang="en-US" sz="1400" b="0" dirty="0">
                <a:solidFill>
                  <a:schemeClr val="tx2"/>
                </a:solidFill>
              </a:rPr>
              <a:t>of the two measured pressures in the Bernoulli equation allows to determine one component of the </a:t>
            </a:r>
            <a:r>
              <a:rPr lang="en-US" sz="1400" dirty="0">
                <a:solidFill>
                  <a:schemeClr val="tx2"/>
                </a:solidFill>
              </a:rPr>
              <a:t>flow velocity </a:t>
            </a:r>
            <a:r>
              <a:rPr lang="en-US" sz="1400" b="0" dirty="0">
                <a:solidFill>
                  <a:schemeClr val="tx2"/>
                </a:solidFill>
              </a:rPr>
              <a:t>at the probe location.</a:t>
            </a:r>
            <a:endParaRPr lang="en-US" sz="1800" b="0" dirty="0">
              <a:solidFill>
                <a:schemeClr val="tx2"/>
              </a:solidFill>
            </a:endParaRPr>
          </a:p>
          <a:p>
            <a:pPr marL="285750" indent="-285750" eaLnBrk="1" hangingPunct="1">
              <a:spcBef>
                <a:spcPct val="50000"/>
              </a:spcBef>
              <a:buFont typeface="Arial" pitchFamily="34" charset="0"/>
              <a:buChar char="•"/>
            </a:pPr>
            <a:r>
              <a:rPr lang="en-US" sz="1400" b="0" dirty="0" smtClean="0">
                <a:solidFill>
                  <a:schemeClr val="tx2"/>
                </a:solidFill>
              </a:rPr>
              <a:t>Special </a:t>
            </a:r>
            <a:r>
              <a:rPr lang="en-US" sz="1400" b="0" dirty="0">
                <a:solidFill>
                  <a:schemeClr val="tx2"/>
                </a:solidFill>
              </a:rPr>
              <a:t>arrangements of the pressure taps (Three-hole, Five-hole, seven-hole Pitot) in conjunction with special calibrations are used two measure all velocity components. </a:t>
            </a:r>
          </a:p>
          <a:p>
            <a:pPr marL="285750" indent="-285750" eaLnBrk="1" hangingPunct="1">
              <a:spcBef>
                <a:spcPct val="50000"/>
              </a:spcBef>
              <a:buFont typeface="Arial" pitchFamily="34" charset="0"/>
              <a:buChar char="•"/>
            </a:pPr>
            <a:r>
              <a:rPr lang="en-US" sz="1400" b="0" dirty="0" smtClean="0">
                <a:solidFill>
                  <a:schemeClr val="tx2"/>
                </a:solidFill>
              </a:rPr>
              <a:t>It </a:t>
            </a:r>
            <a:r>
              <a:rPr lang="en-US" sz="1400" b="0" dirty="0">
                <a:solidFill>
                  <a:schemeClr val="tx2"/>
                </a:solidFill>
              </a:rPr>
              <a:t>is difficult to measure stagnation pressure in real, due to friction. The measured stagnation pressure is always less than the actual one. This is taken care of by an empirical factor C</a:t>
            </a:r>
            <a:r>
              <a:rPr lang="en-US" sz="1400" b="0" dirty="0" smtClean="0">
                <a:solidFill>
                  <a:schemeClr val="tx2"/>
                </a:solidFill>
              </a:rPr>
              <a:t>.</a:t>
            </a:r>
            <a:endParaRPr lang="en-US" sz="1400" dirty="0">
              <a:solidFill>
                <a:schemeClr val="tx2"/>
              </a:solidFill>
            </a:endParaRPr>
          </a:p>
        </p:txBody>
      </p:sp>
      <p:sp>
        <p:nvSpPr>
          <p:cNvPr id="14340" name="Rectangle 11"/>
          <p:cNvSpPr>
            <a:spLocks noChangeArrowheads="1"/>
          </p:cNvSpPr>
          <p:nvPr/>
        </p:nvSpPr>
        <p:spPr bwMode="auto">
          <a:xfrm>
            <a:off x="2695575" y="1162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1" name="Picture 10" descr="http://www.efunda.com/designstandards/sensors/pitot_tubes/images/Pitot_tube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990600"/>
            <a:ext cx="2963863"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342" name="Object 2"/>
          <p:cNvGraphicFramePr>
            <a:graphicFrameLocks noChangeAspect="1"/>
          </p:cNvGraphicFramePr>
          <p:nvPr/>
        </p:nvGraphicFramePr>
        <p:xfrm>
          <a:off x="838200" y="4648200"/>
          <a:ext cx="2819400" cy="1439863"/>
        </p:xfrm>
        <a:graphic>
          <a:graphicData uri="http://schemas.openxmlformats.org/presentationml/2006/ole">
            <mc:AlternateContent xmlns:mc="http://schemas.openxmlformats.org/markup-compatibility/2006">
              <mc:Choice xmlns:v="urn:schemas-microsoft-com:vml" Requires="v">
                <p:oleObj spid="_x0000_s14353" name="Equation" r:id="rId5" imgW="1612900" imgH="825500" progId="Equation.3">
                  <p:embed/>
                </p:oleObj>
              </mc:Choice>
              <mc:Fallback>
                <p:oleObj name="Equation" r:id="rId5" imgW="1612900" imgH="825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48200"/>
                        <a:ext cx="2819400" cy="14398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15"/>
          <p:cNvSpPr txBox="1">
            <a:spLocks noChangeArrowheads="1"/>
          </p:cNvSpPr>
          <p:nvPr/>
        </p:nvSpPr>
        <p:spPr bwMode="auto">
          <a:xfrm>
            <a:off x="838200" y="60960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b="0" i="1">
                <a:solidFill>
                  <a:schemeClr val="tx2"/>
                </a:solidFill>
              </a:rPr>
              <a:t>P</a:t>
            </a:r>
            <a:r>
              <a:rPr lang="en-US" sz="1200" b="0" i="1" baseline="-25000">
                <a:solidFill>
                  <a:schemeClr val="tx2"/>
                </a:solidFill>
              </a:rPr>
              <a:t>0</a:t>
            </a:r>
            <a:r>
              <a:rPr lang="en-US" sz="1200" b="0">
                <a:solidFill>
                  <a:schemeClr val="tx2"/>
                </a:solidFill>
              </a:rPr>
              <a:t> = stagnation pressure</a:t>
            </a:r>
          </a:p>
          <a:p>
            <a:pPr eaLnBrk="1" hangingPunct="1"/>
            <a:r>
              <a:rPr lang="en-US" sz="1200" b="0" i="1">
                <a:solidFill>
                  <a:schemeClr val="tx2"/>
                </a:solidFill>
              </a:rPr>
              <a:t>P</a:t>
            </a:r>
            <a:r>
              <a:rPr lang="en-US" sz="1200" b="0" i="1" baseline="-25000">
                <a:solidFill>
                  <a:schemeClr val="tx2"/>
                </a:solidFill>
              </a:rPr>
              <a:t>stat</a:t>
            </a:r>
            <a:r>
              <a:rPr lang="en-US" sz="1200" b="0">
                <a:solidFill>
                  <a:schemeClr val="tx2"/>
                </a:solidFill>
              </a:rPr>
              <a:t> = static pressure</a:t>
            </a:r>
          </a:p>
        </p:txBody>
      </p:sp>
      <p:sp>
        <p:nvSpPr>
          <p:cNvPr id="143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F2C10D5-4422-45AB-88B0-E87139E7E201}" type="slidenum">
              <a:rPr lang="en-US" sz="1400" b="0" smtClean="0"/>
              <a:pPr eaLnBrk="1" hangingPunct="1"/>
              <a:t>11</a:t>
            </a:fld>
            <a:endParaRPr lang="en-US" sz="14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793037" cy="914400"/>
          </a:xfrm>
        </p:spPr>
        <p:txBody>
          <a:bodyPr/>
          <a:lstStyle/>
          <a:p>
            <a:pPr eaLnBrk="1" hangingPunct="1"/>
            <a:r>
              <a:rPr lang="en-US" dirty="0" smtClean="0"/>
              <a:t>Venturi meter</a:t>
            </a:r>
          </a:p>
        </p:txBody>
      </p:sp>
      <p:pic>
        <p:nvPicPr>
          <p:cNvPr id="15363" name="Picture 5" descr="Ventu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124200" cy="2055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7" descr="2C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90650"/>
            <a:ext cx="2514600" cy="1885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8"/>
          <p:cNvSpPr txBox="1">
            <a:spLocks noChangeArrowheads="1"/>
          </p:cNvSpPr>
          <p:nvPr/>
        </p:nvSpPr>
        <p:spPr bwMode="auto">
          <a:xfrm>
            <a:off x="3886200" y="1219200"/>
            <a:ext cx="5029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Venturi meter consists of two conical pipes. The minimum cross section diameter is called throat.  The angles of the conical pipes are established to limit the energy losses due to flow separation.</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flow obstruction produced by the </a:t>
            </a:r>
            <a:r>
              <a:rPr lang="en-US" sz="1400" b="0" dirty="0" err="1">
                <a:solidFill>
                  <a:schemeClr val="tx2"/>
                </a:solidFill>
              </a:rPr>
              <a:t>venturi</a:t>
            </a:r>
            <a:r>
              <a:rPr lang="en-US" sz="1400" b="0" dirty="0">
                <a:solidFill>
                  <a:schemeClr val="tx2"/>
                </a:solidFill>
              </a:rPr>
              <a:t> meter produces a local loss that is proportional to the flow discharge.</a:t>
            </a:r>
          </a:p>
          <a:p>
            <a:pPr marL="285750" indent="-285750" eaLnBrk="1" hangingPunct="1">
              <a:spcBef>
                <a:spcPct val="50000"/>
              </a:spcBef>
              <a:buFont typeface="Arial" pitchFamily="34" charset="0"/>
              <a:buChar char="•"/>
            </a:pPr>
            <a:r>
              <a:rPr lang="en-US" sz="1400" b="0" dirty="0">
                <a:solidFill>
                  <a:schemeClr val="tx2"/>
                </a:solidFill>
              </a:rPr>
              <a:t>Pressure taps are located upstream and downstream of </a:t>
            </a:r>
            <a:r>
              <a:rPr lang="en-US" sz="1400" b="0" dirty="0" err="1" smtClean="0">
                <a:solidFill>
                  <a:schemeClr val="tx2"/>
                </a:solidFill>
              </a:rPr>
              <a:t>venturi</a:t>
            </a:r>
            <a:r>
              <a:rPr lang="en-US" sz="1400" b="0" dirty="0" smtClean="0">
                <a:solidFill>
                  <a:schemeClr val="tx2"/>
                </a:solidFill>
              </a:rPr>
              <a:t> </a:t>
            </a:r>
            <a:r>
              <a:rPr lang="en-US" sz="1400" b="0" dirty="0">
                <a:solidFill>
                  <a:schemeClr val="tx2"/>
                </a:solidFill>
              </a:rPr>
              <a:t>meter, immediately outside the variable diameter areas, to measure the losses produced through the meter.</a:t>
            </a:r>
          </a:p>
          <a:p>
            <a:pPr marL="285750" indent="-285750" eaLnBrk="1" hangingPunct="1">
              <a:spcBef>
                <a:spcPct val="50000"/>
              </a:spcBef>
              <a:buFont typeface="Arial" pitchFamily="34" charset="0"/>
              <a:buChar char="•"/>
            </a:pPr>
            <a:r>
              <a:rPr lang="en-US" sz="1400" dirty="0">
                <a:solidFill>
                  <a:schemeClr val="tx2"/>
                </a:solidFill>
              </a:rPr>
              <a:t>Flow rate</a:t>
            </a:r>
            <a:r>
              <a:rPr lang="en-US" sz="1400" b="0" dirty="0">
                <a:solidFill>
                  <a:schemeClr val="tx2"/>
                </a:solidFill>
              </a:rPr>
              <a:t> </a:t>
            </a:r>
            <a:r>
              <a:rPr lang="en-US" sz="1400" b="0" dirty="0" smtClean="0">
                <a:solidFill>
                  <a:schemeClr val="tx2"/>
                </a:solidFill>
              </a:rPr>
              <a:t>is calculated </a:t>
            </a:r>
            <a:r>
              <a:rPr lang="en-US" sz="1400" b="0" dirty="0">
                <a:solidFill>
                  <a:schemeClr val="tx2"/>
                </a:solidFill>
              </a:rPr>
              <a:t>using</a:t>
            </a:r>
            <a:r>
              <a:rPr lang="en-US" sz="1400" dirty="0">
                <a:solidFill>
                  <a:schemeClr val="tx2"/>
                </a:solidFill>
              </a:rPr>
              <a:t> Bernoulli equation </a:t>
            </a:r>
            <a:r>
              <a:rPr lang="en-US" sz="1400" b="0" dirty="0">
                <a:solidFill>
                  <a:schemeClr val="tx2"/>
                </a:solidFill>
              </a:rPr>
              <a:t>and the</a:t>
            </a:r>
            <a:r>
              <a:rPr lang="en-US" sz="1400" dirty="0">
                <a:solidFill>
                  <a:schemeClr val="tx2"/>
                </a:solidFill>
              </a:rPr>
              <a:t> continuity </a:t>
            </a:r>
            <a:r>
              <a:rPr lang="en-US" sz="1400" dirty="0" smtClean="0">
                <a:solidFill>
                  <a:schemeClr val="tx2"/>
                </a:solidFill>
              </a:rPr>
              <a:t>equation</a:t>
            </a:r>
            <a:r>
              <a:rPr lang="en-US" sz="1400" b="0" dirty="0" smtClean="0">
                <a:solidFill>
                  <a:schemeClr val="tx2"/>
                </a:solidFill>
              </a:rPr>
              <a:t>.  </a:t>
            </a:r>
            <a:r>
              <a:rPr lang="en-US" sz="1400" b="0" dirty="0">
                <a:solidFill>
                  <a:schemeClr val="tx2"/>
                </a:solidFill>
              </a:rPr>
              <a:t>An experimental coefficient is used to account for the losses occurring in the meter (</a:t>
            </a:r>
            <a:r>
              <a:rPr lang="en-US" sz="1400" b="0" dirty="0" err="1">
                <a:solidFill>
                  <a:schemeClr val="tx2"/>
                </a:solidFill>
              </a:rPr>
              <a:t>V</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V</a:t>
            </a:r>
            <a:r>
              <a:rPr lang="en-US" sz="1400" b="0" baseline="-25000" dirty="0" err="1">
                <a:solidFill>
                  <a:schemeClr val="tx2"/>
                </a:solidFill>
              </a:rPr>
              <a:t>b</a:t>
            </a:r>
            <a:r>
              <a:rPr lang="en-US" sz="1400" b="0" dirty="0">
                <a:solidFill>
                  <a:schemeClr val="tx2"/>
                </a:solidFill>
              </a:rPr>
              <a:t> are the upstream and downstream velocities and </a:t>
            </a:r>
            <a:r>
              <a:rPr lang="en-US" sz="1400" b="0" dirty="0">
                <a:solidFill>
                  <a:schemeClr val="tx2"/>
                </a:solidFill>
                <a:latin typeface="Symbol" pitchFamily="18" charset="2"/>
              </a:rPr>
              <a:t>r</a:t>
            </a:r>
            <a:r>
              <a:rPr lang="en-US" sz="1400" b="0" dirty="0">
                <a:solidFill>
                  <a:schemeClr val="tx2"/>
                </a:solidFill>
              </a:rPr>
              <a:t> is the density. (</a:t>
            </a:r>
            <a:r>
              <a:rPr lang="en-US" sz="1400" b="0" dirty="0" err="1">
                <a:solidFill>
                  <a:schemeClr val="tx2"/>
                </a:solidFill>
              </a:rPr>
              <a:t>A</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A</a:t>
            </a:r>
            <a:r>
              <a:rPr lang="en-US" sz="1400" b="0" baseline="-25000" dirty="0" err="1">
                <a:solidFill>
                  <a:schemeClr val="tx2"/>
                </a:solidFill>
              </a:rPr>
              <a:t>b</a:t>
            </a:r>
            <a:r>
              <a:rPr lang="en-US" sz="1400" b="0" dirty="0">
                <a:solidFill>
                  <a:schemeClr val="tx2"/>
                </a:solidFill>
              </a:rPr>
              <a:t> are the cross sectional areas).</a:t>
            </a:r>
            <a:endParaRPr lang="en-US" sz="1800" b="0" dirty="0">
              <a:solidFill>
                <a:schemeClr val="tx2"/>
              </a:solidFill>
            </a:endParaRPr>
          </a:p>
        </p:txBody>
      </p:sp>
      <p:graphicFrame>
        <p:nvGraphicFramePr>
          <p:cNvPr id="15371" name="Object 15"/>
          <p:cNvGraphicFramePr>
            <a:graphicFrameLocks noGrp="1" noChangeAspect="1"/>
          </p:cNvGraphicFramePr>
          <p:nvPr>
            <p:ph idx="1"/>
            <p:extLst>
              <p:ext uri="{D42A27DB-BD31-4B8C-83A1-F6EECF244321}">
                <p14:modId xmlns:p14="http://schemas.microsoft.com/office/powerpoint/2010/main" val="2857779702"/>
              </p:ext>
            </p:extLst>
          </p:nvPr>
        </p:nvGraphicFramePr>
        <p:xfrm>
          <a:off x="4343400" y="5334000"/>
          <a:ext cx="3733800" cy="1112838"/>
        </p:xfrm>
        <a:graphic>
          <a:graphicData uri="http://schemas.openxmlformats.org/presentationml/2006/ole">
            <mc:AlternateContent xmlns:mc="http://schemas.openxmlformats.org/markup-compatibility/2006">
              <mc:Choice xmlns:v="urn:schemas-microsoft-com:vml" Requires="v">
                <p:oleObj spid="_x0000_s15383" name="Equation" r:id="rId5" imgW="2006600" imgH="596900" progId="Equation.3">
                  <p:embed/>
                </p:oleObj>
              </mc:Choice>
              <mc:Fallback>
                <p:oleObj name="Equation" r:id="rId5" imgW="2006600" imgH="5969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334000"/>
                        <a:ext cx="3733800" cy="11128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39C3091-28CB-4BB2-AE85-5FCD0F34BE9D}" type="slidenum">
              <a:rPr lang="en-US" sz="1400" b="0" smtClean="0"/>
              <a:pPr eaLnBrk="1" hangingPunct="1"/>
              <a:t>12</a:t>
            </a:fld>
            <a:endParaRPr lang="en-US" sz="1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0"/>
            <a:ext cx="7793037" cy="914400"/>
          </a:xfrm>
        </p:spPr>
        <p:txBody>
          <a:bodyPr/>
          <a:lstStyle/>
          <a:p>
            <a:pPr eaLnBrk="1" hangingPunct="1"/>
            <a:r>
              <a:rPr lang="en-US" dirty="0" smtClean="0"/>
              <a:t>Hotwire</a:t>
            </a:r>
          </a:p>
        </p:txBody>
      </p:sp>
      <p:pic>
        <p:nvPicPr>
          <p:cNvPr id="16387" name="Picture 4" descr="hw1"/>
          <p:cNvPicPr>
            <a:picLocks noChangeAspect="1" noChangeArrowheads="1"/>
          </p:cNvPicPr>
          <p:nvPr/>
        </p:nvPicPr>
        <p:blipFill>
          <a:blip r:embed="rId2">
            <a:extLst>
              <a:ext uri="{28A0092B-C50C-407E-A947-70E740481C1C}">
                <a14:useLocalDpi xmlns:a14="http://schemas.microsoft.com/office/drawing/2010/main" val="0"/>
              </a:ext>
            </a:extLst>
          </a:blip>
          <a:srcRect l="2353"/>
          <a:stretch>
            <a:fillRect/>
          </a:stretch>
        </p:blipFill>
        <p:spPr bwMode="auto">
          <a:xfrm>
            <a:off x="914400" y="1157288"/>
            <a:ext cx="1657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76688"/>
            <a:ext cx="1752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4876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304800" y="29028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Single hot-wire probe</a:t>
            </a:r>
          </a:p>
          <a:p>
            <a:pPr marL="171450" indent="-171450" eaLnBrk="1" hangingPunct="1">
              <a:spcBef>
                <a:spcPct val="50000"/>
              </a:spcBef>
              <a:buFont typeface="Arial" pitchFamily="34" charset="0"/>
              <a:buChar char="•"/>
            </a:pPr>
            <a:r>
              <a:rPr lang="en-US" sz="1200" dirty="0" smtClean="0">
                <a:solidFill>
                  <a:schemeClr val="tx2"/>
                </a:solidFill>
              </a:rPr>
              <a:t>Platinum </a:t>
            </a:r>
            <a:r>
              <a:rPr lang="en-US" sz="1200" dirty="0">
                <a:solidFill>
                  <a:schemeClr val="tx2"/>
                </a:solidFill>
              </a:rPr>
              <a:t>plated Tungsten</a:t>
            </a:r>
          </a:p>
          <a:p>
            <a:pPr marL="171450" indent="-171450" eaLnBrk="1" hangingPunct="1">
              <a:spcBef>
                <a:spcPct val="50000"/>
              </a:spcBef>
              <a:buFont typeface="Arial" pitchFamily="34" charset="0"/>
              <a:buChar char="•"/>
            </a:pPr>
            <a:r>
              <a:rPr lang="en-US" sz="1200" dirty="0" smtClean="0">
                <a:solidFill>
                  <a:schemeClr val="tx2"/>
                </a:solidFill>
              </a:rPr>
              <a:t>5 </a:t>
            </a:r>
            <a:r>
              <a:rPr lang="en-US" sz="1200" dirty="0">
                <a:solidFill>
                  <a:schemeClr val="tx2"/>
                </a:solidFill>
                <a:sym typeface="Symbol" pitchFamily="18" charset="2"/>
              </a:rPr>
              <a:t>m diameter, 1.2 mm length</a:t>
            </a:r>
          </a:p>
        </p:txBody>
      </p:sp>
      <p:sp>
        <p:nvSpPr>
          <p:cNvPr id="16391" name="Text Box 8"/>
          <p:cNvSpPr txBox="1">
            <a:spLocks noChangeArrowheads="1"/>
          </p:cNvSpPr>
          <p:nvPr/>
        </p:nvSpPr>
        <p:spPr bwMode="auto">
          <a:xfrm>
            <a:off x="228600" y="5729288"/>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Cross-wire (X) probe</a:t>
            </a:r>
          </a:p>
          <a:p>
            <a:pPr marL="171450" indent="-171450" eaLnBrk="1" hangingPunct="1">
              <a:spcBef>
                <a:spcPct val="50000"/>
              </a:spcBef>
              <a:buFont typeface="Arial" pitchFamily="34" charset="0"/>
              <a:buChar char="•"/>
            </a:pPr>
            <a:r>
              <a:rPr lang="en-US" sz="1200" dirty="0" smtClean="0">
                <a:solidFill>
                  <a:schemeClr val="tx2"/>
                </a:solidFill>
              </a:rPr>
              <a:t>Two </a:t>
            </a:r>
            <a:r>
              <a:rPr lang="en-US" sz="1200" dirty="0">
                <a:solidFill>
                  <a:schemeClr val="tx2"/>
                </a:solidFill>
              </a:rPr>
              <a:t>sensors perpendicular to each other</a:t>
            </a:r>
          </a:p>
          <a:p>
            <a:pPr marL="171450" indent="-171450" eaLnBrk="1" hangingPunct="1">
              <a:spcBef>
                <a:spcPct val="50000"/>
              </a:spcBef>
              <a:buFont typeface="Arial" pitchFamily="34" charset="0"/>
              <a:buChar char="•"/>
            </a:pPr>
            <a:r>
              <a:rPr lang="en-US" sz="1200" dirty="0" smtClean="0">
                <a:solidFill>
                  <a:schemeClr val="tx2"/>
                </a:solidFill>
              </a:rPr>
              <a:t>Measures </a:t>
            </a:r>
            <a:r>
              <a:rPr lang="en-US" sz="1200" dirty="0">
                <a:solidFill>
                  <a:schemeClr val="tx2"/>
                </a:solidFill>
              </a:rPr>
              <a:t>within </a:t>
            </a:r>
            <a:r>
              <a:rPr lang="en-US" sz="1200" dirty="0">
                <a:solidFill>
                  <a:schemeClr val="tx2"/>
                </a:solidFill>
                <a:sym typeface="Symbol" pitchFamily="18" charset="2"/>
              </a:rPr>
              <a:t> 45</a:t>
            </a:r>
          </a:p>
        </p:txBody>
      </p:sp>
      <p:sp>
        <p:nvSpPr>
          <p:cNvPr id="16392" name="Text Box 9"/>
          <p:cNvSpPr txBox="1">
            <a:spLocks noChangeArrowheads="1"/>
          </p:cNvSpPr>
          <p:nvPr/>
        </p:nvSpPr>
        <p:spPr bwMode="auto">
          <a:xfrm>
            <a:off x="3581400" y="4114800"/>
            <a:ext cx="49530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600" dirty="0">
                <a:solidFill>
                  <a:schemeClr val="tx2"/>
                </a:solidFill>
              </a:rPr>
              <a:t>Constant temperature anemometer</a:t>
            </a:r>
          </a:p>
          <a:p>
            <a:pPr marL="285750" indent="-285750" eaLnBrk="1" hangingPunct="1">
              <a:spcBef>
                <a:spcPct val="50000"/>
              </a:spcBef>
              <a:buFont typeface="Arial" pitchFamily="34" charset="0"/>
              <a:buChar char="•"/>
            </a:pPr>
            <a:r>
              <a:rPr lang="en-US" sz="1400" b="0" dirty="0" smtClean="0">
                <a:solidFill>
                  <a:schemeClr val="tx2"/>
                </a:solidFill>
              </a:rPr>
              <a:t>Used </a:t>
            </a:r>
            <a:r>
              <a:rPr lang="en-US" sz="1400" b="0" dirty="0">
                <a:solidFill>
                  <a:schemeClr val="tx2"/>
                </a:solidFill>
              </a:rPr>
              <a:t>for mean and instantaneous (fluctuating) velocity measurements</a:t>
            </a:r>
          </a:p>
          <a:p>
            <a:pPr marL="285750" indent="-285750" eaLnBrk="1" hangingPunct="1">
              <a:spcBef>
                <a:spcPct val="50000"/>
              </a:spcBef>
              <a:buFont typeface="Arial" pitchFamily="34" charset="0"/>
              <a:buChar char="•"/>
            </a:pPr>
            <a:r>
              <a:rPr lang="en-US" sz="1400" b="0" dirty="0" smtClean="0">
                <a:solidFill>
                  <a:schemeClr val="tx2"/>
                </a:solidFill>
              </a:rPr>
              <a:t>Principle </a:t>
            </a:r>
            <a:r>
              <a:rPr lang="en-US" sz="1400" b="0" dirty="0">
                <a:solidFill>
                  <a:schemeClr val="tx2"/>
                </a:solidFill>
              </a:rPr>
              <a:t>of operation: Sensor resistance is changed by the flow over the probe and the cooling taking place is related through calibration to the velocity of the incoming flow.</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tool is very reliable for the measurement of velocity fluctuations due to its high sampling frequency and small size of the probe.</a:t>
            </a:r>
          </a:p>
        </p:txBody>
      </p:sp>
      <p:sp>
        <p:nvSpPr>
          <p:cNvPr id="16393"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36D1AD-C260-4EC1-A234-20B37CCBA82F}" type="slidenum">
              <a:rPr lang="en-US" sz="1400" b="0" smtClean="0"/>
              <a:pPr eaLnBrk="1" hangingPunct="1"/>
              <a:t>13</a:t>
            </a:fld>
            <a:endParaRPr lang="en-US" sz="14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0"/>
            <a:ext cx="7793038" cy="914400"/>
          </a:xfrm>
        </p:spPr>
        <p:txBody>
          <a:bodyPr/>
          <a:lstStyle/>
          <a:p>
            <a:pPr eaLnBrk="1" hangingPunct="1"/>
            <a:r>
              <a:rPr lang="en-US" dirty="0" smtClean="0"/>
              <a:t>Loadcell</a:t>
            </a:r>
          </a:p>
        </p:txBody>
      </p:sp>
      <p:pic>
        <p:nvPicPr>
          <p:cNvPr id="17411" name="Picture 4" descr="Test-stand_load-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209800"/>
            <a:ext cx="1482725"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5"/>
          <p:cNvSpPr>
            <a:spLocks noChangeArrowheads="1"/>
          </p:cNvSpPr>
          <p:nvPr/>
        </p:nvSpPr>
        <p:spPr bwMode="auto">
          <a:xfrm>
            <a:off x="-885825" y="298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3" name="Picture 7" descr="forcetosig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92213"/>
            <a:ext cx="6858000" cy="7889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8"/>
          <p:cNvSpPr txBox="1">
            <a:spLocks noChangeArrowheads="1"/>
          </p:cNvSpPr>
          <p:nvPr/>
        </p:nvSpPr>
        <p:spPr bwMode="auto">
          <a:xfrm>
            <a:off x="3962400" y="9144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Principle</a:t>
            </a:r>
          </a:p>
        </p:txBody>
      </p:sp>
      <p:sp>
        <p:nvSpPr>
          <p:cNvPr id="17415" name="Text Box 9"/>
          <p:cNvSpPr txBox="1">
            <a:spLocks noChangeArrowheads="1"/>
          </p:cNvSpPr>
          <p:nvPr/>
        </p:nvSpPr>
        <p:spPr bwMode="auto">
          <a:xfrm>
            <a:off x="4419600" y="2556570"/>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Load cells measure forces and moments by sensing the deformation of elastic elements such as springs.</a:t>
            </a:r>
          </a:p>
          <a:p>
            <a:pPr marL="285750" indent="-285750" eaLnBrk="1" hangingPunct="1">
              <a:spcBef>
                <a:spcPct val="50000"/>
              </a:spcBef>
              <a:buFont typeface="Arial" pitchFamily="34" charset="0"/>
              <a:buChar char="•"/>
            </a:pPr>
            <a:r>
              <a:rPr lang="en-US" sz="1400" b="0" dirty="0" smtClean="0">
                <a:solidFill>
                  <a:schemeClr val="tx2"/>
                </a:solidFill>
              </a:rPr>
              <a:t>Usually </a:t>
            </a:r>
            <a:r>
              <a:rPr lang="en-US" sz="1400" b="0" dirty="0">
                <a:solidFill>
                  <a:schemeClr val="tx2"/>
                </a:solidFill>
              </a:rPr>
              <a:t>it comprises of two parts</a:t>
            </a:r>
          </a:p>
          <a:p>
            <a:pPr marL="742950" lvl="1" indent="-285750" eaLnBrk="1" hangingPunct="1">
              <a:spcBef>
                <a:spcPct val="50000"/>
              </a:spcBef>
              <a:buClr>
                <a:schemeClr val="hlink"/>
              </a:buClr>
              <a:buFont typeface="Arial" pitchFamily="34" charset="0"/>
              <a:buChar char="•"/>
            </a:pPr>
            <a:r>
              <a:rPr lang="en-US" sz="1400" b="0" dirty="0" smtClean="0">
                <a:solidFill>
                  <a:schemeClr val="tx2"/>
                </a:solidFill>
              </a:rPr>
              <a:t>the </a:t>
            </a:r>
            <a:r>
              <a:rPr lang="en-US" sz="1400" dirty="0">
                <a:solidFill>
                  <a:schemeClr val="tx2"/>
                </a:solidFill>
              </a:rPr>
              <a:t>spring</a:t>
            </a:r>
            <a:r>
              <a:rPr lang="en-US" sz="1400" b="0" dirty="0">
                <a:solidFill>
                  <a:schemeClr val="tx2"/>
                </a:solidFill>
              </a:rPr>
              <a:t>: deforms under the load (usually made of steel)</a:t>
            </a:r>
          </a:p>
          <a:p>
            <a:pPr marL="742950" lvl="1" indent="-285750" eaLnBrk="1" hangingPunct="1">
              <a:spcBef>
                <a:spcPct val="50000"/>
              </a:spcBef>
              <a:buClr>
                <a:schemeClr val="hlink"/>
              </a:buClr>
              <a:buFont typeface="Arial" pitchFamily="34" charset="0"/>
              <a:buChar char="•"/>
            </a:pPr>
            <a:r>
              <a:rPr lang="en-US" sz="1400" dirty="0" smtClean="0">
                <a:solidFill>
                  <a:schemeClr val="tx2"/>
                </a:solidFill>
              </a:rPr>
              <a:t>sensing </a:t>
            </a:r>
            <a:r>
              <a:rPr lang="en-US" sz="1400" b="0" dirty="0">
                <a:solidFill>
                  <a:schemeClr val="tx2"/>
                </a:solidFill>
              </a:rPr>
              <a:t>element: measures the deformation (usually a </a:t>
            </a:r>
            <a:r>
              <a:rPr lang="en-US" sz="1400" dirty="0">
                <a:solidFill>
                  <a:schemeClr val="tx2"/>
                </a:solidFill>
              </a:rPr>
              <a:t>strain gauge</a:t>
            </a:r>
            <a:r>
              <a:rPr lang="en-US" sz="1400" b="0" dirty="0">
                <a:solidFill>
                  <a:schemeClr val="tx2"/>
                </a:solidFill>
              </a:rPr>
              <a:t> glued to the deforming element).</a:t>
            </a:r>
          </a:p>
          <a:p>
            <a:pPr marL="285750" indent="-285750" eaLnBrk="1" hangingPunct="1">
              <a:spcBef>
                <a:spcPct val="50000"/>
              </a:spcBef>
              <a:buClr>
                <a:schemeClr val="tx2"/>
              </a:buClr>
              <a:buFont typeface="Arial" pitchFamily="34" charset="0"/>
              <a:buChar char="•"/>
            </a:pPr>
            <a:r>
              <a:rPr lang="en-US" sz="1400" b="0" dirty="0" smtClean="0">
                <a:solidFill>
                  <a:schemeClr val="tx2"/>
                </a:solidFill>
              </a:rPr>
              <a:t>Load </a:t>
            </a:r>
            <a:r>
              <a:rPr lang="en-US" sz="1400" b="0" dirty="0">
                <a:solidFill>
                  <a:schemeClr val="tx2"/>
                </a:solidFill>
              </a:rPr>
              <a:t>cell measurement accuracy is limited by hysteresis and creep, that can be minimized by using high-grade steel and labor intensive fabrication. </a:t>
            </a:r>
          </a:p>
        </p:txBody>
      </p:sp>
      <p:pic>
        <p:nvPicPr>
          <p:cNvPr id="17416" name="Picture 10" descr="loadc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419600"/>
            <a:ext cx="3338512" cy="2216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1" descr="img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888" y="2209800"/>
            <a:ext cx="1414462"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8DD5602-CF1E-4675-ABF5-E6F603AAB2AC}" type="slidenum">
              <a:rPr lang="en-US" sz="1400" b="0" smtClean="0"/>
              <a:pPr eaLnBrk="1" hangingPunct="1"/>
              <a:t>14</a:t>
            </a:fld>
            <a:endParaRPr lang="en-US" sz="1400"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18435" name="Text Box 8"/>
          <p:cNvSpPr txBox="1">
            <a:spLocks noChangeArrowheads="1"/>
          </p:cNvSpPr>
          <p:nvPr/>
        </p:nvSpPr>
        <p:spPr bwMode="auto">
          <a:xfrm>
            <a:off x="381000" y="1371600"/>
            <a:ext cx="502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PIV setup</a:t>
            </a:r>
          </a:p>
          <a:p>
            <a:pPr eaLnBrk="1" hangingPunct="1">
              <a:spcBef>
                <a:spcPct val="50000"/>
              </a:spcBef>
              <a:buFont typeface="Wingdings" pitchFamily="2" charset="2"/>
              <a:buChar char="§"/>
            </a:pPr>
            <a:r>
              <a:rPr lang="en-US" sz="1800" b="0" dirty="0">
                <a:solidFill>
                  <a:schemeClr val="tx2"/>
                </a:solidFill>
              </a:rPr>
              <a:t> Images of the flow field are captured with camera(s).</a:t>
            </a:r>
          </a:p>
          <a:p>
            <a:pPr lvl="1" eaLnBrk="1" hangingPunct="1">
              <a:spcBef>
                <a:spcPct val="50000"/>
              </a:spcBef>
              <a:buFont typeface="Wingdings" pitchFamily="2" charset="2"/>
              <a:buChar char="§"/>
            </a:pPr>
            <a:r>
              <a:rPr lang="en-US" sz="1800" b="0" dirty="0">
                <a:solidFill>
                  <a:schemeClr val="tx2"/>
                </a:solidFill>
              </a:rPr>
              <a:t>1 camera is used for 2-dimesional flow field measurement</a:t>
            </a:r>
          </a:p>
          <a:p>
            <a:pPr lvl="1" eaLnBrk="1" hangingPunct="1">
              <a:spcBef>
                <a:spcPct val="50000"/>
              </a:spcBef>
              <a:buFont typeface="Wingdings" pitchFamily="2" charset="2"/>
              <a:buChar char="§"/>
            </a:pPr>
            <a:r>
              <a:rPr lang="en-US" sz="1800" b="0" dirty="0">
                <a:solidFill>
                  <a:schemeClr val="tx2"/>
                </a:solidFill>
              </a:rPr>
              <a:t>2 cameras are used for stereoscopic 2-dimesional measurement, whereby a third dimension can be extracted 			</a:t>
            </a:r>
            <a:r>
              <a:rPr lang="en-US" sz="1800" b="0" dirty="0">
                <a:solidFill>
                  <a:schemeClr val="tx2"/>
                </a:solidFill>
                <a:latin typeface="Arial" charset="0"/>
                <a:cs typeface="Arial" charset="0"/>
              </a:rPr>
              <a:t>→ 3-dimensional</a:t>
            </a:r>
          </a:p>
          <a:p>
            <a:pPr lvl="1" eaLnBrk="1" hangingPunct="1">
              <a:spcBef>
                <a:spcPct val="50000"/>
              </a:spcBef>
              <a:buFont typeface="Wingdings" pitchFamily="2" charset="2"/>
              <a:buChar char="§"/>
            </a:pPr>
            <a:r>
              <a:rPr lang="en-US" sz="1800" b="0" dirty="0">
                <a:solidFill>
                  <a:schemeClr val="tx2"/>
                </a:solidFill>
                <a:latin typeface="Arial" charset="0"/>
                <a:cs typeface="Arial" charset="0"/>
              </a:rPr>
              <a:t>3 or more cameras are used for 3-dimensional measurement</a:t>
            </a:r>
          </a:p>
          <a:p>
            <a:pPr eaLnBrk="1" hangingPunct="1">
              <a:spcBef>
                <a:spcPct val="50000"/>
              </a:spcBef>
              <a:buFont typeface="Wingdings" pitchFamily="2" charset="2"/>
              <a:buChar char="§"/>
            </a:pPr>
            <a:r>
              <a:rPr lang="en-US" sz="1800" b="0" dirty="0">
                <a:solidFill>
                  <a:schemeClr val="tx2"/>
                </a:solidFill>
                <a:latin typeface="Arial" charset="0"/>
                <a:cs typeface="Arial" charset="0"/>
              </a:rPr>
              <a:t>Illumination comes from laser(s), LED’s, or other lights sources</a:t>
            </a:r>
          </a:p>
          <a:p>
            <a:pPr eaLnBrk="1" hangingPunct="1">
              <a:spcBef>
                <a:spcPct val="50000"/>
              </a:spcBef>
              <a:buFont typeface="Wingdings" pitchFamily="2" charset="2"/>
              <a:buChar char="§"/>
            </a:pPr>
            <a:r>
              <a:rPr lang="en-US" sz="1800" b="0" dirty="0">
                <a:solidFill>
                  <a:schemeClr val="tx2"/>
                </a:solidFill>
                <a:latin typeface="Arial" charset="0"/>
                <a:cs typeface="Arial" charset="0"/>
              </a:rPr>
              <a:t>Fluid is saturated with small and neutrally buoyant </a:t>
            </a:r>
            <a:r>
              <a:rPr lang="en-US" sz="1800" b="0" dirty="0" smtClean="0">
                <a:solidFill>
                  <a:schemeClr val="tx2"/>
                </a:solidFill>
                <a:latin typeface="Arial" charset="0"/>
                <a:cs typeface="Arial" charset="0"/>
              </a:rPr>
              <a:t>particles</a:t>
            </a:r>
            <a:endParaRPr lang="en-US" sz="1800" b="0" dirty="0">
              <a:solidFill>
                <a:schemeClr val="tx2"/>
              </a:solidFill>
            </a:endParaRPr>
          </a:p>
        </p:txBody>
      </p:sp>
      <p:pic>
        <p:nvPicPr>
          <p:cNvPr id="18436" name="Picture 2" descr="http://www.tut.fi/units/me/ener/laitteistot/EFD/gfx/PIV_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333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63E8DE40-9F14-47CE-8F36-FB45F12A6D29}" type="slidenum">
              <a:rPr lang="en-US" sz="1400" b="0" smtClean="0"/>
              <a:pPr eaLnBrk="1" hangingPunct="1"/>
              <a:t>15</a:t>
            </a:fld>
            <a:endParaRPr lang="en-US" sz="1400" b="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grpSp>
        <p:nvGrpSpPr>
          <p:cNvPr id="19459" name="Group 7"/>
          <p:cNvGrpSpPr>
            <a:grpSpLocks/>
          </p:cNvGrpSpPr>
          <p:nvPr/>
        </p:nvGrpSpPr>
        <p:grpSpPr bwMode="auto">
          <a:xfrm>
            <a:off x="5065713" y="1905000"/>
            <a:ext cx="4078287" cy="4191000"/>
            <a:chOff x="609598" y="3428999"/>
            <a:chExt cx="2743202" cy="2819401"/>
          </a:xfrm>
        </p:grpSpPr>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428999"/>
              <a:ext cx="2743200" cy="15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743200" cy="127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0"/>
            <p:cNvSpPr>
              <a:spLocks noChangeArrowheads="1"/>
            </p:cNvSpPr>
            <p:nvPr/>
          </p:nvSpPr>
          <p:spPr bwMode="auto">
            <a:xfrm>
              <a:off x="609600" y="4572000"/>
              <a:ext cx="838200" cy="457200"/>
            </a:xfrm>
            <a:prstGeom prst="rect">
              <a:avLst/>
            </a:prstGeom>
            <a:solidFill>
              <a:schemeClr val="bg1"/>
            </a:solidFill>
            <a:ln w="9525" algn="ctr">
              <a:solidFill>
                <a:schemeClr val="bg1"/>
              </a:solidFill>
              <a:miter lim="800000"/>
              <a:headEnd/>
              <a:tailEnd/>
            </a:ln>
          </p:spPr>
          <p:txBody>
            <a:bodyPr wrap="none"/>
            <a:lstStyle/>
            <a:p>
              <a:endParaRPr lang="en-US"/>
            </a:p>
          </p:txBody>
        </p:sp>
        <p:sp>
          <p:nvSpPr>
            <p:cNvPr id="19465" name="Rectangle 11"/>
            <p:cNvSpPr>
              <a:spLocks noChangeArrowheads="1"/>
            </p:cNvSpPr>
            <p:nvPr/>
          </p:nvSpPr>
          <p:spPr bwMode="auto">
            <a:xfrm>
              <a:off x="609600" y="5943600"/>
              <a:ext cx="838200" cy="304800"/>
            </a:xfrm>
            <a:prstGeom prst="rect">
              <a:avLst/>
            </a:prstGeom>
            <a:solidFill>
              <a:schemeClr val="bg1"/>
            </a:solidFill>
            <a:ln w="9525" algn="ctr">
              <a:solidFill>
                <a:schemeClr val="bg1"/>
              </a:solidFill>
              <a:miter lim="800000"/>
              <a:headEnd/>
              <a:tailEnd/>
            </a:ln>
          </p:spPr>
          <p:txBody>
            <a:bodyPr wrap="none"/>
            <a:lstStyle/>
            <a:p>
              <a:endParaRPr lang="en-US"/>
            </a:p>
          </p:txBody>
        </p:sp>
      </p:grpSp>
      <p:sp>
        <p:nvSpPr>
          <p:cNvPr id="19460" name="Text Box 8"/>
          <p:cNvSpPr txBox="1">
            <a:spLocks noChangeArrowheads="1"/>
          </p:cNvSpPr>
          <p:nvPr/>
        </p:nvSpPr>
        <p:spPr bwMode="auto">
          <a:xfrm>
            <a:off x="152400" y="1371600"/>
            <a:ext cx="495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Principle of PIV operation</a:t>
            </a:r>
          </a:p>
          <a:p>
            <a:pPr eaLnBrk="1" hangingPunct="1">
              <a:spcBef>
                <a:spcPct val="50000"/>
              </a:spcBef>
              <a:buFont typeface="Wingdings" pitchFamily="2" charset="2"/>
              <a:buChar char="§"/>
            </a:pPr>
            <a:r>
              <a:rPr lang="en-US" sz="1800" b="0" dirty="0">
                <a:solidFill>
                  <a:schemeClr val="tx2"/>
                </a:solidFill>
              </a:rPr>
              <a:t>Particles in flow scatter laser(s) light </a:t>
            </a:r>
          </a:p>
          <a:p>
            <a:pPr eaLnBrk="1" hangingPunct="1">
              <a:spcBef>
                <a:spcPct val="50000"/>
              </a:spcBef>
              <a:buFont typeface="Wingdings" pitchFamily="2" charset="2"/>
              <a:buChar char="§"/>
            </a:pPr>
            <a:r>
              <a:rPr lang="en-US" sz="1800" b="0" dirty="0">
                <a:solidFill>
                  <a:schemeClr val="tx2"/>
                </a:solidFill>
              </a:rPr>
              <a:t>Two images, per camera, are taken within a small time of one another </a:t>
            </a:r>
            <a:r>
              <a:rPr lang="el-GR" sz="1800" b="0" dirty="0">
                <a:solidFill>
                  <a:schemeClr val="tx2"/>
                </a:solidFill>
              </a:rPr>
              <a:t>Δ</a:t>
            </a:r>
            <a:r>
              <a:rPr lang="en-US" sz="1800" b="0" dirty="0">
                <a:solidFill>
                  <a:schemeClr val="tx2"/>
                </a:solidFill>
              </a:rPr>
              <a:t>t.</a:t>
            </a:r>
          </a:p>
          <a:p>
            <a:pPr eaLnBrk="1" hangingPunct="1">
              <a:spcBef>
                <a:spcPct val="50000"/>
              </a:spcBef>
              <a:buFont typeface="Wingdings" pitchFamily="2" charset="2"/>
              <a:buChar char="§"/>
            </a:pPr>
            <a:r>
              <a:rPr lang="en-US" sz="1800" b="0" dirty="0">
                <a:solidFill>
                  <a:schemeClr val="tx2"/>
                </a:solidFill>
              </a:rPr>
              <a:t>Both images are divided into identical smaller sections, called interrogation windows</a:t>
            </a:r>
          </a:p>
          <a:p>
            <a:pPr eaLnBrk="1" hangingPunct="1">
              <a:spcBef>
                <a:spcPct val="50000"/>
              </a:spcBef>
              <a:buFont typeface="Wingdings" pitchFamily="2" charset="2"/>
              <a:buChar char="§"/>
            </a:pPr>
            <a:r>
              <a:rPr lang="en-US" sz="1800" b="0" dirty="0">
                <a:solidFill>
                  <a:schemeClr val="tx2"/>
                </a:solidFill>
              </a:rPr>
              <a:t>Patterns of particles within an interrogation window are traced </a:t>
            </a:r>
          </a:p>
          <a:p>
            <a:pPr eaLnBrk="1" hangingPunct="1">
              <a:spcBef>
                <a:spcPct val="50000"/>
              </a:spcBef>
              <a:buFont typeface="Wingdings" pitchFamily="2" charset="2"/>
              <a:buChar char="§"/>
            </a:pPr>
            <a:r>
              <a:rPr lang="en-US" sz="1800" b="0" dirty="0">
                <a:solidFill>
                  <a:schemeClr val="tx2"/>
                </a:solidFill>
              </a:rPr>
              <a:t> Image pixels are calibrated to a known distance  </a:t>
            </a:r>
          </a:p>
          <a:p>
            <a:pPr eaLnBrk="1" hangingPunct="1">
              <a:spcBef>
                <a:spcPct val="50000"/>
              </a:spcBef>
              <a:buFont typeface="Wingdings" pitchFamily="2" charset="2"/>
              <a:buChar char="§"/>
            </a:pPr>
            <a:r>
              <a:rPr lang="en-US" sz="1800" b="0" dirty="0">
                <a:solidFill>
                  <a:schemeClr val="tx2"/>
                </a:solidFill>
              </a:rPr>
              <a:t>Number of pixels between a particle and the same particle </a:t>
            </a:r>
            <a:r>
              <a:rPr lang="el-GR" sz="1800" b="0" dirty="0">
                <a:solidFill>
                  <a:schemeClr val="tx2"/>
                </a:solidFill>
              </a:rPr>
              <a:t>Δ</a:t>
            </a:r>
            <a:r>
              <a:rPr lang="en-US" sz="1800" b="0" dirty="0">
                <a:solidFill>
                  <a:schemeClr val="tx2"/>
                </a:solidFill>
              </a:rPr>
              <a:t>t later == a distance</a:t>
            </a:r>
          </a:p>
          <a:p>
            <a:pPr eaLnBrk="1" hangingPunct="1">
              <a:spcBef>
                <a:spcPct val="50000"/>
              </a:spcBef>
            </a:pPr>
            <a:r>
              <a:rPr lang="en-US" sz="1800" b="0" dirty="0">
                <a:solidFill>
                  <a:schemeClr val="tx2"/>
                </a:solidFill>
                <a:latin typeface="Arial" charset="0"/>
                <a:cs typeface="Arial" charset="0"/>
              </a:rPr>
              <a:t>→process called cross correlation</a:t>
            </a:r>
            <a:endParaRPr lang="en-US" sz="1800" b="0" dirty="0">
              <a:solidFill>
                <a:schemeClr val="tx2"/>
              </a:solidFill>
            </a:endParaRPr>
          </a:p>
          <a:p>
            <a:pPr eaLnBrk="1" hangingPunct="1">
              <a:spcBef>
                <a:spcPct val="50000"/>
              </a:spcBef>
              <a:buFont typeface="Wingdings" pitchFamily="2" charset="2"/>
              <a:buChar char="§"/>
            </a:pPr>
            <a:r>
              <a:rPr lang="en-US" sz="1800" b="0" dirty="0">
                <a:solidFill>
                  <a:schemeClr val="tx2"/>
                </a:solidFill>
              </a:rPr>
              <a:t>Velocity = direction × (distance a particle travels/</a:t>
            </a:r>
            <a:r>
              <a:rPr lang="el-GR" sz="1800" b="0" dirty="0">
                <a:solidFill>
                  <a:schemeClr val="tx2"/>
                </a:solidFill>
              </a:rPr>
              <a:t> Δ</a:t>
            </a:r>
            <a:r>
              <a:rPr lang="en-US" sz="1800" b="0" dirty="0">
                <a:solidFill>
                  <a:schemeClr val="tx2"/>
                </a:solidFill>
              </a:rPr>
              <a:t>t</a:t>
            </a:r>
            <a:r>
              <a:rPr lang="en-US" sz="1800" b="0" dirty="0" smtClean="0">
                <a:solidFill>
                  <a:schemeClr val="tx2"/>
                </a:solidFill>
              </a:rPr>
              <a:t>)</a:t>
            </a:r>
            <a:endParaRPr lang="en-US" sz="1800" b="0" dirty="0">
              <a:solidFill>
                <a:schemeClr val="tx2"/>
              </a:solidFill>
            </a:endParaRPr>
          </a:p>
        </p:txBody>
      </p:sp>
      <p:sp>
        <p:nvSpPr>
          <p:cNvPr id="1946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9FB0074-D685-4532-9A06-94A7B0CCB3DC}" type="slidenum">
              <a:rPr lang="en-US" sz="1400" b="0" smtClean="0"/>
              <a:pPr eaLnBrk="1" hangingPunct="1"/>
              <a:t>16</a:t>
            </a:fld>
            <a:endParaRPr lang="en-US" sz="1400" b="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20483" name="Text Box 8"/>
          <p:cNvSpPr txBox="1">
            <a:spLocks noChangeArrowheads="1"/>
          </p:cNvSpPr>
          <p:nvPr/>
        </p:nvSpPr>
        <p:spPr bwMode="auto">
          <a:xfrm>
            <a:off x="990600" y="1524000"/>
            <a:ext cx="66294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2200" b="0" dirty="0">
                <a:solidFill>
                  <a:schemeClr val="tx2"/>
                </a:solidFill>
              </a:rPr>
              <a:t>Advantages of PIV</a:t>
            </a:r>
          </a:p>
          <a:p>
            <a:pPr marL="640080" lvl="1" eaLnBrk="1" hangingPunct="1">
              <a:spcBef>
                <a:spcPct val="50000"/>
              </a:spcBef>
              <a:buFont typeface="Arial" pitchFamily="34" charset="0"/>
              <a:buChar char="•"/>
            </a:pPr>
            <a:r>
              <a:rPr lang="en-US" sz="1800" b="0" dirty="0" smtClean="0">
                <a:solidFill>
                  <a:schemeClr val="tx2"/>
                </a:solidFill>
              </a:rPr>
              <a:t>Entire </a:t>
            </a:r>
            <a:r>
              <a:rPr lang="en-US" sz="1800" b="0" dirty="0">
                <a:solidFill>
                  <a:schemeClr val="tx2"/>
                </a:solidFill>
              </a:rPr>
              <a:t>velocity field can be calculated</a:t>
            </a:r>
          </a:p>
          <a:p>
            <a:pPr marL="640080" lvl="1" eaLnBrk="1" hangingPunct="1">
              <a:spcBef>
                <a:spcPct val="50000"/>
              </a:spcBef>
              <a:buFont typeface="Arial" pitchFamily="34" charset="0"/>
              <a:buChar char="•"/>
            </a:pPr>
            <a:r>
              <a:rPr lang="en-US" sz="1800" b="0" dirty="0">
                <a:solidFill>
                  <a:schemeClr val="tx2"/>
                </a:solidFill>
              </a:rPr>
              <a:t>Capability of measuring flows in 3-D space</a:t>
            </a:r>
          </a:p>
          <a:p>
            <a:pPr marL="640080" lvl="1" eaLnBrk="1" hangingPunct="1">
              <a:spcBef>
                <a:spcPct val="50000"/>
              </a:spcBef>
              <a:buFont typeface="Arial" pitchFamily="34" charset="0"/>
              <a:buChar char="•"/>
            </a:pPr>
            <a:r>
              <a:rPr lang="en-US" sz="1800" b="0" dirty="0">
                <a:solidFill>
                  <a:schemeClr val="tx2"/>
                </a:solidFill>
              </a:rPr>
              <a:t>Generally, the equipment is nonintrusive to flow</a:t>
            </a:r>
          </a:p>
          <a:p>
            <a:pPr marL="640080" lvl="1" eaLnBrk="1" hangingPunct="1">
              <a:spcBef>
                <a:spcPct val="50000"/>
              </a:spcBef>
              <a:buFont typeface="Arial" pitchFamily="34" charset="0"/>
              <a:buChar char="•"/>
            </a:pPr>
            <a:r>
              <a:rPr lang="en-US" sz="1800" b="0" dirty="0">
                <a:solidFill>
                  <a:schemeClr val="tx2"/>
                </a:solidFill>
              </a:rPr>
              <a:t>High degree of accuracy </a:t>
            </a:r>
          </a:p>
          <a:p>
            <a:pPr eaLnBrk="1" hangingPunct="1">
              <a:spcBef>
                <a:spcPct val="50000"/>
              </a:spcBef>
            </a:pPr>
            <a:endParaRPr lang="en-US" sz="1800" b="0" dirty="0">
              <a:solidFill>
                <a:schemeClr val="tx2"/>
              </a:solidFill>
            </a:endParaRPr>
          </a:p>
          <a:p>
            <a:pPr eaLnBrk="1" hangingPunct="1">
              <a:spcBef>
                <a:spcPct val="50000"/>
              </a:spcBef>
            </a:pPr>
            <a:r>
              <a:rPr lang="en-US" sz="2200" b="0" dirty="0">
                <a:solidFill>
                  <a:schemeClr val="tx2"/>
                </a:solidFill>
              </a:rPr>
              <a:t>Disadvantages of PIV</a:t>
            </a:r>
          </a:p>
          <a:p>
            <a:pPr marL="640080" lvl="1" eaLnBrk="1" hangingPunct="1">
              <a:spcBef>
                <a:spcPct val="50000"/>
              </a:spcBef>
              <a:buFont typeface="Arial" pitchFamily="34" charset="0"/>
              <a:buChar char="•"/>
            </a:pPr>
            <a:r>
              <a:rPr lang="en-US" sz="1800" b="0" dirty="0">
                <a:solidFill>
                  <a:schemeClr val="tx2"/>
                </a:solidFill>
              </a:rPr>
              <a:t>Requires proper selection of particles</a:t>
            </a:r>
          </a:p>
          <a:p>
            <a:pPr marL="640080" lvl="1" eaLnBrk="1" hangingPunct="1">
              <a:spcBef>
                <a:spcPct val="50000"/>
              </a:spcBef>
              <a:buFont typeface="Arial" pitchFamily="34" charset="0"/>
              <a:buChar char="•"/>
            </a:pPr>
            <a:r>
              <a:rPr lang="en-US" sz="1800" b="0" dirty="0">
                <a:solidFill>
                  <a:schemeClr val="tx2"/>
                </a:solidFill>
              </a:rPr>
              <a:t>Size of flow structures are limited by resolution of image</a:t>
            </a:r>
          </a:p>
          <a:p>
            <a:pPr marL="640080" lvl="1" eaLnBrk="1" hangingPunct="1">
              <a:spcBef>
                <a:spcPct val="50000"/>
              </a:spcBef>
              <a:buFont typeface="Arial" pitchFamily="34" charset="0"/>
              <a:buChar char="•"/>
            </a:pPr>
            <a:r>
              <a:rPr lang="en-US" sz="1800" b="0" dirty="0" smtClean="0">
                <a:solidFill>
                  <a:schemeClr val="tx2"/>
                </a:solidFill>
              </a:rPr>
              <a:t>Costly</a:t>
            </a:r>
            <a:endParaRPr lang="en-US" sz="1800" b="0" dirty="0">
              <a:solidFill>
                <a:schemeClr val="tx2"/>
              </a:solidFill>
            </a:endParaRPr>
          </a:p>
        </p:txBody>
      </p:sp>
      <p:sp>
        <p:nvSpPr>
          <p:cNvPr id="2048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4E52E78-3975-4CB1-80CE-F871C9874459}" type="slidenum">
              <a:rPr lang="en-US" sz="1400" b="0" smtClean="0"/>
              <a:pPr eaLnBrk="1" hangingPunct="1"/>
              <a:t>17</a:t>
            </a:fld>
            <a:endParaRPr lang="en-US" sz="1400" b="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066800" y="0"/>
            <a:ext cx="7793038" cy="914400"/>
          </a:xfrm>
        </p:spPr>
        <p:txBody>
          <a:bodyPr/>
          <a:lstStyle/>
          <a:p>
            <a:pPr eaLnBrk="1" hangingPunct="1"/>
            <a:r>
              <a:rPr lang="en-US" dirty="0" smtClean="0"/>
              <a:t>2) Data acquisition - Outline</a:t>
            </a:r>
          </a:p>
        </p:txBody>
      </p:sp>
      <p:sp>
        <p:nvSpPr>
          <p:cNvPr id="21507" name="Rectangle 1027"/>
          <p:cNvSpPr>
            <a:spLocks noChangeArrowheads="1"/>
          </p:cNvSpPr>
          <p:nvPr/>
        </p:nvSpPr>
        <p:spPr bwMode="auto">
          <a:xfrm>
            <a:off x="609600" y="1219200"/>
            <a:ext cx="7696200"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folHlink"/>
              </a:buClr>
              <a:buSzPct val="50000"/>
              <a:buFont typeface="Wingdings" pitchFamily="2" charset="2"/>
              <a:buChar char="n"/>
            </a:pPr>
            <a:r>
              <a:rPr lang="en-US" sz="2000" dirty="0" smtClean="0">
                <a:solidFill>
                  <a:schemeClr val="tx2"/>
                </a:solidFill>
              </a:rPr>
              <a:t> </a:t>
            </a:r>
            <a:r>
              <a:rPr lang="en-US" sz="1800" dirty="0">
                <a:solidFill>
                  <a:schemeClr val="tx2"/>
                </a:solidFill>
              </a:rPr>
              <a:t>General scheme of a data </a:t>
            </a:r>
            <a:r>
              <a:rPr lang="en-US" sz="1800" dirty="0" smtClean="0">
                <a:solidFill>
                  <a:schemeClr val="tx2"/>
                </a:solidFill>
              </a:rPr>
              <a:t>acquisition:</a:t>
            </a: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r>
              <a:rPr lang="en-US" sz="1800" dirty="0">
                <a:solidFill>
                  <a:schemeClr val="tx2"/>
                </a:solidFill>
              </a:rPr>
              <a:t> Special considerations:</a:t>
            </a:r>
            <a:r>
              <a:rPr lang="en-US" sz="1800" b="0" dirty="0">
                <a:solidFill>
                  <a:schemeClr val="tx2"/>
                </a:solidFill>
              </a:rPr>
              <a:t> </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sampling type, sampling frequency (</a:t>
            </a:r>
            <a:r>
              <a:rPr lang="en-US" sz="1800" b="0" dirty="0" err="1">
                <a:solidFill>
                  <a:schemeClr val="tx2"/>
                </a:solidFill>
              </a:rPr>
              <a:t>Nyquist</a:t>
            </a:r>
            <a:r>
              <a:rPr lang="en-US" sz="1800" b="0" dirty="0">
                <a:solidFill>
                  <a:schemeClr val="tx2"/>
                </a:solidFill>
              </a:rPr>
              <a:t> criterion), and sampling time with the dynamic content of the signal and</a:t>
            </a:r>
            <a:r>
              <a:rPr lang="en-US" sz="1800" b="0" dirty="0">
                <a:solidFill>
                  <a:schemeClr val="hlink"/>
                </a:solidFill>
              </a:rPr>
              <a:t> </a:t>
            </a:r>
            <a:r>
              <a:rPr lang="en-US" sz="1800" b="0" dirty="0">
                <a:solidFill>
                  <a:schemeClr val="tx2"/>
                </a:solidFill>
              </a:rPr>
              <a:t>the flow nature (laminar or turbulent)</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the resolution for the A/D converters with the magnitude of the signal</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Identify sources of errors for each step of signal conversion</a:t>
            </a:r>
          </a:p>
        </p:txBody>
      </p:sp>
      <p:graphicFrame>
        <p:nvGraphicFramePr>
          <p:cNvPr id="21508" name="Object 1028"/>
          <p:cNvGraphicFramePr>
            <a:graphicFrameLocks noChangeAspect="1"/>
          </p:cNvGraphicFramePr>
          <p:nvPr>
            <p:extLst>
              <p:ext uri="{D42A27DB-BD31-4B8C-83A1-F6EECF244321}">
                <p14:modId xmlns:p14="http://schemas.microsoft.com/office/powerpoint/2010/main" val="1888735356"/>
              </p:ext>
            </p:extLst>
          </p:nvPr>
        </p:nvGraphicFramePr>
        <p:xfrm>
          <a:off x="1600200" y="1905000"/>
          <a:ext cx="5791200" cy="1524000"/>
        </p:xfrm>
        <a:graphic>
          <a:graphicData uri="http://schemas.openxmlformats.org/presentationml/2006/ole">
            <mc:AlternateContent xmlns:mc="http://schemas.openxmlformats.org/markup-compatibility/2006">
              <mc:Choice xmlns:v="urn:schemas-microsoft-com:vml" Requires="v">
                <p:oleObj spid="_x0000_s21518" name="Document" r:id="rId3" imgW="9605772" imgH="5257800" progId="Word.Document.8">
                  <p:embed/>
                </p:oleObj>
              </mc:Choice>
              <mc:Fallback>
                <p:oleObj name="Document" r:id="rId3" imgW="9605772" imgH="525780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t="6956" b="36522"/>
                      <a:stretch>
                        <a:fillRect/>
                      </a:stretch>
                    </p:blipFill>
                    <p:spPr bwMode="auto">
                      <a:xfrm>
                        <a:off x="1600200" y="1905000"/>
                        <a:ext cx="57912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18E471D3-149F-48C5-B697-B814CE6D4826}" type="slidenum">
              <a:rPr lang="en-US" sz="1400" b="0" smtClean="0"/>
              <a:pPr eaLnBrk="1" hangingPunct="1"/>
              <a:t>18</a:t>
            </a:fld>
            <a:endParaRPr lang="en-US" sz="1400" b="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E7842B Tower-Mounted Amplifier Te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11550" cy="4568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8"/>
          <p:cNvSpPr>
            <a:spLocks noGrp="1" noChangeArrowheads="1"/>
          </p:cNvSpPr>
          <p:nvPr>
            <p:ph type="title" idx="4294967295"/>
          </p:nvPr>
        </p:nvSpPr>
        <p:spPr>
          <a:xfrm>
            <a:off x="1066800" y="0"/>
            <a:ext cx="7793038" cy="914400"/>
          </a:xfrm>
        </p:spPr>
        <p:txBody>
          <a:bodyPr/>
          <a:lstStyle/>
          <a:p>
            <a:pPr eaLnBrk="1" hangingPunct="1"/>
            <a:r>
              <a:rPr lang="en-US" dirty="0" smtClean="0"/>
              <a:t>2) Data acquisition - hardware</a:t>
            </a:r>
          </a:p>
        </p:txBody>
      </p:sp>
      <p:grpSp>
        <p:nvGrpSpPr>
          <p:cNvPr id="22532" name="Group 28"/>
          <p:cNvGrpSpPr>
            <a:grpSpLocks/>
          </p:cNvGrpSpPr>
          <p:nvPr/>
        </p:nvGrpSpPr>
        <p:grpSpPr bwMode="auto">
          <a:xfrm>
            <a:off x="4267200" y="1828800"/>
            <a:ext cx="4508500" cy="3946525"/>
            <a:chOff x="2688" y="1488"/>
            <a:chExt cx="2840" cy="2486"/>
          </a:xfrm>
        </p:grpSpPr>
        <p:pic>
          <p:nvPicPr>
            <p:cNvPr id="22535" name="Picture 11" descr="s232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488"/>
              <a:ext cx="1248" cy="60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6" name="Text Box 13"/>
            <p:cNvSpPr txBox="1">
              <a:spLocks noChangeArrowheads="1"/>
            </p:cNvSpPr>
            <p:nvPr/>
          </p:nvSpPr>
          <p:spPr bwMode="auto">
            <a:xfrm>
              <a:off x="2880" y="2064"/>
              <a:ext cx="8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Adapter cable</a:t>
              </a:r>
            </a:p>
          </p:txBody>
        </p:sp>
        <p:pic>
          <p:nvPicPr>
            <p:cNvPr id="22537" name="Picture 15" descr="sI-7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 y="2592"/>
              <a:ext cx="926" cy="10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8" name="Text Box 16"/>
            <p:cNvSpPr txBox="1">
              <a:spLocks noChangeArrowheads="1"/>
            </p:cNvSpPr>
            <p:nvPr/>
          </p:nvSpPr>
          <p:spPr bwMode="auto">
            <a:xfrm>
              <a:off x="2736" y="3648"/>
              <a:ext cx="11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8 – channel analog</a:t>
              </a:r>
            </a:p>
            <a:p>
              <a:pPr algn="ctr" eaLnBrk="1" hangingPunct="1"/>
              <a:r>
                <a:rPr lang="en-US" sz="1400">
                  <a:solidFill>
                    <a:schemeClr val="tx2"/>
                  </a:solidFill>
                </a:rPr>
                <a:t> input module</a:t>
              </a:r>
            </a:p>
          </p:txBody>
        </p:sp>
        <p:pic>
          <p:nvPicPr>
            <p:cNvPr id="22539" name="Picture 19" descr="s232xss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1488"/>
              <a:ext cx="1248" cy="5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21"/>
            <p:cNvSpPr txBox="1">
              <a:spLocks noChangeArrowheads="1"/>
            </p:cNvSpPr>
            <p:nvPr/>
          </p:nvSpPr>
          <p:spPr bwMode="auto">
            <a:xfrm>
              <a:off x="4272" y="2064"/>
              <a:ext cx="1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8 port smart switch</a:t>
              </a:r>
            </a:p>
          </p:txBody>
        </p:sp>
        <p:pic>
          <p:nvPicPr>
            <p:cNvPr id="22541" name="Picture 24" descr="sdsc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92"/>
              <a:ext cx="1008" cy="9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 Box 26"/>
            <p:cNvSpPr txBox="1">
              <a:spLocks noChangeArrowheads="1"/>
            </p:cNvSpPr>
            <p:nvPr/>
          </p:nvSpPr>
          <p:spPr bwMode="auto">
            <a:xfrm>
              <a:off x="4368" y="3600"/>
              <a:ext cx="1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a:solidFill>
                    <a:schemeClr val="tx2"/>
                  </a:solidFill>
                </a:rPr>
                <a:t>RS232 PCI serial card</a:t>
              </a:r>
            </a:p>
          </p:txBody>
        </p:sp>
      </p:grpSp>
      <p:sp>
        <p:nvSpPr>
          <p:cNvPr id="22533" name="Text Box 27"/>
          <p:cNvSpPr txBox="1">
            <a:spLocks noChangeArrowheads="1"/>
          </p:cNvSpPr>
          <p:nvPr/>
        </p:nvSpPr>
        <p:spPr bwMode="auto">
          <a:xfrm>
            <a:off x="685800" y="5959475"/>
            <a:ext cx="2960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Computerized automated data </a:t>
            </a:r>
          </a:p>
          <a:p>
            <a:pPr algn="ctr" eaLnBrk="1" hangingPunct="1"/>
            <a:r>
              <a:rPr lang="en-US" sz="1400">
                <a:solidFill>
                  <a:schemeClr val="tx2"/>
                </a:solidFill>
              </a:rPr>
              <a:t>acquisition system</a:t>
            </a:r>
          </a:p>
        </p:txBody>
      </p:sp>
      <p:sp>
        <p:nvSpPr>
          <p:cNvPr id="2253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AE1215F5-42CD-4093-8152-5480452AFACB}" type="slidenum">
              <a:rPr lang="en-US" sz="1400" b="0" smtClean="0"/>
              <a:pPr eaLnBrk="1" hangingPunct="1"/>
              <a:t>19</a:t>
            </a:fld>
            <a:endParaRPr lang="en-US" sz="14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0"/>
            <a:ext cx="7793037" cy="914400"/>
          </a:xfrm>
        </p:spPr>
        <p:txBody>
          <a:bodyPr/>
          <a:lstStyle/>
          <a:p>
            <a:pPr eaLnBrk="1" hangingPunct="1"/>
            <a:r>
              <a:rPr lang="en-US" smtClean="0"/>
              <a:t>Table of Contents</a:t>
            </a:r>
          </a:p>
        </p:txBody>
      </p:sp>
      <p:sp>
        <p:nvSpPr>
          <p:cNvPr id="4099" name="Rectangle 3"/>
          <p:cNvSpPr>
            <a:spLocks noGrp="1" noChangeArrowheads="1"/>
          </p:cNvSpPr>
          <p:nvPr>
            <p:ph type="body" idx="1"/>
          </p:nvPr>
        </p:nvSpPr>
        <p:spPr>
          <a:xfrm>
            <a:off x="914400" y="1447800"/>
            <a:ext cx="7620000" cy="4191000"/>
          </a:xfrm>
        </p:spPr>
        <p:txBody>
          <a:bodyPr/>
          <a:lstStyle/>
          <a:p>
            <a:pPr marL="514350" indent="-514350" eaLnBrk="1" hangingPunct="1">
              <a:lnSpc>
                <a:spcPct val="90000"/>
              </a:lnSpc>
              <a:buSzPct val="100000"/>
              <a:buFont typeface="+mj-lt"/>
              <a:buAutoNum type="arabicPeriod"/>
            </a:pPr>
            <a:r>
              <a:rPr lang="en-US" sz="2800" dirty="0" smtClean="0">
                <a:solidFill>
                  <a:schemeClr val="tx2"/>
                </a:solidFill>
              </a:rPr>
              <a:t>What is EFD</a:t>
            </a:r>
          </a:p>
          <a:p>
            <a:pPr marL="514350" indent="-514350" eaLnBrk="1" hangingPunct="1">
              <a:lnSpc>
                <a:spcPct val="90000"/>
              </a:lnSpc>
              <a:buSzPct val="100000"/>
              <a:buFont typeface="+mj-lt"/>
              <a:buAutoNum type="arabicPeriod"/>
            </a:pPr>
            <a:r>
              <a:rPr lang="en-US" sz="2800" dirty="0" smtClean="0">
                <a:solidFill>
                  <a:schemeClr val="tx2"/>
                </a:solidFill>
              </a:rPr>
              <a:t>EFD philosophy</a:t>
            </a:r>
          </a:p>
          <a:p>
            <a:pPr marL="514350" indent="-514350" eaLnBrk="1" hangingPunct="1">
              <a:lnSpc>
                <a:spcPct val="90000"/>
              </a:lnSpc>
              <a:buSzPct val="100000"/>
              <a:buFont typeface="+mj-lt"/>
              <a:buAutoNum type="arabicPeriod"/>
            </a:pPr>
            <a:r>
              <a:rPr lang="en-US" sz="2800" dirty="0" smtClean="0">
                <a:solidFill>
                  <a:schemeClr val="tx2"/>
                </a:solidFill>
              </a:rPr>
              <a:t>EFD Process</a:t>
            </a:r>
          </a:p>
          <a:p>
            <a:pPr marL="914400" lvl="1" indent="-514350" eaLnBrk="1" hangingPunct="1">
              <a:lnSpc>
                <a:spcPct val="90000"/>
              </a:lnSpc>
              <a:buClrTx/>
              <a:buSzPct val="100000"/>
              <a:buFont typeface="+mj-lt"/>
              <a:buAutoNum type="arabicParenR"/>
            </a:pPr>
            <a:r>
              <a:rPr lang="en-US" sz="2400" dirty="0" smtClean="0">
                <a:solidFill>
                  <a:schemeClr val="tx2"/>
                </a:solidFill>
              </a:rPr>
              <a:t>Test Setup</a:t>
            </a:r>
          </a:p>
          <a:p>
            <a:pPr marL="914400" lvl="1" indent="-514350" eaLnBrk="1" hangingPunct="1">
              <a:lnSpc>
                <a:spcPct val="90000"/>
              </a:lnSpc>
              <a:buClrTx/>
              <a:buSzPct val="100000"/>
              <a:buFont typeface="+mj-lt"/>
              <a:buAutoNum type="arabicParenR"/>
            </a:pPr>
            <a:r>
              <a:rPr lang="en-US" sz="2400" dirty="0" smtClean="0">
                <a:solidFill>
                  <a:schemeClr val="tx2"/>
                </a:solidFill>
              </a:rPr>
              <a:t>Data Acquisition</a:t>
            </a:r>
          </a:p>
          <a:p>
            <a:pPr marL="914400" lvl="1" indent="-514350" eaLnBrk="1" hangingPunct="1">
              <a:lnSpc>
                <a:spcPct val="90000"/>
              </a:lnSpc>
              <a:buClrTx/>
              <a:buSzPct val="100000"/>
              <a:buFont typeface="+mj-lt"/>
              <a:buAutoNum type="arabicParenR"/>
            </a:pPr>
            <a:r>
              <a:rPr lang="en-US" sz="2400" dirty="0" smtClean="0">
                <a:solidFill>
                  <a:schemeClr val="tx2"/>
                </a:solidFill>
              </a:rPr>
              <a:t>Data Reduction</a:t>
            </a:r>
          </a:p>
          <a:p>
            <a:pPr marL="914400" lvl="1" indent="-514350" eaLnBrk="1" hangingPunct="1">
              <a:lnSpc>
                <a:spcPct val="90000"/>
              </a:lnSpc>
              <a:buClrTx/>
              <a:buSzPct val="100000"/>
              <a:buFont typeface="+mj-lt"/>
              <a:buAutoNum type="arabicParenR"/>
            </a:pPr>
            <a:r>
              <a:rPr lang="en-US" sz="2400" dirty="0" smtClean="0">
                <a:solidFill>
                  <a:schemeClr val="tx2"/>
                </a:solidFill>
              </a:rPr>
              <a:t>Uncertainty analysis</a:t>
            </a:r>
          </a:p>
          <a:p>
            <a:pPr marL="914400" lvl="1" indent="-514350" eaLnBrk="1" hangingPunct="1">
              <a:lnSpc>
                <a:spcPct val="90000"/>
              </a:lnSpc>
              <a:buClrTx/>
              <a:buSzPct val="100000"/>
              <a:buFont typeface="+mj-lt"/>
              <a:buAutoNum type="arabicParenR"/>
            </a:pPr>
            <a:r>
              <a:rPr lang="en-US" sz="2400" dirty="0" smtClean="0">
                <a:solidFill>
                  <a:schemeClr val="tx2"/>
                </a:solidFill>
              </a:rPr>
              <a:t>Data Analysis</a:t>
            </a:r>
          </a:p>
          <a:p>
            <a:pPr marL="514350" indent="-514350" eaLnBrk="1" hangingPunct="1">
              <a:lnSpc>
                <a:spcPct val="90000"/>
              </a:lnSpc>
              <a:buSzPct val="100000"/>
              <a:buFont typeface="+mj-lt"/>
              <a:buAutoNum type="arabicPeriod"/>
            </a:pPr>
            <a:r>
              <a:rPr lang="en-US" sz="2800" dirty="0" smtClean="0">
                <a:solidFill>
                  <a:schemeClr val="tx2"/>
                </a:solidFill>
              </a:rPr>
              <a:t>57:020 EFD Labs</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60290D4-D896-41B5-A2B4-CECF631DAF5F}" type="slidenum">
              <a:rPr lang="en-US" sz="1400" b="0" smtClean="0"/>
              <a:pPr eaLnBrk="1" hangingPunct="1"/>
              <a:t>2</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0"/>
            <a:ext cx="7793038" cy="914400"/>
          </a:xfrm>
        </p:spPr>
        <p:txBody>
          <a:bodyPr/>
          <a:lstStyle/>
          <a:p>
            <a:pPr eaLnBrk="1" hangingPunct="1"/>
            <a:r>
              <a:rPr lang="en-US" dirty="0" smtClean="0"/>
              <a:t>2) Data Acquisition - Software</a:t>
            </a:r>
          </a:p>
        </p:txBody>
      </p:sp>
      <p:sp>
        <p:nvSpPr>
          <p:cNvPr id="23555" name="Text Box 7"/>
          <p:cNvSpPr txBox="1">
            <a:spLocks noChangeArrowheads="1"/>
          </p:cNvSpPr>
          <p:nvPr/>
        </p:nvSpPr>
        <p:spPr bwMode="auto">
          <a:xfrm>
            <a:off x="370114" y="1600200"/>
            <a:ext cx="465908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b="0" dirty="0">
                <a:solidFill>
                  <a:schemeClr val="tx2"/>
                </a:solidFill>
              </a:rPr>
              <a:t>Introduction to </a:t>
            </a:r>
            <a:r>
              <a:rPr lang="en-US" b="0" dirty="0" err="1">
                <a:solidFill>
                  <a:schemeClr val="tx2"/>
                </a:solidFill>
              </a:rPr>
              <a:t>Labview</a:t>
            </a:r>
            <a:r>
              <a:rPr lang="en-US" dirty="0">
                <a:solidFill>
                  <a:schemeClr val="tx2"/>
                </a:solidFill>
              </a:rPr>
              <a:t> </a:t>
            </a:r>
          </a:p>
          <a:p>
            <a:pPr lvl="1" eaLnBrk="1" hangingPunct="1">
              <a:buClr>
                <a:schemeClr val="folHlink"/>
              </a:buClr>
              <a:buSzPct val="85000"/>
            </a:pPr>
            <a:endParaRPr lang="en-US" sz="1800" b="0" dirty="0" smtClean="0">
              <a:solidFill>
                <a:schemeClr val="tx2"/>
              </a:solidFill>
            </a:endParaRPr>
          </a:p>
          <a:p>
            <a:pPr marL="283464" lvl="1" indent="-285750" eaLnBrk="1" hangingPunct="1">
              <a:buClr>
                <a:schemeClr val="folHlink"/>
              </a:buClr>
              <a:buSzPct val="85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is a programming software used for data acquisition, instrument control, measurement analysis, </a:t>
            </a:r>
            <a:r>
              <a:rPr lang="en-US" sz="1800" b="0" dirty="0" smtClean="0">
                <a:solidFill>
                  <a:schemeClr val="tx2"/>
                </a:solidFill>
              </a:rPr>
              <a:t>and more.</a:t>
            </a:r>
            <a:r>
              <a:rPr lang="en-US" sz="1800" b="0" dirty="0">
                <a:solidFill>
                  <a:schemeClr val="tx2"/>
                </a:solidFill>
              </a:rPr>
              <a:t>	</a:t>
            </a:r>
          </a:p>
          <a:p>
            <a:pPr marL="283464" lvl="1" indent="-285750" eaLnBrk="1" hangingPunct="1">
              <a:buClr>
                <a:schemeClr val="folHlink"/>
              </a:buClr>
              <a:buSzPct val="110000"/>
              <a:buFont typeface="Arial" pitchFamily="34" charset="0"/>
              <a:buChar char="•"/>
            </a:pPr>
            <a:r>
              <a:rPr lang="en-US" sz="1800" b="0" dirty="0" smtClean="0">
                <a:solidFill>
                  <a:schemeClr val="tx2"/>
                </a:solidFill>
              </a:rPr>
              <a:t>Graphical </a:t>
            </a:r>
            <a:r>
              <a:rPr lang="en-US" sz="1800" b="0" dirty="0">
                <a:solidFill>
                  <a:schemeClr val="tx2"/>
                </a:solidFill>
              </a:rPr>
              <a:t>programming language that uses icons </a:t>
            </a:r>
            <a:r>
              <a:rPr lang="en-US" sz="1800" b="0" dirty="0" smtClean="0">
                <a:solidFill>
                  <a:schemeClr val="tx2"/>
                </a:solidFill>
              </a:rPr>
              <a:t>instead </a:t>
            </a:r>
            <a:r>
              <a:rPr lang="en-US" sz="1800" b="0" dirty="0">
                <a:solidFill>
                  <a:schemeClr val="tx2"/>
                </a:solidFill>
              </a:rPr>
              <a:t>of </a:t>
            </a:r>
            <a:r>
              <a:rPr lang="en-US" sz="1800" b="0" dirty="0" smtClean="0">
                <a:solidFill>
                  <a:schemeClr val="tx2"/>
                </a:solidFill>
              </a:rPr>
              <a:t>text. </a:t>
            </a:r>
          </a:p>
          <a:p>
            <a:pPr marL="283464" lvl="1" indent="-285750" eaLnBrk="1" hangingPunct="1">
              <a:buClr>
                <a:schemeClr val="folHlink"/>
              </a:buClr>
              <a:buSzPct val="110000"/>
              <a:buFont typeface="Arial" pitchFamily="34" charset="0"/>
              <a:buChar char="•"/>
            </a:pPr>
            <a:endParaRPr lang="en-US" sz="1800" b="0" dirty="0">
              <a:solidFill>
                <a:schemeClr val="tx2"/>
              </a:solidFill>
            </a:endParaRPr>
          </a:p>
          <a:p>
            <a:pPr marL="283464" lvl="1" indent="-285750" eaLnBrk="1" hangingPunct="1">
              <a:buClr>
                <a:schemeClr val="folHlink"/>
              </a:buClr>
              <a:buSzPct val="110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allows to build user interfaces with a set of tools and objects. </a:t>
            </a:r>
          </a:p>
          <a:p>
            <a:pPr marL="283464" lvl="1" indent="-285750" eaLnBrk="1" hangingPunct="1">
              <a:buClr>
                <a:schemeClr val="folHlink"/>
              </a:buClr>
              <a:buSzPct val="110000"/>
              <a:buFont typeface="Arial" pitchFamily="34" charset="0"/>
              <a:buChar char="•"/>
            </a:pPr>
            <a:endParaRPr lang="en-US" sz="1800" b="0" dirty="0" smtClean="0">
              <a:solidFill>
                <a:schemeClr val="tx2"/>
              </a:solidFill>
            </a:endParaRPr>
          </a:p>
          <a:p>
            <a:pPr marL="283464" lvl="1" indent="-285750" eaLnBrk="1" hangingPunct="1">
              <a:buClr>
                <a:schemeClr val="folHlink"/>
              </a:buClr>
              <a:buSzPct val="110000"/>
              <a:buFont typeface="Arial" pitchFamily="34" charset="0"/>
              <a:buChar char="•"/>
            </a:pPr>
            <a:r>
              <a:rPr lang="en-US" sz="1800" b="0" dirty="0" smtClean="0">
                <a:solidFill>
                  <a:schemeClr val="tx2"/>
                </a:solidFill>
              </a:rPr>
              <a:t>The </a:t>
            </a:r>
            <a:r>
              <a:rPr lang="en-US" sz="1800" b="0" dirty="0">
                <a:solidFill>
                  <a:schemeClr val="tx2"/>
                </a:solidFill>
              </a:rPr>
              <a:t>program is written on </a:t>
            </a:r>
            <a:r>
              <a:rPr lang="en-US" sz="1800" b="0" dirty="0" smtClean="0">
                <a:solidFill>
                  <a:schemeClr val="tx2"/>
                </a:solidFill>
              </a:rPr>
              <a:t>block diagrams </a:t>
            </a:r>
            <a:r>
              <a:rPr lang="en-US" sz="1800" b="0" dirty="0">
                <a:solidFill>
                  <a:schemeClr val="tx2"/>
                </a:solidFill>
              </a:rPr>
              <a:t>and </a:t>
            </a:r>
            <a:r>
              <a:rPr lang="en-US" sz="1800" b="0" dirty="0" smtClean="0">
                <a:solidFill>
                  <a:schemeClr val="tx2"/>
                </a:solidFill>
              </a:rPr>
              <a:t>a </a:t>
            </a:r>
            <a:r>
              <a:rPr lang="en-US" sz="1800" b="0" dirty="0">
                <a:solidFill>
                  <a:schemeClr val="tx2"/>
                </a:solidFill>
              </a:rPr>
              <a:t>front panel is used to control and run the program.</a:t>
            </a:r>
          </a:p>
        </p:txBody>
      </p:sp>
      <p:sp>
        <p:nvSpPr>
          <p:cNvPr id="23557" name="Text Box 11"/>
          <p:cNvSpPr txBox="1">
            <a:spLocks noChangeArrowheads="1"/>
          </p:cNvSpPr>
          <p:nvPr/>
        </p:nvSpPr>
        <p:spPr bwMode="auto">
          <a:xfrm>
            <a:off x="5638800" y="6019800"/>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smtClean="0">
                <a:solidFill>
                  <a:schemeClr val="tx2"/>
                </a:solidFill>
              </a:rPr>
              <a:t>Typical </a:t>
            </a:r>
            <a:r>
              <a:rPr lang="en-US" sz="1200" dirty="0" err="1" smtClean="0">
                <a:solidFill>
                  <a:schemeClr val="tx2"/>
                </a:solidFill>
              </a:rPr>
              <a:t>Labview</a:t>
            </a:r>
            <a:r>
              <a:rPr lang="en-US" sz="1200" dirty="0" smtClean="0">
                <a:solidFill>
                  <a:schemeClr val="tx2"/>
                </a:solidFill>
              </a:rPr>
              <a:t> </a:t>
            </a:r>
            <a:r>
              <a:rPr lang="en-US" sz="1200" dirty="0" err="1" smtClean="0">
                <a:solidFill>
                  <a:schemeClr val="tx2"/>
                </a:solidFill>
              </a:rPr>
              <a:t>fron</a:t>
            </a:r>
            <a:r>
              <a:rPr lang="en-US" sz="1200" dirty="0" smtClean="0">
                <a:solidFill>
                  <a:schemeClr val="tx2"/>
                </a:solidFill>
              </a:rPr>
              <a:t>-panel interface</a:t>
            </a:r>
            <a:endParaRPr lang="en-US" sz="1200" dirty="0">
              <a:solidFill>
                <a:schemeClr val="tx2"/>
              </a:solidFill>
            </a:endParaRPr>
          </a:p>
        </p:txBody>
      </p:sp>
      <p:pic>
        <p:nvPicPr>
          <p:cNvPr id="23558" name="Picture 13" descr="g0156243">
            <a:hlinkClick r:id="rId2" tooltip="&quot;Formats: EPS, JPG, WMF&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D95A63DF-F7F9-4523-9CDE-4735DAEC01B5}" type="slidenum">
              <a:rPr lang="en-US" sz="1400" b="0" smtClean="0"/>
              <a:pPr eaLnBrk="1" hangingPunct="1"/>
              <a:t>20</a:t>
            </a:fld>
            <a:endParaRPr lang="en-US" sz="1400" b="0" smtClean="0"/>
          </a:p>
        </p:txBody>
      </p:sp>
      <p:pic>
        <p:nvPicPr>
          <p:cNvPr id="8" name="Picture 7" descr="fron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35316"/>
            <a:ext cx="387603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066800" y="0"/>
            <a:ext cx="7793037" cy="914400"/>
          </a:xfrm>
        </p:spPr>
        <p:txBody>
          <a:bodyPr/>
          <a:lstStyle/>
          <a:p>
            <a:r>
              <a:rPr lang="en-US" dirty="0" smtClean="0"/>
              <a:t>3) Data Reduction</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A07DCA7-A556-4498-ADD3-2BDC45133AC5}" type="slidenum">
              <a:rPr lang="en-US" sz="1400" b="0" smtClean="0"/>
              <a:pPr eaLnBrk="1" hangingPunct="1"/>
              <a:t>21</a:t>
            </a:fld>
            <a:endParaRPr lang="en-US" sz="1400" b="0" dirty="0" smtClean="0"/>
          </a:p>
        </p:txBody>
      </p:sp>
      <mc:AlternateContent xmlns:mc="http://schemas.openxmlformats.org/markup-compatibility/2006" xmlns:a14="http://schemas.microsoft.com/office/drawing/2010/main">
        <mc:Choice Requires="a14">
          <p:sp>
            <p:nvSpPr>
              <p:cNvPr id="6" name="Text Box 8"/>
              <p:cNvSpPr txBox="1">
                <a:spLocks noChangeArrowheads="1"/>
              </p:cNvSpPr>
              <p:nvPr/>
            </p:nvSpPr>
            <p:spPr bwMode="auto">
              <a:xfrm>
                <a:off x="990600" y="1524000"/>
                <a:ext cx="7315200" cy="3277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800" b="0" dirty="0" smtClean="0">
                    <a:solidFill>
                      <a:schemeClr val="tx2"/>
                    </a:solidFill>
                  </a:rPr>
                  <a:t>A step to convert massive raw data into meaningful results</a:t>
                </a:r>
              </a:p>
              <a:p>
                <a:pPr marL="285750" indent="-285750" eaLnBrk="1" hangingPunct="1">
                  <a:spcBef>
                    <a:spcPct val="50000"/>
                  </a:spcBef>
                  <a:buFont typeface="Arial" pitchFamily="34" charset="0"/>
                  <a:buChar char="•"/>
                </a:pPr>
                <a:r>
                  <a:rPr lang="en-US" sz="1800" b="0" dirty="0" smtClean="0">
                    <a:solidFill>
                      <a:schemeClr val="tx2"/>
                    </a:solidFill>
                  </a:rPr>
                  <a:t>Done by:</a:t>
                </a:r>
              </a:p>
              <a:p>
                <a:pPr marL="1028700" lvl="1" eaLnBrk="1" hangingPunct="1">
                  <a:spcBef>
                    <a:spcPct val="50000"/>
                  </a:spcBef>
                  <a:buFont typeface="Arial" pitchFamily="34" charset="0"/>
                  <a:buChar char="•"/>
                </a:pPr>
                <a:r>
                  <a:rPr lang="en-US" sz="1800" b="0" dirty="0" smtClean="0">
                    <a:solidFill>
                      <a:schemeClr val="tx2"/>
                    </a:solidFill>
                  </a:rPr>
                  <a:t>Performing statistical analysis (e.g. mean and standard deviation)</a:t>
                </a:r>
              </a:p>
              <a:p>
                <a:pPr marL="1028700" lvl="1" eaLnBrk="1" hangingPunct="1">
                  <a:spcBef>
                    <a:spcPct val="50000"/>
                  </a:spcBef>
                  <a:buFont typeface="Arial" pitchFamily="34" charset="0"/>
                  <a:buChar char="•"/>
                </a:pPr>
                <a:r>
                  <a:rPr lang="en-US" sz="1800" b="0" dirty="0" smtClean="0">
                    <a:solidFill>
                      <a:schemeClr val="tx2"/>
                    </a:solidFill>
                  </a:rPr>
                  <a:t>Applying data reduction equations</a:t>
                </a:r>
              </a:p>
              <a:p>
                <a:pPr marL="285750" indent="-285750" eaLnBrk="1" hangingPunct="1">
                  <a:spcBef>
                    <a:spcPct val="50000"/>
                  </a:spcBef>
                  <a:buFont typeface="Arial" pitchFamily="34" charset="0"/>
                  <a:buChar char="•"/>
                </a:pPr>
                <a:r>
                  <a:rPr lang="en-US" sz="1800" b="0" dirty="0" smtClean="0">
                    <a:solidFill>
                      <a:schemeClr val="tx2"/>
                    </a:solidFill>
                  </a:rPr>
                  <a:t>Data reduction equations represents the experiments targeted variable </a:t>
                </a:r>
                <a14:m>
                  <m:oMath xmlns:m="http://schemas.openxmlformats.org/officeDocument/2006/math">
                    <m:r>
                      <a:rPr lang="en-US" sz="1800" b="0" i="1" smtClean="0">
                        <a:solidFill>
                          <a:schemeClr val="tx2"/>
                        </a:solidFill>
                        <a:latin typeface="Cambria Math"/>
                      </a:rPr>
                      <m:t>𝑟</m:t>
                    </m:r>
                  </m:oMath>
                </a14:m>
                <a:r>
                  <a:rPr lang="en-US" sz="1800" b="0" dirty="0" smtClean="0">
                    <a:solidFill>
                      <a:schemeClr val="tx2"/>
                    </a:solidFill>
                  </a:rPr>
                  <a:t> as a function of the measured variables (</a:t>
                </a:r>
                <a14:m>
                  <m:oMath xmlns:m="http://schemas.openxmlformats.org/officeDocument/2006/math">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oMath>
                </a14:m>
                <a:r>
                  <a:rPr lang="en-US" sz="1800" b="0" dirty="0" smtClean="0">
                    <a:solidFill>
                      <a:schemeClr val="tx2"/>
                    </a:solidFill>
                  </a:rPr>
                  <a:t>, </a:t>
                </a:r>
                <a14:m>
                  <m:oMath xmlns:m="http://schemas.openxmlformats.org/officeDocument/2006/math">
                    <m:sSub>
                      <m:sSubPr>
                        <m:ctrlPr>
                          <a:rPr lang="en-US" sz="1800" b="0" i="1" dirty="0" smtClean="0">
                            <a:solidFill>
                              <a:schemeClr val="tx2"/>
                            </a:solidFill>
                            <a:latin typeface="Cambria Math"/>
                          </a:rPr>
                        </m:ctrlPr>
                      </m:sSubPr>
                      <m:e>
                        <m:r>
                          <a:rPr lang="en-US" sz="1800" b="0" i="1" dirty="0" smtClean="0">
                            <a:solidFill>
                              <a:schemeClr val="tx2"/>
                            </a:solidFill>
                            <a:latin typeface="Cambria Math"/>
                          </a:rPr>
                          <m:t>𝑋</m:t>
                        </m:r>
                      </m:e>
                      <m:sub>
                        <m:r>
                          <a:rPr lang="en-US" sz="1800" b="0" i="1" dirty="0" smtClean="0">
                            <a:solidFill>
                              <a:schemeClr val="tx2"/>
                            </a:solidFill>
                            <a:latin typeface="Cambria Math"/>
                          </a:rPr>
                          <m:t>2</m:t>
                        </m:r>
                      </m:sub>
                    </m:sSub>
                  </m:oMath>
                </a14:m>
                <a:r>
                  <a:rPr lang="en-US" sz="1800" b="0" dirty="0" smtClean="0">
                    <a:solidFill>
                      <a:schemeClr val="tx2"/>
                    </a:solidFill>
                  </a:rPr>
                  <a:t>, … ,</a:t>
                </a:r>
                <a14:m>
                  <m:oMath xmlns:m="http://schemas.openxmlformats.org/officeDocument/2006/math">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oMath>
                </a14:m>
                <a:r>
                  <a:rPr lang="en-US" sz="1800" b="0" dirty="0" smtClean="0">
                    <a:solidFill>
                      <a:schemeClr val="tx2"/>
                    </a:solidFill>
                  </a:rPr>
                  <a:t>)</a:t>
                </a:r>
              </a:p>
              <a:p>
                <a:pPr marL="285750" indent="-285750" eaLnBrk="1" hangingPunct="1">
                  <a:spcBef>
                    <a:spcPct val="50000"/>
                  </a:spcBef>
                  <a:buFont typeface="Arial" pitchFamily="34" charset="0"/>
                  <a:buChar char="•"/>
                </a:pPr>
                <a:endParaRPr lang="en-US" sz="1800" b="0" dirty="0" smtClean="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800" b="0" i="1" smtClean="0">
                          <a:solidFill>
                            <a:schemeClr val="tx2"/>
                          </a:solidFill>
                          <a:latin typeface="Cambria Math"/>
                        </a:rPr>
                        <m:t>𝑟</m:t>
                      </m:r>
                      <m:r>
                        <a:rPr lang="en-US" sz="1800" b="0" i="1" smtClean="0">
                          <a:solidFill>
                            <a:schemeClr val="tx2"/>
                          </a:solidFill>
                          <a:latin typeface="Cambria Math"/>
                        </a:rPr>
                        <m:t>=</m:t>
                      </m:r>
                      <m:r>
                        <a:rPr lang="en-US" sz="1800" b="0" i="1" smtClean="0">
                          <a:solidFill>
                            <a:schemeClr val="tx2"/>
                          </a:solidFill>
                          <a:latin typeface="Cambria Math"/>
                        </a:rPr>
                        <m:t>𝑟</m:t>
                      </m:r>
                      <m:d>
                        <m:dPr>
                          <m:ctrlPr>
                            <a:rPr lang="en-US" sz="1800" b="0" i="1" smtClean="0">
                              <a:solidFill>
                                <a:schemeClr val="tx2"/>
                              </a:solidFill>
                              <a:latin typeface="Cambria Math"/>
                            </a:rPr>
                          </m:ctrlPr>
                        </m:dPr>
                        <m:e>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r>
                            <a:rPr lang="en-US" sz="1800" b="0" i="1" smtClean="0">
                              <a:solidFill>
                                <a:schemeClr val="tx2"/>
                              </a:solidFill>
                              <a:latin typeface="Cambria Math"/>
                            </a:rPr>
                            <m:t>,</m:t>
                          </m:r>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2</m:t>
                              </m:r>
                            </m:sub>
                          </m:sSub>
                          <m:r>
                            <a:rPr lang="en-US" sz="1800" b="0" i="1" smtClean="0">
                              <a:solidFill>
                                <a:schemeClr val="tx2"/>
                              </a:solidFill>
                              <a:latin typeface="Cambria Math"/>
                            </a:rPr>
                            <m:t>,…, </m:t>
                          </m:r>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e>
                      </m:d>
                    </m:oMath>
                  </m:oMathPara>
                </a14:m>
                <a:endParaRPr lang="en-US" sz="1800" b="0" dirty="0" smtClean="0">
                  <a:solidFill>
                    <a:schemeClr val="tx2"/>
                  </a:solidFill>
                </a:endParaRPr>
              </a:p>
            </p:txBody>
          </p:sp>
        </mc:Choice>
        <mc:Fallback xmlns="">
          <p:sp>
            <p:nvSpPr>
              <p:cNvPr id="6" name="Text Box 8"/>
              <p:cNvSpPr txBox="1">
                <a:spLocks noRot="1" noChangeAspect="1" noMove="1" noResize="1" noEditPoints="1" noAdjustHandles="1" noChangeArrowheads="1" noChangeShapeType="1" noTextEdit="1"/>
              </p:cNvSpPr>
              <p:nvPr/>
            </p:nvSpPr>
            <p:spPr bwMode="auto">
              <a:xfrm>
                <a:off x="990600" y="1524000"/>
                <a:ext cx="7315200" cy="3277820"/>
              </a:xfrm>
              <a:prstGeom prst="rect">
                <a:avLst/>
              </a:prstGeom>
              <a:blipFill rotWithShape="1">
                <a:blip r:embed="rId2"/>
                <a:stretch>
                  <a:fillRect l="-583" t="-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62200" y="5275004"/>
                <a:ext cx="4953000" cy="1201996"/>
              </a:xfrm>
              <a:prstGeom prst="rect">
                <a:avLst/>
              </a:prstGeom>
              <a:noFill/>
              <a:ln>
                <a:solidFill>
                  <a:schemeClr val="tx1"/>
                </a:solidFill>
              </a:ln>
            </p:spPr>
            <p:txBody>
              <a:bodyPr wrap="square" rtlCol="0">
                <a:spAutoFit/>
              </a:bodyPr>
              <a:lstStyle/>
              <a:p>
                <a:pPr>
                  <a:spcBef>
                    <a:spcPct val="50000"/>
                  </a:spcBef>
                </a:pPr>
                <a:r>
                  <a:rPr lang="en-US" sz="1600" b="0" dirty="0" smtClean="0">
                    <a:solidFill>
                      <a:schemeClr val="tx2"/>
                    </a:solidFill>
                  </a:rPr>
                  <a:t>e.g.) Kinematic viscosity, </a:t>
                </a:r>
                <a14:m>
                  <m:oMath xmlns:m="http://schemas.openxmlformats.org/officeDocument/2006/math">
                    <m:r>
                      <a:rPr lang="en-US" sz="1600" b="0" i="1" smtClean="0">
                        <a:solidFill>
                          <a:schemeClr val="tx2"/>
                        </a:solidFill>
                        <a:latin typeface="Cambria Math"/>
                      </a:rPr>
                      <m:t>𝜈</m:t>
                    </m:r>
                    <m:r>
                      <a:rPr lang="en-US" sz="1600" b="0" i="1">
                        <a:solidFill>
                          <a:schemeClr val="tx2"/>
                        </a:solidFill>
                        <a:latin typeface="Cambria Math"/>
                      </a:rPr>
                      <m:t>=</m:t>
                    </m:r>
                    <m:r>
                      <a:rPr lang="en-US" sz="1600" b="0" i="1">
                        <a:solidFill>
                          <a:schemeClr val="tx2"/>
                        </a:solidFill>
                        <a:latin typeface="Cambria Math"/>
                      </a:rPr>
                      <m:t>𝜈</m:t>
                    </m:r>
                    <m:d>
                      <m:dPr>
                        <m:ctrlPr>
                          <a:rPr lang="en-US" sz="1600" b="0" i="1">
                            <a:solidFill>
                              <a:schemeClr val="tx2"/>
                            </a:solidFill>
                            <a:latin typeface="Cambria Math"/>
                          </a:rPr>
                        </m:ctrlPr>
                      </m:dPr>
                      <m:e>
                        <m:r>
                          <a:rPr lang="en-US" sz="1600" b="0" i="1">
                            <a:solidFill>
                              <a:schemeClr val="tx2"/>
                            </a:solidFill>
                            <a:latin typeface="Cambria Math"/>
                          </a:rPr>
                          <m:t>𝐷</m:t>
                        </m:r>
                        <m:r>
                          <a:rPr lang="en-US" sz="1600" b="0" i="1">
                            <a:solidFill>
                              <a:schemeClr val="tx2"/>
                            </a:solidFill>
                            <a:latin typeface="Cambria Math"/>
                          </a:rPr>
                          <m:t>,</m:t>
                        </m:r>
                        <m:r>
                          <a:rPr lang="en-US" sz="1600" b="0" i="1">
                            <a:solidFill>
                              <a:schemeClr val="tx2"/>
                            </a:solidFill>
                            <a:latin typeface="Cambria Math"/>
                          </a:rPr>
                          <m:t>𝑔</m:t>
                        </m:r>
                        <m:r>
                          <a:rPr lang="en-US" sz="1600" b="0" i="1">
                            <a:solidFill>
                              <a:schemeClr val="tx2"/>
                            </a:solidFill>
                            <a:latin typeface="Cambria Math"/>
                          </a:rPr>
                          <m:t>,</m:t>
                        </m:r>
                        <m:sSub>
                          <m:sSubPr>
                            <m:ctrlPr>
                              <a:rPr lang="en-US" sz="1600" b="0" i="1">
                                <a:solidFill>
                                  <a:schemeClr val="tx2"/>
                                </a:solidFill>
                                <a:latin typeface="Cambria Math"/>
                              </a:rPr>
                            </m:ctrlPr>
                          </m:sSubPr>
                          <m:e>
                            <m:r>
                              <a:rPr lang="en-US" sz="1600" b="0" i="1">
                                <a:solidFill>
                                  <a:schemeClr val="tx2"/>
                                </a:solidFill>
                                <a:latin typeface="Cambria Math"/>
                              </a:rPr>
                              <m:t>𝜌</m:t>
                            </m:r>
                          </m:e>
                          <m:sub>
                            <m:r>
                              <a:rPr lang="en-US" sz="1600" b="0" i="1">
                                <a:solidFill>
                                  <a:schemeClr val="tx2"/>
                                </a:solidFill>
                                <a:latin typeface="Cambria Math"/>
                              </a:rPr>
                              <m:t>𝑠</m:t>
                            </m:r>
                          </m:sub>
                        </m:sSub>
                        <m:r>
                          <a:rPr lang="en-US" sz="1600" b="0" i="1">
                            <a:solidFill>
                              <a:schemeClr val="tx2"/>
                            </a:solidFill>
                            <a:latin typeface="Cambria Math"/>
                          </a:rPr>
                          <m:t>,</m:t>
                        </m:r>
                        <m:r>
                          <a:rPr lang="en-US" sz="1600" b="0" i="1">
                            <a:solidFill>
                              <a:schemeClr val="tx2"/>
                            </a:solidFill>
                            <a:latin typeface="Cambria Math"/>
                          </a:rPr>
                          <m:t>𝜌</m:t>
                        </m:r>
                        <m:r>
                          <a:rPr lang="en-US" sz="1600" b="0" i="1">
                            <a:solidFill>
                              <a:schemeClr val="tx2"/>
                            </a:solidFill>
                            <a:latin typeface="Cambria Math"/>
                          </a:rPr>
                          <m:t>,</m:t>
                        </m:r>
                        <m:r>
                          <a:rPr lang="en-US" sz="1600" b="0" i="1">
                            <a:solidFill>
                              <a:schemeClr val="tx2"/>
                            </a:solidFill>
                            <a:latin typeface="Cambria Math"/>
                          </a:rPr>
                          <m:t>𝑡</m:t>
                        </m:r>
                        <m:r>
                          <a:rPr lang="en-US" sz="1600" b="0" i="1">
                            <a:solidFill>
                              <a:schemeClr val="tx2"/>
                            </a:solidFill>
                            <a:latin typeface="Cambria Math"/>
                          </a:rPr>
                          <m:t>,</m:t>
                        </m:r>
                        <m:r>
                          <a:rPr lang="en-US" sz="1600" b="0" i="1">
                            <a:solidFill>
                              <a:schemeClr val="tx2"/>
                            </a:solidFill>
                            <a:latin typeface="Cambria Math"/>
                          </a:rPr>
                          <m:t>𝜆</m:t>
                        </m:r>
                      </m:e>
                    </m:d>
                  </m:oMath>
                </a14:m>
                <a:r>
                  <a:rPr lang="en-US" sz="1600" b="0" dirty="0" smtClean="0">
                    <a:solidFill>
                      <a:schemeClr val="tx2"/>
                    </a:solidFill>
                  </a:rPr>
                  <a:t>:</a:t>
                </a:r>
              </a:p>
              <a:p>
                <a:pPr>
                  <a:spcBef>
                    <a:spcPct val="50000"/>
                  </a:spcBef>
                </a:pPr>
                <a:endParaRPr lang="en-US" sz="1600" b="0" dirty="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600" b="0" i="1">
                          <a:solidFill>
                            <a:schemeClr val="tx2"/>
                          </a:solidFill>
                          <a:latin typeface="Cambria Math"/>
                        </a:rPr>
                        <m:t>𝜈</m:t>
                      </m:r>
                      <m:r>
                        <a:rPr lang="en-US" sz="1600" b="0" i="1">
                          <a:solidFill>
                            <a:schemeClr val="tx2"/>
                          </a:solidFill>
                          <a:latin typeface="Cambria Math"/>
                        </a:rPr>
                        <m:t>=</m:t>
                      </m:r>
                      <m:f>
                        <m:fPr>
                          <m:ctrlPr>
                            <a:rPr lang="en-US" sz="1600" b="0" i="1">
                              <a:solidFill>
                                <a:schemeClr val="tx2"/>
                              </a:solidFill>
                              <a:latin typeface="Cambria Math"/>
                            </a:rPr>
                          </m:ctrlPr>
                        </m:fPr>
                        <m:num>
                          <m:sSup>
                            <m:sSupPr>
                              <m:ctrlPr>
                                <a:rPr lang="en-US" sz="1600" b="0" i="1">
                                  <a:solidFill>
                                    <a:schemeClr val="tx2"/>
                                  </a:solidFill>
                                  <a:latin typeface="Cambria Math"/>
                                </a:rPr>
                              </m:ctrlPr>
                            </m:sSupPr>
                            <m:e>
                              <m:r>
                                <a:rPr lang="en-US" sz="1600" b="0" i="1">
                                  <a:solidFill>
                                    <a:schemeClr val="tx2"/>
                                  </a:solidFill>
                                  <a:latin typeface="Cambria Math"/>
                                </a:rPr>
                                <m:t>𝐷</m:t>
                              </m:r>
                            </m:e>
                            <m:sup>
                              <m:r>
                                <a:rPr lang="en-US" sz="1600" b="0" i="1">
                                  <a:solidFill>
                                    <a:schemeClr val="tx2"/>
                                  </a:solidFill>
                                  <a:latin typeface="Cambria Math"/>
                                </a:rPr>
                                <m:t>2</m:t>
                              </m:r>
                            </m:sup>
                          </m:sSup>
                          <m:r>
                            <a:rPr lang="en-US" sz="1600" b="0" i="1">
                              <a:solidFill>
                                <a:schemeClr val="tx2"/>
                              </a:solidFill>
                              <a:latin typeface="Cambria Math"/>
                            </a:rPr>
                            <m:t>𝑔</m:t>
                          </m:r>
                          <m:r>
                            <a:rPr lang="en-US" sz="1600" b="0" i="1">
                              <a:solidFill>
                                <a:schemeClr val="tx2"/>
                              </a:solidFill>
                              <a:latin typeface="Cambria Math"/>
                            </a:rPr>
                            <m:t>(</m:t>
                          </m:r>
                          <m:f>
                            <m:fPr>
                              <m:type m:val="lin"/>
                              <m:ctrlPr>
                                <a:rPr lang="en-US" sz="1600" b="0" i="1">
                                  <a:solidFill>
                                    <a:schemeClr val="tx2"/>
                                  </a:solidFill>
                                  <a:latin typeface="Cambria Math"/>
                                </a:rPr>
                              </m:ctrlPr>
                            </m:fPr>
                            <m:num>
                              <m:sSub>
                                <m:sSubPr>
                                  <m:ctrlPr>
                                    <a:rPr lang="en-US" sz="1600" b="0" i="1">
                                      <a:solidFill>
                                        <a:schemeClr val="tx2"/>
                                      </a:solidFill>
                                      <a:latin typeface="Cambria Math"/>
                                    </a:rPr>
                                  </m:ctrlPr>
                                </m:sSubPr>
                                <m:e>
                                  <m:r>
                                    <a:rPr lang="en-US" sz="1600" b="0" i="1">
                                      <a:solidFill>
                                        <a:schemeClr val="tx2"/>
                                      </a:solidFill>
                                      <a:latin typeface="Cambria Math"/>
                                    </a:rPr>
                                    <m:t>𝜌</m:t>
                                  </m:r>
                                </m:e>
                                <m:sub>
                                  <m:r>
                                    <a:rPr lang="en-US" sz="1600" b="0" i="1">
                                      <a:solidFill>
                                        <a:schemeClr val="tx2"/>
                                      </a:solidFill>
                                      <a:latin typeface="Cambria Math"/>
                                    </a:rPr>
                                    <m:t>𝑠</m:t>
                                  </m:r>
                                </m:sub>
                              </m:sSub>
                            </m:num>
                            <m:den>
                              <m:r>
                                <a:rPr lang="en-US" sz="1600" b="0" i="1">
                                  <a:solidFill>
                                    <a:schemeClr val="tx2"/>
                                  </a:solidFill>
                                  <a:latin typeface="Cambria Math"/>
                                </a:rPr>
                                <m:t>𝜌</m:t>
                              </m:r>
                              <m:r>
                                <a:rPr lang="en-US" sz="1600" b="0" i="1">
                                  <a:solidFill>
                                    <a:schemeClr val="tx2"/>
                                  </a:solidFill>
                                  <a:latin typeface="Cambria Math"/>
                                </a:rPr>
                                <m:t>−1)</m:t>
                              </m:r>
                              <m:r>
                                <a:rPr lang="en-US" sz="1600" b="0" i="1">
                                  <a:solidFill>
                                    <a:schemeClr val="tx2"/>
                                  </a:solidFill>
                                  <a:latin typeface="Cambria Math"/>
                                </a:rPr>
                                <m:t>𝑡</m:t>
                              </m:r>
                            </m:den>
                          </m:f>
                        </m:num>
                        <m:den>
                          <m:r>
                            <a:rPr lang="en-US" sz="1600" b="0" i="1">
                              <a:solidFill>
                                <a:schemeClr val="tx2"/>
                              </a:solidFill>
                              <a:latin typeface="Cambria Math"/>
                            </a:rPr>
                            <m:t>18</m:t>
                          </m:r>
                          <m:r>
                            <a:rPr lang="en-US" sz="1600" b="0" i="1">
                              <a:solidFill>
                                <a:schemeClr val="tx2"/>
                              </a:solidFill>
                              <a:latin typeface="Cambria Math"/>
                            </a:rPr>
                            <m:t>𝜆</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2362200" y="5275004"/>
                <a:ext cx="4953000" cy="1201996"/>
              </a:xfrm>
              <a:prstGeom prst="rect">
                <a:avLst/>
              </a:prstGeom>
              <a:blipFill rotWithShape="1">
                <a:blip r:embed="rId3"/>
                <a:stretch>
                  <a:fillRect l="-614" t="-1000"/>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0"/>
            <a:ext cx="7793037" cy="914400"/>
          </a:xfrm>
        </p:spPr>
        <p:txBody>
          <a:bodyPr/>
          <a:lstStyle/>
          <a:p>
            <a:r>
              <a:rPr lang="en-US" dirty="0" smtClean="0"/>
              <a:t>4) Uncertainty Analysis</a:t>
            </a:r>
          </a:p>
        </p:txBody>
      </p:sp>
      <p:sp>
        <p:nvSpPr>
          <p:cNvPr id="25603" name="Content Placeholder 2"/>
          <p:cNvSpPr>
            <a:spLocks noGrp="1"/>
          </p:cNvSpPr>
          <p:nvPr>
            <p:ph idx="1"/>
          </p:nvPr>
        </p:nvSpPr>
        <p:spPr>
          <a:xfrm>
            <a:off x="914400" y="1219200"/>
            <a:ext cx="7772400" cy="5105400"/>
          </a:xfrm>
        </p:spPr>
        <p:txBody>
          <a:bodyPr/>
          <a:lstStyle/>
          <a:p>
            <a:r>
              <a:rPr lang="en-US" sz="2400" dirty="0" smtClean="0">
                <a:solidFill>
                  <a:srgbClr val="002060"/>
                </a:solidFill>
              </a:rPr>
              <a:t>Uncertainty analysis (UA) is a rigorous methodology for uncertainty assessment using statistical and engineering concepts</a:t>
            </a:r>
          </a:p>
          <a:p>
            <a:endParaRPr lang="en-US" sz="2400" dirty="0" smtClean="0">
              <a:solidFill>
                <a:srgbClr val="002060"/>
              </a:solidFill>
            </a:endParaRPr>
          </a:p>
          <a:p>
            <a:r>
              <a:rPr lang="en-US" sz="2400" dirty="0" smtClean="0">
                <a:solidFill>
                  <a:srgbClr val="002060"/>
                </a:solidFill>
              </a:rPr>
              <a:t>ASME and AIAA standards (e.g., ASME, 1998; AIAA, 1995) and ISO Guide (1995) are the most commonly used of UA methodologies, which are internationally recognized</a:t>
            </a:r>
          </a:p>
          <a:p>
            <a:endParaRPr lang="en-US" sz="2400" dirty="0" smtClean="0">
              <a:solidFill>
                <a:srgbClr val="002060"/>
              </a:solidFill>
            </a:endParaRPr>
          </a:p>
          <a:p>
            <a:r>
              <a:rPr lang="en-US" sz="2400" dirty="0" smtClean="0">
                <a:solidFill>
                  <a:srgbClr val="002060"/>
                </a:solidFill>
              </a:rPr>
              <a:t>More recent standard ASME (2005) is a revision of ASME (1998) for a better harmonization with the ISO Guide (1995)</a:t>
            </a:r>
          </a:p>
          <a:p>
            <a:endParaRPr 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6F781B6-827D-4181-885B-71201EE76D07}" type="slidenum">
              <a:rPr lang="en-US" sz="1400" b="0" smtClean="0"/>
              <a:pPr eaLnBrk="1" hangingPunct="1"/>
              <a:t>22</a:t>
            </a:fld>
            <a:endParaRPr lang="en-US" sz="1400" b="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
        <p:nvSpPr>
          <p:cNvPr id="25603" name="Rectangle 1027"/>
          <p:cNvSpPr>
            <a:spLocks noGrp="1" noChangeArrowheads="1"/>
          </p:cNvSpPr>
          <p:nvPr>
            <p:ph type="body" idx="1"/>
          </p:nvPr>
        </p:nvSpPr>
        <p:spPr>
          <a:xfrm>
            <a:off x="685800" y="1143000"/>
            <a:ext cx="7924800" cy="5029200"/>
          </a:xfrm>
        </p:spPr>
        <p:txBody>
          <a:bodyPr/>
          <a:lstStyle/>
          <a:p>
            <a:pPr marL="0" indent="0" eaLnBrk="1" hangingPunct="1">
              <a:buSzPct val="50000"/>
              <a:buFont typeface="Wingdings" pitchFamily="2" charset="2"/>
              <a:buNone/>
              <a:defRPr/>
            </a:pPr>
            <a:r>
              <a:rPr lang="en-US" sz="2400" dirty="0" smtClean="0">
                <a:solidFill>
                  <a:srgbClr val="002060"/>
                </a:solidFill>
              </a:rPr>
              <a:t>Definitions:</a:t>
            </a:r>
          </a:p>
          <a:p>
            <a:pPr eaLnBrk="1" hangingPunct="1">
              <a:buSzPct val="50000"/>
              <a:defRPr/>
            </a:pPr>
            <a:r>
              <a:rPr lang="en-US" sz="2400" dirty="0" smtClean="0">
                <a:solidFill>
                  <a:srgbClr val="002060"/>
                </a:solidFill>
              </a:rPr>
              <a:t>Error: Difference between measured and true value</a:t>
            </a:r>
          </a:p>
          <a:p>
            <a:pPr eaLnBrk="1" hangingPunct="1">
              <a:buSzPct val="50000"/>
              <a:defRPr/>
            </a:pPr>
            <a:endParaRPr lang="en-US" sz="2400" dirty="0" smtClean="0">
              <a:solidFill>
                <a:srgbClr val="002060"/>
              </a:solidFill>
            </a:endParaRPr>
          </a:p>
          <a:p>
            <a:pPr eaLnBrk="1" hangingPunct="1">
              <a:buSzPct val="50000"/>
              <a:defRPr/>
            </a:pPr>
            <a:r>
              <a:rPr lang="en-US" sz="2400" dirty="0" smtClean="0">
                <a:solidFill>
                  <a:srgbClr val="002060"/>
                </a:solidFill>
              </a:rPr>
              <a:t>Uncertainty: Estimate of errors in measurements of individual variables or results</a:t>
            </a:r>
          </a:p>
          <a:p>
            <a:pPr marL="0" indent="0" eaLnBrk="1" hangingPunct="1">
              <a:buSzPct val="50000"/>
              <a:buFont typeface="Wingdings" pitchFamily="2" charset="2"/>
              <a:buNone/>
              <a:defRPr/>
            </a:pPr>
            <a:endParaRPr lang="en-US" sz="2400" dirty="0" smtClean="0">
              <a:solidFill>
                <a:srgbClr val="002060"/>
              </a:solidFill>
            </a:endParaRPr>
          </a:p>
          <a:p>
            <a:pPr eaLnBrk="1" hangingPunct="1">
              <a:buSzPct val="50000"/>
              <a:defRPr/>
            </a:pPr>
            <a:r>
              <a:rPr lang="en-US" sz="2400" dirty="0" smtClean="0">
                <a:solidFill>
                  <a:srgbClr val="002060"/>
                </a:solidFill>
              </a:rPr>
              <a:t>Estimates of uncertainty is usually made at 95% confidence level</a:t>
            </a:r>
          </a:p>
          <a:p>
            <a:pPr marL="0" indent="0" eaLnBrk="1" hangingPunct="1">
              <a:buSzPct val="50000"/>
              <a:buFont typeface="Wingdings" pitchFamily="2" charset="2"/>
              <a:buNone/>
              <a:defRPr/>
            </a:pPr>
            <a:endParaRPr lang="en-US" sz="2400" dirty="0" smtClean="0">
              <a:solidFill>
                <a:srgbClr val="002060"/>
              </a:solidFill>
            </a:endParaRPr>
          </a:p>
          <a:p>
            <a:pPr marL="0" indent="0" eaLnBrk="1" hangingPunct="1">
              <a:buSzPct val="50000"/>
              <a:buFont typeface="Wingdings" pitchFamily="2" charset="2"/>
              <a:buNone/>
              <a:defRPr/>
            </a:pPr>
            <a:r>
              <a:rPr lang="en-US" sz="2400" dirty="0" smtClean="0">
                <a:solidFill>
                  <a:srgbClr val="002060"/>
                </a:solidFill>
              </a:rPr>
              <a:t>Note:</a:t>
            </a:r>
          </a:p>
          <a:p>
            <a:pPr eaLnBrk="1" hangingPunct="1">
              <a:buSzPct val="50000"/>
              <a:defRPr/>
            </a:pPr>
            <a:r>
              <a:rPr lang="en-US" sz="2400" dirty="0" smtClean="0">
                <a:solidFill>
                  <a:srgbClr val="002060"/>
                </a:solidFill>
              </a:rPr>
              <a:t>Accuracy: Closeness of agreement between measured and true value</a:t>
            </a:r>
            <a:endParaRPr lang="en-US" sz="2400" dirty="0" smtClean="0">
              <a:solidFill>
                <a:schemeClr val="tx2"/>
              </a:solidFill>
            </a:endParaRPr>
          </a:p>
          <a:p>
            <a:pPr eaLnBrk="1" hangingPunct="1">
              <a:defRPr/>
            </a:pPr>
            <a:endParaRPr lang="en-US" sz="2400" dirty="0" smtClean="0">
              <a:solidFill>
                <a:schemeClr val="tx2"/>
              </a:solidFill>
            </a:endParaRP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E5782C9-ABFC-49B9-AD6B-E978482C64D3}" type="slidenum">
              <a:rPr lang="en-US" sz="1400" b="0" smtClean="0"/>
              <a:pPr eaLnBrk="1" hangingPunct="1"/>
              <a:t>23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133475"/>
            <a:ext cx="40655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Rot="1" noChangeAspect="1" noMove="1" noResize="1" noEditPoints="1" noAdjustHandles="1" noChangeArrowheads="1" noChangeShapeType="1" noTextEdit="1"/>
          </p:cNvSpPr>
          <p:nvPr/>
        </p:nvSpPr>
        <p:spPr>
          <a:xfrm>
            <a:off x="272792" y="1708666"/>
            <a:ext cx="3841204" cy="1938992"/>
          </a:xfrm>
          <a:prstGeom prst="rect">
            <a:avLst/>
          </a:prstGeom>
          <a:blipFill rotWithShape="1">
            <a:blip r:embed="rId3"/>
            <a:stretch>
              <a:fillRect l="-2222" t="-2830" b="-5975"/>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325274" y="4267200"/>
            <a:ext cx="4549444" cy="1938992"/>
          </a:xfrm>
          <a:prstGeom prst="rect">
            <a:avLst/>
          </a:prstGeom>
          <a:blipFill rotWithShape="1">
            <a:blip r:embed="rId4"/>
            <a:stretch>
              <a:fillRect l="-1740" t="-2830" r="-3882"/>
            </a:stretch>
          </a:blipFill>
        </p:spPr>
        <p:txBody>
          <a:bodyPr/>
          <a:lstStyle/>
          <a:p>
            <a:pPr>
              <a:defRPr/>
            </a:pPr>
            <a:r>
              <a:rPr lang="en-US">
                <a:noFill/>
              </a:rPr>
              <a:t> </a:t>
            </a:r>
          </a:p>
        </p:txBody>
      </p:sp>
      <p:sp>
        <p:nvSpPr>
          <p:cNvPr id="27654" name="Rectangle 11"/>
          <p:cNvSpPr>
            <a:spLocks noChangeArrowheads="1"/>
          </p:cNvSpPr>
          <p:nvPr/>
        </p:nvSpPr>
        <p:spPr bwMode="auto">
          <a:xfrm>
            <a:off x="533400" y="1339850"/>
            <a:ext cx="150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Error sources:</a:t>
            </a:r>
            <a:endParaRPr lang="en-US"/>
          </a:p>
        </p:txBody>
      </p:sp>
      <p:sp>
        <p:nvSpPr>
          <p:cNvPr id="27655" name="Rectangle 12"/>
          <p:cNvSpPr>
            <a:spLocks noChangeArrowheads="1"/>
          </p:cNvSpPr>
          <p:nvPr/>
        </p:nvSpPr>
        <p:spPr bwMode="auto">
          <a:xfrm>
            <a:off x="479425" y="3805238"/>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Uncertainty limits:</a:t>
            </a:r>
            <a:endParaRPr lang="en-US"/>
          </a:p>
        </p:txBody>
      </p:sp>
      <p:sp>
        <p:nvSpPr>
          <p:cNvPr id="8"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00" r="-5000"/>
          <a:stretch>
            <a:fillRect/>
          </a:stretch>
        </p:blipFill>
        <p:spPr bwMode="auto">
          <a:xfrm>
            <a:off x="2209800" y="2667000"/>
            <a:ext cx="4724400" cy="3816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201D24C-8FAB-4FA0-98AF-96DD440F0D2A}" type="slidenum">
              <a:rPr lang="en-US" sz="1400" b="0" smtClean="0"/>
              <a:pPr eaLnBrk="1" hangingPunct="1"/>
              <a:t>25</a:t>
            </a:fld>
            <a:endParaRPr lang="en-US" sz="1400" b="0" smtClean="0"/>
          </a:p>
        </p:txBody>
      </p:sp>
      <p:sp>
        <p:nvSpPr>
          <p:cNvPr id="2" name="Rectangle 1"/>
          <p:cNvSpPr/>
          <p:nvPr/>
        </p:nvSpPr>
        <p:spPr>
          <a:xfrm>
            <a:off x="685800" y="1219200"/>
            <a:ext cx="7848600" cy="1292662"/>
          </a:xfrm>
          <a:prstGeom prst="rect">
            <a:avLst/>
          </a:prstGeom>
        </p:spPr>
        <p:txBody>
          <a:bodyPr wrap="square">
            <a:spAutoFit/>
          </a:bodyPr>
          <a:lstStyle/>
          <a:p>
            <a:r>
              <a:rPr lang="en-US" b="0" dirty="0" smtClean="0">
                <a:solidFill>
                  <a:schemeClr val="tx2"/>
                </a:solidFill>
              </a:rPr>
              <a:t>Error propagation:</a:t>
            </a:r>
            <a:r>
              <a:rPr lang="en-US" dirty="0" smtClean="0">
                <a:solidFill>
                  <a:schemeClr val="tx2"/>
                </a:solidFill>
              </a:rPr>
              <a:t> </a:t>
            </a:r>
            <a:r>
              <a:rPr lang="en-US" sz="1800" b="0" dirty="0" smtClean="0">
                <a:solidFill>
                  <a:schemeClr val="tx2"/>
                </a:solidFill>
              </a:rPr>
              <a:t>Block </a:t>
            </a:r>
            <a:r>
              <a:rPr lang="en-US" sz="1800" b="0" dirty="0">
                <a:solidFill>
                  <a:schemeClr val="tx2"/>
                </a:solidFill>
              </a:rPr>
              <a:t>diagram </a:t>
            </a:r>
            <a:r>
              <a:rPr lang="en-US" sz="1800" b="0" dirty="0" smtClean="0">
                <a:solidFill>
                  <a:schemeClr val="tx2"/>
                </a:solidFill>
              </a:rPr>
              <a:t>shows identifications of </a:t>
            </a:r>
            <a:r>
              <a:rPr lang="en-US" sz="1800" b="0" dirty="0">
                <a:solidFill>
                  <a:schemeClr val="tx2"/>
                </a:solidFill>
              </a:rPr>
              <a:t>elemental error </a:t>
            </a:r>
            <a:r>
              <a:rPr lang="en-US" sz="1800" b="0" dirty="0" smtClean="0">
                <a:solidFill>
                  <a:schemeClr val="tx2"/>
                </a:solidFill>
              </a:rPr>
              <a:t>sources for </a:t>
            </a:r>
            <a:r>
              <a:rPr lang="en-US" sz="1800" b="0" dirty="0">
                <a:solidFill>
                  <a:schemeClr val="tx2"/>
                </a:solidFill>
              </a:rPr>
              <a:t>individual measurement </a:t>
            </a:r>
            <a:r>
              <a:rPr lang="en-US" sz="1800" b="0" dirty="0" smtClean="0">
                <a:solidFill>
                  <a:schemeClr val="tx2"/>
                </a:solidFill>
              </a:rPr>
              <a:t>system or individual measurement variables and their propagation through </a:t>
            </a:r>
            <a:r>
              <a:rPr lang="en-US" sz="1800" b="0" dirty="0">
                <a:solidFill>
                  <a:schemeClr val="tx2"/>
                </a:solidFill>
              </a:rPr>
              <a:t>data reduction </a:t>
            </a:r>
            <a:r>
              <a:rPr lang="en-US" sz="1800" b="0" dirty="0" smtClean="0">
                <a:solidFill>
                  <a:schemeClr val="tx2"/>
                </a:solidFill>
              </a:rPr>
              <a:t>equations and to the final </a:t>
            </a:r>
            <a:r>
              <a:rPr lang="en-US" sz="1800" b="0" dirty="0">
                <a:solidFill>
                  <a:schemeClr val="tx2"/>
                </a:solidFill>
              </a:rPr>
              <a:t>experimental results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Data analysis</a:t>
            </a:r>
          </a:p>
          <a:p>
            <a:pPr marL="742950" lvl="1" indent="-285750">
              <a:lnSpc>
                <a:spcPct val="90000"/>
              </a:lnSpc>
              <a:spcBef>
                <a:spcPct val="20000"/>
              </a:spcBef>
              <a:buClr>
                <a:srgbClr val="FF0000"/>
              </a:buClr>
              <a:buFont typeface="Wingdings" pitchFamily="2" charset="2"/>
              <a:buChar char="§"/>
            </a:pPr>
            <a:r>
              <a:rPr lang="en-US" sz="2000" b="0" dirty="0" smtClean="0">
                <a:solidFill>
                  <a:srgbClr val="333399"/>
                </a:solidFill>
              </a:rPr>
              <a:t>Curve </a:t>
            </a:r>
            <a:r>
              <a:rPr lang="en-US" sz="2000" b="0" dirty="0">
                <a:solidFill>
                  <a:srgbClr val="333399"/>
                </a:solidFill>
              </a:rPr>
              <a:t>fitting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Statistical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Spectral analysis (Fast Fourier Transform)</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Proper orthogonal decomposition</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Data </a:t>
            </a:r>
            <a:r>
              <a:rPr lang="en-US" sz="2000" b="0" dirty="0" smtClean="0">
                <a:solidFill>
                  <a:srgbClr val="333399"/>
                </a:solidFill>
              </a:rPr>
              <a:t>visualizations</a:t>
            </a:r>
          </a:p>
          <a:p>
            <a:pPr marL="742950" lvl="1" indent="-285750">
              <a:lnSpc>
                <a:spcPct val="90000"/>
              </a:lnSpc>
              <a:spcBef>
                <a:spcPct val="20000"/>
              </a:spcBef>
              <a:buClr>
                <a:srgbClr val="FF0000"/>
              </a:buClr>
              <a:buFont typeface="Wingdings" pitchFamily="2" charset="2"/>
              <a:buChar char="§"/>
            </a:pPr>
            <a:endParaRPr lang="en-US" sz="2000" b="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Comparisons of the results with bench mark data, CFD, and/or AFD</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Evaluate fluid physics</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Prepare report</a:t>
            </a:r>
            <a:endParaRPr lang="en-US" sz="2000" dirty="0">
              <a:solidFill>
                <a:srgbClr val="333399"/>
              </a:solidFill>
            </a:endParaRPr>
          </a:p>
          <a:p>
            <a:pPr lvl="1">
              <a:lnSpc>
                <a:spcPct val="90000"/>
              </a:lnSpc>
              <a:spcBef>
                <a:spcPct val="20000"/>
              </a:spcBef>
              <a:buClr>
                <a:srgbClr val="FF0000"/>
              </a:buClr>
            </a:pPr>
            <a:endParaRPr lang="en-US" sz="2000" b="0" dirty="0">
              <a:solidFill>
                <a:srgbClr val="333399"/>
              </a:solidFill>
            </a:endParaRPr>
          </a:p>
        </p:txBody>
      </p:sp>
      <p:sp>
        <p:nvSpPr>
          <p:cNvPr id="9219" name="Rectangle 4"/>
          <p:cNvSpPr>
            <a:spLocks noGrp="1" noChangeArrowheads="1"/>
          </p:cNvSpPr>
          <p:nvPr>
            <p:ph type="title" idx="4294967295"/>
          </p:nvPr>
        </p:nvSpPr>
        <p:spPr>
          <a:xfrm>
            <a:off x="1066800" y="0"/>
            <a:ext cx="7793038" cy="914400"/>
          </a:xfrm>
        </p:spPr>
        <p:txBody>
          <a:bodyPr/>
          <a:lstStyle/>
          <a:p>
            <a:pPr eaLnBrk="1" hangingPunct="1"/>
            <a:r>
              <a:rPr lang="en-US" dirty="0" smtClean="0"/>
              <a:t>5) Data Analysis</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0AFD144-2A85-4041-8FDB-6873A9F70E8B}" type="slidenum">
              <a:rPr lang="en-US" sz="1400" b="0" smtClean="0">
                <a:solidFill>
                  <a:srgbClr val="000000"/>
                </a:solidFill>
              </a:rPr>
              <a:pPr eaLnBrk="1" hangingPunct="1"/>
              <a:t>26</a:t>
            </a:fld>
            <a:endParaRPr lang="en-US" sz="1400" b="0" smtClean="0">
              <a:solidFill>
                <a:srgbClr val="000000"/>
              </a:solidFill>
            </a:endParaRPr>
          </a:p>
        </p:txBody>
      </p:sp>
    </p:spTree>
    <p:extLst>
      <p:ext uri="{BB962C8B-B14F-4D97-AF65-F5344CB8AC3E}">
        <p14:creationId xmlns:p14="http://schemas.microsoft.com/office/powerpoint/2010/main" val="123134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4. 57:020 EFD Labs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rgbClr val="1C1C1C"/>
              </a:solidFill>
              <a:latin typeface="Symbol" pitchFamily="18" charset="2"/>
            </a:endParaRP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solidFill>
                  <a:srgbClr val="000000"/>
                </a:solidFill>
              </a:rPr>
              <a:pPr eaLnBrk="1" hangingPunct="1"/>
              <a:t>27</a:t>
            </a:fld>
            <a:endParaRPr lang="en-US" sz="1400" b="0" smtClean="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895596"/>
              </p:ext>
            </p:extLst>
          </p:nvPr>
        </p:nvGraphicFramePr>
        <p:xfrm>
          <a:off x="1447800" y="3352800"/>
          <a:ext cx="6096000" cy="1483360"/>
        </p:xfrm>
        <a:graphic>
          <a:graphicData uri="http://schemas.openxmlformats.org/drawingml/2006/table">
            <a:tbl>
              <a:tblPr firstRow="1" bandRow="1">
                <a:tableStyleId>{5C22544A-7EE6-4342-B048-85BDC9FD1C3A}</a:tableStyleId>
              </a:tblPr>
              <a:tblGrid>
                <a:gridCol w="990600"/>
                <a:gridCol w="2514600"/>
                <a:gridCol w="2590800"/>
              </a:tblGrid>
              <a:tr h="370840">
                <a:tc>
                  <a:txBody>
                    <a:bodyPr/>
                    <a:lstStyle/>
                    <a:p>
                      <a:r>
                        <a:rPr lang="en-US" dirty="0" smtClean="0"/>
                        <a:t>Lab</a:t>
                      </a:r>
                      <a:endParaRPr lang="en-US" dirty="0"/>
                    </a:p>
                  </a:txBody>
                  <a:tcPr/>
                </a:tc>
                <a:tc>
                  <a:txBody>
                    <a:bodyPr/>
                    <a:lstStyle/>
                    <a:p>
                      <a:r>
                        <a:rPr lang="en-US" dirty="0" smtClean="0"/>
                        <a:t>EFD General</a:t>
                      </a:r>
                      <a:endParaRPr lang="en-US" dirty="0"/>
                    </a:p>
                  </a:txBody>
                  <a:tcPr/>
                </a:tc>
                <a:tc>
                  <a:txBody>
                    <a:bodyPr/>
                    <a:lstStyle/>
                    <a:p>
                      <a:r>
                        <a:rPr lang="en-US" dirty="0" smtClean="0"/>
                        <a:t>ePIV</a:t>
                      </a:r>
                      <a:endParaRPr lang="en-US" dirty="0"/>
                    </a:p>
                  </a:txBody>
                  <a:tcPr/>
                </a:tc>
              </a:tr>
              <a:tr h="370840">
                <a:tc>
                  <a:txBody>
                    <a:bodyPr/>
                    <a:lstStyle/>
                    <a:p>
                      <a:r>
                        <a:rPr lang="en-US" dirty="0" smtClean="0"/>
                        <a:t>1</a:t>
                      </a:r>
                      <a:endParaRPr lang="en-US" dirty="0"/>
                    </a:p>
                  </a:txBody>
                  <a:tcPr/>
                </a:tc>
                <a:tc>
                  <a:txBody>
                    <a:bodyPr/>
                    <a:lstStyle/>
                    <a:p>
                      <a:r>
                        <a:rPr lang="en-US" dirty="0" smtClean="0"/>
                        <a:t>Viscosity experiment</a:t>
                      </a:r>
                      <a:endParaRPr lang="en-US" dirty="0"/>
                    </a:p>
                  </a:txBody>
                  <a:tcPr/>
                </a:tc>
                <a:tc>
                  <a:txBody>
                    <a:bodyPr/>
                    <a:lstStyle/>
                    <a:p>
                      <a:r>
                        <a:rPr lang="en-US" dirty="0" smtClean="0"/>
                        <a:t>Cylinder flow</a:t>
                      </a:r>
                      <a:endParaRPr lang="en-US" dirty="0"/>
                    </a:p>
                  </a:txBody>
                  <a:tcPr/>
                </a:tc>
              </a:tr>
              <a:tr h="370840">
                <a:tc>
                  <a:txBody>
                    <a:bodyPr/>
                    <a:lstStyle/>
                    <a:p>
                      <a:r>
                        <a:rPr lang="en-US" dirty="0" smtClean="0"/>
                        <a:t>2</a:t>
                      </a:r>
                      <a:endParaRPr lang="en-US" dirty="0"/>
                    </a:p>
                  </a:txBody>
                  <a:tcPr/>
                </a:tc>
                <a:tc>
                  <a:txBody>
                    <a:bodyPr/>
                    <a:lstStyle/>
                    <a:p>
                      <a:r>
                        <a:rPr lang="en-US" dirty="0" smtClean="0"/>
                        <a:t>Pipe experiment</a:t>
                      </a:r>
                      <a:endParaRPr lang="en-US" dirty="0"/>
                    </a:p>
                  </a:txBody>
                  <a:tcPr/>
                </a:tc>
                <a:tc>
                  <a:txBody>
                    <a:bodyPr/>
                    <a:lstStyle/>
                    <a:p>
                      <a:r>
                        <a:rPr lang="en-US" dirty="0" smtClean="0"/>
                        <a:t>Step-up flow</a:t>
                      </a:r>
                      <a:endParaRPr lang="en-US" dirty="0"/>
                    </a:p>
                  </a:txBody>
                  <a:tcPr/>
                </a:tc>
              </a:tr>
              <a:tr h="370840">
                <a:tc>
                  <a:txBody>
                    <a:bodyPr/>
                    <a:lstStyle/>
                    <a:p>
                      <a:r>
                        <a:rPr lang="en-US" dirty="0" smtClean="0"/>
                        <a:t>3</a:t>
                      </a:r>
                      <a:endParaRPr lang="en-US" dirty="0"/>
                    </a:p>
                  </a:txBody>
                  <a:tcPr/>
                </a:tc>
                <a:tc>
                  <a:txBody>
                    <a:bodyPr/>
                    <a:lstStyle/>
                    <a:p>
                      <a:r>
                        <a:rPr lang="en-US" dirty="0" smtClean="0"/>
                        <a:t>Airfoil experiment</a:t>
                      </a:r>
                      <a:endParaRPr lang="en-US" dirty="0"/>
                    </a:p>
                  </a:txBody>
                  <a:tcPr/>
                </a:tc>
                <a:tc>
                  <a:txBody>
                    <a:bodyPr/>
                    <a:lstStyle/>
                    <a:p>
                      <a:r>
                        <a:rPr lang="en-US" dirty="0" smtClean="0"/>
                        <a:t>Airfoil flow</a:t>
                      </a:r>
                      <a:endParaRPr lang="en-US" dirty="0"/>
                    </a:p>
                  </a:txBody>
                  <a:tcPr/>
                </a:tc>
              </a:tr>
            </a:tbl>
          </a:graphicData>
        </a:graphic>
      </p:graphicFrame>
      <p:sp>
        <p:nvSpPr>
          <p:cNvPr id="10" name="Content Placeholder 2"/>
          <p:cNvSpPr>
            <a:spLocks noGrp="1"/>
          </p:cNvSpPr>
          <p:nvPr>
            <p:ph idx="1"/>
          </p:nvPr>
        </p:nvSpPr>
        <p:spPr>
          <a:xfrm>
            <a:off x="914400" y="1371600"/>
            <a:ext cx="7772400" cy="1447800"/>
          </a:xfrm>
        </p:spPr>
        <p:txBody>
          <a:bodyPr/>
          <a:lstStyle/>
          <a:p>
            <a:r>
              <a:rPr lang="en-US" sz="2400" dirty="0" smtClean="0"/>
              <a:t>Three EFD labs</a:t>
            </a:r>
          </a:p>
          <a:p>
            <a:r>
              <a:rPr lang="en-US" sz="2400" dirty="0" smtClean="0"/>
              <a:t>Each lab consists of two parts: EFD General and ePIV</a:t>
            </a:r>
          </a:p>
          <a:p>
            <a:r>
              <a:rPr lang="en-US" sz="2400" dirty="0" smtClean="0"/>
              <a:t>Total 6 lab activities</a:t>
            </a:r>
          </a:p>
        </p:txBody>
      </p:sp>
    </p:spTree>
    <p:extLst>
      <p:ext uri="{BB962C8B-B14F-4D97-AF65-F5344CB8AC3E}">
        <p14:creationId xmlns:p14="http://schemas.microsoft.com/office/powerpoint/2010/main" val="261238579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143000" y="0"/>
            <a:ext cx="7335838" cy="914400"/>
          </a:xfrm>
        </p:spPr>
        <p:txBody>
          <a:bodyPr/>
          <a:lstStyle/>
          <a:p>
            <a:pPr eaLnBrk="1" hangingPunct="1"/>
            <a:r>
              <a:rPr lang="en-US" dirty="0" smtClean="0"/>
              <a:t>1) Lab 1 – Viscosity experiment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9C5EEE5D-C90C-46C7-9AC4-33E237C0B046}" type="slidenum">
              <a:rPr lang="en-US" sz="1400" b="0" smtClean="0"/>
              <a:pPr eaLnBrk="1" hangingPunct="1"/>
              <a:t>28</a:t>
            </a:fld>
            <a:endParaRPr lang="en-US" sz="1400" b="0" smtClean="0"/>
          </a:p>
        </p:txBody>
      </p:sp>
      <p:grpSp>
        <p:nvGrpSpPr>
          <p:cNvPr id="4" name="Group 3"/>
          <p:cNvGrpSpPr/>
          <p:nvPr/>
        </p:nvGrpSpPr>
        <p:grpSpPr>
          <a:xfrm>
            <a:off x="2571106" y="3429000"/>
            <a:ext cx="3943350" cy="2667000"/>
            <a:chOff x="628650" y="2209800"/>
            <a:chExt cx="2984500" cy="2101850"/>
          </a:xfrm>
        </p:grpSpPr>
        <p:pic>
          <p:nvPicPr>
            <p:cNvPr id="22534"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15604" t="29831" r="60989" b="40764"/>
            <a:stretch>
              <a:fillRect/>
            </a:stretch>
          </p:blipFill>
          <p:spPr bwMode="auto">
            <a:xfrm>
              <a:off x="628650" y="2209800"/>
              <a:ext cx="1168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56004" t="62968" r="10641" b="8894"/>
            <a:stretch>
              <a:fillRect/>
            </a:stretch>
          </p:blipFill>
          <p:spPr bwMode="auto">
            <a:xfrm>
              <a:off x="1873250" y="2209800"/>
              <a:ext cx="17399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758276" y="1447800"/>
            <a:ext cx="7696200" cy="1631216"/>
          </a:xfrm>
          <a:prstGeom prst="rect">
            <a:avLst/>
          </a:prstGeom>
        </p:spPr>
        <p:txBody>
          <a:bodyPr wrap="square">
            <a:spAutoFit/>
          </a:bodyPr>
          <a:lstStyle/>
          <a:p>
            <a:r>
              <a:rPr lang="en-US" sz="2000" b="0" dirty="0"/>
              <a:t>Kinematic viscosity and mass density measurements for </a:t>
            </a:r>
            <a:r>
              <a:rPr lang="en-US" sz="2000" b="0" dirty="0" smtClean="0"/>
              <a:t>Glycerin:</a:t>
            </a:r>
            <a:endParaRPr lang="en-US" sz="2000" b="0" dirty="0"/>
          </a:p>
          <a:p>
            <a:pPr marL="800100" lvl="1" indent="-342900">
              <a:buFont typeface="Arial" pitchFamily="34" charset="0"/>
              <a:buChar char="•"/>
            </a:pPr>
            <a:r>
              <a:rPr lang="en-US" sz="2000" b="0" dirty="0"/>
              <a:t>Definition of “EFD Process”</a:t>
            </a:r>
          </a:p>
          <a:p>
            <a:pPr marL="800100" lvl="1" indent="-342900">
              <a:buFont typeface="Arial" pitchFamily="34" charset="0"/>
              <a:buChar char="•"/>
            </a:pPr>
            <a:r>
              <a:rPr lang="en-US" sz="2000" b="0" dirty="0"/>
              <a:t>Data reduction equation</a:t>
            </a:r>
          </a:p>
          <a:p>
            <a:pPr marL="800100" lvl="1" indent="-342900">
              <a:buFont typeface="Arial" pitchFamily="34" charset="0"/>
              <a:buChar char="•"/>
            </a:pPr>
            <a:r>
              <a:rPr lang="en-US" sz="2000" b="0" dirty="0"/>
              <a:t>Estimates of errors and uncertainties</a:t>
            </a:r>
          </a:p>
          <a:p>
            <a:pPr marL="800100" lvl="1" indent="-342900">
              <a:buFont typeface="Arial" pitchFamily="34" charset="0"/>
              <a:buChar char="•"/>
            </a:pPr>
            <a:r>
              <a:rPr lang="en-US" sz="2000" b="0" dirty="0"/>
              <a:t>Bias, precision, and total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44F8AD0F-1630-4876-92C0-15057D154E7C}" type="slidenum">
              <a:rPr lang="en-US" sz="1400" b="0" smtClean="0"/>
              <a:pPr eaLnBrk="1" hangingPunct="1"/>
              <a:t>29</a:t>
            </a:fld>
            <a:endParaRPr lang="en-US" sz="1400" b="0" smtClean="0"/>
          </a:p>
        </p:txBody>
      </p:sp>
      <p:sp>
        <p:nvSpPr>
          <p:cNvPr id="31748" name="Rectangle 1"/>
          <p:cNvSpPr>
            <a:spLocks noChangeArrowheads="1"/>
          </p:cNvSpPr>
          <p:nvPr/>
        </p:nvSpPr>
        <p:spPr bwMode="auto">
          <a:xfrm>
            <a:off x="3048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a:t>
            </a:r>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5354638"/>
            <a:ext cx="11953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48" y="31242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Description: fig_09_21b"/>
          <p:cNvPicPr>
            <a:picLocks noChangeAspect="1" noChangeArrowheads="1"/>
          </p:cNvPicPr>
          <p:nvPr/>
        </p:nvPicPr>
        <p:blipFill>
          <a:blip r:embed="rId4">
            <a:extLst>
              <a:ext uri="{28A0092B-C50C-407E-A947-70E740481C1C}">
                <a14:useLocalDpi xmlns:a14="http://schemas.microsoft.com/office/drawing/2010/main" val="0"/>
              </a:ext>
            </a:extLst>
          </a:blip>
          <a:srcRect t="31979" b="47838"/>
          <a:stretch>
            <a:fillRect/>
          </a:stretch>
        </p:blipFill>
        <p:spPr bwMode="auto">
          <a:xfrm>
            <a:off x="4495800" y="3733800"/>
            <a:ext cx="359622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6248" y="1542871"/>
            <a:ext cx="6613752" cy="923330"/>
          </a:xfrm>
          <a:prstGeom prst="rect">
            <a:avLst/>
          </a:prstGeom>
        </p:spPr>
        <p:txBody>
          <a:bodyPr wrap="square">
            <a:spAutoFit/>
          </a:bodyPr>
          <a:lstStyle/>
          <a:p>
            <a:r>
              <a:rPr lang="en-US" sz="1800" b="0" dirty="0"/>
              <a:t>Flow streamline visualization around a circular cylinder model</a:t>
            </a:r>
          </a:p>
          <a:p>
            <a:pPr marL="742950" lvl="1" indent="-285750">
              <a:buFont typeface="Arial" pitchFamily="34" charset="0"/>
              <a:buChar char="•"/>
            </a:pPr>
            <a:r>
              <a:rPr lang="en-US" sz="1800" b="0" dirty="0"/>
              <a:t>PIV camera </a:t>
            </a:r>
            <a:r>
              <a:rPr lang="en-US" sz="1800" b="0" dirty="0" smtClean="0"/>
              <a:t>settings</a:t>
            </a:r>
          </a:p>
          <a:p>
            <a:pPr marL="742950" lvl="1" indent="-285750">
              <a:buFont typeface="Arial" pitchFamily="34" charset="0"/>
              <a:buChar char="•"/>
            </a:pPr>
            <a:r>
              <a:rPr lang="en-US" sz="1800" b="0" dirty="0" smtClean="0"/>
              <a:t>Flow streamlines visualization </a:t>
            </a:r>
            <a:r>
              <a:rPr lang="en-US" sz="1800" b="0" dirty="0"/>
              <a:t>around bluff bodies</a:t>
            </a:r>
          </a:p>
        </p:txBody>
      </p:sp>
      <p:sp>
        <p:nvSpPr>
          <p:cNvPr id="12" name="Rectangle 4"/>
          <p:cNvSpPr>
            <a:spLocks noGrp="1" noChangeArrowheads="1"/>
          </p:cNvSpPr>
          <p:nvPr>
            <p:ph type="title"/>
          </p:nvPr>
        </p:nvSpPr>
        <p:spPr>
          <a:xfrm>
            <a:off x="1143000" y="0"/>
            <a:ext cx="7335838" cy="914400"/>
          </a:xfrm>
        </p:spPr>
        <p:txBody>
          <a:bodyPr/>
          <a:lstStyle/>
          <a:p>
            <a:pPr eaLnBrk="1" hangingPunct="1"/>
            <a:r>
              <a:rPr lang="en-US" dirty="0" smtClean="0"/>
              <a:t>2) Lab 1 – Cylinder flow (ePIV)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143000" y="0"/>
            <a:ext cx="7793038" cy="914400"/>
          </a:xfrm>
        </p:spPr>
        <p:txBody>
          <a:bodyPr/>
          <a:lstStyle/>
          <a:p>
            <a:pPr eaLnBrk="1" hangingPunct="1"/>
            <a:r>
              <a:rPr lang="en-US" dirty="0" smtClean="0"/>
              <a:t>1. What is EFD</a:t>
            </a:r>
          </a:p>
        </p:txBody>
      </p:sp>
      <p:sp>
        <p:nvSpPr>
          <p:cNvPr id="5123" name="Rectangle 1027"/>
          <p:cNvSpPr>
            <a:spLocks noGrp="1" noChangeArrowheads="1"/>
          </p:cNvSpPr>
          <p:nvPr>
            <p:ph type="body" idx="1"/>
          </p:nvPr>
        </p:nvSpPr>
        <p:spPr>
          <a:xfrm>
            <a:off x="457200" y="990600"/>
            <a:ext cx="7467600" cy="1981200"/>
          </a:xfrm>
        </p:spPr>
        <p:txBody>
          <a:bodyPr/>
          <a:lstStyle/>
          <a:p>
            <a:pPr eaLnBrk="1" hangingPunct="1">
              <a:buSzPct val="40000"/>
              <a:buFont typeface="Wingdings" pitchFamily="2" charset="2"/>
              <a:buNone/>
            </a:pPr>
            <a:endParaRPr lang="en-US" sz="1600" b="1" dirty="0" smtClean="0">
              <a:solidFill>
                <a:schemeClr val="tx2"/>
              </a:solidFill>
            </a:endParaRPr>
          </a:p>
          <a:p>
            <a:pPr eaLnBrk="1" hangingPunct="1">
              <a:buSzPct val="40000"/>
              <a:buFont typeface="Wingdings" pitchFamily="2" charset="2"/>
              <a:buNone/>
            </a:pPr>
            <a:r>
              <a:rPr lang="en-US" sz="1600" b="1" dirty="0" smtClean="0">
                <a:solidFill>
                  <a:schemeClr val="tx2"/>
                </a:solidFill>
              </a:rPr>
              <a:t>Experimental Fluid Dynamics (EFD): Use of experimental methodology and procedures for solving fluids engineering systems, including full and model scales, large and table top facilities, measurement systems (instrumentation, data acquisition and data reduction), dimensional analysis and similarity and uncertainty analysis.</a:t>
            </a:r>
            <a:r>
              <a:rPr lang="en-US" sz="1600" b="1" baseline="-25000" dirty="0" smtClean="0">
                <a:solidFill>
                  <a:schemeClr val="tx2"/>
                </a:solidFill>
                <a:latin typeface="Times New Roman" pitchFamily="18" charset="0"/>
              </a:rPr>
              <a:t>	</a:t>
            </a:r>
          </a:p>
          <a:p>
            <a:pPr eaLnBrk="1" hangingPunct="1">
              <a:buSzPct val="40000"/>
              <a:buFont typeface="Wingdings" pitchFamily="2" charset="2"/>
              <a:buNone/>
            </a:pPr>
            <a:r>
              <a:rPr lang="en-US" sz="1600" b="1" baseline="-25000" dirty="0" smtClean="0">
                <a:solidFill>
                  <a:schemeClr val="hlink"/>
                </a:solidFill>
                <a:latin typeface="Times New Roman" pitchFamily="18" charset="0"/>
              </a:rPr>
              <a:t>	</a:t>
            </a:r>
          </a:p>
        </p:txBody>
      </p:sp>
      <p:sp>
        <p:nvSpPr>
          <p:cNvPr id="5124" name="Rectangle 1028"/>
          <p:cNvSpPr>
            <a:spLocks noChangeArrowheads="1"/>
          </p:cNvSpPr>
          <p:nvPr/>
        </p:nvSpPr>
        <p:spPr bwMode="auto">
          <a:xfrm>
            <a:off x="152400" y="3124200"/>
            <a:ext cx="5715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spcBef>
                <a:spcPct val="50000"/>
              </a:spcBef>
              <a:buClr>
                <a:schemeClr val="folHlink"/>
              </a:buClr>
              <a:buSzPct val="45000"/>
              <a:buFont typeface="Wingdings" pitchFamily="2" charset="2"/>
              <a:buNone/>
            </a:pPr>
            <a:r>
              <a:rPr lang="en-US" sz="1600">
                <a:solidFill>
                  <a:schemeClr val="tx2"/>
                </a:solidFill>
              </a:rPr>
              <a:t>Purpose: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Science &amp; Technology: understand and investigate a phenomenon/process, substantiate and validate a theory (hypothesis)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Research &amp; Development: document a process/system, provide benchmark data (standard procedures, validations), calibrate instruments, equipment, and facilities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Industry: design optimization and analysis, provide data for direct use, product liability, and acceptance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Teaching: Instruction/demonstration</a:t>
            </a:r>
          </a:p>
        </p:txBody>
      </p:sp>
      <p:pic>
        <p:nvPicPr>
          <p:cNvPr id="5125" name="Picture 1031" descr="einstein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7350"/>
            <a:ext cx="28575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2"/>
          <p:cNvSpPr txBox="1">
            <a:spLocks noChangeArrowheads="1"/>
          </p:cNvSpPr>
          <p:nvPr/>
        </p:nvSpPr>
        <p:spPr bwMode="auto">
          <a:xfrm>
            <a:off x="6096000" y="513715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i="1"/>
              <a:t>A pretty experiment is in itself often more valuable than twenty formulae extracted from our minds." </a:t>
            </a:r>
            <a:br>
              <a:rPr lang="en-US" sz="1200" i="1"/>
            </a:br>
            <a:r>
              <a:rPr lang="en-US" sz="1200" i="1"/>
              <a:t>- Albert Einstein</a:t>
            </a:r>
            <a:r>
              <a:rPr lang="en-US"/>
              <a:t> </a:t>
            </a:r>
          </a:p>
        </p:txBody>
      </p:sp>
      <p:sp>
        <p:nvSpPr>
          <p:cNvPr id="51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B3701DA-49B6-4863-9F89-7BF53031C689}" type="slidenum">
              <a:rPr lang="en-US" sz="1400" b="0" smtClean="0"/>
              <a:pPr eaLnBrk="1" hangingPunct="1"/>
              <a:t>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9440A30-AEF3-435E-B690-F09B093E3E9E}" type="slidenum">
              <a:rPr lang="en-US" sz="1400" b="0" smtClean="0"/>
              <a:pPr eaLnBrk="1" hangingPunct="1"/>
              <a:t>30</a:t>
            </a:fld>
            <a:endParaRPr lang="en-US" sz="1400" b="0" smtClean="0"/>
          </a:p>
        </p:txBody>
      </p:sp>
      <p:grpSp>
        <p:nvGrpSpPr>
          <p:cNvPr id="2" name="Group 1"/>
          <p:cNvGrpSpPr/>
          <p:nvPr/>
        </p:nvGrpSpPr>
        <p:grpSpPr>
          <a:xfrm>
            <a:off x="1752600" y="3733800"/>
            <a:ext cx="5791200" cy="2514600"/>
            <a:chOff x="457200" y="3200400"/>
            <a:chExt cx="5257800" cy="2101850"/>
          </a:xfrm>
        </p:grpSpPr>
        <p:pic>
          <p:nvPicPr>
            <p:cNvPr id="23554" name="Picture 4" descr="Description: IMG_0764"/>
            <p:cNvPicPr>
              <a:picLocks noChangeAspect="1" noChangeArrowheads="1"/>
            </p:cNvPicPr>
            <p:nvPr/>
          </p:nvPicPr>
          <p:blipFill>
            <a:blip r:embed="rId2">
              <a:extLst>
                <a:ext uri="{28A0092B-C50C-407E-A947-70E740481C1C}">
                  <a14:useLocalDpi xmlns:a14="http://schemas.microsoft.com/office/drawing/2010/main" val="0"/>
                </a:ext>
              </a:extLst>
            </a:blip>
            <a:srcRect l="7133"/>
            <a:stretch>
              <a:fillRect/>
            </a:stretch>
          </p:blipFill>
          <p:spPr bwMode="auto">
            <a:xfrm>
              <a:off x="457200" y="3200400"/>
              <a:ext cx="3498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descr="Description: webheadloss-frictionfactor small"/>
            <p:cNvPicPr>
              <a:picLocks noChangeAspect="1" noChangeArrowheads="1"/>
            </p:cNvPicPr>
            <p:nvPr/>
          </p:nvPicPr>
          <p:blipFill>
            <a:blip r:embed="rId3" cstate="print">
              <a:extLst>
                <a:ext uri="{28A0092B-C50C-407E-A947-70E740481C1C}">
                  <a14:useLocalDpi xmlns:a14="http://schemas.microsoft.com/office/drawing/2010/main" val="0"/>
                </a:ext>
              </a:extLst>
            </a:blip>
            <a:srcRect l="55219" t="67770" r="8984" b="3185"/>
            <a:stretch>
              <a:fillRect/>
            </a:stretch>
          </p:blipFill>
          <p:spPr bwMode="auto">
            <a:xfrm>
              <a:off x="3956050" y="3200400"/>
              <a:ext cx="17589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457200" y="1473875"/>
            <a:ext cx="8382000" cy="2031325"/>
          </a:xfrm>
          <a:prstGeom prst="rect">
            <a:avLst/>
          </a:prstGeom>
        </p:spPr>
        <p:txBody>
          <a:bodyPr wrap="square">
            <a:spAutoFit/>
          </a:bodyPr>
          <a:lstStyle/>
          <a:p>
            <a:r>
              <a:rPr lang="en-US" sz="1800" b="0" dirty="0"/>
              <a:t>Flow rate, friction factor, and velocity profile measurements for smooth and rough pipes</a:t>
            </a:r>
          </a:p>
          <a:p>
            <a:pPr marL="742950" lvl="1" indent="-285750">
              <a:buFont typeface="Arial" pitchFamily="34" charset="0"/>
              <a:buChar char="•"/>
            </a:pPr>
            <a:r>
              <a:rPr lang="en-US" sz="1800" b="0" dirty="0"/>
              <a:t>Comparison between automated and manual data acquisition systems</a:t>
            </a:r>
          </a:p>
          <a:p>
            <a:pPr marL="742950" lvl="1" indent="-285750">
              <a:buFont typeface="Arial" pitchFamily="34" charset="0"/>
              <a:buChar char="•"/>
            </a:pPr>
            <a:r>
              <a:rPr lang="en-US" sz="1800" b="0" dirty="0"/>
              <a:t>Measurement systems using pressure tap, Venturi-meter, and </a:t>
            </a:r>
            <a:r>
              <a:rPr lang="en-US" sz="1800" b="0" dirty="0" err="1"/>
              <a:t>pitot</a:t>
            </a:r>
            <a:r>
              <a:rPr lang="en-US" sz="1800" b="0" dirty="0"/>
              <a:t> probe</a:t>
            </a:r>
          </a:p>
          <a:p>
            <a:pPr marL="742950" lvl="1" indent="-285750">
              <a:buFont typeface="Arial" pitchFamily="34" charset="0"/>
              <a:buChar char="•"/>
            </a:pPr>
            <a:r>
              <a:rPr lang="en-US" sz="1800" b="0" dirty="0"/>
              <a:t>Automated data acquisition using LabView</a:t>
            </a:r>
          </a:p>
          <a:p>
            <a:pPr marL="742950" lvl="1" indent="-285750">
              <a:buFont typeface="Arial" pitchFamily="34" charset="0"/>
              <a:buChar char="•"/>
            </a:pPr>
            <a:r>
              <a:rPr lang="en-US" sz="1800" b="0" dirty="0"/>
              <a:t>The importance of non-</a:t>
            </a:r>
            <a:r>
              <a:rPr lang="en-US" sz="1800" b="0" dirty="0" err="1"/>
              <a:t>dimensionalization</a:t>
            </a:r>
            <a:r>
              <a:rPr lang="en-US" sz="1800" b="0" dirty="0"/>
              <a:t> and comparison of results with benchmark data</a:t>
            </a:r>
          </a:p>
        </p:txBody>
      </p:sp>
      <p:sp>
        <p:nvSpPr>
          <p:cNvPr id="15" name="Rectangle 4"/>
          <p:cNvSpPr>
            <a:spLocks noGrp="1" noChangeArrowheads="1"/>
          </p:cNvSpPr>
          <p:nvPr>
            <p:ph type="title"/>
          </p:nvPr>
        </p:nvSpPr>
        <p:spPr>
          <a:xfrm>
            <a:off x="1143000" y="0"/>
            <a:ext cx="7335838" cy="914400"/>
          </a:xfrm>
        </p:spPr>
        <p:txBody>
          <a:bodyPr/>
          <a:lstStyle/>
          <a:p>
            <a:pPr eaLnBrk="1" hangingPunct="1"/>
            <a:r>
              <a:rPr lang="en-US" dirty="0" smtClean="0"/>
              <a:t>3) Lab 2 – Pipe experiment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AE1EDD2-0769-497D-A073-85DB721D9399}" type="slidenum">
              <a:rPr lang="en-US" sz="1400" b="0" smtClean="0"/>
              <a:pPr eaLnBrk="1" hangingPunct="1"/>
              <a:t>31</a:t>
            </a:fld>
            <a:endParaRPr lang="en-US" sz="1400" b="0" smtClean="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5528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08312"/>
            <a:ext cx="3505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title"/>
          </p:nvPr>
        </p:nvSpPr>
        <p:spPr>
          <a:xfrm>
            <a:off x="1143000" y="0"/>
            <a:ext cx="7335838" cy="914400"/>
          </a:xfrm>
        </p:spPr>
        <p:txBody>
          <a:bodyPr/>
          <a:lstStyle/>
          <a:p>
            <a:pPr eaLnBrk="1" hangingPunct="1"/>
            <a:r>
              <a:rPr lang="en-US" dirty="0" smtClean="0"/>
              <a:t>4) Lab 2 – Step-up flow (ePIV) 	</a:t>
            </a:r>
          </a:p>
        </p:txBody>
      </p:sp>
      <p:sp>
        <p:nvSpPr>
          <p:cNvPr id="3" name="Rectangle 2"/>
          <p:cNvSpPr/>
          <p:nvPr/>
        </p:nvSpPr>
        <p:spPr>
          <a:xfrm>
            <a:off x="609600" y="1515070"/>
            <a:ext cx="7543800" cy="923330"/>
          </a:xfrm>
          <a:prstGeom prst="rect">
            <a:avLst/>
          </a:prstGeom>
        </p:spPr>
        <p:txBody>
          <a:bodyPr wrap="square">
            <a:spAutoFit/>
          </a:bodyPr>
          <a:lstStyle/>
          <a:p>
            <a:r>
              <a:rPr lang="en-US" sz="1800" b="0" dirty="0"/>
              <a:t>Flow rate and average velocity for a step-up model</a:t>
            </a:r>
          </a:p>
          <a:p>
            <a:pPr marL="742950" lvl="1" indent="-285750">
              <a:buFont typeface="Arial" pitchFamily="34" charset="0"/>
              <a:buChar char="•"/>
            </a:pPr>
            <a:r>
              <a:rPr lang="en-US" sz="1800" b="0" dirty="0"/>
              <a:t>PIV image correlation parameters and PIV data </a:t>
            </a:r>
            <a:r>
              <a:rPr lang="en-US" sz="1800" b="0" dirty="0" smtClean="0"/>
              <a:t>reduction</a:t>
            </a:r>
          </a:p>
          <a:p>
            <a:pPr marL="742950" lvl="1" indent="-285750">
              <a:buFont typeface="Arial" pitchFamily="34" charset="0"/>
              <a:buChar char="•"/>
            </a:pPr>
            <a:r>
              <a:rPr lang="en-US" sz="1800" b="0" dirty="0"/>
              <a:t>Mass conservation law (flow rate and average velocity)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F24C6F6-631C-41F0-9C30-F637A6ED64E2}" type="slidenum">
              <a:rPr lang="en-US" sz="1400" b="0" smtClean="0"/>
              <a:pPr eaLnBrk="1" hangingPunct="1"/>
              <a:t>32</a:t>
            </a:fld>
            <a:endParaRPr lang="en-US" sz="1400" b="0" smtClean="0"/>
          </a:p>
        </p:txBody>
      </p:sp>
      <p:grpSp>
        <p:nvGrpSpPr>
          <p:cNvPr id="2" name="Group 1"/>
          <p:cNvGrpSpPr/>
          <p:nvPr/>
        </p:nvGrpSpPr>
        <p:grpSpPr>
          <a:xfrm>
            <a:off x="1981200" y="3733800"/>
            <a:ext cx="5334000" cy="2438400"/>
            <a:chOff x="762000" y="2362200"/>
            <a:chExt cx="4800600" cy="2101850"/>
          </a:xfrm>
        </p:grpSpPr>
        <p:pic>
          <p:nvPicPr>
            <p:cNvPr id="24578" name="Picture 5" descr="Description: IMG_1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362200"/>
              <a:ext cx="1936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Description: webairfoilpostersmall"/>
            <p:cNvPicPr>
              <a:picLocks noChangeAspect="1" noChangeArrowheads="1"/>
            </p:cNvPicPr>
            <p:nvPr/>
          </p:nvPicPr>
          <p:blipFill>
            <a:blip r:embed="rId3">
              <a:extLst>
                <a:ext uri="{28A0092B-C50C-407E-A947-70E740481C1C}">
                  <a14:useLocalDpi xmlns:a14="http://schemas.microsoft.com/office/drawing/2010/main" val="0"/>
                </a:ext>
              </a:extLst>
            </a:blip>
            <a:srcRect l="56499" t="80252" r="7033" b="4453"/>
            <a:stretch>
              <a:fillRect/>
            </a:stretch>
          </p:blipFill>
          <p:spPr bwMode="auto">
            <a:xfrm>
              <a:off x="2770277" y="2743200"/>
              <a:ext cx="279232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609600" y="1550075"/>
            <a:ext cx="7848600" cy="2031325"/>
          </a:xfrm>
          <a:prstGeom prst="rect">
            <a:avLst/>
          </a:prstGeom>
        </p:spPr>
        <p:txBody>
          <a:bodyPr wrap="square">
            <a:spAutoFit/>
          </a:bodyPr>
          <a:lstStyle/>
          <a:p>
            <a:r>
              <a:rPr lang="en-US" sz="1800" b="0" dirty="0"/>
              <a:t>Surface pressure distribution, wake velocity profile, and lift and drag forces measurements for a Clark-Y airfoil model</a:t>
            </a:r>
          </a:p>
          <a:p>
            <a:pPr marL="742950" lvl="1" indent="-285750">
              <a:buFont typeface="Arial" pitchFamily="34" charset="0"/>
              <a:buChar char="•"/>
            </a:pPr>
            <a:r>
              <a:rPr lang="en-US" sz="1800" b="0" dirty="0"/>
              <a:t>Using LabView for setting test conditions and data acquisition</a:t>
            </a:r>
          </a:p>
          <a:p>
            <a:pPr marL="742950" lvl="1" indent="-285750">
              <a:buFont typeface="Arial" pitchFamily="34" charset="0"/>
              <a:buChar char="•"/>
            </a:pPr>
            <a:r>
              <a:rPr lang="en-US" sz="1800" b="0" dirty="0"/>
              <a:t>Calibration of loadcell</a:t>
            </a:r>
          </a:p>
          <a:p>
            <a:pPr marL="742950" lvl="1" indent="-285750">
              <a:buFont typeface="Arial" pitchFamily="34" charset="0"/>
              <a:buChar char="•"/>
            </a:pPr>
            <a:r>
              <a:rPr lang="en-US" sz="1800" b="0" dirty="0"/>
              <a:t>Measurement of lift and drag forces with loadcell</a:t>
            </a:r>
          </a:p>
          <a:p>
            <a:pPr marL="742950" lvl="1" indent="-285750">
              <a:buFont typeface="Arial" pitchFamily="34" charset="0"/>
              <a:buChar char="•"/>
            </a:pPr>
            <a:r>
              <a:rPr lang="en-US" sz="1800" b="0" dirty="0"/>
              <a:t>Measurement of pressure distribution and velocity profile for an airfoil model</a:t>
            </a:r>
          </a:p>
        </p:txBody>
      </p:sp>
      <p:sp>
        <p:nvSpPr>
          <p:cNvPr id="13" name="Rectangle 4"/>
          <p:cNvSpPr>
            <a:spLocks noGrp="1" noChangeArrowheads="1"/>
          </p:cNvSpPr>
          <p:nvPr>
            <p:ph type="title"/>
          </p:nvPr>
        </p:nvSpPr>
        <p:spPr>
          <a:xfrm>
            <a:off x="1143000" y="0"/>
            <a:ext cx="7335838" cy="914400"/>
          </a:xfrm>
        </p:spPr>
        <p:txBody>
          <a:bodyPr/>
          <a:lstStyle/>
          <a:p>
            <a:pPr eaLnBrk="1" hangingPunct="1"/>
            <a:r>
              <a:rPr lang="en-US" dirty="0" smtClean="0"/>
              <a:t>5) Lab 3 – Airfoil experiment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28C765-3FF5-4635-BE4B-3E14E4D55D21}" type="slidenum">
              <a:rPr lang="en-US" sz="1400" b="0" smtClean="0"/>
              <a:pPr eaLnBrk="1" hangingPunct="1"/>
              <a:t>33</a:t>
            </a:fld>
            <a:endParaRPr lang="en-US" sz="1400" b="0" smtClean="0"/>
          </a:p>
        </p:txBody>
      </p:sp>
      <p:grpSp>
        <p:nvGrpSpPr>
          <p:cNvPr id="4" name="Group 3"/>
          <p:cNvGrpSpPr/>
          <p:nvPr/>
        </p:nvGrpSpPr>
        <p:grpSpPr>
          <a:xfrm>
            <a:off x="2058988" y="2819400"/>
            <a:ext cx="4951412" cy="2705100"/>
            <a:chOff x="1598613" y="2819400"/>
            <a:chExt cx="4951412" cy="2705100"/>
          </a:xfrm>
        </p:grpSpPr>
        <p:pic>
          <p:nvPicPr>
            <p:cNvPr id="35845" name="Picture 13" descr="airf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2819400"/>
              <a:ext cx="3506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57500"/>
              <a:ext cx="136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Grp="1" noChangeArrowheads="1"/>
          </p:cNvSpPr>
          <p:nvPr>
            <p:ph type="title"/>
          </p:nvPr>
        </p:nvSpPr>
        <p:spPr>
          <a:xfrm>
            <a:off x="1143000" y="0"/>
            <a:ext cx="7335838" cy="914400"/>
          </a:xfrm>
        </p:spPr>
        <p:txBody>
          <a:bodyPr/>
          <a:lstStyle/>
          <a:p>
            <a:pPr eaLnBrk="1" hangingPunct="1"/>
            <a:r>
              <a:rPr lang="en-US" dirty="0" smtClean="0"/>
              <a:t>6) Lab 3 – Airfoil flow (ePIV) 	</a:t>
            </a:r>
          </a:p>
        </p:txBody>
      </p:sp>
      <p:sp>
        <p:nvSpPr>
          <p:cNvPr id="6" name="Rectangle 5"/>
          <p:cNvSpPr/>
          <p:nvPr/>
        </p:nvSpPr>
        <p:spPr>
          <a:xfrm>
            <a:off x="765174" y="1524000"/>
            <a:ext cx="7693025" cy="923330"/>
          </a:xfrm>
          <a:prstGeom prst="rect">
            <a:avLst/>
          </a:prstGeom>
        </p:spPr>
        <p:txBody>
          <a:bodyPr wrap="square">
            <a:spAutoFit/>
          </a:bodyPr>
          <a:lstStyle/>
          <a:p>
            <a:r>
              <a:rPr lang="en-US" sz="1800" b="0" dirty="0"/>
              <a:t>Velocity field and flow streamlines around Clark-Y airfoil model (miniature)</a:t>
            </a:r>
          </a:p>
          <a:p>
            <a:pPr marL="742950" lvl="1" indent="-285750">
              <a:buFont typeface="Arial" pitchFamily="34" charset="0"/>
              <a:buChar char="•"/>
            </a:pPr>
            <a:r>
              <a:rPr lang="en-US" sz="1800" b="0" dirty="0"/>
              <a:t>PIV data post-processing using Tecplot </a:t>
            </a:r>
            <a:r>
              <a:rPr lang="en-US" sz="1800" b="0" dirty="0" smtClean="0"/>
              <a:t>software</a:t>
            </a:r>
          </a:p>
          <a:p>
            <a:pPr marL="742950" lvl="1" indent="-285750">
              <a:buFont typeface="Arial" pitchFamily="34" charset="0"/>
              <a:buChar char="•"/>
            </a:pPr>
            <a:r>
              <a:rPr lang="en-US" sz="1800" b="0" dirty="0"/>
              <a:t>Flow around lifting bodies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0"/>
            <a:ext cx="7793037" cy="914400"/>
          </a:xfrm>
        </p:spPr>
        <p:txBody>
          <a:bodyPr/>
          <a:lstStyle/>
          <a:p>
            <a:pPr eaLnBrk="1" hangingPunct="1"/>
            <a:r>
              <a:rPr lang="en-US" dirty="0" smtClean="0"/>
              <a:t>Lab Schedule and Report Instructions</a:t>
            </a:r>
          </a:p>
        </p:txBody>
      </p:sp>
      <p:sp>
        <p:nvSpPr>
          <p:cNvPr id="29699" name="Rectangle 3"/>
          <p:cNvSpPr>
            <a:spLocks noGrp="1" noChangeArrowheads="1"/>
          </p:cNvSpPr>
          <p:nvPr>
            <p:ph type="body" idx="1"/>
          </p:nvPr>
        </p:nvSpPr>
        <p:spPr>
          <a:xfrm>
            <a:off x="762000" y="1981200"/>
            <a:ext cx="7723188" cy="3733800"/>
          </a:xfrm>
        </p:spPr>
        <p:txBody>
          <a:bodyPr/>
          <a:lstStyle/>
          <a:p>
            <a:pPr eaLnBrk="1" hangingPunct="1"/>
            <a:r>
              <a:rPr lang="en-US" sz="2400" smtClean="0">
                <a:solidFill>
                  <a:schemeClr val="tx2"/>
                </a:solidFill>
              </a:rPr>
              <a:t>Lab Schedule:</a:t>
            </a:r>
          </a:p>
          <a:p>
            <a:pPr eaLnBrk="1" hangingPunct="1">
              <a:buFont typeface="Wingdings" pitchFamily="2" charset="2"/>
              <a:buNone/>
            </a:pPr>
            <a:r>
              <a:rPr lang="en-US" sz="2400" smtClean="0">
                <a:solidFill>
                  <a:schemeClr val="tx2"/>
                </a:solidFill>
              </a:rPr>
              <a:t>     See the class website:</a:t>
            </a:r>
          </a:p>
          <a:p>
            <a:pPr eaLnBrk="1" hangingPunct="1">
              <a:buFont typeface="Wingdings" pitchFamily="2" charset="2"/>
              <a:buNone/>
            </a:pPr>
            <a:r>
              <a:rPr lang="en-US" sz="2400" smtClean="0">
                <a:solidFill>
                  <a:schemeClr val="tx2"/>
                </a:solidFill>
              </a:rPr>
              <a:t>	</a:t>
            </a:r>
            <a:r>
              <a:rPr lang="en-US" sz="2400" smtClean="0">
                <a:solidFill>
                  <a:schemeClr val="tx2"/>
                </a:solidFill>
                <a:hlinkClick r:id="rId3"/>
              </a:rPr>
              <a:t>http://css.engineering.uiowa.edu/~fluids/fluids.htm</a:t>
            </a:r>
            <a:endParaRPr lang="en-US" sz="2400" smtClean="0">
              <a:solidFill>
                <a:schemeClr val="tx2"/>
              </a:solidFill>
            </a:endParaRPr>
          </a:p>
          <a:p>
            <a:pPr eaLnBrk="1" hangingPunct="1">
              <a:buFont typeface="Wingdings" pitchFamily="2" charset="2"/>
              <a:buNone/>
            </a:pPr>
            <a:endParaRPr lang="en-US" sz="2400" smtClean="0">
              <a:solidFill>
                <a:schemeClr val="tx2"/>
              </a:solidFill>
            </a:endParaRPr>
          </a:p>
          <a:p>
            <a:pPr eaLnBrk="1" hangingPunct="1"/>
            <a:r>
              <a:rPr lang="en-US" sz="2400" smtClean="0">
                <a:solidFill>
                  <a:schemeClr val="tx2"/>
                </a:solidFill>
              </a:rPr>
              <a:t>Lab report instructions</a:t>
            </a:r>
          </a:p>
          <a:p>
            <a:pPr eaLnBrk="1" hangingPunct="1">
              <a:buFont typeface="Wingdings" pitchFamily="2" charset="2"/>
              <a:buNone/>
            </a:pPr>
            <a:r>
              <a:rPr lang="en-US" sz="2400" smtClean="0">
                <a:solidFill>
                  <a:schemeClr val="tx2"/>
                </a:solidFill>
              </a:rPr>
              <a:t> 	See the class website:</a:t>
            </a:r>
          </a:p>
          <a:p>
            <a:pPr eaLnBrk="1" hangingPunct="1">
              <a:buFont typeface="Wingdings" pitchFamily="2" charset="2"/>
              <a:buNone/>
            </a:pPr>
            <a:r>
              <a:rPr lang="en-US" sz="2400" smtClean="0">
                <a:solidFill>
                  <a:schemeClr val="tx2"/>
                </a:solidFill>
              </a:rPr>
              <a:t>	</a:t>
            </a:r>
            <a:r>
              <a:rPr lang="en-US" sz="2400" smtClean="0">
                <a:solidFill>
                  <a:schemeClr val="tx2"/>
                </a:solidFill>
                <a:hlinkClick r:id="rId4"/>
              </a:rPr>
              <a:t>http://css.engineering.uiowa.edu/~fluids/documents/</a:t>
            </a:r>
          </a:p>
          <a:p>
            <a:pPr eaLnBrk="1" hangingPunct="1">
              <a:buFont typeface="Wingdings" pitchFamily="2" charset="2"/>
              <a:buNone/>
            </a:pPr>
            <a:r>
              <a:rPr lang="en-US" sz="2400" smtClean="0">
                <a:solidFill>
                  <a:schemeClr val="tx2"/>
                </a:solidFill>
                <a:hlinkClick r:id="rId4"/>
              </a:rPr>
              <a:t>	instructions_for_lab_report.pdf</a:t>
            </a:r>
            <a:endParaRPr lang="en-US" sz="2400" smtClean="0">
              <a:solidFill>
                <a:schemeClr val="tx2"/>
              </a:solidFill>
            </a:endParaRPr>
          </a:p>
          <a:p>
            <a:pPr eaLnBrk="1" hangingPunct="1">
              <a:buFont typeface="Wingdings" pitchFamily="2" charset="2"/>
              <a:buNone/>
            </a:pPr>
            <a:endParaRPr lang="en-US" sz="2400" smtClean="0">
              <a:solidFill>
                <a:schemeClr val="tx2"/>
              </a:solidFill>
            </a:endParaRP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18707FE-A715-4A93-9F32-CA996435A678}" type="slidenum">
              <a:rPr lang="en-US" sz="1400" b="0" smtClean="0">
                <a:solidFill>
                  <a:srgbClr val="000000"/>
                </a:solidFill>
              </a:rPr>
              <a:pPr eaLnBrk="1" hangingPunct="1"/>
              <a:t>34</a:t>
            </a:fld>
            <a:endParaRPr lang="en-US" sz="1400" b="0" smtClean="0">
              <a:solidFill>
                <a:srgbClr val="000000"/>
              </a:solidFill>
            </a:endParaRPr>
          </a:p>
        </p:txBody>
      </p:sp>
    </p:spTree>
    <p:extLst>
      <p:ext uri="{BB962C8B-B14F-4D97-AF65-F5344CB8AC3E}">
        <p14:creationId xmlns:p14="http://schemas.microsoft.com/office/powerpoint/2010/main" val="216770440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793037" cy="914400"/>
          </a:xfrm>
        </p:spPr>
        <p:txBody>
          <a:bodyPr/>
          <a:lstStyle/>
          <a:p>
            <a:pPr eaLnBrk="1" hangingPunct="1"/>
            <a:r>
              <a:rPr lang="en-US" dirty="0" smtClean="0"/>
              <a:t>Lab location: general map</a:t>
            </a:r>
          </a:p>
        </p:txBody>
      </p:sp>
      <p:sp>
        <p:nvSpPr>
          <p:cNvPr id="368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87D2C6B-D558-4F85-8852-DDF9B36E0F3A}" type="slidenum">
              <a:rPr lang="en-US" sz="1400" b="0" smtClean="0"/>
              <a:pPr eaLnBrk="1" hangingPunct="1"/>
              <a:t>35</a:t>
            </a:fld>
            <a:endParaRPr lang="en-US" sz="1400" b="0" smtClean="0"/>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7793038" cy="914400"/>
          </a:xfrm>
        </p:spPr>
        <p:txBody>
          <a:bodyPr/>
          <a:lstStyle/>
          <a:p>
            <a:pPr eaLnBrk="1" hangingPunct="1"/>
            <a:r>
              <a:rPr lang="en-US" dirty="0" smtClean="0"/>
              <a:t>2. EFD Philosophy</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066800"/>
            <a:ext cx="4273550" cy="5638800"/>
          </a:xfrm>
          <a:prstGeom prst="rect">
            <a:avLst/>
          </a:prstGeom>
          <a:solidFill>
            <a:srgbClr val="CCFFFF"/>
          </a:solidFill>
          <a:ln w="9525">
            <a:solidFill>
              <a:schemeClr val="tx1"/>
            </a:solidFill>
            <a:miter lim="800000"/>
            <a:headEnd/>
            <a:tailEnd/>
          </a:ln>
        </p:spPr>
      </p:pic>
      <p:sp>
        <p:nvSpPr>
          <p:cNvPr id="6148" name="Rectangle 5"/>
          <p:cNvSpPr>
            <a:spLocks noChangeArrowheads="1"/>
          </p:cNvSpPr>
          <p:nvPr/>
        </p:nvSpPr>
        <p:spPr bwMode="auto">
          <a:xfrm>
            <a:off x="152400" y="1676400"/>
            <a:ext cx="4572000"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Decisions </a:t>
            </a:r>
            <a:r>
              <a:rPr lang="en-US" sz="1600" dirty="0">
                <a:solidFill>
                  <a:schemeClr val="tx2"/>
                </a:solidFill>
                <a:cs typeface="Times New Roman" pitchFamily="18" charset="0"/>
              </a:rPr>
              <a:t>on conducting experiments are governed by the ability of the expected test outcome to achieve</a:t>
            </a:r>
            <a:r>
              <a:rPr lang="en-US" sz="1600" dirty="0">
                <a:solidFill>
                  <a:schemeClr val="hlink"/>
                </a:solidFill>
                <a:cs typeface="Times New Roman" pitchFamily="18" charset="0"/>
              </a:rPr>
              <a:t> </a:t>
            </a:r>
            <a:r>
              <a:rPr lang="en-US" sz="1600" dirty="0">
                <a:solidFill>
                  <a:schemeClr val="tx2"/>
                </a:solidFill>
                <a:cs typeface="Times New Roman" pitchFamily="18" charset="0"/>
              </a:rPr>
              <a:t>the experiment</a:t>
            </a:r>
            <a:r>
              <a:rPr lang="en-US" sz="1600" dirty="0">
                <a:solidFill>
                  <a:schemeClr val="hlink"/>
                </a:solidFill>
                <a:cs typeface="Times New Roman" pitchFamily="18" charset="0"/>
              </a:rPr>
              <a:t> </a:t>
            </a:r>
            <a:r>
              <a:rPr lang="en-US" sz="1600" dirty="0">
                <a:solidFill>
                  <a:schemeClr val="tx2"/>
                </a:solidFill>
                <a:cs typeface="Times New Roman" pitchFamily="18" charset="0"/>
              </a:rPr>
              <a:t>objectives within allowable uncertainties. </a:t>
            </a:r>
          </a:p>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Integration </a:t>
            </a:r>
            <a:r>
              <a:rPr lang="en-US" sz="1600" dirty="0">
                <a:solidFill>
                  <a:schemeClr val="tx2"/>
                </a:solidFill>
                <a:cs typeface="Times New Roman" pitchFamily="18" charset="0"/>
              </a:rPr>
              <a:t>of UA into all test phases   should be a key part of entire experimental program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test design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determination of error sources</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estimation of uncertainty</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documentation of the results</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00CE355-D880-43F6-BD5B-5D0578CF431B}" type="slidenum">
              <a:rPr lang="en-US" sz="1400" b="0" smtClean="0"/>
              <a:pPr eaLnBrk="1" hangingPunct="1"/>
              <a:t>4</a:t>
            </a:fld>
            <a:endParaRPr lang="en-US" sz="1400" b="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3. EFD Process</a:t>
            </a:r>
          </a:p>
        </p:txBody>
      </p:sp>
      <p:sp>
        <p:nvSpPr>
          <p:cNvPr id="7171" name="Rectangle 3"/>
          <p:cNvSpPr>
            <a:spLocks noGrp="1" noChangeArrowheads="1"/>
          </p:cNvSpPr>
          <p:nvPr>
            <p:ph type="body" idx="1"/>
          </p:nvPr>
        </p:nvSpPr>
        <p:spPr>
          <a:xfrm>
            <a:off x="609600" y="1219200"/>
            <a:ext cx="7772400" cy="1066800"/>
          </a:xfrm>
        </p:spPr>
        <p:txBody>
          <a:bodyPr/>
          <a:lstStyle/>
          <a:p>
            <a:pPr marL="533400" indent="-533400" eaLnBrk="1" hangingPunct="1">
              <a:lnSpc>
                <a:spcPct val="90000"/>
              </a:lnSpc>
            </a:pPr>
            <a:r>
              <a:rPr lang="en-US" sz="2000" smtClean="0">
                <a:solidFill>
                  <a:schemeClr val="tx2"/>
                </a:solidFill>
              </a:rPr>
              <a:t>EFD labs provide “hands on” experience with modern measurement systems, understanding and implementation of EFD in practical application and focus on “EFD process”: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chemeClr val="bg2"/>
              </a:solidFill>
              <a:latin typeface="Symbol" pitchFamily="18" charset="2"/>
            </a:endParaRP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86000"/>
            <a:ext cx="6858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pPr eaLnBrk="1" hangingPunct="1"/>
              <a:t>5</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93038" cy="914400"/>
          </a:xfrm>
        </p:spPr>
        <p:txBody>
          <a:bodyPr/>
          <a:lstStyle/>
          <a:p>
            <a:pPr eaLnBrk="1" hangingPunct="1"/>
            <a:r>
              <a:rPr lang="en-US" sz="2800" dirty="0" smtClean="0"/>
              <a:t>1) Test Setup</a:t>
            </a:r>
          </a:p>
        </p:txBody>
      </p:sp>
      <p:sp>
        <p:nvSpPr>
          <p:cNvPr id="8195" name="Rectangle 137"/>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6" name="Rectangle 258"/>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7" name="Rectangle 379"/>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8" name="Rectangle 501"/>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9" name="Rectangle 623"/>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0" name="Rectangle 745"/>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1" name="Rectangle 867"/>
          <p:cNvSpPr>
            <a:spLocks noChangeArrowheads="1"/>
          </p:cNvSpPr>
          <p:nvPr/>
        </p:nvSpPr>
        <p:spPr bwMode="auto">
          <a:xfrm>
            <a:off x="-2781300" y="-24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8202" name="Picture 1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1200"/>
            <a:ext cx="6781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B007D42B-DCA8-4204-9927-2ADFA00AD071}" type="slidenum">
              <a:rPr lang="en-US" sz="1400" b="0" smtClean="0"/>
              <a:pPr eaLnBrk="1" hangingPunct="1"/>
              <a:t>6</a:t>
            </a:fld>
            <a:endParaRPr lang="en-US" sz="1400" b="0" smtClean="0"/>
          </a:p>
        </p:txBody>
      </p:sp>
      <p:sp>
        <p:nvSpPr>
          <p:cNvPr id="2" name="Rectangle 1"/>
          <p:cNvSpPr/>
          <p:nvPr/>
        </p:nvSpPr>
        <p:spPr>
          <a:xfrm>
            <a:off x="685800" y="1290935"/>
            <a:ext cx="7467600" cy="461665"/>
          </a:xfrm>
          <a:prstGeom prst="rect">
            <a:avLst/>
          </a:prstGeom>
        </p:spPr>
        <p:txBody>
          <a:bodyPr wrap="square">
            <a:spAutoFit/>
          </a:bodyPr>
          <a:lstStyle/>
          <a:p>
            <a:pPr marL="342900" indent="-342900">
              <a:buFont typeface="Arial" pitchFamily="34" charset="0"/>
              <a:buChar char="•"/>
            </a:pPr>
            <a:r>
              <a:rPr lang="en-US" b="0" dirty="0" smtClean="0"/>
              <a:t>Types of measurements and instrumentation</a:t>
            </a:r>
            <a:endParaRPr lang="en-US"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93038" cy="914400"/>
          </a:xfrm>
        </p:spPr>
        <p:txBody>
          <a:bodyPr/>
          <a:lstStyle/>
          <a:p>
            <a:pPr eaLnBrk="1" hangingPunct="1"/>
            <a:r>
              <a:rPr lang="en-US" dirty="0" smtClean="0"/>
              <a:t>Manometers</a:t>
            </a:r>
          </a:p>
        </p:txBody>
      </p:sp>
      <p:pic>
        <p:nvPicPr>
          <p:cNvPr id="10243" name="Picture 3" descr="manome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191000"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0276" name="Text Box 4"/>
          <p:cNvSpPr txBox="1">
            <a:spLocks noChangeArrowheads="1"/>
          </p:cNvSpPr>
          <p:nvPr/>
        </p:nvSpPr>
        <p:spPr bwMode="auto">
          <a:xfrm>
            <a:off x="4876800" y="854075"/>
            <a:ext cx="4038600" cy="4981575"/>
          </a:xfrm>
          <a:prstGeom prst="rect">
            <a:avLst/>
          </a:prstGeom>
          <a:noFill/>
          <a:ln w="9525">
            <a:noFill/>
            <a:miter lim="800000"/>
            <a:headEnd/>
            <a:tailEnd/>
          </a:ln>
          <a:effec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defRPr/>
            </a:pPr>
            <a:endParaRPr lang="en-US" sz="1600" dirty="0" smtClean="0">
              <a:solidFill>
                <a:schemeClr val="hlink"/>
              </a:solidFill>
            </a:endParaRPr>
          </a:p>
          <a:p>
            <a:pPr eaLnBrk="1" hangingPunct="1">
              <a:defRPr/>
            </a:pPr>
            <a:r>
              <a:rPr lang="en-US" sz="1600" dirty="0" smtClean="0">
                <a:solidFill>
                  <a:schemeClr val="tx2"/>
                </a:solidFill>
              </a:rPr>
              <a:t>Principle of operation:</a:t>
            </a:r>
            <a:r>
              <a:rPr lang="en-US" sz="1600" b="0" dirty="0" smtClean="0">
                <a:solidFill>
                  <a:schemeClr val="hlink"/>
                </a:solidFill>
              </a:rPr>
              <a:t> </a:t>
            </a:r>
            <a:r>
              <a:rPr lang="en-US" sz="1600" dirty="0" smtClean="0">
                <a:solidFill>
                  <a:schemeClr val="tx2"/>
                </a:solidFill>
              </a:rPr>
              <a:t> </a:t>
            </a:r>
            <a:r>
              <a:rPr lang="en-US" sz="1600" b="0" dirty="0" smtClean="0">
                <a:solidFill>
                  <a:schemeClr val="tx2"/>
                </a:solidFill>
              </a:rPr>
              <a:t>Manometers are devices in which columns of suitable liquid are used to measure the difference in pressure between </a:t>
            </a:r>
            <a:r>
              <a:rPr lang="en-US" sz="1600" dirty="0" smtClean="0">
                <a:solidFill>
                  <a:schemeClr val="tx2"/>
                </a:solidFill>
              </a:rPr>
              <a:t>two points</a:t>
            </a:r>
            <a:r>
              <a:rPr lang="en-US" sz="1600" b="0" dirty="0" smtClean="0">
                <a:solidFill>
                  <a:schemeClr val="tx2"/>
                </a:solidFill>
              </a:rPr>
              <a:t>, or between a </a:t>
            </a:r>
            <a:r>
              <a:rPr lang="en-US" sz="1600" dirty="0" smtClean="0">
                <a:solidFill>
                  <a:schemeClr val="tx2"/>
                </a:solidFill>
              </a:rPr>
              <a:t>certain point</a:t>
            </a:r>
            <a:r>
              <a:rPr lang="en-US" sz="1600" b="0" dirty="0" smtClean="0">
                <a:solidFill>
                  <a:schemeClr val="tx2"/>
                </a:solidFill>
              </a:rPr>
              <a:t> and the </a:t>
            </a:r>
            <a:r>
              <a:rPr lang="en-US" sz="1600" dirty="0" smtClean="0">
                <a:solidFill>
                  <a:schemeClr val="tx2"/>
                </a:solidFill>
              </a:rPr>
              <a:t>atmosphere (</a:t>
            </a:r>
            <a:r>
              <a:rPr lang="en-US" sz="1600" dirty="0" err="1" smtClean="0">
                <a:solidFill>
                  <a:schemeClr val="tx2"/>
                </a:solidFill>
              </a:rPr>
              <a:t>p</a:t>
            </a:r>
            <a:r>
              <a:rPr lang="en-US" sz="1600" baseline="-25000" dirty="0" err="1" smtClean="0">
                <a:solidFill>
                  <a:schemeClr val="tx2"/>
                </a:solidFill>
                <a:effectLst>
                  <a:outerShdw blurRad="38100" dist="38100" dir="2700000" algn="tl">
                    <a:srgbClr val="C0C0C0"/>
                  </a:outerShdw>
                </a:effectLst>
              </a:rPr>
              <a:t>atm</a:t>
            </a:r>
            <a:r>
              <a:rPr lang="en-US" sz="1600" dirty="0" smtClean="0">
                <a:solidFill>
                  <a:schemeClr val="tx2"/>
                </a:solidFill>
                <a:effectLst>
                  <a:outerShdw blurRad="38100" dist="38100" dir="2700000" algn="tl">
                    <a:srgbClr val="C0C0C0"/>
                  </a:outerShdw>
                </a:effectLst>
              </a:rPr>
              <a:t>)</a:t>
            </a:r>
            <a:r>
              <a:rPr lang="en-US" sz="1600" b="0" dirty="0" smtClean="0">
                <a:solidFill>
                  <a:schemeClr val="tx2"/>
                </a:solidFill>
              </a:rPr>
              <a:t>.</a:t>
            </a:r>
          </a:p>
          <a:p>
            <a:pPr eaLnBrk="1" hangingPunct="1">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dirty="0" smtClean="0">
                <a:solidFill>
                  <a:schemeClr val="tx2"/>
                </a:solidFill>
              </a:rPr>
              <a:t> </a:t>
            </a:r>
            <a:r>
              <a:rPr lang="en-US" sz="1600" b="0" dirty="0" smtClean="0">
                <a:solidFill>
                  <a:schemeClr val="tx2"/>
                </a:solidFill>
              </a:rPr>
              <a:t>Applying fundamental equations of hydrostatics the </a:t>
            </a:r>
            <a:r>
              <a:rPr lang="en-US" sz="1600" dirty="0" smtClean="0">
                <a:solidFill>
                  <a:schemeClr val="tx2"/>
                </a:solidFill>
              </a:rPr>
              <a:t>pressure difference, P</a:t>
            </a:r>
            <a:r>
              <a:rPr lang="en-US" sz="1600" b="0" dirty="0" smtClean="0">
                <a:solidFill>
                  <a:schemeClr val="tx2"/>
                </a:solidFill>
              </a:rPr>
              <a:t>, between the two liquid columns can be calculated.</a:t>
            </a:r>
          </a:p>
          <a:p>
            <a:pPr eaLnBrk="1" hangingPunct="1">
              <a:buSzPct val="110000"/>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Manometers are frequently used to measure pressure differences sensed by Pitot tubes to determine velocities in various flows. </a:t>
            </a:r>
          </a:p>
          <a:p>
            <a:pPr eaLnBrk="1" hangingPunct="1">
              <a:buSzPct val="110000"/>
              <a:buFont typeface="Wingdings" pitchFamily="2" charset="2"/>
              <a:buChar char="§"/>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Types of  manometers: </a:t>
            </a:r>
            <a:r>
              <a:rPr lang="en-US" sz="1600" dirty="0" smtClean="0">
                <a:solidFill>
                  <a:schemeClr val="tx2"/>
                </a:solidFill>
              </a:rPr>
              <a:t>simple, differential (U-tube)</a:t>
            </a:r>
            <a:r>
              <a:rPr lang="en-US" sz="1600" b="0" dirty="0" smtClean="0">
                <a:solidFill>
                  <a:schemeClr val="tx2"/>
                </a:solidFill>
              </a:rPr>
              <a:t>, </a:t>
            </a:r>
            <a:r>
              <a:rPr lang="en-US" sz="1600" dirty="0" smtClean="0">
                <a:solidFill>
                  <a:schemeClr val="tx2"/>
                </a:solidFill>
              </a:rPr>
              <a:t>inclined tube</a:t>
            </a:r>
            <a:r>
              <a:rPr lang="en-US" sz="1600" b="0" dirty="0" smtClean="0">
                <a:solidFill>
                  <a:schemeClr val="tx2"/>
                </a:solidFill>
              </a:rPr>
              <a:t>, high precision (</a:t>
            </a:r>
            <a:r>
              <a:rPr lang="en-US" sz="1600" dirty="0" smtClean="0">
                <a:solidFill>
                  <a:schemeClr val="tx2"/>
                </a:solidFill>
              </a:rPr>
              <a:t>Rouse</a:t>
            </a:r>
            <a:r>
              <a:rPr lang="en-US" sz="1600" b="0" dirty="0" smtClean="0">
                <a:solidFill>
                  <a:schemeClr val="tx2"/>
                </a:solidFill>
              </a:rPr>
              <a:t> manometer).</a:t>
            </a:r>
          </a:p>
        </p:txBody>
      </p:sp>
      <p:sp>
        <p:nvSpPr>
          <p:cNvPr id="10245" name="Text Box 7"/>
          <p:cNvSpPr txBox="1">
            <a:spLocks noChangeArrowheads="1"/>
          </p:cNvSpPr>
          <p:nvPr/>
        </p:nvSpPr>
        <p:spPr bwMode="auto">
          <a:xfrm>
            <a:off x="1676400" y="55626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a:solidFill>
                  <a:schemeClr val="tx2"/>
                </a:solidFill>
              </a:rPr>
              <a:t>U-tube manometer</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3911E3B-B045-4AD5-AE35-FD0264F10A57}" type="slidenum">
              <a:rPr lang="en-US" sz="1400" b="0" smtClean="0"/>
              <a:pPr eaLnBrk="1" hangingPunct="1"/>
              <a:t>7</a:t>
            </a:fld>
            <a:endParaRPr lang="en-US" sz="14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1267" name="Picture 4" descr="e-405_rea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2819400" cy="1709738"/>
          </a:xfrm>
          <a:prstGeom prst="rect">
            <a:avLst/>
          </a:prstGeom>
          <a:solidFill>
            <a:schemeClr val="tx2"/>
          </a:solidFill>
          <a:ln w="9525">
            <a:solidFill>
              <a:schemeClr val="tx2"/>
            </a:solidFill>
            <a:miter lim="800000"/>
            <a:headEnd/>
            <a:tailEnd/>
          </a:ln>
        </p:spPr>
      </p:pic>
      <p:sp>
        <p:nvSpPr>
          <p:cNvPr id="11268" name="Text Box 7"/>
          <p:cNvSpPr txBox="1">
            <a:spLocks noChangeArrowheads="1"/>
          </p:cNvSpPr>
          <p:nvPr/>
        </p:nvSpPr>
        <p:spPr bwMode="auto">
          <a:xfrm>
            <a:off x="838200" y="6019800"/>
            <a:ext cx="199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Transducer read out</a:t>
            </a:r>
          </a:p>
        </p:txBody>
      </p:sp>
      <p:pic>
        <p:nvPicPr>
          <p:cNvPr id="11269" name="Picture 9" descr="pore%20pressure%20transducer%20e1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2362200" cy="2211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10"/>
          <p:cNvSpPr txBox="1">
            <a:spLocks noChangeArrowheads="1"/>
          </p:cNvSpPr>
          <p:nvPr/>
        </p:nvSpPr>
        <p:spPr bwMode="auto">
          <a:xfrm>
            <a:off x="990600" y="3886200"/>
            <a:ext cx="174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Pressure transducer</a:t>
            </a:r>
          </a:p>
        </p:txBody>
      </p:sp>
      <p:sp>
        <p:nvSpPr>
          <p:cNvPr id="11271" name="Text Box 14"/>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1272" name="Text Box 16"/>
          <p:cNvSpPr txBox="1">
            <a:spLocks noChangeArrowheads="1"/>
          </p:cNvSpPr>
          <p:nvPr/>
        </p:nvSpPr>
        <p:spPr bwMode="auto">
          <a:xfrm>
            <a:off x="2057400" y="990600"/>
            <a:ext cx="556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600">
                <a:solidFill>
                  <a:schemeClr val="tx2"/>
                </a:solidFill>
              </a:rPr>
              <a:t>A pressure transducer converts the pressure sensed by the instrument probe  into mechanical or electrical signals</a:t>
            </a:r>
          </a:p>
        </p:txBody>
      </p:sp>
      <p:pic>
        <p:nvPicPr>
          <p:cNvPr id="11273" name="Picture 17" descr="p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5118100" cy="3779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4" name="Text Box 18"/>
          <p:cNvSpPr txBox="1">
            <a:spLocks noChangeArrowheads="1"/>
          </p:cNvSpPr>
          <p:nvPr/>
        </p:nvSpPr>
        <p:spPr bwMode="auto">
          <a:xfrm>
            <a:off x="4191000" y="5867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200">
                <a:solidFill>
                  <a:schemeClr val="tx2"/>
                </a:solidFill>
              </a:rPr>
              <a:t>Elastic elements used to convert pressure within transducers</a:t>
            </a:r>
          </a:p>
        </p:txBody>
      </p:sp>
      <p:sp>
        <p:nvSpPr>
          <p:cNvPr id="1127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861C3A2-1735-4539-BEA9-4E3DE6534887}" type="slidenum">
              <a:rPr lang="en-US" sz="1400" b="0" smtClean="0"/>
              <a:pPr eaLnBrk="1" hangingPunct="1"/>
              <a:t>8</a:t>
            </a:fld>
            <a:endParaRPr lang="en-US" sz="1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17600"/>
            <a:ext cx="4495800" cy="2616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9"/>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2293" name="Text Box 10"/>
          <p:cNvSpPr txBox="1">
            <a:spLocks noChangeArrowheads="1"/>
          </p:cNvSpPr>
          <p:nvPr/>
        </p:nvSpPr>
        <p:spPr bwMode="auto">
          <a:xfrm>
            <a:off x="2362200" y="3810000"/>
            <a:ext cx="438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Schematic of a membrane-based pressure transducer</a:t>
            </a:r>
          </a:p>
        </p:txBody>
      </p:sp>
      <p:sp>
        <p:nvSpPr>
          <p:cNvPr id="12294" name="Text Box 11"/>
          <p:cNvSpPr txBox="1">
            <a:spLocks noChangeArrowheads="1"/>
          </p:cNvSpPr>
          <p:nvPr/>
        </p:nvSpPr>
        <p:spPr bwMode="auto">
          <a:xfrm>
            <a:off x="838200" y="4419600"/>
            <a:ext cx="7848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buClr>
                <a:schemeClr val="tx2"/>
              </a:buClr>
              <a:buFont typeface="Wingdings" pitchFamily="2" charset="2"/>
              <a:buChar char="§"/>
            </a:pPr>
            <a:r>
              <a:rPr lang="en-US" sz="1600" b="0"/>
              <a:t> </a:t>
            </a:r>
            <a:r>
              <a:rPr lang="en-US" sz="1600" b="0">
                <a:solidFill>
                  <a:schemeClr val="tx2"/>
                </a:solidFill>
              </a:rPr>
              <a:t>A a </a:t>
            </a:r>
            <a:r>
              <a:rPr lang="en-US" sz="1600">
                <a:solidFill>
                  <a:schemeClr val="tx2"/>
                </a:solidFill>
              </a:rPr>
              <a:t>diaphragm </a:t>
            </a:r>
            <a:r>
              <a:rPr lang="en-US" sz="1600" b="0">
                <a:solidFill>
                  <a:schemeClr val="tx2"/>
                </a:solidFill>
              </a:rPr>
              <a:t>separates the high and low incoming pressures.</a:t>
            </a:r>
          </a:p>
          <a:p>
            <a:pPr eaLnBrk="1" hangingPunct="1">
              <a:buClr>
                <a:schemeClr val="tx2"/>
              </a:buClr>
              <a:buFont typeface="Wingdings" pitchFamily="2" charset="2"/>
              <a:buChar char="§"/>
            </a:pPr>
            <a:r>
              <a:rPr lang="en-US" sz="1600" b="0">
                <a:solidFill>
                  <a:schemeClr val="tx2"/>
                </a:solidFill>
              </a:rPr>
              <a:t> The diaphragm deflects under the pressure difference</a:t>
            </a:r>
            <a:r>
              <a:rPr lang="en-US" sz="1600" b="0">
                <a:solidFill>
                  <a:schemeClr val="hlink"/>
                </a:solidFill>
              </a:rPr>
              <a:t> </a:t>
            </a:r>
            <a:r>
              <a:rPr lang="en-US" sz="1600" b="0">
                <a:solidFill>
                  <a:schemeClr val="tx2"/>
                </a:solidFill>
              </a:rPr>
              <a:t>thus changing the </a:t>
            </a:r>
            <a:r>
              <a:rPr lang="en-US" sz="1600">
                <a:solidFill>
                  <a:schemeClr val="tx2"/>
                </a:solidFill>
              </a:rPr>
              <a:t>capacitance(C) </a:t>
            </a:r>
            <a:r>
              <a:rPr lang="en-US" sz="1600" b="0">
                <a:solidFill>
                  <a:schemeClr val="tx2"/>
                </a:solidFill>
              </a:rPr>
              <a:t>of the circuit, which eventually changes the </a:t>
            </a:r>
            <a:r>
              <a:rPr lang="en-US" sz="1600">
                <a:solidFill>
                  <a:schemeClr val="tx2"/>
                </a:solidFill>
              </a:rPr>
              <a:t>voltage output(E)</a:t>
            </a:r>
            <a:r>
              <a:rPr lang="en-US" sz="1600" b="0">
                <a:solidFill>
                  <a:schemeClr val="tx2"/>
                </a:solidFill>
              </a:rPr>
              <a:t>.</a:t>
            </a:r>
          </a:p>
          <a:p>
            <a:pPr eaLnBrk="1" hangingPunct="1">
              <a:buClr>
                <a:schemeClr val="tx2"/>
              </a:buClr>
              <a:buFont typeface="Wingdings" pitchFamily="2" charset="2"/>
              <a:buChar char="§"/>
            </a:pPr>
            <a:r>
              <a:rPr lang="en-US" sz="1600" b="0">
                <a:solidFill>
                  <a:schemeClr val="tx2"/>
                </a:solidFill>
              </a:rPr>
              <a:t> The voltages are converted through </a:t>
            </a:r>
            <a:r>
              <a:rPr lang="en-US" sz="1600">
                <a:solidFill>
                  <a:schemeClr val="tx2"/>
                </a:solidFill>
              </a:rPr>
              <a:t>calibrations </a:t>
            </a:r>
            <a:r>
              <a:rPr lang="en-US" sz="1600" b="0">
                <a:solidFill>
                  <a:schemeClr val="tx2"/>
                </a:solidFill>
              </a:rPr>
              <a:t>to pressure units.</a:t>
            </a:r>
          </a:p>
          <a:p>
            <a:pPr eaLnBrk="1" hangingPunct="1">
              <a:buClr>
                <a:schemeClr val="tx2"/>
              </a:buClr>
              <a:buFont typeface="Wingdings" pitchFamily="2" charset="2"/>
              <a:buChar char="§"/>
            </a:pPr>
            <a:r>
              <a:rPr lang="en-US" sz="1600" b="0">
                <a:solidFill>
                  <a:schemeClr val="hlink"/>
                </a:solidFill>
              </a:rPr>
              <a:t> </a:t>
            </a:r>
            <a:r>
              <a:rPr lang="en-US" sz="1600" b="0">
                <a:solidFill>
                  <a:schemeClr val="tx2"/>
                </a:solidFill>
              </a:rPr>
              <a:t>Pressure transducers are used with </a:t>
            </a:r>
            <a:r>
              <a:rPr lang="en-US" sz="1600">
                <a:solidFill>
                  <a:schemeClr val="tx2"/>
                </a:solidFill>
              </a:rPr>
              <a:t>pressure taps</a:t>
            </a:r>
            <a:r>
              <a:rPr lang="en-US" sz="1600" b="0">
                <a:solidFill>
                  <a:schemeClr val="tx2"/>
                </a:solidFill>
              </a:rPr>
              <a:t>, </a:t>
            </a:r>
            <a:r>
              <a:rPr lang="en-US" sz="1600">
                <a:solidFill>
                  <a:schemeClr val="tx2"/>
                </a:solidFill>
              </a:rPr>
              <a:t>pitot tubes</a:t>
            </a:r>
            <a:r>
              <a:rPr lang="en-US" sz="1600" b="0">
                <a:solidFill>
                  <a:schemeClr val="tx2"/>
                </a:solidFill>
              </a:rPr>
              <a:t>, pulmonary functions, HVAC, mechanical pressures, etc.</a:t>
            </a:r>
            <a:endParaRPr lang="en-US" sz="1600">
              <a:solidFill>
                <a:schemeClr val="tx2"/>
              </a:solidFill>
            </a:endParaRPr>
          </a:p>
        </p:txBody>
      </p:sp>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A761A3C-0A06-4A4C-8A9E-F331D211D645}" type="slidenum">
              <a:rPr lang="en-US" sz="1400" b="0" smtClean="0"/>
              <a:pPr eaLnBrk="1" hangingPunct="1"/>
              <a:t>9</a:t>
            </a:fld>
            <a:endParaRPr lang="en-US" sz="1400" b="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37988</TotalTime>
  <Words>2375</Words>
  <Application>Microsoft Office PowerPoint</Application>
  <PresentationFormat>On-screen Show (4:3)</PresentationFormat>
  <Paragraphs>324</Paragraphs>
  <Slides>35</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Blends</vt:lpstr>
      <vt:lpstr>Equation</vt:lpstr>
      <vt:lpstr>Document</vt:lpstr>
      <vt:lpstr>Experimental Fluid Dynamics  and Uncertainty Assessment Methodology</vt:lpstr>
      <vt:lpstr>Table of Contents</vt:lpstr>
      <vt:lpstr>1. What is EFD</vt:lpstr>
      <vt:lpstr>2. EFD Philosophy</vt:lpstr>
      <vt:lpstr>3. EFD Process</vt:lpstr>
      <vt:lpstr>1) Test Setup</vt:lpstr>
      <vt:lpstr>Manometers</vt:lpstr>
      <vt:lpstr>Pressure transducers</vt:lpstr>
      <vt:lpstr>Pressure transducers</vt:lpstr>
      <vt:lpstr>Pressure taps</vt:lpstr>
      <vt:lpstr>Pitot tube</vt:lpstr>
      <vt:lpstr>Venturi meter</vt:lpstr>
      <vt:lpstr>Hotwire</vt:lpstr>
      <vt:lpstr>Loadcell</vt:lpstr>
      <vt:lpstr>Particle Image Velocimetry (PIV)</vt:lpstr>
      <vt:lpstr>Particle Image Velocimetry (PIV)</vt:lpstr>
      <vt:lpstr>Particle Image Velocimetry (PIV)</vt:lpstr>
      <vt:lpstr>2) Data acquisition - Outline</vt:lpstr>
      <vt:lpstr>2) Data acquisition - hardware</vt:lpstr>
      <vt:lpstr>2) Data Acquisition - Software</vt:lpstr>
      <vt:lpstr>3) Data Reduction</vt:lpstr>
      <vt:lpstr>4) Uncertainty Analysis</vt:lpstr>
      <vt:lpstr>4) Uncertainty Analysis</vt:lpstr>
      <vt:lpstr>4) Uncertainty Analysis</vt:lpstr>
      <vt:lpstr>4) Uncertainty Analysis</vt:lpstr>
      <vt:lpstr>5) Data Analysis</vt:lpstr>
      <vt:lpstr>4. 57:020 EFD Labs</vt:lpstr>
      <vt:lpstr>1) Lab 1 – Viscosity experiment  </vt:lpstr>
      <vt:lpstr>2) Lab 1 – Cylinder flow (ePIV)  </vt:lpstr>
      <vt:lpstr>3) Lab 2 – Pipe experiment  </vt:lpstr>
      <vt:lpstr>4) Lab 2 – Step-up flow (ePIV)  </vt:lpstr>
      <vt:lpstr>5) Lab 3 – Airfoil experiment  </vt:lpstr>
      <vt:lpstr>6) Lab 3 – Airfoil flow (ePIV)  </vt:lpstr>
      <vt:lpstr>Lab Schedule and Report Instructions</vt:lpstr>
      <vt:lpstr>Lab location: general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Haitham A Elshiekh</dc:creator>
  <cp:lastModifiedBy>hyn</cp:lastModifiedBy>
  <cp:revision>329</cp:revision>
  <cp:lastPrinted>1601-01-01T00:00:00Z</cp:lastPrinted>
  <dcterms:created xsi:type="dcterms:W3CDTF">1601-01-01T00:00:00Z</dcterms:created>
  <dcterms:modified xsi:type="dcterms:W3CDTF">2012-08-26T20:03:46Z</dcterms:modified>
</cp:coreProperties>
</file>