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4" r:id="rId4"/>
    <p:sldId id="263" r:id="rId5"/>
    <p:sldId id="268" r:id="rId6"/>
    <p:sldId id="270" r:id="rId7"/>
    <p:sldId id="275" r:id="rId8"/>
    <p:sldId id="265" r:id="rId9"/>
    <p:sldId id="258" r:id="rId10"/>
    <p:sldId id="276" r:id="rId11"/>
    <p:sldId id="262" r:id="rId12"/>
    <p:sldId id="266" r:id="rId13"/>
    <p:sldId id="272" r:id="rId14"/>
    <p:sldId id="277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7282" autoAdjust="0"/>
  </p:normalViewPr>
  <p:slideViewPr>
    <p:cSldViewPr>
      <p:cViewPr varScale="1">
        <p:scale>
          <a:sx n="80" d="100"/>
          <a:sy n="80" d="100"/>
        </p:scale>
        <p:origin x="9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27" tIns="46963" rIns="93927" bIns="469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3" y="0"/>
            <a:ext cx="3066733" cy="468154"/>
          </a:xfrm>
          <a:prstGeom prst="rect">
            <a:avLst/>
          </a:prstGeom>
        </p:spPr>
        <p:txBody>
          <a:bodyPr vert="horz" lIns="93927" tIns="46963" rIns="93927" bIns="46963" rtlCol="0"/>
          <a:lstStyle>
            <a:lvl1pPr algn="r">
              <a:defRPr sz="1200"/>
            </a:lvl1pPr>
          </a:lstStyle>
          <a:p>
            <a:fld id="{F65F6A47-652C-4D91-B20C-96A13EFFFEF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27" tIns="46963" rIns="93927" bIns="469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3" y="8893296"/>
            <a:ext cx="3066733" cy="468154"/>
          </a:xfrm>
          <a:prstGeom prst="rect">
            <a:avLst/>
          </a:prstGeom>
        </p:spPr>
        <p:txBody>
          <a:bodyPr vert="horz" lIns="93927" tIns="46963" rIns="93927" bIns="46963" rtlCol="0" anchor="b"/>
          <a:lstStyle>
            <a:lvl1pPr algn="r">
              <a:defRPr sz="1200"/>
            </a:lvl1pPr>
          </a:lstStyle>
          <a:p>
            <a:fld id="{95AB2EB3-9698-4370-BC4E-F8769CDA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5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76" tIns="46088" rIns="92176" bIns="460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76" tIns="46088" rIns="92176" bIns="46088" rtlCol="0"/>
          <a:lstStyle>
            <a:lvl1pPr algn="r">
              <a:defRPr sz="1200"/>
            </a:lvl1pPr>
          </a:lstStyle>
          <a:p>
            <a:fld id="{BBB341B1-AD79-48D8-9B76-3AB626FC8EE8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6" tIns="46088" rIns="92176" bIns="460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349" y="4505661"/>
            <a:ext cx="5660378" cy="3687030"/>
          </a:xfrm>
          <a:prstGeom prst="rect">
            <a:avLst/>
          </a:prstGeom>
        </p:spPr>
        <p:txBody>
          <a:bodyPr vert="horz" lIns="92176" tIns="46088" rIns="92176" bIns="460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004"/>
            <a:ext cx="3067374" cy="470072"/>
          </a:xfrm>
          <a:prstGeom prst="rect">
            <a:avLst/>
          </a:prstGeom>
        </p:spPr>
        <p:txBody>
          <a:bodyPr vert="horz" lIns="92176" tIns="46088" rIns="92176" bIns="460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100" y="8893004"/>
            <a:ext cx="3067374" cy="470072"/>
          </a:xfrm>
          <a:prstGeom prst="rect">
            <a:avLst/>
          </a:prstGeom>
        </p:spPr>
        <p:txBody>
          <a:bodyPr vert="horz" lIns="92176" tIns="46088" rIns="92176" bIns="46088" rtlCol="0" anchor="b"/>
          <a:lstStyle>
            <a:lvl1pPr algn="r">
              <a:defRPr sz="1200"/>
            </a:lvl1pPr>
          </a:lstStyle>
          <a:p>
            <a:fld id="{E06A47EF-ABE7-4842-9D3D-56FF18C5C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9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yourself</a:t>
            </a:r>
          </a:p>
          <a:p>
            <a:r>
              <a:rPr lang="en-US" baseline="0" dirty="0" smtClean="0"/>
              <a:t>Introduce Lab – Simulation of Laminar Pipe </a:t>
            </a:r>
            <a:r>
              <a:rPr lang="en-US" baseline="0" dirty="0" smtClean="0"/>
              <a:t>Flow in smooth pipe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51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Talking Points: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 slip</a:t>
            </a:r>
            <a:r>
              <a:rPr lang="en-US" baseline="0" dirty="0" smtClean="0"/>
              <a:t> wall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Symmetric about axis for axial velocity and pressure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Uniform inlet velocity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Outlet pressure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68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Talking Points: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Residuals</a:t>
            </a:r>
            <a:r>
              <a:rPr lang="en-US" baseline="0" dirty="0" smtClean="0"/>
              <a:t> are relative errors, taking the difference between the previous solution and current solution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Just because residuals go to zero does not mean solution is perfectly accurate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May be converging to the wrong solution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Dependent on many factors such as turbulence modeling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11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Questions: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u="none" dirty="0" smtClean="0"/>
              <a:t>Can</a:t>
            </a:r>
            <a:r>
              <a:rPr lang="en-US" b="0" u="none" baseline="0" dirty="0" smtClean="0"/>
              <a:t> anyone explain what fully developed flow is?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u="none" baseline="0" dirty="0" smtClean="0"/>
              <a:t>Why is friction coefficient constant in fully developed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u="sng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Talking Points: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Explain</a:t>
            </a:r>
            <a:r>
              <a:rPr lang="en-US" baseline="0" dirty="0" smtClean="0"/>
              <a:t> developing length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Linear pressure drop in fully developed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55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Questions: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What</a:t>
            </a:r>
            <a:r>
              <a:rPr lang="en-US" baseline="0" dirty="0" smtClean="0"/>
              <a:t> happens to radial velocity in developed region?</a:t>
            </a:r>
          </a:p>
          <a:p>
            <a:pPr defTabSz="921759"/>
            <a:endParaRPr lang="en-US" b="1" u="sng" dirty="0" smtClean="0"/>
          </a:p>
          <a:p>
            <a:pPr defTabSz="921759"/>
            <a:r>
              <a:rPr lang="en-US" b="1" u="sng" dirty="0" smtClean="0"/>
              <a:t>Talking </a:t>
            </a:r>
            <a:r>
              <a:rPr lang="en-US" b="1" u="sng" dirty="0" smtClean="0"/>
              <a:t>Points: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Shows</a:t>
            </a:r>
            <a:r>
              <a:rPr lang="en-US" baseline="0" dirty="0" smtClean="0"/>
              <a:t> contours of axial velocity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baseline="0" dirty="0" smtClean="0"/>
              <a:t>Vectors of axial velocity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CFD allows you</a:t>
            </a:r>
            <a:r>
              <a:rPr lang="en-US" baseline="0" dirty="0" smtClean="0"/>
              <a:t> to find fluid properties at any point in the fluid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82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28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99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Questions: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What</a:t>
            </a:r>
            <a:r>
              <a:rPr lang="en-US" baseline="0" dirty="0" smtClean="0"/>
              <a:t> is the velocity at the wall?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Talking </a:t>
            </a:r>
            <a:r>
              <a:rPr lang="en-US" b="1" u="sng" dirty="0" smtClean="0"/>
              <a:t>Points: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Simulating</a:t>
            </a:r>
            <a:r>
              <a:rPr lang="en-US" baseline="0" dirty="0" smtClean="0"/>
              <a:t> laminar pipe flow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baseline="0" dirty="0" smtClean="0"/>
              <a:t>Comparing CFD results to AFD solutions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baseline="0" dirty="0" smtClean="0"/>
              <a:t>Look at the developing profile</a:t>
            </a:r>
          </a:p>
          <a:p>
            <a:pPr marL="633710" lvl="1" indent="-172830">
              <a:buFont typeface="Arial" panose="020B0604020202020204" pitchFamily="34" charset="0"/>
              <a:buChar char="•"/>
            </a:pPr>
            <a:r>
              <a:rPr lang="en-US" baseline="0" dirty="0" smtClean="0"/>
              <a:t>Uniform inlet to quadratic</a:t>
            </a:r>
          </a:p>
          <a:p>
            <a:pPr marL="633710" lvl="1" indent="-172830">
              <a:buFont typeface="Arial" panose="020B0604020202020204" pitchFamily="34" charset="0"/>
              <a:buChar char="•"/>
            </a:pPr>
            <a:r>
              <a:rPr lang="en-US" baseline="0" dirty="0" smtClean="0"/>
              <a:t>Linear pressure drop in fully developed flow</a:t>
            </a:r>
          </a:p>
          <a:p>
            <a:pPr marL="633710" lvl="1" indent="-172830">
              <a:buFont typeface="Arial" panose="020B0604020202020204" pitchFamily="34" charset="0"/>
              <a:buChar char="•"/>
            </a:pPr>
            <a:r>
              <a:rPr lang="en-US" baseline="0" dirty="0" smtClean="0"/>
              <a:t>Developing </a:t>
            </a:r>
            <a:r>
              <a:rPr lang="en-US" baseline="0" dirty="0" smtClean="0"/>
              <a:t>length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84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759"/>
            <a:r>
              <a:rPr lang="en-US" b="1" u="sng" dirty="0" smtClean="0"/>
              <a:t>Talking Points: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Laminar</a:t>
            </a:r>
            <a:r>
              <a:rPr lang="en-US" baseline="0" dirty="0" smtClean="0"/>
              <a:t> flow is viscous dominated</a:t>
            </a:r>
          </a:p>
          <a:p>
            <a:pPr marL="633710" lvl="1" indent="-172830">
              <a:buFont typeface="Arial" panose="020B0604020202020204" pitchFamily="34" charset="0"/>
              <a:buChar char="•"/>
            </a:pPr>
            <a:r>
              <a:rPr lang="en-US" baseline="0" dirty="0" smtClean="0"/>
              <a:t>Low Re #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Turbulent flow is inertial dominated</a:t>
            </a:r>
          </a:p>
          <a:p>
            <a:pPr marL="633710" lvl="1" indent="-172830">
              <a:buFont typeface="Arial" panose="020B0604020202020204" pitchFamily="34" charset="0"/>
              <a:buChar char="•"/>
            </a:pPr>
            <a:r>
              <a:rPr lang="en-US" dirty="0" smtClean="0"/>
              <a:t>High</a:t>
            </a:r>
            <a:r>
              <a:rPr lang="en-US" baseline="0" dirty="0" smtClean="0"/>
              <a:t> Re #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0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759"/>
            <a:r>
              <a:rPr lang="en-US" b="1" u="sng" dirty="0" smtClean="0"/>
              <a:t>Talking Points: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Physics must </a:t>
            </a:r>
            <a:r>
              <a:rPr lang="en-US" baseline="0" dirty="0" smtClean="0"/>
              <a:t>be known to properly construct mesh/grid</a:t>
            </a:r>
          </a:p>
          <a:p>
            <a:pPr marL="633710" lvl="1" indent="-172830"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  <a:r>
              <a:rPr lang="en-US" baseline="0" dirty="0" smtClean="0"/>
              <a:t> must know if flow is turbulent to determine grid refinement for </a:t>
            </a:r>
            <a:r>
              <a:rPr lang="en-US" b="0" baseline="0" dirty="0" smtClean="0"/>
              <a:t>B.L</a:t>
            </a:r>
            <a:r>
              <a:rPr lang="en-US" b="0" baseline="0" dirty="0" smtClean="0"/>
              <a:t>.</a:t>
            </a:r>
          </a:p>
          <a:p>
            <a:pPr marL="1090910" lvl="2" indent="-172830">
              <a:buFont typeface="Arial" panose="020B0604020202020204" pitchFamily="34" charset="0"/>
              <a:buChar char="•"/>
            </a:pPr>
            <a:r>
              <a:rPr lang="en-US" b="0" baseline="0" dirty="0" smtClean="0"/>
              <a:t>Need many grid points to resolve large velocity grads noticed in turbulent B.L.</a:t>
            </a:r>
            <a:endParaRPr lang="en-US" b="0" baseline="0" dirty="0" smtClean="0"/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In</a:t>
            </a:r>
            <a:r>
              <a:rPr lang="en-US" baseline="0" dirty="0" smtClean="0"/>
              <a:t> ANSYS mesh comes before physics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759"/>
            <a:r>
              <a:rPr lang="en-US" b="1" u="sng" dirty="0" smtClean="0"/>
              <a:t>Talking Points: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ANSYS</a:t>
            </a:r>
            <a:r>
              <a:rPr lang="en-US" baseline="0" dirty="0" smtClean="0"/>
              <a:t> Workbench Project Schematic screen</a:t>
            </a:r>
            <a:endParaRPr lang="en-US" dirty="0" smtClean="0"/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Modular interface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Geometry-&gt; Mesh-&gt; Physics-&gt;</a:t>
            </a:r>
            <a:r>
              <a:rPr lang="en-US" baseline="0" dirty="0" smtClean="0"/>
              <a:t> Solution-&gt;Results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36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759"/>
            <a:r>
              <a:rPr lang="en-US" b="1" u="sng" dirty="0" smtClean="0"/>
              <a:t>Talking Points: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In</a:t>
            </a:r>
            <a:r>
              <a:rPr lang="en-US" baseline="0" dirty="0" smtClean="0"/>
              <a:t> CFD it is best to simplify problem for efficiency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baseline="0" dirty="0" smtClean="0"/>
              <a:t>Pipe can be simplified into 2D rectangle axisymmetric about centerline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27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759"/>
            <a:r>
              <a:rPr lang="en-US" b="1" u="sng" dirty="0" smtClean="0"/>
              <a:t>Talking Points: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CFD is </a:t>
            </a:r>
            <a:r>
              <a:rPr lang="en-US" dirty="0" smtClean="0"/>
              <a:t>discretizing </a:t>
            </a:r>
            <a:r>
              <a:rPr lang="en-US" dirty="0" smtClean="0"/>
              <a:t>the fluid flow and solving N.S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eqns</a:t>
            </a:r>
            <a:r>
              <a:rPr lang="en-US" baseline="0" dirty="0" smtClean="0"/>
              <a:t> </a:t>
            </a:r>
            <a:r>
              <a:rPr lang="en-US" baseline="0" dirty="0" smtClean="0"/>
              <a:t>numerically at each grid point</a:t>
            </a:r>
            <a:endParaRPr lang="en-US" dirty="0" smtClean="0"/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dirty="0" smtClean="0"/>
              <a:t>Discretize geometry</a:t>
            </a:r>
            <a:r>
              <a:rPr lang="en-US" baseline="0" dirty="0" smtClean="0"/>
              <a:t> by splitting sides</a:t>
            </a:r>
          </a:p>
          <a:p>
            <a:pPr marL="172830" indent="-172830">
              <a:buFont typeface="Arial" panose="020B0604020202020204" pitchFamily="34" charset="0"/>
              <a:buChar char="•"/>
            </a:pPr>
            <a:r>
              <a:rPr lang="en-US" baseline="0" dirty="0" smtClean="0"/>
              <a:t>Can get information at any discretized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01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Talking Points: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User interface</a:t>
            </a:r>
            <a:r>
              <a:rPr lang="en-US" baseline="0" dirty="0" smtClean="0"/>
              <a:t> of Fluent</a:t>
            </a: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Physics (Setup)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Solution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Numerical methods setup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4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6E8C26-0B03-4A8B-B3D7-6AE0B2C7B59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6E8C26-0B03-4A8B-B3D7-6AE0B2C7B59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6E8C26-0B03-4A8B-B3D7-6AE0B2C7B59C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v/nuQyKGuXJOs?hl=en_US&amp;amp;version=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v/6OzAx1bPGD4?version=2&amp;amp;hl=en_U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276600"/>
            <a:ext cx="7059079" cy="17248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CFD Pre-Lab 1</a:t>
            </a:r>
            <a:br>
              <a:rPr lang="en-US" sz="6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Simulation of Laminar Pipe Flow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0" dirty="0" smtClean="0">
                <a:effectLst/>
              </a:rPr>
              <a:t>Seong Mo </a:t>
            </a:r>
            <a:r>
              <a:rPr lang="en-US" sz="2000" b="0" dirty="0" err="1" smtClean="0">
                <a:effectLst/>
              </a:rPr>
              <a:t>Yeon</a:t>
            </a:r>
            <a:r>
              <a:rPr lang="en-US" sz="2000" b="0" dirty="0" smtClean="0">
                <a:effectLst/>
              </a:rPr>
              <a:t>, </a:t>
            </a:r>
            <a:r>
              <a:rPr lang="en-US" sz="2000" b="0" dirty="0" err="1" smtClean="0">
                <a:effectLst/>
              </a:rPr>
              <a:t>Timur</a:t>
            </a:r>
            <a:r>
              <a:rPr lang="en-US" sz="2000" b="0" dirty="0" smtClean="0">
                <a:effectLst/>
              </a:rPr>
              <a:t> </a:t>
            </a:r>
            <a:r>
              <a:rPr lang="en-US" sz="2000" b="0" dirty="0" err="1" smtClean="0">
                <a:effectLst/>
              </a:rPr>
              <a:t>Dogan</a:t>
            </a:r>
            <a:r>
              <a:rPr lang="en-US" sz="2000" b="0" dirty="0" smtClean="0">
                <a:effectLst/>
              </a:rPr>
              <a:t>, and Michael Conger</a:t>
            </a:r>
            <a:br>
              <a:rPr lang="en-US" sz="2000" b="0" dirty="0" smtClean="0">
                <a:effectLst/>
              </a:rPr>
            </a:br>
            <a:r>
              <a:rPr lang="en-US" sz="2000" b="0" dirty="0">
                <a:effectLst/>
              </a:rPr>
              <a:t/>
            </a:r>
            <a:br>
              <a:rPr lang="en-US" sz="2000" b="0" dirty="0">
                <a:effectLst/>
              </a:rPr>
            </a:br>
            <a:r>
              <a:rPr lang="en-US" sz="2000" b="0" dirty="0" smtClean="0">
                <a:effectLst/>
              </a:rPr>
              <a:t>10/07/2015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6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3048000"/>
                <a:ext cx="9143999" cy="3657600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 smtClean="0"/>
                  <a:t>Laminar flow</a:t>
                </a:r>
              </a:p>
              <a:p>
                <a:r>
                  <a:rPr lang="en-US" sz="1800" dirty="0" smtClean="0"/>
                  <a:t>Air properties</a:t>
                </a:r>
              </a:p>
              <a:p>
                <a:r>
                  <a:rPr lang="en-US" sz="1800" dirty="0" smtClean="0"/>
                  <a:t>Boundary Conditions (BC)</a:t>
                </a:r>
                <a:endParaRPr lang="en-US" sz="1800" dirty="0"/>
              </a:p>
              <a:p>
                <a:pPr lvl="1"/>
                <a:r>
                  <a:rPr lang="en-US" sz="1800" dirty="0"/>
                  <a:t>No-slip: </a:t>
                </a:r>
                <a:r>
                  <a:rPr lang="en-US" sz="1800" dirty="0" smtClean="0"/>
                  <a:t>velocities are zero (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b="0" i="1" baseline="-25000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 dirty="0" smtClean="0">
                        <a:latin typeface="Cambria Math"/>
                      </a:rPr>
                      <m:t>,</m:t>
                    </m:r>
                    <m:r>
                      <a:rPr lang="en-US" sz="1800" i="1" dirty="0" smtClean="0">
                        <a:latin typeface="Cambria Math"/>
                      </a:rPr>
                      <m:t>𝑣𝑟</m:t>
                    </m:r>
                    <m:r>
                      <a:rPr lang="en-US" sz="1800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), pressure gradient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 is zero</a:t>
                </a:r>
                <a:endParaRPr lang="en-US" sz="1800" dirty="0"/>
              </a:p>
              <a:p>
                <a:pPr lvl="1"/>
                <a:r>
                  <a:rPr lang="en-US" sz="1800" dirty="0"/>
                  <a:t>Symmetric: </a:t>
                </a:r>
                <a:r>
                  <a:rPr lang="en-US" sz="1800" dirty="0" smtClean="0"/>
                  <a:t>radial </a:t>
                </a:r>
                <a:r>
                  <a:rPr lang="en-US" sz="1800" dirty="0"/>
                  <a:t>velocity is </a:t>
                </a:r>
                <a:r>
                  <a:rPr lang="en-US" sz="1800" dirty="0" smtClean="0"/>
                  <a:t>zero (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𝑣</m:t>
                    </m:r>
                    <m:r>
                      <a:rPr lang="en-US" sz="1800" b="0" i="1" baseline="-2500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), </a:t>
                </a:r>
                <a:r>
                  <a:rPr lang="en-US" sz="1800" dirty="0"/>
                  <a:t>gradients of axial velocity and pressure are </a:t>
                </a:r>
                <a:r>
                  <a:rPr lang="en-US" sz="1800" dirty="0" smtClean="0"/>
                  <a:t>zero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 smtClean="0">
                            <a:latin typeface="Cambria Math"/>
                          </a:rPr>
                          <m:t>𝑑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800" b="0" i="1" baseline="-25000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</a:t>
                </a:r>
                <a:endParaRPr lang="en-US" sz="1800" dirty="0"/>
              </a:p>
              <a:p>
                <a:pPr lvl="1"/>
                <a:r>
                  <a:rPr lang="en-US" sz="1800" dirty="0"/>
                  <a:t>Inlet velocity: </a:t>
                </a:r>
                <a:r>
                  <a:rPr lang="en-US" sz="1800" dirty="0" smtClean="0"/>
                  <a:t>uniform constant velocity (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b="0" i="1" baseline="-25000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 dirty="0">
                        <a:latin typeface="Cambria Math"/>
                      </a:rPr>
                      <m:t>=0.2</m:t>
                    </m:r>
                    <m:f>
                      <m:f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1800" b="0" i="1" dirty="0" smtClean="0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en-US" sz="1800" b="0" i="1" dirty="0" smtClean="0">
                        <a:latin typeface="Cambria Math"/>
                      </a:rPr>
                      <m:t>,</m:t>
                    </m:r>
                    <m:r>
                      <a:rPr lang="en-US" sz="1800" i="1" dirty="0">
                        <a:latin typeface="Cambria Math"/>
                      </a:rPr>
                      <m:t> </m:t>
                    </m:r>
                    <m:r>
                      <a:rPr lang="en-US" sz="1800" i="1" dirty="0">
                        <a:latin typeface="Cambria Math"/>
                      </a:rPr>
                      <m:t>𝑣𝑟</m:t>
                    </m:r>
                    <m:r>
                      <a:rPr lang="en-US" sz="1800" i="1" dirty="0">
                        <a:latin typeface="Cambria Math"/>
                      </a:rPr>
                      <m:t>=0,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</a:t>
                </a:r>
              </a:p>
              <a:p>
                <a:pPr lvl="1"/>
                <a:r>
                  <a:rPr lang="en-US" sz="1800" dirty="0" smtClean="0"/>
                  <a:t>Outlet: (gauge) pressure is imposed to the boundary (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𝑝</m:t>
                    </m:r>
                    <m:r>
                      <a:rPr lang="en-US" sz="1800" i="1" dirty="0">
                        <a:latin typeface="Cambria Math"/>
                      </a:rPr>
                      <m:t>=0</m:t>
                    </m:r>
                    <m:r>
                      <a:rPr lang="en-US" sz="1800" b="0" i="1" dirty="0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𝑑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800" b="0" i="1" baseline="-25000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𝑑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𝑑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𝑣</m:t>
                        </m:r>
                        <m:r>
                          <a:rPr lang="en-US" sz="1800" b="0" i="1" baseline="-25000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𝑑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</a:t>
                </a:r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048000"/>
                <a:ext cx="9143999" cy="3657600"/>
              </a:xfrm>
              <a:blipFill rotWithShape="0">
                <a:blip r:embed="rId3"/>
                <a:stretch>
                  <a:fillRect t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Physics</a:t>
            </a:r>
            <a:endParaRPr lang="en-US" sz="32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3195345" y="1752600"/>
            <a:ext cx="0" cy="94136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195345" y="1752600"/>
            <a:ext cx="23143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195345" y="2693965"/>
            <a:ext cx="2314308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04800" y="1949498"/>
            <a:ext cx="275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Inlet – Velocity inlet BC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71578" y="2032751"/>
            <a:ext cx="3182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Outlet – Pressure outlet BC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24012" y="1368028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 – No slip BC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941596" y="2850472"/>
            <a:ext cx="3158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Center – Axisymmetric BC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3723953" y="2312966"/>
            <a:ext cx="1257092" cy="58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120489" y="1889702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5509653" y="1746735"/>
            <a:ext cx="0" cy="94136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 smtClean="0"/>
              <a:t>ANSYS Fluent</a:t>
            </a:r>
            <a:endParaRPr lang="en-US" sz="4400" dirty="0"/>
          </a:p>
        </p:txBody>
      </p:sp>
      <p:sp>
        <p:nvSpPr>
          <p:cNvPr id="16" name="Arc 15"/>
          <p:cNvSpPr/>
          <p:nvPr/>
        </p:nvSpPr>
        <p:spPr>
          <a:xfrm>
            <a:off x="2251572" y="1766082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flipV="1">
            <a:off x="2257028" y="1771650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201789" y="2402083"/>
            <a:ext cx="0" cy="50025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Line Callout 1 7"/>
              <p:cNvSpPr/>
              <p:nvPr/>
            </p:nvSpPr>
            <p:spPr>
              <a:xfrm>
                <a:off x="6248400" y="2850472"/>
                <a:ext cx="2895600" cy="776944"/>
              </a:xfrm>
              <a:prstGeom prst="borderCallout1">
                <a:avLst>
                  <a:gd name="adj1" fmla="val -1461"/>
                  <a:gd name="adj2" fmla="val 1150"/>
                  <a:gd name="adj3" fmla="val -17405"/>
                  <a:gd name="adj4" fmla="val -36359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Zero slop at center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Line Callout 1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850472"/>
                <a:ext cx="2895600" cy="776944"/>
              </a:xfrm>
              <a:prstGeom prst="borderCallout1">
                <a:avLst>
                  <a:gd name="adj1" fmla="val -1461"/>
                  <a:gd name="adj2" fmla="val 1150"/>
                  <a:gd name="adj3" fmla="val -17405"/>
                  <a:gd name="adj4" fmla="val -36359"/>
                </a:avLst>
              </a:prstGeom>
              <a:blipFill rotWithShape="0">
                <a:blip r:embed="rId4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5509653" y="2688100"/>
            <a:ext cx="1043547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195345" y="1219200"/>
            <a:ext cx="0" cy="527535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41596" y="1219200"/>
            <a:ext cx="247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248400" y="239994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9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42276" cy="3048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 </a:t>
            </a:r>
            <a:r>
              <a:rPr lang="en-US" sz="1800" dirty="0"/>
              <a:t>limiting behavior in the solution of the </a:t>
            </a:r>
            <a:r>
              <a:rPr lang="en-US" sz="1800" dirty="0" smtClean="0"/>
              <a:t>equations</a:t>
            </a:r>
          </a:p>
          <a:p>
            <a:r>
              <a:rPr lang="en-US" sz="1800" dirty="0" smtClean="0"/>
              <a:t>Represented </a:t>
            </a:r>
            <a:r>
              <a:rPr lang="en-US" sz="1800" dirty="0"/>
              <a:t>by </a:t>
            </a:r>
            <a:r>
              <a:rPr lang="en-US" sz="1800" dirty="0" smtClean="0"/>
              <a:t>the history of residuals or </a:t>
            </a:r>
            <a:r>
              <a:rPr lang="en-US" sz="1800" dirty="0" smtClean="0">
                <a:solidFill>
                  <a:srgbClr val="FF0000"/>
                </a:solidFill>
              </a:rPr>
              <a:t>errors</a:t>
            </a:r>
            <a:r>
              <a:rPr lang="en-US" sz="1800" dirty="0" smtClean="0"/>
              <a:t> made by previous </a:t>
            </a:r>
            <a:r>
              <a:rPr lang="en-US" sz="1800" dirty="0" smtClean="0">
                <a:solidFill>
                  <a:srgbClr val="FF0000"/>
                </a:solidFill>
              </a:rPr>
              <a:t>iterative solutions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 </a:t>
            </a:r>
            <a:r>
              <a:rPr lang="en-US" sz="1800" dirty="0"/>
              <a:t>converged solution is </a:t>
            </a:r>
            <a:r>
              <a:rPr lang="en-US" sz="1800" dirty="0">
                <a:solidFill>
                  <a:srgbClr val="FF0000"/>
                </a:solidFill>
              </a:rPr>
              <a:t>not necessarily an accurate </a:t>
            </a:r>
            <a:r>
              <a:rPr lang="en-US" sz="1800" dirty="0" smtClean="0">
                <a:solidFill>
                  <a:srgbClr val="FF0000"/>
                </a:solidFill>
              </a:rPr>
              <a:t>one</a:t>
            </a:r>
            <a:r>
              <a:rPr lang="en-US" sz="1800" dirty="0" smtClean="0"/>
              <a:t> due to iteration number, domain size, mesh resolution and numerical schemes</a:t>
            </a:r>
          </a:p>
          <a:p>
            <a:r>
              <a:rPr lang="en-US" sz="1800" dirty="0" smtClean="0"/>
              <a:t>Continuity, momentum equation have their own residual histories.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3734980"/>
            <a:ext cx="38100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 smtClean="0"/>
              <a:t>ANSYS Fluent</a:t>
            </a:r>
            <a:endParaRPr lang="en-US" sz="4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/>
              <a:t>Solution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49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377" y="1447800"/>
            <a:ext cx="5896777" cy="2743200"/>
          </a:xfrm>
        </p:spPr>
        <p:txBody>
          <a:bodyPr>
            <a:noAutofit/>
          </a:bodyPr>
          <a:lstStyle/>
          <a:p>
            <a:r>
              <a:rPr lang="en-US" sz="1600" dirty="0" smtClean="0"/>
              <a:t>Developed length is distance from entrance to a point where flow is fully developed.</a:t>
            </a:r>
          </a:p>
          <a:p>
            <a:r>
              <a:rPr lang="en-US" sz="1600" dirty="0" smtClean="0"/>
              <a:t>Fully developed flow does not change velocity profile or velocity gradient in axial direction is zero.</a:t>
            </a:r>
          </a:p>
          <a:p>
            <a:r>
              <a:rPr lang="en-US" sz="1600" dirty="0" smtClean="0"/>
              <a:t>Pressure drops linearly.</a:t>
            </a:r>
          </a:p>
          <a:p>
            <a:r>
              <a:rPr lang="en-US" sz="1600" dirty="0" smtClean="0"/>
              <a:t>Axial velocity or skin friction distribution along axis can be used to determine the length.</a:t>
            </a:r>
            <a:endParaRPr lang="en-US" sz="1600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3001505" y="4119398"/>
            <a:ext cx="2852096" cy="2130072"/>
            <a:chOff x="498350" y="4105368"/>
            <a:chExt cx="3477615" cy="270192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98350" y="4105368"/>
              <a:ext cx="3462983" cy="2701923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" name="Straight Connector 7"/>
            <p:cNvCxnSpPr/>
            <p:nvPr/>
          </p:nvCxnSpPr>
          <p:spPr>
            <a:xfrm>
              <a:off x="2711083" y="4359314"/>
              <a:ext cx="0" cy="157670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676400" y="5142669"/>
              <a:ext cx="8226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Developing</a:t>
              </a:r>
            </a:p>
            <a:p>
              <a:r>
                <a:rPr lang="en-US" sz="1000" dirty="0" smtClean="0"/>
                <a:t>region</a:t>
              </a:r>
              <a:endParaRPr lang="en-US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11083" y="4605180"/>
              <a:ext cx="1264882" cy="24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Developed region</a:t>
              </a:r>
              <a:endParaRPr lang="en-US" sz="800" dirty="0"/>
            </a:p>
          </p:txBody>
        </p:sp>
      </p:grp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4191000"/>
            <a:ext cx="25908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Content Placeholder 4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53602" y="1388113"/>
            <a:ext cx="3139325" cy="235449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 smtClean="0"/>
              <a:t>ANSYS Fluent</a:t>
            </a:r>
            <a:endParaRPr lang="en-US" sz="4400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/>
              <a:t>Results</a:t>
            </a:r>
            <a:endParaRPr lang="en-US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79423" y="4046216"/>
            <a:ext cx="2903978" cy="217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5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7"/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1676400"/>
            <a:ext cx="2971800" cy="222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Content Placeholder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4114800"/>
            <a:ext cx="31496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 smtClean="0"/>
              <a:t>ANSYS Fluent</a:t>
            </a:r>
            <a:endParaRPr lang="en-US" sz="4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/>
              <a:t>Results</a:t>
            </a:r>
            <a:endParaRPr lang="en-US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295400"/>
            <a:ext cx="5926203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600" dirty="0" smtClean="0"/>
              <a:t>Flow can be visualized in detail using CFD</a:t>
            </a:r>
          </a:p>
          <a:p>
            <a:pPr marL="109728" indent="0">
              <a:buNone/>
            </a:pP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038600"/>
            <a:ext cx="32766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1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Bring your Data Reduction Sheet for the CFD Labs</a:t>
            </a:r>
          </a:p>
          <a:p>
            <a:r>
              <a:rPr lang="en-US" dirty="0" smtClean="0"/>
              <a:t>Deadline for CFD Lab report is two weeks after your CFD lab (not pre-lab)</a:t>
            </a:r>
          </a:p>
          <a:p>
            <a:r>
              <a:rPr lang="en-US" dirty="0" smtClean="0"/>
              <a:t>Use lab drop-box when turning in your lab reports</a:t>
            </a:r>
          </a:p>
          <a:p>
            <a:r>
              <a:rPr lang="en-US" dirty="0" smtClean="0"/>
              <a:t>Come to the office hours for help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Overview of Pipe Flow </a:t>
            </a:r>
          </a:p>
          <a:p>
            <a:r>
              <a:rPr lang="en-US" sz="2400" dirty="0" smtClean="0"/>
              <a:t>CFD Process</a:t>
            </a:r>
          </a:p>
          <a:p>
            <a:r>
              <a:rPr lang="en-US" sz="2400" dirty="0" smtClean="0"/>
              <a:t>ANSYS Workbench </a:t>
            </a:r>
          </a:p>
          <a:p>
            <a:r>
              <a:rPr lang="en-US" sz="2400" dirty="0" smtClean="0"/>
              <a:t>ANSYS Design Modeler (Geometry)</a:t>
            </a:r>
          </a:p>
          <a:p>
            <a:r>
              <a:rPr lang="en-US" sz="2400" dirty="0" smtClean="0"/>
              <a:t>ANSYS Mesh </a:t>
            </a:r>
          </a:p>
          <a:p>
            <a:r>
              <a:rPr lang="en-US" sz="2400" dirty="0" smtClean="0"/>
              <a:t>ANSYS Fluent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Physics (Setup)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Solution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Results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5029200" cy="5486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Simulation of laminar pipe flow will be conducted for this lab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xial </a:t>
            </a:r>
            <a:r>
              <a:rPr lang="en-US" sz="1800" dirty="0"/>
              <a:t>velocity profile, centerline velocity, centerline pressure, and wall shear </a:t>
            </a:r>
            <a:r>
              <a:rPr lang="en-US" sz="1800" dirty="0" smtClean="0"/>
              <a:t>stress will be analyzed</a:t>
            </a:r>
          </a:p>
          <a:p>
            <a:r>
              <a:rPr lang="en-US" sz="1800" dirty="0" smtClean="0"/>
              <a:t>Computational fluid dynamics (CFD) results for friction factor and velocity profile will be compared to analytical fluid dynamics (AFD)</a:t>
            </a:r>
          </a:p>
          <a:p>
            <a:r>
              <a:rPr lang="en-US" sz="1800" dirty="0" smtClean="0"/>
              <a:t>This lab will cover concept of laminar vs. turbulent flow and developing length for pipe flows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Overview of Pipe Flow </a:t>
            </a:r>
            <a:br>
              <a:rPr lang="en-US" dirty="0" smtClean="0"/>
            </a:br>
            <a:endParaRPr lang="en-US" sz="3200" dirty="0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8"/>
          <a:stretch/>
        </p:blipFill>
        <p:spPr bwMode="auto">
          <a:xfrm>
            <a:off x="5038724" y="1600200"/>
            <a:ext cx="369441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5334000"/>
            <a:ext cx="5315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Flow visualization between two parallel plates</a:t>
            </a:r>
            <a:endParaRPr lang="en-US" dirty="0" smtClean="0"/>
          </a:p>
          <a:p>
            <a:pPr algn="ctr"/>
            <a:r>
              <a:rPr lang="en-US" dirty="0" smtClean="0"/>
              <a:t>(starts at 14:25)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4267200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/>
                  <a:t>Flow in pipe with </a:t>
                </a:r>
                <a:r>
                  <a:rPr lang="en-US" sz="1800" dirty="0" smtClean="0"/>
                  <a:t>Reynolds (</a:t>
                </a:r>
                <a:r>
                  <a:rPr lang="en-US" sz="1800" dirty="0" smtClean="0"/>
                  <a:t>Re) number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𝑅𝑒</m:t>
                    </m:r>
                    <m:r>
                      <a:rPr lang="en-US" sz="180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 smtClean="0">
                            <a:latin typeface="Cambria Math"/>
                          </a:rPr>
                          <m:t>𝑈𝐷</m:t>
                        </m:r>
                      </m:num>
                      <m:den>
                        <m:r>
                          <a:rPr lang="en-US" sz="1800" i="1" dirty="0" err="1" smtClean="0">
                            <a:latin typeface="Cambria Math"/>
                          </a:rPr>
                          <m:t>𝜈</m:t>
                        </m:r>
                      </m:den>
                    </m:f>
                    <m:r>
                      <a:rPr lang="en-US" sz="18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latin typeface="Cambria Math"/>
                          </a:rPr>
                          <m:t>𝐼𝑛𝑒𝑟𝑡𝑖𝑎𝑙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𝐹𝑜𝑟𝑐𝑒𝑠</m:t>
                        </m:r>
                      </m:num>
                      <m:den>
                        <m:r>
                          <a:rPr lang="en-US" sz="1800" b="0" i="1" dirty="0" smtClean="0">
                            <a:latin typeface="Cambria Math"/>
                          </a:rPr>
                          <m:t>𝑉𝑖𝑠𝑐𝑜𝑢𝑠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𝐹𝑜𝑟𝑐𝑒𝑠</m:t>
                        </m:r>
                      </m:den>
                    </m:f>
                  </m:oMath>
                </a14:m>
                <a:r>
                  <a:rPr lang="en-US" sz="1800" dirty="0" smtClean="0"/>
                  <a:t> </a:t>
                </a:r>
              </a:p>
              <a:p>
                <a:pPr marL="457200" lvl="1" indent="0">
                  <a:buNone/>
                </a:pPr>
                <a:r>
                  <a:rPr lang="en-US" sz="1800" dirty="0" smtClean="0"/>
                  <a:t> </a:t>
                </a:r>
                <a:r>
                  <a:rPr lang="en-US" sz="1800" dirty="0" smtClean="0"/>
                  <a:t>   </a:t>
                </a:r>
                <a:r>
                  <a:rPr lang="en-US" sz="1800" dirty="0" smtClean="0"/>
                  <a:t>where U inflow velocity, D diameter of pipe,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𝜈</m:t>
                    </m:r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 smtClean="0"/>
                  <a:t>kinematic viscosity</a:t>
                </a:r>
                <a:endParaRPr lang="en-US" sz="1800" dirty="0" smtClean="0"/>
              </a:p>
              <a:p>
                <a:pPr lvl="1"/>
                <a:r>
                  <a:rPr lang="en-US" sz="1800" dirty="0" smtClean="0"/>
                  <a:t>Laminar : Re &lt; 2300</a:t>
                </a:r>
              </a:p>
              <a:p>
                <a:pPr lvl="1"/>
                <a:r>
                  <a:rPr lang="en-US" sz="1800" dirty="0" smtClean="0"/>
                  <a:t>Turbulent : Re &gt; 2300</a:t>
                </a:r>
              </a:p>
              <a:p>
                <a:r>
                  <a:rPr lang="en-US" sz="1800" dirty="0" smtClean="0"/>
                  <a:t>Differences between laminar and turbulent flow</a:t>
                </a:r>
              </a:p>
              <a:p>
                <a:pPr lvl="1"/>
                <a:r>
                  <a:rPr lang="en-US" sz="1800" dirty="0" smtClean="0"/>
                  <a:t>(mean) Velocity profile</a:t>
                </a:r>
              </a:p>
              <a:p>
                <a:pPr lvl="1"/>
                <a:r>
                  <a:rPr lang="en-US" sz="1800" dirty="0" smtClean="0"/>
                  <a:t>Pressure drop</a:t>
                </a:r>
              </a:p>
              <a:p>
                <a:pPr lvl="1"/>
                <a:r>
                  <a:rPr lang="en-US" sz="1800" dirty="0" smtClean="0"/>
                  <a:t>Developing length</a:t>
                </a:r>
              </a:p>
              <a:p>
                <a:pPr lvl="1"/>
                <a:r>
                  <a:rPr lang="en-US" sz="1800" dirty="0"/>
                  <a:t>Wall shear </a:t>
                </a:r>
                <a:r>
                  <a:rPr lang="en-US" sz="1800" dirty="0" smtClean="0"/>
                  <a:t>stress and friction factor</a:t>
                </a:r>
              </a:p>
              <a:p>
                <a:pPr marL="393192" lvl="1" indent="0">
                  <a:buNone/>
                </a:pPr>
                <a:endParaRPr lang="en-US" sz="1800" dirty="0" smtClean="0"/>
              </a:p>
              <a:p>
                <a:pPr marL="393192" lvl="1" indent="0">
                  <a:buNone/>
                </a:pPr>
                <a:r>
                  <a:rPr lang="en-US" sz="1800" dirty="0" smtClean="0"/>
                  <a:t>Note: Refer to Chapter 8 of your book for more details</a:t>
                </a:r>
                <a:endParaRPr lang="en-US" sz="1800" dirty="0"/>
              </a:p>
              <a:p>
                <a:pPr lvl="1"/>
                <a:endParaRPr lang="en-US" sz="1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4267200"/>
              </a:xfrm>
              <a:blipFill rotWithShape="0">
                <a:blip r:embed="rId3"/>
                <a:stretch>
                  <a:fillRect t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Overview of Pipe Flow</a:t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5301734"/>
            <a:ext cx="710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Flow visualization of transition from laminar to turbulent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763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overall procedure for simulation of pipe flow is shown on chart below</a:t>
            </a:r>
          </a:p>
          <a:p>
            <a:r>
              <a:rPr lang="en-US" sz="1800" dirty="0" smtClean="0"/>
              <a:t>Although we will be making the mesh before we define the physics </a:t>
            </a:r>
            <a:r>
              <a:rPr lang="en-US" sz="1800" dirty="0" smtClean="0">
                <a:solidFill>
                  <a:srgbClr val="FF0000"/>
                </a:solidFill>
              </a:rPr>
              <a:t>you have to know the physics to design appropriate mesh</a:t>
            </a:r>
            <a:r>
              <a:rPr lang="en-US" sz="18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CFD Process</a:t>
            </a:r>
            <a:endParaRPr lang="en-US" dirty="0"/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Canvas 39"/>
          <p:cNvGrpSpPr>
            <a:grpSpLocks/>
          </p:cNvGrpSpPr>
          <p:nvPr/>
        </p:nvGrpSpPr>
        <p:grpSpPr bwMode="auto">
          <a:xfrm>
            <a:off x="1143000" y="2432838"/>
            <a:ext cx="7086600" cy="4348962"/>
            <a:chOff x="0" y="0"/>
            <a:chExt cx="59391" cy="34791"/>
          </a:xfrm>
        </p:grpSpPr>
        <p:sp>
          <p:nvSpPr>
            <p:cNvPr id="6" name="AutoShape 30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9391" cy="34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1267" y="404"/>
              <a:ext cx="6479" cy="254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Geometry</a:t>
              </a:r>
              <a:endPara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11428" y="403"/>
              <a:ext cx="9145" cy="253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Physics</a:t>
              </a:r>
              <a:endPara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0"/>
            <p:cNvSpPr txBox="1">
              <a:spLocks noChangeArrowheads="1"/>
            </p:cNvSpPr>
            <p:nvPr/>
          </p:nvSpPr>
          <p:spPr bwMode="auto">
            <a:xfrm>
              <a:off x="24003" y="503"/>
              <a:ext cx="9144" cy="252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Mesh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40"/>
            <p:cNvSpPr txBox="1">
              <a:spLocks noChangeArrowheads="1"/>
            </p:cNvSpPr>
            <p:nvPr/>
          </p:nvSpPr>
          <p:spPr bwMode="auto">
            <a:xfrm>
              <a:off x="36576" y="503"/>
              <a:ext cx="9144" cy="252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Solution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40"/>
            <p:cNvSpPr txBox="1">
              <a:spLocks noChangeArrowheads="1"/>
            </p:cNvSpPr>
            <p:nvPr/>
          </p:nvSpPr>
          <p:spPr bwMode="auto">
            <a:xfrm>
              <a:off x="48704" y="445"/>
              <a:ext cx="9589" cy="251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Results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Straight Arrow Connector 42"/>
            <p:cNvSpPr>
              <a:spLocks noChangeShapeType="1"/>
            </p:cNvSpPr>
            <p:nvPr/>
          </p:nvSpPr>
          <p:spPr bwMode="auto">
            <a:xfrm flipV="1">
              <a:off x="7745" y="1670"/>
              <a:ext cx="3683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3" name="Straight Arrow Connector 94"/>
            <p:cNvSpPr>
              <a:spLocks noChangeShapeType="1"/>
            </p:cNvSpPr>
            <p:nvPr/>
          </p:nvSpPr>
          <p:spPr bwMode="auto">
            <a:xfrm flipV="1">
              <a:off x="33147" y="1646"/>
              <a:ext cx="3429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4" name="Straight Arrow Connector 95"/>
            <p:cNvSpPr>
              <a:spLocks noChangeShapeType="1"/>
            </p:cNvSpPr>
            <p:nvPr/>
          </p:nvSpPr>
          <p:spPr bwMode="auto">
            <a:xfrm flipV="1">
              <a:off x="20573" y="1646"/>
              <a:ext cx="3430" cy="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5" name="Straight Arrow Connector 96"/>
            <p:cNvSpPr>
              <a:spLocks noChangeShapeType="1"/>
            </p:cNvSpPr>
            <p:nvPr/>
          </p:nvSpPr>
          <p:spPr bwMode="auto">
            <a:xfrm>
              <a:off x="45720" y="1690"/>
              <a:ext cx="2984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0" y="4976"/>
              <a:ext cx="9144" cy="355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Pipe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Design Modeler)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24003" y="5075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Structure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Mesh)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40"/>
            <p:cNvSpPr txBox="1">
              <a:spLocks noChangeArrowheads="1"/>
            </p:cNvSpPr>
            <p:nvPr/>
          </p:nvSpPr>
          <p:spPr bwMode="auto">
            <a:xfrm>
              <a:off x="24003" y="8504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Uniform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Mesh)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Straight Arrow Connector 49"/>
            <p:cNvSpPr>
              <a:spLocks noChangeShapeType="1"/>
            </p:cNvSpPr>
            <p:nvPr/>
          </p:nvSpPr>
          <p:spPr bwMode="auto">
            <a:xfrm>
              <a:off x="4444" y="3037"/>
              <a:ext cx="0" cy="17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0" name="Straight Arrow Connector 129"/>
            <p:cNvSpPr>
              <a:spLocks noChangeShapeType="1"/>
            </p:cNvSpPr>
            <p:nvPr/>
          </p:nvSpPr>
          <p:spPr bwMode="auto">
            <a:xfrm>
              <a:off x="28575" y="2789"/>
              <a:ext cx="0" cy="22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1" name="Straight Arrow Connector 133"/>
            <p:cNvSpPr>
              <a:spLocks noChangeShapeType="1"/>
            </p:cNvSpPr>
            <p:nvPr/>
          </p:nvSpPr>
          <p:spPr bwMode="auto">
            <a:xfrm flipH="1">
              <a:off x="16001" y="2789"/>
              <a:ext cx="1" cy="2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429" y="4976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General </a:t>
              </a: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- Setup)</a:t>
              </a:r>
              <a:endPara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40"/>
            <p:cNvSpPr txBox="1">
              <a:spLocks noChangeArrowheads="1"/>
            </p:cNvSpPr>
            <p:nvPr/>
          </p:nvSpPr>
          <p:spPr bwMode="auto">
            <a:xfrm>
              <a:off x="11429" y="8405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Model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- Setup)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40"/>
            <p:cNvSpPr txBox="1">
              <a:spLocks noChangeArrowheads="1"/>
            </p:cNvSpPr>
            <p:nvPr/>
          </p:nvSpPr>
          <p:spPr bwMode="auto">
            <a:xfrm>
              <a:off x="11429" y="11829"/>
              <a:ext cx="9144" cy="696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Boundary Conditions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-Setup)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11430" y="18789"/>
              <a:ext cx="9144" cy="571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Reference Values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- Setup)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286" y="11934"/>
              <a:ext cx="6858" cy="238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Laminar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40"/>
            <p:cNvSpPr txBox="1">
              <a:spLocks noChangeArrowheads="1"/>
            </p:cNvSpPr>
            <p:nvPr/>
          </p:nvSpPr>
          <p:spPr bwMode="auto">
            <a:xfrm>
              <a:off x="36578" y="4975"/>
              <a:ext cx="9142" cy="695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Solution Methods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 - Solution)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40"/>
            <p:cNvSpPr txBox="1">
              <a:spLocks noChangeArrowheads="1"/>
            </p:cNvSpPr>
            <p:nvPr/>
          </p:nvSpPr>
          <p:spPr bwMode="auto">
            <a:xfrm>
              <a:off x="36576" y="11934"/>
              <a:ext cx="9102" cy="556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Monitors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- Solution)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11430" y="24508"/>
              <a:ext cx="9144" cy="686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Solution Initialization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-Solution)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Straight Arrow Connector 144"/>
            <p:cNvSpPr>
              <a:spLocks noChangeShapeType="1"/>
            </p:cNvSpPr>
            <p:nvPr/>
          </p:nvSpPr>
          <p:spPr bwMode="auto">
            <a:xfrm>
              <a:off x="41148" y="2789"/>
              <a:ext cx="1" cy="2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1" name="Text Box 40"/>
            <p:cNvSpPr txBox="1">
              <a:spLocks noChangeArrowheads="1"/>
            </p:cNvSpPr>
            <p:nvPr/>
          </p:nvSpPr>
          <p:spPr bwMode="auto">
            <a:xfrm>
              <a:off x="49149" y="5075"/>
              <a:ext cx="9144" cy="457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Plots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Fluent- Results)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" name="Text Box 40"/>
            <p:cNvSpPr txBox="1">
              <a:spLocks noChangeArrowheads="1"/>
            </p:cNvSpPr>
            <p:nvPr/>
          </p:nvSpPr>
          <p:spPr bwMode="auto">
            <a:xfrm>
              <a:off x="49149" y="9647"/>
              <a:ext cx="9144" cy="685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Graphics and Animations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Fluent- Results)</a:t>
              </a:r>
              <a:endParaRPr kumimoji="0" lang="en-US" altLang="zh-C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" name="Straight Arrow Connector 147"/>
            <p:cNvSpPr>
              <a:spLocks noChangeShapeType="1"/>
            </p:cNvSpPr>
            <p:nvPr/>
          </p:nvSpPr>
          <p:spPr bwMode="auto">
            <a:xfrm>
              <a:off x="53721" y="2789"/>
              <a:ext cx="0" cy="22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4098" name="Straight Arrow Connector 355"/>
            <p:cNvSpPr>
              <a:spLocks noChangeShapeType="1"/>
            </p:cNvSpPr>
            <p:nvPr/>
          </p:nvSpPr>
          <p:spPr bwMode="auto">
            <a:xfrm flipH="1">
              <a:off x="5715" y="9646"/>
              <a:ext cx="5715" cy="22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</p:spTree>
    <p:extLst>
      <p:ext uri="{BB962C8B-B14F-4D97-AF65-F5344CB8AC3E}">
        <p14:creationId xmlns:p14="http://schemas.microsoft.com/office/powerpoint/2010/main" val="10245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ANSYS Workbench (Overview)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8199120" cy="311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65760" y="1295400"/>
            <a:ext cx="8244840" cy="381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Design your simulation using ANSYS Workbench</a:t>
            </a:r>
            <a:endParaRPr lang="en-US" sz="1800" dirty="0"/>
          </a:p>
          <a:p>
            <a:endParaRPr lang="en-US" sz="1800" dirty="0" smtClean="0"/>
          </a:p>
        </p:txBody>
      </p:sp>
      <p:sp>
        <p:nvSpPr>
          <p:cNvPr id="7" name="Oval 6"/>
          <p:cNvSpPr/>
          <p:nvPr/>
        </p:nvSpPr>
        <p:spPr>
          <a:xfrm>
            <a:off x="3139440" y="4099560"/>
            <a:ext cx="1447800" cy="990600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876800" y="4107180"/>
            <a:ext cx="1371600" cy="990600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400800" y="4099560"/>
            <a:ext cx="1600200" cy="1158240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43200" y="2667000"/>
            <a:ext cx="9144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0" y="1966406"/>
            <a:ext cx="2731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ANSYS Design Modeler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(Geometry)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63340" y="1810434"/>
            <a:ext cx="1568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ANSYS Mesh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(Mesh)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26891" y="2028288"/>
            <a:ext cx="3576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ANSYS Fluent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(Physics, Solution and Results)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800600" y="2514600"/>
            <a:ext cx="663771" cy="15240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315199" y="2711768"/>
            <a:ext cx="1" cy="1326832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3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ANSYS Design Modeler (Geometry)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735600"/>
              </p:ext>
            </p:extLst>
          </p:nvPr>
        </p:nvGraphicFramePr>
        <p:xfrm>
          <a:off x="228600" y="3477094"/>
          <a:ext cx="4545358" cy="1658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891"/>
                <a:gridCol w="1758467"/>
              </a:tblGrid>
              <a:tr h="363386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Radius</a:t>
                      </a:r>
                      <a:r>
                        <a:rPr lang="en-US" baseline="0" dirty="0" smtClean="0"/>
                        <a:t> of pipe,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0.02619 m</a:t>
                      </a:r>
                      <a:endParaRPr lang="en-US" dirty="0"/>
                    </a:p>
                  </a:txBody>
                  <a:tcPr/>
                </a:tc>
              </a:tr>
              <a:tr h="454826">
                <a:tc>
                  <a:txBody>
                    <a:bodyPr/>
                    <a:lstStyle/>
                    <a:p>
                      <a:r>
                        <a:rPr lang="en-US" dirty="0" smtClean="0"/>
                        <a:t>Diameter of pipe,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0.05238 m</a:t>
                      </a:r>
                      <a:endParaRPr lang="en-US" dirty="0"/>
                    </a:p>
                  </a:txBody>
                  <a:tcPr/>
                </a:tc>
              </a:tr>
              <a:tr h="363386">
                <a:tc>
                  <a:txBody>
                    <a:bodyPr/>
                    <a:lstStyle/>
                    <a:p>
                      <a:r>
                        <a:rPr lang="en-US" dirty="0" smtClean="0"/>
                        <a:t>Length of pipe, 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7.62 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657600" y="1187331"/>
            <a:ext cx="5282400" cy="2102882"/>
            <a:chOff x="1600200" y="1828800"/>
            <a:chExt cx="5991546" cy="2350532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1700" y="1828800"/>
              <a:ext cx="4800600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2667000" y="2686050"/>
              <a:ext cx="0" cy="127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477000" y="2686050"/>
              <a:ext cx="0" cy="127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667000" y="3657600"/>
              <a:ext cx="3810000" cy="0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419600" y="38100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1600200" y="2686050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648146" y="1905000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057400" y="1905000"/>
              <a:ext cx="0" cy="781050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628454" y="2110859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162800" y="1905000"/>
              <a:ext cx="0" cy="1490663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524946" y="3395662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524946" y="1904999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240368" y="250138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5686692" y="4087834"/>
            <a:ext cx="0" cy="94136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86692" y="4087834"/>
            <a:ext cx="23143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86692" y="5029199"/>
            <a:ext cx="2314308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01000" y="4087834"/>
            <a:ext cx="0" cy="94136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96267" y="4367986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Inlet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53400" y="4367986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Outlet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11836" y="3703262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504039" y="5151120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Center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3352800" cy="21336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Symmetric property of the flow</a:t>
            </a:r>
            <a:r>
              <a:rPr lang="en-US" sz="1800" dirty="0" smtClean="0"/>
              <a:t> is used to create </a:t>
            </a:r>
            <a:r>
              <a:rPr lang="en-US" sz="1800" dirty="0" smtClean="0">
                <a:solidFill>
                  <a:srgbClr val="FF0000"/>
                </a:solidFill>
              </a:rPr>
              <a:t>2D representation</a:t>
            </a:r>
            <a:r>
              <a:rPr lang="en-US" sz="1800" dirty="0" smtClean="0"/>
              <a:t> of the 3D pipe flow</a:t>
            </a:r>
          </a:p>
          <a:p>
            <a:endParaRPr lang="en-US" sz="1800" dirty="0" smtClean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215300" y="4648200"/>
            <a:ext cx="1257092" cy="58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611836" y="422493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Arc 2"/>
          <p:cNvSpPr/>
          <p:nvPr/>
        </p:nvSpPr>
        <p:spPr>
          <a:xfrm>
            <a:off x="4751439" y="4101316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Create uniform grid distribution</a:t>
            </a:r>
          </a:p>
          <a:p>
            <a:pPr lvl="1"/>
            <a:endParaRPr lang="en-US" sz="18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76200"/>
            <a:ext cx="86868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ANSYS Mesh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0700"/>
            <a:ext cx="3449194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01444"/>
            <a:ext cx="3615707" cy="223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95800"/>
            <a:ext cx="35484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4038600" y="2862262"/>
            <a:ext cx="762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669831" y="4081461"/>
            <a:ext cx="1883369" cy="3381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5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32673"/>
          <a:stretch/>
        </p:blipFill>
        <p:spPr>
          <a:xfrm>
            <a:off x="1333500" y="2318696"/>
            <a:ext cx="6477000" cy="3990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sz="4400" dirty="0"/>
              <a:t>ANSYS Fluent</a:t>
            </a:r>
          </a:p>
        </p:txBody>
      </p: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763000" cy="990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Using ANSYS fluent define physics of the flow, solve CFD simulation and analyze results</a:t>
            </a:r>
          </a:p>
          <a:p>
            <a:endParaRPr lang="en-US" sz="18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1390650" y="2995615"/>
            <a:ext cx="1809750" cy="12452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390650" y="4240860"/>
            <a:ext cx="1809750" cy="10660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390650" y="5306896"/>
            <a:ext cx="2190750" cy="9455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>
            <a:stCxn id="83" idx="2"/>
            <a:endCxn id="25" idx="0"/>
          </p:cNvCxnSpPr>
          <p:nvPr/>
        </p:nvCxnSpPr>
        <p:spPr>
          <a:xfrm flipH="1">
            <a:off x="2295525" y="2004585"/>
            <a:ext cx="608495" cy="99103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979728" y="1635253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Physics (Setup)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22811" y="163906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731839" y="1644134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Results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>
            <a:stCxn id="86" idx="2"/>
            <a:endCxn id="80" idx="3"/>
          </p:cNvCxnSpPr>
          <p:nvPr/>
        </p:nvCxnSpPr>
        <p:spPr>
          <a:xfrm flipH="1">
            <a:off x="3200400" y="2008399"/>
            <a:ext cx="1371600" cy="2765479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7" idx="2"/>
            <a:endCxn id="81" idx="3"/>
          </p:cNvCxnSpPr>
          <p:nvPr/>
        </p:nvCxnSpPr>
        <p:spPr>
          <a:xfrm flipH="1">
            <a:off x="3581400" y="2013466"/>
            <a:ext cx="2645126" cy="3766191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5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2646</TotalTime>
  <Words>959</Words>
  <Application>Microsoft Office PowerPoint</Application>
  <PresentationFormat>On-screen Show (4:3)</PresentationFormat>
  <Paragraphs>204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黑体</vt:lpstr>
      <vt:lpstr>SimSun</vt:lpstr>
      <vt:lpstr>Arial</vt:lpstr>
      <vt:lpstr>Calibri</vt:lpstr>
      <vt:lpstr>Cambria Math</vt:lpstr>
      <vt:lpstr>Courier New</vt:lpstr>
      <vt:lpstr>Lucida Sans Unicode</vt:lpstr>
      <vt:lpstr>Times New Roman</vt:lpstr>
      <vt:lpstr>Verdana</vt:lpstr>
      <vt:lpstr>Wingdings 2</vt:lpstr>
      <vt:lpstr>Wingdings 3</vt:lpstr>
      <vt:lpstr>Concourse</vt:lpstr>
      <vt:lpstr>CFD Pre-Lab 1  Simulation of Laminar Pipe Flow  Seong Mo Yeon, Timur Dogan, and Michael Conger  10/07/2015</vt:lpstr>
      <vt:lpstr>Outline</vt:lpstr>
      <vt:lpstr>Overview of Pipe Flow  </vt:lpstr>
      <vt:lpstr>Overview of Pipe Flow </vt:lpstr>
      <vt:lpstr>CFD Process</vt:lpstr>
      <vt:lpstr>ANSYS Workbench (Overview)</vt:lpstr>
      <vt:lpstr>ANSYS Design Modeler (Geometry)</vt:lpstr>
      <vt:lpstr>PowerPoint Presentation</vt:lpstr>
      <vt:lpstr>ANSYS Fluent</vt:lpstr>
      <vt:lpstr>Physics</vt:lpstr>
      <vt:lpstr>PowerPoint Presentation</vt:lpstr>
      <vt:lpstr>PowerPoint Presentation</vt:lpstr>
      <vt:lpstr>PowerPoint Presentation</vt:lpstr>
      <vt:lpstr>Questions?</vt:lpstr>
    </vt:vector>
  </TitlesOfParts>
  <Company>IIHR - Hydroscience &amp;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syeon</dc:creator>
  <cp:lastModifiedBy>Michael Conger</cp:lastModifiedBy>
  <cp:revision>307</cp:revision>
  <cp:lastPrinted>2015-10-11T22:06:26Z</cp:lastPrinted>
  <dcterms:created xsi:type="dcterms:W3CDTF">2013-09-30T22:31:04Z</dcterms:created>
  <dcterms:modified xsi:type="dcterms:W3CDTF">2015-10-12T20:16:26Z</dcterms:modified>
</cp:coreProperties>
</file>