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0" r:id="rId3"/>
    <p:sldId id="264" r:id="rId4"/>
    <p:sldId id="263" r:id="rId5"/>
    <p:sldId id="268" r:id="rId6"/>
    <p:sldId id="270" r:id="rId7"/>
    <p:sldId id="275" r:id="rId8"/>
    <p:sldId id="265" r:id="rId9"/>
    <p:sldId id="258" r:id="rId10"/>
    <p:sldId id="276" r:id="rId11"/>
    <p:sldId id="262" r:id="rId12"/>
    <p:sldId id="266" r:id="rId13"/>
    <p:sldId id="272" r:id="rId14"/>
    <p:sldId id="277" r:id="rId15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67282" autoAdjust="0"/>
  </p:normalViewPr>
  <p:slideViewPr>
    <p:cSldViewPr>
      <p:cViewPr varScale="1">
        <p:scale>
          <a:sx n="80" d="100"/>
          <a:sy n="80" d="100"/>
        </p:scale>
        <p:origin x="94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27" tIns="46963" rIns="93927" bIns="4696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3" y="0"/>
            <a:ext cx="3066733" cy="468154"/>
          </a:xfrm>
          <a:prstGeom prst="rect">
            <a:avLst/>
          </a:prstGeom>
        </p:spPr>
        <p:txBody>
          <a:bodyPr vert="horz" lIns="93927" tIns="46963" rIns="93927" bIns="46963" rtlCol="0"/>
          <a:lstStyle>
            <a:lvl1pPr algn="r">
              <a:defRPr sz="1200"/>
            </a:lvl1pPr>
          </a:lstStyle>
          <a:p>
            <a:fld id="{F65F6A47-652C-4D91-B20C-96A13EFFFEF1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27" tIns="46963" rIns="93927" bIns="4696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3" y="8893296"/>
            <a:ext cx="3066733" cy="468154"/>
          </a:xfrm>
          <a:prstGeom prst="rect">
            <a:avLst/>
          </a:prstGeom>
        </p:spPr>
        <p:txBody>
          <a:bodyPr vert="horz" lIns="93927" tIns="46963" rIns="93927" bIns="46963" rtlCol="0" anchor="b"/>
          <a:lstStyle>
            <a:lvl1pPr algn="r">
              <a:defRPr sz="1200"/>
            </a:lvl1pPr>
          </a:lstStyle>
          <a:p>
            <a:fld id="{95AB2EB3-9698-4370-BC4E-F8769CDA0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554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76" tIns="46088" rIns="92176" bIns="460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76" tIns="46088" rIns="92176" bIns="46088" rtlCol="0"/>
          <a:lstStyle>
            <a:lvl1pPr algn="r">
              <a:defRPr sz="1200"/>
            </a:lvl1pPr>
          </a:lstStyle>
          <a:p>
            <a:fld id="{BBB341B1-AD79-48D8-9B76-3AB626FC8EE8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69988"/>
            <a:ext cx="4213225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76" tIns="46088" rIns="92176" bIns="4608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349" y="4505661"/>
            <a:ext cx="5660378" cy="3687030"/>
          </a:xfrm>
          <a:prstGeom prst="rect">
            <a:avLst/>
          </a:prstGeom>
        </p:spPr>
        <p:txBody>
          <a:bodyPr vert="horz" lIns="92176" tIns="46088" rIns="92176" bIns="4608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004"/>
            <a:ext cx="3067374" cy="470072"/>
          </a:xfrm>
          <a:prstGeom prst="rect">
            <a:avLst/>
          </a:prstGeom>
        </p:spPr>
        <p:txBody>
          <a:bodyPr vert="horz" lIns="92176" tIns="46088" rIns="92176" bIns="460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100" y="8893004"/>
            <a:ext cx="3067374" cy="470072"/>
          </a:xfrm>
          <a:prstGeom prst="rect">
            <a:avLst/>
          </a:prstGeom>
        </p:spPr>
        <p:txBody>
          <a:bodyPr vert="horz" lIns="92176" tIns="46088" rIns="92176" bIns="46088" rtlCol="0" anchor="b"/>
          <a:lstStyle>
            <a:lvl1pPr algn="r">
              <a:defRPr sz="1200"/>
            </a:lvl1pPr>
          </a:lstStyle>
          <a:p>
            <a:fld id="{E06A47EF-ABE7-4842-9D3D-56FF18C5C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393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Introduce</a:t>
            </a:r>
            <a:r>
              <a:rPr lang="en-US" baseline="0" dirty="0" smtClean="0"/>
              <a:t> yourself</a:t>
            </a:r>
          </a:p>
          <a:p>
            <a:r>
              <a:rPr lang="en-US" baseline="0" dirty="0" smtClean="0"/>
              <a:t>Introduce Lab – Simulation of Laminar Pipe </a:t>
            </a:r>
            <a:r>
              <a:rPr lang="en-US" baseline="0" dirty="0" smtClean="0"/>
              <a:t>Flow in smooth pipe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9518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 smtClean="0"/>
              <a:t>Talking Points: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No slip</a:t>
            </a:r>
            <a:r>
              <a:rPr lang="en-US" baseline="0" dirty="0" smtClean="0"/>
              <a:t> wall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Symmetric about axis for axial velocity and pressure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Uniform inlet velocity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Outlet pressure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687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 smtClean="0"/>
              <a:t>Talking Points: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Residuals</a:t>
            </a:r>
            <a:r>
              <a:rPr lang="en-US" baseline="0" dirty="0" smtClean="0"/>
              <a:t> are relative errors, taking the difference between the previous solution and current solution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Just because residuals go to zero does not mean solution is perfectly accurate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May be converging to the wrong solution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Dependent on many factors such as turbulence modeling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0112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 smtClean="0"/>
              <a:t>Questions: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0" u="none" dirty="0" smtClean="0"/>
              <a:t>Can</a:t>
            </a:r>
            <a:r>
              <a:rPr lang="en-US" b="0" u="none" baseline="0" dirty="0" smtClean="0"/>
              <a:t> anyone explain what fully developed flow is?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0" u="none" baseline="0" dirty="0" smtClean="0"/>
              <a:t>Why is friction coefficient constant in fully developed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="1" u="sng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 smtClean="0"/>
              <a:t>Talking Points: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Explain</a:t>
            </a:r>
            <a:r>
              <a:rPr lang="en-US" baseline="0" dirty="0" smtClean="0"/>
              <a:t> developing length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Linear pressure drop in fully developed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7554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/>
              <a:t>Questions:</a:t>
            </a:r>
          </a:p>
          <a:p>
            <a:pPr marL="172830" indent="-172830">
              <a:buFont typeface="Arial" panose="020B0604020202020204" pitchFamily="34" charset="0"/>
              <a:buChar char="•"/>
            </a:pPr>
            <a:r>
              <a:rPr lang="en-US" dirty="0" smtClean="0"/>
              <a:t>What</a:t>
            </a:r>
            <a:r>
              <a:rPr lang="en-US" baseline="0" dirty="0" smtClean="0"/>
              <a:t> happens to radial velocity in developed region?</a:t>
            </a:r>
          </a:p>
          <a:p>
            <a:pPr defTabSz="921759"/>
            <a:endParaRPr lang="en-US" b="1" u="sng" dirty="0" smtClean="0"/>
          </a:p>
          <a:p>
            <a:pPr defTabSz="921759"/>
            <a:r>
              <a:rPr lang="en-US" b="1" u="sng" dirty="0" smtClean="0"/>
              <a:t>Talking </a:t>
            </a:r>
            <a:r>
              <a:rPr lang="en-US" b="1" u="sng" dirty="0" smtClean="0"/>
              <a:t>Points:</a:t>
            </a:r>
          </a:p>
          <a:p>
            <a:pPr marL="172830" indent="-172830">
              <a:buFont typeface="Arial" panose="020B0604020202020204" pitchFamily="34" charset="0"/>
              <a:buChar char="•"/>
            </a:pPr>
            <a:r>
              <a:rPr lang="en-US" dirty="0" smtClean="0"/>
              <a:t>Shows</a:t>
            </a:r>
            <a:r>
              <a:rPr lang="en-US" baseline="0" dirty="0" smtClean="0"/>
              <a:t> contours of axial velocity</a:t>
            </a:r>
          </a:p>
          <a:p>
            <a:pPr marL="172830" indent="-172830">
              <a:buFont typeface="Arial" panose="020B0604020202020204" pitchFamily="34" charset="0"/>
              <a:buChar char="•"/>
            </a:pPr>
            <a:r>
              <a:rPr lang="en-US" baseline="0" dirty="0" smtClean="0"/>
              <a:t>Vectors of axial velocity</a:t>
            </a:r>
          </a:p>
          <a:p>
            <a:pPr marL="172830" indent="-172830">
              <a:buFont typeface="Arial" panose="020B0604020202020204" pitchFamily="34" charset="0"/>
              <a:buChar char="•"/>
            </a:pPr>
            <a:r>
              <a:rPr lang="en-US" dirty="0" smtClean="0"/>
              <a:t>CFD allows you</a:t>
            </a:r>
            <a:r>
              <a:rPr lang="en-US" baseline="0" dirty="0" smtClean="0"/>
              <a:t> to find fluid properties at any point in the fluid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3827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428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899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/>
              <a:t>Questions:</a:t>
            </a:r>
          </a:p>
          <a:p>
            <a:pPr marL="172830" indent="-172830">
              <a:buFont typeface="Arial" panose="020B0604020202020204" pitchFamily="34" charset="0"/>
              <a:buChar char="•"/>
            </a:pPr>
            <a:r>
              <a:rPr lang="en-US" dirty="0" smtClean="0"/>
              <a:t>What</a:t>
            </a:r>
            <a:r>
              <a:rPr lang="en-US" baseline="0" dirty="0" smtClean="0"/>
              <a:t> is the velocity at the wall?</a:t>
            </a:r>
          </a:p>
          <a:p>
            <a:endParaRPr lang="en-US" b="1" u="sng" dirty="0" smtClean="0"/>
          </a:p>
          <a:p>
            <a:r>
              <a:rPr lang="en-US" b="1" u="sng" dirty="0" smtClean="0"/>
              <a:t>Talking </a:t>
            </a:r>
            <a:r>
              <a:rPr lang="en-US" b="1" u="sng" dirty="0" smtClean="0"/>
              <a:t>Points:</a:t>
            </a:r>
          </a:p>
          <a:p>
            <a:pPr marL="172830" indent="-172830">
              <a:buFont typeface="Arial" panose="020B0604020202020204" pitchFamily="34" charset="0"/>
              <a:buChar char="•"/>
            </a:pPr>
            <a:r>
              <a:rPr lang="en-US" dirty="0" smtClean="0"/>
              <a:t>Simulating</a:t>
            </a:r>
            <a:r>
              <a:rPr lang="en-US" baseline="0" dirty="0" smtClean="0"/>
              <a:t> laminar pipe flow</a:t>
            </a:r>
          </a:p>
          <a:p>
            <a:pPr marL="172830" indent="-172830">
              <a:buFont typeface="Arial" panose="020B0604020202020204" pitchFamily="34" charset="0"/>
              <a:buChar char="•"/>
            </a:pPr>
            <a:r>
              <a:rPr lang="en-US" baseline="0" dirty="0" smtClean="0"/>
              <a:t>Comparing CFD results to AFD solutions</a:t>
            </a:r>
          </a:p>
          <a:p>
            <a:pPr marL="172830" indent="-172830">
              <a:buFont typeface="Arial" panose="020B0604020202020204" pitchFamily="34" charset="0"/>
              <a:buChar char="•"/>
            </a:pPr>
            <a:r>
              <a:rPr lang="en-US" baseline="0" dirty="0" smtClean="0"/>
              <a:t>Look at the developing profile</a:t>
            </a:r>
          </a:p>
          <a:p>
            <a:pPr marL="633710" lvl="1" indent="-172830">
              <a:buFont typeface="Arial" panose="020B0604020202020204" pitchFamily="34" charset="0"/>
              <a:buChar char="•"/>
            </a:pPr>
            <a:r>
              <a:rPr lang="en-US" baseline="0" dirty="0" smtClean="0"/>
              <a:t>Uniform inlet to quadratic</a:t>
            </a:r>
          </a:p>
          <a:p>
            <a:pPr marL="633710" lvl="1" indent="-172830">
              <a:buFont typeface="Arial" panose="020B0604020202020204" pitchFamily="34" charset="0"/>
              <a:buChar char="•"/>
            </a:pPr>
            <a:r>
              <a:rPr lang="en-US" baseline="0" dirty="0" smtClean="0"/>
              <a:t>Linear pressure drop in fully developed flow</a:t>
            </a:r>
          </a:p>
          <a:p>
            <a:pPr marL="633710" lvl="1" indent="-172830">
              <a:buFont typeface="Arial" panose="020B0604020202020204" pitchFamily="34" charset="0"/>
              <a:buChar char="•"/>
            </a:pPr>
            <a:r>
              <a:rPr lang="en-US" baseline="0" dirty="0" smtClean="0"/>
              <a:t>Developing </a:t>
            </a:r>
            <a:r>
              <a:rPr lang="en-US" baseline="0" dirty="0" smtClean="0"/>
              <a:t>length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584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759"/>
            <a:r>
              <a:rPr lang="en-US" b="1" u="sng" dirty="0" smtClean="0"/>
              <a:t>Talking Points:</a:t>
            </a:r>
          </a:p>
          <a:p>
            <a:pPr marL="172830" indent="-172830">
              <a:buFont typeface="Arial" panose="020B0604020202020204" pitchFamily="34" charset="0"/>
              <a:buChar char="•"/>
            </a:pPr>
            <a:r>
              <a:rPr lang="en-US" dirty="0" smtClean="0"/>
              <a:t>Laminar</a:t>
            </a:r>
            <a:r>
              <a:rPr lang="en-US" baseline="0" dirty="0" smtClean="0"/>
              <a:t> flow is viscous dominated</a:t>
            </a:r>
          </a:p>
          <a:p>
            <a:pPr marL="633710" lvl="1" indent="-172830">
              <a:buFont typeface="Arial" panose="020B0604020202020204" pitchFamily="34" charset="0"/>
              <a:buChar char="•"/>
            </a:pPr>
            <a:r>
              <a:rPr lang="en-US" baseline="0" dirty="0" smtClean="0"/>
              <a:t>Low Re #</a:t>
            </a:r>
          </a:p>
          <a:p>
            <a:pPr marL="172830" indent="-172830">
              <a:buFont typeface="Arial" panose="020B0604020202020204" pitchFamily="34" charset="0"/>
              <a:buChar char="•"/>
            </a:pPr>
            <a:r>
              <a:rPr lang="en-US" dirty="0" smtClean="0"/>
              <a:t>Turbulent flow is inertial dominated</a:t>
            </a:r>
          </a:p>
          <a:p>
            <a:pPr marL="633710" lvl="1" indent="-172830">
              <a:buFont typeface="Arial" panose="020B0604020202020204" pitchFamily="34" charset="0"/>
              <a:buChar char="•"/>
            </a:pPr>
            <a:r>
              <a:rPr lang="en-US" dirty="0" smtClean="0"/>
              <a:t>High</a:t>
            </a:r>
            <a:r>
              <a:rPr lang="en-US" baseline="0" dirty="0" smtClean="0"/>
              <a:t> Re #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20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759"/>
            <a:r>
              <a:rPr lang="en-US" b="1" u="sng" dirty="0" smtClean="0"/>
              <a:t>Talking Points:</a:t>
            </a:r>
          </a:p>
          <a:p>
            <a:pPr marL="172830" indent="-172830">
              <a:buFont typeface="Arial" panose="020B0604020202020204" pitchFamily="34" charset="0"/>
              <a:buChar char="•"/>
            </a:pPr>
            <a:r>
              <a:rPr lang="en-US" dirty="0" smtClean="0"/>
              <a:t>Physics must </a:t>
            </a:r>
            <a:r>
              <a:rPr lang="en-US" baseline="0" dirty="0" smtClean="0"/>
              <a:t>be known to properly construct mesh/grid</a:t>
            </a:r>
          </a:p>
          <a:p>
            <a:pPr marL="633710" lvl="1" indent="-172830">
              <a:buFont typeface="Arial" panose="020B0604020202020204" pitchFamily="34" charset="0"/>
              <a:buChar char="•"/>
            </a:pPr>
            <a:r>
              <a:rPr lang="en-US" dirty="0" smtClean="0"/>
              <a:t>Example:</a:t>
            </a:r>
            <a:r>
              <a:rPr lang="en-US" baseline="0" dirty="0" smtClean="0"/>
              <a:t> must know if flow is turbulent to determine grid refinement for </a:t>
            </a:r>
            <a:r>
              <a:rPr lang="en-US" b="0" baseline="0" dirty="0" smtClean="0"/>
              <a:t>B.L</a:t>
            </a:r>
            <a:r>
              <a:rPr lang="en-US" b="0" baseline="0" dirty="0" smtClean="0"/>
              <a:t>.</a:t>
            </a:r>
          </a:p>
          <a:p>
            <a:pPr marL="1090910" lvl="2" indent="-172830">
              <a:buFont typeface="Arial" panose="020B0604020202020204" pitchFamily="34" charset="0"/>
              <a:buChar char="•"/>
            </a:pPr>
            <a:r>
              <a:rPr lang="en-US" b="0" baseline="0" dirty="0" smtClean="0"/>
              <a:t>Need many grid points to resolve large velocity grads noticed in turbulent B.L.</a:t>
            </a:r>
            <a:endParaRPr lang="en-US" b="0" baseline="0" dirty="0" smtClean="0"/>
          </a:p>
          <a:p>
            <a:pPr marL="172830" indent="-172830">
              <a:buFont typeface="Arial" panose="020B0604020202020204" pitchFamily="34" charset="0"/>
              <a:buChar char="•"/>
            </a:pPr>
            <a:r>
              <a:rPr lang="en-US" dirty="0" smtClean="0"/>
              <a:t>In</a:t>
            </a:r>
            <a:r>
              <a:rPr lang="en-US" baseline="0" dirty="0" smtClean="0"/>
              <a:t> ANSYS mesh comes before physics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43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759"/>
            <a:r>
              <a:rPr lang="en-US" b="1" u="sng" dirty="0" smtClean="0"/>
              <a:t>Talking Points:</a:t>
            </a:r>
          </a:p>
          <a:p>
            <a:pPr marL="172830" indent="-172830">
              <a:buFont typeface="Arial" panose="020B0604020202020204" pitchFamily="34" charset="0"/>
              <a:buChar char="•"/>
            </a:pPr>
            <a:r>
              <a:rPr lang="en-US" dirty="0" smtClean="0"/>
              <a:t>ANSYS</a:t>
            </a:r>
            <a:r>
              <a:rPr lang="en-US" baseline="0" dirty="0" smtClean="0"/>
              <a:t> Workbench Project Schematic screen</a:t>
            </a:r>
            <a:endParaRPr lang="en-US" dirty="0" smtClean="0"/>
          </a:p>
          <a:p>
            <a:pPr marL="172830" indent="-172830">
              <a:buFont typeface="Arial" panose="020B0604020202020204" pitchFamily="34" charset="0"/>
              <a:buChar char="•"/>
            </a:pPr>
            <a:r>
              <a:rPr lang="en-US" dirty="0" smtClean="0"/>
              <a:t>Modular interface</a:t>
            </a:r>
          </a:p>
          <a:p>
            <a:pPr marL="172830" indent="-172830">
              <a:buFont typeface="Arial" panose="020B0604020202020204" pitchFamily="34" charset="0"/>
              <a:buChar char="•"/>
            </a:pPr>
            <a:r>
              <a:rPr lang="en-US" dirty="0" smtClean="0"/>
              <a:t>Geometry-&gt; Mesh-&gt; Physics-&gt;</a:t>
            </a:r>
            <a:r>
              <a:rPr lang="en-US" baseline="0" dirty="0" smtClean="0"/>
              <a:t> Solution-&gt;Results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436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759"/>
            <a:r>
              <a:rPr lang="en-US" b="1" u="sng" dirty="0" smtClean="0"/>
              <a:t>Talking Points:</a:t>
            </a:r>
          </a:p>
          <a:p>
            <a:pPr marL="172830" indent="-172830">
              <a:buFont typeface="Arial" panose="020B0604020202020204" pitchFamily="34" charset="0"/>
              <a:buChar char="•"/>
            </a:pPr>
            <a:r>
              <a:rPr lang="en-US" dirty="0" smtClean="0"/>
              <a:t>In</a:t>
            </a:r>
            <a:r>
              <a:rPr lang="en-US" baseline="0" dirty="0" smtClean="0"/>
              <a:t> CFD it is best to simplify problem for efficiency</a:t>
            </a:r>
          </a:p>
          <a:p>
            <a:pPr marL="172830" indent="-172830">
              <a:buFont typeface="Arial" panose="020B0604020202020204" pitchFamily="34" charset="0"/>
              <a:buChar char="•"/>
            </a:pPr>
            <a:r>
              <a:rPr lang="en-US" baseline="0" dirty="0" smtClean="0"/>
              <a:t>Pipe can be simplified into 2D rectangle axisymmetric about centerline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276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759"/>
            <a:r>
              <a:rPr lang="en-US" b="1" u="sng" dirty="0" smtClean="0"/>
              <a:t>Talking Points:</a:t>
            </a:r>
          </a:p>
          <a:p>
            <a:pPr marL="172830" indent="-172830">
              <a:buFont typeface="Arial" panose="020B0604020202020204" pitchFamily="34" charset="0"/>
              <a:buChar char="•"/>
            </a:pPr>
            <a:r>
              <a:rPr lang="en-US" dirty="0" smtClean="0"/>
              <a:t>CFD is </a:t>
            </a:r>
            <a:r>
              <a:rPr lang="en-US" dirty="0" smtClean="0"/>
              <a:t>discretizing </a:t>
            </a:r>
            <a:r>
              <a:rPr lang="en-US" dirty="0" smtClean="0"/>
              <a:t>the fluid flow and solving N.S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eqns</a:t>
            </a:r>
            <a:r>
              <a:rPr lang="en-US" baseline="0" dirty="0" smtClean="0"/>
              <a:t> </a:t>
            </a:r>
            <a:r>
              <a:rPr lang="en-US" baseline="0" dirty="0" smtClean="0"/>
              <a:t>numerically at each grid point</a:t>
            </a:r>
            <a:endParaRPr lang="en-US" dirty="0" smtClean="0"/>
          </a:p>
          <a:p>
            <a:pPr marL="172830" indent="-172830">
              <a:buFont typeface="Arial" panose="020B0604020202020204" pitchFamily="34" charset="0"/>
              <a:buChar char="•"/>
            </a:pPr>
            <a:r>
              <a:rPr lang="en-US" dirty="0" smtClean="0"/>
              <a:t>Discretize geometry</a:t>
            </a:r>
            <a:r>
              <a:rPr lang="en-US" baseline="0" dirty="0" smtClean="0"/>
              <a:t> by splitting sides</a:t>
            </a:r>
          </a:p>
          <a:p>
            <a:pPr marL="172830" indent="-172830">
              <a:buFont typeface="Arial" panose="020B0604020202020204" pitchFamily="34" charset="0"/>
              <a:buChar char="•"/>
            </a:pPr>
            <a:r>
              <a:rPr lang="en-US" baseline="0" dirty="0" smtClean="0"/>
              <a:t>Can get information at any discretized point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7011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 smtClean="0"/>
              <a:t>Talking Points: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User interface</a:t>
            </a:r>
            <a:r>
              <a:rPr lang="en-US" baseline="0" dirty="0" smtClean="0"/>
              <a:t> of Fluent</a:t>
            </a:r>
            <a:endParaRPr lang="en-US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Physics (Setup)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Solution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Numerical methods setup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441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F6E8C26-0B03-4A8B-B3D7-6AE0B2C7B59C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F6E8C26-0B03-4A8B-B3D7-6AE0B2C7B59C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F6E8C26-0B03-4A8B-B3D7-6AE0B2C7B59C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F6E8C26-0B03-4A8B-B3D7-6AE0B2C7B59C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g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g"/><Relationship Id="rId4" Type="http://schemas.openxmlformats.org/officeDocument/2006/relationships/image" Target="../media/image18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v/nuQyKGuXJOs?hl=en_US&amp;amp;version=2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v/6OzAx1bPGD4?version=2&amp;amp;hl=en_US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276600"/>
            <a:ext cx="7059079" cy="172486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/>
              <a:t>CFD Pre-Lab 1</a:t>
            </a:r>
            <a:br>
              <a:rPr lang="en-US" sz="6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Simulation of Laminar Pipe Flow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b="0" dirty="0" smtClean="0">
                <a:effectLst/>
              </a:rPr>
              <a:t>Seong Mo </a:t>
            </a:r>
            <a:r>
              <a:rPr lang="en-US" sz="2000" b="0" dirty="0" err="1" smtClean="0">
                <a:effectLst/>
              </a:rPr>
              <a:t>Yeon</a:t>
            </a:r>
            <a:r>
              <a:rPr lang="en-US" sz="2000" b="0" dirty="0" smtClean="0">
                <a:effectLst/>
              </a:rPr>
              <a:t>, </a:t>
            </a:r>
            <a:r>
              <a:rPr lang="en-US" sz="2000" b="0" dirty="0" err="1" smtClean="0">
                <a:effectLst/>
              </a:rPr>
              <a:t>Timur</a:t>
            </a:r>
            <a:r>
              <a:rPr lang="en-US" sz="2000" b="0" dirty="0" smtClean="0">
                <a:effectLst/>
              </a:rPr>
              <a:t> </a:t>
            </a:r>
            <a:r>
              <a:rPr lang="en-US" sz="2000" b="0" dirty="0" err="1" smtClean="0">
                <a:effectLst/>
              </a:rPr>
              <a:t>Dogan</a:t>
            </a:r>
            <a:r>
              <a:rPr lang="en-US" sz="2000" b="0" dirty="0" smtClean="0">
                <a:effectLst/>
              </a:rPr>
              <a:t>, and Michael Conger</a:t>
            </a:r>
            <a:br>
              <a:rPr lang="en-US" sz="2000" b="0" dirty="0" smtClean="0">
                <a:effectLst/>
              </a:rPr>
            </a:br>
            <a:r>
              <a:rPr lang="en-US" sz="2000" b="0" dirty="0">
                <a:effectLst/>
              </a:rPr>
              <a:t/>
            </a:r>
            <a:br>
              <a:rPr lang="en-US" sz="2000" b="0" dirty="0">
                <a:effectLst/>
              </a:rPr>
            </a:br>
            <a:r>
              <a:rPr lang="en-US" sz="2000" b="0" dirty="0" smtClean="0">
                <a:effectLst/>
              </a:rPr>
              <a:t>10/07/2015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960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3048000"/>
                <a:ext cx="9143999" cy="3657600"/>
              </a:xfrm>
            </p:spPr>
            <p:txBody>
              <a:bodyPr>
                <a:noAutofit/>
              </a:bodyPr>
              <a:lstStyle/>
              <a:p>
                <a:r>
                  <a:rPr lang="en-US" sz="1800" dirty="0" smtClean="0"/>
                  <a:t>Laminar flow</a:t>
                </a:r>
              </a:p>
              <a:p>
                <a:r>
                  <a:rPr lang="en-US" sz="1800" dirty="0" smtClean="0"/>
                  <a:t>Air properties</a:t>
                </a:r>
              </a:p>
              <a:p>
                <a:r>
                  <a:rPr lang="en-US" sz="1800" dirty="0" smtClean="0"/>
                  <a:t>Boundary Conditions (BC)</a:t>
                </a:r>
                <a:endParaRPr lang="en-US" sz="1800" dirty="0"/>
              </a:p>
              <a:p>
                <a:pPr lvl="1"/>
                <a:r>
                  <a:rPr lang="en-US" sz="1800" dirty="0"/>
                  <a:t>No-slip: </a:t>
                </a:r>
                <a:r>
                  <a:rPr lang="en-US" sz="1800" dirty="0" smtClean="0"/>
                  <a:t>velocities are zero (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800" b="0" i="1" baseline="-25000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i="1" dirty="0" smtClean="0">
                        <a:latin typeface="Cambria Math"/>
                      </a:rPr>
                      <m:t>,</m:t>
                    </m:r>
                    <m:r>
                      <a:rPr lang="en-US" sz="1800" i="1" dirty="0" smtClean="0">
                        <a:latin typeface="Cambria Math"/>
                      </a:rPr>
                      <m:t>𝑣𝑟</m:t>
                    </m:r>
                    <m:r>
                      <a:rPr lang="en-US" sz="1800" i="1" dirty="0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 smtClean="0"/>
                  <a:t>), pressure gradient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/>
                          </a:rPr>
                          <m:t>𝑑𝑝</m:t>
                        </m:r>
                      </m:num>
                      <m:den>
                        <m:r>
                          <a:rPr lang="en-US" sz="1800" b="0" i="1" smtClean="0">
                            <a:latin typeface="Cambria Math"/>
                          </a:rPr>
                          <m:t>𝑑𝑟</m:t>
                        </m:r>
                      </m:den>
                    </m:f>
                    <m:r>
                      <a:rPr lang="en-US" sz="1800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 smtClean="0"/>
                  <a:t>) is zero</a:t>
                </a:r>
                <a:endParaRPr lang="en-US" sz="1800" dirty="0"/>
              </a:p>
              <a:p>
                <a:pPr lvl="1"/>
                <a:r>
                  <a:rPr lang="en-US" sz="1800" dirty="0"/>
                  <a:t>Symmetric: </a:t>
                </a:r>
                <a:r>
                  <a:rPr lang="en-US" sz="1800" dirty="0" smtClean="0"/>
                  <a:t>radial </a:t>
                </a:r>
                <a:r>
                  <a:rPr lang="en-US" sz="1800" dirty="0"/>
                  <a:t>velocity is </a:t>
                </a:r>
                <a:r>
                  <a:rPr lang="en-US" sz="1800" dirty="0" smtClean="0"/>
                  <a:t>zero (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𝑣</m:t>
                    </m:r>
                    <m:r>
                      <a:rPr lang="en-US" sz="1800" b="0" i="1" baseline="-2500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800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 smtClean="0"/>
                  <a:t>), </a:t>
                </a:r>
                <a:r>
                  <a:rPr lang="en-US" sz="1800" dirty="0"/>
                  <a:t>gradients of axial velocity and pressure are </a:t>
                </a:r>
                <a:r>
                  <a:rPr lang="en-US" sz="1800" dirty="0" smtClean="0"/>
                  <a:t>zero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 dirty="0" smtClean="0">
                            <a:latin typeface="Cambria Math"/>
                          </a:rPr>
                          <m:t>𝑑</m:t>
                        </m:r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sz="1800" b="0" i="1" baseline="-25000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1800" i="1" dirty="0" err="1">
                            <a:latin typeface="Cambria Math"/>
                          </a:rPr>
                          <m:t>𝑑𝑟</m:t>
                        </m:r>
                      </m:den>
                    </m:f>
                    <m:r>
                      <a:rPr lang="en-US" sz="1800" i="1" dirty="0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 smtClean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/>
                          </a:rPr>
                          <m:t>𝑑𝑝</m:t>
                        </m:r>
                      </m:num>
                      <m:den>
                        <m:r>
                          <a:rPr lang="en-US" sz="1800" b="0" i="1" smtClean="0">
                            <a:latin typeface="Cambria Math"/>
                          </a:rPr>
                          <m:t>𝑑𝑟</m:t>
                        </m:r>
                      </m:den>
                    </m:f>
                    <m:r>
                      <a:rPr lang="en-US" sz="1800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 smtClean="0"/>
                  <a:t>)</a:t>
                </a:r>
                <a:endParaRPr lang="en-US" sz="1800" dirty="0"/>
              </a:p>
              <a:p>
                <a:pPr lvl="1"/>
                <a:r>
                  <a:rPr lang="en-US" sz="1800" dirty="0"/>
                  <a:t>Inlet velocity: </a:t>
                </a:r>
                <a:r>
                  <a:rPr lang="en-US" sz="1800" dirty="0" smtClean="0"/>
                  <a:t>uniform constant velocity (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800" b="0" i="1" baseline="-25000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i="1" dirty="0">
                        <a:latin typeface="Cambria Math"/>
                      </a:rPr>
                      <m:t>=0.2</m:t>
                    </m:r>
                    <m:f>
                      <m:f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dirty="0" smtClean="0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en-US" sz="1800" b="0" i="1" dirty="0" smtClean="0">
                            <a:latin typeface="Cambria Math"/>
                          </a:rPr>
                          <m:t>𝑠</m:t>
                        </m:r>
                      </m:den>
                    </m:f>
                    <m:r>
                      <a:rPr lang="en-US" sz="1800" b="0" i="1" dirty="0" smtClean="0">
                        <a:latin typeface="Cambria Math"/>
                      </a:rPr>
                      <m:t>,</m:t>
                    </m:r>
                    <m:r>
                      <a:rPr lang="en-US" sz="1800" i="1" dirty="0">
                        <a:latin typeface="Cambria Math"/>
                      </a:rPr>
                      <m:t> </m:t>
                    </m:r>
                    <m:r>
                      <a:rPr lang="en-US" sz="1800" i="1" dirty="0">
                        <a:latin typeface="Cambria Math"/>
                      </a:rPr>
                      <m:t>𝑣𝑟</m:t>
                    </m:r>
                    <m:r>
                      <a:rPr lang="en-US" sz="1800" i="1" dirty="0">
                        <a:latin typeface="Cambria Math"/>
                      </a:rPr>
                      <m:t>=0,</m:t>
                    </m:r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/>
                          </a:rPr>
                          <m:t>𝑑𝑝</m:t>
                        </m:r>
                      </m:num>
                      <m:den>
                        <m:r>
                          <a:rPr lang="en-US" sz="1800" i="1">
                            <a:latin typeface="Cambria Math"/>
                          </a:rPr>
                          <m:t>𝑑𝑟</m:t>
                        </m:r>
                      </m:den>
                    </m:f>
                    <m:r>
                      <a:rPr lang="en-US" sz="1800" i="1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 smtClean="0"/>
                  <a:t>)</a:t>
                </a:r>
              </a:p>
              <a:p>
                <a:pPr lvl="1"/>
                <a:r>
                  <a:rPr lang="en-US" sz="1800" dirty="0" smtClean="0"/>
                  <a:t>Outlet: (gauge) pressure is imposed to the boundary (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/>
                      </a:rPr>
                      <m:t>𝑝</m:t>
                    </m:r>
                    <m:r>
                      <a:rPr lang="en-US" sz="1800" i="1" dirty="0">
                        <a:latin typeface="Cambria Math"/>
                      </a:rPr>
                      <m:t>=0</m:t>
                    </m:r>
                    <m:r>
                      <a:rPr lang="en-US" sz="1800" b="0" i="1" dirty="0" smtClean="0">
                        <a:latin typeface="Cambria Math"/>
                      </a:rPr>
                      <m:t>,</m:t>
                    </m:r>
                    <m:f>
                      <m:f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 dirty="0">
                            <a:latin typeface="Cambria Math"/>
                          </a:rPr>
                          <m:t>𝑑</m:t>
                        </m:r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sz="1800" b="0" i="1" baseline="-25000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1800" i="1" dirty="0" err="1">
                            <a:latin typeface="Cambria Math"/>
                          </a:rPr>
                          <m:t>𝑑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n-US" sz="1800" i="1" dirty="0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 smtClean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 dirty="0">
                            <a:latin typeface="Cambria Math"/>
                          </a:rPr>
                          <m:t>𝑑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𝑣</m:t>
                        </m:r>
                        <m:r>
                          <a:rPr lang="en-US" sz="1800" b="0" i="1" baseline="-25000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1800" i="1" dirty="0" err="1">
                            <a:latin typeface="Cambria Math"/>
                          </a:rPr>
                          <m:t>𝑑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n-US" sz="1800" i="1" dirty="0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 smtClean="0"/>
                  <a:t>)</a:t>
                </a:r>
                <a:endParaRPr lang="en-US" sz="1800" dirty="0"/>
              </a:p>
              <a:p>
                <a:endParaRPr lang="en-US" sz="1800" dirty="0" smtClean="0"/>
              </a:p>
              <a:p>
                <a:endParaRPr lang="en-US" sz="1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3048000"/>
                <a:ext cx="9143999" cy="3657600"/>
              </a:xfrm>
              <a:blipFill rotWithShape="0">
                <a:blip r:embed="rId3"/>
                <a:stretch>
                  <a:fillRect t="-8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Physics</a:t>
            </a:r>
            <a:endParaRPr lang="en-US" sz="3200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3195345" y="1752600"/>
            <a:ext cx="0" cy="941365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195345" y="1752600"/>
            <a:ext cx="23143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195345" y="2693965"/>
            <a:ext cx="2314308" cy="0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04800" y="1949498"/>
            <a:ext cx="2751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Inlet – Velocity inlet BC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671578" y="2032751"/>
            <a:ext cx="3182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Outlet – Pressure outlet BC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324012" y="1368028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Wall – No slip BC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2941596" y="2850472"/>
            <a:ext cx="3158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Center – Axisymmetric BC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 flipV="1">
            <a:off x="3723953" y="2312966"/>
            <a:ext cx="1257092" cy="58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4120489" y="1889702"/>
            <a:ext cx="6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Flow</a:t>
            </a:r>
            <a:endParaRPr lang="en-US" dirty="0"/>
          </a:p>
        </p:txBody>
      </p:sp>
      <p:cxnSp>
        <p:nvCxnSpPr>
          <p:cNvPr id="72" name="Straight Connector 71"/>
          <p:cNvCxnSpPr/>
          <p:nvPr/>
        </p:nvCxnSpPr>
        <p:spPr>
          <a:xfrm>
            <a:off x="5509653" y="1746735"/>
            <a:ext cx="0" cy="941365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4400" dirty="0" smtClean="0"/>
              <a:t>ANSYS Fluent</a:t>
            </a:r>
            <a:endParaRPr lang="en-US" sz="4400" dirty="0"/>
          </a:p>
        </p:txBody>
      </p:sp>
      <p:sp>
        <p:nvSpPr>
          <p:cNvPr id="16" name="Arc 15"/>
          <p:cNvSpPr/>
          <p:nvPr/>
        </p:nvSpPr>
        <p:spPr>
          <a:xfrm>
            <a:off x="2251572" y="1766082"/>
            <a:ext cx="2944761" cy="1855766"/>
          </a:xfrm>
          <a:prstGeom prst="arc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/>
          <p:cNvSpPr/>
          <p:nvPr/>
        </p:nvSpPr>
        <p:spPr>
          <a:xfrm flipV="1">
            <a:off x="2257028" y="1771650"/>
            <a:ext cx="2944761" cy="1855766"/>
          </a:xfrm>
          <a:prstGeom prst="arc">
            <a:avLst/>
          </a:prstGeom>
          <a:ln w="158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5201789" y="2402083"/>
            <a:ext cx="0" cy="50025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Line Callout 1 7"/>
              <p:cNvSpPr/>
              <p:nvPr/>
            </p:nvSpPr>
            <p:spPr>
              <a:xfrm>
                <a:off x="6248400" y="2850472"/>
                <a:ext cx="2895600" cy="776944"/>
              </a:xfrm>
              <a:prstGeom prst="borderCallout1">
                <a:avLst>
                  <a:gd name="adj1" fmla="val -1461"/>
                  <a:gd name="adj2" fmla="val 1150"/>
                  <a:gd name="adj3" fmla="val -17405"/>
                  <a:gd name="adj4" fmla="val -36359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chemeClr val="tx1"/>
                    </a:solidFill>
                  </a:rPr>
                  <a:t>Zero slop at center 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b="0" i="1" baseline="-25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𝑑𝑟</m:t>
                        </m:r>
                      </m:den>
                    </m:f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</a:rPr>
                      <m:t>=0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Line Callout 1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850472"/>
                <a:ext cx="2895600" cy="776944"/>
              </a:xfrm>
              <a:prstGeom prst="borderCallout1">
                <a:avLst>
                  <a:gd name="adj1" fmla="val -1461"/>
                  <a:gd name="adj2" fmla="val 1150"/>
                  <a:gd name="adj3" fmla="val -17405"/>
                  <a:gd name="adj4" fmla="val -36359"/>
                </a:avLst>
              </a:prstGeom>
              <a:blipFill rotWithShape="0">
                <a:blip r:embed="rId4"/>
                <a:stretch>
                  <a:fillRect/>
                </a:stretch>
              </a:blipFill>
              <a:ln w="127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>
            <a:off x="5509653" y="2688100"/>
            <a:ext cx="1043547" cy="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195345" y="1219200"/>
            <a:ext cx="0" cy="527535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941596" y="1219200"/>
            <a:ext cx="2471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6248400" y="239994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x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092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042276" cy="30480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A </a:t>
            </a:r>
            <a:r>
              <a:rPr lang="en-US" sz="1800" dirty="0"/>
              <a:t>limiting behavior in the solution of the </a:t>
            </a:r>
            <a:r>
              <a:rPr lang="en-US" sz="1800" dirty="0" smtClean="0"/>
              <a:t>equations</a:t>
            </a:r>
          </a:p>
          <a:p>
            <a:r>
              <a:rPr lang="en-US" sz="1800" dirty="0" smtClean="0"/>
              <a:t>Represented </a:t>
            </a:r>
            <a:r>
              <a:rPr lang="en-US" sz="1800" dirty="0"/>
              <a:t>by </a:t>
            </a:r>
            <a:r>
              <a:rPr lang="en-US" sz="1800" dirty="0" smtClean="0"/>
              <a:t>the history of residuals or </a:t>
            </a:r>
            <a:r>
              <a:rPr lang="en-US" sz="1800" dirty="0" smtClean="0">
                <a:solidFill>
                  <a:srgbClr val="FF0000"/>
                </a:solidFill>
              </a:rPr>
              <a:t>errors</a:t>
            </a:r>
            <a:r>
              <a:rPr lang="en-US" sz="1800" dirty="0" smtClean="0"/>
              <a:t> made by previous </a:t>
            </a:r>
            <a:r>
              <a:rPr lang="en-US" sz="1800" dirty="0" smtClean="0">
                <a:solidFill>
                  <a:srgbClr val="FF0000"/>
                </a:solidFill>
              </a:rPr>
              <a:t>iterative solutions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A </a:t>
            </a:r>
            <a:r>
              <a:rPr lang="en-US" sz="1800" dirty="0"/>
              <a:t>converged solution is </a:t>
            </a:r>
            <a:r>
              <a:rPr lang="en-US" sz="1800" dirty="0">
                <a:solidFill>
                  <a:srgbClr val="FF0000"/>
                </a:solidFill>
              </a:rPr>
              <a:t>not necessarily an accurate </a:t>
            </a:r>
            <a:r>
              <a:rPr lang="en-US" sz="1800" dirty="0" smtClean="0">
                <a:solidFill>
                  <a:srgbClr val="FF0000"/>
                </a:solidFill>
              </a:rPr>
              <a:t>one</a:t>
            </a:r>
            <a:r>
              <a:rPr lang="en-US" sz="1800" dirty="0" smtClean="0"/>
              <a:t> due to iteration number, domain size, mesh resolution and numerical schemes</a:t>
            </a:r>
          </a:p>
          <a:p>
            <a:r>
              <a:rPr lang="en-US" sz="1800" dirty="0" smtClean="0"/>
              <a:t>Continuity, momentum equation have their own residual histories.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95600" y="3734980"/>
            <a:ext cx="3810000" cy="28575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4400" dirty="0" smtClean="0"/>
              <a:t>ANSYS Fluent</a:t>
            </a:r>
            <a:endParaRPr lang="en-US" sz="44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3200" dirty="0" smtClean="0"/>
              <a:t>Solution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8493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9377" y="1447800"/>
            <a:ext cx="5896777" cy="2743200"/>
          </a:xfrm>
        </p:spPr>
        <p:txBody>
          <a:bodyPr>
            <a:noAutofit/>
          </a:bodyPr>
          <a:lstStyle/>
          <a:p>
            <a:r>
              <a:rPr lang="en-US" sz="1600" dirty="0" smtClean="0"/>
              <a:t>Developed length is distance from entrance to a point where flow is fully developed.</a:t>
            </a:r>
          </a:p>
          <a:p>
            <a:r>
              <a:rPr lang="en-US" sz="1600" dirty="0" smtClean="0"/>
              <a:t>Fully developed flow does not change velocity profile or velocity gradient in axial direction is zero.</a:t>
            </a:r>
          </a:p>
          <a:p>
            <a:r>
              <a:rPr lang="en-US" sz="1600" dirty="0" smtClean="0"/>
              <a:t>Pressure drops linearly.</a:t>
            </a:r>
          </a:p>
          <a:p>
            <a:r>
              <a:rPr lang="en-US" sz="1600" dirty="0" smtClean="0"/>
              <a:t>Axial velocity or skin friction distribution along axis can be used to determine the length.</a:t>
            </a:r>
            <a:endParaRPr lang="en-US" sz="1600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>
          <a:xfrm>
            <a:off x="3001505" y="4119398"/>
            <a:ext cx="2852096" cy="2130072"/>
            <a:chOff x="498350" y="4105368"/>
            <a:chExt cx="3477615" cy="2701923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98350" y="4105368"/>
              <a:ext cx="3462983" cy="2701923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8" name="Straight Connector 7"/>
            <p:cNvCxnSpPr/>
            <p:nvPr/>
          </p:nvCxnSpPr>
          <p:spPr>
            <a:xfrm>
              <a:off x="2711083" y="4359314"/>
              <a:ext cx="0" cy="157670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676400" y="5142669"/>
              <a:ext cx="8226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Developing</a:t>
              </a:r>
            </a:p>
            <a:p>
              <a:r>
                <a:rPr lang="en-US" sz="1000" dirty="0" smtClean="0"/>
                <a:t>region</a:t>
              </a:r>
              <a:endParaRPr lang="en-US" sz="1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711083" y="4605180"/>
              <a:ext cx="1264882" cy="24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Developed region</a:t>
              </a:r>
              <a:endParaRPr lang="en-US" sz="800" dirty="0"/>
            </a:p>
          </p:txBody>
        </p:sp>
      </p:grp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4191000"/>
            <a:ext cx="2590800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Content Placeholder 4"/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53602" y="1388113"/>
            <a:ext cx="3139325" cy="2354493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4400" dirty="0" smtClean="0"/>
              <a:t>ANSYS Fluent</a:t>
            </a:r>
            <a:endParaRPr lang="en-US" sz="4400" dirty="0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3200" dirty="0" smtClean="0"/>
              <a:t>Results</a:t>
            </a:r>
            <a:endParaRPr lang="en-US" sz="32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79423" y="4046216"/>
            <a:ext cx="2903978" cy="2177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254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7"/>
          <p:cNvPicPr>
            <a:picLocks noGrp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00400" y="1676400"/>
            <a:ext cx="2971800" cy="2228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Content Placeholder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3000" y="4114800"/>
            <a:ext cx="3149600" cy="23622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4400" dirty="0" smtClean="0"/>
              <a:t>ANSYS Fluent</a:t>
            </a:r>
            <a:endParaRPr lang="en-US" sz="44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3200" dirty="0" smtClean="0"/>
              <a:t>Results</a:t>
            </a:r>
            <a:endParaRPr lang="en-US" sz="3200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295400"/>
            <a:ext cx="5926203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1600" dirty="0" smtClean="0"/>
              <a:t>Flow can be visualized in detail using CFD</a:t>
            </a:r>
          </a:p>
          <a:p>
            <a:pPr marL="109728" indent="0">
              <a:buNone/>
            </a:pPr>
            <a:endParaRPr lang="en-US" sz="1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4038600"/>
            <a:ext cx="3276600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10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Bring your Data Reduction Sheet for the CFD Labs</a:t>
            </a:r>
          </a:p>
          <a:p>
            <a:r>
              <a:rPr lang="en-US" dirty="0" smtClean="0"/>
              <a:t>Deadline for CFD Lab report is two weeks after your CFD lab (not pre-lab)</a:t>
            </a:r>
          </a:p>
          <a:p>
            <a:r>
              <a:rPr lang="en-US" dirty="0" smtClean="0"/>
              <a:t>Use lab drop-box when turning in your lab reports</a:t>
            </a:r>
          </a:p>
          <a:p>
            <a:r>
              <a:rPr lang="en-US" dirty="0" smtClean="0"/>
              <a:t>Come to the office hours for help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56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Overview of Pipe Flow </a:t>
            </a:r>
          </a:p>
          <a:p>
            <a:r>
              <a:rPr lang="en-US" sz="2400" dirty="0" smtClean="0"/>
              <a:t>CFD Process</a:t>
            </a:r>
          </a:p>
          <a:p>
            <a:r>
              <a:rPr lang="en-US" sz="2400" dirty="0" smtClean="0"/>
              <a:t>ANSYS Workbench </a:t>
            </a:r>
          </a:p>
          <a:p>
            <a:r>
              <a:rPr lang="en-US" sz="2400" dirty="0" smtClean="0"/>
              <a:t>ANSYS Design Modeler (Geometry)</a:t>
            </a:r>
          </a:p>
          <a:p>
            <a:r>
              <a:rPr lang="en-US" sz="2400" dirty="0" smtClean="0"/>
              <a:t>ANSYS Mesh </a:t>
            </a:r>
          </a:p>
          <a:p>
            <a:r>
              <a:rPr lang="en-US" sz="2400" dirty="0" smtClean="0"/>
              <a:t>ANSYS Fluent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/>
              <a:t>Physics (Setup)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/>
              <a:t>Solution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/>
              <a:t>Results</a:t>
            </a:r>
          </a:p>
          <a:p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96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5029200" cy="5486400"/>
          </a:xfrm>
        </p:spPr>
        <p:txBody>
          <a:bodyPr>
            <a:noAutofit/>
          </a:bodyPr>
          <a:lstStyle/>
          <a:p>
            <a:r>
              <a:rPr lang="en-US" sz="1800" dirty="0" smtClean="0"/>
              <a:t>Simulation of laminar pipe flow will be conducted for this lab</a:t>
            </a:r>
          </a:p>
          <a:p>
            <a:r>
              <a:rPr lang="en-US" sz="1800" dirty="0"/>
              <a:t>A</a:t>
            </a:r>
            <a:r>
              <a:rPr lang="en-US" sz="1800" dirty="0" smtClean="0"/>
              <a:t>xial </a:t>
            </a:r>
            <a:r>
              <a:rPr lang="en-US" sz="1800" dirty="0"/>
              <a:t>velocity profile, centerline velocity, centerline pressure, and wall shear </a:t>
            </a:r>
            <a:r>
              <a:rPr lang="en-US" sz="1800" dirty="0" smtClean="0"/>
              <a:t>stress will be analyzed</a:t>
            </a:r>
          </a:p>
          <a:p>
            <a:r>
              <a:rPr lang="en-US" sz="1800" dirty="0" smtClean="0"/>
              <a:t>Computational fluid dynamics (CFD) results for friction factor and velocity profile will be compared to analytical fluid dynamics (AFD)</a:t>
            </a:r>
          </a:p>
          <a:p>
            <a:r>
              <a:rPr lang="en-US" sz="1800" dirty="0" smtClean="0"/>
              <a:t>This lab will cover concept of laminar vs. turbulent flow and developing length for pipe flows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Overview of Pipe Flow </a:t>
            </a:r>
            <a:br>
              <a:rPr lang="en-US" dirty="0" smtClean="0"/>
            </a:br>
            <a:endParaRPr lang="en-US" sz="3200" dirty="0"/>
          </a:p>
        </p:txBody>
      </p:sp>
      <p:pic>
        <p:nvPicPr>
          <p:cNvPr id="20" name="Picture 19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38"/>
          <a:stretch/>
        </p:blipFill>
        <p:spPr bwMode="auto">
          <a:xfrm>
            <a:off x="5038724" y="1600200"/>
            <a:ext cx="3694417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81200" y="5334000"/>
            <a:ext cx="53158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/>
              </a:rPr>
              <a:t>Flow visualization between two parallel plates</a:t>
            </a:r>
            <a:endParaRPr lang="en-US" dirty="0" smtClean="0"/>
          </a:p>
          <a:p>
            <a:pPr algn="ctr"/>
            <a:r>
              <a:rPr lang="en-US" dirty="0" smtClean="0"/>
              <a:t>(starts at 14:25)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10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90600"/>
                <a:ext cx="8229600" cy="4267200"/>
              </a:xfrm>
            </p:spPr>
            <p:txBody>
              <a:bodyPr>
                <a:normAutofit/>
              </a:bodyPr>
              <a:lstStyle/>
              <a:p>
                <a:r>
                  <a:rPr lang="en-US" sz="1800" dirty="0" smtClean="0"/>
                  <a:t>Flow in pipe with </a:t>
                </a:r>
                <a:r>
                  <a:rPr lang="en-US" sz="1800" dirty="0" smtClean="0"/>
                  <a:t>Reynolds (</a:t>
                </a:r>
                <a:r>
                  <a:rPr lang="en-US" sz="1800" dirty="0" smtClean="0"/>
                  <a:t>Re) number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/>
                      </a:rPr>
                      <m:t>𝑅𝑒</m:t>
                    </m:r>
                    <m:r>
                      <a:rPr lang="en-US" sz="180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 dirty="0" smtClean="0">
                            <a:latin typeface="Cambria Math"/>
                          </a:rPr>
                          <m:t>𝑈𝐷</m:t>
                        </m:r>
                      </m:num>
                      <m:den>
                        <m:r>
                          <a:rPr lang="en-US" sz="1800" i="1" dirty="0" err="1" smtClean="0">
                            <a:latin typeface="Cambria Math"/>
                          </a:rPr>
                          <m:t>𝜈</m:t>
                        </m:r>
                      </m:den>
                    </m:f>
                    <m:r>
                      <a:rPr lang="en-US" sz="1800" b="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dirty="0" smtClean="0">
                            <a:latin typeface="Cambria Math"/>
                          </a:rPr>
                          <m:t>𝐼𝑛𝑒𝑟𝑡𝑖𝑎𝑙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 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𝐹𝑜𝑟𝑐𝑒𝑠</m:t>
                        </m:r>
                      </m:num>
                      <m:den>
                        <m:r>
                          <a:rPr lang="en-US" sz="1800" b="0" i="1" dirty="0" smtClean="0">
                            <a:latin typeface="Cambria Math"/>
                          </a:rPr>
                          <m:t>𝑉𝑖𝑠𝑐𝑜𝑢𝑠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 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𝐹𝑜𝑟𝑐𝑒𝑠</m:t>
                        </m:r>
                      </m:den>
                    </m:f>
                  </m:oMath>
                </a14:m>
                <a:r>
                  <a:rPr lang="en-US" sz="1800" dirty="0" smtClean="0"/>
                  <a:t> </a:t>
                </a:r>
              </a:p>
              <a:p>
                <a:pPr marL="457200" lvl="1" indent="0">
                  <a:buNone/>
                </a:pPr>
                <a:r>
                  <a:rPr lang="en-US" sz="1800" dirty="0" smtClean="0"/>
                  <a:t> </a:t>
                </a:r>
                <a:r>
                  <a:rPr lang="en-US" sz="1800" dirty="0" smtClean="0"/>
                  <a:t>   </a:t>
                </a:r>
                <a:r>
                  <a:rPr lang="en-US" sz="1800" dirty="0" smtClean="0"/>
                  <a:t>where U inflow velocity, D diameter of pipe,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/>
                      </a:rPr>
                      <m:t>𝜈</m:t>
                    </m:r>
                  </m:oMath>
                </a14:m>
                <a:r>
                  <a:rPr lang="en-US" sz="1800" dirty="0" smtClean="0"/>
                  <a:t> </a:t>
                </a:r>
                <a:r>
                  <a:rPr lang="en-US" sz="1800" dirty="0" smtClean="0"/>
                  <a:t>kinematic viscosity</a:t>
                </a:r>
                <a:endParaRPr lang="en-US" sz="1800" dirty="0" smtClean="0"/>
              </a:p>
              <a:p>
                <a:pPr lvl="1"/>
                <a:r>
                  <a:rPr lang="en-US" sz="1800" dirty="0" smtClean="0"/>
                  <a:t>Laminar : Re &lt; 2300</a:t>
                </a:r>
              </a:p>
              <a:p>
                <a:pPr lvl="1"/>
                <a:r>
                  <a:rPr lang="en-US" sz="1800" dirty="0" smtClean="0"/>
                  <a:t>Turbulent : Re &gt; 2300</a:t>
                </a:r>
              </a:p>
              <a:p>
                <a:r>
                  <a:rPr lang="en-US" sz="1800" dirty="0" smtClean="0"/>
                  <a:t>Differences between laminar and turbulent flow</a:t>
                </a:r>
              </a:p>
              <a:p>
                <a:pPr lvl="1"/>
                <a:r>
                  <a:rPr lang="en-US" sz="1800" dirty="0" smtClean="0"/>
                  <a:t>(mean) Velocity profile</a:t>
                </a:r>
              </a:p>
              <a:p>
                <a:pPr lvl="1"/>
                <a:r>
                  <a:rPr lang="en-US" sz="1800" dirty="0" smtClean="0"/>
                  <a:t>Pressure drop</a:t>
                </a:r>
              </a:p>
              <a:p>
                <a:pPr lvl="1"/>
                <a:r>
                  <a:rPr lang="en-US" sz="1800" dirty="0" smtClean="0"/>
                  <a:t>Developing length</a:t>
                </a:r>
              </a:p>
              <a:p>
                <a:pPr lvl="1"/>
                <a:r>
                  <a:rPr lang="en-US" sz="1800" dirty="0"/>
                  <a:t>Wall shear </a:t>
                </a:r>
                <a:r>
                  <a:rPr lang="en-US" sz="1800" dirty="0" smtClean="0"/>
                  <a:t>stress and friction factor</a:t>
                </a:r>
              </a:p>
              <a:p>
                <a:pPr marL="393192" lvl="1" indent="0">
                  <a:buNone/>
                </a:pPr>
                <a:endParaRPr lang="en-US" sz="1800" dirty="0" smtClean="0"/>
              </a:p>
              <a:p>
                <a:pPr marL="393192" lvl="1" indent="0">
                  <a:buNone/>
                </a:pPr>
                <a:r>
                  <a:rPr lang="en-US" sz="1800" dirty="0" smtClean="0"/>
                  <a:t>Note: Refer to Chapter 8 of your book for more details</a:t>
                </a:r>
                <a:endParaRPr lang="en-US" sz="1800" dirty="0"/>
              </a:p>
              <a:p>
                <a:pPr lvl="1"/>
                <a:endParaRPr lang="en-US" sz="1800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90600"/>
                <a:ext cx="8229600" cy="4267200"/>
              </a:xfrm>
              <a:blipFill rotWithShape="0">
                <a:blip r:embed="rId3"/>
                <a:stretch>
                  <a:fillRect t="-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Overview of Pipe Flow</a:t>
            </a:r>
            <a:br>
              <a:rPr lang="en-US" dirty="0" smtClean="0"/>
            </a:b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5301734"/>
            <a:ext cx="7108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/>
              </a:rPr>
              <a:t>Flow visualization of transition from laminar to turbulent 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91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763" y="1066800"/>
            <a:ext cx="8229600" cy="4525963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The overall procedure for simulation of pipe flow is shown on chart below</a:t>
            </a:r>
          </a:p>
          <a:p>
            <a:r>
              <a:rPr lang="en-US" sz="1800" dirty="0" smtClean="0"/>
              <a:t>Although we will be making the mesh before we define the physics </a:t>
            </a:r>
            <a:r>
              <a:rPr lang="en-US" sz="1800" dirty="0" smtClean="0">
                <a:solidFill>
                  <a:srgbClr val="FF0000"/>
                </a:solidFill>
              </a:rPr>
              <a:t>you have to know the physics to design appropriate mesh</a:t>
            </a:r>
            <a:r>
              <a:rPr lang="en-US" sz="1800" dirty="0" smtClean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CFD Process</a:t>
            </a:r>
            <a:endParaRPr lang="en-US" dirty="0"/>
          </a:p>
        </p:txBody>
      </p:sp>
      <p:sp>
        <p:nvSpPr>
          <p:cNvPr id="4" name="Rectangle 31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" name="Canvas 39"/>
          <p:cNvGrpSpPr>
            <a:grpSpLocks/>
          </p:cNvGrpSpPr>
          <p:nvPr/>
        </p:nvGrpSpPr>
        <p:grpSpPr bwMode="auto">
          <a:xfrm>
            <a:off x="1143000" y="2432838"/>
            <a:ext cx="7086600" cy="4348962"/>
            <a:chOff x="0" y="0"/>
            <a:chExt cx="59391" cy="34791"/>
          </a:xfrm>
        </p:grpSpPr>
        <p:sp>
          <p:nvSpPr>
            <p:cNvPr id="6" name="AutoShape 30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59391" cy="347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7" name="Text Box 40"/>
            <p:cNvSpPr txBox="1">
              <a:spLocks noChangeArrowheads="1"/>
            </p:cNvSpPr>
            <p:nvPr/>
          </p:nvSpPr>
          <p:spPr bwMode="auto">
            <a:xfrm>
              <a:off x="1267" y="404"/>
              <a:ext cx="6479" cy="2541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Geometry</a:t>
              </a:r>
              <a:endPara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 Box 40"/>
            <p:cNvSpPr txBox="1">
              <a:spLocks noChangeArrowheads="1"/>
            </p:cNvSpPr>
            <p:nvPr/>
          </p:nvSpPr>
          <p:spPr bwMode="auto">
            <a:xfrm>
              <a:off x="11428" y="403"/>
              <a:ext cx="9145" cy="2534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Physics</a:t>
              </a:r>
              <a:endPara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40"/>
            <p:cNvSpPr txBox="1">
              <a:spLocks noChangeArrowheads="1"/>
            </p:cNvSpPr>
            <p:nvPr/>
          </p:nvSpPr>
          <p:spPr bwMode="auto">
            <a:xfrm>
              <a:off x="24003" y="503"/>
              <a:ext cx="9144" cy="252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Mesh</a:t>
              </a:r>
              <a:endParaRPr kumimoji="0" lang="en-US" altLang="zh-CN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40"/>
            <p:cNvSpPr txBox="1">
              <a:spLocks noChangeArrowheads="1"/>
            </p:cNvSpPr>
            <p:nvPr/>
          </p:nvSpPr>
          <p:spPr bwMode="auto">
            <a:xfrm>
              <a:off x="36576" y="503"/>
              <a:ext cx="9144" cy="2521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Solution</a:t>
              </a:r>
              <a:endParaRPr kumimoji="0" lang="en-US" altLang="zh-CN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40"/>
            <p:cNvSpPr txBox="1">
              <a:spLocks noChangeArrowheads="1"/>
            </p:cNvSpPr>
            <p:nvPr/>
          </p:nvSpPr>
          <p:spPr bwMode="auto">
            <a:xfrm>
              <a:off x="48704" y="445"/>
              <a:ext cx="9589" cy="2515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Results</a:t>
              </a:r>
              <a:endParaRPr kumimoji="0" lang="en-US" altLang="zh-CN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Straight Arrow Connector 42"/>
            <p:cNvSpPr>
              <a:spLocks noChangeShapeType="1"/>
            </p:cNvSpPr>
            <p:nvPr/>
          </p:nvSpPr>
          <p:spPr bwMode="auto">
            <a:xfrm flipV="1">
              <a:off x="7745" y="1670"/>
              <a:ext cx="3683" cy="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3" name="Straight Arrow Connector 94"/>
            <p:cNvSpPr>
              <a:spLocks noChangeShapeType="1"/>
            </p:cNvSpPr>
            <p:nvPr/>
          </p:nvSpPr>
          <p:spPr bwMode="auto">
            <a:xfrm flipV="1">
              <a:off x="33147" y="1646"/>
              <a:ext cx="3429" cy="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4" name="Straight Arrow Connector 95"/>
            <p:cNvSpPr>
              <a:spLocks noChangeShapeType="1"/>
            </p:cNvSpPr>
            <p:nvPr/>
          </p:nvSpPr>
          <p:spPr bwMode="auto">
            <a:xfrm flipV="1">
              <a:off x="20573" y="1646"/>
              <a:ext cx="3430" cy="2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5" name="Straight Arrow Connector 96"/>
            <p:cNvSpPr>
              <a:spLocks noChangeShapeType="1"/>
            </p:cNvSpPr>
            <p:nvPr/>
          </p:nvSpPr>
          <p:spPr bwMode="auto">
            <a:xfrm>
              <a:off x="45720" y="1690"/>
              <a:ext cx="2984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16" name="Text Box 40"/>
            <p:cNvSpPr txBox="1">
              <a:spLocks noChangeArrowheads="1"/>
            </p:cNvSpPr>
            <p:nvPr/>
          </p:nvSpPr>
          <p:spPr bwMode="auto">
            <a:xfrm>
              <a:off x="0" y="4976"/>
              <a:ext cx="9144" cy="3553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Pipe </a:t>
              </a: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(ANSYS Design Modeler)</a:t>
              </a:r>
              <a:endParaRPr kumimoji="0" lang="en-US" altLang="zh-CN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 Box 40"/>
            <p:cNvSpPr txBox="1">
              <a:spLocks noChangeArrowheads="1"/>
            </p:cNvSpPr>
            <p:nvPr/>
          </p:nvSpPr>
          <p:spPr bwMode="auto">
            <a:xfrm>
              <a:off x="24003" y="5075"/>
              <a:ext cx="9144" cy="3429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Structure </a:t>
              </a: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(ANSYS Mesh)</a:t>
              </a:r>
              <a:endParaRPr kumimoji="0" lang="en-US" altLang="zh-CN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 Box 40"/>
            <p:cNvSpPr txBox="1">
              <a:spLocks noChangeArrowheads="1"/>
            </p:cNvSpPr>
            <p:nvPr/>
          </p:nvSpPr>
          <p:spPr bwMode="auto">
            <a:xfrm>
              <a:off x="24003" y="8504"/>
              <a:ext cx="9144" cy="3429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Uniform </a:t>
              </a: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(ANSYS Mesh)</a:t>
              </a:r>
              <a:endParaRPr kumimoji="0" lang="en-US" altLang="zh-CN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Straight Arrow Connector 49"/>
            <p:cNvSpPr>
              <a:spLocks noChangeShapeType="1"/>
            </p:cNvSpPr>
            <p:nvPr/>
          </p:nvSpPr>
          <p:spPr bwMode="auto">
            <a:xfrm>
              <a:off x="4444" y="3037"/>
              <a:ext cx="0" cy="178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0" name="Straight Arrow Connector 129"/>
            <p:cNvSpPr>
              <a:spLocks noChangeShapeType="1"/>
            </p:cNvSpPr>
            <p:nvPr/>
          </p:nvSpPr>
          <p:spPr bwMode="auto">
            <a:xfrm>
              <a:off x="28575" y="2789"/>
              <a:ext cx="0" cy="22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1" name="Straight Arrow Connector 133"/>
            <p:cNvSpPr>
              <a:spLocks noChangeShapeType="1"/>
            </p:cNvSpPr>
            <p:nvPr/>
          </p:nvSpPr>
          <p:spPr bwMode="auto">
            <a:xfrm flipH="1">
              <a:off x="16001" y="2789"/>
              <a:ext cx="1" cy="21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2" name="Text Box 40"/>
            <p:cNvSpPr txBox="1">
              <a:spLocks noChangeArrowheads="1"/>
            </p:cNvSpPr>
            <p:nvPr/>
          </p:nvSpPr>
          <p:spPr bwMode="auto">
            <a:xfrm>
              <a:off x="11429" y="4976"/>
              <a:ext cx="9144" cy="3429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General </a:t>
              </a: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(ANSYS Fluent - Setup)</a:t>
              </a:r>
              <a:endPara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 Box 40"/>
            <p:cNvSpPr txBox="1">
              <a:spLocks noChangeArrowheads="1"/>
            </p:cNvSpPr>
            <p:nvPr/>
          </p:nvSpPr>
          <p:spPr bwMode="auto">
            <a:xfrm>
              <a:off x="11429" y="8405"/>
              <a:ext cx="9144" cy="3429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Model </a:t>
              </a: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(ANSYS Fluent - Setup)</a:t>
              </a:r>
              <a:endParaRPr kumimoji="0" lang="en-US" altLang="zh-CN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Text Box 40"/>
            <p:cNvSpPr txBox="1">
              <a:spLocks noChangeArrowheads="1"/>
            </p:cNvSpPr>
            <p:nvPr/>
          </p:nvSpPr>
          <p:spPr bwMode="auto">
            <a:xfrm>
              <a:off x="11429" y="11829"/>
              <a:ext cx="9144" cy="6962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Boundary Conditions </a:t>
              </a: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(ANSYS Fluent -Setup)</a:t>
              </a:r>
              <a:endParaRPr kumimoji="0" lang="en-US" altLang="zh-CN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Text Box 40"/>
            <p:cNvSpPr txBox="1">
              <a:spLocks noChangeArrowheads="1"/>
            </p:cNvSpPr>
            <p:nvPr/>
          </p:nvSpPr>
          <p:spPr bwMode="auto">
            <a:xfrm>
              <a:off x="11430" y="18789"/>
              <a:ext cx="9144" cy="571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Reference Values </a:t>
              </a: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(ANSYS Fluent - Setup)</a:t>
              </a:r>
              <a:endParaRPr kumimoji="0" lang="en-US" altLang="zh-CN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 Box 40"/>
            <p:cNvSpPr txBox="1">
              <a:spLocks noChangeArrowheads="1"/>
            </p:cNvSpPr>
            <p:nvPr/>
          </p:nvSpPr>
          <p:spPr bwMode="auto">
            <a:xfrm>
              <a:off x="2286" y="11934"/>
              <a:ext cx="6858" cy="2386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Laminar</a:t>
              </a:r>
              <a:endParaRPr kumimoji="0" lang="en-US" altLang="zh-CN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 Box 40"/>
            <p:cNvSpPr txBox="1">
              <a:spLocks noChangeArrowheads="1"/>
            </p:cNvSpPr>
            <p:nvPr/>
          </p:nvSpPr>
          <p:spPr bwMode="auto">
            <a:xfrm>
              <a:off x="36578" y="4975"/>
              <a:ext cx="9142" cy="695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Solution Methods </a:t>
              </a: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(ANSYS Fluent  - Solution)</a:t>
              </a:r>
              <a:endParaRPr kumimoji="0" lang="en-US" altLang="zh-CN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 Box 40"/>
            <p:cNvSpPr txBox="1">
              <a:spLocks noChangeArrowheads="1"/>
            </p:cNvSpPr>
            <p:nvPr/>
          </p:nvSpPr>
          <p:spPr bwMode="auto">
            <a:xfrm>
              <a:off x="36576" y="11934"/>
              <a:ext cx="9102" cy="5561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Monitors </a:t>
              </a: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(ANSYS Fluent - Solution)</a:t>
              </a:r>
              <a:endParaRPr kumimoji="0" lang="en-US" altLang="zh-CN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Text Box 40"/>
            <p:cNvSpPr txBox="1">
              <a:spLocks noChangeArrowheads="1"/>
            </p:cNvSpPr>
            <p:nvPr/>
          </p:nvSpPr>
          <p:spPr bwMode="auto">
            <a:xfrm>
              <a:off x="11430" y="24508"/>
              <a:ext cx="9144" cy="686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Solution Initialization </a:t>
              </a: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(ANSYS Fluent -Solution)</a:t>
              </a:r>
              <a:endParaRPr kumimoji="0" lang="en-US" altLang="zh-CN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Straight Arrow Connector 144"/>
            <p:cNvSpPr>
              <a:spLocks noChangeShapeType="1"/>
            </p:cNvSpPr>
            <p:nvPr/>
          </p:nvSpPr>
          <p:spPr bwMode="auto">
            <a:xfrm>
              <a:off x="41148" y="2789"/>
              <a:ext cx="1" cy="21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1" name="Text Box 40"/>
            <p:cNvSpPr txBox="1">
              <a:spLocks noChangeArrowheads="1"/>
            </p:cNvSpPr>
            <p:nvPr/>
          </p:nvSpPr>
          <p:spPr bwMode="auto">
            <a:xfrm>
              <a:off x="49149" y="5075"/>
              <a:ext cx="9144" cy="4572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Plots </a:t>
              </a: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(ANSYS Fluent- Results)</a:t>
              </a:r>
              <a:endParaRPr kumimoji="0" lang="en-US" altLang="zh-CN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6" name="Text Box 40"/>
            <p:cNvSpPr txBox="1">
              <a:spLocks noChangeArrowheads="1"/>
            </p:cNvSpPr>
            <p:nvPr/>
          </p:nvSpPr>
          <p:spPr bwMode="auto">
            <a:xfrm>
              <a:off x="49149" y="9647"/>
              <a:ext cx="9144" cy="685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Graphics and Animations </a:t>
              </a:r>
              <a:r>
                <a:rPr kumimoji="0" lang="en-US" altLang="zh-CN" sz="1050" b="0" i="0" u="none" strike="noStrike" cap="none" normalizeH="0" baseline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(ANSYS Fluent- Results)</a:t>
              </a:r>
              <a:endParaRPr kumimoji="0" lang="en-US" altLang="zh-CN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zh-CN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7" name="Straight Arrow Connector 147"/>
            <p:cNvSpPr>
              <a:spLocks noChangeShapeType="1"/>
            </p:cNvSpPr>
            <p:nvPr/>
          </p:nvSpPr>
          <p:spPr bwMode="auto">
            <a:xfrm>
              <a:off x="53721" y="2789"/>
              <a:ext cx="0" cy="22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4098" name="Straight Arrow Connector 355"/>
            <p:cNvSpPr>
              <a:spLocks noChangeShapeType="1"/>
            </p:cNvSpPr>
            <p:nvPr/>
          </p:nvSpPr>
          <p:spPr bwMode="auto">
            <a:xfrm flipH="1">
              <a:off x="5715" y="9646"/>
              <a:ext cx="5715" cy="22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</p:grpSp>
    </p:spTree>
    <p:extLst>
      <p:ext uri="{BB962C8B-B14F-4D97-AF65-F5344CB8AC3E}">
        <p14:creationId xmlns:p14="http://schemas.microsoft.com/office/powerpoint/2010/main" val="102458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ANSYS Workbench (Overview)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0"/>
            <a:ext cx="8199120" cy="3110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365760" y="1295400"/>
            <a:ext cx="8244840" cy="381000"/>
          </a:xfrm>
        </p:spPr>
        <p:txBody>
          <a:bodyPr>
            <a:noAutofit/>
          </a:bodyPr>
          <a:lstStyle/>
          <a:p>
            <a:r>
              <a:rPr lang="en-US" sz="1800" dirty="0" smtClean="0"/>
              <a:t>Design your simulation using ANSYS Workbench</a:t>
            </a:r>
            <a:endParaRPr lang="en-US" sz="1800" dirty="0"/>
          </a:p>
          <a:p>
            <a:endParaRPr lang="en-US" sz="1800" dirty="0" smtClean="0"/>
          </a:p>
        </p:txBody>
      </p:sp>
      <p:sp>
        <p:nvSpPr>
          <p:cNvPr id="7" name="Oval 6"/>
          <p:cNvSpPr/>
          <p:nvPr/>
        </p:nvSpPr>
        <p:spPr>
          <a:xfrm>
            <a:off x="3139440" y="4099560"/>
            <a:ext cx="1447800" cy="990600"/>
          </a:xfrm>
          <a:prstGeom prst="ellipse">
            <a:avLst/>
          </a:prstGeom>
          <a:noFill/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876800" y="4107180"/>
            <a:ext cx="1371600" cy="990600"/>
          </a:xfrm>
          <a:prstGeom prst="ellipse">
            <a:avLst/>
          </a:prstGeom>
          <a:noFill/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400800" y="4099560"/>
            <a:ext cx="1600200" cy="1158240"/>
          </a:xfrm>
          <a:prstGeom prst="ellipse">
            <a:avLst/>
          </a:prstGeom>
          <a:noFill/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743200" y="2667000"/>
            <a:ext cx="914400" cy="137160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62000" y="1966406"/>
            <a:ext cx="27318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ANSYS Design Modeler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(Geometry)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63340" y="1810434"/>
            <a:ext cx="15680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ANSYS Mesh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(Mesh)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526891" y="2028288"/>
            <a:ext cx="35766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ANSYS Fluent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(Physics, Solution and Results)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4800600" y="2514600"/>
            <a:ext cx="663771" cy="152400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7315199" y="2711768"/>
            <a:ext cx="1" cy="1326832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632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ANSYS Design Modeler (Geometry)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735600"/>
              </p:ext>
            </p:extLst>
          </p:nvPr>
        </p:nvGraphicFramePr>
        <p:xfrm>
          <a:off x="228600" y="3477094"/>
          <a:ext cx="4545358" cy="1658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891"/>
                <a:gridCol w="1758467"/>
              </a:tblGrid>
              <a:tr h="363386">
                <a:tc>
                  <a:txBody>
                    <a:bodyPr/>
                    <a:lstStyle/>
                    <a:p>
                      <a:r>
                        <a:rPr lang="en-US" dirty="0" smtClean="0"/>
                        <a:t>Parameter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r>
                        <a:rPr lang="en-US" dirty="0" smtClean="0"/>
                        <a:t>Radius</a:t>
                      </a:r>
                      <a:r>
                        <a:rPr lang="en-US" baseline="0" dirty="0" smtClean="0"/>
                        <a:t> of pipe, 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0.02619 m</a:t>
                      </a:r>
                      <a:endParaRPr lang="en-US" dirty="0"/>
                    </a:p>
                  </a:txBody>
                  <a:tcPr/>
                </a:tc>
              </a:tr>
              <a:tr h="454826">
                <a:tc>
                  <a:txBody>
                    <a:bodyPr/>
                    <a:lstStyle/>
                    <a:p>
                      <a:r>
                        <a:rPr lang="en-US" dirty="0" smtClean="0"/>
                        <a:t>Diameter of pipe, 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0.05238 m</a:t>
                      </a:r>
                      <a:endParaRPr lang="en-US" dirty="0"/>
                    </a:p>
                  </a:txBody>
                  <a:tcPr/>
                </a:tc>
              </a:tr>
              <a:tr h="363386">
                <a:tc>
                  <a:txBody>
                    <a:bodyPr/>
                    <a:lstStyle/>
                    <a:p>
                      <a:r>
                        <a:rPr lang="en-US" dirty="0" smtClean="0"/>
                        <a:t>Length of pipe, 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7.62 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3657600" y="1187331"/>
            <a:ext cx="5282400" cy="2102882"/>
            <a:chOff x="1600200" y="1828800"/>
            <a:chExt cx="5991546" cy="2350532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1700" y="1828800"/>
              <a:ext cx="4800600" cy="1714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8" name="Straight Connector 7"/>
            <p:cNvCxnSpPr/>
            <p:nvPr/>
          </p:nvCxnSpPr>
          <p:spPr>
            <a:xfrm>
              <a:off x="2667000" y="2686050"/>
              <a:ext cx="0" cy="127635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477000" y="2686050"/>
              <a:ext cx="0" cy="127635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2667000" y="3657600"/>
              <a:ext cx="3810000" cy="0"/>
            </a:xfrm>
            <a:prstGeom prst="straightConnector1">
              <a:avLst/>
            </a:prstGeom>
            <a:ln>
              <a:headEnd type="stealth"/>
              <a:tailEnd type="stealt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419600" y="381000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</a:t>
              </a:r>
              <a:endParaRPr lang="en-US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 flipH="1">
              <a:off x="1600200" y="2686050"/>
              <a:ext cx="1066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1648146" y="1905000"/>
              <a:ext cx="1066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2057400" y="1905000"/>
              <a:ext cx="0" cy="781050"/>
            </a:xfrm>
            <a:prstGeom prst="straightConnector1">
              <a:avLst/>
            </a:prstGeom>
            <a:ln>
              <a:headEnd type="stealth"/>
              <a:tailEnd type="stealt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1628454" y="2110859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</a:t>
              </a:r>
              <a:endParaRPr lang="en-US" dirty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7162800" y="1905000"/>
              <a:ext cx="0" cy="1490663"/>
            </a:xfrm>
            <a:prstGeom prst="straightConnector1">
              <a:avLst/>
            </a:prstGeom>
            <a:ln>
              <a:headEnd type="stealth"/>
              <a:tailEnd type="stealt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6524946" y="3395662"/>
              <a:ext cx="1066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6524946" y="1904999"/>
              <a:ext cx="1066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7240368" y="2501384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</p:grpSp>
      <p:cxnSp>
        <p:nvCxnSpPr>
          <p:cNvPr id="6" name="Straight Connector 5"/>
          <p:cNvCxnSpPr/>
          <p:nvPr/>
        </p:nvCxnSpPr>
        <p:spPr>
          <a:xfrm>
            <a:off x="5686692" y="4087834"/>
            <a:ext cx="0" cy="941365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686692" y="4087834"/>
            <a:ext cx="23143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686692" y="5029199"/>
            <a:ext cx="2314308" cy="0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001000" y="4087834"/>
            <a:ext cx="0" cy="941365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996267" y="4367986"/>
            <a:ext cx="67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Inlet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153400" y="4367986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Outlet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611836" y="3703262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Wall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504039" y="5151120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Center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3352800" cy="2133600"/>
          </a:xfrm>
        </p:spPr>
        <p:txBody>
          <a:bodyPr>
            <a:no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Symmetric property of the flow</a:t>
            </a:r>
            <a:r>
              <a:rPr lang="en-US" sz="1800" dirty="0" smtClean="0"/>
              <a:t> is used to create </a:t>
            </a:r>
            <a:r>
              <a:rPr lang="en-US" sz="1800" dirty="0" smtClean="0">
                <a:solidFill>
                  <a:srgbClr val="FF0000"/>
                </a:solidFill>
              </a:rPr>
              <a:t>2D representation</a:t>
            </a:r>
            <a:r>
              <a:rPr lang="en-US" sz="1800" dirty="0" smtClean="0"/>
              <a:t> of the 3D pipe flow</a:t>
            </a:r>
          </a:p>
          <a:p>
            <a:endParaRPr lang="en-US" sz="1800" dirty="0" smtClean="0"/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6215300" y="4648200"/>
            <a:ext cx="1257092" cy="58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611836" y="4224936"/>
            <a:ext cx="6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Flow</a:t>
            </a:r>
            <a:endParaRPr lang="en-US" dirty="0"/>
          </a:p>
        </p:txBody>
      </p:sp>
      <p:sp>
        <p:nvSpPr>
          <p:cNvPr id="3" name="Arc 2"/>
          <p:cNvSpPr/>
          <p:nvPr/>
        </p:nvSpPr>
        <p:spPr>
          <a:xfrm>
            <a:off x="4751439" y="4101316"/>
            <a:ext cx="2944761" cy="1855766"/>
          </a:xfrm>
          <a:prstGeom prst="arc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94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>
            <a:normAutofit/>
          </a:bodyPr>
          <a:lstStyle/>
          <a:p>
            <a:endParaRPr lang="en-US" sz="1800" dirty="0" smtClean="0"/>
          </a:p>
          <a:p>
            <a:r>
              <a:rPr lang="en-US" sz="1800" dirty="0" smtClean="0"/>
              <a:t>Create uniform grid distribution</a:t>
            </a:r>
          </a:p>
          <a:p>
            <a:pPr lvl="1"/>
            <a:endParaRPr lang="en-US" sz="1800" dirty="0" smtClean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28600" y="76200"/>
            <a:ext cx="8686800" cy="11430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/>
              <a:t>ANSYS Mesh</a:t>
            </a:r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90700"/>
            <a:ext cx="3449194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801444"/>
            <a:ext cx="3615707" cy="2237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495800"/>
            <a:ext cx="3548462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>
            <a:off x="4038600" y="2862262"/>
            <a:ext cx="7620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4669831" y="4081461"/>
            <a:ext cx="1883369" cy="33813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859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r="32673"/>
          <a:stretch/>
        </p:blipFill>
        <p:spPr>
          <a:xfrm>
            <a:off x="1333500" y="2318696"/>
            <a:ext cx="6477000" cy="39909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sz="4400" dirty="0"/>
              <a:t>ANSYS Fluent</a:t>
            </a:r>
          </a:p>
        </p:txBody>
      </p:sp>
      <p:sp>
        <p:nvSpPr>
          <p:cNvPr id="75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763000" cy="990600"/>
          </a:xfrm>
        </p:spPr>
        <p:txBody>
          <a:bodyPr>
            <a:noAutofit/>
          </a:bodyPr>
          <a:lstStyle/>
          <a:p>
            <a:r>
              <a:rPr lang="en-US" sz="1800" dirty="0" smtClean="0"/>
              <a:t>Using ANSYS fluent define physics of the flow, solve CFD simulation and analyze results</a:t>
            </a:r>
          </a:p>
          <a:p>
            <a:endParaRPr lang="en-US" sz="1800" dirty="0" smtClean="0"/>
          </a:p>
        </p:txBody>
      </p:sp>
      <p:sp>
        <p:nvSpPr>
          <p:cNvPr id="25" name="Rectangle 24"/>
          <p:cNvSpPr/>
          <p:nvPr/>
        </p:nvSpPr>
        <p:spPr>
          <a:xfrm>
            <a:off x="1390650" y="2995615"/>
            <a:ext cx="1809750" cy="124524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1390650" y="4240860"/>
            <a:ext cx="1809750" cy="106603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1390650" y="5306896"/>
            <a:ext cx="2190750" cy="94552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Straight Arrow Connector 81"/>
          <p:cNvCxnSpPr>
            <a:stCxn id="83" idx="2"/>
            <a:endCxn id="25" idx="0"/>
          </p:cNvCxnSpPr>
          <p:nvPr/>
        </p:nvCxnSpPr>
        <p:spPr>
          <a:xfrm flipH="1">
            <a:off x="2295525" y="2004585"/>
            <a:ext cx="608495" cy="99103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1979728" y="1635253"/>
            <a:ext cx="1848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Physics (Setup)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022811" y="163906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Solution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731839" y="1644134"/>
            <a:ext cx="989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Results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8" name="Straight Arrow Connector 87"/>
          <p:cNvCxnSpPr>
            <a:stCxn id="86" idx="2"/>
            <a:endCxn id="80" idx="3"/>
          </p:cNvCxnSpPr>
          <p:nvPr/>
        </p:nvCxnSpPr>
        <p:spPr>
          <a:xfrm flipH="1">
            <a:off x="3200400" y="2008399"/>
            <a:ext cx="1371600" cy="2765479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87" idx="2"/>
            <a:endCxn id="81" idx="3"/>
          </p:cNvCxnSpPr>
          <p:nvPr/>
        </p:nvCxnSpPr>
        <p:spPr>
          <a:xfrm flipH="1">
            <a:off x="3581400" y="2013466"/>
            <a:ext cx="2645126" cy="3766191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850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2646</TotalTime>
  <Words>959</Words>
  <Application>Microsoft Office PowerPoint</Application>
  <PresentationFormat>On-screen Show (4:3)</PresentationFormat>
  <Paragraphs>204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黑体</vt:lpstr>
      <vt:lpstr>SimSun</vt:lpstr>
      <vt:lpstr>Arial</vt:lpstr>
      <vt:lpstr>Calibri</vt:lpstr>
      <vt:lpstr>Cambria Math</vt:lpstr>
      <vt:lpstr>Courier New</vt:lpstr>
      <vt:lpstr>Lucida Sans Unicode</vt:lpstr>
      <vt:lpstr>Times New Roman</vt:lpstr>
      <vt:lpstr>Verdana</vt:lpstr>
      <vt:lpstr>Wingdings 2</vt:lpstr>
      <vt:lpstr>Wingdings 3</vt:lpstr>
      <vt:lpstr>Concourse</vt:lpstr>
      <vt:lpstr>CFD Pre-Lab 1  Simulation of Laminar Pipe Flow  Seong Mo Yeon, Timur Dogan, and Michael Conger  10/07/2015</vt:lpstr>
      <vt:lpstr>Outline</vt:lpstr>
      <vt:lpstr>Overview of Pipe Flow  </vt:lpstr>
      <vt:lpstr>Overview of Pipe Flow </vt:lpstr>
      <vt:lpstr>CFD Process</vt:lpstr>
      <vt:lpstr>ANSYS Workbench (Overview)</vt:lpstr>
      <vt:lpstr>ANSYS Design Modeler (Geometry)</vt:lpstr>
      <vt:lpstr>PowerPoint Presentation</vt:lpstr>
      <vt:lpstr>ANSYS Fluent</vt:lpstr>
      <vt:lpstr>Physics</vt:lpstr>
      <vt:lpstr>PowerPoint Presentation</vt:lpstr>
      <vt:lpstr>PowerPoint Presentation</vt:lpstr>
      <vt:lpstr>PowerPoint Presentation</vt:lpstr>
      <vt:lpstr>Questions?</vt:lpstr>
    </vt:vector>
  </TitlesOfParts>
  <Company>IIHR - Hydroscience &amp;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syeon</dc:creator>
  <cp:lastModifiedBy>Michael Conger</cp:lastModifiedBy>
  <cp:revision>307</cp:revision>
  <cp:lastPrinted>2015-10-11T22:06:26Z</cp:lastPrinted>
  <dcterms:created xsi:type="dcterms:W3CDTF">2013-09-30T22:31:04Z</dcterms:created>
  <dcterms:modified xsi:type="dcterms:W3CDTF">2015-10-12T20:16:26Z</dcterms:modified>
</cp:coreProperties>
</file>