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handoutMasterIdLst>
    <p:handoutMasterId r:id="rId16"/>
  </p:handoutMasterIdLst>
  <p:sldIdLst>
    <p:sldId id="256" r:id="rId2"/>
    <p:sldId id="260" r:id="rId3"/>
    <p:sldId id="264" r:id="rId4"/>
    <p:sldId id="263" r:id="rId5"/>
    <p:sldId id="268" r:id="rId6"/>
    <p:sldId id="270" r:id="rId7"/>
    <p:sldId id="275" r:id="rId8"/>
    <p:sldId id="265" r:id="rId9"/>
    <p:sldId id="258" r:id="rId10"/>
    <p:sldId id="276" r:id="rId11"/>
    <p:sldId id="262" r:id="rId12"/>
    <p:sldId id="266" r:id="rId13"/>
    <p:sldId id="272" r:id="rId14"/>
    <p:sldId id="277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34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8" rIns="93177" bIns="4658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7" y="0"/>
            <a:ext cx="3037840" cy="464820"/>
          </a:xfrm>
          <a:prstGeom prst="rect">
            <a:avLst/>
          </a:prstGeom>
        </p:spPr>
        <p:txBody>
          <a:bodyPr vert="horz" lIns="93177" tIns="46588" rIns="93177" bIns="46588" rtlCol="0"/>
          <a:lstStyle>
            <a:lvl1pPr algn="r">
              <a:defRPr sz="1200"/>
            </a:lvl1pPr>
          </a:lstStyle>
          <a:p>
            <a:fld id="{F65F6A47-652C-4D91-B20C-96A13EFFFEF1}" type="datetimeFigureOut">
              <a:rPr lang="en-US" smtClean="0"/>
              <a:t>10/14/2013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8" rIns="93177" bIns="4658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7" y="8829967"/>
            <a:ext cx="3037840" cy="464820"/>
          </a:xfrm>
          <a:prstGeom prst="rect">
            <a:avLst/>
          </a:prstGeom>
        </p:spPr>
        <p:txBody>
          <a:bodyPr vert="horz" lIns="93177" tIns="46588" rIns="93177" bIns="46588" rtlCol="0" anchor="b"/>
          <a:lstStyle>
            <a:lvl1pPr algn="r">
              <a:defRPr sz="1200"/>
            </a:lvl1pPr>
          </a:lstStyle>
          <a:p>
            <a:fld id="{95AB2EB3-9698-4370-BC4E-F8769CDA0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5542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F6E8C26-0B03-4A8B-B3D7-6AE0B2C7B59C}" type="datetimeFigureOut">
              <a:rPr lang="en-US" smtClean="0"/>
              <a:t>10/14/2013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1395151-DDD7-4A09-A0D3-95676CFFB8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6E8C26-0B03-4A8B-B3D7-6AE0B2C7B59C}" type="datetimeFigureOut">
              <a:rPr lang="en-US" smtClean="0"/>
              <a:t>10/14/2013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395151-DDD7-4A09-A0D3-95676CFFB8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6E8C26-0B03-4A8B-B3D7-6AE0B2C7B59C}" type="datetimeFigureOut">
              <a:rPr lang="en-US" smtClean="0"/>
              <a:t>10/14/2013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395151-DDD7-4A09-A0D3-95676CFFB8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6E8C26-0B03-4A8B-B3D7-6AE0B2C7B59C}" type="datetimeFigureOut">
              <a:rPr lang="en-US" smtClean="0"/>
              <a:t>10/14/2013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395151-DDD7-4A09-A0D3-95676CFFB80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6E8C26-0B03-4A8B-B3D7-6AE0B2C7B59C}" type="datetimeFigureOut">
              <a:rPr lang="en-US" smtClean="0"/>
              <a:t>10/14/2013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395151-DDD7-4A09-A0D3-95676CFFB80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6E8C26-0B03-4A8B-B3D7-6AE0B2C7B59C}" type="datetimeFigureOut">
              <a:rPr lang="en-US" smtClean="0"/>
              <a:t>10/14/2013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395151-DDD7-4A09-A0D3-95676CFFB80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6E8C26-0B03-4A8B-B3D7-6AE0B2C7B59C}" type="datetimeFigureOut">
              <a:rPr lang="en-US" smtClean="0"/>
              <a:t>10/14/2013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395151-DDD7-4A09-A0D3-95676CFFB80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6E8C26-0B03-4A8B-B3D7-6AE0B2C7B59C}" type="datetimeFigureOut">
              <a:rPr lang="en-US" smtClean="0"/>
              <a:t>10/14/2013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395151-DDD7-4A09-A0D3-95676CFFB807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6E8C26-0B03-4A8B-B3D7-6AE0B2C7B59C}" type="datetimeFigureOut">
              <a:rPr lang="en-US" smtClean="0"/>
              <a:t>10/14/2013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395151-DDD7-4A09-A0D3-95676CFFB8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F6E8C26-0B03-4A8B-B3D7-6AE0B2C7B59C}" type="datetimeFigureOut">
              <a:rPr lang="en-US" smtClean="0"/>
              <a:t>10/14/2013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395151-DDD7-4A09-A0D3-95676CFFB80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F6E8C26-0B03-4A8B-B3D7-6AE0B2C7B59C}" type="datetimeFigureOut">
              <a:rPr lang="en-US" smtClean="0"/>
              <a:t>10/14/2013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1395151-DDD7-4A09-A0D3-95676CFFB807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F6E8C26-0B03-4A8B-B3D7-6AE0B2C7B59C}" type="datetimeFigureOut">
              <a:rPr lang="en-US" smtClean="0"/>
              <a:t>10/14/2013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1395151-DDD7-4A09-A0D3-95676CFFB80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v/nuQyKGuXJOs?hl=en_US&amp;amp;version=2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v/6OzAx1bPGD4?version=2&amp;amp;hl=en_US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3276600"/>
            <a:ext cx="7059079" cy="172486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dirty="0" smtClean="0"/>
              <a:t>CFD Pre-Lab 1</a:t>
            </a:r>
            <a:br>
              <a:rPr lang="en-US" sz="6000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Simulation of Laminar Pipe Flow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2000" b="0" dirty="0" smtClean="0">
                <a:effectLst/>
              </a:rPr>
              <a:t>Seong Mo Yean, and Timur Dogan</a:t>
            </a:r>
            <a:br>
              <a:rPr lang="en-US" sz="2000" b="0" dirty="0" smtClean="0">
                <a:effectLst/>
              </a:rPr>
            </a:br>
            <a:r>
              <a:rPr lang="en-US" sz="2000" b="0" dirty="0">
                <a:effectLst/>
              </a:rPr>
              <a:t/>
            </a:r>
            <a:br>
              <a:rPr lang="en-US" sz="2000" b="0" dirty="0">
                <a:effectLst/>
              </a:rPr>
            </a:br>
            <a:r>
              <a:rPr lang="en-US" sz="2000" b="0" dirty="0" smtClean="0">
                <a:effectLst/>
              </a:rPr>
              <a:t>10/14/2013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9604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0" y="3048000"/>
                <a:ext cx="9143999" cy="3657600"/>
              </a:xfrm>
            </p:spPr>
            <p:txBody>
              <a:bodyPr>
                <a:noAutofit/>
              </a:bodyPr>
              <a:lstStyle/>
              <a:p>
                <a:r>
                  <a:rPr lang="en-US" sz="1800" dirty="0" smtClean="0"/>
                  <a:t>Laminar flow</a:t>
                </a:r>
              </a:p>
              <a:p>
                <a:r>
                  <a:rPr lang="en-US" sz="1800" dirty="0" smtClean="0"/>
                  <a:t>Air properties</a:t>
                </a:r>
              </a:p>
              <a:p>
                <a:r>
                  <a:rPr lang="en-US" sz="1800" dirty="0" smtClean="0"/>
                  <a:t>Boundary Conditions (BC)</a:t>
                </a:r>
                <a:endParaRPr lang="en-US" sz="1800" dirty="0"/>
              </a:p>
              <a:p>
                <a:pPr lvl="1"/>
                <a:r>
                  <a:rPr lang="en-US" sz="1800" dirty="0"/>
                  <a:t>No-slip: </a:t>
                </a:r>
                <a:r>
                  <a:rPr lang="en-US" sz="1800" dirty="0" smtClean="0"/>
                  <a:t>velocities are zero (</a:t>
                </a:r>
                <a14:m>
                  <m:oMath xmlns:m="http://schemas.openxmlformats.org/officeDocument/2006/math">
                    <m:r>
                      <a:rPr lang="en-US" sz="1800" i="1" dirty="0" smtClean="0">
                        <a:latin typeface="Cambria Math"/>
                      </a:rPr>
                      <m:t>𝑢</m:t>
                    </m:r>
                    <m:r>
                      <a:rPr lang="en-US" sz="1800" i="1" dirty="0" smtClean="0">
                        <a:latin typeface="Cambria Math"/>
                      </a:rPr>
                      <m:t>,</m:t>
                    </m:r>
                    <m:r>
                      <a:rPr lang="en-US" sz="1800" i="1" dirty="0" smtClean="0">
                        <a:latin typeface="Cambria Math"/>
                      </a:rPr>
                      <m:t>𝑣</m:t>
                    </m:r>
                    <m:r>
                      <a:rPr lang="en-US" sz="1800" i="1" dirty="0" smtClean="0">
                        <a:latin typeface="Cambria Math"/>
                      </a:rPr>
                      <m:t>=0</m:t>
                    </m:r>
                  </m:oMath>
                </a14:m>
                <a:r>
                  <a:rPr lang="en-US" sz="1800" dirty="0" smtClean="0"/>
                  <a:t>), pressure gradient 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/>
                          </a:rPr>
                          <m:t>𝑑𝑝</m:t>
                        </m:r>
                      </m:num>
                      <m:den>
                        <m:r>
                          <a:rPr lang="en-US" sz="1800" b="0" i="1" smtClean="0">
                            <a:latin typeface="Cambria Math"/>
                          </a:rPr>
                          <m:t>𝑑</m:t>
                        </m:r>
                        <m:r>
                          <a:rPr lang="en-US" sz="1800" b="0" i="1" smtClean="0">
                            <a:latin typeface="Cambria Math"/>
                          </a:rPr>
                          <m:t>𝑟</m:t>
                        </m:r>
                      </m:den>
                    </m:f>
                    <m:r>
                      <a:rPr lang="en-US" sz="1800" b="0" i="1" smtClean="0">
                        <a:latin typeface="Cambria Math"/>
                      </a:rPr>
                      <m:t>=0</m:t>
                    </m:r>
                  </m:oMath>
                </a14:m>
                <a:r>
                  <a:rPr lang="en-US" sz="1800" dirty="0" smtClean="0"/>
                  <a:t>) is zero</a:t>
                </a:r>
                <a:endParaRPr lang="en-US" sz="1800" dirty="0"/>
              </a:p>
              <a:p>
                <a:pPr lvl="1"/>
                <a:r>
                  <a:rPr lang="en-US" sz="1800" dirty="0"/>
                  <a:t>Symmetric: </a:t>
                </a:r>
                <a:r>
                  <a:rPr lang="en-US" sz="1800" dirty="0" smtClean="0"/>
                  <a:t>radial </a:t>
                </a:r>
                <a:r>
                  <a:rPr lang="en-US" sz="1800" dirty="0"/>
                  <a:t>velocity is </a:t>
                </a:r>
                <a:r>
                  <a:rPr lang="en-US" sz="1800" dirty="0" smtClean="0"/>
                  <a:t>zero (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</a:rPr>
                      <m:t>𝑣</m:t>
                    </m:r>
                    <m:r>
                      <a:rPr lang="en-US" sz="1800" b="0" i="1" smtClean="0">
                        <a:latin typeface="Cambria Math"/>
                      </a:rPr>
                      <m:t>=0</m:t>
                    </m:r>
                  </m:oMath>
                </a14:m>
                <a:r>
                  <a:rPr lang="en-US" sz="1800" dirty="0" smtClean="0"/>
                  <a:t>), </a:t>
                </a:r>
                <a:r>
                  <a:rPr lang="en-US" sz="1800" dirty="0"/>
                  <a:t>gradients of axial velocity and pressure are </a:t>
                </a:r>
                <a:r>
                  <a:rPr lang="en-US" sz="1800" dirty="0" smtClean="0"/>
                  <a:t>zero 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1800" i="1" dirty="0" smtClean="0">
                            <a:latin typeface="Cambria Math"/>
                          </a:rPr>
                          <m:t>𝑑𝑢</m:t>
                        </m:r>
                      </m:num>
                      <m:den>
                        <m:r>
                          <a:rPr lang="en-US" sz="1800" i="1" dirty="0" err="1">
                            <a:latin typeface="Cambria Math"/>
                          </a:rPr>
                          <m:t>𝑑𝑟</m:t>
                        </m:r>
                      </m:den>
                    </m:f>
                    <m:r>
                      <a:rPr lang="en-US" sz="1800" i="1" dirty="0">
                        <a:latin typeface="Cambria Math"/>
                      </a:rPr>
                      <m:t>=0</m:t>
                    </m:r>
                  </m:oMath>
                </a14:m>
                <a:r>
                  <a:rPr lang="en-US" sz="1800" dirty="0" smtClean="0"/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/>
                          </a:rPr>
                          <m:t>𝑑𝑝</m:t>
                        </m:r>
                      </m:num>
                      <m:den>
                        <m:r>
                          <a:rPr lang="en-US" sz="1800" b="0" i="1" smtClean="0">
                            <a:latin typeface="Cambria Math"/>
                          </a:rPr>
                          <m:t>𝑑</m:t>
                        </m:r>
                        <m:r>
                          <a:rPr lang="en-US" sz="1800" b="0" i="1" smtClean="0">
                            <a:latin typeface="Cambria Math"/>
                          </a:rPr>
                          <m:t>𝑟</m:t>
                        </m:r>
                      </m:den>
                    </m:f>
                    <m:r>
                      <a:rPr lang="en-US" sz="1800" b="0" i="1" smtClean="0">
                        <a:latin typeface="Cambria Math"/>
                      </a:rPr>
                      <m:t>=0</m:t>
                    </m:r>
                  </m:oMath>
                </a14:m>
                <a:r>
                  <a:rPr lang="en-US" sz="1800" dirty="0" smtClean="0"/>
                  <a:t>)</a:t>
                </a:r>
                <a:endParaRPr lang="en-US" sz="1800" dirty="0"/>
              </a:p>
              <a:p>
                <a:pPr lvl="1"/>
                <a:r>
                  <a:rPr lang="en-US" sz="1800" dirty="0"/>
                  <a:t>Inlet velocity: </a:t>
                </a:r>
                <a:r>
                  <a:rPr lang="en-US" sz="1800" dirty="0" smtClean="0"/>
                  <a:t>uniform </a:t>
                </a:r>
                <a:r>
                  <a:rPr lang="en-US" sz="1800" dirty="0" smtClean="0"/>
                  <a:t>constant velocity (</a:t>
                </a:r>
                <a14:m>
                  <m:oMath xmlns:m="http://schemas.openxmlformats.org/officeDocument/2006/math">
                    <m:r>
                      <a:rPr lang="en-US" sz="1800" i="1" dirty="0">
                        <a:latin typeface="Cambria Math"/>
                      </a:rPr>
                      <m:t>𝑢</m:t>
                    </m:r>
                    <m:r>
                      <a:rPr lang="en-US" sz="1800" i="1" dirty="0">
                        <a:latin typeface="Cambria Math"/>
                      </a:rPr>
                      <m:t>=0.2</m:t>
                    </m:r>
                    <m:f>
                      <m:fPr>
                        <m:ctrlPr>
                          <a:rPr lang="en-US" sz="1800" b="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1800" b="0" i="1" dirty="0" smtClean="0">
                            <a:latin typeface="Cambria Math"/>
                          </a:rPr>
                          <m:t>𝑚</m:t>
                        </m:r>
                      </m:num>
                      <m:den>
                        <m:r>
                          <a:rPr lang="en-US" sz="1800" b="0" i="1" dirty="0" smtClean="0">
                            <a:latin typeface="Cambria Math"/>
                          </a:rPr>
                          <m:t>𝑠</m:t>
                        </m:r>
                      </m:den>
                    </m:f>
                    <m:r>
                      <a:rPr lang="en-US" sz="1800" b="0" i="1" dirty="0" smtClean="0">
                        <a:latin typeface="Cambria Math"/>
                      </a:rPr>
                      <m:t>,</m:t>
                    </m:r>
                    <m:r>
                      <a:rPr lang="en-US" sz="1800" i="1" dirty="0">
                        <a:latin typeface="Cambria Math"/>
                      </a:rPr>
                      <m:t> </m:t>
                    </m:r>
                    <m:r>
                      <a:rPr lang="en-US" sz="1800" i="1" dirty="0">
                        <a:latin typeface="Cambria Math"/>
                      </a:rPr>
                      <m:t>𝑣</m:t>
                    </m:r>
                    <m:r>
                      <a:rPr lang="en-US" sz="1800" i="1" dirty="0">
                        <a:latin typeface="Cambria Math"/>
                      </a:rPr>
                      <m:t>=0,</m:t>
                    </m:r>
                    <m:f>
                      <m:fPr>
                        <m:ctrlPr>
                          <a:rPr lang="en-US" sz="18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1800" i="1">
                            <a:latin typeface="Cambria Math"/>
                          </a:rPr>
                          <m:t>𝑑𝑝</m:t>
                        </m:r>
                      </m:num>
                      <m:den>
                        <m:r>
                          <a:rPr lang="en-US" sz="1800" i="1">
                            <a:latin typeface="Cambria Math"/>
                          </a:rPr>
                          <m:t>𝑑𝑟</m:t>
                        </m:r>
                      </m:den>
                    </m:f>
                    <m:r>
                      <a:rPr lang="en-US" sz="1800" i="1">
                        <a:latin typeface="Cambria Math"/>
                      </a:rPr>
                      <m:t>=0</m:t>
                    </m:r>
                  </m:oMath>
                </a14:m>
                <a:r>
                  <a:rPr lang="en-US" sz="1800" dirty="0" smtClean="0"/>
                  <a:t>)</a:t>
                </a:r>
              </a:p>
              <a:p>
                <a:pPr lvl="1"/>
                <a:r>
                  <a:rPr lang="en-US" sz="1800" dirty="0" smtClean="0"/>
                  <a:t>Outlet</a:t>
                </a:r>
                <a:r>
                  <a:rPr lang="en-US" sz="1800" dirty="0" smtClean="0"/>
                  <a:t>: (gauge) pressure is imposed to the </a:t>
                </a:r>
                <a:r>
                  <a:rPr lang="en-US" sz="1800" dirty="0" smtClean="0"/>
                  <a:t>boundary (</a:t>
                </a:r>
                <a14:m>
                  <m:oMath xmlns:m="http://schemas.openxmlformats.org/officeDocument/2006/math">
                    <m:r>
                      <a:rPr lang="en-US" sz="1800" i="1" dirty="0" smtClean="0">
                        <a:latin typeface="Cambria Math"/>
                      </a:rPr>
                      <m:t>𝑝</m:t>
                    </m:r>
                    <m:r>
                      <a:rPr lang="en-US" sz="1800" i="1" dirty="0">
                        <a:latin typeface="Cambria Math"/>
                      </a:rPr>
                      <m:t>=0</m:t>
                    </m:r>
                    <m:r>
                      <a:rPr lang="en-US" sz="1800" b="0" i="1" dirty="0" smtClean="0">
                        <a:latin typeface="Cambria Math"/>
                      </a:rPr>
                      <m:t>,</m:t>
                    </m:r>
                    <m:f>
                      <m:fPr>
                        <m:ctrlPr>
                          <a:rPr lang="en-US" sz="1800" i="1" dirty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1800" i="1" dirty="0">
                            <a:latin typeface="Cambria Math"/>
                          </a:rPr>
                          <m:t>𝑑𝑢</m:t>
                        </m:r>
                      </m:num>
                      <m:den>
                        <m:r>
                          <a:rPr lang="en-US" sz="1800" i="1" dirty="0" err="1">
                            <a:latin typeface="Cambria Math"/>
                          </a:rPr>
                          <m:t>𝑑</m:t>
                        </m:r>
                        <m:r>
                          <a:rPr lang="en-US" sz="1800" b="0" i="1" dirty="0" smtClean="0">
                            <a:latin typeface="Cambria Math"/>
                          </a:rPr>
                          <m:t>𝑥</m:t>
                        </m:r>
                      </m:den>
                    </m:f>
                    <m:r>
                      <a:rPr lang="en-US" sz="1800" i="1" dirty="0">
                        <a:latin typeface="Cambria Math"/>
                      </a:rPr>
                      <m:t>=0</m:t>
                    </m:r>
                  </m:oMath>
                </a14:m>
                <a:r>
                  <a:rPr lang="en-US" sz="1800" dirty="0" smtClean="0"/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 dirty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1800" i="1" dirty="0">
                            <a:latin typeface="Cambria Math"/>
                          </a:rPr>
                          <m:t>𝑑</m:t>
                        </m:r>
                        <m:r>
                          <a:rPr lang="en-US" sz="1800" b="0" i="1" dirty="0" smtClean="0">
                            <a:latin typeface="Cambria Math"/>
                          </a:rPr>
                          <m:t>𝑣</m:t>
                        </m:r>
                      </m:num>
                      <m:den>
                        <m:r>
                          <a:rPr lang="en-US" sz="1800" i="1" dirty="0" err="1">
                            <a:latin typeface="Cambria Math"/>
                          </a:rPr>
                          <m:t>𝑑</m:t>
                        </m:r>
                        <m:r>
                          <a:rPr lang="en-US" sz="1800" b="0" i="1" dirty="0" smtClean="0">
                            <a:latin typeface="Cambria Math"/>
                          </a:rPr>
                          <m:t>𝑥</m:t>
                        </m:r>
                      </m:den>
                    </m:f>
                    <m:r>
                      <a:rPr lang="en-US" sz="1800" i="1" dirty="0">
                        <a:latin typeface="Cambria Math"/>
                      </a:rPr>
                      <m:t>=0</m:t>
                    </m:r>
                  </m:oMath>
                </a14:m>
                <a:r>
                  <a:rPr lang="en-US" sz="1800" dirty="0" smtClean="0"/>
                  <a:t>)</a:t>
                </a:r>
                <a:endParaRPr lang="en-US" sz="1800" dirty="0"/>
              </a:p>
              <a:p>
                <a:endParaRPr lang="en-US" sz="1800" dirty="0" smtClean="0"/>
              </a:p>
              <a:p>
                <a:endParaRPr lang="en-US" sz="18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3048000"/>
                <a:ext cx="9143999" cy="3657600"/>
              </a:xfrm>
              <a:blipFill rotWithShape="1">
                <a:blip r:embed="rId2"/>
                <a:stretch>
                  <a:fillRect t="-8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Physics</a:t>
            </a:r>
            <a:endParaRPr lang="en-US" sz="3200" dirty="0"/>
          </a:p>
        </p:txBody>
      </p:sp>
      <p:cxnSp>
        <p:nvCxnSpPr>
          <p:cNvPr id="59" name="Straight Connector 58"/>
          <p:cNvCxnSpPr/>
          <p:nvPr/>
        </p:nvCxnSpPr>
        <p:spPr>
          <a:xfrm>
            <a:off x="3195345" y="1752600"/>
            <a:ext cx="0" cy="941365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3195345" y="1752600"/>
            <a:ext cx="231430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3195345" y="2693965"/>
            <a:ext cx="2314308" cy="0"/>
          </a:xfrm>
          <a:prstGeom prst="line">
            <a:avLst/>
          </a:prstGeom>
          <a:ln w="3810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304800" y="1949498"/>
            <a:ext cx="27510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Inlet – Velocity inlet BC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5671578" y="2032751"/>
            <a:ext cx="3182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5"/>
                </a:solidFill>
              </a:rPr>
              <a:t>Outlet – Pressure outlet BC</a:t>
            </a:r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3324012" y="1368028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Wall – No slip BC</a:t>
            </a:r>
            <a:endParaRPr lang="en-US" dirty="0"/>
          </a:p>
        </p:txBody>
      </p:sp>
      <p:sp>
        <p:nvSpPr>
          <p:cNvPr id="65" name="TextBox 64"/>
          <p:cNvSpPr txBox="1"/>
          <p:nvPr/>
        </p:nvSpPr>
        <p:spPr>
          <a:xfrm>
            <a:off x="2941596" y="2850472"/>
            <a:ext cx="31582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Center – Axisymmetric BC</a:t>
            </a:r>
            <a:endParaRPr lang="en-US" dirty="0">
              <a:solidFill>
                <a:srgbClr val="00B050"/>
              </a:solidFill>
            </a:endParaRPr>
          </a:p>
        </p:txBody>
      </p:sp>
      <p:cxnSp>
        <p:nvCxnSpPr>
          <p:cNvPr id="66" name="Straight Arrow Connector 65"/>
          <p:cNvCxnSpPr/>
          <p:nvPr/>
        </p:nvCxnSpPr>
        <p:spPr>
          <a:xfrm flipV="1">
            <a:off x="3723953" y="2312966"/>
            <a:ext cx="1257092" cy="586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4120489" y="1889702"/>
            <a:ext cx="6944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Flow</a:t>
            </a:r>
            <a:endParaRPr lang="en-US" dirty="0"/>
          </a:p>
        </p:txBody>
      </p:sp>
      <p:cxnSp>
        <p:nvCxnSpPr>
          <p:cNvPr id="72" name="Straight Connector 71"/>
          <p:cNvCxnSpPr/>
          <p:nvPr/>
        </p:nvCxnSpPr>
        <p:spPr>
          <a:xfrm>
            <a:off x="5509653" y="1746735"/>
            <a:ext cx="0" cy="941365"/>
          </a:xfrm>
          <a:prstGeom prst="line">
            <a:avLst/>
          </a:prstGeom>
          <a:ln w="381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 txBox="1">
            <a:spLocks/>
          </p:cNvSpPr>
          <p:nvPr/>
        </p:nvSpPr>
        <p:spPr>
          <a:xfrm>
            <a:off x="457200" y="0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sz="4400" dirty="0" smtClean="0"/>
              <a:t>ANSYS Fluent</a:t>
            </a:r>
            <a:endParaRPr lang="en-US" sz="4400" dirty="0"/>
          </a:p>
        </p:txBody>
      </p:sp>
      <p:sp>
        <p:nvSpPr>
          <p:cNvPr id="16" name="Arc 15"/>
          <p:cNvSpPr/>
          <p:nvPr/>
        </p:nvSpPr>
        <p:spPr>
          <a:xfrm>
            <a:off x="2251572" y="1766082"/>
            <a:ext cx="2944761" cy="1855766"/>
          </a:xfrm>
          <a:prstGeom prst="arc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Arc 16"/>
          <p:cNvSpPr/>
          <p:nvPr/>
        </p:nvSpPr>
        <p:spPr>
          <a:xfrm flipV="1">
            <a:off x="2257028" y="1771650"/>
            <a:ext cx="2944761" cy="1855766"/>
          </a:xfrm>
          <a:prstGeom prst="arc">
            <a:avLst/>
          </a:prstGeom>
          <a:ln w="158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5201789" y="2402083"/>
            <a:ext cx="0" cy="50025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Line Callout 1 7"/>
              <p:cNvSpPr/>
              <p:nvPr/>
            </p:nvSpPr>
            <p:spPr>
              <a:xfrm>
                <a:off x="6248400" y="2850472"/>
                <a:ext cx="2895600" cy="776944"/>
              </a:xfrm>
              <a:prstGeom prst="borderCallout1">
                <a:avLst>
                  <a:gd name="adj1" fmla="val -1461"/>
                  <a:gd name="adj2" fmla="val 1150"/>
                  <a:gd name="adj3" fmla="val -17405"/>
                  <a:gd name="adj4" fmla="val -36359"/>
                </a:avLst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>
                    <a:solidFill>
                      <a:schemeClr val="tx1"/>
                    </a:solidFill>
                  </a:rPr>
                  <a:t>Zero slop at center or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𝑑𝑢</m:t>
                        </m:r>
                      </m:num>
                      <m:den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𝑑𝑟</m:t>
                        </m:r>
                      </m:den>
                    </m:f>
                    <m:r>
                      <a:rPr lang="en-US" i="1">
                        <a:solidFill>
                          <a:schemeClr val="tx1"/>
                        </a:solidFill>
                        <a:latin typeface="Cambria Math"/>
                      </a:rPr>
                      <m:t>=0</m:t>
                    </m:r>
                  </m:oMath>
                </a14:m>
                <a:endParaRPr lang="en-US" dirty="0">
                  <a:solidFill>
                    <a:schemeClr val="tx1"/>
                  </a:solidFill>
                </a:endParaRPr>
              </a:p>
              <a:p>
                <a:pPr algn="ctr"/>
                <a:endParaRPr lang="en-US" dirty="0"/>
              </a:p>
            </p:txBody>
          </p:sp>
        </mc:Choice>
        <mc:Fallback xmlns="">
          <p:sp>
            <p:nvSpPr>
              <p:cNvPr id="8" name="Line Callout 1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2850472"/>
                <a:ext cx="2895600" cy="776944"/>
              </a:xfrm>
              <a:prstGeom prst="borderCallout1">
                <a:avLst>
                  <a:gd name="adj1" fmla="val -1461"/>
                  <a:gd name="adj2" fmla="val 1150"/>
                  <a:gd name="adj3" fmla="val -17405"/>
                  <a:gd name="adj4" fmla="val -36359"/>
                </a:avLst>
              </a:prstGeom>
              <a:blipFill rotWithShape="1">
                <a:blip r:embed="rId3"/>
                <a:stretch>
                  <a:fillRect/>
                </a:stretch>
              </a:blipFill>
              <a:ln w="127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Arrow Connector 11"/>
          <p:cNvCxnSpPr/>
          <p:nvPr/>
        </p:nvCxnSpPr>
        <p:spPr>
          <a:xfrm>
            <a:off x="5509653" y="2688100"/>
            <a:ext cx="1043547" cy="0"/>
          </a:xfrm>
          <a:prstGeom prst="straightConnector1">
            <a:avLst/>
          </a:prstGeom>
          <a:ln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3195345" y="1219200"/>
            <a:ext cx="0" cy="527535"/>
          </a:xfrm>
          <a:prstGeom prst="straightConnector1">
            <a:avLst/>
          </a:prstGeom>
          <a:ln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941596" y="1219200"/>
            <a:ext cx="2471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r</a:t>
            </a:r>
            <a:endParaRPr lang="en-US" sz="1200" dirty="0"/>
          </a:p>
        </p:txBody>
      </p:sp>
      <p:sp>
        <p:nvSpPr>
          <p:cNvPr id="31" name="TextBox 30"/>
          <p:cNvSpPr txBox="1"/>
          <p:nvPr/>
        </p:nvSpPr>
        <p:spPr>
          <a:xfrm>
            <a:off x="6248400" y="239994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x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00922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042276" cy="3048000"/>
          </a:xfrm>
        </p:spPr>
        <p:txBody>
          <a:bodyPr>
            <a:normAutofit/>
          </a:bodyPr>
          <a:lstStyle/>
          <a:p>
            <a:r>
              <a:rPr lang="en-US" sz="1800" dirty="0" smtClean="0"/>
              <a:t>A </a:t>
            </a:r>
            <a:r>
              <a:rPr lang="en-US" sz="1800" dirty="0"/>
              <a:t>limiting behavior in the solution of the </a:t>
            </a:r>
            <a:r>
              <a:rPr lang="en-US" sz="1800" dirty="0" smtClean="0"/>
              <a:t>equations</a:t>
            </a:r>
          </a:p>
          <a:p>
            <a:r>
              <a:rPr lang="en-US" sz="1800" dirty="0" smtClean="0"/>
              <a:t>Represented </a:t>
            </a:r>
            <a:r>
              <a:rPr lang="en-US" sz="1800" dirty="0"/>
              <a:t>by </a:t>
            </a:r>
            <a:r>
              <a:rPr lang="en-US" sz="1800" dirty="0" smtClean="0"/>
              <a:t>the history of residuals or </a:t>
            </a:r>
            <a:r>
              <a:rPr lang="en-US" sz="1800" dirty="0" smtClean="0">
                <a:solidFill>
                  <a:srgbClr val="FF0000"/>
                </a:solidFill>
              </a:rPr>
              <a:t>errors</a:t>
            </a:r>
            <a:r>
              <a:rPr lang="en-US" sz="1800" dirty="0" smtClean="0"/>
              <a:t> made by previous </a:t>
            </a:r>
            <a:r>
              <a:rPr lang="en-US" sz="1800" dirty="0" smtClean="0">
                <a:solidFill>
                  <a:srgbClr val="FF0000"/>
                </a:solidFill>
              </a:rPr>
              <a:t>iterative solutions</a:t>
            </a:r>
            <a:r>
              <a:rPr lang="en-US" sz="1800" dirty="0" smtClean="0"/>
              <a:t>.</a:t>
            </a:r>
          </a:p>
          <a:p>
            <a:r>
              <a:rPr lang="en-US" sz="1800" dirty="0" smtClean="0"/>
              <a:t>A </a:t>
            </a:r>
            <a:r>
              <a:rPr lang="en-US" sz="1800" dirty="0"/>
              <a:t>converged solution is </a:t>
            </a:r>
            <a:r>
              <a:rPr lang="en-US" sz="1800" dirty="0">
                <a:solidFill>
                  <a:srgbClr val="FF0000"/>
                </a:solidFill>
              </a:rPr>
              <a:t>not necessarily an accurate </a:t>
            </a:r>
            <a:r>
              <a:rPr lang="en-US" sz="1800" dirty="0" smtClean="0">
                <a:solidFill>
                  <a:srgbClr val="FF0000"/>
                </a:solidFill>
              </a:rPr>
              <a:t>one</a:t>
            </a:r>
            <a:r>
              <a:rPr lang="en-US" sz="1800" dirty="0" smtClean="0"/>
              <a:t> due to iteration number, domain size, mesh resolution and numerical schemes</a:t>
            </a:r>
          </a:p>
          <a:p>
            <a:r>
              <a:rPr lang="en-US" sz="1800" dirty="0" smtClean="0"/>
              <a:t>Continuity, momentum equation have their own residual histories.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895600" y="3734980"/>
            <a:ext cx="3810000" cy="28575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457200" y="0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sz="4400" dirty="0" smtClean="0"/>
              <a:t>ANSYS Fluent</a:t>
            </a:r>
            <a:endParaRPr lang="en-US" sz="4400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sz="3200" dirty="0" smtClean="0"/>
              <a:t>Solution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984932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9377" y="1447800"/>
            <a:ext cx="5896777" cy="2743200"/>
          </a:xfrm>
        </p:spPr>
        <p:txBody>
          <a:bodyPr>
            <a:noAutofit/>
          </a:bodyPr>
          <a:lstStyle/>
          <a:p>
            <a:r>
              <a:rPr lang="en-US" sz="1600" dirty="0" smtClean="0"/>
              <a:t>Developed length is distance from entrance to a point where flow is fully developed.</a:t>
            </a:r>
          </a:p>
          <a:p>
            <a:r>
              <a:rPr lang="en-US" sz="1600" dirty="0" smtClean="0"/>
              <a:t>Fully developed flow does not change velocity profile or velocity gradient in axial direction is zero.</a:t>
            </a:r>
          </a:p>
          <a:p>
            <a:r>
              <a:rPr lang="en-US" sz="1600" dirty="0" smtClean="0"/>
              <a:t>Pressure drops linearly.</a:t>
            </a:r>
          </a:p>
          <a:p>
            <a:r>
              <a:rPr lang="en-US" sz="1600" dirty="0" smtClean="0"/>
              <a:t>Axial velocity or skin friction distribution along axis can be used to determine the length.</a:t>
            </a:r>
            <a:endParaRPr lang="en-US" sz="1600" dirty="0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>
          <a:xfrm>
            <a:off x="2945319" y="4119398"/>
            <a:ext cx="2952468" cy="2130072"/>
            <a:chOff x="429841" y="4105368"/>
            <a:chExt cx="3600000" cy="2701923"/>
          </a:xfrm>
        </p:grpSpPr>
        <p:pic>
          <p:nvPicPr>
            <p:cNvPr id="5" name="Picture 4" descr="C:\Users\tdogan\Desktop\CFD Lab\ANSYS CFD LABS\Intermediate\Lab 1-Pipe\Solution\lam_centerline_velocity.jp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9841" y="4105368"/>
              <a:ext cx="3600000" cy="2701923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8" name="Straight Connector 7"/>
            <p:cNvCxnSpPr/>
            <p:nvPr/>
          </p:nvCxnSpPr>
          <p:spPr>
            <a:xfrm>
              <a:off x="2711083" y="4359314"/>
              <a:ext cx="0" cy="1576707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1676400" y="5142669"/>
              <a:ext cx="82266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Developing</a:t>
              </a:r>
            </a:p>
            <a:p>
              <a:r>
                <a:rPr lang="en-US" sz="1000" dirty="0" smtClean="0"/>
                <a:t>region</a:t>
              </a:r>
              <a:endParaRPr lang="en-US" sz="10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711083" y="4605180"/>
              <a:ext cx="1264882" cy="24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/>
                <a:t>Developed region</a:t>
              </a:r>
              <a:endParaRPr lang="en-US" sz="800" dirty="0"/>
            </a:p>
          </p:txBody>
        </p:sp>
      </p:grpSp>
      <p:pic>
        <p:nvPicPr>
          <p:cNvPr id="17" name="Picture 3" descr="C:\Users\syeon\Desktop\wallshear_lam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2400" y="4046216"/>
            <a:ext cx="2590800" cy="2215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Content Placeholder 4" descr="C:\Users\tdogan\Desktop\CFD Lab\ANSYS CFD LABS\Intermediate\Lab 1-Pipe\Solution\lam_axial_velocity.jpg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853602" y="1371600"/>
            <a:ext cx="3139325" cy="2387519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Title 1"/>
          <p:cNvSpPr txBox="1">
            <a:spLocks/>
          </p:cNvSpPr>
          <p:nvPr/>
        </p:nvSpPr>
        <p:spPr>
          <a:xfrm>
            <a:off x="457200" y="0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sz="4400" dirty="0" smtClean="0"/>
              <a:t>ANSYS Fluent</a:t>
            </a:r>
            <a:endParaRPr lang="en-US" sz="4400" dirty="0"/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sz="3200" dirty="0" smtClean="0"/>
              <a:t>Results</a:t>
            </a:r>
            <a:endParaRPr lang="en-US" sz="3200" dirty="0"/>
          </a:p>
        </p:txBody>
      </p:sp>
      <p:pic>
        <p:nvPicPr>
          <p:cNvPr id="9218" name="Picture 2" descr="C:\Users\tdogan\Desktop\FFF-1-00559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9423" y="4046216"/>
            <a:ext cx="2903979" cy="2177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2546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7" descr="C:\Users\tdogan\Desktop\CFD Lab\ANSYS CFD LABS\Intermediate\Lab 1-Pipe\Solution\tur_contour_axialvelocity.jpg"/>
          <p:cNvPicPr>
            <a:picLocks noGrp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704975"/>
            <a:ext cx="2971800" cy="2228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Content Placeholder 8" descr="C:\Users\tdogan\Desktop\CFD Lab\ANSYS CFD LABS\Intermediate\Lab 1-Pipe\Solution\tur_vector_axialvelocity_developed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4038600"/>
            <a:ext cx="2971800" cy="2228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2" descr="C:\Users\syeon\Desktop\Intermediate\aaa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4210050"/>
            <a:ext cx="2971800" cy="2228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457200" y="0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sz="4400" dirty="0" smtClean="0"/>
              <a:t>ANSYS Fluent</a:t>
            </a:r>
            <a:endParaRPr lang="en-US" sz="4400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sz="3200" dirty="0" smtClean="0"/>
              <a:t>Results</a:t>
            </a:r>
            <a:endParaRPr lang="en-US" sz="3200" dirty="0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457200" y="1295400"/>
            <a:ext cx="5926203" cy="533400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sz="1600" dirty="0" smtClean="0"/>
              <a:t>Flow can be visualized in detail using CFD</a:t>
            </a:r>
          </a:p>
          <a:p>
            <a:pPr marL="109728" indent="0"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252100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Bring your Data Reduction Sheet for the CFD Labs</a:t>
            </a:r>
          </a:p>
          <a:p>
            <a:r>
              <a:rPr lang="en-US" dirty="0" smtClean="0"/>
              <a:t>Deadline for CFD Lab report is two weeks after your CFD lab (not pre-lab)</a:t>
            </a:r>
          </a:p>
          <a:p>
            <a:r>
              <a:rPr lang="en-US" dirty="0" smtClean="0"/>
              <a:t>Use lab drop-box when turning in your lab reports</a:t>
            </a:r>
          </a:p>
          <a:p>
            <a:r>
              <a:rPr lang="en-US" dirty="0" smtClean="0"/>
              <a:t>Come to the office hours for help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25692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Overview of Pipe Flow </a:t>
            </a:r>
          </a:p>
          <a:p>
            <a:r>
              <a:rPr lang="en-US" sz="2400" dirty="0" smtClean="0"/>
              <a:t>CFD Process</a:t>
            </a:r>
          </a:p>
          <a:p>
            <a:r>
              <a:rPr lang="en-US" sz="2400" dirty="0" smtClean="0"/>
              <a:t>ANSYS Workbench </a:t>
            </a:r>
            <a:endParaRPr lang="en-US" sz="2400" dirty="0" smtClean="0"/>
          </a:p>
          <a:p>
            <a:r>
              <a:rPr lang="en-US" sz="2400" dirty="0" smtClean="0"/>
              <a:t>ANSYS </a:t>
            </a:r>
            <a:r>
              <a:rPr lang="en-US" sz="2400" dirty="0" smtClean="0"/>
              <a:t>Design Modeler (Geometry)</a:t>
            </a:r>
          </a:p>
          <a:p>
            <a:r>
              <a:rPr lang="en-US" sz="2400" dirty="0" smtClean="0"/>
              <a:t>ANSYS Mesh </a:t>
            </a:r>
          </a:p>
          <a:p>
            <a:r>
              <a:rPr lang="en-US" sz="2400" dirty="0" smtClean="0"/>
              <a:t>ANSYS Fluent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400" dirty="0" smtClean="0"/>
              <a:t>Physics (Setup)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400" dirty="0" smtClean="0"/>
              <a:t>Solution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400" dirty="0" smtClean="0"/>
              <a:t>Results</a:t>
            </a:r>
          </a:p>
          <a:p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Outline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1963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914400"/>
            <a:ext cx="5029200" cy="5486400"/>
          </a:xfrm>
        </p:spPr>
        <p:txBody>
          <a:bodyPr>
            <a:noAutofit/>
          </a:bodyPr>
          <a:lstStyle/>
          <a:p>
            <a:r>
              <a:rPr lang="en-US" sz="1800" dirty="0" smtClean="0"/>
              <a:t>Simulation of laminar pipe flow will be conducted for this lab</a:t>
            </a:r>
          </a:p>
          <a:p>
            <a:r>
              <a:rPr lang="en-US" sz="1800" dirty="0"/>
              <a:t>A</a:t>
            </a:r>
            <a:r>
              <a:rPr lang="en-US" sz="1800" dirty="0" smtClean="0"/>
              <a:t>xial </a:t>
            </a:r>
            <a:r>
              <a:rPr lang="en-US" sz="1800" dirty="0"/>
              <a:t>velocity profile, centerline velocity, centerline pressure, and wall shear </a:t>
            </a:r>
            <a:r>
              <a:rPr lang="en-US" sz="1800" dirty="0" smtClean="0"/>
              <a:t>stress will be analyzed</a:t>
            </a:r>
          </a:p>
          <a:p>
            <a:r>
              <a:rPr lang="en-US" sz="1800" dirty="0" smtClean="0"/>
              <a:t>Computational fluid dynamics (CFD) results for friction factor and velocity profile will be compared to analytical fluid dynamics (AFD)</a:t>
            </a:r>
          </a:p>
          <a:p>
            <a:r>
              <a:rPr lang="en-US" sz="1800" dirty="0" smtClean="0"/>
              <a:t>This lab will cover concept of laminar vs. turbulent flow and developing length for pipe flows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Overview of Pipe Flow </a:t>
            </a:r>
            <a:br>
              <a:rPr lang="en-US" dirty="0" smtClean="0"/>
            </a:br>
            <a:endParaRPr lang="en-US" sz="3200" dirty="0"/>
          </a:p>
        </p:txBody>
      </p:sp>
      <p:pic>
        <p:nvPicPr>
          <p:cNvPr id="20" name="Picture 19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38"/>
          <a:stretch/>
        </p:blipFill>
        <p:spPr bwMode="auto">
          <a:xfrm>
            <a:off x="5038724" y="1600200"/>
            <a:ext cx="3694417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981200" y="5334000"/>
            <a:ext cx="53158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3"/>
              </a:rPr>
              <a:t>Flow visualization between two parallel plates</a:t>
            </a:r>
            <a:endParaRPr lang="en-US" dirty="0" smtClean="0"/>
          </a:p>
          <a:p>
            <a:pPr algn="ctr"/>
            <a:r>
              <a:rPr lang="en-US" dirty="0" smtClean="0"/>
              <a:t>(starts at 14:25)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9105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990600"/>
                <a:ext cx="8229600" cy="4267200"/>
              </a:xfrm>
            </p:spPr>
            <p:txBody>
              <a:bodyPr>
                <a:normAutofit/>
              </a:bodyPr>
              <a:lstStyle/>
              <a:p>
                <a:r>
                  <a:rPr lang="en-US" sz="1800" dirty="0" smtClean="0"/>
                  <a:t>Flow in pipe with Reynolds(Re) number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sz="1800" i="1" dirty="0" smtClean="0">
                        <a:latin typeface="Cambria Math"/>
                      </a:rPr>
                      <m:t>𝑅𝑒</m:t>
                    </m:r>
                    <m:r>
                      <a:rPr lang="en-US" sz="1800" i="1" dirty="0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80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1800" i="1" dirty="0" smtClean="0">
                            <a:latin typeface="Cambria Math"/>
                          </a:rPr>
                          <m:t>𝑈𝐷</m:t>
                        </m:r>
                      </m:num>
                      <m:den>
                        <m:r>
                          <a:rPr lang="en-US" sz="1800" i="1" dirty="0" err="1" smtClean="0">
                            <a:latin typeface="Cambria Math"/>
                          </a:rPr>
                          <m:t>𝜈</m:t>
                        </m:r>
                      </m:den>
                    </m:f>
                    <m:r>
                      <a:rPr lang="en-US" sz="1800" b="0" i="1" dirty="0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800" b="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1800" b="0" i="1" dirty="0" smtClean="0">
                            <a:latin typeface="Cambria Math"/>
                          </a:rPr>
                          <m:t>𝐼𝑛𝑒𝑟𝑡𝑖𝑎𝑙</m:t>
                        </m:r>
                        <m:r>
                          <a:rPr lang="en-US" sz="1800" b="0" i="1" dirty="0" smtClean="0">
                            <a:latin typeface="Cambria Math"/>
                          </a:rPr>
                          <m:t> </m:t>
                        </m:r>
                        <m:r>
                          <a:rPr lang="en-US" sz="1800" b="0" i="1" dirty="0" smtClean="0">
                            <a:latin typeface="Cambria Math"/>
                          </a:rPr>
                          <m:t>𝐹𝑜𝑟𝑐𝑒𝑠</m:t>
                        </m:r>
                      </m:num>
                      <m:den>
                        <m:r>
                          <a:rPr lang="en-US" sz="1800" b="0" i="1" dirty="0" smtClean="0">
                            <a:latin typeface="Cambria Math"/>
                          </a:rPr>
                          <m:t>𝑉𝑖𝑠𝑐𝑜𝑢𝑠</m:t>
                        </m:r>
                        <m:r>
                          <a:rPr lang="en-US" sz="1800" b="0" i="1" dirty="0" smtClean="0">
                            <a:latin typeface="Cambria Math"/>
                          </a:rPr>
                          <m:t> </m:t>
                        </m:r>
                        <m:r>
                          <a:rPr lang="en-US" sz="1800" b="0" i="1" dirty="0" smtClean="0">
                            <a:latin typeface="Cambria Math"/>
                          </a:rPr>
                          <m:t>𝐹𝑜𝑟𝑐𝑒𝑠</m:t>
                        </m:r>
                      </m:den>
                    </m:f>
                  </m:oMath>
                </a14:m>
                <a:r>
                  <a:rPr lang="en-US" sz="1800" dirty="0" smtClean="0"/>
                  <a:t> </a:t>
                </a:r>
              </a:p>
              <a:p>
                <a:pPr marL="457200" lvl="1" indent="0">
                  <a:buNone/>
                </a:pPr>
                <a:r>
                  <a:rPr lang="en-US" sz="1800" dirty="0" smtClean="0"/>
                  <a:t>     where U inflow velocity, D diameter of pipe, </a:t>
                </a:r>
                <a14:m>
                  <m:oMath xmlns:m="http://schemas.openxmlformats.org/officeDocument/2006/math">
                    <m:r>
                      <a:rPr lang="en-US" sz="1800" i="1" dirty="0" smtClean="0">
                        <a:latin typeface="Cambria Math"/>
                      </a:rPr>
                      <m:t>𝜈</m:t>
                    </m:r>
                  </m:oMath>
                </a14:m>
                <a:r>
                  <a:rPr lang="en-US" sz="1800" dirty="0" smtClean="0"/>
                  <a:t> kinetic viscosity</a:t>
                </a:r>
              </a:p>
              <a:p>
                <a:pPr lvl="1"/>
                <a:r>
                  <a:rPr lang="en-US" sz="1800" dirty="0" smtClean="0"/>
                  <a:t>Laminar : Re &lt; 2300</a:t>
                </a:r>
              </a:p>
              <a:p>
                <a:pPr lvl="1"/>
                <a:r>
                  <a:rPr lang="en-US" sz="1800" dirty="0" smtClean="0"/>
                  <a:t>Turbulent : Re &gt; 2300</a:t>
                </a:r>
              </a:p>
              <a:p>
                <a:r>
                  <a:rPr lang="en-US" sz="1800" dirty="0" smtClean="0"/>
                  <a:t>Differences between laminar and turbulent flow</a:t>
                </a:r>
              </a:p>
              <a:p>
                <a:pPr lvl="1"/>
                <a:r>
                  <a:rPr lang="en-US" sz="1800" dirty="0" smtClean="0"/>
                  <a:t>(mean) Velocity profile</a:t>
                </a:r>
              </a:p>
              <a:p>
                <a:pPr lvl="1"/>
                <a:r>
                  <a:rPr lang="en-US" sz="1800" dirty="0" smtClean="0"/>
                  <a:t>Pressure drop</a:t>
                </a:r>
              </a:p>
              <a:p>
                <a:pPr lvl="1"/>
                <a:r>
                  <a:rPr lang="en-US" sz="1800" dirty="0" smtClean="0"/>
                  <a:t>Developing length</a:t>
                </a:r>
              </a:p>
              <a:p>
                <a:pPr lvl="1"/>
                <a:r>
                  <a:rPr lang="en-US" sz="1800" dirty="0"/>
                  <a:t>Wall shear </a:t>
                </a:r>
                <a:r>
                  <a:rPr lang="en-US" sz="1800" dirty="0" smtClean="0"/>
                  <a:t>stress and friction factor</a:t>
                </a:r>
              </a:p>
              <a:p>
                <a:pPr marL="393192" lvl="1" indent="0">
                  <a:buNone/>
                </a:pPr>
                <a:endParaRPr lang="en-US" sz="1800" dirty="0" smtClean="0"/>
              </a:p>
              <a:p>
                <a:pPr marL="393192" lvl="1" indent="0">
                  <a:buNone/>
                </a:pPr>
                <a:r>
                  <a:rPr lang="en-US" sz="1800" dirty="0" smtClean="0"/>
                  <a:t>Note: Refer to Chapter 8 of your book for more details</a:t>
                </a:r>
                <a:endParaRPr lang="en-US" sz="1800" dirty="0"/>
              </a:p>
              <a:p>
                <a:pPr lvl="1"/>
                <a:endParaRPr lang="en-US" sz="1800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990600"/>
                <a:ext cx="8229600" cy="4267200"/>
              </a:xfrm>
              <a:blipFill rotWithShape="1">
                <a:blip r:embed="rId2"/>
                <a:stretch>
                  <a:fillRect t="-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Overview of Pipe Flow</a:t>
            </a:r>
            <a:br>
              <a:rPr lang="en-US" dirty="0" smtClean="0"/>
            </a:b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1447800" y="5301734"/>
            <a:ext cx="71080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3"/>
              </a:rPr>
              <a:t>Flow visualization of transition from laminar to turbulent flow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4916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763" y="1066800"/>
            <a:ext cx="8229600" cy="4525963"/>
          </a:xfrm>
        </p:spPr>
        <p:txBody>
          <a:bodyPr>
            <a:normAutofit/>
          </a:bodyPr>
          <a:lstStyle/>
          <a:p>
            <a:r>
              <a:rPr lang="en-US" sz="1800" dirty="0" smtClean="0"/>
              <a:t>The overall procedure for simulation of pipe flow is shown on chart below</a:t>
            </a:r>
          </a:p>
          <a:p>
            <a:r>
              <a:rPr lang="en-US" sz="1800" dirty="0" smtClean="0"/>
              <a:t>Although we will be making the mesh before we define the physics </a:t>
            </a:r>
            <a:r>
              <a:rPr lang="en-US" sz="1800" dirty="0" smtClean="0">
                <a:solidFill>
                  <a:srgbClr val="FF0000"/>
                </a:solidFill>
              </a:rPr>
              <a:t>you have to know the physics to design appropriate mesh</a:t>
            </a:r>
            <a:r>
              <a:rPr lang="en-US" sz="1800" dirty="0" smtClean="0"/>
              <a:t>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algn="ctr"/>
            <a:r>
              <a:rPr lang="en-US" dirty="0" smtClean="0"/>
              <a:t>CFD Process</a:t>
            </a:r>
            <a:endParaRPr lang="en-US" dirty="0"/>
          </a:p>
        </p:txBody>
      </p:sp>
      <p:sp>
        <p:nvSpPr>
          <p:cNvPr id="4" name="Rectangle 31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5" name="Canvas 39"/>
          <p:cNvGrpSpPr>
            <a:grpSpLocks/>
          </p:cNvGrpSpPr>
          <p:nvPr/>
        </p:nvGrpSpPr>
        <p:grpSpPr bwMode="auto">
          <a:xfrm>
            <a:off x="1143000" y="2432838"/>
            <a:ext cx="7086600" cy="4348962"/>
            <a:chOff x="0" y="0"/>
            <a:chExt cx="59391" cy="34791"/>
          </a:xfrm>
        </p:grpSpPr>
        <p:sp>
          <p:nvSpPr>
            <p:cNvPr id="6" name="AutoShape 30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59391" cy="347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7" name="Text Box 40"/>
            <p:cNvSpPr txBox="1">
              <a:spLocks noChangeArrowheads="1"/>
            </p:cNvSpPr>
            <p:nvPr/>
          </p:nvSpPr>
          <p:spPr bwMode="auto">
            <a:xfrm>
              <a:off x="1267" y="404"/>
              <a:ext cx="6479" cy="2541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05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ea typeface="SimSun" pitchFamily="2" charset="-122"/>
                  <a:cs typeface="Times New Roman" pitchFamily="18" charset="0"/>
                </a:rPr>
                <a:t>Geometry</a:t>
              </a:r>
              <a:endPara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Text Box 40"/>
            <p:cNvSpPr txBox="1">
              <a:spLocks noChangeArrowheads="1"/>
            </p:cNvSpPr>
            <p:nvPr/>
          </p:nvSpPr>
          <p:spPr bwMode="auto">
            <a:xfrm>
              <a:off x="11428" y="403"/>
              <a:ext cx="9145" cy="2534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05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Physics</a:t>
              </a:r>
              <a:endPara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Text Box 40"/>
            <p:cNvSpPr txBox="1">
              <a:spLocks noChangeArrowheads="1"/>
            </p:cNvSpPr>
            <p:nvPr/>
          </p:nvSpPr>
          <p:spPr bwMode="auto">
            <a:xfrm>
              <a:off x="24003" y="503"/>
              <a:ext cx="9144" cy="2528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05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Mesh</a:t>
              </a:r>
              <a:endParaRPr kumimoji="0" lang="en-US" altLang="zh-CN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Text Box 40"/>
            <p:cNvSpPr txBox="1">
              <a:spLocks noChangeArrowheads="1"/>
            </p:cNvSpPr>
            <p:nvPr/>
          </p:nvSpPr>
          <p:spPr bwMode="auto">
            <a:xfrm>
              <a:off x="36576" y="503"/>
              <a:ext cx="9144" cy="2521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05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Solution</a:t>
              </a:r>
              <a:endParaRPr kumimoji="0" lang="en-US" altLang="zh-CN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Text Box 40"/>
            <p:cNvSpPr txBox="1">
              <a:spLocks noChangeArrowheads="1"/>
            </p:cNvSpPr>
            <p:nvPr/>
          </p:nvSpPr>
          <p:spPr bwMode="auto">
            <a:xfrm>
              <a:off x="48704" y="445"/>
              <a:ext cx="9589" cy="2515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05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Results</a:t>
              </a:r>
              <a:endParaRPr kumimoji="0" lang="en-US" altLang="zh-CN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Straight Arrow Connector 42"/>
            <p:cNvSpPr>
              <a:spLocks noChangeShapeType="1"/>
            </p:cNvSpPr>
            <p:nvPr/>
          </p:nvSpPr>
          <p:spPr bwMode="auto">
            <a:xfrm flipV="1">
              <a:off x="7745" y="1670"/>
              <a:ext cx="3683" cy="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3" name="Straight Arrow Connector 94"/>
            <p:cNvSpPr>
              <a:spLocks noChangeShapeType="1"/>
            </p:cNvSpPr>
            <p:nvPr/>
          </p:nvSpPr>
          <p:spPr bwMode="auto">
            <a:xfrm flipV="1">
              <a:off x="33147" y="1646"/>
              <a:ext cx="3429" cy="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4" name="Straight Arrow Connector 95"/>
            <p:cNvSpPr>
              <a:spLocks noChangeShapeType="1"/>
            </p:cNvSpPr>
            <p:nvPr/>
          </p:nvSpPr>
          <p:spPr bwMode="auto">
            <a:xfrm flipV="1">
              <a:off x="20573" y="1646"/>
              <a:ext cx="3430" cy="2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5" name="Straight Arrow Connector 96"/>
            <p:cNvSpPr>
              <a:spLocks noChangeShapeType="1"/>
            </p:cNvSpPr>
            <p:nvPr/>
          </p:nvSpPr>
          <p:spPr bwMode="auto">
            <a:xfrm>
              <a:off x="45720" y="1690"/>
              <a:ext cx="2984" cy="1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6" name="Text Box 40"/>
            <p:cNvSpPr txBox="1">
              <a:spLocks noChangeArrowheads="1"/>
            </p:cNvSpPr>
            <p:nvPr/>
          </p:nvSpPr>
          <p:spPr bwMode="auto">
            <a:xfrm>
              <a:off x="0" y="4976"/>
              <a:ext cx="9144" cy="3553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05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Pipe </a:t>
              </a:r>
              <a:r>
                <a:rPr kumimoji="0" lang="en-US" altLang="zh-CN" sz="1050" b="0" i="0" u="none" strike="noStrike" cap="none" normalizeH="0" baseline="0" smtClean="0">
                  <a:ln>
                    <a:noFill/>
                  </a:ln>
                  <a:solidFill>
                    <a:srgbClr val="008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(ANSYS Design Modeler)</a:t>
              </a:r>
              <a:endParaRPr kumimoji="0" lang="en-US" altLang="zh-CN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Text Box 40"/>
            <p:cNvSpPr txBox="1">
              <a:spLocks noChangeArrowheads="1"/>
            </p:cNvSpPr>
            <p:nvPr/>
          </p:nvSpPr>
          <p:spPr bwMode="auto">
            <a:xfrm>
              <a:off x="24003" y="5075"/>
              <a:ext cx="9144" cy="3429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05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Structure </a:t>
              </a:r>
              <a:r>
                <a:rPr kumimoji="0" lang="en-US" altLang="zh-CN" sz="1050" b="0" i="0" u="none" strike="noStrike" cap="none" normalizeH="0" baseline="0" smtClean="0">
                  <a:ln>
                    <a:noFill/>
                  </a:ln>
                  <a:solidFill>
                    <a:srgbClr val="008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(ANSYS Mesh)</a:t>
              </a:r>
              <a:endParaRPr kumimoji="0" lang="en-US" altLang="zh-CN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Text Box 40"/>
            <p:cNvSpPr txBox="1">
              <a:spLocks noChangeArrowheads="1"/>
            </p:cNvSpPr>
            <p:nvPr/>
          </p:nvSpPr>
          <p:spPr bwMode="auto">
            <a:xfrm>
              <a:off x="24003" y="8504"/>
              <a:ext cx="9144" cy="3429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05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Uniform </a:t>
              </a:r>
              <a:r>
                <a:rPr kumimoji="0" lang="en-US" altLang="zh-CN" sz="1050" b="0" i="0" u="none" strike="noStrike" cap="none" normalizeH="0" baseline="0" smtClean="0">
                  <a:ln>
                    <a:noFill/>
                  </a:ln>
                  <a:solidFill>
                    <a:srgbClr val="008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(ANSYS Mesh)</a:t>
              </a:r>
              <a:endParaRPr kumimoji="0" lang="en-US" altLang="zh-CN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Straight Arrow Connector 49"/>
            <p:cNvSpPr>
              <a:spLocks noChangeShapeType="1"/>
            </p:cNvSpPr>
            <p:nvPr/>
          </p:nvSpPr>
          <p:spPr bwMode="auto">
            <a:xfrm>
              <a:off x="4444" y="3037"/>
              <a:ext cx="0" cy="178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20" name="Straight Arrow Connector 129"/>
            <p:cNvSpPr>
              <a:spLocks noChangeShapeType="1"/>
            </p:cNvSpPr>
            <p:nvPr/>
          </p:nvSpPr>
          <p:spPr bwMode="auto">
            <a:xfrm>
              <a:off x="28575" y="2789"/>
              <a:ext cx="0" cy="228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21" name="Straight Arrow Connector 133"/>
            <p:cNvSpPr>
              <a:spLocks noChangeShapeType="1"/>
            </p:cNvSpPr>
            <p:nvPr/>
          </p:nvSpPr>
          <p:spPr bwMode="auto">
            <a:xfrm flipH="1">
              <a:off x="16001" y="2789"/>
              <a:ext cx="1" cy="218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22" name="Text Box 40"/>
            <p:cNvSpPr txBox="1">
              <a:spLocks noChangeArrowheads="1"/>
            </p:cNvSpPr>
            <p:nvPr/>
          </p:nvSpPr>
          <p:spPr bwMode="auto">
            <a:xfrm>
              <a:off x="11429" y="4976"/>
              <a:ext cx="9144" cy="3429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General </a:t>
              </a:r>
              <a:r>
                <a:rPr kumimoji="0" lang="en-US" altLang="zh-CN" sz="1000" b="0" i="0" u="none" strike="noStrike" cap="none" normalizeH="0" baseline="0" dirty="0" smtClean="0">
                  <a:ln>
                    <a:noFill/>
                  </a:ln>
                  <a:solidFill>
                    <a:srgbClr val="008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(ANSYS Fluent - Setup)</a:t>
              </a:r>
              <a:endPara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Text Box 40"/>
            <p:cNvSpPr txBox="1">
              <a:spLocks noChangeArrowheads="1"/>
            </p:cNvSpPr>
            <p:nvPr/>
          </p:nvSpPr>
          <p:spPr bwMode="auto">
            <a:xfrm>
              <a:off x="11429" y="8405"/>
              <a:ext cx="9144" cy="3429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05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Model </a:t>
              </a:r>
              <a:r>
                <a:rPr kumimoji="0" lang="en-US" altLang="zh-CN" sz="1050" b="0" i="0" u="none" strike="noStrike" cap="none" normalizeH="0" baseline="0" smtClean="0">
                  <a:ln>
                    <a:noFill/>
                  </a:ln>
                  <a:solidFill>
                    <a:srgbClr val="008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(ANSYS Fluent - Setup)</a:t>
              </a:r>
              <a:endParaRPr kumimoji="0" lang="en-US" altLang="zh-CN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Text Box 40"/>
            <p:cNvSpPr txBox="1">
              <a:spLocks noChangeArrowheads="1"/>
            </p:cNvSpPr>
            <p:nvPr/>
          </p:nvSpPr>
          <p:spPr bwMode="auto">
            <a:xfrm>
              <a:off x="11429" y="11829"/>
              <a:ext cx="9144" cy="6962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05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Boundary Conditions </a:t>
              </a:r>
              <a:r>
                <a:rPr kumimoji="0" lang="en-US" altLang="zh-CN" sz="1050" b="0" i="0" u="none" strike="noStrike" cap="none" normalizeH="0" baseline="0" smtClean="0">
                  <a:ln>
                    <a:noFill/>
                  </a:ln>
                  <a:solidFill>
                    <a:srgbClr val="008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(ANSYS Fluent -Setup)</a:t>
              </a:r>
              <a:endParaRPr kumimoji="0" lang="en-US" altLang="zh-CN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Text Box 40"/>
            <p:cNvSpPr txBox="1">
              <a:spLocks noChangeArrowheads="1"/>
            </p:cNvSpPr>
            <p:nvPr/>
          </p:nvSpPr>
          <p:spPr bwMode="auto">
            <a:xfrm>
              <a:off x="11430" y="18789"/>
              <a:ext cx="9144" cy="5717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05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Reference Values </a:t>
              </a:r>
              <a:r>
                <a:rPr kumimoji="0" lang="en-US" altLang="zh-CN" sz="1050" b="0" i="0" u="none" strike="noStrike" cap="none" normalizeH="0" baseline="0" smtClean="0">
                  <a:ln>
                    <a:noFill/>
                  </a:ln>
                  <a:solidFill>
                    <a:srgbClr val="008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(ANSYS Fluent - Setup)</a:t>
              </a:r>
              <a:endParaRPr kumimoji="0" lang="en-US" altLang="zh-CN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Text Box 40"/>
            <p:cNvSpPr txBox="1">
              <a:spLocks noChangeArrowheads="1"/>
            </p:cNvSpPr>
            <p:nvPr/>
          </p:nvSpPr>
          <p:spPr bwMode="auto">
            <a:xfrm>
              <a:off x="2286" y="11934"/>
              <a:ext cx="6858" cy="2386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Laminar</a:t>
              </a:r>
              <a:endParaRPr kumimoji="0" lang="en-US" altLang="zh-CN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Text Box 40"/>
            <p:cNvSpPr txBox="1">
              <a:spLocks noChangeArrowheads="1"/>
            </p:cNvSpPr>
            <p:nvPr/>
          </p:nvSpPr>
          <p:spPr bwMode="auto">
            <a:xfrm>
              <a:off x="36578" y="4975"/>
              <a:ext cx="9142" cy="6958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05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Solution Methods </a:t>
              </a:r>
              <a:r>
                <a:rPr kumimoji="0" lang="en-US" altLang="zh-CN" sz="1050" b="0" i="0" u="none" strike="noStrike" cap="none" normalizeH="0" baseline="0" smtClean="0">
                  <a:ln>
                    <a:noFill/>
                  </a:ln>
                  <a:solidFill>
                    <a:srgbClr val="008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(ANSYS Fluent  - Solution)</a:t>
              </a:r>
              <a:endParaRPr kumimoji="0" lang="en-US" altLang="zh-CN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Text Box 40"/>
            <p:cNvSpPr txBox="1">
              <a:spLocks noChangeArrowheads="1"/>
            </p:cNvSpPr>
            <p:nvPr/>
          </p:nvSpPr>
          <p:spPr bwMode="auto">
            <a:xfrm>
              <a:off x="36576" y="11934"/>
              <a:ext cx="9102" cy="5561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05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Monitors </a:t>
              </a:r>
              <a:r>
                <a:rPr kumimoji="0" lang="en-US" altLang="zh-CN" sz="1050" b="0" i="0" u="none" strike="noStrike" cap="none" normalizeH="0" baseline="0" smtClean="0">
                  <a:ln>
                    <a:noFill/>
                  </a:ln>
                  <a:solidFill>
                    <a:srgbClr val="008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(ANSYS Fluent - Solution)</a:t>
              </a:r>
              <a:endParaRPr kumimoji="0" lang="en-US" altLang="zh-CN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" name="Text Box 40"/>
            <p:cNvSpPr txBox="1">
              <a:spLocks noChangeArrowheads="1"/>
            </p:cNvSpPr>
            <p:nvPr/>
          </p:nvSpPr>
          <p:spPr bwMode="auto">
            <a:xfrm>
              <a:off x="11430" y="24508"/>
              <a:ext cx="9144" cy="6860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05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Solution Initialization </a:t>
              </a:r>
              <a:r>
                <a:rPr kumimoji="0" lang="en-US" altLang="zh-CN" sz="1050" b="0" i="0" u="none" strike="noStrike" cap="none" normalizeH="0" baseline="0" smtClean="0">
                  <a:ln>
                    <a:noFill/>
                  </a:ln>
                  <a:solidFill>
                    <a:srgbClr val="008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(ANSYS Fluent -Solution)</a:t>
              </a:r>
              <a:endParaRPr kumimoji="0" lang="en-US" altLang="zh-CN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" name="Straight Arrow Connector 144"/>
            <p:cNvSpPr>
              <a:spLocks noChangeShapeType="1"/>
            </p:cNvSpPr>
            <p:nvPr/>
          </p:nvSpPr>
          <p:spPr bwMode="auto">
            <a:xfrm>
              <a:off x="41148" y="2789"/>
              <a:ext cx="1" cy="218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31" name="Text Box 40"/>
            <p:cNvSpPr txBox="1">
              <a:spLocks noChangeArrowheads="1"/>
            </p:cNvSpPr>
            <p:nvPr/>
          </p:nvSpPr>
          <p:spPr bwMode="auto">
            <a:xfrm>
              <a:off x="49149" y="5075"/>
              <a:ext cx="9144" cy="4572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05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Plots </a:t>
              </a:r>
              <a:r>
                <a:rPr kumimoji="0" lang="en-US" altLang="zh-CN" sz="1050" b="0" i="0" u="none" strike="noStrike" cap="none" normalizeH="0" baseline="0" smtClean="0">
                  <a:ln>
                    <a:noFill/>
                  </a:ln>
                  <a:solidFill>
                    <a:srgbClr val="008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(ANSYS Fluent- Results)</a:t>
              </a:r>
              <a:endParaRPr kumimoji="0" lang="en-US" altLang="zh-CN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96" name="Text Box 40"/>
            <p:cNvSpPr txBox="1">
              <a:spLocks noChangeArrowheads="1"/>
            </p:cNvSpPr>
            <p:nvPr/>
          </p:nvSpPr>
          <p:spPr bwMode="auto">
            <a:xfrm>
              <a:off x="49149" y="9647"/>
              <a:ext cx="9144" cy="6858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05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Graphics and Animations </a:t>
              </a:r>
              <a:r>
                <a:rPr kumimoji="0" lang="en-US" altLang="zh-CN" sz="1050" b="0" i="0" u="none" strike="noStrike" cap="none" normalizeH="0" baseline="0" smtClean="0">
                  <a:ln>
                    <a:noFill/>
                  </a:ln>
                  <a:solidFill>
                    <a:srgbClr val="008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(ANSYS Fluent- Results)</a:t>
              </a:r>
              <a:endParaRPr kumimoji="0" lang="en-US" altLang="zh-CN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zh-CN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97" name="Straight Arrow Connector 147"/>
            <p:cNvSpPr>
              <a:spLocks noChangeShapeType="1"/>
            </p:cNvSpPr>
            <p:nvPr/>
          </p:nvSpPr>
          <p:spPr bwMode="auto">
            <a:xfrm>
              <a:off x="53721" y="2789"/>
              <a:ext cx="0" cy="228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4098" name="Straight Arrow Connector 355"/>
            <p:cNvSpPr>
              <a:spLocks noChangeShapeType="1"/>
            </p:cNvSpPr>
            <p:nvPr/>
          </p:nvSpPr>
          <p:spPr bwMode="auto">
            <a:xfrm flipH="1">
              <a:off x="5715" y="9646"/>
              <a:ext cx="5715" cy="228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</p:grpSp>
    </p:spTree>
    <p:extLst>
      <p:ext uri="{BB962C8B-B14F-4D97-AF65-F5344CB8AC3E}">
        <p14:creationId xmlns:p14="http://schemas.microsoft.com/office/powerpoint/2010/main" val="1024587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ANSYS Workbench (Overview)</a:t>
            </a: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048000"/>
            <a:ext cx="8199120" cy="3110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365760" y="1295400"/>
            <a:ext cx="8244840" cy="381000"/>
          </a:xfrm>
        </p:spPr>
        <p:txBody>
          <a:bodyPr>
            <a:noAutofit/>
          </a:bodyPr>
          <a:lstStyle/>
          <a:p>
            <a:r>
              <a:rPr lang="en-US" sz="1800" dirty="0" smtClean="0"/>
              <a:t>Design your simulation using ANSYS Workbench</a:t>
            </a:r>
            <a:endParaRPr lang="en-US" sz="1800" dirty="0"/>
          </a:p>
          <a:p>
            <a:endParaRPr lang="en-US" sz="1800" dirty="0" smtClean="0"/>
          </a:p>
        </p:txBody>
      </p:sp>
      <p:sp>
        <p:nvSpPr>
          <p:cNvPr id="7" name="Oval 6"/>
          <p:cNvSpPr/>
          <p:nvPr/>
        </p:nvSpPr>
        <p:spPr>
          <a:xfrm>
            <a:off x="3139440" y="4099560"/>
            <a:ext cx="1447800" cy="990600"/>
          </a:xfrm>
          <a:prstGeom prst="ellipse">
            <a:avLst/>
          </a:prstGeom>
          <a:noFill/>
          <a:ln w="3810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4876800" y="4107180"/>
            <a:ext cx="1371600" cy="990600"/>
          </a:xfrm>
          <a:prstGeom prst="ellipse">
            <a:avLst/>
          </a:prstGeom>
          <a:noFill/>
          <a:ln w="3810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6400800" y="4099560"/>
            <a:ext cx="1600200" cy="1158240"/>
          </a:xfrm>
          <a:prstGeom prst="ellipse">
            <a:avLst/>
          </a:prstGeom>
          <a:noFill/>
          <a:ln w="3810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2743200" y="2667000"/>
            <a:ext cx="914400" cy="1371600"/>
          </a:xfrm>
          <a:prstGeom prst="straightConnector1">
            <a:avLst/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762000" y="1966406"/>
            <a:ext cx="27318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ANSYS Design Modeler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(Geometry)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863340" y="1810434"/>
            <a:ext cx="15680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ANSYS Mesh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(Mesh)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526891" y="2028288"/>
            <a:ext cx="35766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ANSYS Fluent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(Physics, Solution and Results)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4800600" y="2514600"/>
            <a:ext cx="663771" cy="1524000"/>
          </a:xfrm>
          <a:prstGeom prst="straightConnector1">
            <a:avLst/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7315199" y="2711768"/>
            <a:ext cx="1" cy="1326832"/>
          </a:xfrm>
          <a:prstGeom prst="straightConnector1">
            <a:avLst/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6329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ANSYS Design Modeler (Geometry)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7735600"/>
              </p:ext>
            </p:extLst>
          </p:nvPr>
        </p:nvGraphicFramePr>
        <p:xfrm>
          <a:off x="228600" y="3477094"/>
          <a:ext cx="4545358" cy="16587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6891"/>
                <a:gridCol w="1758467"/>
              </a:tblGrid>
              <a:tr h="363386">
                <a:tc>
                  <a:txBody>
                    <a:bodyPr/>
                    <a:lstStyle/>
                    <a:p>
                      <a:r>
                        <a:rPr lang="en-US" dirty="0" smtClean="0"/>
                        <a:t>Parameter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Value</a:t>
                      </a:r>
                      <a:endParaRPr lang="en-US" dirty="0"/>
                    </a:p>
                  </a:txBody>
                  <a:tcPr/>
                </a:tc>
              </a:tr>
              <a:tr h="472440">
                <a:tc>
                  <a:txBody>
                    <a:bodyPr/>
                    <a:lstStyle/>
                    <a:p>
                      <a:r>
                        <a:rPr lang="en-US" dirty="0" smtClean="0"/>
                        <a:t>Radius</a:t>
                      </a:r>
                      <a:r>
                        <a:rPr lang="en-US" baseline="0" dirty="0" smtClean="0"/>
                        <a:t> of pipe, 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0.02619 m</a:t>
                      </a:r>
                      <a:endParaRPr lang="en-US" dirty="0"/>
                    </a:p>
                  </a:txBody>
                  <a:tcPr/>
                </a:tc>
              </a:tr>
              <a:tr h="454826">
                <a:tc>
                  <a:txBody>
                    <a:bodyPr/>
                    <a:lstStyle/>
                    <a:p>
                      <a:r>
                        <a:rPr lang="en-US" dirty="0" smtClean="0"/>
                        <a:t>Diameter of pipe, 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0.05238 m</a:t>
                      </a:r>
                      <a:endParaRPr lang="en-US" dirty="0"/>
                    </a:p>
                  </a:txBody>
                  <a:tcPr/>
                </a:tc>
              </a:tr>
              <a:tr h="363386">
                <a:tc>
                  <a:txBody>
                    <a:bodyPr/>
                    <a:lstStyle/>
                    <a:p>
                      <a:r>
                        <a:rPr lang="en-US" dirty="0" smtClean="0"/>
                        <a:t>Length of pipe, 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7.62 m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4" name="Group 23"/>
          <p:cNvGrpSpPr/>
          <p:nvPr/>
        </p:nvGrpSpPr>
        <p:grpSpPr>
          <a:xfrm>
            <a:off x="3657600" y="1187331"/>
            <a:ext cx="5282400" cy="2102882"/>
            <a:chOff x="1600200" y="1828800"/>
            <a:chExt cx="5991546" cy="2350532"/>
          </a:xfrm>
        </p:grpSpPr>
        <p:pic>
          <p:nvPicPr>
            <p:cNvPr id="5122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71700" y="1828800"/>
              <a:ext cx="4800600" cy="1714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8" name="Straight Connector 7"/>
            <p:cNvCxnSpPr/>
            <p:nvPr/>
          </p:nvCxnSpPr>
          <p:spPr>
            <a:xfrm>
              <a:off x="2667000" y="2686050"/>
              <a:ext cx="0" cy="127635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6477000" y="2686050"/>
              <a:ext cx="0" cy="127635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>
              <a:off x="2667000" y="3657600"/>
              <a:ext cx="3810000" cy="0"/>
            </a:xfrm>
            <a:prstGeom prst="straightConnector1">
              <a:avLst/>
            </a:prstGeom>
            <a:ln>
              <a:headEnd type="stealth"/>
              <a:tailEnd type="stealt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4419600" y="3810000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L</a:t>
              </a:r>
              <a:endParaRPr lang="en-US" dirty="0"/>
            </a:p>
          </p:txBody>
        </p:sp>
        <p:cxnSp>
          <p:nvCxnSpPr>
            <p:cNvPr id="14" name="Straight Connector 13"/>
            <p:cNvCxnSpPr/>
            <p:nvPr/>
          </p:nvCxnSpPr>
          <p:spPr>
            <a:xfrm flipH="1">
              <a:off x="1600200" y="2686050"/>
              <a:ext cx="1066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H="1">
              <a:off x="1648146" y="1905000"/>
              <a:ext cx="1066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>
              <a:off x="2057400" y="1905000"/>
              <a:ext cx="0" cy="781050"/>
            </a:xfrm>
            <a:prstGeom prst="straightConnector1">
              <a:avLst/>
            </a:prstGeom>
            <a:ln>
              <a:headEnd type="stealth"/>
              <a:tailEnd type="stealt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1628454" y="2110859"/>
              <a:ext cx="3513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</a:t>
              </a:r>
              <a:endParaRPr lang="en-US" dirty="0"/>
            </a:p>
          </p:txBody>
        </p:sp>
        <p:cxnSp>
          <p:nvCxnSpPr>
            <p:cNvPr id="20" name="Straight Arrow Connector 19"/>
            <p:cNvCxnSpPr/>
            <p:nvPr/>
          </p:nvCxnSpPr>
          <p:spPr>
            <a:xfrm>
              <a:off x="7162800" y="1905000"/>
              <a:ext cx="0" cy="1490663"/>
            </a:xfrm>
            <a:prstGeom prst="straightConnector1">
              <a:avLst/>
            </a:prstGeom>
            <a:ln>
              <a:headEnd type="stealth"/>
              <a:tailEnd type="stealt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6524946" y="3395662"/>
              <a:ext cx="1066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6524946" y="1904999"/>
              <a:ext cx="1066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7240368" y="2501384"/>
              <a:ext cx="3513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D</a:t>
              </a:r>
              <a:endParaRPr lang="en-US" dirty="0"/>
            </a:p>
          </p:txBody>
        </p:sp>
      </p:grpSp>
      <p:cxnSp>
        <p:nvCxnSpPr>
          <p:cNvPr id="6" name="Straight Connector 5"/>
          <p:cNvCxnSpPr/>
          <p:nvPr/>
        </p:nvCxnSpPr>
        <p:spPr>
          <a:xfrm>
            <a:off x="5686692" y="4087834"/>
            <a:ext cx="0" cy="941365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5686692" y="4087834"/>
            <a:ext cx="231430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5686692" y="5029199"/>
            <a:ext cx="2314308" cy="0"/>
          </a:xfrm>
          <a:prstGeom prst="line">
            <a:avLst/>
          </a:prstGeom>
          <a:ln w="3810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8001000" y="4087834"/>
            <a:ext cx="0" cy="941365"/>
          </a:xfrm>
          <a:prstGeom prst="line">
            <a:avLst/>
          </a:prstGeom>
          <a:ln w="381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4996267" y="4367986"/>
            <a:ext cx="6751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Inlet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8153400" y="4367986"/>
            <a:ext cx="875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5"/>
                </a:solidFill>
              </a:rPr>
              <a:t>Outlet</a:t>
            </a:r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611836" y="3703262"/>
            <a:ext cx="6447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Wall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6504039" y="5151120"/>
            <a:ext cx="925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Center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4" name="Content Placeholder 2"/>
          <p:cNvSpPr>
            <a:spLocks noGrp="1"/>
          </p:cNvSpPr>
          <p:nvPr>
            <p:ph idx="1"/>
          </p:nvPr>
        </p:nvSpPr>
        <p:spPr>
          <a:xfrm>
            <a:off x="76200" y="1371600"/>
            <a:ext cx="3352800" cy="2133600"/>
          </a:xfrm>
        </p:spPr>
        <p:txBody>
          <a:bodyPr>
            <a:noAutofit/>
          </a:bodyPr>
          <a:lstStyle/>
          <a:p>
            <a:r>
              <a:rPr lang="en-US" sz="1800" dirty="0" smtClean="0">
                <a:solidFill>
                  <a:srgbClr val="FF0000"/>
                </a:solidFill>
              </a:rPr>
              <a:t>Symmetric property of the flow</a:t>
            </a:r>
            <a:r>
              <a:rPr lang="en-US" sz="1800" dirty="0" smtClean="0"/>
              <a:t> is used to create </a:t>
            </a:r>
            <a:r>
              <a:rPr lang="en-US" sz="1800" dirty="0" smtClean="0">
                <a:solidFill>
                  <a:srgbClr val="FF0000"/>
                </a:solidFill>
              </a:rPr>
              <a:t>2D representation</a:t>
            </a:r>
            <a:r>
              <a:rPr lang="en-US" sz="1800" dirty="0" smtClean="0"/>
              <a:t> of the 3D pipe flow</a:t>
            </a:r>
          </a:p>
          <a:p>
            <a:endParaRPr lang="en-US" sz="1800" dirty="0" smtClean="0"/>
          </a:p>
        </p:txBody>
      </p:sp>
      <p:cxnSp>
        <p:nvCxnSpPr>
          <p:cNvPr id="35" name="Straight Arrow Connector 34"/>
          <p:cNvCxnSpPr/>
          <p:nvPr/>
        </p:nvCxnSpPr>
        <p:spPr>
          <a:xfrm flipV="1">
            <a:off x="6215300" y="4648200"/>
            <a:ext cx="1257092" cy="586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6611836" y="4224936"/>
            <a:ext cx="6944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Flow</a:t>
            </a:r>
            <a:endParaRPr lang="en-US" dirty="0"/>
          </a:p>
        </p:txBody>
      </p:sp>
      <p:sp>
        <p:nvSpPr>
          <p:cNvPr id="3" name="Arc 2"/>
          <p:cNvSpPr/>
          <p:nvPr/>
        </p:nvSpPr>
        <p:spPr>
          <a:xfrm>
            <a:off x="4751439" y="4101316"/>
            <a:ext cx="2944761" cy="1855766"/>
          </a:xfrm>
          <a:prstGeom prst="arc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944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4525963"/>
          </a:xfrm>
        </p:spPr>
        <p:txBody>
          <a:bodyPr>
            <a:normAutofit/>
          </a:bodyPr>
          <a:lstStyle/>
          <a:p>
            <a:endParaRPr lang="en-US" sz="1800" dirty="0" smtClean="0"/>
          </a:p>
          <a:p>
            <a:r>
              <a:rPr lang="en-US" sz="1800" dirty="0" smtClean="0"/>
              <a:t>Create uniform grid distribution</a:t>
            </a:r>
          </a:p>
          <a:p>
            <a:pPr lvl="1"/>
            <a:endParaRPr lang="en-US" sz="1800" dirty="0" smtClean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228600" y="76200"/>
            <a:ext cx="8686800" cy="1143000"/>
          </a:xfrm>
          <a:prstGeom prst="rect">
            <a:avLst/>
          </a:prstGeom>
        </p:spPr>
        <p:txBody>
          <a:bodyPr vert="horz" rtlCol="0" anchor="ctr">
            <a:normAutofit fontScale="97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dirty="0" smtClean="0"/>
              <a:t>ANSYS Mesh</a:t>
            </a:r>
            <a:endParaRPr lang="en-US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790700"/>
            <a:ext cx="3449194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1801444"/>
            <a:ext cx="3615707" cy="22371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4495800"/>
            <a:ext cx="3548462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Straight Arrow Connector 7"/>
          <p:cNvCxnSpPr/>
          <p:nvPr/>
        </p:nvCxnSpPr>
        <p:spPr>
          <a:xfrm>
            <a:off x="4038600" y="2862262"/>
            <a:ext cx="7620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4669831" y="4081461"/>
            <a:ext cx="1883369" cy="338139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8594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algn="ctr"/>
            <a:r>
              <a:rPr lang="en-US" sz="4400" dirty="0"/>
              <a:t>ANSYS Fluent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1037" b="27206"/>
          <a:stretch/>
        </p:blipFill>
        <p:spPr bwMode="auto">
          <a:xfrm>
            <a:off x="762000" y="2895600"/>
            <a:ext cx="7662956" cy="3559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" name="Content Placeholder 2"/>
          <p:cNvSpPr>
            <a:spLocks noGrp="1"/>
          </p:cNvSpPr>
          <p:nvPr>
            <p:ph idx="1"/>
          </p:nvPr>
        </p:nvSpPr>
        <p:spPr>
          <a:xfrm>
            <a:off x="76200" y="838200"/>
            <a:ext cx="8763000" cy="990600"/>
          </a:xfrm>
        </p:spPr>
        <p:txBody>
          <a:bodyPr>
            <a:noAutofit/>
          </a:bodyPr>
          <a:lstStyle/>
          <a:p>
            <a:r>
              <a:rPr lang="en-US" sz="1800" dirty="0" smtClean="0"/>
              <a:t>Using ANSYS fluent define physics of the flow, solve CFD simulation and analyze results</a:t>
            </a:r>
          </a:p>
          <a:p>
            <a:endParaRPr lang="en-US" sz="1800" dirty="0" smtClean="0"/>
          </a:p>
        </p:txBody>
      </p:sp>
      <p:sp>
        <p:nvSpPr>
          <p:cNvPr id="25" name="Rectangle 24"/>
          <p:cNvSpPr/>
          <p:nvPr/>
        </p:nvSpPr>
        <p:spPr>
          <a:xfrm>
            <a:off x="762000" y="3810000"/>
            <a:ext cx="990600" cy="12192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/>
          <p:cNvSpPr/>
          <p:nvPr/>
        </p:nvSpPr>
        <p:spPr>
          <a:xfrm>
            <a:off x="762000" y="5029200"/>
            <a:ext cx="990600" cy="8382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/>
          <p:cNvSpPr/>
          <p:nvPr/>
        </p:nvSpPr>
        <p:spPr>
          <a:xfrm>
            <a:off x="762000" y="5867400"/>
            <a:ext cx="990600" cy="58798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2" name="Straight Arrow Connector 81"/>
          <p:cNvCxnSpPr/>
          <p:nvPr/>
        </p:nvCxnSpPr>
        <p:spPr>
          <a:xfrm flipH="1">
            <a:off x="1600200" y="2438400"/>
            <a:ext cx="571500" cy="1371600"/>
          </a:xfrm>
          <a:prstGeom prst="straightConnector1">
            <a:avLst/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1203632" y="1966406"/>
            <a:ext cx="18485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Physics (Setup)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3778164" y="2006619"/>
            <a:ext cx="1098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Solution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5792427" y="1992868"/>
            <a:ext cx="9893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Results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88" name="Straight Arrow Connector 87"/>
          <p:cNvCxnSpPr/>
          <p:nvPr/>
        </p:nvCxnSpPr>
        <p:spPr>
          <a:xfrm flipH="1">
            <a:off x="1752600" y="2335738"/>
            <a:ext cx="2438400" cy="3112562"/>
          </a:xfrm>
          <a:prstGeom prst="straightConnector1">
            <a:avLst/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/>
          <p:nvPr/>
        </p:nvCxnSpPr>
        <p:spPr>
          <a:xfrm flipH="1">
            <a:off x="1752600" y="2438400"/>
            <a:ext cx="4419600" cy="3751568"/>
          </a:xfrm>
          <a:prstGeom prst="straightConnector1">
            <a:avLst/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8507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829</TotalTime>
  <Words>766</Words>
  <Application>Microsoft Office PowerPoint</Application>
  <PresentationFormat>On-screen Show (4:3)</PresentationFormat>
  <Paragraphs>127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Concourse</vt:lpstr>
      <vt:lpstr>CFD Pre-Lab 1  Simulation of Laminar Pipe Flow  Seong Mo Yean, and Timur Dogan  10/14/2013</vt:lpstr>
      <vt:lpstr>Outline</vt:lpstr>
      <vt:lpstr>Overview of Pipe Flow  </vt:lpstr>
      <vt:lpstr>Overview of Pipe Flow </vt:lpstr>
      <vt:lpstr>CFD Process</vt:lpstr>
      <vt:lpstr>ANSYS Workbench (Overview)</vt:lpstr>
      <vt:lpstr>ANSYS Design Modeler (Geometry)</vt:lpstr>
      <vt:lpstr>PowerPoint Presentation</vt:lpstr>
      <vt:lpstr>ANSYS Fluent</vt:lpstr>
      <vt:lpstr>Physics</vt:lpstr>
      <vt:lpstr>PowerPoint Presentation</vt:lpstr>
      <vt:lpstr>PowerPoint Presentation</vt:lpstr>
      <vt:lpstr>PowerPoint Presentation</vt:lpstr>
      <vt:lpstr>Questions?</vt:lpstr>
    </vt:vector>
  </TitlesOfParts>
  <Company>IIHR - Hydroscience &amp; Engineering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syeon</dc:creator>
  <cp:lastModifiedBy>Timur Dogan</cp:lastModifiedBy>
  <cp:revision>289</cp:revision>
  <cp:lastPrinted>2013-10-08T21:43:51Z</cp:lastPrinted>
  <dcterms:created xsi:type="dcterms:W3CDTF">2013-09-30T22:31:04Z</dcterms:created>
  <dcterms:modified xsi:type="dcterms:W3CDTF">2013-10-14T18:45:16Z</dcterms:modified>
</cp:coreProperties>
</file>