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3" r:id="rId2"/>
    <p:sldId id="397" r:id="rId3"/>
    <p:sldId id="388" r:id="rId4"/>
    <p:sldId id="389" r:id="rId5"/>
    <p:sldId id="391" r:id="rId6"/>
    <p:sldId id="382" r:id="rId7"/>
    <p:sldId id="383" r:id="rId8"/>
    <p:sldId id="392" r:id="rId9"/>
    <p:sldId id="393" r:id="rId10"/>
    <p:sldId id="394" r:id="rId11"/>
    <p:sldId id="395" r:id="rId12"/>
    <p:sldId id="398" r:id="rId13"/>
    <p:sldId id="396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969696"/>
    <a:srgbClr val="FFFF00"/>
    <a:srgbClr val="00FF00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439" autoAdjust="0"/>
  </p:normalViewPr>
  <p:slideViewPr>
    <p:cSldViewPr>
      <p:cViewPr>
        <p:scale>
          <a:sx n="80" d="100"/>
          <a:sy n="80" d="100"/>
        </p:scale>
        <p:origin x="-672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38D2A08-6F18-4E80-A6EA-76F3D7DE6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46F83CA-8956-4755-B408-FD2009C33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1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11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12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13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14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15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16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20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3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21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E155-FD5A-4F69-A234-A6FBD5AAF537}" type="slidenum">
              <a:rPr lang="en-US"/>
              <a:pPr/>
              <a:t>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E155-FD5A-4F69-A234-A6FBD5AAF537}" type="slidenum">
              <a:rPr lang="en-US"/>
              <a:pPr/>
              <a:t>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E155-FD5A-4F69-A234-A6FBD5AAF537}" type="slidenum">
              <a:rPr lang="en-US"/>
              <a:pPr/>
              <a:t>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65FA4-0795-4E6B-B699-68562F582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6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D871-F6BD-4E03-9E55-74FEE8897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B06D-4E13-49B1-A5E2-DA4062EA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A9099-5F48-4A42-ABED-53339CDE1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1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46D6-3D50-4D63-9BD8-2F9F6F3B8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BDAF-DC02-45F5-A54C-C29890553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3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E089-A9F8-4CF6-B70A-46960ED16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D8FD8-9D92-43F5-99F0-D002E3409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F1994-AAF9-4F74-9721-0CCDD89A2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2A629-CCBC-446B-B5C4-E88FE13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39ED-548B-4DAF-B3EE-0ACE2B0F8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790D4CF-557C-4E15-9BCC-C03AE2FD80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63736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Course Syllabus</a:t>
            </a:r>
          </a:p>
          <a:p>
            <a:endParaRPr lang="en-US" sz="1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Color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Camera models, camera calibration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Advanced image pre-processing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Line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Corner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Maximally stable extremal regions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</a:rPr>
              <a:t>Mathematical Morphology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99CCFF"/>
                </a:solidFill>
              </a:rPr>
              <a:t>binary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99CCFF"/>
                </a:solidFill>
              </a:rPr>
              <a:t>gray-scale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skeletonization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/>
              <a:t>granulometry</a:t>
            </a: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morphological segmentation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Scale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Wavelet theory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Compression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Texture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Image Registration</a:t>
            </a:r>
            <a:r>
              <a:rPr lang="en-US" sz="1800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non-rigid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RANSAC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08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277091" y="2074703"/>
                <a:ext cx="8534400" cy="46308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0" dirty="0"/>
                  <a:t> with usual Euclidean distance gives unit ball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en-US" sz="2000" b="0" i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three </a:t>
                </a:r>
                <a:r>
                  <a:rPr lang="en-US" sz="2000" b="0" dirty="0"/>
                  <a:t>distances and balls are often defined in the discrete 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000" b="0" i="1" dirty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if </a:t>
                </a:r>
                <a:r>
                  <a:rPr lang="en-US" sz="2000" b="0" dirty="0"/>
                  <a:t>support is a square grid, two unit balls are possible: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b="0" dirty="0"/>
                  <a:t> for 4-connectivity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000" b="0" dirty="0"/>
                  <a:t> for </a:t>
                </a:r>
                <a:r>
                  <a:rPr lang="en-US" sz="2000" b="0" dirty="0" smtClean="0"/>
                  <a:t>8-connectivity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skeleton </a:t>
                </a:r>
                <a:r>
                  <a:rPr lang="en-US" sz="2000" dirty="0"/>
                  <a:t>by maximal balls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0" dirty="0"/>
                  <a:t> of a set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sz="2000" b="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dirty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000" b="0" i="1" dirty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0" dirty="0" smtClean="0"/>
                  <a:t>  is </a:t>
                </a:r>
                <a:r>
                  <a:rPr lang="en-US" sz="2000" b="0" dirty="0"/>
                  <a:t>the set of centers </a:t>
                </a:r>
                <a:r>
                  <a:rPr lang="en-US" sz="2000" b="0" i="1" dirty="0"/>
                  <a:t>p </a:t>
                </a:r>
                <a:r>
                  <a:rPr lang="en-US" sz="2000" b="0" dirty="0" smtClean="0"/>
                  <a:t>of maximal </a:t>
                </a:r>
                <a:r>
                  <a:rPr lang="en-US" sz="2000" b="0" dirty="0"/>
                  <a:t>balls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 :∃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≥0, 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is</m:t>
                          </m:r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a</m:t>
                          </m:r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maximal</m:t>
                          </m:r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ball</m:t>
                          </m:r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of</m:t>
                          </m:r>
                          <m:r>
                            <a:rPr lang="en-US" sz="20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this </a:t>
                </a:r>
                <a:r>
                  <a:rPr lang="en-US" sz="2000" b="0" dirty="0"/>
                  <a:t>definition of skeleton has intuitive meaning in Euclidean plane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skeleton </a:t>
                </a:r>
                <a:r>
                  <a:rPr lang="en-US" sz="2000" b="0" dirty="0"/>
                  <a:t>of a disk reduces to its center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skeleton </a:t>
                </a:r>
                <a:r>
                  <a:rPr lang="en-US" sz="2000" b="0" dirty="0"/>
                  <a:t>of a stripe with rounded endings is a unit thickness line at its center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etc</a:t>
                </a:r>
                <a:r>
                  <a:rPr lang="en-US" sz="2000" b="0" dirty="0"/>
                  <a:t>.</a:t>
                </a:r>
              </a:p>
            </p:txBody>
          </p:sp>
        </mc:Choice>
        <mc:Fallback xmlns=""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091" y="2074703"/>
                <a:ext cx="8534400" cy="4630897"/>
              </a:xfrm>
              <a:prstGeom prst="rect">
                <a:avLst/>
              </a:prstGeom>
              <a:blipFill rotWithShape="1">
                <a:blip r:embed="rId3"/>
                <a:stretch>
                  <a:fillRect l="-571" t="-658" b="-30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2400" y="228600"/>
            <a:ext cx="8706592" cy="1828800"/>
            <a:chOff x="152400" y="228600"/>
            <a:chExt cx="8706592" cy="1828800"/>
          </a:xfrm>
        </p:grpSpPr>
        <p:sp>
          <p:nvSpPr>
            <p:cNvPr id="19" name="Rectangle 18"/>
            <p:cNvSpPr/>
            <p:nvPr/>
          </p:nvSpPr>
          <p:spPr>
            <a:xfrm>
              <a:off x="5223163" y="533400"/>
              <a:ext cx="36358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13.24</a:t>
              </a:r>
              <a:r>
                <a:rPr lang="en-US" sz="1800" b="0" dirty="0"/>
                <a:t>: Unit-size disk </a:t>
              </a:r>
              <a:r>
                <a:rPr lang="en-US" sz="1800" b="0" dirty="0" smtClean="0"/>
                <a:t>for different distances</a:t>
              </a:r>
              <a:r>
                <a:rPr lang="en-US" sz="1800" b="0" dirty="0"/>
                <a:t>, from left side: Euclidean distance, 6-</a:t>
              </a:r>
              <a:r>
                <a:rPr lang="en-US" sz="1800" b="0" dirty="0" smtClean="0"/>
                <a:t>, 4-</a:t>
              </a:r>
              <a:r>
                <a:rPr lang="en-US" sz="1800" b="0" dirty="0"/>
                <a:t>, and 8-connectivity, respectively.</a:t>
              </a:r>
            </a:p>
          </p:txBody>
        </p:sp>
        <p:pic>
          <p:nvPicPr>
            <p:cNvPr id="28979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7" t="8062" r="2448" b="10082"/>
            <a:stretch/>
          </p:blipFill>
          <p:spPr bwMode="auto">
            <a:xfrm>
              <a:off x="152400" y="228600"/>
              <a:ext cx="5050971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76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1947550"/>
                <a:ext cx="8991598" cy="487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skeleton by maximal balls – two unfortunate properties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does </a:t>
                </a:r>
                <a:r>
                  <a:rPr lang="en-US" sz="2000" b="0" dirty="0"/>
                  <a:t>not necessarily preserve </a:t>
                </a:r>
                <a:r>
                  <a:rPr lang="en-US" sz="2000" b="0" dirty="0" err="1"/>
                  <a:t>homotopy</a:t>
                </a:r>
                <a:r>
                  <a:rPr lang="en-US" sz="2000" b="0" dirty="0"/>
                  <a:t> (connectivity)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some </a:t>
                </a:r>
                <a:r>
                  <a:rPr lang="en-US" sz="2000" b="0" dirty="0"/>
                  <a:t>of skeleton lines may be wider than one pixel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skeleton </a:t>
                </a:r>
                <a:r>
                  <a:rPr lang="en-US" sz="2000" b="0" dirty="0"/>
                  <a:t>is often substituted by sequential </a:t>
                </a:r>
                <a:r>
                  <a:rPr lang="en-US" sz="2000" b="0" dirty="0" err="1"/>
                  <a:t>homotopic</a:t>
                </a:r>
                <a:r>
                  <a:rPr lang="en-US" sz="2000" b="0" dirty="0"/>
                  <a:t> thinning that does </a:t>
                </a:r>
                <a:r>
                  <a:rPr lang="en-US" sz="2000" b="0" dirty="0" smtClean="0"/>
                  <a:t>not have </a:t>
                </a:r>
                <a:r>
                  <a:rPr lang="en-US" sz="2000" b="0" dirty="0"/>
                  <a:t>these two properties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dilation </a:t>
                </a:r>
                <a:r>
                  <a:rPr lang="en-US" sz="2000" b="0" dirty="0"/>
                  <a:t>can be used in any of the discrete </a:t>
                </a:r>
                <a:r>
                  <a:rPr lang="en-US" sz="2000" b="0" dirty="0" err="1"/>
                  <a:t>connectivities</a:t>
                </a:r>
                <a:r>
                  <a:rPr lang="en-US" sz="2000" b="0" dirty="0"/>
                  <a:t> to create balls of </a:t>
                </a:r>
                <a:r>
                  <a:rPr lang="en-US" sz="2000" b="0" dirty="0" smtClean="0"/>
                  <a:t>varying radii</a:t>
                </a: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i="1" dirty="0" err="1" smtClean="0"/>
                  <a:t>nB</a:t>
                </a:r>
                <a:r>
                  <a:rPr lang="en-US" sz="2000" b="0" i="1" dirty="0" smtClean="0"/>
                  <a:t> </a:t>
                </a:r>
                <a:r>
                  <a:rPr lang="en-US" sz="2000" b="0" dirty="0"/>
                  <a:t>= ball of radius </a:t>
                </a:r>
                <a:r>
                  <a:rPr lang="en-US" sz="2000" b="0" i="1" dirty="0"/>
                  <a:t>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𝑛𝐵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⨁</m:t>
                      </m:r>
                      <m:r>
                        <a:rPr lang="en-US" sz="2000" b="0" i="1">
                          <a:latin typeface="Cambria Math"/>
                        </a:rPr>
                        <m:t>𝐵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⨁</m:t>
                      </m:r>
                      <m:r>
                        <a:rPr lang="en-US" sz="2000" b="0" i="1" smtClean="0">
                          <a:latin typeface="Cambria Math"/>
                        </a:rPr>
                        <m:t>… 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⨁ </m:t>
                      </m:r>
                      <m:r>
                        <a:rPr lang="en-US" sz="2000" b="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skeleton </a:t>
                </a:r>
                <a:r>
                  <a:rPr lang="en-US" sz="2000" b="0" dirty="0"/>
                  <a:t>by maximal balls ... union of the residues of opening of set </a:t>
                </a:r>
                <a:r>
                  <a:rPr lang="en-US" sz="2000" b="0" i="1" dirty="0"/>
                  <a:t>X </a:t>
                </a:r>
                <a:r>
                  <a:rPr lang="en-US" sz="2000" b="0" dirty="0"/>
                  <a:t>at </a:t>
                </a:r>
                <a:r>
                  <a:rPr lang="en-US" sz="2000" b="0" dirty="0" smtClean="0"/>
                  <a:t>all scales</a:t>
                </a:r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⊖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𝑛𝐵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∖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000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>
                                          <a:latin typeface="Cambria Math"/>
                                        </a:rPr>
                                        <m:t>𝑋</m:t>
                                      </m:r>
                                      <m: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⊖</m:t>
                                      </m:r>
                                      <m: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𝑛𝐵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∘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trouble : skeletons are disconnected - a property is </a:t>
                </a:r>
                <a:r>
                  <a:rPr lang="en-US" sz="2000" b="0" dirty="0"/>
                  <a:t>not useful in many </a:t>
                </a:r>
                <a:r>
                  <a:rPr lang="en-US" sz="2000" b="0" dirty="0" smtClean="0"/>
                  <a:t>applications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err="1"/>
                  <a:t>homotopic</a:t>
                </a:r>
                <a:r>
                  <a:rPr lang="en-US" sz="2000" dirty="0"/>
                  <a:t> skeletons</a:t>
                </a:r>
                <a:r>
                  <a:rPr lang="en-US" sz="2000" b="0" dirty="0"/>
                  <a:t> that preserve connectivity are preferred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947550"/>
                <a:ext cx="8991598" cy="4876800"/>
              </a:xfrm>
              <a:prstGeom prst="rect">
                <a:avLst/>
              </a:prstGeom>
              <a:blipFill rotWithShape="1">
                <a:blip r:embed="rId3"/>
                <a:stretch>
                  <a:fillRect l="-611" t="-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04799" y="381000"/>
            <a:ext cx="8610601" cy="1447800"/>
            <a:chOff x="304799" y="381000"/>
            <a:chExt cx="8610601" cy="1447800"/>
          </a:xfrm>
        </p:grpSpPr>
        <p:sp>
          <p:nvSpPr>
            <p:cNvPr id="19" name="Rectangle 18"/>
            <p:cNvSpPr/>
            <p:nvPr/>
          </p:nvSpPr>
          <p:spPr>
            <a:xfrm>
              <a:off x="5791200" y="533400"/>
              <a:ext cx="3124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13.25</a:t>
              </a:r>
              <a:r>
                <a:rPr lang="en-US" sz="1800" b="0" dirty="0"/>
                <a:t>: Skeletons of </a:t>
              </a:r>
              <a:r>
                <a:rPr lang="en-US" sz="1800" b="0" dirty="0" smtClean="0"/>
                <a:t>rectangle</a:t>
              </a:r>
              <a:r>
                <a:rPr lang="en-US" sz="1800" b="0" dirty="0"/>
                <a:t>, two touching balls, and a ring.</a:t>
              </a:r>
            </a:p>
          </p:txBody>
        </p:sp>
        <p:pic>
          <p:nvPicPr>
            <p:cNvPr id="2908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" y="381000"/>
              <a:ext cx="5321509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27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sz="2000" dirty="0" smtClean="0"/>
                  <a:t>13.5.3 Thinning, thickening, and </a:t>
                </a:r>
                <a:r>
                  <a:rPr lang="en-US" sz="2000" dirty="0" err="1"/>
                  <a:t>homotopic</a:t>
                </a:r>
                <a:r>
                  <a:rPr lang="en-US" sz="2000" dirty="0"/>
                  <a:t> skeleton</a:t>
                </a:r>
              </a:p>
              <a:p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hit-or-miss </a:t>
                </a:r>
                <a:r>
                  <a:rPr lang="en-US" sz="2000" b="0" dirty="0"/>
                  <a:t>transformation can be used for </a:t>
                </a:r>
                <a:r>
                  <a:rPr lang="en-US" sz="2000" dirty="0"/>
                  <a:t>thinning </a:t>
                </a:r>
                <a:r>
                  <a:rPr lang="en-US" sz="2000" b="0" dirty="0"/>
                  <a:t>and </a:t>
                </a:r>
                <a:r>
                  <a:rPr lang="en-US" sz="2000" dirty="0"/>
                  <a:t>thickening </a:t>
                </a:r>
                <a:r>
                  <a:rPr lang="en-US" sz="2000" b="0" dirty="0"/>
                  <a:t>of point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/>
                  <a:t>sets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image </a:t>
                </a:r>
                <a:r>
                  <a:rPr lang="en-US" sz="2000" b="0" i="1" dirty="0"/>
                  <a:t>X </a:t>
                </a:r>
                <a:r>
                  <a:rPr lang="en-US" sz="2000" b="0" dirty="0"/>
                  <a:t>and a composite structuring element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notice </a:t>
                </a:r>
                <a:r>
                  <a:rPr lang="en-US" sz="2000" b="0" dirty="0"/>
                  <a:t>that </a:t>
                </a:r>
                <a:r>
                  <a:rPr lang="en-US" sz="2000" b="0" i="1" dirty="0"/>
                  <a:t>B </a:t>
                </a:r>
                <a:r>
                  <a:rPr lang="en-US" sz="2000" b="0" dirty="0"/>
                  <a:t>here is not a ball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i="1" dirty="0" smtClean="0"/>
                  <a:t>Thinning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⊘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∖(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i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i="1" dirty="0" smtClean="0"/>
                  <a:t>Thickening</a:t>
                </a:r>
                <a:endParaRPr lang="en-US" sz="2000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⊙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∖(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⊗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thinning </a:t>
                </a:r>
                <a:r>
                  <a:rPr lang="en-US" sz="2000" b="0" dirty="0"/>
                  <a:t>– part of object boundary is subtracted by set difference operation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thickening </a:t>
                </a:r>
                <a:r>
                  <a:rPr lang="en-US" sz="2000" b="0" dirty="0"/>
                  <a:t>– part of background boundary is added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Thinning </a:t>
                </a:r>
                <a:r>
                  <a:rPr lang="en-US" sz="2000" b="0" dirty="0"/>
                  <a:t>and thickening are dual </a:t>
                </a:r>
                <a:r>
                  <a:rPr lang="en-US" sz="2000" b="0" dirty="0" smtClean="0"/>
                  <a:t>transformations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⊙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⊘(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/>
              </a:p>
              <a:p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</p:txBody>
          </p:sp>
        </mc:Choice>
        <mc:Fallback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blipFill rotWithShape="1">
                <a:blip r:embed="rId3"/>
                <a:stretch>
                  <a:fillRect l="-746" t="-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9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Thinning and thickening often used sequentially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(1)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…,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i="1" dirty="0"/>
                  <a:t> </a:t>
                </a:r>
                <a:r>
                  <a:rPr lang="en-US" sz="2000" b="0" dirty="0"/>
                  <a:t>denote a sequence of composite structuring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Sequential </a:t>
                </a:r>
                <a:r>
                  <a:rPr lang="en-US" sz="2000" dirty="0"/>
                  <a:t>thinning </a:t>
                </a:r>
                <a:r>
                  <a:rPr lang="en-US" sz="2000" b="0" dirty="0"/>
                  <a:t>– sequence of </a:t>
                </a:r>
                <a:r>
                  <a:rPr lang="en-US" sz="2000" b="0" i="1" dirty="0"/>
                  <a:t>n </a:t>
                </a:r>
                <a:r>
                  <a:rPr lang="en-US" sz="2000" b="0" dirty="0"/>
                  <a:t>structuring </a:t>
                </a:r>
                <a:r>
                  <a:rPr lang="en-US" sz="2000" b="0" dirty="0" smtClean="0"/>
                  <a:t>elements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𝑋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⊘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⊘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sz="2000" b="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⊘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⊘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i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sequential thickening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⊙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⊙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sz="2000" b="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⊙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⊙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several </a:t>
                </a:r>
                <a:r>
                  <a:rPr lang="en-US" sz="2000" b="0" dirty="0"/>
                  <a:t>sequences of structuring elements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b="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sz="2000" b="0" i="1" dirty="0"/>
                  <a:t> </a:t>
                </a:r>
                <a:r>
                  <a:rPr lang="en-US" sz="2000" b="0" dirty="0"/>
                  <a:t>are useful in practice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e.g</a:t>
                </a:r>
                <a:r>
                  <a:rPr lang="en-US" sz="2000" b="0" dirty="0"/>
                  <a:t>., permissible rotation of structuring element in digital raster (e.g., </a:t>
                </a:r>
                <a:r>
                  <a:rPr lang="en-US" sz="2000" b="0" dirty="0" smtClean="0"/>
                  <a:t>hexagonal, square</a:t>
                </a:r>
                <a:r>
                  <a:rPr lang="en-US" sz="2000" b="0" dirty="0"/>
                  <a:t>, or octagonal)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These </a:t>
                </a:r>
                <a:r>
                  <a:rPr lang="en-US" sz="2000" b="0" dirty="0"/>
                  <a:t>sequences are called the </a:t>
                </a:r>
                <a:r>
                  <a:rPr lang="en-US" sz="2000" dirty="0" err="1"/>
                  <a:t>Golay</a:t>
                </a:r>
                <a:r>
                  <a:rPr lang="en-US" sz="2000" dirty="0"/>
                  <a:t> alphabet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composite </a:t>
                </a:r>
                <a:r>
                  <a:rPr lang="en-US" sz="2000" b="0" dirty="0"/>
                  <a:t>structuring element – expressed by a single matrix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“</a:t>
                </a:r>
                <a:r>
                  <a:rPr lang="en-US" sz="2000" b="0" dirty="0"/>
                  <a:t>one” means that this element belongs to </a:t>
                </a:r>
                <a:r>
                  <a:rPr lang="en-US" sz="2000" b="0" i="1" dirty="0"/>
                  <a:t>B</a:t>
                </a:r>
                <a:r>
                  <a:rPr lang="en-US" sz="2000" b="0" dirty="0"/>
                  <a:t>1 (it is a subset of objects in the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/>
                  <a:t>hit-or-miss transformation)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“</a:t>
                </a:r>
                <a:r>
                  <a:rPr lang="en-US" sz="2000" b="0" dirty="0"/>
                  <a:t>zero” belongs to </a:t>
                </a:r>
                <a:r>
                  <a:rPr lang="en-US" sz="2000" b="0" i="1" dirty="0"/>
                  <a:t>B</a:t>
                </a:r>
                <a:r>
                  <a:rPr lang="en-US" sz="2000" b="0" dirty="0"/>
                  <a:t>2 and is a subset of the background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i="1" dirty="0" smtClean="0"/>
                  <a:t>∗ </a:t>
                </a:r>
                <a:r>
                  <a:rPr lang="en-US" sz="2000" b="0" dirty="0"/>
                  <a:t>... element not used in matching process = its value is not </a:t>
                </a:r>
                <a:r>
                  <a:rPr lang="en-US" sz="2000" b="0" dirty="0" smtClean="0"/>
                  <a:t>significant</a:t>
                </a:r>
                <a:endParaRPr lang="en-US" sz="2000" b="0" dirty="0"/>
              </a:p>
            </p:txBody>
          </p:sp>
        </mc:Choice>
        <mc:Fallback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blipFill rotWithShape="1">
                <a:blip r:embed="rId3"/>
                <a:stretch>
                  <a:fillRect l="-611" t="-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2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76200" y="457200"/>
            <a:ext cx="8991598" cy="63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0" dirty="0"/>
              <a:t>Thinning and thickening sequential transformations converge to some </a:t>
            </a:r>
            <a:r>
              <a:rPr lang="en-US" sz="2000" b="0" dirty="0" smtClean="0"/>
              <a:t>image — the </a:t>
            </a:r>
            <a:r>
              <a:rPr lang="en-US" sz="2000" b="0" dirty="0"/>
              <a:t>number of iterations needed depends on the objects in the image and </a:t>
            </a:r>
            <a:r>
              <a:rPr lang="en-US" sz="2000" b="0" dirty="0" smtClean="0"/>
              <a:t>the structuring </a:t>
            </a:r>
            <a:r>
              <a:rPr lang="en-US" sz="2000" b="0" dirty="0"/>
              <a:t>element </a:t>
            </a:r>
            <a:r>
              <a:rPr lang="en-US" sz="2000" b="0" dirty="0" smtClean="0"/>
              <a:t>used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if </a:t>
            </a:r>
            <a:r>
              <a:rPr lang="en-US" sz="2000" b="0" dirty="0"/>
              <a:t>two successive images in the sequence are identical, the thinning (or </a:t>
            </a:r>
            <a:r>
              <a:rPr lang="en-US" sz="2000" b="0" dirty="0" smtClean="0"/>
              <a:t>thickening) is </a:t>
            </a:r>
            <a:r>
              <a:rPr lang="en-US" sz="2000" b="0" dirty="0"/>
              <a:t>stopped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1099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sz="2000" dirty="0" smtClean="0"/>
                  <a:t>Sequential thinning by structuring element </a:t>
                </a:r>
                <a:r>
                  <a:rPr lang="en-US" sz="2000" i="1" dirty="0"/>
                  <a:t>L</a:t>
                </a:r>
              </a:p>
              <a:p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thinning </a:t>
                </a:r>
                <a:r>
                  <a:rPr lang="en-US" sz="2000" b="0" dirty="0"/>
                  <a:t>by </a:t>
                </a:r>
                <a:r>
                  <a:rPr lang="en-US" sz="2000" b="0" i="1" dirty="0"/>
                  <a:t>L </a:t>
                </a:r>
                <a:r>
                  <a:rPr lang="en-US" sz="2000" b="0" dirty="0"/>
                  <a:t>serves as </a:t>
                </a:r>
                <a:r>
                  <a:rPr lang="en-US" sz="2000" b="0" dirty="0" err="1"/>
                  <a:t>homotopic</a:t>
                </a:r>
                <a:r>
                  <a:rPr lang="en-US" sz="2000" b="0" dirty="0"/>
                  <a:t> substitute of the skeleton</a:t>
                </a:r>
                <a:r>
                  <a:rPr lang="en-US" sz="2000" b="0" dirty="0" smtClean="0"/>
                  <a:t>;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final </a:t>
                </a:r>
                <a:r>
                  <a:rPr lang="en-US" sz="2000" b="0" dirty="0"/>
                  <a:t>thinned image consists only of lines of width one and isolated </a:t>
                </a:r>
                <a:r>
                  <a:rPr lang="en-US" sz="2000" b="0" dirty="0" smtClean="0"/>
                  <a:t>points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structuring </a:t>
                </a:r>
                <a:r>
                  <a:rPr lang="en-US" sz="2000" b="0" dirty="0"/>
                  <a:t>element </a:t>
                </a:r>
                <a:r>
                  <a:rPr lang="en-US" sz="2000" b="0" i="1" dirty="0"/>
                  <a:t>L </a:t>
                </a:r>
                <a:r>
                  <a:rPr lang="en-US" sz="2000" b="0" dirty="0"/>
                  <a:t>from the </a:t>
                </a:r>
                <a:r>
                  <a:rPr lang="en-US" sz="2000" b="0" dirty="0" err="1"/>
                  <a:t>Golay</a:t>
                </a:r>
                <a:r>
                  <a:rPr lang="en-US" sz="2000" b="0" dirty="0"/>
                  <a:t> alphabet is given </a:t>
                </a:r>
                <a:r>
                  <a:rPr lang="en-US" sz="2000" b="0" dirty="0" smtClean="0"/>
                  <a:t>by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en-US" sz="20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(</a:t>
                </a:r>
                <a:r>
                  <a:rPr lang="en-US" sz="2000" b="0" dirty="0"/>
                  <a:t>The other six elements are given by rotation).</a:t>
                </a:r>
                <a:endParaRPr lang="en-US" sz="2000" b="0" dirty="0"/>
              </a:p>
            </p:txBody>
          </p:sp>
        </mc:Choice>
        <mc:Fallback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blipFill rotWithShape="1">
                <a:blip r:embed="rId3"/>
                <a:stretch>
                  <a:fillRect l="-746" t="-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45910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00" y="4257675"/>
            <a:ext cx="23526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975" y="632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Original                              after 5 iteration             final result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714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sz="2000" dirty="0" smtClean="0"/>
                  <a:t>Sequential thinning by structuring element </a:t>
                </a:r>
                <a:r>
                  <a:rPr lang="en-US" sz="2000" i="1" dirty="0" smtClean="0"/>
                  <a:t>E</a:t>
                </a:r>
                <a:endParaRPr lang="en-US" sz="2000" i="1" dirty="0"/>
              </a:p>
              <a:p>
                <a:endParaRPr lang="en-US" sz="2000" b="0" dirty="0"/>
              </a:p>
              <a:p>
                <a:r>
                  <a:rPr lang="en-US" sz="2000" b="0" dirty="0"/>
                  <a:t>• structuring element </a:t>
                </a:r>
                <a:r>
                  <a:rPr lang="en-US" sz="2000" b="0" i="1" dirty="0" smtClean="0"/>
                  <a:t>E </a:t>
                </a:r>
                <a:r>
                  <a:rPr lang="en-US" sz="2000" b="0" dirty="0"/>
                  <a:t>from the </a:t>
                </a:r>
                <a:r>
                  <a:rPr lang="en-US" sz="2000" b="0" dirty="0" err="1"/>
                  <a:t>Golay</a:t>
                </a:r>
                <a:r>
                  <a:rPr lang="en-US" sz="2000" b="0" dirty="0"/>
                  <a:t> alphabet is given </a:t>
                </a:r>
                <a:r>
                  <a:rPr lang="en-US" sz="2000" b="0" dirty="0" smtClean="0"/>
                  <a:t>by</a:t>
                </a:r>
              </a:p>
              <a:p>
                <a:endParaRPr lang="en-US" sz="2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en-US" sz="20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Less jagged skeletons</a:t>
                </a:r>
                <a:endParaRPr lang="en-US" sz="2000" b="0" dirty="0"/>
              </a:p>
            </p:txBody>
          </p:sp>
        </mc:Choice>
        <mc:Fallback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blipFill rotWithShape="1">
                <a:blip r:embed="rId3"/>
                <a:stretch>
                  <a:fillRect l="-746" t="-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40775"/>
            <a:ext cx="48672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577209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Original                              skeleton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261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685800"/>
            <a:ext cx="7458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sz="2000" dirty="0" smtClean="0"/>
                  <a:t>Axial line detection using Distance transform</a:t>
                </a:r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r>
                  <a:rPr lang="en-US" sz="2000" b="0" dirty="0"/>
                  <a:t>a point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b="0" dirty="0"/>
                  <a:t> is an axial point if there is no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b="0" dirty="0"/>
                  <a:t> such that a shortest path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b="0" dirty="0"/>
                  <a:t> to the boundary passes through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r>
                  <a:rPr lang="en-US" sz="2000" b="0" dirty="0" smtClean="0"/>
                  <a:t> </a:t>
                </a:r>
              </a:p>
              <a:p>
                <a:r>
                  <a:rPr lang="en-US" sz="2000" b="0" dirty="0"/>
                  <a:t>a point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b="0" dirty="0"/>
                  <a:t> is an axial point if there is no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000" b="0" dirty="0"/>
                  <a:t> in the neighborhood of p such </a:t>
                </a:r>
                <a:r>
                  <a:rPr lang="en-US" sz="2000" b="0" dirty="0" smtClean="0"/>
                  <a:t>that</a:t>
                </a:r>
              </a:p>
              <a:p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𝐷𝑇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𝐷𝑇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endParaRPr lang="en-US" sz="2000" b="0" dirty="0"/>
              </a:p>
              <a:p>
                <a:endParaRPr lang="en-US" sz="2000" b="0" dirty="0"/>
              </a:p>
            </p:txBody>
          </p:sp>
        </mc:Choice>
        <mc:Fallback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blipFill rotWithShape="1">
                <a:blip r:embed="rId3"/>
                <a:stretch>
                  <a:fillRect l="-746" t="-479" r="-10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859046" y="990600"/>
            <a:ext cx="5167313" cy="3280779"/>
            <a:chOff x="990600" y="1752600"/>
            <a:chExt cx="7148513" cy="4538663"/>
          </a:xfrm>
        </p:grpSpPr>
        <p:sp>
          <p:nvSpPr>
            <p:cNvPr id="8" name="Freeform 13"/>
            <p:cNvSpPr>
              <a:spLocks noChangeAspect="1"/>
            </p:cNvSpPr>
            <p:nvPr/>
          </p:nvSpPr>
          <p:spPr bwMode="auto">
            <a:xfrm>
              <a:off x="6753225" y="3289300"/>
              <a:ext cx="109538" cy="65088"/>
            </a:xfrm>
            <a:custGeom>
              <a:avLst/>
              <a:gdLst>
                <a:gd name="T0" fmla="*/ 115 w 115"/>
                <a:gd name="T1" fmla="*/ 69 h 69"/>
                <a:gd name="T2" fmla="*/ 0 w 115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" h="69">
                  <a:moveTo>
                    <a:pt x="115" y="6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858000" y="3352800"/>
              <a:ext cx="182563" cy="109538"/>
            </a:xfrm>
            <a:custGeom>
              <a:avLst/>
              <a:gdLst>
                <a:gd name="T0" fmla="*/ 115 w 115"/>
                <a:gd name="T1" fmla="*/ 69 h 69"/>
                <a:gd name="T2" fmla="*/ 0 w 115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" h="69">
                  <a:moveTo>
                    <a:pt x="115" y="6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046913" y="3465513"/>
              <a:ext cx="182562" cy="109537"/>
            </a:xfrm>
            <a:custGeom>
              <a:avLst/>
              <a:gdLst>
                <a:gd name="T0" fmla="*/ 115 w 115"/>
                <a:gd name="T1" fmla="*/ 69 h 69"/>
                <a:gd name="T2" fmla="*/ 0 w 115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" h="69">
                  <a:moveTo>
                    <a:pt x="115" y="6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990600" y="1752600"/>
              <a:ext cx="7148513" cy="4538663"/>
            </a:xfrm>
            <a:custGeom>
              <a:avLst/>
              <a:gdLst>
                <a:gd name="T0" fmla="*/ 1439 w 4503"/>
                <a:gd name="T1" fmla="*/ 288 h 2859"/>
                <a:gd name="T2" fmla="*/ 1143 w 4503"/>
                <a:gd name="T3" fmla="*/ 936 h 2859"/>
                <a:gd name="T4" fmla="*/ 463 w 4503"/>
                <a:gd name="T5" fmla="*/ 424 h 2859"/>
                <a:gd name="T6" fmla="*/ 687 w 4503"/>
                <a:gd name="T7" fmla="*/ 1056 h 2859"/>
                <a:gd name="T8" fmla="*/ 143 w 4503"/>
                <a:gd name="T9" fmla="*/ 2024 h 2859"/>
                <a:gd name="T10" fmla="*/ 1543 w 4503"/>
                <a:gd name="T11" fmla="*/ 1608 h 2859"/>
                <a:gd name="T12" fmla="*/ 1007 w 4503"/>
                <a:gd name="T13" fmla="*/ 2560 h 2859"/>
                <a:gd name="T14" fmla="*/ 2167 w 4503"/>
                <a:gd name="T15" fmla="*/ 1920 h 2859"/>
                <a:gd name="T16" fmla="*/ 2351 w 4503"/>
                <a:gd name="T17" fmla="*/ 2792 h 2859"/>
                <a:gd name="T18" fmla="*/ 3271 w 4503"/>
                <a:gd name="T19" fmla="*/ 1520 h 2859"/>
                <a:gd name="T20" fmla="*/ 3839 w 4503"/>
                <a:gd name="T21" fmla="*/ 1296 h 2859"/>
                <a:gd name="T22" fmla="*/ 4375 w 4503"/>
                <a:gd name="T23" fmla="*/ 0 h 2859"/>
                <a:gd name="T24" fmla="*/ 3071 w 4503"/>
                <a:gd name="T25" fmla="*/ 1112 h 2859"/>
                <a:gd name="T26" fmla="*/ 1567 w 4503"/>
                <a:gd name="T27" fmla="*/ 904 h 2859"/>
                <a:gd name="T28" fmla="*/ 1439 w 4503"/>
                <a:gd name="T29" fmla="*/ 288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03" h="2859">
                  <a:moveTo>
                    <a:pt x="1439" y="288"/>
                  </a:moveTo>
                  <a:cubicBezTo>
                    <a:pt x="1368" y="293"/>
                    <a:pt x="1306" y="913"/>
                    <a:pt x="1143" y="936"/>
                  </a:cubicBezTo>
                  <a:cubicBezTo>
                    <a:pt x="980" y="959"/>
                    <a:pt x="539" y="404"/>
                    <a:pt x="463" y="424"/>
                  </a:cubicBezTo>
                  <a:cubicBezTo>
                    <a:pt x="436" y="563"/>
                    <a:pt x="740" y="789"/>
                    <a:pt x="687" y="1056"/>
                  </a:cubicBezTo>
                  <a:cubicBezTo>
                    <a:pt x="634" y="1323"/>
                    <a:pt x="0" y="1932"/>
                    <a:pt x="143" y="2024"/>
                  </a:cubicBezTo>
                  <a:cubicBezTo>
                    <a:pt x="286" y="2116"/>
                    <a:pt x="1399" y="1519"/>
                    <a:pt x="1543" y="1608"/>
                  </a:cubicBezTo>
                  <a:cubicBezTo>
                    <a:pt x="1687" y="1697"/>
                    <a:pt x="903" y="2508"/>
                    <a:pt x="1007" y="2560"/>
                  </a:cubicBezTo>
                  <a:cubicBezTo>
                    <a:pt x="1111" y="2612"/>
                    <a:pt x="1943" y="1881"/>
                    <a:pt x="2167" y="1920"/>
                  </a:cubicBezTo>
                  <a:cubicBezTo>
                    <a:pt x="2391" y="1959"/>
                    <a:pt x="2167" y="2859"/>
                    <a:pt x="2351" y="2792"/>
                  </a:cubicBezTo>
                  <a:cubicBezTo>
                    <a:pt x="2535" y="2725"/>
                    <a:pt x="3023" y="1769"/>
                    <a:pt x="3271" y="1520"/>
                  </a:cubicBezTo>
                  <a:cubicBezTo>
                    <a:pt x="3519" y="1271"/>
                    <a:pt x="3655" y="1549"/>
                    <a:pt x="3839" y="1296"/>
                  </a:cubicBezTo>
                  <a:cubicBezTo>
                    <a:pt x="4023" y="1043"/>
                    <a:pt x="4503" y="31"/>
                    <a:pt x="4375" y="0"/>
                  </a:cubicBezTo>
                  <a:cubicBezTo>
                    <a:pt x="3823" y="456"/>
                    <a:pt x="3472" y="983"/>
                    <a:pt x="3071" y="1112"/>
                  </a:cubicBezTo>
                  <a:cubicBezTo>
                    <a:pt x="2603" y="1263"/>
                    <a:pt x="1839" y="1041"/>
                    <a:pt x="1567" y="904"/>
                  </a:cubicBezTo>
                  <a:cubicBezTo>
                    <a:pt x="1295" y="767"/>
                    <a:pt x="1466" y="416"/>
                    <a:pt x="1439" y="288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5057775" y="1962150"/>
              <a:ext cx="2800350" cy="2357438"/>
              <a:chOff x="3186" y="1236"/>
              <a:chExt cx="1764" cy="1485"/>
            </a:xfrm>
          </p:grpSpPr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3471" y="1236"/>
                <a:ext cx="1479" cy="1344"/>
              </a:xfrm>
              <a:custGeom>
                <a:avLst/>
                <a:gdLst>
                  <a:gd name="T0" fmla="*/ 1479 w 1479"/>
                  <a:gd name="T1" fmla="*/ 0 h 1344"/>
                  <a:gd name="T2" fmla="*/ 1107 w 1479"/>
                  <a:gd name="T3" fmla="*/ 531 h 1344"/>
                  <a:gd name="T4" fmla="*/ 786 w 1479"/>
                  <a:gd name="T5" fmla="*/ 966 h 1344"/>
                  <a:gd name="T6" fmla="*/ 540 w 1479"/>
                  <a:gd name="T7" fmla="*/ 1056 h 1344"/>
                  <a:gd name="T8" fmla="*/ 375 w 1479"/>
                  <a:gd name="T9" fmla="*/ 1140 h 1344"/>
                  <a:gd name="T10" fmla="*/ 0 w 1479"/>
                  <a:gd name="T11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9" h="1344">
                    <a:moveTo>
                      <a:pt x="1479" y="0"/>
                    </a:moveTo>
                    <a:cubicBezTo>
                      <a:pt x="1417" y="88"/>
                      <a:pt x="1223" y="370"/>
                      <a:pt x="1107" y="531"/>
                    </a:cubicBezTo>
                    <a:cubicBezTo>
                      <a:pt x="991" y="692"/>
                      <a:pt x="880" y="879"/>
                      <a:pt x="786" y="966"/>
                    </a:cubicBezTo>
                    <a:cubicBezTo>
                      <a:pt x="692" y="1053"/>
                      <a:pt x="609" y="1027"/>
                      <a:pt x="540" y="1056"/>
                    </a:cubicBezTo>
                    <a:cubicBezTo>
                      <a:pt x="471" y="1085"/>
                      <a:pt x="465" y="1092"/>
                      <a:pt x="375" y="1140"/>
                    </a:cubicBezTo>
                    <a:cubicBezTo>
                      <a:pt x="285" y="1188"/>
                      <a:pt x="78" y="1302"/>
                      <a:pt x="0" y="134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3186" y="2583"/>
                <a:ext cx="288" cy="138"/>
              </a:xfrm>
              <a:custGeom>
                <a:avLst/>
                <a:gdLst>
                  <a:gd name="T0" fmla="*/ 288 w 288"/>
                  <a:gd name="T1" fmla="*/ 0 h 138"/>
                  <a:gd name="T2" fmla="*/ 180 w 288"/>
                  <a:gd name="T3" fmla="*/ 63 h 138"/>
                  <a:gd name="T4" fmla="*/ 0 w 288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138">
                    <a:moveTo>
                      <a:pt x="288" y="0"/>
                    </a:moveTo>
                    <a:cubicBezTo>
                      <a:pt x="270" y="11"/>
                      <a:pt x="228" y="40"/>
                      <a:pt x="180" y="63"/>
                    </a:cubicBezTo>
                    <a:cubicBezTo>
                      <a:pt x="132" y="86"/>
                      <a:pt x="38" y="123"/>
                      <a:pt x="0" y="13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90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76200" y="457200"/>
            <a:ext cx="8991598" cy="63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/>
              <a:t>Axial line detection using Distance transform</a:t>
            </a:r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52600" y="1114268"/>
            <a:ext cx="4940300" cy="5053013"/>
            <a:chOff x="1981200" y="1384300"/>
            <a:chExt cx="4940300" cy="5053013"/>
          </a:xfrm>
        </p:grpSpPr>
        <p:pic>
          <p:nvPicPr>
            <p:cNvPr id="14" name="Picture 9" descr="G5R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384300"/>
              <a:ext cx="2449513" cy="2513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BVF_G5R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988" y="1384300"/>
              <a:ext cx="2449512" cy="2513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DT_G5R34"/>
            <p:cNvPicPr>
              <a:picLocks noChangeAspect="1" noChangeArrowheads="1"/>
            </p:cNvPicPr>
            <p:nvPr/>
          </p:nvPicPr>
          <p:blipFill>
            <a:blip r:embed="rId5">
              <a:lum bright="14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924300"/>
              <a:ext cx="2449513" cy="2513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SK_G5R34"/>
            <p:cNvPicPr>
              <a:picLocks noChangeAspect="1" noChangeArrowheads="1"/>
            </p:cNvPicPr>
            <p:nvPr/>
          </p:nvPicPr>
          <p:blipFill>
            <a:blip r:embed="rId6">
              <a:lum bright="30000" contras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988" y="3924300"/>
              <a:ext cx="2449512" cy="2513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75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01360"/>
            <a:ext cx="861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Quiz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Object = black</a:t>
            </a:r>
            <a:r>
              <a:rPr lang="en-US" sz="2000" dirty="0" smtClean="0"/>
              <a:t> </a:t>
            </a:r>
          </a:p>
          <a:p>
            <a:endParaRPr lang="en-US" sz="2000" b="0" dirty="0"/>
          </a:p>
          <a:p>
            <a:endParaRPr lang="en-US" sz="22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866" r="59709" b="7948"/>
          <a:stretch/>
        </p:blipFill>
        <p:spPr bwMode="auto">
          <a:xfrm>
            <a:off x="609601" y="1925274"/>
            <a:ext cx="2371106" cy="258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8965" r="7252" b="17675"/>
          <a:stretch/>
        </p:blipFill>
        <p:spPr bwMode="auto">
          <a:xfrm>
            <a:off x="3048000" y="1935680"/>
            <a:ext cx="2363189" cy="256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10026" r="4844" b="19175"/>
          <a:stretch/>
        </p:blipFill>
        <p:spPr bwMode="auto">
          <a:xfrm>
            <a:off x="5562600" y="1877768"/>
            <a:ext cx="2434442" cy="258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4572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2389" y="4572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572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76200" y="457200"/>
            <a:ext cx="8991598" cy="63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/>
              <a:t>Axial line detection using Distance transform</a:t>
            </a:r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</p:txBody>
      </p:sp>
      <p:pic>
        <p:nvPicPr>
          <p:cNvPr id="8" name="Picture 11" descr="V1_112A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06525"/>
            <a:ext cx="221138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fuzzy_V1_112A"/>
          <p:cNvPicPr>
            <a:picLocks noChangeAspect="1" noChangeArrowheads="1"/>
          </p:cNvPicPr>
          <p:nvPr/>
        </p:nvPicPr>
        <p:blipFill>
          <a:blip r:embed="rId4" cstate="print">
            <a:lum bright="1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06525"/>
            <a:ext cx="221138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T_V1_112A"/>
          <p:cNvPicPr>
            <a:picLocks noChangeAspect="1" noChangeArrowheads="1"/>
          </p:cNvPicPr>
          <p:nvPr/>
        </p:nvPicPr>
        <p:blipFill>
          <a:blip r:embed="rId5" cstate="print">
            <a:lum bright="2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36963"/>
            <a:ext cx="2211388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kele_V1_112A"/>
          <p:cNvPicPr>
            <a:picLocks noChangeAspect="1" noChangeArrowheads="1"/>
          </p:cNvPicPr>
          <p:nvPr/>
        </p:nvPicPr>
        <p:blipFill>
          <a:blip r:embed="rId6" cstate="print">
            <a:lum bright="42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36963"/>
            <a:ext cx="2211388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76200" y="457200"/>
            <a:ext cx="8991598" cy="63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/>
              <a:t>Axial line detection using Distance transform</a:t>
            </a:r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14400" y="1143000"/>
            <a:ext cx="7391400" cy="5334000"/>
            <a:chOff x="914400" y="1371600"/>
            <a:chExt cx="7391400" cy="5334000"/>
          </a:xfrm>
        </p:grpSpPr>
        <p:pic>
          <p:nvPicPr>
            <p:cNvPr id="14" name="Picture 11" descr="C:\Saha\Presentations\JCIS 03\FIGURES\bone2D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33020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C:\Saha\Presentations\JCIS 03\FIGURES\DT_bone2D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8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2781300"/>
              <a:ext cx="33020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3" descr="C:\Saha\Presentations\JCIS 03\FIGURES\SK_bone2DM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1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8" y="4191000"/>
              <a:ext cx="3306762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27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13.5 Skeletons and object </a:t>
            </a:r>
            <a:r>
              <a:rPr lang="en-US" sz="2000" dirty="0" smtClean="0"/>
              <a:t>marking</a:t>
            </a:r>
          </a:p>
          <a:p>
            <a:endParaRPr lang="en-US" sz="2000" dirty="0"/>
          </a:p>
          <a:p>
            <a:r>
              <a:rPr lang="en-US" sz="2000" dirty="0"/>
              <a:t>13.5.1 </a:t>
            </a:r>
            <a:r>
              <a:rPr lang="en-US" sz="2000" dirty="0" err="1"/>
              <a:t>Homotopic</a:t>
            </a:r>
            <a:r>
              <a:rPr lang="en-US" sz="2000" dirty="0"/>
              <a:t> </a:t>
            </a:r>
            <a:r>
              <a:rPr lang="en-US" sz="2000" dirty="0" smtClean="0"/>
              <a:t>transformations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transformation </a:t>
            </a:r>
            <a:r>
              <a:rPr lang="en-US" sz="2000" b="0" dirty="0"/>
              <a:t>is </a:t>
            </a:r>
            <a:r>
              <a:rPr lang="en-US" sz="2000" b="0" dirty="0" err="1"/>
              <a:t>homotopic</a:t>
            </a:r>
            <a:r>
              <a:rPr lang="en-US" sz="2000" b="0" dirty="0"/>
              <a:t> if it does not change the continuity relation </a:t>
            </a:r>
            <a:r>
              <a:rPr lang="en-US" sz="2000" b="0" dirty="0" smtClean="0"/>
              <a:t>between regions </a:t>
            </a:r>
            <a:r>
              <a:rPr lang="en-US" sz="2000" b="0" dirty="0"/>
              <a:t>and holes in the image</a:t>
            </a:r>
            <a:r>
              <a:rPr lang="en-US" sz="2000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this </a:t>
            </a:r>
            <a:r>
              <a:rPr lang="en-US" sz="2000" b="0" dirty="0"/>
              <a:t>relation </a:t>
            </a:r>
            <a:r>
              <a:rPr lang="en-US" sz="2000" b="0" dirty="0" smtClean="0"/>
              <a:t>is expressed </a:t>
            </a:r>
            <a:r>
              <a:rPr lang="en-US" sz="2000" b="0" dirty="0"/>
              <a:t>by </a:t>
            </a:r>
            <a:r>
              <a:rPr lang="en-US" sz="2000" b="0" dirty="0" err="1"/>
              <a:t>homotopic</a:t>
            </a:r>
            <a:r>
              <a:rPr lang="en-US" sz="2000" b="0" dirty="0"/>
              <a:t> tree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0" dirty="0" smtClean="0"/>
              <a:t>its </a:t>
            </a:r>
            <a:r>
              <a:rPr lang="en-US" sz="2000" b="0" dirty="0"/>
              <a:t>root ... image background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0" dirty="0" smtClean="0"/>
              <a:t>first-level </a:t>
            </a:r>
            <a:r>
              <a:rPr lang="en-US" sz="2000" b="0" dirty="0"/>
              <a:t>branches ... objects (regions)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0" dirty="0" smtClean="0"/>
              <a:t>second-level </a:t>
            </a:r>
            <a:r>
              <a:rPr lang="en-US" sz="2000" b="0" dirty="0"/>
              <a:t>branches ... holes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b="0" dirty="0" smtClean="0"/>
              <a:t>etc.</a:t>
            </a:r>
          </a:p>
          <a:p>
            <a:pPr marL="800100" lvl="1" indent="-342900">
              <a:buFont typeface="Courier New" pitchFamily="49" charset="0"/>
              <a:buChar char="o"/>
            </a:pPr>
            <a:endParaRPr lang="en-US" sz="20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transformation </a:t>
            </a:r>
            <a:r>
              <a:rPr lang="en-US" sz="2000" b="0" dirty="0"/>
              <a:t>is </a:t>
            </a:r>
            <a:r>
              <a:rPr lang="en-US" sz="2000" b="0" dirty="0" err="1"/>
              <a:t>homotopic</a:t>
            </a:r>
            <a:r>
              <a:rPr lang="en-US" sz="2000" b="0" dirty="0"/>
              <a:t> if it does not change </a:t>
            </a:r>
            <a:r>
              <a:rPr lang="en-US" sz="2000" b="0" dirty="0" err="1"/>
              <a:t>homotopic</a:t>
            </a:r>
            <a:r>
              <a:rPr lang="en-US" sz="2000" b="0" dirty="0"/>
              <a:t> tree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3856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 dirty="0" err="1">
                <a:solidFill>
                  <a:schemeClr val="tx2"/>
                </a:solidFill>
              </a:rPr>
              <a:t>Homotopic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smtClean="0">
                <a:solidFill>
                  <a:schemeClr val="tx2"/>
                </a:solidFill>
              </a:rPr>
              <a:t>Tree</a:t>
            </a:r>
            <a:endParaRPr lang="en-US" sz="3600" b="0" dirty="0">
              <a:solidFill>
                <a:schemeClr val="tx2"/>
              </a:solidFill>
            </a:endParaRP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9"/>
          <a:stretch/>
        </p:blipFill>
        <p:spPr bwMode="auto">
          <a:xfrm>
            <a:off x="387351" y="1984375"/>
            <a:ext cx="6049076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411889" y="2514600"/>
            <a:ext cx="245711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821875" y="2827320"/>
            <a:ext cx="369125" cy="365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67550" y="2701145"/>
            <a:ext cx="245711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 dirty="0" err="1">
                <a:solidFill>
                  <a:schemeClr val="tx2"/>
                </a:solidFill>
              </a:rPr>
              <a:t>Homotopic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smtClean="0">
                <a:solidFill>
                  <a:schemeClr val="tx2"/>
                </a:solidFill>
              </a:rPr>
              <a:t>Tree</a:t>
            </a:r>
            <a:endParaRPr lang="en-US" sz="3600" b="0" dirty="0">
              <a:solidFill>
                <a:schemeClr val="tx2"/>
              </a:solidFill>
            </a:endParaRP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984375"/>
            <a:ext cx="8367713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2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 dirty="0" err="1">
                <a:solidFill>
                  <a:schemeClr val="tx2"/>
                </a:solidFill>
              </a:rPr>
              <a:t>Homotopic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smtClean="0">
                <a:solidFill>
                  <a:schemeClr val="tx2"/>
                </a:solidFill>
              </a:rPr>
              <a:t>Tree</a:t>
            </a:r>
            <a:endParaRPr lang="en-US" sz="3600" b="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219200"/>
            <a:ext cx="7467600" cy="2590800"/>
            <a:chOff x="685800" y="1219200"/>
            <a:chExt cx="7467600" cy="2590800"/>
          </a:xfrm>
        </p:grpSpPr>
        <p:grpSp>
          <p:nvGrpSpPr>
            <p:cNvPr id="4" name="Group 3"/>
            <p:cNvGrpSpPr/>
            <p:nvPr/>
          </p:nvGrpSpPr>
          <p:grpSpPr>
            <a:xfrm>
              <a:off x="4648200" y="1219200"/>
              <a:ext cx="3505200" cy="2590800"/>
              <a:chOff x="4648200" y="1981200"/>
              <a:chExt cx="3505200" cy="2590800"/>
            </a:xfrm>
          </p:grpSpPr>
          <p:sp>
            <p:nvSpPr>
              <p:cNvPr id="208137" name="Rectangle 265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3505200" cy="2590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8" name="Rectangle 266"/>
              <p:cNvSpPr>
                <a:spLocks noChangeArrowheads="1"/>
              </p:cNvSpPr>
              <p:nvPr/>
            </p:nvSpPr>
            <p:spPr bwMode="auto">
              <a:xfrm>
                <a:off x="5105400" y="2667000"/>
                <a:ext cx="990600" cy="1066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9" name="Freeform 267"/>
              <p:cNvSpPr>
                <a:spLocks/>
              </p:cNvSpPr>
              <p:nvPr/>
            </p:nvSpPr>
            <p:spPr bwMode="auto">
              <a:xfrm>
                <a:off x="4953000" y="2155825"/>
                <a:ext cx="1406525" cy="739775"/>
              </a:xfrm>
              <a:custGeom>
                <a:avLst/>
                <a:gdLst>
                  <a:gd name="T0" fmla="*/ 0 w 886"/>
                  <a:gd name="T1" fmla="*/ 466 h 466"/>
                  <a:gd name="T2" fmla="*/ 310 w 886"/>
                  <a:gd name="T3" fmla="*/ 0 h 466"/>
                  <a:gd name="T4" fmla="*/ 886 w 886"/>
                  <a:gd name="T5" fmla="*/ 43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6" h="466">
                    <a:moveTo>
                      <a:pt x="0" y="466"/>
                    </a:moveTo>
                    <a:lnTo>
                      <a:pt x="310" y="0"/>
                    </a:lnTo>
                    <a:lnTo>
                      <a:pt x="886" y="43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0" name="Rectangle 268"/>
              <p:cNvSpPr>
                <a:spLocks noChangeArrowheads="1"/>
              </p:cNvSpPr>
              <p:nvPr/>
            </p:nvSpPr>
            <p:spPr bwMode="auto">
              <a:xfrm>
                <a:off x="5334000" y="3048000"/>
                <a:ext cx="304800" cy="457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41" name="Oval 269"/>
              <p:cNvSpPr>
                <a:spLocks noChangeArrowheads="1"/>
              </p:cNvSpPr>
              <p:nvPr/>
            </p:nvSpPr>
            <p:spPr bwMode="auto">
              <a:xfrm>
                <a:off x="5724525" y="3124200"/>
                <a:ext cx="228600" cy="2286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42" name="Freeform 270"/>
              <p:cNvSpPr>
                <a:spLocks/>
              </p:cNvSpPr>
              <p:nvPr/>
            </p:nvSpPr>
            <p:spPr bwMode="auto">
              <a:xfrm>
                <a:off x="6400800" y="2209800"/>
                <a:ext cx="1506538" cy="1752600"/>
              </a:xfrm>
              <a:custGeom>
                <a:avLst/>
                <a:gdLst>
                  <a:gd name="T0" fmla="*/ 181 w 949"/>
                  <a:gd name="T1" fmla="*/ 336 h 1104"/>
                  <a:gd name="T2" fmla="*/ 181 w 949"/>
                  <a:gd name="T3" fmla="*/ 1104 h 1104"/>
                  <a:gd name="T4" fmla="*/ 949 w 949"/>
                  <a:gd name="T5" fmla="*/ 1056 h 1104"/>
                  <a:gd name="T6" fmla="*/ 469 w 949"/>
                  <a:gd name="T7" fmla="*/ 528 h 1104"/>
                  <a:gd name="T8" fmla="*/ 421 w 949"/>
                  <a:gd name="T9" fmla="*/ 1008 h 1104"/>
                  <a:gd name="T10" fmla="*/ 325 w 949"/>
                  <a:gd name="T11" fmla="*/ 432 h 1104"/>
                  <a:gd name="T12" fmla="*/ 853 w 949"/>
                  <a:gd name="T13" fmla="*/ 288 h 1104"/>
                  <a:gd name="T14" fmla="*/ 325 w 949"/>
                  <a:gd name="T15" fmla="*/ 0 h 1104"/>
                  <a:gd name="T16" fmla="*/ 37 w 949"/>
                  <a:gd name="T17" fmla="*/ 144 h 1104"/>
                  <a:gd name="T18" fmla="*/ 54 w 949"/>
                  <a:gd name="T19" fmla="*/ 315 h 1104"/>
                  <a:gd name="T20" fmla="*/ 181 w 949"/>
                  <a:gd name="T21" fmla="*/ 336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9" h="1104">
                    <a:moveTo>
                      <a:pt x="181" y="336"/>
                    </a:moveTo>
                    <a:lnTo>
                      <a:pt x="181" y="1104"/>
                    </a:lnTo>
                    <a:lnTo>
                      <a:pt x="949" y="1056"/>
                    </a:lnTo>
                    <a:lnTo>
                      <a:pt x="469" y="528"/>
                    </a:lnTo>
                    <a:lnTo>
                      <a:pt x="421" y="1008"/>
                    </a:lnTo>
                    <a:lnTo>
                      <a:pt x="325" y="432"/>
                    </a:lnTo>
                    <a:lnTo>
                      <a:pt x="853" y="288"/>
                    </a:lnTo>
                    <a:lnTo>
                      <a:pt x="325" y="0"/>
                    </a:lnTo>
                    <a:cubicBezTo>
                      <a:pt x="229" y="48"/>
                      <a:pt x="107" y="63"/>
                      <a:pt x="37" y="144"/>
                    </a:cubicBezTo>
                    <a:cubicBezTo>
                      <a:pt x="0" y="187"/>
                      <a:pt x="54" y="315"/>
                      <a:pt x="54" y="315"/>
                    </a:cubicBezTo>
                    <a:lnTo>
                      <a:pt x="181" y="336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3" name="Line 271"/>
              <p:cNvSpPr>
                <a:spLocks noChangeShapeType="1"/>
              </p:cNvSpPr>
              <p:nvPr/>
            </p:nvSpPr>
            <p:spPr bwMode="auto">
              <a:xfrm flipV="1">
                <a:off x="7286625" y="2162175"/>
                <a:ext cx="7620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4" name="Line 272"/>
              <p:cNvSpPr>
                <a:spLocks noChangeShapeType="1"/>
              </p:cNvSpPr>
              <p:nvPr/>
            </p:nvSpPr>
            <p:spPr bwMode="auto">
              <a:xfrm>
                <a:off x="7286625" y="2390775"/>
                <a:ext cx="457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5" name="Line 273"/>
              <p:cNvSpPr>
                <a:spLocks noChangeShapeType="1"/>
              </p:cNvSpPr>
              <p:nvPr/>
            </p:nvSpPr>
            <p:spPr bwMode="auto">
              <a:xfrm flipV="1">
                <a:off x="7305675" y="2162175"/>
                <a:ext cx="30480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6" name="Freeform 274"/>
              <p:cNvSpPr>
                <a:spLocks/>
              </p:cNvSpPr>
              <p:nvPr/>
            </p:nvSpPr>
            <p:spPr bwMode="auto">
              <a:xfrm>
                <a:off x="6553200" y="2362200"/>
                <a:ext cx="406400" cy="177800"/>
              </a:xfrm>
              <a:custGeom>
                <a:avLst/>
                <a:gdLst>
                  <a:gd name="T0" fmla="*/ 0 w 256"/>
                  <a:gd name="T1" fmla="*/ 0 h 112"/>
                  <a:gd name="T2" fmla="*/ 240 w 256"/>
                  <a:gd name="T3" fmla="*/ 96 h 112"/>
                  <a:gd name="T4" fmla="*/ 96 w 256"/>
                  <a:gd name="T5" fmla="*/ 96 h 112"/>
                  <a:gd name="T6" fmla="*/ 96 w 256"/>
                  <a:gd name="T7" fmla="*/ 4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6" h="112">
                    <a:moveTo>
                      <a:pt x="0" y="0"/>
                    </a:moveTo>
                    <a:cubicBezTo>
                      <a:pt x="112" y="40"/>
                      <a:pt x="224" y="80"/>
                      <a:pt x="240" y="96"/>
                    </a:cubicBezTo>
                    <a:cubicBezTo>
                      <a:pt x="256" y="112"/>
                      <a:pt x="120" y="104"/>
                      <a:pt x="96" y="96"/>
                    </a:cubicBezTo>
                    <a:cubicBezTo>
                      <a:pt x="72" y="88"/>
                      <a:pt x="84" y="68"/>
                      <a:pt x="96" y="48"/>
                    </a:cubicBezTo>
                  </a:path>
                </a:pathLst>
              </a:cu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85800" y="1219200"/>
              <a:ext cx="3505200" cy="2590800"/>
              <a:chOff x="685800" y="1981200"/>
              <a:chExt cx="3505200" cy="2590800"/>
            </a:xfrm>
          </p:grpSpPr>
          <p:sp>
            <p:nvSpPr>
              <p:cNvPr id="208128" name="Rectangle 256"/>
              <p:cNvSpPr>
                <a:spLocks noChangeArrowheads="1"/>
              </p:cNvSpPr>
              <p:nvPr/>
            </p:nvSpPr>
            <p:spPr bwMode="auto">
              <a:xfrm>
                <a:off x="685800" y="1981200"/>
                <a:ext cx="3505200" cy="2590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29" name="Oval 257"/>
              <p:cNvSpPr>
                <a:spLocks noChangeArrowheads="1"/>
              </p:cNvSpPr>
              <p:nvPr/>
            </p:nvSpPr>
            <p:spPr bwMode="auto">
              <a:xfrm>
                <a:off x="990600" y="2286000"/>
                <a:ext cx="990600" cy="16764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0" name="Oval 258"/>
              <p:cNvSpPr>
                <a:spLocks noChangeArrowheads="1"/>
              </p:cNvSpPr>
              <p:nvPr/>
            </p:nvSpPr>
            <p:spPr bwMode="auto">
              <a:xfrm>
                <a:off x="1314450" y="2614613"/>
                <a:ext cx="3810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1" name="Oval 259"/>
              <p:cNvSpPr>
                <a:spLocks noChangeArrowheads="1"/>
              </p:cNvSpPr>
              <p:nvPr/>
            </p:nvSpPr>
            <p:spPr bwMode="auto">
              <a:xfrm>
                <a:off x="1447800" y="27432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2" name="Oval 260"/>
              <p:cNvSpPr>
                <a:spLocks noChangeArrowheads="1"/>
              </p:cNvSpPr>
              <p:nvPr/>
            </p:nvSpPr>
            <p:spPr bwMode="auto">
              <a:xfrm>
                <a:off x="1371600" y="29718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4" name="Rectangle 262"/>
              <p:cNvSpPr>
                <a:spLocks noChangeArrowheads="1"/>
              </p:cNvSpPr>
              <p:nvPr/>
            </p:nvSpPr>
            <p:spPr bwMode="auto">
              <a:xfrm>
                <a:off x="1295400" y="34290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5" name="Rectangle 263"/>
              <p:cNvSpPr>
                <a:spLocks noChangeArrowheads="1"/>
              </p:cNvSpPr>
              <p:nvPr/>
            </p:nvSpPr>
            <p:spPr bwMode="auto">
              <a:xfrm>
                <a:off x="2819400" y="2667000"/>
                <a:ext cx="609600" cy="1219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36" name="Oval 264"/>
              <p:cNvSpPr>
                <a:spLocks noChangeArrowheads="1"/>
              </p:cNvSpPr>
              <p:nvPr/>
            </p:nvSpPr>
            <p:spPr bwMode="auto">
              <a:xfrm>
                <a:off x="2971800" y="3048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47" name="Text Box 275"/>
              <p:cNvSpPr txBox="1">
                <a:spLocks noChangeArrowheads="1"/>
              </p:cNvSpPr>
              <p:nvPr/>
            </p:nvSpPr>
            <p:spPr bwMode="auto">
              <a:xfrm>
                <a:off x="1828800" y="2209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 i="1" dirty="0"/>
                  <a:t>r</a:t>
                </a:r>
                <a:r>
                  <a:rPr lang="en-US" b="0" baseline="-25000" dirty="0"/>
                  <a:t>1</a:t>
                </a:r>
              </a:p>
            </p:txBody>
          </p:sp>
          <p:sp>
            <p:nvSpPr>
              <p:cNvPr id="208148" name="Text Box 276"/>
              <p:cNvSpPr txBox="1">
                <a:spLocks noChangeArrowheads="1"/>
              </p:cNvSpPr>
              <p:nvPr/>
            </p:nvSpPr>
            <p:spPr bwMode="auto">
              <a:xfrm>
                <a:off x="2819400" y="2209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 i="1" dirty="0"/>
                  <a:t>r</a:t>
                </a:r>
                <a:r>
                  <a:rPr lang="en-US" b="0" baseline="-25000" dirty="0"/>
                  <a:t>2</a:t>
                </a:r>
              </a:p>
            </p:txBody>
          </p:sp>
          <p:sp>
            <p:nvSpPr>
              <p:cNvPr id="208149" name="Text Box 277"/>
              <p:cNvSpPr txBox="1">
                <a:spLocks noChangeArrowheads="1"/>
              </p:cNvSpPr>
              <p:nvPr/>
            </p:nvSpPr>
            <p:spPr bwMode="auto">
              <a:xfrm>
                <a:off x="1793175" y="3750625"/>
                <a:ext cx="762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 i="1" dirty="0"/>
                  <a:t>h</a:t>
                </a:r>
                <a:r>
                  <a:rPr lang="en-US" b="0" baseline="-25000" dirty="0"/>
                  <a:t>1</a:t>
                </a:r>
              </a:p>
            </p:txBody>
          </p:sp>
          <p:sp>
            <p:nvSpPr>
              <p:cNvPr id="208150" name="Line 278"/>
              <p:cNvSpPr>
                <a:spLocks noChangeShapeType="1"/>
              </p:cNvSpPr>
              <p:nvPr/>
            </p:nvSpPr>
            <p:spPr bwMode="auto">
              <a:xfrm flipH="1" flipV="1">
                <a:off x="1447800" y="3581400"/>
                <a:ext cx="381000" cy="3048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51" name="Text Box 279"/>
              <p:cNvSpPr txBox="1">
                <a:spLocks noChangeArrowheads="1"/>
              </p:cNvSpPr>
              <p:nvPr/>
            </p:nvSpPr>
            <p:spPr bwMode="auto">
              <a:xfrm>
                <a:off x="2028700" y="3100450"/>
                <a:ext cx="762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 i="1" dirty="0"/>
                  <a:t>h</a:t>
                </a:r>
                <a:r>
                  <a:rPr lang="en-US" b="0" baseline="-25000" dirty="0"/>
                  <a:t>2</a:t>
                </a:r>
              </a:p>
            </p:txBody>
          </p:sp>
          <p:sp>
            <p:nvSpPr>
              <p:cNvPr id="208152" name="Line 280"/>
              <p:cNvSpPr>
                <a:spLocks noChangeShapeType="1"/>
              </p:cNvSpPr>
              <p:nvPr/>
            </p:nvSpPr>
            <p:spPr bwMode="auto">
              <a:xfrm flipH="1" flipV="1">
                <a:off x="1700213" y="2981325"/>
                <a:ext cx="381000" cy="3048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8168" name="Group 296"/>
          <p:cNvGrpSpPr>
            <a:grpSpLocks/>
          </p:cNvGrpSpPr>
          <p:nvPr/>
        </p:nvGrpSpPr>
        <p:grpSpPr bwMode="auto">
          <a:xfrm>
            <a:off x="2967038" y="4621212"/>
            <a:ext cx="2303462" cy="1703388"/>
            <a:chOff x="1869" y="3024"/>
            <a:chExt cx="1451" cy="1073"/>
          </a:xfrm>
        </p:grpSpPr>
        <p:sp>
          <p:nvSpPr>
            <p:cNvPr id="208153" name="Freeform 281"/>
            <p:cNvSpPr>
              <a:spLocks/>
            </p:cNvSpPr>
            <p:nvPr/>
          </p:nvSpPr>
          <p:spPr bwMode="auto">
            <a:xfrm>
              <a:off x="1891" y="3051"/>
              <a:ext cx="959" cy="1015"/>
            </a:xfrm>
            <a:custGeom>
              <a:avLst/>
              <a:gdLst>
                <a:gd name="T0" fmla="*/ 0 w 959"/>
                <a:gd name="T1" fmla="*/ 1015 h 1015"/>
                <a:gd name="T2" fmla="*/ 959 w 959"/>
                <a:gd name="T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9" h="1015">
                  <a:moveTo>
                    <a:pt x="0" y="1015"/>
                  </a:moveTo>
                  <a:lnTo>
                    <a:pt x="95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4" name="Line 282"/>
            <p:cNvSpPr>
              <a:spLocks noChangeShapeType="1"/>
            </p:cNvSpPr>
            <p:nvPr/>
          </p:nvSpPr>
          <p:spPr bwMode="auto">
            <a:xfrm>
              <a:off x="2850" y="3051"/>
              <a:ext cx="432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5" name="Line 283"/>
            <p:cNvSpPr>
              <a:spLocks noChangeShapeType="1"/>
            </p:cNvSpPr>
            <p:nvPr/>
          </p:nvSpPr>
          <p:spPr bwMode="auto">
            <a:xfrm>
              <a:off x="2514" y="3435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6" name="Line 284"/>
            <p:cNvSpPr>
              <a:spLocks noChangeShapeType="1"/>
            </p:cNvSpPr>
            <p:nvPr/>
          </p:nvSpPr>
          <p:spPr bwMode="auto">
            <a:xfrm>
              <a:off x="2226" y="3723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7" name="Line 285"/>
            <p:cNvSpPr>
              <a:spLocks noChangeShapeType="1"/>
            </p:cNvSpPr>
            <p:nvPr/>
          </p:nvSpPr>
          <p:spPr bwMode="auto">
            <a:xfrm flipH="1">
              <a:off x="3234" y="3435"/>
              <a:ext cx="4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8" name="Oval 286"/>
            <p:cNvSpPr>
              <a:spLocks noChangeAspect="1" noChangeArrowheads="1"/>
            </p:cNvSpPr>
            <p:nvPr/>
          </p:nvSpPr>
          <p:spPr bwMode="auto">
            <a:xfrm>
              <a:off x="2469" y="336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59" name="Oval 287"/>
            <p:cNvSpPr>
              <a:spLocks noChangeAspect="1" noChangeArrowheads="1"/>
            </p:cNvSpPr>
            <p:nvPr/>
          </p:nvSpPr>
          <p:spPr bwMode="auto">
            <a:xfrm>
              <a:off x="2802" y="3024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0" name="Oval 288"/>
            <p:cNvSpPr>
              <a:spLocks noChangeAspect="1" noChangeArrowheads="1"/>
            </p:cNvSpPr>
            <p:nvPr/>
          </p:nvSpPr>
          <p:spPr bwMode="auto">
            <a:xfrm>
              <a:off x="2766" y="3768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1" name="Oval 289"/>
            <p:cNvSpPr>
              <a:spLocks noChangeAspect="1" noChangeArrowheads="1"/>
            </p:cNvSpPr>
            <p:nvPr/>
          </p:nvSpPr>
          <p:spPr bwMode="auto">
            <a:xfrm>
              <a:off x="2322" y="4011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2" name="Oval 290"/>
            <p:cNvSpPr>
              <a:spLocks noChangeAspect="1" noChangeArrowheads="1"/>
            </p:cNvSpPr>
            <p:nvPr/>
          </p:nvSpPr>
          <p:spPr bwMode="auto">
            <a:xfrm>
              <a:off x="1869" y="400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3" name="Oval 291"/>
            <p:cNvSpPr>
              <a:spLocks noChangeAspect="1" noChangeArrowheads="1"/>
            </p:cNvSpPr>
            <p:nvPr/>
          </p:nvSpPr>
          <p:spPr bwMode="auto">
            <a:xfrm>
              <a:off x="2178" y="3675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4" name="Oval 292"/>
            <p:cNvSpPr>
              <a:spLocks noChangeAspect="1" noChangeArrowheads="1"/>
            </p:cNvSpPr>
            <p:nvPr/>
          </p:nvSpPr>
          <p:spPr bwMode="auto">
            <a:xfrm>
              <a:off x="3234" y="3387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5" name="Oval 293"/>
            <p:cNvSpPr>
              <a:spLocks noChangeAspect="1" noChangeArrowheads="1"/>
            </p:cNvSpPr>
            <p:nvPr/>
          </p:nvSpPr>
          <p:spPr bwMode="auto">
            <a:xfrm>
              <a:off x="3186" y="3723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73977" y="4240212"/>
            <a:ext cx="2673143" cy="2010070"/>
            <a:chOff x="3073977" y="4240212"/>
            <a:chExt cx="2673143" cy="2010070"/>
          </a:xfrm>
        </p:grpSpPr>
        <p:sp>
          <p:nvSpPr>
            <p:cNvPr id="2" name="TextBox 1"/>
            <p:cNvSpPr txBox="1"/>
            <p:nvPr/>
          </p:nvSpPr>
          <p:spPr>
            <a:xfrm>
              <a:off x="4495800" y="4240212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1" dirty="0" smtClean="0"/>
                <a:t>b</a:t>
              </a:r>
              <a:endParaRPr lang="en-US" b="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33674" y="4678084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1" dirty="0" smtClean="0"/>
                <a:t>r</a:t>
              </a:r>
              <a:r>
                <a:rPr lang="en-US" b="0" baseline="-25000" dirty="0" smtClean="0"/>
                <a:t>1</a:t>
              </a:r>
              <a:endParaRPr lang="en-US" b="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42295" y="4966642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1" dirty="0" smtClean="0"/>
                <a:t>r</a:t>
              </a:r>
              <a:r>
                <a:rPr lang="en-US" b="0" baseline="-25000" dirty="0" smtClean="0"/>
                <a:t>2</a:t>
              </a:r>
              <a:endParaRPr lang="en-US" b="0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73977" y="5387649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1" dirty="0"/>
                <a:t>h</a:t>
              </a:r>
              <a:r>
                <a:rPr lang="en-US" b="0" baseline="-25000" dirty="0" smtClean="0"/>
                <a:t>2</a:t>
              </a:r>
              <a:endParaRPr lang="en-US" b="0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4837" y="5788617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1" dirty="0" smtClean="0"/>
                <a:t>h</a:t>
              </a:r>
              <a:r>
                <a:rPr lang="en-US" b="0" baseline="-25000" dirty="0" smtClean="0"/>
                <a:t>1</a:t>
              </a:r>
              <a:endParaRPr lang="en-US" b="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65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Quitz: Homotopic Transformation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What is the relation between an element in the ith and i+1th levels?</a:t>
            </a:r>
          </a:p>
        </p:txBody>
      </p:sp>
      <p:grpSp>
        <p:nvGrpSpPr>
          <p:cNvPr id="209948" name="Group 28"/>
          <p:cNvGrpSpPr>
            <a:grpSpLocks/>
          </p:cNvGrpSpPr>
          <p:nvPr/>
        </p:nvGrpSpPr>
        <p:grpSpPr bwMode="auto">
          <a:xfrm>
            <a:off x="3276600" y="2438400"/>
            <a:ext cx="2303463" cy="1703388"/>
            <a:chOff x="1869" y="3024"/>
            <a:chExt cx="1451" cy="1073"/>
          </a:xfrm>
        </p:grpSpPr>
        <p:sp>
          <p:nvSpPr>
            <p:cNvPr id="209949" name="Freeform 29"/>
            <p:cNvSpPr>
              <a:spLocks/>
            </p:cNvSpPr>
            <p:nvPr/>
          </p:nvSpPr>
          <p:spPr bwMode="auto">
            <a:xfrm>
              <a:off x="1891" y="3051"/>
              <a:ext cx="959" cy="1015"/>
            </a:xfrm>
            <a:custGeom>
              <a:avLst/>
              <a:gdLst>
                <a:gd name="T0" fmla="*/ 0 w 959"/>
                <a:gd name="T1" fmla="*/ 1015 h 1015"/>
                <a:gd name="T2" fmla="*/ 959 w 959"/>
                <a:gd name="T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9" h="1015">
                  <a:moveTo>
                    <a:pt x="0" y="1015"/>
                  </a:moveTo>
                  <a:lnTo>
                    <a:pt x="95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0" name="Line 30"/>
            <p:cNvSpPr>
              <a:spLocks noChangeShapeType="1"/>
            </p:cNvSpPr>
            <p:nvPr/>
          </p:nvSpPr>
          <p:spPr bwMode="auto">
            <a:xfrm>
              <a:off x="2850" y="3051"/>
              <a:ext cx="432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1" name="Line 31"/>
            <p:cNvSpPr>
              <a:spLocks noChangeShapeType="1"/>
            </p:cNvSpPr>
            <p:nvPr/>
          </p:nvSpPr>
          <p:spPr bwMode="auto">
            <a:xfrm>
              <a:off x="2514" y="3435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2" name="Line 32"/>
            <p:cNvSpPr>
              <a:spLocks noChangeShapeType="1"/>
            </p:cNvSpPr>
            <p:nvPr/>
          </p:nvSpPr>
          <p:spPr bwMode="auto">
            <a:xfrm>
              <a:off x="2226" y="3723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3" name="Line 33"/>
            <p:cNvSpPr>
              <a:spLocks noChangeShapeType="1"/>
            </p:cNvSpPr>
            <p:nvPr/>
          </p:nvSpPr>
          <p:spPr bwMode="auto">
            <a:xfrm flipH="1">
              <a:off x="3234" y="3435"/>
              <a:ext cx="4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4" name="Oval 34"/>
            <p:cNvSpPr>
              <a:spLocks noChangeAspect="1" noChangeArrowheads="1"/>
            </p:cNvSpPr>
            <p:nvPr/>
          </p:nvSpPr>
          <p:spPr bwMode="auto">
            <a:xfrm>
              <a:off x="2469" y="336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5" name="Oval 35"/>
            <p:cNvSpPr>
              <a:spLocks noChangeAspect="1" noChangeArrowheads="1"/>
            </p:cNvSpPr>
            <p:nvPr/>
          </p:nvSpPr>
          <p:spPr bwMode="auto">
            <a:xfrm>
              <a:off x="2802" y="3024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6" name="Oval 36"/>
            <p:cNvSpPr>
              <a:spLocks noChangeAspect="1" noChangeArrowheads="1"/>
            </p:cNvSpPr>
            <p:nvPr/>
          </p:nvSpPr>
          <p:spPr bwMode="auto">
            <a:xfrm>
              <a:off x="2766" y="3768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7" name="Oval 37"/>
            <p:cNvSpPr>
              <a:spLocks noChangeAspect="1" noChangeArrowheads="1"/>
            </p:cNvSpPr>
            <p:nvPr/>
          </p:nvSpPr>
          <p:spPr bwMode="auto">
            <a:xfrm>
              <a:off x="2322" y="4011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8" name="Oval 38"/>
            <p:cNvSpPr>
              <a:spLocks noChangeAspect="1" noChangeArrowheads="1"/>
            </p:cNvSpPr>
            <p:nvPr/>
          </p:nvSpPr>
          <p:spPr bwMode="auto">
            <a:xfrm>
              <a:off x="1869" y="400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9" name="Oval 39"/>
            <p:cNvSpPr>
              <a:spLocks noChangeAspect="1" noChangeArrowheads="1"/>
            </p:cNvSpPr>
            <p:nvPr/>
          </p:nvSpPr>
          <p:spPr bwMode="auto">
            <a:xfrm>
              <a:off x="2178" y="3675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0" name="Oval 40"/>
            <p:cNvSpPr>
              <a:spLocks noChangeAspect="1" noChangeArrowheads="1"/>
            </p:cNvSpPr>
            <p:nvPr/>
          </p:nvSpPr>
          <p:spPr bwMode="auto">
            <a:xfrm>
              <a:off x="3234" y="3387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1" name="Oval 41"/>
            <p:cNvSpPr>
              <a:spLocks noChangeAspect="1" noChangeArrowheads="1"/>
            </p:cNvSpPr>
            <p:nvPr/>
          </p:nvSpPr>
          <p:spPr bwMode="auto">
            <a:xfrm>
              <a:off x="3186" y="3723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53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220662"/>
            <a:ext cx="85344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13.5.2 Skeleton, maximal </a:t>
            </a:r>
            <a:r>
              <a:rPr lang="en-US" sz="2000" dirty="0" smtClean="0"/>
              <a:t>ball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skeletonization </a:t>
            </a:r>
            <a:r>
              <a:rPr lang="en-US" sz="2000" b="0" dirty="0"/>
              <a:t>= </a:t>
            </a:r>
            <a:r>
              <a:rPr lang="en-US" sz="2000" dirty="0"/>
              <a:t>medial axis transform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‘</a:t>
            </a:r>
            <a:r>
              <a:rPr lang="en-US" sz="2000" b="0" dirty="0"/>
              <a:t>grassfire’ scenario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A </a:t>
            </a:r>
            <a:r>
              <a:rPr lang="en-US" sz="2000" b="0" dirty="0"/>
              <a:t>grassfire starts on the entire region boundary at the same instant – </a:t>
            </a:r>
            <a:r>
              <a:rPr lang="en-US" sz="2000" b="0" dirty="0" smtClean="0"/>
              <a:t>propagates towards </a:t>
            </a:r>
            <a:r>
              <a:rPr lang="en-US" sz="2000" b="0" dirty="0"/>
              <a:t>the region interior with constant speed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skeleton </a:t>
            </a:r>
            <a:r>
              <a:rPr lang="en-US" sz="2000" b="0" i="1" dirty="0"/>
              <a:t>S</a:t>
            </a:r>
            <a:r>
              <a:rPr lang="en-US" sz="2000" b="0" dirty="0"/>
              <a:t>(</a:t>
            </a:r>
            <a:r>
              <a:rPr lang="en-US" sz="2000" b="0" i="1" dirty="0"/>
              <a:t>X</a:t>
            </a:r>
            <a:r>
              <a:rPr lang="en-US" sz="2000" b="0" dirty="0"/>
              <a:t>) ... set of points where two or more </a:t>
            </a:r>
            <a:r>
              <a:rPr lang="en-US" sz="2000" b="0" dirty="0" smtClean="0"/>
              <a:t>fire-fronts meet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2763975"/>
            <a:ext cx="8229600" cy="1995054"/>
            <a:chOff x="457200" y="2763975"/>
            <a:chExt cx="8229600" cy="1995054"/>
          </a:xfrm>
        </p:grpSpPr>
        <p:pic>
          <p:nvPicPr>
            <p:cNvPr id="2877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6" t="4539" b="6647"/>
            <a:stretch/>
          </p:blipFill>
          <p:spPr bwMode="auto">
            <a:xfrm>
              <a:off x="457200" y="2763975"/>
              <a:ext cx="4618017" cy="1995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572000" y="2823350"/>
              <a:ext cx="4114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/>
                <a:t>Figure 13.22</a:t>
              </a:r>
              <a:r>
                <a:rPr lang="en-US" sz="1800" b="0" dirty="0"/>
                <a:t>: Skeleton as </a:t>
              </a:r>
              <a:r>
                <a:rPr lang="en-US" sz="1800" b="0" dirty="0" smtClean="0"/>
                <a:t>points where two or </a:t>
              </a:r>
              <a:r>
                <a:rPr lang="en-US" sz="1800" b="0" dirty="0"/>
                <a:t>more </a:t>
              </a:r>
              <a:r>
                <a:rPr lang="en-US" sz="1800" b="0" dirty="0" smtClean="0"/>
                <a:t>fire-fronts </a:t>
              </a:r>
              <a:r>
                <a:rPr lang="en-US" sz="1800" b="0" dirty="0"/>
                <a:t>of grassfire meet.</a:t>
              </a: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04800" y="4818385"/>
            <a:ext cx="8534400" cy="188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Formal </a:t>
            </a:r>
            <a:r>
              <a:rPr lang="en-US" sz="2000" b="0" dirty="0"/>
              <a:t>definition of skeleton based on maximal ball concept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ball </a:t>
            </a:r>
            <a:r>
              <a:rPr lang="en-US" sz="2000" b="0" i="1" dirty="0"/>
              <a:t>B</a:t>
            </a:r>
            <a:r>
              <a:rPr lang="en-US" sz="2000" b="0" dirty="0"/>
              <a:t>(</a:t>
            </a:r>
            <a:r>
              <a:rPr lang="en-US" sz="2000" b="0" i="1" dirty="0"/>
              <a:t>p, r</a:t>
            </a:r>
            <a:r>
              <a:rPr lang="en-US" sz="2000" b="0" dirty="0"/>
              <a:t>), </a:t>
            </a:r>
            <a:r>
              <a:rPr lang="en-US" sz="2000" b="0" i="1" dirty="0"/>
              <a:t>r ≥ </a:t>
            </a:r>
            <a:r>
              <a:rPr lang="en-US" sz="2000" b="0" dirty="0"/>
              <a:t>0 ... set of points with distances </a:t>
            </a:r>
            <a:r>
              <a:rPr lang="en-US" sz="2000" b="0" i="1" dirty="0"/>
              <a:t>d </a:t>
            </a:r>
            <a:r>
              <a:rPr lang="en-US" sz="2000" b="0" dirty="0"/>
              <a:t>from center </a:t>
            </a:r>
            <a:r>
              <a:rPr lang="en-US" sz="2000" b="0" i="1" dirty="0"/>
              <a:t>≤ 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/>
              <a:t>ball </a:t>
            </a:r>
            <a:r>
              <a:rPr lang="en-US" sz="2000" b="0" i="1" dirty="0"/>
              <a:t>B </a:t>
            </a:r>
            <a:r>
              <a:rPr lang="en-US" sz="2000" b="0" dirty="0"/>
              <a:t>included in a set </a:t>
            </a:r>
            <a:r>
              <a:rPr lang="en-US" sz="2000" b="0" i="1" dirty="0"/>
              <a:t>X </a:t>
            </a:r>
            <a:r>
              <a:rPr lang="en-US" sz="2000" b="0" dirty="0"/>
              <a:t>is </a:t>
            </a:r>
            <a:r>
              <a:rPr lang="en-US" sz="2000" dirty="0"/>
              <a:t>maximal </a:t>
            </a:r>
            <a:r>
              <a:rPr lang="en-US" sz="2000" b="0" dirty="0"/>
              <a:t>if and only if there is no larger </a:t>
            </a:r>
            <a:r>
              <a:rPr lang="en-US" sz="2000" b="0" dirty="0" smtClean="0"/>
              <a:t>ball included </a:t>
            </a:r>
            <a:r>
              <a:rPr lang="en-US" sz="2000" b="0" dirty="0"/>
              <a:t>in </a:t>
            </a:r>
            <a:r>
              <a:rPr lang="en-US" sz="2000" b="0" i="1" dirty="0"/>
              <a:t>X </a:t>
            </a:r>
            <a:r>
              <a:rPr lang="en-US" sz="2000" b="0" dirty="0"/>
              <a:t>that contains </a:t>
            </a:r>
            <a:r>
              <a:rPr lang="en-US" sz="2000" b="0" i="1" dirty="0"/>
              <a:t>B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015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9379" y="4169612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Figure 13.23</a:t>
            </a:r>
            <a:r>
              <a:rPr lang="en-US" sz="1800" b="0" dirty="0"/>
              <a:t>: Ball and two maximal </a:t>
            </a:r>
            <a:r>
              <a:rPr lang="en-US" sz="1800" b="0" dirty="0" smtClean="0"/>
              <a:t>balls in</a:t>
            </a:r>
            <a:r>
              <a:rPr lang="en-US" sz="1800" b="0" dirty="0"/>
              <a:t> </a:t>
            </a:r>
            <a:r>
              <a:rPr lang="en-US" sz="1800" b="0" dirty="0" smtClean="0"/>
              <a:t>a </a:t>
            </a:r>
            <a:r>
              <a:rPr lang="en-US" sz="1800" b="0" dirty="0"/>
              <a:t>Euclidean plane.</a:t>
            </a:r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644159" cy="308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1236</Words>
  <Application>Microsoft Office PowerPoint</Application>
  <PresentationFormat>On-screen Show (4:3)</PresentationFormat>
  <Paragraphs>192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 Saha</dc:creator>
  <cp:lastModifiedBy>pksaha</cp:lastModifiedBy>
  <cp:revision>82</cp:revision>
  <cp:lastPrinted>2011-02-28T20:57:24Z</cp:lastPrinted>
  <dcterms:created xsi:type="dcterms:W3CDTF">2007-02-05T16:53:06Z</dcterms:created>
  <dcterms:modified xsi:type="dcterms:W3CDTF">2011-03-02T21:07:07Z</dcterms:modified>
</cp:coreProperties>
</file>