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343" r:id="rId2"/>
    <p:sldId id="399" r:id="rId3"/>
    <p:sldId id="364" r:id="rId4"/>
    <p:sldId id="365" r:id="rId5"/>
    <p:sldId id="366" r:id="rId6"/>
    <p:sldId id="367" r:id="rId7"/>
    <p:sldId id="368" r:id="rId8"/>
    <p:sldId id="369" r:id="rId9"/>
    <p:sldId id="370" r:id="rId10"/>
    <p:sldId id="378" r:id="rId11"/>
    <p:sldId id="377" r:id="rId12"/>
    <p:sldId id="376" r:id="rId13"/>
    <p:sldId id="379" r:id="rId14"/>
    <p:sldId id="380" r:id="rId15"/>
    <p:sldId id="381" r:id="rId16"/>
    <p:sldId id="384" r:id="rId17"/>
    <p:sldId id="385" r:id="rId18"/>
    <p:sldId id="372" r:id="rId19"/>
    <p:sldId id="386" r:id="rId20"/>
    <p:sldId id="387" r:id="rId21"/>
    <p:sldId id="388" r:id="rId22"/>
    <p:sldId id="389" r:id="rId23"/>
    <p:sldId id="391" r:id="rId24"/>
    <p:sldId id="390" r:id="rId25"/>
    <p:sldId id="382" r:id="rId26"/>
    <p:sldId id="383" r:id="rId27"/>
    <p:sldId id="392" r:id="rId28"/>
    <p:sldId id="393" r:id="rId29"/>
    <p:sldId id="394" r:id="rId30"/>
    <p:sldId id="395" r:id="rId31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0000FF"/>
    <a:srgbClr val="969696"/>
    <a:srgbClr val="FFFF00"/>
    <a:srgbClr val="00FF00"/>
    <a:srgbClr val="CC99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2787"/>
    <p:restoredTop sz="90566" autoAdjust="0"/>
  </p:normalViewPr>
  <p:slideViewPr>
    <p:cSldViewPr>
      <p:cViewPr>
        <p:scale>
          <a:sx n="80" d="100"/>
          <a:sy n="80" d="100"/>
        </p:scale>
        <p:origin x="-1116" y="-13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en-US"/>
          </a:p>
        </p:txBody>
      </p:sp>
      <p:sp>
        <p:nvSpPr>
          <p:cNvPr id="716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/>
          </a:p>
        </p:txBody>
      </p:sp>
      <p:sp>
        <p:nvSpPr>
          <p:cNvPr id="716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438D2A08-6F18-4E80-A6EA-76F3D7DE6E6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7706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646F83CA-8956-4755-B408-FD2009C3375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4314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BA0A02-24CD-4DE4-9F4F-5C607ABF751A}" type="slidenum">
              <a:rPr lang="en-US"/>
              <a:pPr/>
              <a:t>2</a:t>
            </a:fld>
            <a:endParaRPr lang="en-US"/>
          </a:p>
        </p:txBody>
      </p:sp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BA0A02-24CD-4DE4-9F4F-5C607ABF751A}" type="slidenum">
              <a:rPr lang="en-US"/>
              <a:pPr/>
              <a:t>11</a:t>
            </a:fld>
            <a:endParaRPr lang="en-US"/>
          </a:p>
        </p:txBody>
      </p:sp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BA0A02-24CD-4DE4-9F4F-5C607ABF751A}" type="slidenum">
              <a:rPr lang="en-US"/>
              <a:pPr/>
              <a:t>12</a:t>
            </a:fld>
            <a:endParaRPr lang="en-US"/>
          </a:p>
        </p:txBody>
      </p:sp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BA0A02-24CD-4DE4-9F4F-5C607ABF751A}" type="slidenum">
              <a:rPr lang="en-US"/>
              <a:pPr/>
              <a:t>13</a:t>
            </a:fld>
            <a:endParaRPr lang="en-US"/>
          </a:p>
        </p:txBody>
      </p:sp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BA0A02-24CD-4DE4-9F4F-5C607ABF751A}" type="slidenum">
              <a:rPr lang="en-US"/>
              <a:pPr/>
              <a:t>14</a:t>
            </a:fld>
            <a:endParaRPr lang="en-US"/>
          </a:p>
        </p:txBody>
      </p:sp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BA0A02-24CD-4DE4-9F4F-5C607ABF751A}" type="slidenum">
              <a:rPr lang="en-US"/>
              <a:pPr/>
              <a:t>15</a:t>
            </a:fld>
            <a:endParaRPr lang="en-US"/>
          </a:p>
        </p:txBody>
      </p:sp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BA0A02-24CD-4DE4-9F4F-5C607ABF751A}" type="slidenum">
              <a:rPr lang="en-US"/>
              <a:pPr/>
              <a:t>16</a:t>
            </a:fld>
            <a:endParaRPr lang="en-US"/>
          </a:p>
        </p:txBody>
      </p:sp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BA0A02-24CD-4DE4-9F4F-5C607ABF751A}" type="slidenum">
              <a:rPr lang="en-US"/>
              <a:pPr/>
              <a:t>17</a:t>
            </a:fld>
            <a:endParaRPr lang="en-US"/>
          </a:p>
        </p:txBody>
      </p:sp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D48724-6CC8-409B-8017-95A4778F4A31}" type="slidenum">
              <a:rPr lang="en-US"/>
              <a:pPr/>
              <a:t>18</a:t>
            </a:fld>
            <a:endParaRPr lang="en-US"/>
          </a:p>
        </p:txBody>
      </p:sp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BA0A02-24CD-4DE4-9F4F-5C607ABF751A}" type="slidenum">
              <a:rPr lang="en-US"/>
              <a:pPr/>
              <a:t>19</a:t>
            </a:fld>
            <a:endParaRPr lang="en-US"/>
          </a:p>
        </p:txBody>
      </p:sp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BA0A02-24CD-4DE4-9F4F-5C607ABF751A}" type="slidenum">
              <a:rPr lang="en-US"/>
              <a:pPr/>
              <a:t>20</a:t>
            </a:fld>
            <a:endParaRPr lang="en-US"/>
          </a:p>
        </p:txBody>
      </p:sp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BA0A02-24CD-4DE4-9F4F-5C607ABF751A}" type="slidenum">
              <a:rPr lang="en-US"/>
              <a:pPr/>
              <a:t>3</a:t>
            </a:fld>
            <a:endParaRPr lang="en-US"/>
          </a:p>
        </p:txBody>
      </p:sp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BA0A02-24CD-4DE4-9F4F-5C607ABF751A}" type="slidenum">
              <a:rPr lang="en-US"/>
              <a:pPr/>
              <a:t>21</a:t>
            </a:fld>
            <a:endParaRPr lang="en-US"/>
          </a:p>
        </p:txBody>
      </p:sp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46E155-FD5A-4F69-A234-A6FBD5AAF537}" type="slidenum">
              <a:rPr lang="en-US"/>
              <a:pPr/>
              <a:t>22</a:t>
            </a:fld>
            <a:endParaRPr lang="en-US"/>
          </a:p>
        </p:txBody>
      </p:sp>
      <p:sp>
        <p:nvSpPr>
          <p:cNvPr id="208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46E155-FD5A-4F69-A234-A6FBD5AAF537}" type="slidenum">
              <a:rPr lang="en-US"/>
              <a:pPr/>
              <a:t>23</a:t>
            </a:fld>
            <a:endParaRPr lang="en-US"/>
          </a:p>
        </p:txBody>
      </p:sp>
      <p:sp>
        <p:nvSpPr>
          <p:cNvPr id="208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46E155-FD5A-4F69-A234-A6FBD5AAF537}" type="slidenum">
              <a:rPr lang="en-US"/>
              <a:pPr/>
              <a:t>24</a:t>
            </a:fld>
            <a:endParaRPr lang="en-US"/>
          </a:p>
        </p:txBody>
      </p:sp>
      <p:sp>
        <p:nvSpPr>
          <p:cNvPr id="208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46E155-FD5A-4F69-A234-A6FBD5AAF537}" type="slidenum">
              <a:rPr lang="en-US"/>
              <a:pPr/>
              <a:t>25</a:t>
            </a:fld>
            <a:endParaRPr lang="en-US"/>
          </a:p>
        </p:txBody>
      </p:sp>
      <p:sp>
        <p:nvSpPr>
          <p:cNvPr id="208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A78591-E52C-418A-B6B5-F4E69738C108}" type="slidenum">
              <a:rPr lang="en-US"/>
              <a:pPr/>
              <a:t>26</a:t>
            </a:fld>
            <a:endParaRPr lang="en-US"/>
          </a:p>
        </p:txBody>
      </p:sp>
      <p:sp>
        <p:nvSpPr>
          <p:cNvPr id="21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A78591-E52C-418A-B6B5-F4E69738C108}" type="slidenum">
              <a:rPr lang="en-US"/>
              <a:pPr/>
              <a:t>27</a:t>
            </a:fld>
            <a:endParaRPr lang="en-US"/>
          </a:p>
        </p:txBody>
      </p:sp>
      <p:sp>
        <p:nvSpPr>
          <p:cNvPr id="21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A78591-E52C-418A-B6B5-F4E69738C108}" type="slidenum">
              <a:rPr lang="en-US"/>
              <a:pPr/>
              <a:t>28</a:t>
            </a:fld>
            <a:endParaRPr lang="en-US"/>
          </a:p>
        </p:txBody>
      </p:sp>
      <p:sp>
        <p:nvSpPr>
          <p:cNvPr id="21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A78591-E52C-418A-B6B5-F4E69738C108}" type="slidenum">
              <a:rPr lang="en-US"/>
              <a:pPr/>
              <a:t>29</a:t>
            </a:fld>
            <a:endParaRPr lang="en-US"/>
          </a:p>
        </p:txBody>
      </p:sp>
      <p:sp>
        <p:nvSpPr>
          <p:cNvPr id="21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A78591-E52C-418A-B6B5-F4E69738C108}" type="slidenum">
              <a:rPr lang="en-US"/>
              <a:pPr/>
              <a:t>30</a:t>
            </a:fld>
            <a:endParaRPr lang="en-US"/>
          </a:p>
        </p:txBody>
      </p:sp>
      <p:sp>
        <p:nvSpPr>
          <p:cNvPr id="21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BA0A02-24CD-4DE4-9F4F-5C607ABF751A}" type="slidenum">
              <a:rPr lang="en-US"/>
              <a:pPr/>
              <a:t>4</a:t>
            </a:fld>
            <a:endParaRPr lang="en-US"/>
          </a:p>
        </p:txBody>
      </p:sp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BA0A02-24CD-4DE4-9F4F-5C607ABF751A}" type="slidenum">
              <a:rPr lang="en-US"/>
              <a:pPr/>
              <a:t>5</a:t>
            </a:fld>
            <a:endParaRPr lang="en-US"/>
          </a:p>
        </p:txBody>
      </p:sp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BA0A02-24CD-4DE4-9F4F-5C607ABF751A}" type="slidenum">
              <a:rPr lang="en-US"/>
              <a:pPr/>
              <a:t>6</a:t>
            </a:fld>
            <a:endParaRPr lang="en-US"/>
          </a:p>
        </p:txBody>
      </p:sp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BA0A02-24CD-4DE4-9F4F-5C607ABF751A}" type="slidenum">
              <a:rPr lang="en-US"/>
              <a:pPr/>
              <a:t>7</a:t>
            </a:fld>
            <a:endParaRPr lang="en-US"/>
          </a:p>
        </p:txBody>
      </p:sp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BA0A02-24CD-4DE4-9F4F-5C607ABF751A}" type="slidenum">
              <a:rPr lang="en-US"/>
              <a:pPr/>
              <a:t>8</a:t>
            </a:fld>
            <a:endParaRPr lang="en-US"/>
          </a:p>
        </p:txBody>
      </p:sp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BA0A02-24CD-4DE4-9F4F-5C607ABF751A}" type="slidenum">
              <a:rPr lang="en-US"/>
              <a:pPr/>
              <a:t>9</a:t>
            </a:fld>
            <a:endParaRPr lang="en-US"/>
          </a:p>
        </p:txBody>
      </p:sp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BA0A02-24CD-4DE4-9F4F-5C607ABF751A}" type="slidenum">
              <a:rPr lang="en-US"/>
              <a:pPr/>
              <a:t>10</a:t>
            </a:fld>
            <a:endParaRPr lang="en-US"/>
          </a:p>
        </p:txBody>
      </p:sp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365FA4-0795-4E6B-B699-68562F582A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669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9AD871-F6BD-4E03-9E55-74FEE889734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900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7AB06D-4E13-49B1-A5E2-DA4062EACA3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897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9A9099-5F48-4A42-ABED-53339CDE12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017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0346D6-3D50-4D63-9BD8-2F9F6F3B89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445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C7BDAF-DC02-45F5-A54C-C29890553AE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935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A7E089-A9F8-4CF6-B70A-46960ED16F7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314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6D8FD8-9D92-43F5-99F0-D002E340958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02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9F1994-AAF9-4F74-9721-0CCDD89A2C3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447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B2A629-CCBC-446B-B5C4-E88FE1332C7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96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DF39ED-548B-4DAF-B3EE-0ACE2B0F892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709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D790D4CF-557C-4E15-9BCC-C03AE2FD80F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363736"/>
            <a:ext cx="86868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 smtClean="0"/>
              <a:t>Course Syllabus</a:t>
            </a:r>
          </a:p>
          <a:p>
            <a:endParaRPr lang="en-US" sz="1800" b="1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800" b="1" dirty="0" smtClean="0"/>
              <a:t>Color </a:t>
            </a:r>
            <a:endParaRPr lang="en-US" sz="18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800" b="1" dirty="0" smtClean="0"/>
              <a:t>Camera models, camera calibration</a:t>
            </a:r>
            <a:endParaRPr lang="en-US" sz="18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800" b="1" dirty="0" smtClean="0"/>
              <a:t>Advanced image pre-processing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600" dirty="0" smtClean="0"/>
              <a:t>Line detection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600" dirty="0" smtClean="0"/>
              <a:t>Corner detection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600" dirty="0" smtClean="0"/>
              <a:t>Maximally stable extremal regions</a:t>
            </a:r>
            <a:endParaRPr lang="en-US" sz="18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800" b="1" dirty="0" smtClean="0">
                <a:solidFill>
                  <a:srgbClr val="0000FF"/>
                </a:solidFill>
              </a:rPr>
              <a:t>Mathematical Morphology</a:t>
            </a:r>
            <a:r>
              <a:rPr lang="en-US" sz="1800" dirty="0" smtClean="0">
                <a:solidFill>
                  <a:srgbClr val="0000FF"/>
                </a:solidFill>
              </a:rPr>
              <a:t>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99CCFF"/>
                </a:solidFill>
              </a:rPr>
              <a:t>binary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00FF"/>
                </a:solidFill>
              </a:rPr>
              <a:t>gray-scale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00FF"/>
                </a:solidFill>
              </a:rPr>
              <a:t>skeletonization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600" dirty="0" err="1" smtClean="0"/>
              <a:t>granulometry</a:t>
            </a:r>
            <a:endParaRPr lang="en-US" sz="1600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600" dirty="0" smtClean="0"/>
              <a:t>morphological segmentation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600" dirty="0" smtClean="0"/>
              <a:t>Scale in image processing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Wavelet theory in image processing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Image Compression</a:t>
            </a:r>
            <a:endParaRPr lang="en-US" sz="1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Texture</a:t>
            </a:r>
            <a:endParaRPr lang="en-US" sz="1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800" b="1" dirty="0" smtClean="0"/>
              <a:t>Image Registration</a:t>
            </a:r>
            <a:r>
              <a:rPr lang="en-US" sz="1800" dirty="0" smtClean="0"/>
              <a:t>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800" dirty="0" smtClean="0"/>
              <a:t>rigid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800" dirty="0" smtClean="0"/>
              <a:t>non-rigid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800" dirty="0" smtClean="0"/>
              <a:t>RANSAC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46082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152400" y="152400"/>
                <a:ext cx="8610600" cy="58477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 smtClean="0"/>
                  <a:t>Gray-scale Dilation</a:t>
                </a:r>
              </a:p>
              <a:p>
                <a:endParaRPr lang="en-US" sz="2200" b="0" dirty="0" smtClean="0"/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US" sz="2200" b="0" dirty="0" smtClean="0"/>
                  <a:t>gray-scale </a:t>
                </a:r>
                <a:r>
                  <a:rPr lang="en-US" sz="2200" b="0" dirty="0"/>
                  <a:t>dilation of two functions</a:t>
                </a:r>
              </a:p>
              <a:p>
                <a:r>
                  <a:rPr lang="en-US" sz="2200" b="0" dirty="0" smtClean="0"/>
                  <a:t>	... </a:t>
                </a:r>
                <a:r>
                  <a:rPr lang="en-US" sz="2200" b="0" dirty="0"/>
                  <a:t>top surface of the dilation of their </a:t>
                </a:r>
                <a:r>
                  <a:rPr lang="en-US" sz="2200" b="0" dirty="0" err="1" smtClean="0"/>
                  <a:t>umbras</a:t>
                </a:r>
                <a:endParaRPr lang="en-US" sz="2200" b="0" dirty="0" smtClean="0"/>
              </a:p>
              <a:p>
                <a:endParaRPr lang="en-US" sz="2200" b="0" dirty="0"/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US" sz="2200" b="0" dirty="0" smtClean="0"/>
                  <a:t>let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𝐹</m:t>
                    </m:r>
                    <m:r>
                      <a:rPr lang="en-US" sz="2200" b="0" i="1" smtClean="0">
                        <a:latin typeface="Cambria Math"/>
                      </a:rPr>
                      <m:t>,</m:t>
                    </m:r>
                    <m:r>
                      <a:rPr lang="en-US" sz="2200" b="0" i="1" smtClean="0">
                        <a:latin typeface="Cambria Math"/>
                      </a:rPr>
                      <m:t>𝐾</m:t>
                    </m:r>
                    <m:r>
                      <a:rPr lang="en-US" sz="2200" b="0" i="1" smtClean="0">
                        <a:latin typeface="Cambria Math"/>
                      </a:rPr>
                      <m:t>⊆</m:t>
                    </m:r>
                    <m:sSup>
                      <m:sSupPr>
                        <m:ctrlPr>
                          <a:rPr lang="en-US" sz="2200" b="0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200" b="0" i="1">
                            <a:latin typeface="Cambria Math"/>
                            <a:ea typeface="Cambria Math"/>
                          </a:rPr>
                          <m:t>ℰ</m:t>
                        </m:r>
                      </m:e>
                      <m:sup>
                        <m:r>
                          <a:rPr lang="en-US" sz="2200" b="0" i="1">
                            <a:latin typeface="Cambria Math"/>
                            <a:ea typeface="Cambria Math"/>
                          </a:rPr>
                          <m:t>𝑛</m:t>
                        </m:r>
                        <m:r>
                          <a:rPr lang="en-US" sz="2200" b="0" i="1" smtClean="0">
                            <a:latin typeface="Cambria Math"/>
                            <a:ea typeface="Cambria Math"/>
                          </a:rPr>
                          <m:t>−1</m:t>
                        </m:r>
                      </m:sup>
                    </m:sSup>
                    <m:r>
                      <a:rPr lang="en-US" sz="2200" b="0" i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2200" b="0" dirty="0" smtClean="0"/>
                  <a:t> and 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  <a:ea typeface="Cambria Math"/>
                      </a:rPr>
                      <m:t>𝑓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 :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𝐹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sz="2200" b="0" i="1">
                        <a:latin typeface="Cambria Math"/>
                        <a:ea typeface="Cambria Math"/>
                      </a:rPr>
                      <m:t>ℰ</m:t>
                    </m:r>
                  </m:oMath>
                </a14:m>
                <a:r>
                  <a:rPr lang="en-US" sz="2200" b="0" dirty="0" smtClean="0"/>
                  <a:t>  and 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  <a:ea typeface="Cambria Math"/>
                      </a:rPr>
                      <m:t>𝑘</m:t>
                    </m:r>
                    <m:r>
                      <a:rPr lang="en-US" sz="2200" b="0" i="1">
                        <a:latin typeface="Cambria Math"/>
                        <a:ea typeface="Cambria Math"/>
                      </a:rPr>
                      <m:t> :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𝐾</m:t>
                    </m:r>
                    <m:r>
                      <a:rPr lang="en-US" sz="2200" b="0" i="1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sz="2200" b="0" i="1">
                        <a:latin typeface="Cambria Math"/>
                        <a:ea typeface="Cambria Math"/>
                      </a:rPr>
                      <m:t>ℰ</m:t>
                    </m:r>
                    <m:r>
                      <a:rPr lang="en-US" sz="2200" b="0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endParaRPr lang="en-US" sz="2200" b="0" dirty="0" smtClean="0">
                  <a:ea typeface="Cambria Math"/>
                </a:endParaRPr>
              </a:p>
              <a:p>
                <a:pPr marL="342900" indent="-342900">
                  <a:buFont typeface="Arial" pitchFamily="34" charset="0"/>
                  <a:buChar char="•"/>
                </a:pPr>
                <a:endParaRPr lang="en-US" sz="2200" b="0" dirty="0" smtClean="0">
                  <a:ea typeface="Cambria Math"/>
                </a:endParaRPr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US" sz="2200" dirty="0" smtClean="0"/>
                  <a:t>dilation </a:t>
                </a:r>
                <a:r>
                  <a:rPr lang="en-US" sz="2200" b="0" dirty="0"/>
                  <a:t>⊕</a:t>
                </a:r>
                <a:r>
                  <a:rPr lang="en-US" sz="2200" b="0" i="1" dirty="0"/>
                  <a:t> </a:t>
                </a:r>
                <a:r>
                  <a:rPr lang="en-US" sz="2200" b="0" dirty="0"/>
                  <a:t>of </a:t>
                </a:r>
                <a:r>
                  <a:rPr lang="en-US" sz="2200" b="0" i="1" dirty="0"/>
                  <a:t>f </a:t>
                </a:r>
                <a:r>
                  <a:rPr lang="en-US" sz="2200" b="0" i="1" dirty="0" smtClean="0"/>
                  <a:t> </a:t>
                </a:r>
                <a:r>
                  <a:rPr lang="en-US" sz="2200" b="0" dirty="0" smtClean="0"/>
                  <a:t>by  </a:t>
                </a:r>
                <a:r>
                  <a:rPr lang="en-US" sz="2200" b="0" i="1" dirty="0" smtClean="0"/>
                  <a:t>k</a:t>
                </a:r>
                <a:r>
                  <a:rPr lang="en-US" sz="2200" b="0" dirty="0" smtClean="0"/>
                  <a:t>,  </a:t>
                </a:r>
                <a:r>
                  <a:rPr lang="en-US" sz="2200" b="0" i="1" dirty="0"/>
                  <a:t>f </a:t>
                </a:r>
                <a:r>
                  <a:rPr lang="en-US" sz="2200" b="0" dirty="0"/>
                  <a:t>⊕</a:t>
                </a:r>
                <a:r>
                  <a:rPr lang="en-US" sz="2200" b="0" i="1" dirty="0"/>
                  <a:t> k </a:t>
                </a:r>
                <a:r>
                  <a:rPr lang="en-US" sz="2200" b="0" dirty="0"/>
                  <a:t>: </a:t>
                </a:r>
                <a:r>
                  <a:rPr lang="en-US" sz="2200" b="0" i="1" dirty="0"/>
                  <a:t>F </a:t>
                </a:r>
                <a:r>
                  <a:rPr lang="en-US" sz="2200" b="0" dirty="0"/>
                  <a:t>⊕</a:t>
                </a:r>
                <a:r>
                  <a:rPr lang="en-US" sz="2200" b="0" i="1" dirty="0"/>
                  <a:t> K → </a:t>
                </a:r>
                <a14:m>
                  <m:oMath xmlns:m="http://schemas.openxmlformats.org/officeDocument/2006/math">
                    <m:r>
                      <a:rPr lang="en-US" sz="2200" b="0" i="1">
                        <a:latin typeface="Cambria Math"/>
                        <a:ea typeface="Cambria Math"/>
                      </a:rPr>
                      <m:t>ℰ</m:t>
                    </m:r>
                  </m:oMath>
                </a14:m>
                <a:r>
                  <a:rPr lang="en-US" sz="2200" b="0" i="1" dirty="0"/>
                  <a:t> </a:t>
                </a:r>
                <a:r>
                  <a:rPr lang="en-US" sz="2200" b="0" dirty="0"/>
                  <a:t>is defined by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𝑓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⊕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𝑘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𝑇</m:t>
                      </m:r>
                      <m:d>
                        <m:dPr>
                          <m:ctrlPr>
                            <a:rPr lang="en-US" sz="22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𝑈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</m:e>
                          </m:d>
                          <m:r>
                            <a:rPr lang="en-US" sz="2200" b="0" i="1">
                              <a:latin typeface="Cambria Math"/>
                              <a:ea typeface="Cambria Math"/>
                            </a:rPr>
                            <m:t>⊕</m:t>
                          </m:r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𝑈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200" b="0" dirty="0"/>
              </a:p>
              <a:p>
                <a:r>
                  <a:rPr lang="en-US" sz="2200" b="0" dirty="0" smtClean="0"/>
                  <a:t>	⊕</a:t>
                </a:r>
                <a:r>
                  <a:rPr lang="en-US" sz="2200" b="0" i="1" dirty="0" smtClean="0"/>
                  <a:t> </a:t>
                </a:r>
                <a:r>
                  <a:rPr lang="en-US" sz="2200" b="0" dirty="0"/>
                  <a:t>on the left-hand side is dilation in the gray-scale image domain</a:t>
                </a:r>
              </a:p>
              <a:p>
                <a:r>
                  <a:rPr lang="en-US" sz="2200" b="0" dirty="0" smtClean="0"/>
                  <a:t>	⊕</a:t>
                </a:r>
                <a:r>
                  <a:rPr lang="en-US" sz="2200" b="0" i="1" dirty="0" smtClean="0"/>
                  <a:t> </a:t>
                </a:r>
                <a:r>
                  <a:rPr lang="en-US" sz="2200" b="0" dirty="0"/>
                  <a:t>on the right-hand side is dilation in the binary </a:t>
                </a:r>
                <a:r>
                  <a:rPr lang="en-US" sz="2200" b="0" dirty="0" smtClean="0"/>
                  <a:t>image</a:t>
                </a:r>
              </a:p>
              <a:p>
                <a:endParaRPr lang="en-US" sz="2200" b="0" dirty="0"/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US" sz="2200" b="0" dirty="0" smtClean="0"/>
                  <a:t>no </a:t>
                </a:r>
                <a:r>
                  <a:rPr lang="en-US" sz="2200" b="0" dirty="0"/>
                  <a:t>new symbol introduced</a:t>
                </a:r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US" sz="2200" b="0" dirty="0" smtClean="0"/>
                  <a:t>the </a:t>
                </a:r>
                <a:r>
                  <a:rPr lang="en-US" sz="2200" b="0" dirty="0"/>
                  <a:t>same applies to erosion ⊖</a:t>
                </a:r>
                <a:r>
                  <a:rPr lang="en-US" sz="2200" b="0" i="1" dirty="0"/>
                  <a:t> </a:t>
                </a:r>
                <a:r>
                  <a:rPr lang="en-US" sz="2200" b="0" i="1" dirty="0" smtClean="0"/>
                  <a:t> </a:t>
                </a:r>
                <a:r>
                  <a:rPr lang="en-US" sz="2200" b="0" dirty="0" smtClean="0"/>
                  <a:t>later</a:t>
                </a:r>
                <a:endParaRPr lang="en-US" sz="2200" b="0" dirty="0"/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US" sz="2200" b="0" dirty="0" smtClean="0"/>
                  <a:t>similar </a:t>
                </a:r>
                <a:r>
                  <a:rPr lang="en-US" sz="2200" b="0" dirty="0"/>
                  <a:t>to binary dilation</a:t>
                </a:r>
              </a:p>
              <a:p>
                <a:pPr marL="800100" lvl="1" indent="-342900">
                  <a:buFont typeface="Courier New" pitchFamily="49" charset="0"/>
                  <a:buChar char="o"/>
                </a:pPr>
                <a:r>
                  <a:rPr lang="en-US" sz="2200" b="0" dirty="0" smtClean="0"/>
                  <a:t>first function  </a:t>
                </a:r>
                <a:r>
                  <a:rPr lang="en-US" sz="2200" b="0" i="1" dirty="0"/>
                  <a:t>f </a:t>
                </a:r>
                <a:r>
                  <a:rPr lang="en-US" sz="2200" b="0" i="1" dirty="0" smtClean="0"/>
                  <a:t> </a:t>
                </a:r>
                <a:r>
                  <a:rPr lang="en-US" sz="2200" b="0" dirty="0" smtClean="0"/>
                  <a:t>represents </a:t>
                </a:r>
                <a:r>
                  <a:rPr lang="en-US" sz="2200" b="0" dirty="0"/>
                  <a:t>image</a:t>
                </a:r>
              </a:p>
              <a:p>
                <a:pPr marL="800100" lvl="1" indent="-342900">
                  <a:buFont typeface="Courier New" pitchFamily="49" charset="0"/>
                  <a:buChar char="o"/>
                </a:pPr>
                <a:r>
                  <a:rPr lang="en-US" sz="2200" b="0" dirty="0"/>
                  <a:t>second function </a:t>
                </a:r>
                <a:r>
                  <a:rPr lang="en-US" sz="2200" b="0" i="1" dirty="0"/>
                  <a:t>k </a:t>
                </a:r>
                <a:r>
                  <a:rPr lang="en-US" sz="2200" b="0" dirty="0"/>
                  <a:t>represents structuring element</a:t>
                </a: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52400"/>
                <a:ext cx="8610600" cy="5847755"/>
              </a:xfrm>
              <a:prstGeom prst="rect">
                <a:avLst/>
              </a:prstGeom>
              <a:blipFill rotWithShape="1">
                <a:blip r:embed="rId3"/>
                <a:stretch>
                  <a:fillRect l="-849" t="-626" b="-13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1447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61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Gray-scale Dilation: Illustration</a:t>
            </a:r>
          </a:p>
          <a:p>
            <a:endParaRPr lang="en-US" sz="2200" b="0" dirty="0" smtClean="0"/>
          </a:p>
        </p:txBody>
      </p:sp>
      <p:grpSp>
        <p:nvGrpSpPr>
          <p:cNvPr id="8" name="Group 7"/>
          <p:cNvGrpSpPr/>
          <p:nvPr/>
        </p:nvGrpSpPr>
        <p:grpSpPr>
          <a:xfrm>
            <a:off x="678877" y="838200"/>
            <a:ext cx="8077200" cy="2209800"/>
            <a:chOff x="609600" y="838200"/>
            <a:chExt cx="8077200" cy="2209800"/>
          </a:xfrm>
        </p:grpSpPr>
        <p:sp>
          <p:nvSpPr>
            <p:cNvPr id="5" name="Rectangle 4"/>
            <p:cNvSpPr/>
            <p:nvPr/>
          </p:nvSpPr>
          <p:spPr>
            <a:xfrm>
              <a:off x="5107379" y="1952006"/>
              <a:ext cx="357942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800" dirty="0"/>
                <a:t>Figure 13.14: </a:t>
              </a:r>
              <a:r>
                <a:rPr lang="en-US" sz="1800" b="0" dirty="0"/>
                <a:t>Example of a 1D </a:t>
              </a:r>
              <a:r>
                <a:rPr lang="en-US" sz="1800" b="0" dirty="0" smtClean="0"/>
                <a:t>function (left</a:t>
              </a:r>
              <a:r>
                <a:rPr lang="en-US" sz="1800" b="0" dirty="0"/>
                <a:t>) and its umbra (right).</a:t>
              </a:r>
            </a:p>
          </p:txBody>
        </p:sp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838200"/>
              <a:ext cx="4476750" cy="2209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9" name="Group 8"/>
          <p:cNvGrpSpPr/>
          <p:nvPr/>
        </p:nvGrpSpPr>
        <p:grpSpPr>
          <a:xfrm>
            <a:off x="683825" y="3136080"/>
            <a:ext cx="6555175" cy="1114425"/>
            <a:chOff x="683825" y="3136080"/>
            <a:chExt cx="6555175" cy="1114425"/>
          </a:xfrm>
        </p:grpSpPr>
        <p:pic>
          <p:nvPicPr>
            <p:cNvPr id="280578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825" y="3136080"/>
              <a:ext cx="2324100" cy="1114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Rectangle 9"/>
            <p:cNvSpPr/>
            <p:nvPr/>
          </p:nvSpPr>
          <p:spPr>
            <a:xfrm>
              <a:off x="3124200" y="3370126"/>
              <a:ext cx="41148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800" dirty="0"/>
                <a:t>Figure 13.15</a:t>
              </a:r>
              <a:r>
                <a:rPr lang="en-US" sz="1800" b="0" dirty="0"/>
                <a:t>: A structuring element: 1D function (</a:t>
              </a:r>
              <a:r>
                <a:rPr lang="en-US" sz="1800" b="0" dirty="0" smtClean="0"/>
                <a:t>left) and </a:t>
              </a:r>
              <a:r>
                <a:rPr lang="en-US" sz="1800" b="0" dirty="0"/>
                <a:t>its umbra (right).</a:t>
              </a:r>
              <a:endParaRPr lang="en-US" sz="1800" b="0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85850" y="4264355"/>
            <a:ext cx="8329550" cy="2347970"/>
            <a:chOff x="585850" y="4264355"/>
            <a:chExt cx="8329550" cy="2347970"/>
          </a:xfrm>
        </p:grpSpPr>
        <p:pic>
          <p:nvPicPr>
            <p:cNvPr id="280579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850" y="4264355"/>
              <a:ext cx="4419600" cy="2238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4800600" y="4304001"/>
              <a:ext cx="4114800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800" dirty="0"/>
                <a:t>Figure 13.16</a:t>
              </a:r>
              <a:r>
                <a:rPr lang="en-US" sz="1800" b="0" dirty="0"/>
                <a:t>: 1D example of </a:t>
              </a:r>
              <a:r>
                <a:rPr lang="en-US" sz="1800" b="0" dirty="0" smtClean="0"/>
                <a:t>gray-scale dilation</a:t>
              </a:r>
              <a:r>
                <a:rPr lang="en-US" sz="1800" b="0" dirty="0"/>
                <a:t>. The </a:t>
              </a:r>
              <a:r>
                <a:rPr lang="en-US" sz="1800" b="0" dirty="0" err="1"/>
                <a:t>umbras</a:t>
              </a:r>
              <a:r>
                <a:rPr lang="en-US" sz="1800" b="0" dirty="0"/>
                <a:t> of the 1D </a:t>
              </a:r>
              <a:r>
                <a:rPr lang="en-US" sz="1800" b="0" dirty="0" smtClean="0"/>
                <a:t>function </a:t>
              </a:r>
              <a:r>
                <a:rPr lang="en-US" sz="1800" b="0" i="1" dirty="0"/>
                <a:t>f </a:t>
              </a:r>
              <a:r>
                <a:rPr lang="en-US" sz="1800" b="0" dirty="0"/>
                <a:t>and structuring element </a:t>
              </a:r>
              <a:r>
                <a:rPr lang="en-US" sz="1800" b="0" i="1" dirty="0"/>
                <a:t>k </a:t>
              </a:r>
              <a:r>
                <a:rPr lang="en-US" sz="1800" b="0" dirty="0"/>
                <a:t>are </a:t>
              </a:r>
              <a:r>
                <a:rPr lang="en-US" sz="1800" b="0" dirty="0" smtClean="0"/>
                <a:t>dilated </a:t>
              </a:r>
              <a:r>
                <a:rPr lang="en-US" sz="1800" b="0" dirty="0"/>
                <a:t>first, </a:t>
              </a:r>
              <a:r>
                <a:rPr lang="en-US" sz="1800" b="0" i="1" dirty="0"/>
                <a:t>U</a:t>
              </a:r>
              <a:r>
                <a:rPr lang="en-US" sz="1800" b="0" dirty="0"/>
                <a:t>[</a:t>
              </a:r>
              <a:r>
                <a:rPr lang="en-US" sz="1800" b="0" i="1" dirty="0"/>
                <a:t>f</a:t>
              </a:r>
              <a:r>
                <a:rPr lang="en-US" sz="1800" b="0" dirty="0"/>
                <a:t>] ⊕</a:t>
              </a:r>
              <a:r>
                <a:rPr lang="en-US" sz="1800" b="0" i="1" dirty="0"/>
                <a:t> U</a:t>
              </a:r>
              <a:r>
                <a:rPr lang="en-US" sz="1800" b="0" dirty="0"/>
                <a:t>[</a:t>
              </a:r>
              <a:r>
                <a:rPr lang="en-US" sz="1800" b="0" i="1" dirty="0"/>
                <a:t>k</a:t>
              </a:r>
              <a:r>
                <a:rPr lang="en-US" sz="1800" b="0" dirty="0"/>
                <a:t>]. The top </a:t>
              </a:r>
              <a:r>
                <a:rPr lang="en-US" sz="1800" b="0" dirty="0" smtClean="0"/>
                <a:t>surface of </a:t>
              </a:r>
              <a:r>
                <a:rPr lang="en-US" sz="1800" b="0" dirty="0"/>
                <a:t>this dilated set gives the result, </a:t>
              </a:r>
              <a:endParaRPr lang="en-US" sz="1800" b="0" dirty="0" smtClean="0"/>
            </a:p>
            <a:p>
              <a:r>
                <a:rPr lang="en-US" sz="1800" b="0" i="1" dirty="0"/>
                <a:t> </a:t>
              </a:r>
              <a:r>
                <a:rPr lang="en-US" sz="1800" b="0" i="1" dirty="0" smtClean="0"/>
                <a:t>               f </a:t>
              </a:r>
              <a:r>
                <a:rPr lang="en-US" sz="1800" b="0" dirty="0"/>
                <a:t>⊕</a:t>
              </a:r>
              <a:r>
                <a:rPr lang="en-US" sz="1800" b="0" i="1" dirty="0"/>
                <a:t> </a:t>
              </a:r>
              <a:r>
                <a:rPr lang="en-US" sz="1800" b="0" i="1" dirty="0" smtClean="0"/>
                <a:t>k </a:t>
              </a:r>
              <a:r>
                <a:rPr lang="en-US" sz="1800" b="0" dirty="0" smtClean="0"/>
                <a:t>= </a:t>
              </a:r>
              <a:r>
                <a:rPr lang="en-US" sz="1800" b="0" i="1" dirty="0" smtClean="0"/>
                <a:t>T</a:t>
              </a:r>
              <a:r>
                <a:rPr lang="en-US" sz="1800" b="0" dirty="0" smtClean="0"/>
                <a:t>(</a:t>
              </a:r>
              <a:r>
                <a:rPr lang="en-US" sz="1800" b="0" i="1" dirty="0" smtClean="0"/>
                <a:t>U</a:t>
              </a:r>
              <a:r>
                <a:rPr lang="en-US" sz="1800" b="0" dirty="0" smtClean="0"/>
                <a:t>[</a:t>
              </a:r>
              <a:r>
                <a:rPr lang="en-US" sz="1800" b="0" i="1" dirty="0" smtClean="0"/>
                <a:t>f</a:t>
              </a:r>
              <a:r>
                <a:rPr lang="en-US" sz="1800" b="0" dirty="0"/>
                <a:t>] ⊕</a:t>
              </a:r>
              <a:r>
                <a:rPr lang="en-US" sz="1800" b="0" i="1" dirty="0"/>
                <a:t> U</a:t>
              </a:r>
              <a:r>
                <a:rPr lang="en-US" sz="1800" b="0" dirty="0"/>
                <a:t>[</a:t>
              </a:r>
              <a:r>
                <a:rPr lang="en-US" sz="1800" b="0" i="1" dirty="0"/>
                <a:t>k</a:t>
              </a:r>
              <a:r>
                <a:rPr lang="en-US" sz="1800" b="0" dirty="0" smtClean="0"/>
                <a:t>])</a:t>
              </a:r>
              <a:endParaRPr lang="en-US" sz="1800" b="0" dirty="0"/>
            </a:p>
            <a:p>
              <a:endParaRPr lang="en-US" sz="1800" b="0" dirty="0"/>
            </a:p>
            <a:p>
              <a:r>
                <a:rPr lang="en-US" sz="1800" b="0" dirty="0"/>
                <a:t>.</a:t>
              </a:r>
              <a:endParaRPr lang="en-US" sz="1800" b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152573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152400" y="152400"/>
                <a:ext cx="8610600" cy="50475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2200" b="0" dirty="0" smtClean="0"/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US" sz="2000" b="0" dirty="0"/>
                  <a:t>This explains what gray-scale dilation means</a:t>
                </a:r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US" sz="2000" b="0" dirty="0" smtClean="0"/>
                  <a:t>does </a:t>
                </a:r>
                <a:r>
                  <a:rPr lang="en-US" sz="2000" b="0" dirty="0"/>
                  <a:t>not give a reasonable algorithm for actual computations in </a:t>
                </a:r>
                <a:r>
                  <a:rPr lang="en-US" sz="2000" b="0" dirty="0" smtClean="0"/>
                  <a:t>hardware</a:t>
                </a:r>
              </a:p>
              <a:p>
                <a:pPr marL="342900" indent="-342900">
                  <a:buFont typeface="Arial" pitchFamily="34" charset="0"/>
                  <a:buChar char="•"/>
                </a:pPr>
                <a:endParaRPr lang="en-US" sz="2000" b="0" dirty="0"/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US" sz="2000" b="0" dirty="0" smtClean="0"/>
                  <a:t>computationally </a:t>
                </a:r>
                <a:r>
                  <a:rPr lang="en-US" sz="2000" b="0" dirty="0"/>
                  <a:t>plausible way to calculate dilation ... taking the maximum </a:t>
                </a:r>
                <a:r>
                  <a:rPr lang="en-US" sz="2000" b="0" dirty="0" smtClean="0"/>
                  <a:t>of a </a:t>
                </a:r>
                <a:r>
                  <a:rPr lang="en-US" sz="2000" b="0" dirty="0"/>
                  <a:t>set of sums</a:t>
                </a:r>
                <a:r>
                  <a:rPr lang="en-US" sz="2000" b="0" dirty="0" smtClean="0"/>
                  <a:t>:</a:t>
                </a:r>
              </a:p>
              <a:p>
                <a:pPr marL="342900" indent="-342900">
                  <a:buFont typeface="Arial" pitchFamily="34" charset="0"/>
                  <a:buChar char="•"/>
                </a:pPr>
                <a:endParaRPr lang="en-US" sz="2000" b="0" dirty="0" smtClean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000" b="0" i="1">
                              <a:latin typeface="Cambria Math"/>
                              <a:ea typeface="Cambria Math"/>
                            </a:rPr>
                            <m:t>𝑓</m:t>
                          </m:r>
                          <m:r>
                            <a:rPr lang="en-US" sz="2000" b="0" i="1">
                              <a:latin typeface="Cambria Math"/>
                              <a:ea typeface="Cambria Math"/>
                            </a:rPr>
                            <m:t>⊕</m:t>
                          </m:r>
                          <m:r>
                            <a:rPr lang="en-US" sz="2000" b="0" i="1">
                              <a:latin typeface="Cambria Math"/>
                              <a:ea typeface="Cambria Math"/>
                            </a:rPr>
                            <m:t>𝑘</m:t>
                          </m:r>
                        </m:e>
                      </m:d>
                      <m:d>
                        <m:dPr>
                          <m:ctrlPr>
                            <a:rPr lang="en-US" sz="20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  <m:r>
                        <a:rPr lang="en-US" sz="2000" b="0" i="1">
                          <a:latin typeface="Cambria Math"/>
                          <a:ea typeface="Cambria Math"/>
                        </a:rPr>
                        <m:t>=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  <a:ea typeface="Cambria Math"/>
                            </a:rPr>
                            <m:t>max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  <m:t>𝑧</m:t>
                                  </m:r>
                                </m:e>
                              </m:d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  <m:t>𝑧</m:t>
                                  </m:r>
                                </m:e>
                              </m:d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, </m:t>
                              </m:r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∈</m:t>
                              </m:r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𝐹</m:t>
                              </m:r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, </m:t>
                              </m:r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∈</m:t>
                              </m:r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𝐾</m:t>
                              </m:r>
                            </m:e>
                          </m:d>
                        </m:e>
                      </m:func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en-US" sz="2000" b="0" dirty="0" smtClean="0">
                  <a:ea typeface="Cambria Math"/>
                </a:endParaRPr>
              </a:p>
              <a:p>
                <a:endParaRPr lang="en-US" sz="2000" b="0" dirty="0" smtClean="0">
                  <a:ea typeface="Cambria Math"/>
                </a:endParaRPr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US" sz="2000" b="0" dirty="0" smtClean="0"/>
                  <a:t>computational </a:t>
                </a:r>
                <a:r>
                  <a:rPr lang="en-US" sz="2000" b="0" dirty="0"/>
                  <a:t>complexity is the same as for convolution in linear filtering, </a:t>
                </a:r>
                <a:r>
                  <a:rPr lang="en-US" sz="2000" b="0" dirty="0" smtClean="0"/>
                  <a:t>where a </a:t>
                </a:r>
                <a:r>
                  <a:rPr lang="en-US" sz="2000" b="0" dirty="0"/>
                  <a:t>summation of products is </a:t>
                </a:r>
                <a:r>
                  <a:rPr lang="en-US" sz="2000" b="0" dirty="0" smtClean="0"/>
                  <a:t>performed</a:t>
                </a:r>
              </a:p>
              <a:p>
                <a:pPr marL="342900" indent="-342900">
                  <a:buFont typeface="Arial" pitchFamily="34" charset="0"/>
                  <a:buChar char="•"/>
                </a:pPr>
                <a:endParaRPr lang="en-US" sz="2000" b="0" dirty="0" smtClean="0"/>
              </a:p>
              <a:p>
                <a:pPr marL="342900" indent="-342900">
                  <a:buFont typeface="Arial" pitchFamily="34" charset="0"/>
                  <a:buChar char="•"/>
                </a:pPr>
                <a:endParaRPr lang="en-US" sz="2000" b="0" dirty="0"/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US" sz="2000" b="0" dirty="0" smtClean="0"/>
                  <a:t>Case: when the structuring element is binary</a:t>
                </a:r>
              </a:p>
              <a:p>
                <a:pPr marL="342900" indent="-342900">
                  <a:buFont typeface="Arial" pitchFamily="34" charset="0"/>
                  <a:buChar char="•"/>
                </a:pPr>
                <a:endParaRPr lang="en-US" sz="2000" b="0" dirty="0" smtClean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b="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000" b="0" i="1">
                              <a:latin typeface="Cambria Math"/>
                              <a:ea typeface="Cambria Math"/>
                            </a:rPr>
                            <m:t>𝑓</m:t>
                          </m:r>
                          <m:r>
                            <a:rPr lang="en-US" sz="2000" b="0" i="1">
                              <a:latin typeface="Cambria Math"/>
                              <a:ea typeface="Cambria Math"/>
                            </a:rPr>
                            <m:t>⊕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𝐾</m:t>
                          </m:r>
                        </m:e>
                      </m:d>
                      <m:d>
                        <m:dPr>
                          <m:ctrlPr>
                            <a:rPr lang="en-US" sz="2000" b="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000" b="0" i="1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  <m:r>
                        <a:rPr lang="en-US" sz="2000" b="0" i="1">
                          <a:latin typeface="Cambria Math"/>
                          <a:ea typeface="Cambria Math"/>
                        </a:rPr>
                        <m:t>=</m:t>
                      </m:r>
                      <m:func>
                        <m:funcPr>
                          <m:ctrlPr>
                            <a:rPr lang="en-US" sz="2000" b="0" i="1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>
                              <a:latin typeface="Cambria Math"/>
                              <a:ea typeface="Cambria Math"/>
                            </a:rPr>
                            <m:t>max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000" b="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0" i="1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000" b="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  <m:r>
                                    <a:rPr lang="en-US" sz="2000" b="0" i="1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US" sz="2000" b="0" i="1">
                                      <a:latin typeface="Cambria Math"/>
                                      <a:ea typeface="Cambria Math"/>
                                    </a:rPr>
                                    <m:t>𝑧</m:t>
                                  </m:r>
                                </m:e>
                              </m:d>
                              <m:r>
                                <a:rPr lang="en-US" sz="2000" b="0" i="1">
                                  <a:latin typeface="Cambria Math"/>
                                  <a:ea typeface="Cambria Math"/>
                                </a:rPr>
                                <m:t>, </m:t>
                              </m:r>
                              <m:r>
                                <a:rPr lang="en-US" sz="2000" b="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sz="2000" b="0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2000" b="0" i="1"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  <m:r>
                                <a:rPr lang="en-US" sz="2000" b="0" i="1">
                                  <a:latin typeface="Cambria Math"/>
                                  <a:ea typeface="Cambria Math"/>
                                </a:rPr>
                                <m:t>∈</m:t>
                              </m:r>
                              <m:r>
                                <a:rPr lang="en-US" sz="2000" b="0" i="1">
                                  <a:latin typeface="Cambria Math"/>
                                  <a:ea typeface="Cambria Math"/>
                                </a:rPr>
                                <m:t>𝐹</m:t>
                              </m:r>
                              <m:r>
                                <a:rPr lang="en-US" sz="2000" b="0" i="1">
                                  <a:latin typeface="Cambria Math"/>
                                  <a:ea typeface="Cambria Math"/>
                                </a:rPr>
                                <m:t>, </m:t>
                              </m:r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  <m:r>
                                <a:rPr lang="en-US" sz="2000" b="0" i="1">
                                  <a:latin typeface="Cambria Math"/>
                                  <a:ea typeface="Cambria Math"/>
                                </a:rPr>
                                <m:t>∈</m:t>
                              </m:r>
                              <m:r>
                                <a:rPr lang="en-US" sz="2000" b="0" i="1">
                                  <a:latin typeface="Cambria Math"/>
                                  <a:ea typeface="Cambria Math"/>
                                </a:rPr>
                                <m:t>𝐾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2000" b="0" dirty="0" smtClean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52400"/>
                <a:ext cx="8610600" cy="5047536"/>
              </a:xfrm>
              <a:prstGeom prst="rect">
                <a:avLst/>
              </a:prstGeom>
              <a:blipFill rotWithShape="1">
                <a:blip r:embed="rId3"/>
                <a:stretch>
                  <a:fillRect l="-566" r="-849" b="-3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0237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152400" y="152400"/>
                <a:ext cx="8610600" cy="60478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Gray-scale Erosion</a:t>
                </a:r>
              </a:p>
              <a:p>
                <a:endParaRPr lang="en-US" sz="2000" b="0" dirty="0" smtClean="0"/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US" sz="2000" b="0" dirty="0" smtClean="0"/>
                  <a:t>definition </a:t>
                </a:r>
                <a:r>
                  <a:rPr lang="en-US" sz="2000" b="0" dirty="0"/>
                  <a:t>of </a:t>
                </a:r>
                <a:r>
                  <a:rPr lang="en-US" sz="2000" dirty="0"/>
                  <a:t>gray-scale erosion </a:t>
                </a:r>
                <a:r>
                  <a:rPr lang="en-US" sz="2000" b="0" dirty="0"/>
                  <a:t>is analogous to gray-scale dilation.</a:t>
                </a:r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US" sz="2000" b="0" dirty="0" smtClean="0"/>
                  <a:t> </a:t>
                </a:r>
                <a:r>
                  <a:rPr lang="en-US" sz="2000" b="0" dirty="0"/>
                  <a:t>gray-scale erosion of two functions (point sets)</a:t>
                </a:r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US" sz="2000" b="0" dirty="0" smtClean="0"/>
                  <a:t>Takes </a:t>
                </a:r>
                <a:r>
                  <a:rPr lang="en-US" sz="2000" b="0" dirty="0"/>
                  <a:t>their </a:t>
                </a:r>
                <a:r>
                  <a:rPr lang="en-US" sz="2000" b="0" dirty="0" err="1"/>
                  <a:t>umbras</a:t>
                </a:r>
                <a:r>
                  <a:rPr lang="en-US" sz="2000" b="0" dirty="0"/>
                  <a:t>.</a:t>
                </a:r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US" sz="2000" b="0" dirty="0" smtClean="0"/>
                  <a:t>Erodes </a:t>
                </a:r>
                <a:r>
                  <a:rPr lang="en-US" sz="2000" b="0" dirty="0"/>
                  <a:t>them using binary erosion.</a:t>
                </a:r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US" sz="2000" b="0" dirty="0" smtClean="0"/>
                  <a:t>Gives </a:t>
                </a:r>
                <a:r>
                  <a:rPr lang="en-US" sz="2000" b="0" dirty="0"/>
                  <a:t>the result as the top surface</a:t>
                </a:r>
                <a:r>
                  <a:rPr lang="en-US" sz="2000" b="0" dirty="0" smtClean="0"/>
                  <a:t>.</a:t>
                </a:r>
              </a:p>
              <a:p>
                <a:pPr marL="342900" indent="-342900">
                  <a:buFont typeface="Arial" pitchFamily="34" charset="0"/>
                  <a:buChar char="•"/>
                </a:pPr>
                <a:endParaRPr lang="en-US" sz="2000" b="0" dirty="0"/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US" sz="2000" b="0" dirty="0" smtClean="0"/>
                  <a:t>let </a:t>
                </a:r>
                <a14:m>
                  <m:oMath xmlns:m="http://schemas.openxmlformats.org/officeDocument/2006/math">
                    <m:r>
                      <a:rPr lang="en-US" sz="2000" b="0" i="1">
                        <a:latin typeface="Cambria Math"/>
                      </a:rPr>
                      <m:t>𝐹</m:t>
                    </m:r>
                    <m:r>
                      <a:rPr lang="en-US" sz="2000" b="0" i="1">
                        <a:latin typeface="Cambria Math"/>
                      </a:rPr>
                      <m:t>,</m:t>
                    </m:r>
                    <m:r>
                      <a:rPr lang="en-US" sz="2000" b="0" i="1">
                        <a:latin typeface="Cambria Math"/>
                      </a:rPr>
                      <m:t>𝐾</m:t>
                    </m:r>
                    <m:r>
                      <a:rPr lang="en-US" sz="2000" b="0" i="1">
                        <a:latin typeface="Cambria Math"/>
                      </a:rPr>
                      <m:t>⊆</m:t>
                    </m:r>
                    <m:sSup>
                      <m:sSupPr>
                        <m:ctrlPr>
                          <a:rPr lang="en-US" sz="2000" b="0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000" b="0" i="1">
                            <a:latin typeface="Cambria Math"/>
                            <a:ea typeface="Cambria Math"/>
                          </a:rPr>
                          <m:t>ℰ</m:t>
                        </m:r>
                      </m:e>
                      <m:sup>
                        <m:r>
                          <a:rPr lang="en-US" sz="2000" b="0" i="1">
                            <a:latin typeface="Cambria Math"/>
                            <a:ea typeface="Cambria Math"/>
                          </a:rPr>
                          <m:t>𝑛</m:t>
                        </m:r>
                        <m:r>
                          <a:rPr lang="en-US" sz="2000" b="0" i="1">
                            <a:latin typeface="Cambria Math"/>
                            <a:ea typeface="Cambria Math"/>
                          </a:rPr>
                          <m:t>−1</m:t>
                        </m:r>
                      </m:sup>
                    </m:sSup>
                    <m:r>
                      <a:rPr lang="en-US" sz="2000" b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2000" b="0" dirty="0"/>
                  <a:t> and  </a:t>
                </a:r>
                <a14:m>
                  <m:oMath xmlns:m="http://schemas.openxmlformats.org/officeDocument/2006/math">
                    <m:r>
                      <a:rPr lang="en-US" sz="2000" b="0" i="1">
                        <a:latin typeface="Cambria Math"/>
                        <a:ea typeface="Cambria Math"/>
                      </a:rPr>
                      <m:t>𝑓</m:t>
                    </m:r>
                    <m:r>
                      <a:rPr lang="en-US" sz="2000" b="0" i="1">
                        <a:latin typeface="Cambria Math"/>
                        <a:ea typeface="Cambria Math"/>
                      </a:rPr>
                      <m:t> :</m:t>
                    </m:r>
                    <m:r>
                      <a:rPr lang="en-US" sz="2000" b="0" i="1">
                        <a:latin typeface="Cambria Math"/>
                        <a:ea typeface="Cambria Math"/>
                      </a:rPr>
                      <m:t>𝐹</m:t>
                    </m:r>
                    <m:r>
                      <a:rPr lang="en-US" sz="2000" b="0" i="1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sz="2000" b="0" i="1">
                        <a:latin typeface="Cambria Math"/>
                        <a:ea typeface="Cambria Math"/>
                      </a:rPr>
                      <m:t>ℰ</m:t>
                    </m:r>
                  </m:oMath>
                </a14:m>
                <a:r>
                  <a:rPr lang="en-US" sz="2000" b="0" dirty="0"/>
                  <a:t>  and  </a:t>
                </a:r>
                <a14:m>
                  <m:oMath xmlns:m="http://schemas.openxmlformats.org/officeDocument/2006/math">
                    <m:r>
                      <a:rPr lang="en-US" sz="2000" b="0" i="1">
                        <a:latin typeface="Cambria Math"/>
                        <a:ea typeface="Cambria Math"/>
                      </a:rPr>
                      <m:t>𝑘</m:t>
                    </m:r>
                    <m:r>
                      <a:rPr lang="en-US" sz="2000" b="0" i="1">
                        <a:latin typeface="Cambria Math"/>
                        <a:ea typeface="Cambria Math"/>
                      </a:rPr>
                      <m:t> :</m:t>
                    </m:r>
                    <m:r>
                      <a:rPr lang="en-US" sz="2000" b="0" i="1">
                        <a:latin typeface="Cambria Math"/>
                        <a:ea typeface="Cambria Math"/>
                      </a:rPr>
                      <m:t>𝐾</m:t>
                    </m:r>
                    <m:r>
                      <a:rPr lang="en-US" sz="2000" b="0" i="1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sz="2000" b="0" i="1">
                        <a:latin typeface="Cambria Math"/>
                        <a:ea typeface="Cambria Math"/>
                      </a:rPr>
                      <m:t>ℰ</m:t>
                    </m:r>
                    <m:r>
                      <a:rPr lang="en-US" sz="2000" b="0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endParaRPr lang="en-US" sz="2000" b="0" dirty="0">
                  <a:ea typeface="Cambria Math"/>
                </a:endParaRPr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US" sz="2000" dirty="0" smtClean="0"/>
                  <a:t>erosion </a:t>
                </a:r>
                <a:r>
                  <a:rPr lang="en-US" sz="2000" b="0" dirty="0"/>
                  <a:t>⊖</a:t>
                </a:r>
                <a:r>
                  <a:rPr lang="en-US" sz="2000" b="0" i="1" dirty="0" smtClean="0"/>
                  <a:t> </a:t>
                </a:r>
                <a:r>
                  <a:rPr lang="en-US" sz="2000" b="0" dirty="0" smtClean="0"/>
                  <a:t>of  </a:t>
                </a:r>
                <a:r>
                  <a:rPr lang="en-US" sz="2000" b="0" i="1" dirty="0"/>
                  <a:t>f </a:t>
                </a:r>
                <a:r>
                  <a:rPr lang="en-US" sz="2000" b="0" i="1" dirty="0"/>
                  <a:t> </a:t>
                </a:r>
                <a:r>
                  <a:rPr lang="en-US" sz="2000" b="0" dirty="0"/>
                  <a:t>by  </a:t>
                </a:r>
                <a:r>
                  <a:rPr lang="en-US" sz="2000" b="0" i="1" dirty="0"/>
                  <a:t>k</a:t>
                </a:r>
                <a:r>
                  <a:rPr lang="en-US" sz="2000" b="0" dirty="0"/>
                  <a:t>,  </a:t>
                </a:r>
                <a:r>
                  <a:rPr lang="en-US" sz="2000" b="0" i="1" dirty="0"/>
                  <a:t>f </a:t>
                </a:r>
                <a:r>
                  <a:rPr lang="en-US" sz="2000" b="0" dirty="0"/>
                  <a:t>⊖</a:t>
                </a:r>
                <a:r>
                  <a:rPr lang="en-US" sz="2000" b="0" i="1" dirty="0" smtClean="0"/>
                  <a:t> </a:t>
                </a:r>
                <a:r>
                  <a:rPr lang="en-US" sz="2000" b="0" i="1" dirty="0"/>
                  <a:t>k </a:t>
                </a:r>
                <a:r>
                  <a:rPr lang="en-US" sz="2000" b="0" dirty="0"/>
                  <a:t>: </a:t>
                </a:r>
                <a:r>
                  <a:rPr lang="en-US" sz="2000" b="0" i="1" dirty="0"/>
                  <a:t>F </a:t>
                </a:r>
                <a:r>
                  <a:rPr lang="en-US" sz="2000" b="0" dirty="0"/>
                  <a:t>⊖</a:t>
                </a:r>
                <a:r>
                  <a:rPr lang="en-US" sz="2000" b="0" i="1" dirty="0" smtClean="0"/>
                  <a:t> </a:t>
                </a:r>
                <a:r>
                  <a:rPr lang="en-US" sz="2000" b="0" i="1" dirty="0"/>
                  <a:t>K → </a:t>
                </a:r>
                <a14:m>
                  <m:oMath xmlns:m="http://schemas.openxmlformats.org/officeDocument/2006/math">
                    <m:r>
                      <a:rPr lang="en-US" sz="2000" b="0" i="1">
                        <a:latin typeface="Cambria Math"/>
                        <a:ea typeface="Cambria Math"/>
                      </a:rPr>
                      <m:t>ℰ</m:t>
                    </m:r>
                  </m:oMath>
                </a14:m>
                <a:r>
                  <a:rPr lang="en-US" sz="2000" b="0" i="1" dirty="0"/>
                  <a:t> </a:t>
                </a:r>
                <a:r>
                  <a:rPr lang="en-US" sz="2000" b="0" dirty="0"/>
                  <a:t>is defined </a:t>
                </a:r>
                <a:r>
                  <a:rPr lang="en-US" sz="2000" b="0" dirty="0" smtClean="0"/>
                  <a:t>by</a:t>
                </a:r>
              </a:p>
              <a:p>
                <a:pPr marL="342900" indent="-342900">
                  <a:buFont typeface="Arial" pitchFamily="34" charset="0"/>
                  <a:buChar char="•"/>
                </a:pPr>
                <a:endParaRPr lang="en-US" sz="8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>
                          <a:latin typeface="Cambria Math"/>
                          <a:ea typeface="Cambria Math"/>
                        </a:rPr>
                        <m:t>𝑓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 b="0" dirty="0"/>
                        <m:t>⊖</m:t>
                      </m:r>
                      <m:r>
                        <a:rPr lang="en-US" sz="2000" b="0" i="1" dirty="0" smtClean="0">
                          <a:latin typeface="Cambria Math"/>
                        </a:rPr>
                        <m:t> </m:t>
                      </m:r>
                      <m:r>
                        <a:rPr lang="en-US" sz="2000" b="0" i="1">
                          <a:latin typeface="Cambria Math"/>
                          <a:ea typeface="Cambria Math"/>
                        </a:rPr>
                        <m:t>𝑘</m:t>
                      </m:r>
                      <m:r>
                        <a:rPr lang="en-US" sz="2000" b="0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000" b="0" i="1">
                          <a:latin typeface="Cambria Math"/>
                          <a:ea typeface="Cambria Math"/>
                        </a:rPr>
                        <m:t>𝑇</m:t>
                      </m:r>
                      <m:d>
                        <m:dPr>
                          <m:ctrlPr>
                            <a:rPr lang="en-US" sz="2000" b="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000" b="0" i="1">
                              <a:latin typeface="Cambria Math"/>
                              <a:ea typeface="Cambria Math"/>
                            </a:rPr>
                            <m:t>𝑈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0" i="1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000" b="0" dirty="0"/>
                            <m:t>⊖</m:t>
                          </m:r>
                          <m:r>
                            <a:rPr lang="en-US" sz="2000" b="0" i="1" dirty="0" smtClean="0">
                              <a:latin typeface="Cambria Math"/>
                            </a:rPr>
                            <m:t> </m:t>
                          </m:r>
                          <m:r>
                            <a:rPr lang="en-US" sz="2000" b="0" i="1">
                              <a:latin typeface="Cambria Math"/>
                              <a:ea typeface="Cambria Math"/>
                            </a:rPr>
                            <m:t>𝑈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0" i="1"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000" b="0" i="1" dirty="0" smtClean="0"/>
              </a:p>
              <a:p>
                <a:pPr/>
                <a:endParaRPr lang="en-US" sz="2000" b="0" i="1" dirty="0"/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US" sz="2000" b="0" dirty="0" smtClean="0"/>
                  <a:t>to </a:t>
                </a:r>
                <a:r>
                  <a:rPr lang="en-US" sz="2000" b="0" dirty="0"/>
                  <a:t>decrease computational complexity, the actual computations performed </a:t>
                </a:r>
                <a:r>
                  <a:rPr lang="en-US" sz="2000" b="0" dirty="0" smtClean="0"/>
                  <a:t>as the </a:t>
                </a:r>
                <a:r>
                  <a:rPr lang="en-US" sz="2000" b="0" dirty="0"/>
                  <a:t>minimum of a set of differences (notice similarity to correlation</a:t>
                </a:r>
                <a:r>
                  <a:rPr lang="en-US" sz="2000" b="0" dirty="0" smtClean="0"/>
                  <a:t>)</a:t>
                </a:r>
              </a:p>
              <a:p>
                <a:pPr marL="342900" indent="-342900">
                  <a:buFont typeface="Arial" pitchFamily="34" charset="0"/>
                  <a:buChar char="•"/>
                </a:pPr>
                <a:endParaRPr lang="en-US" sz="9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b="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000" b="0" i="1">
                              <a:latin typeface="Cambria Math"/>
                              <a:ea typeface="Cambria Math"/>
                            </a:rPr>
                            <m:t>𝑓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000" b="0" dirty="0"/>
                            <m:t>⊖</m:t>
                          </m:r>
                          <m:r>
                            <a:rPr lang="en-US" sz="2000" b="0" i="1" dirty="0" smtClean="0">
                              <a:latin typeface="Cambria Math"/>
                            </a:rPr>
                            <m:t> </m:t>
                          </m:r>
                          <m:r>
                            <a:rPr lang="en-US" sz="2000" b="0" i="1">
                              <a:latin typeface="Cambria Math"/>
                              <a:ea typeface="Cambria Math"/>
                            </a:rPr>
                            <m:t>𝑘</m:t>
                          </m:r>
                        </m:e>
                      </m:d>
                      <m:d>
                        <m:dPr>
                          <m:ctrlPr>
                            <a:rPr lang="en-US" sz="2000" b="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000" b="0" i="1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  <m:r>
                        <a:rPr lang="en-US" sz="2000" b="0" i="1">
                          <a:latin typeface="Cambria Math"/>
                          <a:ea typeface="Cambria Math"/>
                        </a:rPr>
                        <m:t>=</m:t>
                      </m:r>
                      <m:func>
                        <m:funcPr>
                          <m:ctrlPr>
                            <a:rPr lang="en-US" sz="2000" b="0" i="1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>
                              <a:latin typeface="Cambria Math"/>
                              <a:ea typeface="Cambria Math"/>
                            </a:rPr>
                            <m:t>m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  <a:ea typeface="Cambria Math"/>
                            </a:rPr>
                            <m:t>in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000" b="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0" i="1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000" b="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  <m:r>
                                    <a:rPr lang="en-US" sz="2000" b="0" i="1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US" sz="2000" b="0" i="1">
                                      <a:latin typeface="Cambria Math"/>
                                      <a:ea typeface="Cambria Math"/>
                                    </a:rPr>
                                    <m:t>𝑧</m:t>
                                  </m:r>
                                </m:e>
                              </m:d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2000" b="0" i="1"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  <m:d>
                                <m:dPr>
                                  <m:ctrlPr>
                                    <a:rPr lang="en-US" sz="2000" b="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>
                                      <a:latin typeface="Cambria Math"/>
                                      <a:ea typeface="Cambria Math"/>
                                    </a:rPr>
                                    <m:t>𝑧</m:t>
                                  </m:r>
                                </m:e>
                              </m:d>
                              <m:r>
                                <a:rPr lang="en-US" sz="2000" b="0" i="1">
                                  <a:latin typeface="Cambria Math"/>
                                  <a:ea typeface="Cambria Math"/>
                                </a:rPr>
                                <m:t>, </m:t>
                              </m:r>
                              <m:r>
                                <a:rPr lang="en-US" sz="2000" b="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sz="2000" b="0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2000" b="0" i="1"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  <m:r>
                                <a:rPr lang="en-US" sz="2000" b="0" i="1">
                                  <a:latin typeface="Cambria Math"/>
                                  <a:ea typeface="Cambria Math"/>
                                </a:rPr>
                                <m:t>∈</m:t>
                              </m:r>
                              <m:r>
                                <a:rPr lang="en-US" sz="2000" b="0" i="1">
                                  <a:latin typeface="Cambria Math"/>
                                  <a:ea typeface="Cambria Math"/>
                                </a:rPr>
                                <m:t>𝐹</m:t>
                              </m:r>
                              <m:r>
                                <a:rPr lang="en-US" sz="2000" b="0" i="1">
                                  <a:latin typeface="Cambria Math"/>
                                  <a:ea typeface="Cambria Math"/>
                                </a:rPr>
                                <m:t>, </m:t>
                              </m:r>
                              <m:r>
                                <a:rPr lang="en-US" sz="2000" b="0" i="1"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  <m:r>
                                <a:rPr lang="en-US" sz="2000" b="0" i="1">
                                  <a:latin typeface="Cambria Math"/>
                                  <a:ea typeface="Cambria Math"/>
                                </a:rPr>
                                <m:t>∈</m:t>
                              </m:r>
                              <m:r>
                                <a:rPr lang="en-US" sz="2000" b="0" i="1">
                                  <a:latin typeface="Cambria Math"/>
                                  <a:ea typeface="Cambria Math"/>
                                </a:rPr>
                                <m:t>𝐾</m:t>
                              </m:r>
                            </m:e>
                          </m:d>
                        </m:e>
                      </m:func>
                      <m:r>
                        <a:rPr lang="en-US" sz="2000" b="0" i="1">
                          <a:latin typeface="Cambria Math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en-US" sz="2000" b="0" dirty="0"/>
              </a:p>
              <a:p>
                <a:pPr marL="342900" indent="-342900">
                  <a:buFont typeface="Arial" pitchFamily="34" charset="0"/>
                  <a:buChar char="•"/>
                </a:pPr>
                <a:endParaRPr lang="en-US" sz="2000" b="0" dirty="0"/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US" sz="2000" b="0" dirty="0"/>
                  <a:t>Case: when the structuring element is </a:t>
                </a:r>
                <a:r>
                  <a:rPr lang="en-US" sz="2000" b="0" dirty="0" smtClean="0"/>
                  <a:t>binary</a:t>
                </a:r>
              </a:p>
              <a:p>
                <a:pPr marL="342900" indent="-342900">
                  <a:buFont typeface="Arial" pitchFamily="34" charset="0"/>
                  <a:buChar char="•"/>
                </a:pPr>
                <a:endParaRPr lang="en-US" sz="9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b="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000" b="0" i="1">
                              <a:latin typeface="Cambria Math"/>
                              <a:ea typeface="Cambria Math"/>
                            </a:rPr>
                            <m:t>𝑓</m:t>
                          </m:r>
                          <m:r>
                            <m:rPr>
                              <m:nor/>
                            </m:rPr>
                            <a:rPr lang="en-US" sz="2000" b="0" i="0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000" b="0" dirty="0"/>
                            <m:t>⊖</m:t>
                          </m:r>
                          <m:r>
                            <a:rPr lang="en-US" sz="2000" b="0" i="1" dirty="0" smtClean="0">
                              <a:latin typeface="Cambria Math"/>
                            </a:rPr>
                            <m:t> </m:t>
                          </m:r>
                          <m:r>
                            <a:rPr lang="en-US" sz="2000" b="0" i="1">
                              <a:latin typeface="Cambria Math"/>
                              <a:ea typeface="Cambria Math"/>
                            </a:rPr>
                            <m:t>𝐾</m:t>
                          </m:r>
                        </m:e>
                      </m:d>
                      <m:d>
                        <m:dPr>
                          <m:ctrlPr>
                            <a:rPr lang="en-US" sz="2000" b="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000" b="0" i="1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  <m:r>
                        <a:rPr lang="en-US" sz="2000" b="0" i="1">
                          <a:latin typeface="Cambria Math"/>
                          <a:ea typeface="Cambria Math"/>
                        </a:rPr>
                        <m:t>=</m:t>
                      </m:r>
                      <m:func>
                        <m:funcPr>
                          <m:ctrlPr>
                            <a:rPr lang="en-US" sz="2000" b="0" i="1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>
                              <a:latin typeface="Cambria Math"/>
                              <a:ea typeface="Cambria Math"/>
                            </a:rPr>
                            <m:t>m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  <a:ea typeface="Cambria Math"/>
                            </a:rPr>
                            <m:t>in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000" b="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0" i="1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000" b="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  <m:r>
                                    <a:rPr lang="en-US" sz="2000" b="0" i="1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US" sz="2000" b="0" i="1">
                                      <a:latin typeface="Cambria Math"/>
                                      <a:ea typeface="Cambria Math"/>
                                    </a:rPr>
                                    <m:t>𝑧</m:t>
                                  </m:r>
                                </m:e>
                              </m:d>
                              <m:r>
                                <a:rPr lang="en-US" sz="2000" b="0" i="1">
                                  <a:latin typeface="Cambria Math"/>
                                  <a:ea typeface="Cambria Math"/>
                                </a:rPr>
                                <m:t>, </m:t>
                              </m:r>
                              <m:r>
                                <a:rPr lang="en-US" sz="2000" b="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sz="2000" b="0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2000" b="0" i="1"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  <m:r>
                                <a:rPr lang="en-US" sz="2000" b="0" i="1">
                                  <a:latin typeface="Cambria Math"/>
                                  <a:ea typeface="Cambria Math"/>
                                </a:rPr>
                                <m:t>∈</m:t>
                              </m:r>
                              <m:r>
                                <a:rPr lang="en-US" sz="2000" b="0" i="1">
                                  <a:latin typeface="Cambria Math"/>
                                  <a:ea typeface="Cambria Math"/>
                                </a:rPr>
                                <m:t>𝐹</m:t>
                              </m:r>
                              <m:r>
                                <a:rPr lang="en-US" sz="2000" b="0" i="1">
                                  <a:latin typeface="Cambria Math"/>
                                  <a:ea typeface="Cambria Math"/>
                                </a:rPr>
                                <m:t>, </m:t>
                              </m:r>
                              <m:r>
                                <a:rPr lang="en-US" sz="2000" b="0" i="1"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  <m:r>
                                <a:rPr lang="en-US" sz="2000" b="0" i="1">
                                  <a:latin typeface="Cambria Math"/>
                                  <a:ea typeface="Cambria Math"/>
                                </a:rPr>
                                <m:t>∈</m:t>
                              </m:r>
                              <m:r>
                                <a:rPr lang="en-US" sz="2000" b="0" i="1">
                                  <a:latin typeface="Cambria Math"/>
                                  <a:ea typeface="Cambria Math"/>
                                </a:rPr>
                                <m:t>𝐾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2200" b="0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52400"/>
                <a:ext cx="8610600" cy="6047809"/>
              </a:xfrm>
              <a:prstGeom prst="rect">
                <a:avLst/>
              </a:prstGeom>
              <a:blipFill rotWithShape="1">
                <a:blip r:embed="rId3"/>
                <a:stretch>
                  <a:fillRect l="-708" t="-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6025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61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Gray-scale Erosion: Illustration</a:t>
            </a:r>
          </a:p>
          <a:p>
            <a:endParaRPr lang="en-US" sz="2200" b="0" dirty="0" smtClean="0"/>
          </a:p>
        </p:txBody>
      </p:sp>
      <p:grpSp>
        <p:nvGrpSpPr>
          <p:cNvPr id="9" name="Group 8"/>
          <p:cNvGrpSpPr/>
          <p:nvPr/>
        </p:nvGrpSpPr>
        <p:grpSpPr>
          <a:xfrm>
            <a:off x="467100" y="838200"/>
            <a:ext cx="8219700" cy="2209800"/>
            <a:chOff x="467100" y="838200"/>
            <a:chExt cx="8219700" cy="2209800"/>
          </a:xfrm>
        </p:grpSpPr>
        <p:sp>
          <p:nvSpPr>
            <p:cNvPr id="5" name="Rectangle 4"/>
            <p:cNvSpPr/>
            <p:nvPr/>
          </p:nvSpPr>
          <p:spPr>
            <a:xfrm>
              <a:off x="5107379" y="1952006"/>
              <a:ext cx="357942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800" dirty="0"/>
                <a:t>Figure 13.14: </a:t>
              </a:r>
              <a:r>
                <a:rPr lang="en-US" sz="1800" b="0" dirty="0"/>
                <a:t>Example of a 1D </a:t>
              </a:r>
              <a:r>
                <a:rPr lang="en-US" sz="1800" b="0" dirty="0" smtClean="0"/>
                <a:t>function (left</a:t>
              </a:r>
              <a:r>
                <a:rPr lang="en-US" sz="1800" b="0" dirty="0"/>
                <a:t>) and its umbra (right).</a:t>
              </a:r>
            </a:p>
          </p:txBody>
        </p:sp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100" y="838200"/>
              <a:ext cx="4476750" cy="2209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2" name="Group 11"/>
          <p:cNvGrpSpPr/>
          <p:nvPr/>
        </p:nvGrpSpPr>
        <p:grpSpPr>
          <a:xfrm>
            <a:off x="541325" y="3136080"/>
            <a:ext cx="6697675" cy="1114425"/>
            <a:chOff x="541325" y="3136080"/>
            <a:chExt cx="6697675" cy="1114425"/>
          </a:xfrm>
        </p:grpSpPr>
        <p:pic>
          <p:nvPicPr>
            <p:cNvPr id="280578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325" y="3136080"/>
              <a:ext cx="2324100" cy="1114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Rectangle 9"/>
            <p:cNvSpPr/>
            <p:nvPr/>
          </p:nvSpPr>
          <p:spPr>
            <a:xfrm>
              <a:off x="3124200" y="3370126"/>
              <a:ext cx="41148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800" dirty="0"/>
                <a:t>Figure 13.15</a:t>
              </a:r>
              <a:r>
                <a:rPr lang="en-US" sz="1800" b="0" dirty="0"/>
                <a:t>: A structuring element: 1D function (</a:t>
              </a:r>
              <a:r>
                <a:rPr lang="en-US" sz="1800" b="0" dirty="0" smtClean="0"/>
                <a:t>left) and </a:t>
              </a:r>
              <a:r>
                <a:rPr lang="en-US" sz="1800" b="0" dirty="0"/>
                <a:t>its umbra (right).</a:t>
              </a:r>
              <a:endParaRPr lang="en-US" sz="1800" b="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49987" y="4304001"/>
            <a:ext cx="8365413" cy="2143924"/>
            <a:chOff x="549987" y="4304001"/>
            <a:chExt cx="8365413" cy="2143924"/>
          </a:xfrm>
        </p:grpSpPr>
        <p:pic>
          <p:nvPicPr>
            <p:cNvPr id="281602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987" y="4304800"/>
              <a:ext cx="4210050" cy="2143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4800600" y="4304001"/>
              <a:ext cx="4114800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800" dirty="0"/>
                <a:t>Figure 13.17</a:t>
              </a:r>
              <a:r>
                <a:rPr lang="en-US" sz="1800" b="0" dirty="0"/>
                <a:t>: 1D example of gray-scale</a:t>
              </a:r>
            </a:p>
            <a:p>
              <a:r>
                <a:rPr lang="en-US" sz="1800" b="0" dirty="0"/>
                <a:t>erosion. The </a:t>
              </a:r>
              <a:r>
                <a:rPr lang="en-US" sz="1800" b="0" dirty="0" err="1"/>
                <a:t>umbras</a:t>
              </a:r>
              <a:r>
                <a:rPr lang="en-US" sz="1800" b="0" dirty="0"/>
                <a:t> of 1D </a:t>
              </a:r>
              <a:r>
                <a:rPr lang="en-US" sz="1800" b="0" dirty="0" smtClean="0"/>
                <a:t>function  </a:t>
              </a:r>
              <a:r>
                <a:rPr lang="en-US" sz="1800" b="0" i="1" dirty="0"/>
                <a:t>f</a:t>
              </a:r>
            </a:p>
            <a:p>
              <a:r>
                <a:rPr lang="en-US" sz="1800" b="0" dirty="0"/>
                <a:t>and structuring element </a:t>
              </a:r>
              <a:r>
                <a:rPr lang="en-US" sz="1800" b="0" i="1" dirty="0"/>
                <a:t>k </a:t>
              </a:r>
              <a:r>
                <a:rPr lang="en-US" sz="1800" b="0" i="1" dirty="0" smtClean="0"/>
                <a:t> </a:t>
              </a:r>
              <a:r>
                <a:rPr lang="en-US" sz="1800" b="0" dirty="0" smtClean="0"/>
                <a:t>are </a:t>
              </a:r>
              <a:r>
                <a:rPr lang="en-US" sz="1800" b="0" dirty="0"/>
                <a:t>eroded</a:t>
              </a:r>
            </a:p>
            <a:p>
              <a:r>
                <a:rPr lang="en-US" sz="1800" b="0" dirty="0"/>
                <a:t>first, </a:t>
              </a:r>
              <a:r>
                <a:rPr lang="en-US" sz="1800" b="0" i="1" dirty="0"/>
                <a:t>U</a:t>
              </a:r>
              <a:r>
                <a:rPr lang="en-US" sz="1800" b="0" dirty="0"/>
                <a:t>[</a:t>
              </a:r>
              <a:r>
                <a:rPr lang="en-US" sz="1800" b="0" i="1" dirty="0"/>
                <a:t>f</a:t>
              </a:r>
              <a:r>
                <a:rPr lang="en-US" sz="1800" b="0" dirty="0"/>
                <a:t>] ⊖</a:t>
              </a:r>
              <a:r>
                <a:rPr lang="en-US" sz="1800" b="0" i="1" dirty="0"/>
                <a:t> U</a:t>
              </a:r>
              <a:r>
                <a:rPr lang="en-US" sz="1800" b="0" dirty="0"/>
                <a:t>[</a:t>
              </a:r>
              <a:r>
                <a:rPr lang="en-US" sz="1800" b="0" i="1" dirty="0"/>
                <a:t>k</a:t>
              </a:r>
              <a:r>
                <a:rPr lang="en-US" sz="1800" b="0" dirty="0"/>
                <a:t>]. The top surface of</a:t>
              </a:r>
            </a:p>
            <a:p>
              <a:r>
                <a:rPr lang="en-US" sz="1800" b="0" dirty="0"/>
                <a:t>this eroded set gives the result, </a:t>
              </a:r>
              <a:endParaRPr lang="en-US" sz="1800" b="0" dirty="0" smtClean="0"/>
            </a:p>
            <a:p>
              <a:r>
                <a:rPr lang="en-US" sz="1800" b="0" i="1" dirty="0" smtClean="0"/>
                <a:t>          f </a:t>
              </a:r>
              <a:r>
                <a:rPr lang="en-US" sz="1800" b="0" dirty="0"/>
                <a:t>⊖</a:t>
              </a:r>
              <a:r>
                <a:rPr lang="en-US" sz="1800" b="0" i="1" dirty="0"/>
                <a:t> </a:t>
              </a:r>
              <a:r>
                <a:rPr lang="en-US" sz="1800" b="0" i="1" dirty="0" smtClean="0"/>
                <a:t>k </a:t>
              </a:r>
              <a:r>
                <a:rPr lang="en-US" sz="1800" b="0" dirty="0" smtClean="0"/>
                <a:t>= </a:t>
              </a:r>
              <a:r>
                <a:rPr lang="en-US" sz="1800" b="0" i="1" dirty="0" smtClean="0"/>
                <a:t>T</a:t>
              </a:r>
              <a:r>
                <a:rPr lang="en-US" sz="1800" b="0" dirty="0" smtClean="0"/>
                <a:t>( </a:t>
              </a:r>
              <a:r>
                <a:rPr lang="en-US" sz="1800" b="0" i="1" dirty="0" smtClean="0"/>
                <a:t>U</a:t>
              </a:r>
              <a:r>
                <a:rPr lang="en-US" sz="1800" b="0" dirty="0" smtClean="0"/>
                <a:t>[</a:t>
              </a:r>
              <a:r>
                <a:rPr lang="en-US" sz="1800" b="0" i="1" dirty="0" smtClean="0"/>
                <a:t>f</a:t>
              </a:r>
              <a:r>
                <a:rPr lang="en-US" sz="1800" b="0" dirty="0"/>
                <a:t>] ⊖</a:t>
              </a:r>
              <a:r>
                <a:rPr lang="en-US" sz="1800" b="0" i="1" dirty="0"/>
                <a:t> U</a:t>
              </a:r>
              <a:r>
                <a:rPr lang="en-US" sz="1800" b="0" dirty="0"/>
                <a:t>[</a:t>
              </a:r>
              <a:r>
                <a:rPr lang="en-US" sz="1800" b="0" i="1" dirty="0"/>
                <a:t>k</a:t>
              </a:r>
              <a:r>
                <a:rPr lang="en-US" sz="1800" b="0" dirty="0" smtClean="0"/>
                <a:t>] )</a:t>
              </a:r>
              <a:endParaRPr lang="en-US" sz="1800" b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295784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610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/>
              <a:t>Example</a:t>
            </a:r>
          </a:p>
          <a:p>
            <a:endParaRPr lang="en-US" sz="2000" b="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0" dirty="0" smtClean="0"/>
              <a:t>microscopic </a:t>
            </a:r>
            <a:r>
              <a:rPr lang="en-US" sz="2000" b="0" dirty="0"/>
              <a:t>image of cells corrupted by noise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0" dirty="0" smtClean="0"/>
              <a:t>aim </a:t>
            </a:r>
            <a:r>
              <a:rPr lang="en-US" sz="2000" b="0" dirty="0"/>
              <a:t>is to reduce noise and locate individual cells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0" dirty="0" smtClean="0"/>
              <a:t>3</a:t>
            </a:r>
            <a:r>
              <a:rPr lang="en-US" sz="2000" b="0" i="1" dirty="0" smtClean="0"/>
              <a:t>×</a:t>
            </a:r>
            <a:r>
              <a:rPr lang="en-US" sz="2000" b="0" dirty="0" smtClean="0"/>
              <a:t>3 </a:t>
            </a:r>
            <a:r>
              <a:rPr lang="en-US" sz="2000" b="0" dirty="0"/>
              <a:t>structuring element used for erosion/dilation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0" dirty="0" smtClean="0"/>
              <a:t>individual </a:t>
            </a:r>
            <a:r>
              <a:rPr lang="en-US" sz="2000" b="0" dirty="0"/>
              <a:t>cells can be located by the reconstruction operation (Section 13.5.4)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0" dirty="0" smtClean="0"/>
              <a:t>original </a:t>
            </a:r>
            <a:r>
              <a:rPr lang="en-US" sz="2000" b="0" dirty="0"/>
              <a:t>image is used as a mask and the dilated image in Figure 13.18c is </a:t>
            </a:r>
            <a:r>
              <a:rPr lang="en-US" sz="2000" b="0" dirty="0" smtClean="0"/>
              <a:t>an input </a:t>
            </a:r>
            <a:r>
              <a:rPr lang="en-US" sz="2000" b="0" dirty="0"/>
              <a:t>for reconstruction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0" dirty="0" smtClean="0"/>
              <a:t>black </a:t>
            </a:r>
            <a:r>
              <a:rPr lang="en-US" sz="2000" b="0" dirty="0"/>
              <a:t>spots in (d) panel depict </a:t>
            </a:r>
            <a:r>
              <a:rPr lang="en-US" sz="2000" b="0" dirty="0" smtClean="0"/>
              <a:t>cells</a:t>
            </a:r>
            <a:endParaRPr lang="en-US" sz="2000" b="0" dirty="0"/>
          </a:p>
        </p:txBody>
      </p:sp>
      <p:grpSp>
        <p:nvGrpSpPr>
          <p:cNvPr id="3" name="Group 2"/>
          <p:cNvGrpSpPr/>
          <p:nvPr/>
        </p:nvGrpSpPr>
        <p:grpSpPr>
          <a:xfrm>
            <a:off x="225755" y="3200400"/>
            <a:ext cx="8601075" cy="3252789"/>
            <a:chOff x="225755" y="3200400"/>
            <a:chExt cx="8601075" cy="3252789"/>
          </a:xfrm>
        </p:grpSpPr>
        <p:pic>
          <p:nvPicPr>
            <p:cNvPr id="2826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755" y="3200400"/>
              <a:ext cx="8601075" cy="2019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342900" y="5252860"/>
              <a:ext cx="826770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800" dirty="0"/>
                <a:t>Figure 13.18</a:t>
              </a:r>
              <a:r>
                <a:rPr lang="en-US" sz="1800" b="0" dirty="0"/>
                <a:t>: Morphological pre-processing: (a) cells in a microscopic image corrupted </a:t>
              </a:r>
              <a:r>
                <a:rPr lang="en-US" sz="1800" b="0" dirty="0" smtClean="0"/>
                <a:t>by noise</a:t>
              </a:r>
              <a:r>
                <a:rPr lang="en-US" sz="1800" b="0" dirty="0"/>
                <a:t>; (b) eroded image; (c) dilation of (b), the noise has disappeared; (d) </a:t>
              </a:r>
              <a:r>
                <a:rPr lang="en-US" sz="1800" b="0" dirty="0" smtClean="0"/>
                <a:t>reconstructed cells</a:t>
              </a:r>
              <a:r>
                <a:rPr lang="en-US" sz="1800" b="0" dirty="0"/>
                <a:t>. </a:t>
              </a:r>
              <a:r>
                <a:rPr lang="en-US" sz="1800" b="0" i="1" dirty="0">
                  <a:solidFill>
                    <a:srgbClr val="0000FF"/>
                  </a:solidFill>
                </a:rPr>
                <a:t>Courtesy of P. </a:t>
              </a:r>
              <a:r>
                <a:rPr lang="en-US" sz="1800" b="0" i="1" dirty="0" err="1">
                  <a:solidFill>
                    <a:srgbClr val="0000FF"/>
                  </a:solidFill>
                </a:rPr>
                <a:t>Kodl</a:t>
              </a:r>
              <a:r>
                <a:rPr lang="en-US" sz="1800" b="0" i="1" dirty="0">
                  <a:solidFill>
                    <a:srgbClr val="0000FF"/>
                  </a:solidFill>
                </a:rPr>
                <a:t>, Rockwell Automation Research Center, Prague, Czech Republic.</a:t>
              </a:r>
              <a:endParaRPr lang="en-US" sz="1800" b="0" dirty="0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03542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152400" y="152400"/>
                <a:ext cx="8610600" cy="64651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13.4.2 Opening and Closing</a:t>
                </a:r>
              </a:p>
              <a:p>
                <a:endParaRPr lang="en-US" sz="2000" dirty="0"/>
              </a:p>
              <a:p>
                <a:r>
                  <a:rPr lang="en-US" sz="2000" dirty="0"/>
                  <a:t>Gray-scale opening and </a:t>
                </a:r>
                <a:r>
                  <a:rPr lang="en-US" sz="2000" dirty="0" smtClean="0"/>
                  <a:t>closing</a:t>
                </a:r>
              </a:p>
              <a:p>
                <a:endParaRPr lang="en-US" sz="2000" dirty="0"/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US" sz="2000" b="0" dirty="0" smtClean="0"/>
                  <a:t>defined </a:t>
                </a:r>
                <a:r>
                  <a:rPr lang="en-US" sz="2000" b="0" dirty="0"/>
                  <a:t>as in binary </a:t>
                </a:r>
                <a:r>
                  <a:rPr lang="en-US" sz="2000" b="0" dirty="0" smtClean="0"/>
                  <a:t>morphology</a:t>
                </a:r>
              </a:p>
              <a:p>
                <a:pPr marL="342900" indent="-342900">
                  <a:buFont typeface="Arial" pitchFamily="34" charset="0"/>
                  <a:buChar char="•"/>
                </a:pPr>
                <a:endParaRPr lang="en-US" sz="2000" b="0" dirty="0"/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US" sz="2000" dirty="0" smtClean="0"/>
                  <a:t>Gray-scale </a:t>
                </a:r>
                <a:r>
                  <a:rPr lang="en-US" sz="2000" dirty="0"/>
                  <a:t>opening </a:t>
                </a:r>
                <a:r>
                  <a:rPr lang="en-US" sz="2000" b="0" i="1" dirty="0"/>
                  <a:t>f ◦ k </a:t>
                </a:r>
                <a:r>
                  <a:rPr lang="en-US" sz="2000" b="0" dirty="0"/>
                  <a:t>= (</a:t>
                </a:r>
                <a:r>
                  <a:rPr lang="en-US" sz="2000" b="0" i="1" dirty="0"/>
                  <a:t>f </a:t>
                </a:r>
                <a:r>
                  <a:rPr lang="en-US" sz="2000" b="0" dirty="0"/>
                  <a:t>⊖</a:t>
                </a:r>
                <a:r>
                  <a:rPr lang="en-US" sz="2000" b="0" i="1" dirty="0"/>
                  <a:t> k</a:t>
                </a:r>
                <a:r>
                  <a:rPr lang="en-US" sz="2000" b="0" dirty="0"/>
                  <a:t>) ⊕</a:t>
                </a:r>
                <a:r>
                  <a:rPr lang="en-US" sz="2000" b="0" i="1" dirty="0"/>
                  <a:t> </a:t>
                </a:r>
                <a:r>
                  <a:rPr lang="en-US" sz="2000" b="0" i="1" dirty="0" smtClean="0"/>
                  <a:t>k</a:t>
                </a:r>
              </a:p>
              <a:p>
                <a:pPr marL="342900" indent="-342900">
                  <a:buFont typeface="Arial" pitchFamily="34" charset="0"/>
                  <a:buChar char="•"/>
                </a:pPr>
                <a:endParaRPr lang="en-US" sz="2000" b="0" i="1" dirty="0"/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US" sz="2000" dirty="0" smtClean="0"/>
                  <a:t>gray-scale </a:t>
                </a:r>
                <a:r>
                  <a:rPr lang="en-US" sz="2000" dirty="0"/>
                  <a:t>closing </a:t>
                </a:r>
                <a:r>
                  <a:rPr lang="en-US" sz="2000" b="0" i="1" dirty="0"/>
                  <a:t>f • k </a:t>
                </a:r>
                <a:r>
                  <a:rPr lang="en-US" sz="2000" b="0" dirty="0"/>
                  <a:t>= (</a:t>
                </a:r>
                <a:r>
                  <a:rPr lang="en-US" sz="2000" b="0" i="1" dirty="0"/>
                  <a:t>f </a:t>
                </a:r>
                <a:r>
                  <a:rPr lang="en-US" sz="2000" b="0" dirty="0"/>
                  <a:t>⊕</a:t>
                </a:r>
                <a:r>
                  <a:rPr lang="en-US" sz="2000" b="0" i="1" dirty="0"/>
                  <a:t> k</a:t>
                </a:r>
                <a:r>
                  <a:rPr lang="en-US" sz="2000" b="0" dirty="0"/>
                  <a:t>) ⊖</a:t>
                </a:r>
                <a:r>
                  <a:rPr lang="en-US" sz="2000" b="0" i="1" dirty="0"/>
                  <a:t> </a:t>
                </a:r>
                <a:r>
                  <a:rPr lang="en-US" sz="2000" b="0" i="1" dirty="0" smtClean="0"/>
                  <a:t>k</a:t>
                </a:r>
              </a:p>
              <a:p>
                <a:pPr marL="342900" indent="-342900">
                  <a:buFont typeface="Arial" pitchFamily="34" charset="0"/>
                  <a:buChar char="•"/>
                </a:pPr>
                <a:endParaRPr lang="en-US" sz="2000" b="0" i="1" dirty="0"/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US" sz="2000" dirty="0" smtClean="0"/>
                  <a:t>duality </a:t>
                </a:r>
                <a:r>
                  <a:rPr lang="en-US" sz="2000" b="0" dirty="0"/>
                  <a:t>between opening and closing is expressed as (</a:t>
                </a:r>
                <a14:m>
                  <m:oMath xmlns:m="http://schemas.openxmlformats.org/officeDocument/2006/math">
                    <m:acc>
                      <m:accPr>
                        <m:chr m:val="̌"/>
                        <m:ctrlPr>
                          <a:rPr lang="en-US" sz="2000" b="0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000" b="0" i="1" dirty="0" smtClean="0">
                            <a:latin typeface="Cambria Math"/>
                          </a:rPr>
                          <m:t>𝑘</m:t>
                        </m:r>
                      </m:e>
                    </m:acc>
                  </m:oMath>
                </a14:m>
                <a:r>
                  <a:rPr lang="en-US" sz="2000" b="0" i="1" dirty="0"/>
                  <a:t> </a:t>
                </a:r>
                <a:r>
                  <a:rPr lang="en-US" sz="2000" b="0" dirty="0"/>
                  <a:t>means </a:t>
                </a:r>
                <a:r>
                  <a:rPr lang="en-US" sz="2000" b="0" dirty="0" smtClean="0"/>
                  <a:t>transpose)</a:t>
                </a:r>
              </a:p>
              <a:p>
                <a:pPr marL="342900" indent="-342900">
                  <a:buFont typeface="Arial" pitchFamily="34" charset="0"/>
                  <a:buChar char="•"/>
                </a:pPr>
                <a:endParaRPr lang="en-US" sz="700" b="0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latin typeface="Cambria Math"/>
                        </a:rPr>
                        <m:t>−</m:t>
                      </m:r>
                      <m:d>
                        <m:dPr>
                          <m:ctrlPr>
                            <a:rPr lang="en-US" sz="2000" b="0" i="1" dirty="0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dirty="0" smtClean="0">
                              <a:latin typeface="Cambria Math"/>
                            </a:rPr>
                            <m:t>𝑓</m:t>
                          </m:r>
                          <m:r>
                            <a:rPr lang="en-US" sz="2000" b="0" i="1" dirty="0" smtClean="0">
                              <a:latin typeface="Cambria Math"/>
                              <a:ea typeface="Cambria Math"/>
                            </a:rPr>
                            <m:t>∘</m:t>
                          </m:r>
                          <m:r>
                            <a:rPr lang="en-US" sz="2000" b="0" i="1" dirty="0" smtClean="0">
                              <a:latin typeface="Cambria Math"/>
                              <a:ea typeface="Cambria Math"/>
                            </a:rPr>
                            <m:t>𝑘</m:t>
                          </m:r>
                        </m:e>
                      </m:d>
                      <m:d>
                        <m:dPr>
                          <m:ctrlPr>
                            <a:rPr lang="en-US" sz="2000" b="0" i="1" dirty="0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dirty="0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000" b="0" i="1" dirty="0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2000" b="0" i="1" dirty="0" smtClean="0"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000" b="0" i="1" dirty="0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0" i="1" dirty="0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000" b="0" i="1" dirty="0" smtClean="0">
                                  <a:latin typeface="Cambria Math"/>
                                </a:rPr>
                                <m:t>𝑓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en-US" sz="2000" b="0" i="1" dirty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000" b="0" i="1" dirty="0"/>
                            <m:t>•</m:t>
                          </m:r>
                          <m:r>
                            <m:rPr>
                              <m:nor/>
                            </m:rPr>
                            <a:rPr lang="en-US" sz="2000" b="0" i="1" dirty="0" smtClean="0"/>
                            <m:t> </m:t>
                          </m:r>
                          <m:acc>
                            <m:accPr>
                              <m:chr m:val="̌"/>
                              <m:ctrlPr>
                                <a:rPr lang="en-US" sz="2000" b="0" i="1" dirty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000" b="0" i="1" dirty="0">
                                  <a:latin typeface="Cambria Math"/>
                                </a:rPr>
                                <m:t>𝑘</m:t>
                              </m:r>
                            </m:e>
                          </m:acc>
                        </m:e>
                      </m:d>
                      <m:r>
                        <a:rPr lang="en-US" sz="2000" b="0" i="1" dirty="0" smtClean="0">
                          <a:latin typeface="Cambria Math"/>
                        </a:rPr>
                        <m:t>(</m:t>
                      </m:r>
                      <m:r>
                        <a:rPr lang="en-US" sz="2000" b="0" i="1" dirty="0" smtClean="0">
                          <a:latin typeface="Cambria Math"/>
                        </a:rPr>
                        <m:t>𝑥</m:t>
                      </m:r>
                      <m:r>
                        <a:rPr lang="en-US" sz="2000" b="0" i="1" dirty="0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b="0" dirty="0" smtClean="0"/>
              </a:p>
              <a:p>
                <a:pPr marL="342900" indent="-342900">
                  <a:buFont typeface="Arial" pitchFamily="34" charset="0"/>
                  <a:buChar char="•"/>
                </a:pPr>
                <a:endParaRPr lang="en-US" sz="600" b="0" dirty="0" smtClean="0"/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US" sz="2000" b="0" dirty="0" smtClean="0"/>
                  <a:t>opening </a:t>
                </a:r>
                <a:r>
                  <a:rPr lang="en-US" sz="2000" b="0" dirty="0"/>
                  <a:t>of </a:t>
                </a:r>
                <a:r>
                  <a:rPr lang="en-US" sz="2000" b="0" dirty="0" smtClean="0"/>
                  <a:t> </a:t>
                </a:r>
                <a:r>
                  <a:rPr lang="en-US" sz="2000" b="0" i="1" dirty="0" smtClean="0"/>
                  <a:t>f  </a:t>
                </a:r>
                <a:r>
                  <a:rPr lang="en-US" sz="2000" b="0" dirty="0" smtClean="0"/>
                  <a:t>by </a:t>
                </a:r>
                <a:r>
                  <a:rPr lang="en-US" sz="2000" b="0" dirty="0"/>
                  <a:t>structuring element </a:t>
                </a:r>
                <a:r>
                  <a:rPr lang="en-US" sz="2000" b="0" i="1" dirty="0"/>
                  <a:t>k </a:t>
                </a:r>
                <a:r>
                  <a:rPr lang="en-US" sz="2000" b="0" dirty="0"/>
                  <a:t>can be interpreted as sliding </a:t>
                </a:r>
                <a:r>
                  <a:rPr lang="en-US" sz="2000" b="0" i="1" dirty="0"/>
                  <a:t>k </a:t>
                </a:r>
                <a:r>
                  <a:rPr lang="en-US" sz="2000" b="0" dirty="0"/>
                  <a:t>on </a:t>
                </a:r>
                <a:r>
                  <a:rPr lang="en-US" sz="2000" b="0" dirty="0" smtClean="0"/>
                  <a:t>the landscape </a:t>
                </a:r>
                <a:r>
                  <a:rPr lang="en-US" sz="2000" b="0" i="1" dirty="0"/>
                  <a:t>f</a:t>
                </a:r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US" sz="2000" b="0" dirty="0" smtClean="0"/>
                  <a:t>position </a:t>
                </a:r>
                <a:r>
                  <a:rPr lang="en-US" sz="2000" b="0" dirty="0"/>
                  <a:t>of all highest points reached by some part of </a:t>
                </a:r>
                <a:r>
                  <a:rPr lang="en-US" sz="2000" b="0" i="1" dirty="0"/>
                  <a:t>k </a:t>
                </a:r>
                <a:r>
                  <a:rPr lang="en-US" sz="2000" b="0" dirty="0"/>
                  <a:t>during the slide </a:t>
                </a:r>
                <a:r>
                  <a:rPr lang="en-US" sz="2000" b="0" dirty="0" smtClean="0"/>
                  <a:t>gives the </a:t>
                </a:r>
                <a:r>
                  <a:rPr lang="en-US" sz="2000" b="0" dirty="0"/>
                  <a:t>opening,</a:t>
                </a:r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US" sz="2000" b="0" dirty="0" smtClean="0"/>
                  <a:t>similar </a:t>
                </a:r>
                <a:r>
                  <a:rPr lang="en-US" sz="2000" b="0" dirty="0"/>
                  <a:t>interpretation exists for erosion</a:t>
                </a:r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US" sz="2000" b="0" dirty="0" smtClean="0"/>
                  <a:t>Gray-scale </a:t>
                </a:r>
                <a:r>
                  <a:rPr lang="en-US" sz="2000" b="0" dirty="0"/>
                  <a:t>opening and closing often used to extract parts of a gray-scale </a:t>
                </a:r>
                <a:r>
                  <a:rPr lang="en-US" sz="2000" b="0" dirty="0" smtClean="0"/>
                  <a:t>image with </a:t>
                </a:r>
                <a:r>
                  <a:rPr lang="en-US" sz="2000" b="0" dirty="0"/>
                  <a:t>given shape and gray-scale structure</a:t>
                </a:r>
                <a:endParaRPr lang="en-US" sz="2200" b="0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52400"/>
                <a:ext cx="8610600" cy="6465168"/>
              </a:xfrm>
              <a:prstGeom prst="rect">
                <a:avLst/>
              </a:prstGeom>
              <a:blipFill rotWithShape="1">
                <a:blip r:embed="rId3"/>
                <a:stretch>
                  <a:fillRect l="-708" t="-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0850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610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13.4.3 Top hat transformation</a:t>
            </a:r>
          </a:p>
          <a:p>
            <a:endParaRPr lang="en-US" sz="2000" b="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0" dirty="0" smtClean="0"/>
              <a:t>simple </a:t>
            </a:r>
            <a:r>
              <a:rPr lang="en-US" sz="2000" b="0" dirty="0"/>
              <a:t>tool for segmenting objects in gray-scale images that differ in </a:t>
            </a:r>
            <a:r>
              <a:rPr lang="en-US" sz="2000" b="0" dirty="0" smtClean="0"/>
              <a:t>brightness from background even </a:t>
            </a:r>
            <a:r>
              <a:rPr lang="en-US" sz="2000" b="0" dirty="0"/>
              <a:t>when background is uneven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0" dirty="0" smtClean="0"/>
              <a:t>top-hat </a:t>
            </a:r>
            <a:r>
              <a:rPr lang="en-US" sz="2000" b="0" dirty="0"/>
              <a:t>transform superseded by watershed segmentation for more </a:t>
            </a:r>
            <a:r>
              <a:rPr lang="en-US" sz="2000" b="0" dirty="0" smtClean="0"/>
              <a:t>complicated backgrounds</a:t>
            </a:r>
            <a:endParaRPr lang="en-US" sz="2000" b="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0" dirty="0" smtClean="0"/>
              <a:t>gray-level </a:t>
            </a:r>
            <a:r>
              <a:rPr lang="en-US" sz="2000" b="0" dirty="0"/>
              <a:t>image </a:t>
            </a:r>
            <a:r>
              <a:rPr lang="en-US" sz="2000" b="0" i="1" dirty="0"/>
              <a:t>X</a:t>
            </a:r>
            <a:r>
              <a:rPr lang="en-US" sz="2000" b="0" dirty="0"/>
              <a:t>, structuring element </a:t>
            </a:r>
            <a:r>
              <a:rPr lang="en-US" sz="2000" b="0" i="1" dirty="0" smtClean="0"/>
              <a:t>K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000" b="0" i="1" dirty="0"/>
          </a:p>
          <a:p>
            <a:endParaRPr lang="en-US" sz="2000" b="0" i="1" dirty="0" smtClean="0"/>
          </a:p>
        </p:txBody>
      </p:sp>
      <p:pic>
        <p:nvPicPr>
          <p:cNvPr id="2836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2" r="4860" b="5732"/>
          <a:stretch/>
        </p:blipFill>
        <p:spPr bwMode="auto">
          <a:xfrm>
            <a:off x="5029201" y="1686695"/>
            <a:ext cx="3877294" cy="2497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152400" y="3810000"/>
                <a:ext cx="8610600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itchFamily="34" charset="0"/>
                  <a:buChar char="•"/>
                </a:pPr>
                <a:endParaRPr lang="en-US" sz="2000" b="0" i="1" dirty="0"/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US" sz="2000" b="0" dirty="0" smtClean="0"/>
                  <a:t>residue </a:t>
                </a:r>
                <a:r>
                  <a:rPr lang="en-US" sz="2000" b="0" dirty="0"/>
                  <a:t>of opening as compared to original image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𝑋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∕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𝑋</m:t>
                        </m:r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∘</m:t>
                        </m:r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𝐾</m:t>
                        </m:r>
                      </m:e>
                    </m:d>
                  </m:oMath>
                </a14:m>
                <a:r>
                  <a:rPr lang="en-US" sz="2000" b="0" dirty="0"/>
                  <a:t> is </a:t>
                </a:r>
                <a:r>
                  <a:rPr lang="en-US" sz="2000" dirty="0"/>
                  <a:t>top </a:t>
                </a:r>
                <a:r>
                  <a:rPr lang="en-US" sz="2000" dirty="0" smtClean="0"/>
                  <a:t>hat transformation</a:t>
                </a:r>
                <a:endParaRPr lang="en-US" sz="2000" dirty="0"/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US" sz="2000" b="0" dirty="0" smtClean="0"/>
                  <a:t>good </a:t>
                </a:r>
                <a:r>
                  <a:rPr lang="en-US" sz="2000" b="0" dirty="0"/>
                  <a:t>tool for extracting light (or dark) objects on dark (light) possibly </a:t>
                </a:r>
                <a:r>
                  <a:rPr lang="en-US" sz="2000" b="0" dirty="0" smtClean="0"/>
                  <a:t>slowly changing </a:t>
                </a:r>
                <a:r>
                  <a:rPr lang="en-US" sz="2000" b="0" dirty="0"/>
                  <a:t>background</a:t>
                </a:r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US" sz="2000" b="0" dirty="0" smtClean="0"/>
                  <a:t>parts </a:t>
                </a:r>
                <a:r>
                  <a:rPr lang="en-US" sz="2000" b="0" dirty="0"/>
                  <a:t>of image that cannot fit into structuring element </a:t>
                </a:r>
                <a:r>
                  <a:rPr lang="en-US" sz="2000" b="0" i="1" dirty="0"/>
                  <a:t>K </a:t>
                </a:r>
                <a:r>
                  <a:rPr lang="en-US" sz="2000" b="0" dirty="0"/>
                  <a:t>are removed by opening</a:t>
                </a:r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US" sz="2000" b="0" dirty="0" smtClean="0"/>
                  <a:t>Subtracting </a:t>
                </a:r>
                <a:r>
                  <a:rPr lang="en-US" sz="2000" b="0" dirty="0"/>
                  <a:t>opened image from original – removed objects stand out clearly</a:t>
                </a:r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US" sz="2000" b="0" dirty="0" smtClean="0"/>
                  <a:t>actual </a:t>
                </a:r>
                <a:r>
                  <a:rPr lang="en-US" sz="2000" b="0" dirty="0"/>
                  <a:t>segmentation performed by simple thresholding</a:t>
                </a:r>
                <a:endParaRPr lang="en-US" sz="2200" b="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3810000"/>
                <a:ext cx="8610600" cy="2862322"/>
              </a:xfrm>
              <a:prstGeom prst="rect">
                <a:avLst/>
              </a:prstGeom>
              <a:blipFill rotWithShape="1">
                <a:blip r:embed="rId4"/>
                <a:stretch>
                  <a:fillRect l="-566" b="-2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4546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1371600"/>
            <a:ext cx="5676900" cy="347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24000" y="5087938"/>
            <a:ext cx="6324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/>
              <a:t>Figure 13.19</a:t>
            </a:r>
            <a:r>
              <a:rPr lang="en-US" sz="1800" b="0" dirty="0"/>
              <a:t>: The top hat transform </a:t>
            </a:r>
            <a:r>
              <a:rPr lang="en-US" sz="1800" b="0" dirty="0" smtClean="0"/>
              <a:t>permits the </a:t>
            </a:r>
            <a:r>
              <a:rPr lang="en-US" sz="1800" b="0" dirty="0"/>
              <a:t>extraction of light objects from an </a:t>
            </a:r>
            <a:r>
              <a:rPr lang="en-US" sz="1800" b="0" dirty="0" smtClean="0"/>
              <a:t>uneven background</a:t>
            </a:r>
            <a:r>
              <a:rPr lang="en-US" sz="1800" b="0" dirty="0"/>
              <a:t>.</a:t>
            </a:r>
            <a:endParaRPr lang="en-US" sz="1800" b="0" dirty="0"/>
          </a:p>
        </p:txBody>
      </p:sp>
    </p:spTree>
    <p:extLst>
      <p:ext uri="{BB962C8B-B14F-4D97-AF65-F5344CB8AC3E}">
        <p14:creationId xmlns:p14="http://schemas.microsoft.com/office/powerpoint/2010/main" val="199880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610600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Example from visual industrial inspection</a:t>
            </a:r>
          </a:p>
          <a:p>
            <a:endParaRPr lang="en-US" sz="2200" b="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200" b="0" dirty="0" smtClean="0"/>
              <a:t>glass </a:t>
            </a:r>
            <a:r>
              <a:rPr lang="en-US" sz="2200" b="0" dirty="0"/>
              <a:t>capillaries for mercury maximal thermometers had the following </a:t>
            </a:r>
            <a:r>
              <a:rPr lang="en-US" sz="2200" b="0" dirty="0" smtClean="0"/>
              <a:t>problem: thin </a:t>
            </a:r>
            <a:r>
              <a:rPr lang="en-US" sz="2200" b="0" dirty="0"/>
              <a:t>glass tube should be narrowed in one particular place to prevent </a:t>
            </a:r>
            <a:r>
              <a:rPr lang="en-US" sz="2200" b="0" dirty="0" smtClean="0"/>
              <a:t>mercury falling </a:t>
            </a:r>
            <a:r>
              <a:rPr lang="en-US" sz="2200" b="0" dirty="0"/>
              <a:t>back when the temperature decreases from the maximal </a:t>
            </a:r>
            <a:r>
              <a:rPr lang="en-US" sz="2200" b="0" dirty="0" smtClean="0"/>
              <a:t>value done by using </a:t>
            </a:r>
            <a:r>
              <a:rPr lang="en-US" sz="2200" b="0" dirty="0"/>
              <a:t>a narrow gas flame and low pressure in the capillary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200" b="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200" b="0" dirty="0" smtClean="0"/>
              <a:t>capillary </a:t>
            </a:r>
            <a:r>
              <a:rPr lang="en-US" sz="2200" b="0" dirty="0"/>
              <a:t>is illuminated by a collimated light beam—when the capillary </a:t>
            </a:r>
            <a:r>
              <a:rPr lang="en-US" sz="2200" b="0" dirty="0" smtClean="0"/>
              <a:t>wall collapses </a:t>
            </a:r>
            <a:r>
              <a:rPr lang="en-US" sz="2200" b="0" dirty="0"/>
              <a:t>due to heat and low pressure, an instant specular reflection is </a:t>
            </a:r>
            <a:r>
              <a:rPr lang="en-US" sz="2200" b="0" dirty="0" smtClean="0"/>
              <a:t>observed and </a:t>
            </a:r>
            <a:r>
              <a:rPr lang="en-US" sz="2200" b="0" dirty="0"/>
              <a:t>serves as a trigger to cover the gas flame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200" b="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200" b="0" dirty="0" smtClean="0"/>
              <a:t>Originally</a:t>
            </a:r>
            <a:r>
              <a:rPr lang="en-US" sz="2200" b="0" dirty="0"/>
              <a:t>, machine was controlled by a human operator who looked at the </a:t>
            </a:r>
            <a:r>
              <a:rPr lang="en-US" sz="2200" b="0" dirty="0" smtClean="0"/>
              <a:t>tube image </a:t>
            </a:r>
            <a:r>
              <a:rPr lang="en-US" sz="2200" b="0" dirty="0"/>
              <a:t>projected optically on the screen; the gas flame was covered when </a:t>
            </a:r>
            <a:r>
              <a:rPr lang="en-US" sz="2200" b="0" dirty="0" smtClean="0"/>
              <a:t>the specular </a:t>
            </a:r>
            <a:r>
              <a:rPr lang="en-US" sz="2200" b="0" dirty="0"/>
              <a:t>reflection was observed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200" b="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200" b="0" dirty="0" smtClean="0"/>
              <a:t>task </a:t>
            </a:r>
            <a:r>
              <a:rPr lang="en-US" sz="2200" b="0" dirty="0"/>
              <a:t>had to be automated and the trigger signal obtained from a digitized image</a:t>
            </a:r>
          </a:p>
          <a:p>
            <a:r>
              <a:rPr lang="en-US" sz="2200" b="0" dirty="0" smtClean="0"/>
              <a:t>	⇒</a:t>
            </a:r>
            <a:r>
              <a:rPr lang="en-US" sz="2200" b="0" i="1" dirty="0" smtClean="0"/>
              <a:t> </a:t>
            </a:r>
            <a:r>
              <a:rPr lang="en-US" sz="2200" b="0" dirty="0"/>
              <a:t>specular reflection is detected by a morphological procedure</a:t>
            </a:r>
          </a:p>
        </p:txBody>
      </p:sp>
    </p:spTree>
    <p:extLst>
      <p:ext uri="{BB962C8B-B14F-4D97-AF65-F5344CB8AC3E}">
        <p14:creationId xmlns:p14="http://schemas.microsoft.com/office/powerpoint/2010/main" val="617988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61060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13.4 Gray-scale dilation and erosion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200" b="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200" b="0" dirty="0" smtClean="0"/>
              <a:t>Binary </a:t>
            </a:r>
            <a:r>
              <a:rPr lang="en-US" sz="2200" b="0" dirty="0"/>
              <a:t>morphological operations are extendible to gray-scale images using </a:t>
            </a:r>
            <a:r>
              <a:rPr lang="en-US" sz="2200" b="0" dirty="0" smtClean="0"/>
              <a:t>the ‘min</a:t>
            </a:r>
            <a:r>
              <a:rPr lang="en-US" sz="2200" b="0" dirty="0"/>
              <a:t>’ and ‘max’ operations.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200" b="0" dirty="0" smtClean="0"/>
              <a:t>Erosion </a:t>
            </a:r>
            <a:r>
              <a:rPr lang="en-US" sz="2200" b="0" dirty="0"/>
              <a:t>– assigns to each pixel minimum value in a neighborhood of </a:t>
            </a:r>
            <a:r>
              <a:rPr lang="en-US" sz="2200" b="0" dirty="0" smtClean="0"/>
              <a:t>corresponding pixel </a:t>
            </a:r>
            <a:r>
              <a:rPr lang="en-US" sz="2200" b="0" dirty="0"/>
              <a:t>in input image</a:t>
            </a:r>
          </a:p>
          <a:p>
            <a:pPr marL="800100" lvl="1" indent="-342900">
              <a:buFont typeface="Courier New" pitchFamily="49" charset="0"/>
              <a:buChar char="o"/>
            </a:pPr>
            <a:r>
              <a:rPr lang="en-US" sz="2200" b="0" dirty="0" smtClean="0"/>
              <a:t>structuring </a:t>
            </a:r>
            <a:r>
              <a:rPr lang="en-US" sz="2200" b="0" dirty="0"/>
              <a:t>element is richer than in binary case</a:t>
            </a:r>
          </a:p>
          <a:p>
            <a:pPr marL="800100" lvl="1" indent="-342900">
              <a:buFont typeface="Courier New" pitchFamily="49" charset="0"/>
              <a:buChar char="o"/>
            </a:pPr>
            <a:r>
              <a:rPr lang="en-US" sz="2200" b="0" dirty="0" smtClean="0"/>
              <a:t>structuring </a:t>
            </a:r>
            <a:r>
              <a:rPr lang="en-US" sz="2200" b="0" dirty="0"/>
              <a:t>element is a function of two variables, specifies desired </a:t>
            </a:r>
            <a:r>
              <a:rPr lang="en-US" sz="2200" b="0" dirty="0" smtClean="0"/>
              <a:t>local gray-level </a:t>
            </a:r>
            <a:r>
              <a:rPr lang="en-US" sz="2200" b="0" dirty="0"/>
              <a:t>property</a:t>
            </a:r>
          </a:p>
          <a:p>
            <a:pPr marL="800100" lvl="1" indent="-342900">
              <a:buFont typeface="Courier New" pitchFamily="49" charset="0"/>
              <a:buChar char="o"/>
            </a:pPr>
            <a:r>
              <a:rPr lang="en-US" sz="2200" b="0" dirty="0"/>
              <a:t>value of structuring element is subtracted when minimum is calculated in the neighborhood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200" b="0" dirty="0" smtClean="0"/>
              <a:t>Dilation </a:t>
            </a:r>
            <a:r>
              <a:rPr lang="en-US" sz="2200" b="0" dirty="0"/>
              <a:t>– assigns maximum value in neighborhood of corresponding pixel </a:t>
            </a:r>
            <a:r>
              <a:rPr lang="en-US" sz="2200" b="0" dirty="0" smtClean="0"/>
              <a:t>in input </a:t>
            </a:r>
            <a:r>
              <a:rPr lang="en-US" sz="2200" b="0" dirty="0"/>
              <a:t>image</a:t>
            </a:r>
          </a:p>
          <a:p>
            <a:pPr marL="800100" lvl="1" indent="-342900">
              <a:buFont typeface="Courier New" pitchFamily="49" charset="0"/>
              <a:buChar char="o"/>
            </a:pPr>
            <a:r>
              <a:rPr lang="en-US" sz="2200" b="0" dirty="0" smtClean="0"/>
              <a:t>value </a:t>
            </a:r>
            <a:r>
              <a:rPr lang="en-US" sz="2200" b="0" dirty="0"/>
              <a:t>of structuring element is added when maximum is calculated in the neighborhood</a:t>
            </a:r>
          </a:p>
          <a:p>
            <a:pPr marL="800100" lvl="1" indent="-342900">
              <a:buFont typeface="Courier New" pitchFamily="49" charset="0"/>
              <a:buChar char="o"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560193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2900" y="4719460"/>
            <a:ext cx="82677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/>
              <a:t>Figure 13.20</a:t>
            </a:r>
            <a:r>
              <a:rPr lang="en-US" sz="1800" b="0" dirty="0"/>
              <a:t>: An industrial example of gray-scale opening and top hat </a:t>
            </a:r>
            <a:r>
              <a:rPr lang="en-US" sz="1800" b="0" dirty="0" smtClean="0"/>
              <a:t>segmentation, i.e., image-based </a:t>
            </a:r>
            <a:r>
              <a:rPr lang="en-US" sz="1800" b="0" dirty="0"/>
              <a:t>control of glass tube narrowing by gas flame. (a) Original image of </a:t>
            </a:r>
            <a:r>
              <a:rPr lang="en-US" sz="1800" b="0" dirty="0" smtClean="0"/>
              <a:t>the glass</a:t>
            </a:r>
            <a:r>
              <a:rPr lang="en-US" sz="1800" b="0" dirty="0"/>
              <a:t> </a:t>
            </a:r>
            <a:r>
              <a:rPr lang="en-US" sz="1800" b="0" dirty="0" smtClean="0"/>
              <a:t>tube</a:t>
            </a:r>
            <a:r>
              <a:rPr lang="en-US" sz="1800" b="0" dirty="0"/>
              <a:t>, 512</a:t>
            </a:r>
            <a:r>
              <a:rPr lang="en-US" sz="1800" b="0" i="1" dirty="0"/>
              <a:t>×</a:t>
            </a:r>
            <a:r>
              <a:rPr lang="en-US" sz="1800" b="0" dirty="0"/>
              <a:t>256 pixels. (b) Erosion by a one-pixel-wide vertical structuring </a:t>
            </a:r>
            <a:r>
              <a:rPr lang="en-US" sz="1800" b="0" dirty="0" smtClean="0"/>
              <a:t>element 20 pixels long</a:t>
            </a:r>
            <a:r>
              <a:rPr lang="en-US" sz="1800" b="0" dirty="0"/>
              <a:t>. (c) Opening with the same element. (d) Final specular </a:t>
            </a:r>
            <a:r>
              <a:rPr lang="en-US" sz="1800" b="0" dirty="0" smtClean="0"/>
              <a:t>reflection segmentation by the </a:t>
            </a:r>
            <a:r>
              <a:rPr lang="en-US" sz="1800" b="0" dirty="0"/>
              <a:t>top hat transformation. </a:t>
            </a:r>
            <a:r>
              <a:rPr lang="en-US" sz="1800" b="0" i="1" dirty="0">
                <a:solidFill>
                  <a:srgbClr val="0000FF"/>
                </a:solidFill>
              </a:rPr>
              <a:t>Courtesy of V. </a:t>
            </a:r>
            <a:r>
              <a:rPr lang="en-US" sz="1800" b="0" i="1" dirty="0" err="1">
                <a:solidFill>
                  <a:srgbClr val="0000FF"/>
                </a:solidFill>
              </a:rPr>
              <a:t>Smutný</a:t>
            </a:r>
            <a:r>
              <a:rPr lang="en-US" sz="1800" b="0" i="1" dirty="0">
                <a:solidFill>
                  <a:srgbClr val="0000FF"/>
                </a:solidFill>
              </a:rPr>
              <a:t>, R. </a:t>
            </a:r>
            <a:r>
              <a:rPr lang="en-US" sz="1800" b="0" i="1" dirty="0" err="1">
                <a:solidFill>
                  <a:srgbClr val="0000FF"/>
                </a:solidFill>
              </a:rPr>
              <a:t>Šára</a:t>
            </a:r>
            <a:r>
              <a:rPr lang="en-US" sz="1800" b="0" i="1" dirty="0">
                <a:solidFill>
                  <a:srgbClr val="0000FF"/>
                </a:solidFill>
              </a:rPr>
              <a:t>, </a:t>
            </a:r>
            <a:r>
              <a:rPr lang="en-US" sz="1800" b="0" i="1" dirty="0" smtClean="0">
                <a:solidFill>
                  <a:srgbClr val="0000FF"/>
                </a:solidFill>
              </a:rPr>
              <a:t>CTU Prague</a:t>
            </a:r>
            <a:r>
              <a:rPr lang="en-US" sz="1800" b="0" i="1" dirty="0">
                <a:solidFill>
                  <a:srgbClr val="0000FF"/>
                </a:solidFill>
              </a:rPr>
              <a:t>, P. </a:t>
            </a:r>
            <a:r>
              <a:rPr lang="en-US" sz="1800" b="0" i="1" dirty="0" err="1">
                <a:solidFill>
                  <a:srgbClr val="0000FF"/>
                </a:solidFill>
              </a:rPr>
              <a:t>Kodl</a:t>
            </a:r>
            <a:r>
              <a:rPr lang="en-US" sz="1800" b="0" i="1" dirty="0">
                <a:solidFill>
                  <a:srgbClr val="0000FF"/>
                </a:solidFill>
              </a:rPr>
              <a:t>, </a:t>
            </a:r>
            <a:r>
              <a:rPr lang="en-US" sz="1800" b="0" i="1" dirty="0" smtClean="0">
                <a:solidFill>
                  <a:srgbClr val="0000FF"/>
                </a:solidFill>
              </a:rPr>
              <a:t>Rockwell Automation </a:t>
            </a:r>
            <a:r>
              <a:rPr lang="en-US" sz="1800" b="0" i="1" dirty="0">
                <a:solidFill>
                  <a:srgbClr val="0000FF"/>
                </a:solidFill>
              </a:rPr>
              <a:t>Research Center, Prague, Czech Republic.</a:t>
            </a:r>
            <a:endParaRPr lang="en-US" sz="1800" b="0" dirty="0">
              <a:solidFill>
                <a:srgbClr val="0000FF"/>
              </a:solidFill>
            </a:endParaRPr>
          </a:p>
        </p:txBody>
      </p:sp>
      <p:pic>
        <p:nvPicPr>
          <p:cNvPr id="285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17" y="533400"/>
            <a:ext cx="8418513" cy="392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352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610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13.5 Skeletons and object </a:t>
            </a:r>
            <a:r>
              <a:rPr lang="en-US" sz="2000" dirty="0" smtClean="0"/>
              <a:t>marking</a:t>
            </a:r>
          </a:p>
          <a:p>
            <a:endParaRPr lang="en-US" sz="2000" dirty="0"/>
          </a:p>
          <a:p>
            <a:r>
              <a:rPr lang="en-US" sz="2000" dirty="0"/>
              <a:t>13.5.1 </a:t>
            </a:r>
            <a:r>
              <a:rPr lang="en-US" sz="2000" dirty="0" err="1"/>
              <a:t>Homotopic</a:t>
            </a:r>
            <a:r>
              <a:rPr lang="en-US" sz="2000" dirty="0"/>
              <a:t> </a:t>
            </a:r>
            <a:r>
              <a:rPr lang="en-US" sz="2000" dirty="0" smtClean="0"/>
              <a:t>transformations</a:t>
            </a:r>
          </a:p>
          <a:p>
            <a:endParaRPr lang="en-US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0" dirty="0" smtClean="0"/>
              <a:t>transformation </a:t>
            </a:r>
            <a:r>
              <a:rPr lang="en-US" sz="2000" b="0" dirty="0"/>
              <a:t>is </a:t>
            </a:r>
            <a:r>
              <a:rPr lang="en-US" sz="2000" b="0" dirty="0" err="1"/>
              <a:t>homotopic</a:t>
            </a:r>
            <a:r>
              <a:rPr lang="en-US" sz="2000" b="0" dirty="0"/>
              <a:t> if it does not change the continuity relation </a:t>
            </a:r>
            <a:r>
              <a:rPr lang="en-US" sz="2000" b="0" dirty="0" smtClean="0"/>
              <a:t>between regions </a:t>
            </a:r>
            <a:r>
              <a:rPr lang="en-US" sz="2000" b="0" dirty="0"/>
              <a:t>and holes in the image</a:t>
            </a:r>
            <a:r>
              <a:rPr lang="en-US" sz="2000" b="0" dirty="0" smtClean="0"/>
              <a:t>.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000" b="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0" dirty="0" smtClean="0"/>
              <a:t>this </a:t>
            </a:r>
            <a:r>
              <a:rPr lang="en-US" sz="2000" b="0" dirty="0"/>
              <a:t>relation expressed by </a:t>
            </a:r>
            <a:r>
              <a:rPr lang="en-US" sz="2000" b="0" dirty="0" err="1"/>
              <a:t>homotopic</a:t>
            </a:r>
            <a:r>
              <a:rPr lang="en-US" sz="2000" b="0" dirty="0"/>
              <a:t> tree</a:t>
            </a:r>
          </a:p>
          <a:p>
            <a:pPr marL="800100" lvl="1" indent="-342900">
              <a:buFont typeface="Courier New" pitchFamily="49" charset="0"/>
              <a:buChar char="o"/>
            </a:pPr>
            <a:r>
              <a:rPr lang="en-US" sz="2000" b="0" dirty="0" smtClean="0"/>
              <a:t>its </a:t>
            </a:r>
            <a:r>
              <a:rPr lang="en-US" sz="2000" b="0" dirty="0"/>
              <a:t>root ... image background</a:t>
            </a:r>
          </a:p>
          <a:p>
            <a:pPr marL="800100" lvl="1" indent="-342900">
              <a:buFont typeface="Courier New" pitchFamily="49" charset="0"/>
              <a:buChar char="o"/>
            </a:pPr>
            <a:r>
              <a:rPr lang="en-US" sz="2000" b="0" dirty="0" smtClean="0"/>
              <a:t>first-level </a:t>
            </a:r>
            <a:r>
              <a:rPr lang="en-US" sz="2000" b="0" dirty="0"/>
              <a:t>branches ... objects (regions)</a:t>
            </a:r>
          </a:p>
          <a:p>
            <a:pPr marL="800100" lvl="1" indent="-342900">
              <a:buFont typeface="Courier New" pitchFamily="49" charset="0"/>
              <a:buChar char="o"/>
            </a:pPr>
            <a:r>
              <a:rPr lang="en-US" sz="2000" b="0" dirty="0" smtClean="0"/>
              <a:t>second-level </a:t>
            </a:r>
            <a:r>
              <a:rPr lang="en-US" sz="2000" b="0" dirty="0"/>
              <a:t>branches ... holes</a:t>
            </a:r>
          </a:p>
          <a:p>
            <a:pPr marL="800100" lvl="1" indent="-342900">
              <a:buFont typeface="Courier New" pitchFamily="49" charset="0"/>
              <a:buChar char="o"/>
            </a:pPr>
            <a:r>
              <a:rPr lang="en-US" sz="2000" b="0" dirty="0" smtClean="0"/>
              <a:t>etc.</a:t>
            </a:r>
          </a:p>
          <a:p>
            <a:pPr marL="800100" lvl="1" indent="-342900">
              <a:buFont typeface="Courier New" pitchFamily="49" charset="0"/>
              <a:buChar char="o"/>
            </a:pPr>
            <a:endParaRPr lang="en-US" sz="2000" b="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0" dirty="0" smtClean="0"/>
              <a:t>transformation </a:t>
            </a:r>
            <a:r>
              <a:rPr lang="en-US" sz="2000" b="0" dirty="0"/>
              <a:t>is </a:t>
            </a:r>
            <a:r>
              <a:rPr lang="en-US" sz="2000" b="0" dirty="0" err="1"/>
              <a:t>homotopic</a:t>
            </a:r>
            <a:r>
              <a:rPr lang="en-US" sz="2000" b="0" dirty="0"/>
              <a:t> if it does not change </a:t>
            </a:r>
            <a:r>
              <a:rPr lang="en-US" sz="2000" b="0" dirty="0" err="1"/>
              <a:t>homotopic</a:t>
            </a:r>
            <a:r>
              <a:rPr lang="en-US" sz="2000" b="0" dirty="0"/>
              <a:t> tree</a:t>
            </a:r>
            <a:endParaRPr lang="en-US" sz="2200" b="0" dirty="0"/>
          </a:p>
        </p:txBody>
      </p:sp>
    </p:spTree>
    <p:extLst>
      <p:ext uri="{BB962C8B-B14F-4D97-AF65-F5344CB8AC3E}">
        <p14:creationId xmlns:p14="http://schemas.microsoft.com/office/powerpoint/2010/main" val="2385614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ChangeArrowheads="1"/>
          </p:cNvSpPr>
          <p:nvPr/>
        </p:nvSpPr>
        <p:spPr bwMode="auto">
          <a:xfrm>
            <a:off x="584200" y="177800"/>
            <a:ext cx="8047038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 b="0" dirty="0" err="1">
                <a:solidFill>
                  <a:schemeClr val="tx2"/>
                </a:solidFill>
              </a:rPr>
              <a:t>Homotopic</a:t>
            </a:r>
            <a:r>
              <a:rPr lang="en-US" sz="3600" b="0" dirty="0">
                <a:solidFill>
                  <a:schemeClr val="tx2"/>
                </a:solidFill>
              </a:rPr>
              <a:t> </a:t>
            </a:r>
            <a:r>
              <a:rPr lang="en-US" sz="3600" b="0" dirty="0" smtClean="0">
                <a:solidFill>
                  <a:schemeClr val="tx2"/>
                </a:solidFill>
              </a:rPr>
              <a:t>Tree</a:t>
            </a:r>
            <a:endParaRPr lang="en-US" sz="3600" b="0" dirty="0">
              <a:solidFill>
                <a:schemeClr val="tx2"/>
              </a:solidFill>
            </a:endParaRPr>
          </a:p>
        </p:txBody>
      </p:sp>
      <p:pic>
        <p:nvPicPr>
          <p:cNvPr id="2867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709"/>
          <a:stretch/>
        </p:blipFill>
        <p:spPr bwMode="auto">
          <a:xfrm>
            <a:off x="387351" y="1984375"/>
            <a:ext cx="6049076" cy="289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 bwMode="auto">
          <a:xfrm>
            <a:off x="3411889" y="2514600"/>
            <a:ext cx="245711" cy="228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3821875" y="2827320"/>
            <a:ext cx="369125" cy="36576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5567550" y="2701145"/>
            <a:ext cx="245711" cy="228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44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ChangeArrowheads="1"/>
          </p:cNvSpPr>
          <p:nvPr/>
        </p:nvSpPr>
        <p:spPr bwMode="auto">
          <a:xfrm>
            <a:off x="584200" y="177800"/>
            <a:ext cx="8047038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 b="0" dirty="0" err="1">
                <a:solidFill>
                  <a:schemeClr val="tx2"/>
                </a:solidFill>
              </a:rPr>
              <a:t>Homotopic</a:t>
            </a:r>
            <a:r>
              <a:rPr lang="en-US" sz="3600" b="0" dirty="0">
                <a:solidFill>
                  <a:schemeClr val="tx2"/>
                </a:solidFill>
              </a:rPr>
              <a:t> </a:t>
            </a:r>
            <a:r>
              <a:rPr lang="en-US" sz="3600" b="0" dirty="0" smtClean="0">
                <a:solidFill>
                  <a:schemeClr val="tx2"/>
                </a:solidFill>
              </a:rPr>
              <a:t>Tree</a:t>
            </a:r>
            <a:endParaRPr lang="en-US" sz="3600" b="0" dirty="0">
              <a:solidFill>
                <a:schemeClr val="tx2"/>
              </a:solidFill>
            </a:endParaRPr>
          </a:p>
        </p:txBody>
      </p:sp>
      <p:pic>
        <p:nvPicPr>
          <p:cNvPr id="2867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" y="1984375"/>
            <a:ext cx="8367713" cy="289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920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ChangeArrowheads="1"/>
          </p:cNvSpPr>
          <p:nvPr/>
        </p:nvSpPr>
        <p:spPr bwMode="auto">
          <a:xfrm>
            <a:off x="584200" y="177800"/>
            <a:ext cx="8047038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 b="0" dirty="0" err="1">
                <a:solidFill>
                  <a:schemeClr val="tx2"/>
                </a:solidFill>
              </a:rPr>
              <a:t>Homotopic</a:t>
            </a:r>
            <a:r>
              <a:rPr lang="en-US" sz="3600" b="0" dirty="0">
                <a:solidFill>
                  <a:schemeClr val="tx2"/>
                </a:solidFill>
              </a:rPr>
              <a:t> </a:t>
            </a:r>
            <a:r>
              <a:rPr lang="en-US" sz="3600" b="0" dirty="0" smtClean="0">
                <a:solidFill>
                  <a:schemeClr val="tx2"/>
                </a:solidFill>
              </a:rPr>
              <a:t>Tree</a:t>
            </a:r>
            <a:endParaRPr lang="en-US" sz="3600" b="0" dirty="0">
              <a:solidFill>
                <a:schemeClr val="tx2"/>
              </a:solidFill>
            </a:endParaRPr>
          </a:p>
        </p:txBody>
      </p:sp>
      <p:pic>
        <p:nvPicPr>
          <p:cNvPr id="2867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" y="1984375"/>
            <a:ext cx="8367713" cy="289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920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ChangeArrowheads="1"/>
          </p:cNvSpPr>
          <p:nvPr/>
        </p:nvSpPr>
        <p:spPr bwMode="auto">
          <a:xfrm>
            <a:off x="584200" y="177800"/>
            <a:ext cx="8047038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 b="0" dirty="0" err="1">
                <a:solidFill>
                  <a:schemeClr val="tx2"/>
                </a:solidFill>
              </a:rPr>
              <a:t>Homotopic</a:t>
            </a:r>
            <a:r>
              <a:rPr lang="en-US" sz="3600" b="0" dirty="0">
                <a:solidFill>
                  <a:schemeClr val="tx2"/>
                </a:solidFill>
              </a:rPr>
              <a:t> </a:t>
            </a:r>
            <a:r>
              <a:rPr lang="en-US" sz="3600" b="0" dirty="0" smtClean="0">
                <a:solidFill>
                  <a:schemeClr val="tx2"/>
                </a:solidFill>
              </a:rPr>
              <a:t>Tree</a:t>
            </a:r>
            <a:endParaRPr lang="en-US" sz="3600" b="0" dirty="0">
              <a:solidFill>
                <a:schemeClr val="tx2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85800" y="1219200"/>
            <a:ext cx="7467600" cy="2590800"/>
            <a:chOff x="685800" y="1219200"/>
            <a:chExt cx="7467600" cy="2590800"/>
          </a:xfrm>
        </p:grpSpPr>
        <p:grpSp>
          <p:nvGrpSpPr>
            <p:cNvPr id="4" name="Group 3"/>
            <p:cNvGrpSpPr/>
            <p:nvPr/>
          </p:nvGrpSpPr>
          <p:grpSpPr>
            <a:xfrm>
              <a:off x="4648200" y="1219200"/>
              <a:ext cx="3505200" cy="2590800"/>
              <a:chOff x="4648200" y="1981200"/>
              <a:chExt cx="3505200" cy="2590800"/>
            </a:xfrm>
          </p:grpSpPr>
          <p:sp>
            <p:nvSpPr>
              <p:cNvPr id="208137" name="Rectangle 265"/>
              <p:cNvSpPr>
                <a:spLocks noChangeArrowheads="1"/>
              </p:cNvSpPr>
              <p:nvPr/>
            </p:nvSpPr>
            <p:spPr bwMode="auto">
              <a:xfrm>
                <a:off x="4648200" y="1981200"/>
                <a:ext cx="3505200" cy="259080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8138" name="Rectangle 266"/>
              <p:cNvSpPr>
                <a:spLocks noChangeArrowheads="1"/>
              </p:cNvSpPr>
              <p:nvPr/>
            </p:nvSpPr>
            <p:spPr bwMode="auto">
              <a:xfrm>
                <a:off x="5105400" y="2667000"/>
                <a:ext cx="990600" cy="106680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8139" name="Freeform 267"/>
              <p:cNvSpPr>
                <a:spLocks/>
              </p:cNvSpPr>
              <p:nvPr/>
            </p:nvSpPr>
            <p:spPr bwMode="auto">
              <a:xfrm>
                <a:off x="4953000" y="2155825"/>
                <a:ext cx="1406525" cy="739775"/>
              </a:xfrm>
              <a:custGeom>
                <a:avLst/>
                <a:gdLst>
                  <a:gd name="T0" fmla="*/ 0 w 886"/>
                  <a:gd name="T1" fmla="*/ 466 h 466"/>
                  <a:gd name="T2" fmla="*/ 310 w 886"/>
                  <a:gd name="T3" fmla="*/ 0 h 466"/>
                  <a:gd name="T4" fmla="*/ 886 w 886"/>
                  <a:gd name="T5" fmla="*/ 430 h 4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86" h="466">
                    <a:moveTo>
                      <a:pt x="0" y="466"/>
                    </a:moveTo>
                    <a:lnTo>
                      <a:pt x="310" y="0"/>
                    </a:lnTo>
                    <a:lnTo>
                      <a:pt x="886" y="430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140" name="Rectangle 268"/>
              <p:cNvSpPr>
                <a:spLocks noChangeArrowheads="1"/>
              </p:cNvSpPr>
              <p:nvPr/>
            </p:nvSpPr>
            <p:spPr bwMode="auto">
              <a:xfrm>
                <a:off x="5334000" y="3048000"/>
                <a:ext cx="304800" cy="457200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8141" name="Oval 269"/>
              <p:cNvSpPr>
                <a:spLocks noChangeArrowheads="1"/>
              </p:cNvSpPr>
              <p:nvPr/>
            </p:nvSpPr>
            <p:spPr bwMode="auto">
              <a:xfrm>
                <a:off x="5724525" y="3124200"/>
                <a:ext cx="228600" cy="228600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8142" name="Freeform 270"/>
              <p:cNvSpPr>
                <a:spLocks/>
              </p:cNvSpPr>
              <p:nvPr/>
            </p:nvSpPr>
            <p:spPr bwMode="auto">
              <a:xfrm>
                <a:off x="6400800" y="2209800"/>
                <a:ext cx="1506538" cy="1752600"/>
              </a:xfrm>
              <a:custGeom>
                <a:avLst/>
                <a:gdLst>
                  <a:gd name="T0" fmla="*/ 181 w 949"/>
                  <a:gd name="T1" fmla="*/ 336 h 1104"/>
                  <a:gd name="T2" fmla="*/ 181 w 949"/>
                  <a:gd name="T3" fmla="*/ 1104 h 1104"/>
                  <a:gd name="T4" fmla="*/ 949 w 949"/>
                  <a:gd name="T5" fmla="*/ 1056 h 1104"/>
                  <a:gd name="T6" fmla="*/ 469 w 949"/>
                  <a:gd name="T7" fmla="*/ 528 h 1104"/>
                  <a:gd name="T8" fmla="*/ 421 w 949"/>
                  <a:gd name="T9" fmla="*/ 1008 h 1104"/>
                  <a:gd name="T10" fmla="*/ 325 w 949"/>
                  <a:gd name="T11" fmla="*/ 432 h 1104"/>
                  <a:gd name="T12" fmla="*/ 853 w 949"/>
                  <a:gd name="T13" fmla="*/ 288 h 1104"/>
                  <a:gd name="T14" fmla="*/ 325 w 949"/>
                  <a:gd name="T15" fmla="*/ 0 h 1104"/>
                  <a:gd name="T16" fmla="*/ 37 w 949"/>
                  <a:gd name="T17" fmla="*/ 144 h 1104"/>
                  <a:gd name="T18" fmla="*/ 54 w 949"/>
                  <a:gd name="T19" fmla="*/ 315 h 1104"/>
                  <a:gd name="T20" fmla="*/ 181 w 949"/>
                  <a:gd name="T21" fmla="*/ 336 h 1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49" h="1104">
                    <a:moveTo>
                      <a:pt x="181" y="336"/>
                    </a:moveTo>
                    <a:lnTo>
                      <a:pt x="181" y="1104"/>
                    </a:lnTo>
                    <a:lnTo>
                      <a:pt x="949" y="1056"/>
                    </a:lnTo>
                    <a:lnTo>
                      <a:pt x="469" y="528"/>
                    </a:lnTo>
                    <a:lnTo>
                      <a:pt x="421" y="1008"/>
                    </a:lnTo>
                    <a:lnTo>
                      <a:pt x="325" y="432"/>
                    </a:lnTo>
                    <a:lnTo>
                      <a:pt x="853" y="288"/>
                    </a:lnTo>
                    <a:lnTo>
                      <a:pt x="325" y="0"/>
                    </a:lnTo>
                    <a:cubicBezTo>
                      <a:pt x="229" y="48"/>
                      <a:pt x="107" y="63"/>
                      <a:pt x="37" y="144"/>
                    </a:cubicBezTo>
                    <a:cubicBezTo>
                      <a:pt x="0" y="187"/>
                      <a:pt x="54" y="315"/>
                      <a:pt x="54" y="315"/>
                    </a:cubicBezTo>
                    <a:lnTo>
                      <a:pt x="181" y="336"/>
                    </a:lnTo>
                    <a:close/>
                  </a:path>
                </a:pathLst>
              </a:custGeom>
              <a:solidFill>
                <a:schemeClr val="bg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143" name="Line 271"/>
              <p:cNvSpPr>
                <a:spLocks noChangeShapeType="1"/>
              </p:cNvSpPr>
              <p:nvPr/>
            </p:nvSpPr>
            <p:spPr bwMode="auto">
              <a:xfrm flipV="1">
                <a:off x="7286625" y="2162175"/>
                <a:ext cx="76200" cy="2286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144" name="Line 272"/>
              <p:cNvSpPr>
                <a:spLocks noChangeShapeType="1"/>
              </p:cNvSpPr>
              <p:nvPr/>
            </p:nvSpPr>
            <p:spPr bwMode="auto">
              <a:xfrm>
                <a:off x="7286625" y="2390775"/>
                <a:ext cx="4572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145" name="Line 273"/>
              <p:cNvSpPr>
                <a:spLocks noChangeShapeType="1"/>
              </p:cNvSpPr>
              <p:nvPr/>
            </p:nvSpPr>
            <p:spPr bwMode="auto">
              <a:xfrm flipV="1">
                <a:off x="7305675" y="2162175"/>
                <a:ext cx="304800" cy="2286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146" name="Freeform 274"/>
              <p:cNvSpPr>
                <a:spLocks/>
              </p:cNvSpPr>
              <p:nvPr/>
            </p:nvSpPr>
            <p:spPr bwMode="auto">
              <a:xfrm>
                <a:off x="6553200" y="2362200"/>
                <a:ext cx="406400" cy="177800"/>
              </a:xfrm>
              <a:custGeom>
                <a:avLst/>
                <a:gdLst>
                  <a:gd name="T0" fmla="*/ 0 w 256"/>
                  <a:gd name="T1" fmla="*/ 0 h 112"/>
                  <a:gd name="T2" fmla="*/ 240 w 256"/>
                  <a:gd name="T3" fmla="*/ 96 h 112"/>
                  <a:gd name="T4" fmla="*/ 96 w 256"/>
                  <a:gd name="T5" fmla="*/ 96 h 112"/>
                  <a:gd name="T6" fmla="*/ 96 w 256"/>
                  <a:gd name="T7" fmla="*/ 48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6" h="112">
                    <a:moveTo>
                      <a:pt x="0" y="0"/>
                    </a:moveTo>
                    <a:cubicBezTo>
                      <a:pt x="112" y="40"/>
                      <a:pt x="224" y="80"/>
                      <a:pt x="240" y="96"/>
                    </a:cubicBezTo>
                    <a:cubicBezTo>
                      <a:pt x="256" y="112"/>
                      <a:pt x="120" y="104"/>
                      <a:pt x="96" y="96"/>
                    </a:cubicBezTo>
                    <a:cubicBezTo>
                      <a:pt x="72" y="88"/>
                      <a:pt x="84" y="68"/>
                      <a:pt x="96" y="48"/>
                    </a:cubicBezTo>
                  </a:path>
                </a:pathLst>
              </a:cu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" name="Group 2"/>
            <p:cNvGrpSpPr/>
            <p:nvPr/>
          </p:nvGrpSpPr>
          <p:grpSpPr>
            <a:xfrm>
              <a:off x="685800" y="1219200"/>
              <a:ext cx="3505200" cy="2590800"/>
              <a:chOff x="685800" y="1981200"/>
              <a:chExt cx="3505200" cy="2590800"/>
            </a:xfrm>
          </p:grpSpPr>
          <p:sp>
            <p:nvSpPr>
              <p:cNvPr id="208128" name="Rectangle 256"/>
              <p:cNvSpPr>
                <a:spLocks noChangeArrowheads="1"/>
              </p:cNvSpPr>
              <p:nvPr/>
            </p:nvSpPr>
            <p:spPr bwMode="auto">
              <a:xfrm>
                <a:off x="685800" y="1981200"/>
                <a:ext cx="3505200" cy="259080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8129" name="Oval 257"/>
              <p:cNvSpPr>
                <a:spLocks noChangeArrowheads="1"/>
              </p:cNvSpPr>
              <p:nvPr/>
            </p:nvSpPr>
            <p:spPr bwMode="auto">
              <a:xfrm>
                <a:off x="990600" y="2286000"/>
                <a:ext cx="990600" cy="167640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8130" name="Oval 258"/>
              <p:cNvSpPr>
                <a:spLocks noChangeArrowheads="1"/>
              </p:cNvSpPr>
              <p:nvPr/>
            </p:nvSpPr>
            <p:spPr bwMode="auto">
              <a:xfrm>
                <a:off x="1314450" y="2614613"/>
                <a:ext cx="381000" cy="6858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8131" name="Oval 259"/>
              <p:cNvSpPr>
                <a:spLocks noChangeArrowheads="1"/>
              </p:cNvSpPr>
              <p:nvPr/>
            </p:nvSpPr>
            <p:spPr bwMode="auto">
              <a:xfrm>
                <a:off x="1447800" y="2743200"/>
                <a:ext cx="152400" cy="152400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8132" name="Oval 260"/>
              <p:cNvSpPr>
                <a:spLocks noChangeArrowheads="1"/>
              </p:cNvSpPr>
              <p:nvPr/>
            </p:nvSpPr>
            <p:spPr bwMode="auto">
              <a:xfrm>
                <a:off x="1371600" y="2971800"/>
                <a:ext cx="152400" cy="152400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8134" name="Rectangle 262"/>
              <p:cNvSpPr>
                <a:spLocks noChangeArrowheads="1"/>
              </p:cNvSpPr>
              <p:nvPr/>
            </p:nvSpPr>
            <p:spPr bwMode="auto">
              <a:xfrm>
                <a:off x="1295400" y="3429000"/>
                <a:ext cx="381000" cy="22860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8135" name="Rectangle 263"/>
              <p:cNvSpPr>
                <a:spLocks noChangeArrowheads="1"/>
              </p:cNvSpPr>
              <p:nvPr/>
            </p:nvSpPr>
            <p:spPr bwMode="auto">
              <a:xfrm>
                <a:off x="2819400" y="2667000"/>
                <a:ext cx="609600" cy="1219200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8136" name="Oval 264"/>
              <p:cNvSpPr>
                <a:spLocks noChangeArrowheads="1"/>
              </p:cNvSpPr>
              <p:nvPr/>
            </p:nvSpPr>
            <p:spPr bwMode="auto">
              <a:xfrm>
                <a:off x="2971800" y="30480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8147" name="Text Box 275"/>
              <p:cNvSpPr txBox="1">
                <a:spLocks noChangeArrowheads="1"/>
              </p:cNvSpPr>
              <p:nvPr/>
            </p:nvSpPr>
            <p:spPr bwMode="auto">
              <a:xfrm>
                <a:off x="1828800" y="2209800"/>
                <a:ext cx="457200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b="0" i="1" dirty="0"/>
                  <a:t>r</a:t>
                </a:r>
                <a:r>
                  <a:rPr lang="en-US" b="0" baseline="-25000" dirty="0"/>
                  <a:t>1</a:t>
                </a:r>
              </a:p>
            </p:txBody>
          </p:sp>
          <p:sp>
            <p:nvSpPr>
              <p:cNvPr id="208148" name="Text Box 276"/>
              <p:cNvSpPr txBox="1">
                <a:spLocks noChangeArrowheads="1"/>
              </p:cNvSpPr>
              <p:nvPr/>
            </p:nvSpPr>
            <p:spPr bwMode="auto">
              <a:xfrm>
                <a:off x="2819400" y="2209800"/>
                <a:ext cx="457200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b="0" i="1" dirty="0"/>
                  <a:t>r</a:t>
                </a:r>
                <a:r>
                  <a:rPr lang="en-US" b="0" baseline="-25000" dirty="0"/>
                  <a:t>2</a:t>
                </a:r>
              </a:p>
            </p:txBody>
          </p:sp>
          <p:sp>
            <p:nvSpPr>
              <p:cNvPr id="208149" name="Text Box 277"/>
              <p:cNvSpPr txBox="1">
                <a:spLocks noChangeArrowheads="1"/>
              </p:cNvSpPr>
              <p:nvPr/>
            </p:nvSpPr>
            <p:spPr bwMode="auto">
              <a:xfrm>
                <a:off x="1793175" y="3750625"/>
                <a:ext cx="762000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b="0" i="1" dirty="0"/>
                  <a:t>h</a:t>
                </a:r>
                <a:r>
                  <a:rPr lang="en-US" b="0" baseline="-25000" dirty="0"/>
                  <a:t>1</a:t>
                </a:r>
              </a:p>
            </p:txBody>
          </p:sp>
          <p:sp>
            <p:nvSpPr>
              <p:cNvPr id="208150" name="Line 278"/>
              <p:cNvSpPr>
                <a:spLocks noChangeShapeType="1"/>
              </p:cNvSpPr>
              <p:nvPr/>
            </p:nvSpPr>
            <p:spPr bwMode="auto">
              <a:xfrm flipH="1" flipV="1">
                <a:off x="1447800" y="3581400"/>
                <a:ext cx="381000" cy="30480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151" name="Text Box 279"/>
              <p:cNvSpPr txBox="1">
                <a:spLocks noChangeArrowheads="1"/>
              </p:cNvSpPr>
              <p:nvPr/>
            </p:nvSpPr>
            <p:spPr bwMode="auto">
              <a:xfrm>
                <a:off x="2028700" y="3100450"/>
                <a:ext cx="762000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b="0" i="1" dirty="0"/>
                  <a:t>h</a:t>
                </a:r>
                <a:r>
                  <a:rPr lang="en-US" b="0" baseline="-25000" dirty="0"/>
                  <a:t>2</a:t>
                </a:r>
              </a:p>
            </p:txBody>
          </p:sp>
          <p:sp>
            <p:nvSpPr>
              <p:cNvPr id="208152" name="Line 280"/>
              <p:cNvSpPr>
                <a:spLocks noChangeShapeType="1"/>
              </p:cNvSpPr>
              <p:nvPr/>
            </p:nvSpPr>
            <p:spPr bwMode="auto">
              <a:xfrm flipH="1" flipV="1">
                <a:off x="1700213" y="2981325"/>
                <a:ext cx="381000" cy="30480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08168" name="Group 296"/>
          <p:cNvGrpSpPr>
            <a:grpSpLocks/>
          </p:cNvGrpSpPr>
          <p:nvPr/>
        </p:nvGrpSpPr>
        <p:grpSpPr bwMode="auto">
          <a:xfrm>
            <a:off x="2967038" y="4621212"/>
            <a:ext cx="2303462" cy="1703388"/>
            <a:chOff x="1869" y="3024"/>
            <a:chExt cx="1451" cy="1073"/>
          </a:xfrm>
        </p:grpSpPr>
        <p:sp>
          <p:nvSpPr>
            <p:cNvPr id="208153" name="Freeform 281"/>
            <p:cNvSpPr>
              <a:spLocks/>
            </p:cNvSpPr>
            <p:nvPr/>
          </p:nvSpPr>
          <p:spPr bwMode="auto">
            <a:xfrm>
              <a:off x="1891" y="3051"/>
              <a:ext cx="959" cy="1015"/>
            </a:xfrm>
            <a:custGeom>
              <a:avLst/>
              <a:gdLst>
                <a:gd name="T0" fmla="*/ 0 w 959"/>
                <a:gd name="T1" fmla="*/ 1015 h 1015"/>
                <a:gd name="T2" fmla="*/ 959 w 959"/>
                <a:gd name="T3" fmla="*/ 0 h 10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959" h="1015">
                  <a:moveTo>
                    <a:pt x="0" y="1015"/>
                  </a:moveTo>
                  <a:lnTo>
                    <a:pt x="959" y="0"/>
                  </a:lnTo>
                </a:path>
              </a:pathLst>
            </a:custGeom>
            <a:noFill/>
            <a:ln w="38100">
              <a:solidFill>
                <a:srgbClr val="0000FF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154" name="Line 282"/>
            <p:cNvSpPr>
              <a:spLocks noChangeShapeType="1"/>
            </p:cNvSpPr>
            <p:nvPr/>
          </p:nvSpPr>
          <p:spPr bwMode="auto">
            <a:xfrm>
              <a:off x="2850" y="3051"/>
              <a:ext cx="432" cy="384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155" name="Line 283"/>
            <p:cNvSpPr>
              <a:spLocks noChangeShapeType="1"/>
            </p:cNvSpPr>
            <p:nvPr/>
          </p:nvSpPr>
          <p:spPr bwMode="auto">
            <a:xfrm>
              <a:off x="2514" y="3435"/>
              <a:ext cx="288" cy="384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156" name="Line 284"/>
            <p:cNvSpPr>
              <a:spLocks noChangeShapeType="1"/>
            </p:cNvSpPr>
            <p:nvPr/>
          </p:nvSpPr>
          <p:spPr bwMode="auto">
            <a:xfrm>
              <a:off x="2226" y="3723"/>
              <a:ext cx="144" cy="28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157" name="Line 285"/>
            <p:cNvSpPr>
              <a:spLocks noChangeShapeType="1"/>
            </p:cNvSpPr>
            <p:nvPr/>
          </p:nvSpPr>
          <p:spPr bwMode="auto">
            <a:xfrm flipH="1">
              <a:off x="3234" y="3435"/>
              <a:ext cx="48" cy="33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158" name="Oval 286"/>
            <p:cNvSpPr>
              <a:spLocks noChangeAspect="1" noChangeArrowheads="1"/>
            </p:cNvSpPr>
            <p:nvPr/>
          </p:nvSpPr>
          <p:spPr bwMode="auto">
            <a:xfrm>
              <a:off x="2469" y="3360"/>
              <a:ext cx="86" cy="8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159" name="Oval 287"/>
            <p:cNvSpPr>
              <a:spLocks noChangeAspect="1" noChangeArrowheads="1"/>
            </p:cNvSpPr>
            <p:nvPr/>
          </p:nvSpPr>
          <p:spPr bwMode="auto">
            <a:xfrm>
              <a:off x="2802" y="3024"/>
              <a:ext cx="86" cy="8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160" name="Oval 288"/>
            <p:cNvSpPr>
              <a:spLocks noChangeAspect="1" noChangeArrowheads="1"/>
            </p:cNvSpPr>
            <p:nvPr/>
          </p:nvSpPr>
          <p:spPr bwMode="auto">
            <a:xfrm>
              <a:off x="2766" y="3768"/>
              <a:ext cx="86" cy="8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161" name="Oval 289"/>
            <p:cNvSpPr>
              <a:spLocks noChangeAspect="1" noChangeArrowheads="1"/>
            </p:cNvSpPr>
            <p:nvPr/>
          </p:nvSpPr>
          <p:spPr bwMode="auto">
            <a:xfrm>
              <a:off x="2322" y="4011"/>
              <a:ext cx="86" cy="8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162" name="Oval 290"/>
            <p:cNvSpPr>
              <a:spLocks noChangeAspect="1" noChangeArrowheads="1"/>
            </p:cNvSpPr>
            <p:nvPr/>
          </p:nvSpPr>
          <p:spPr bwMode="auto">
            <a:xfrm>
              <a:off x="1869" y="4006"/>
              <a:ext cx="86" cy="8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163" name="Oval 291"/>
            <p:cNvSpPr>
              <a:spLocks noChangeAspect="1" noChangeArrowheads="1"/>
            </p:cNvSpPr>
            <p:nvPr/>
          </p:nvSpPr>
          <p:spPr bwMode="auto">
            <a:xfrm>
              <a:off x="2178" y="3675"/>
              <a:ext cx="86" cy="8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164" name="Oval 292"/>
            <p:cNvSpPr>
              <a:spLocks noChangeAspect="1" noChangeArrowheads="1"/>
            </p:cNvSpPr>
            <p:nvPr/>
          </p:nvSpPr>
          <p:spPr bwMode="auto">
            <a:xfrm>
              <a:off x="3234" y="3387"/>
              <a:ext cx="86" cy="8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165" name="Oval 293"/>
            <p:cNvSpPr>
              <a:spLocks noChangeAspect="1" noChangeArrowheads="1"/>
            </p:cNvSpPr>
            <p:nvPr/>
          </p:nvSpPr>
          <p:spPr bwMode="auto">
            <a:xfrm>
              <a:off x="3186" y="3723"/>
              <a:ext cx="86" cy="8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073977" y="4240212"/>
            <a:ext cx="2673143" cy="2010070"/>
            <a:chOff x="3073977" y="4240212"/>
            <a:chExt cx="2673143" cy="2010070"/>
          </a:xfrm>
        </p:grpSpPr>
        <p:sp>
          <p:nvSpPr>
            <p:cNvPr id="2" name="TextBox 1"/>
            <p:cNvSpPr txBox="1"/>
            <p:nvPr/>
          </p:nvSpPr>
          <p:spPr>
            <a:xfrm>
              <a:off x="4495800" y="4240212"/>
              <a:ext cx="3429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1" dirty="0" smtClean="0"/>
                <a:t>b</a:t>
              </a:r>
              <a:endParaRPr lang="en-US" b="0" i="1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733674" y="4678084"/>
              <a:ext cx="5048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1" dirty="0" smtClean="0"/>
                <a:t>r</a:t>
              </a:r>
              <a:r>
                <a:rPr lang="en-US" b="0" baseline="-25000" dirty="0" smtClean="0"/>
                <a:t>1</a:t>
              </a:r>
              <a:endParaRPr lang="en-US" b="0" baseline="-25000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242295" y="4966642"/>
              <a:ext cx="5048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1" dirty="0" smtClean="0"/>
                <a:t>r</a:t>
              </a:r>
              <a:r>
                <a:rPr lang="en-US" b="0" baseline="-25000" dirty="0" smtClean="0"/>
                <a:t>2</a:t>
              </a:r>
              <a:endParaRPr lang="en-US" b="0" baseline="-25000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073977" y="5387649"/>
              <a:ext cx="5048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1" dirty="0"/>
                <a:t>h</a:t>
              </a:r>
              <a:r>
                <a:rPr lang="en-US" b="0" baseline="-25000" dirty="0" smtClean="0"/>
                <a:t>2</a:t>
              </a:r>
              <a:endParaRPr lang="en-US" b="0" baseline="-25000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414837" y="5788617"/>
              <a:ext cx="5048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1" dirty="0" smtClean="0"/>
                <a:t>h</a:t>
              </a:r>
              <a:r>
                <a:rPr lang="en-US" b="0" baseline="-25000" dirty="0" smtClean="0"/>
                <a:t>1</a:t>
              </a:r>
              <a:endParaRPr lang="en-US" b="0" baseline="-25000" dirty="0"/>
            </a:p>
          </p:txBody>
        </p:sp>
      </p:grpSp>
    </p:spTree>
    <p:extLst>
      <p:ext uri="{BB962C8B-B14F-4D97-AF65-F5344CB8AC3E}">
        <p14:creationId xmlns:p14="http://schemas.microsoft.com/office/powerpoint/2010/main" val="4096517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ChangeArrowheads="1"/>
          </p:cNvSpPr>
          <p:nvPr/>
        </p:nvSpPr>
        <p:spPr bwMode="auto">
          <a:xfrm>
            <a:off x="584200" y="177800"/>
            <a:ext cx="8047038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 b="0">
                <a:solidFill>
                  <a:schemeClr val="tx2"/>
                </a:solidFill>
              </a:rPr>
              <a:t>Quitz: Homotopic Transformation</a:t>
            </a:r>
          </a:p>
        </p:txBody>
      </p:sp>
      <p:sp>
        <p:nvSpPr>
          <p:cNvPr id="209923" name="Rectangle 3"/>
          <p:cNvSpPr>
            <a:spLocks noChangeArrowheads="1"/>
          </p:cNvSpPr>
          <p:nvPr/>
        </p:nvSpPr>
        <p:spPr bwMode="auto">
          <a:xfrm>
            <a:off x="685800" y="1066800"/>
            <a:ext cx="7696200" cy="526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b="0"/>
              <a:t>What is the relation between an element in the ith and i+1th levels?</a:t>
            </a:r>
          </a:p>
        </p:txBody>
      </p:sp>
      <p:grpSp>
        <p:nvGrpSpPr>
          <p:cNvPr id="209948" name="Group 28"/>
          <p:cNvGrpSpPr>
            <a:grpSpLocks/>
          </p:cNvGrpSpPr>
          <p:nvPr/>
        </p:nvGrpSpPr>
        <p:grpSpPr bwMode="auto">
          <a:xfrm>
            <a:off x="3276600" y="2438400"/>
            <a:ext cx="2303463" cy="1703388"/>
            <a:chOff x="1869" y="3024"/>
            <a:chExt cx="1451" cy="1073"/>
          </a:xfrm>
        </p:grpSpPr>
        <p:sp>
          <p:nvSpPr>
            <p:cNvPr id="209949" name="Freeform 29"/>
            <p:cNvSpPr>
              <a:spLocks/>
            </p:cNvSpPr>
            <p:nvPr/>
          </p:nvSpPr>
          <p:spPr bwMode="auto">
            <a:xfrm>
              <a:off x="1891" y="3051"/>
              <a:ext cx="959" cy="1015"/>
            </a:xfrm>
            <a:custGeom>
              <a:avLst/>
              <a:gdLst>
                <a:gd name="T0" fmla="*/ 0 w 959"/>
                <a:gd name="T1" fmla="*/ 1015 h 1015"/>
                <a:gd name="T2" fmla="*/ 959 w 959"/>
                <a:gd name="T3" fmla="*/ 0 h 10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959" h="1015">
                  <a:moveTo>
                    <a:pt x="0" y="1015"/>
                  </a:moveTo>
                  <a:lnTo>
                    <a:pt x="959" y="0"/>
                  </a:lnTo>
                </a:path>
              </a:pathLst>
            </a:custGeom>
            <a:noFill/>
            <a:ln w="38100">
              <a:solidFill>
                <a:srgbClr val="0000FF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950" name="Line 30"/>
            <p:cNvSpPr>
              <a:spLocks noChangeShapeType="1"/>
            </p:cNvSpPr>
            <p:nvPr/>
          </p:nvSpPr>
          <p:spPr bwMode="auto">
            <a:xfrm>
              <a:off x="2850" y="3051"/>
              <a:ext cx="432" cy="384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951" name="Line 31"/>
            <p:cNvSpPr>
              <a:spLocks noChangeShapeType="1"/>
            </p:cNvSpPr>
            <p:nvPr/>
          </p:nvSpPr>
          <p:spPr bwMode="auto">
            <a:xfrm>
              <a:off x="2514" y="3435"/>
              <a:ext cx="288" cy="384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952" name="Line 32"/>
            <p:cNvSpPr>
              <a:spLocks noChangeShapeType="1"/>
            </p:cNvSpPr>
            <p:nvPr/>
          </p:nvSpPr>
          <p:spPr bwMode="auto">
            <a:xfrm>
              <a:off x="2226" y="3723"/>
              <a:ext cx="144" cy="28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953" name="Line 33"/>
            <p:cNvSpPr>
              <a:spLocks noChangeShapeType="1"/>
            </p:cNvSpPr>
            <p:nvPr/>
          </p:nvSpPr>
          <p:spPr bwMode="auto">
            <a:xfrm flipH="1">
              <a:off x="3234" y="3435"/>
              <a:ext cx="48" cy="33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954" name="Oval 34"/>
            <p:cNvSpPr>
              <a:spLocks noChangeAspect="1" noChangeArrowheads="1"/>
            </p:cNvSpPr>
            <p:nvPr/>
          </p:nvSpPr>
          <p:spPr bwMode="auto">
            <a:xfrm>
              <a:off x="2469" y="3360"/>
              <a:ext cx="86" cy="8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955" name="Oval 35"/>
            <p:cNvSpPr>
              <a:spLocks noChangeAspect="1" noChangeArrowheads="1"/>
            </p:cNvSpPr>
            <p:nvPr/>
          </p:nvSpPr>
          <p:spPr bwMode="auto">
            <a:xfrm>
              <a:off x="2802" y="3024"/>
              <a:ext cx="86" cy="8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956" name="Oval 36"/>
            <p:cNvSpPr>
              <a:spLocks noChangeAspect="1" noChangeArrowheads="1"/>
            </p:cNvSpPr>
            <p:nvPr/>
          </p:nvSpPr>
          <p:spPr bwMode="auto">
            <a:xfrm>
              <a:off x="2766" y="3768"/>
              <a:ext cx="86" cy="8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957" name="Oval 37"/>
            <p:cNvSpPr>
              <a:spLocks noChangeAspect="1" noChangeArrowheads="1"/>
            </p:cNvSpPr>
            <p:nvPr/>
          </p:nvSpPr>
          <p:spPr bwMode="auto">
            <a:xfrm>
              <a:off x="2322" y="4011"/>
              <a:ext cx="86" cy="8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958" name="Oval 38"/>
            <p:cNvSpPr>
              <a:spLocks noChangeAspect="1" noChangeArrowheads="1"/>
            </p:cNvSpPr>
            <p:nvPr/>
          </p:nvSpPr>
          <p:spPr bwMode="auto">
            <a:xfrm>
              <a:off x="1869" y="4006"/>
              <a:ext cx="86" cy="8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959" name="Oval 39"/>
            <p:cNvSpPr>
              <a:spLocks noChangeAspect="1" noChangeArrowheads="1"/>
            </p:cNvSpPr>
            <p:nvPr/>
          </p:nvSpPr>
          <p:spPr bwMode="auto">
            <a:xfrm>
              <a:off x="2178" y="3675"/>
              <a:ext cx="86" cy="8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960" name="Oval 40"/>
            <p:cNvSpPr>
              <a:spLocks noChangeAspect="1" noChangeArrowheads="1"/>
            </p:cNvSpPr>
            <p:nvPr/>
          </p:nvSpPr>
          <p:spPr bwMode="auto">
            <a:xfrm>
              <a:off x="3234" y="3387"/>
              <a:ext cx="86" cy="8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961" name="Oval 41"/>
            <p:cNvSpPr>
              <a:spLocks noChangeAspect="1" noChangeArrowheads="1"/>
            </p:cNvSpPr>
            <p:nvPr/>
          </p:nvSpPr>
          <p:spPr bwMode="auto">
            <a:xfrm>
              <a:off x="3186" y="3723"/>
              <a:ext cx="86" cy="8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7530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3" name="Rectangle 3"/>
          <p:cNvSpPr>
            <a:spLocks noChangeArrowheads="1"/>
          </p:cNvSpPr>
          <p:nvPr/>
        </p:nvSpPr>
        <p:spPr bwMode="auto">
          <a:xfrm>
            <a:off x="304800" y="220662"/>
            <a:ext cx="8534400" cy="2370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2000" dirty="0"/>
              <a:t>13.5.2 Skeleton, maximal </a:t>
            </a:r>
            <a:r>
              <a:rPr lang="en-US" sz="2000" dirty="0" smtClean="0"/>
              <a:t>ball</a:t>
            </a:r>
          </a:p>
          <a:p>
            <a:endParaRPr lang="en-US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0" dirty="0" smtClean="0"/>
              <a:t>skeletonization </a:t>
            </a:r>
            <a:r>
              <a:rPr lang="en-US" sz="2000" b="0" dirty="0"/>
              <a:t>= </a:t>
            </a:r>
            <a:r>
              <a:rPr lang="en-US" sz="2000" dirty="0"/>
              <a:t>medial axis transform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0" dirty="0" smtClean="0"/>
              <a:t>‘</a:t>
            </a:r>
            <a:r>
              <a:rPr lang="en-US" sz="2000" b="0" dirty="0"/>
              <a:t>grassfire’ scenario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0" dirty="0" smtClean="0"/>
              <a:t>A </a:t>
            </a:r>
            <a:r>
              <a:rPr lang="en-US" sz="2000" b="0" dirty="0"/>
              <a:t>grassfire starts on the entire region boundary at the same instant – </a:t>
            </a:r>
            <a:r>
              <a:rPr lang="en-US" sz="2000" b="0" dirty="0" smtClean="0"/>
              <a:t>propagates towards </a:t>
            </a:r>
            <a:r>
              <a:rPr lang="en-US" sz="2000" b="0" dirty="0"/>
              <a:t>the region interior with constant speed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skeleton </a:t>
            </a:r>
            <a:r>
              <a:rPr lang="en-US" sz="2000" b="0" i="1" dirty="0"/>
              <a:t>S</a:t>
            </a:r>
            <a:r>
              <a:rPr lang="en-US" sz="2000" b="0" dirty="0"/>
              <a:t>(</a:t>
            </a:r>
            <a:r>
              <a:rPr lang="en-US" sz="2000" b="0" i="1" dirty="0"/>
              <a:t>X</a:t>
            </a:r>
            <a:r>
              <a:rPr lang="en-US" sz="2000" b="0" dirty="0"/>
              <a:t>) ... set of points where two or more </a:t>
            </a:r>
            <a:r>
              <a:rPr lang="en-US" sz="2000" b="0" dirty="0" smtClean="0"/>
              <a:t>fire-fronts meet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57200" y="2763975"/>
            <a:ext cx="8229600" cy="1995054"/>
            <a:chOff x="457200" y="2763975"/>
            <a:chExt cx="8229600" cy="1995054"/>
          </a:xfrm>
        </p:grpSpPr>
        <p:pic>
          <p:nvPicPr>
            <p:cNvPr id="287746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66" t="4539" b="6647"/>
            <a:stretch/>
          </p:blipFill>
          <p:spPr bwMode="auto">
            <a:xfrm>
              <a:off x="457200" y="2763975"/>
              <a:ext cx="4618017" cy="19950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Rectangle 18"/>
            <p:cNvSpPr/>
            <p:nvPr/>
          </p:nvSpPr>
          <p:spPr>
            <a:xfrm>
              <a:off x="4572000" y="2823350"/>
              <a:ext cx="41148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800" dirty="0"/>
                <a:t>Figure 13.22</a:t>
              </a:r>
              <a:r>
                <a:rPr lang="en-US" sz="1800" b="0" dirty="0"/>
                <a:t>: Skeleton as </a:t>
              </a:r>
              <a:r>
                <a:rPr lang="en-US" sz="1800" b="0" dirty="0" smtClean="0"/>
                <a:t>points where two or </a:t>
              </a:r>
              <a:r>
                <a:rPr lang="en-US" sz="1800" b="0" dirty="0"/>
                <a:t>more </a:t>
              </a:r>
              <a:r>
                <a:rPr lang="en-US" sz="1800" b="0" dirty="0" smtClean="0"/>
                <a:t>fire-fronts </a:t>
              </a:r>
              <a:r>
                <a:rPr lang="en-US" sz="1800" b="0" dirty="0"/>
                <a:t>of grassfire meet.</a:t>
              </a:r>
              <a:endParaRPr lang="en-US" sz="1800" b="0" dirty="0"/>
            </a:p>
          </p:txBody>
        </p:sp>
      </p:grp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304800" y="4818385"/>
            <a:ext cx="8534400" cy="1887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b="0" dirty="0" smtClean="0"/>
              <a:t>Formal </a:t>
            </a:r>
            <a:r>
              <a:rPr lang="en-US" sz="2000" b="0" dirty="0"/>
              <a:t>definition of skeleton based on maximal ball concept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ball </a:t>
            </a:r>
            <a:r>
              <a:rPr lang="en-US" sz="2000" b="0" i="1" dirty="0"/>
              <a:t>B</a:t>
            </a:r>
            <a:r>
              <a:rPr lang="en-US" sz="2000" b="0" dirty="0"/>
              <a:t>(</a:t>
            </a:r>
            <a:r>
              <a:rPr lang="en-US" sz="2000" b="0" i="1" dirty="0"/>
              <a:t>p, r</a:t>
            </a:r>
            <a:r>
              <a:rPr lang="en-US" sz="2000" b="0" dirty="0"/>
              <a:t>), </a:t>
            </a:r>
            <a:r>
              <a:rPr lang="en-US" sz="2000" b="0" i="1" dirty="0"/>
              <a:t>r ≥ </a:t>
            </a:r>
            <a:r>
              <a:rPr lang="en-US" sz="2000" b="0" dirty="0"/>
              <a:t>0 ... set of points with distances </a:t>
            </a:r>
            <a:r>
              <a:rPr lang="en-US" sz="2000" b="0" i="1" dirty="0"/>
              <a:t>d </a:t>
            </a:r>
            <a:r>
              <a:rPr lang="en-US" sz="2000" b="0" dirty="0"/>
              <a:t>from center </a:t>
            </a:r>
            <a:r>
              <a:rPr lang="en-US" sz="2000" b="0" i="1" dirty="0"/>
              <a:t>≤ 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0" dirty="0" smtClean="0"/>
              <a:t>ball </a:t>
            </a:r>
            <a:r>
              <a:rPr lang="en-US" sz="2000" b="0" i="1" dirty="0"/>
              <a:t>B </a:t>
            </a:r>
            <a:r>
              <a:rPr lang="en-US" sz="2000" b="0" dirty="0"/>
              <a:t>included in a set </a:t>
            </a:r>
            <a:r>
              <a:rPr lang="en-US" sz="2000" b="0" i="1" dirty="0"/>
              <a:t>X </a:t>
            </a:r>
            <a:r>
              <a:rPr lang="en-US" sz="2000" b="0" dirty="0"/>
              <a:t>is </a:t>
            </a:r>
            <a:r>
              <a:rPr lang="en-US" sz="2000" dirty="0"/>
              <a:t>maximal </a:t>
            </a:r>
            <a:r>
              <a:rPr lang="en-US" sz="2000" b="0" dirty="0"/>
              <a:t>if and only if there is no larger </a:t>
            </a:r>
            <a:r>
              <a:rPr lang="en-US" sz="2000" b="0" dirty="0" smtClean="0"/>
              <a:t>ball included </a:t>
            </a:r>
            <a:r>
              <a:rPr lang="en-US" sz="2000" b="0" dirty="0"/>
              <a:t>in </a:t>
            </a:r>
            <a:r>
              <a:rPr lang="en-US" sz="2000" b="0" i="1" dirty="0"/>
              <a:t>X </a:t>
            </a:r>
            <a:r>
              <a:rPr lang="en-US" sz="2000" b="0" dirty="0"/>
              <a:t>that contains </a:t>
            </a:r>
            <a:r>
              <a:rPr lang="en-US" sz="2000" b="0" i="1" dirty="0"/>
              <a:t>B</a:t>
            </a:r>
            <a:endParaRPr lang="en-US" sz="2000" b="0" dirty="0"/>
          </a:p>
        </p:txBody>
      </p:sp>
    </p:spTree>
    <p:extLst>
      <p:ext uri="{BB962C8B-B14F-4D97-AF65-F5344CB8AC3E}">
        <p14:creationId xmlns:p14="http://schemas.microsoft.com/office/powerpoint/2010/main" val="101558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3" grpId="0" build="p"/>
      <p:bldP spid="20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2059379" y="4169612"/>
            <a:ext cx="480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/>
              <a:t>Figure 13.23</a:t>
            </a:r>
            <a:r>
              <a:rPr lang="en-US" sz="1800" b="0" dirty="0"/>
              <a:t>: Ball and two maximal </a:t>
            </a:r>
            <a:r>
              <a:rPr lang="en-US" sz="1800" b="0" dirty="0" smtClean="0"/>
              <a:t>balls in</a:t>
            </a:r>
            <a:r>
              <a:rPr lang="en-US" sz="1800" b="0" dirty="0"/>
              <a:t> </a:t>
            </a:r>
            <a:r>
              <a:rPr lang="en-US" sz="1800" b="0" dirty="0" smtClean="0"/>
              <a:t>a </a:t>
            </a:r>
            <a:r>
              <a:rPr lang="en-US" sz="1800" b="0" dirty="0"/>
              <a:t>Euclidean plane.</a:t>
            </a:r>
            <a:endParaRPr lang="en-US" sz="1800" b="0" dirty="0"/>
          </a:p>
        </p:txBody>
      </p:sp>
      <p:pic>
        <p:nvPicPr>
          <p:cNvPr id="2887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066800"/>
            <a:ext cx="4644159" cy="308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544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09923" name="Rectangle 3"/>
              <p:cNvSpPr>
                <a:spLocks noChangeArrowheads="1"/>
              </p:cNvSpPr>
              <p:nvPr/>
            </p:nvSpPr>
            <p:spPr bwMode="auto">
              <a:xfrm>
                <a:off x="277091" y="2074703"/>
                <a:ext cx="8534400" cy="46308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342900" indent="-342900">
                  <a:buFont typeface="Arial" pitchFamily="34" charset="0"/>
                  <a:buChar char="•"/>
                </a:pPr>
                <a:r>
                  <a:rPr lang="en-US" sz="2000" b="0" dirty="0" smtClean="0"/>
                  <a:t>plane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dirty="0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000" b="0" i="1" dirty="0" smtClean="0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sz="2000" b="0" i="1" dirty="0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b="0" dirty="0"/>
                  <a:t> with usual Euclidean distance gives unit ball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/>
                            <a:ea typeface="Cambria Math"/>
                          </a:rPr>
                          <m:t>𝐵</m:t>
                        </m:r>
                      </m:e>
                      <m:sub>
                        <m:r>
                          <a:rPr lang="en-US" sz="2000" b="0" i="1" dirty="0" smtClean="0">
                            <a:latin typeface="Cambria Math"/>
                            <a:ea typeface="Cambria Math"/>
                          </a:rPr>
                          <m:t>𝐸</m:t>
                        </m:r>
                      </m:sub>
                    </m:sSub>
                  </m:oMath>
                </a14:m>
                <a:endParaRPr lang="en-US" sz="2000" b="0" i="1" dirty="0" smtClean="0"/>
              </a:p>
              <a:p>
                <a:pPr marL="342900" indent="-342900">
                  <a:buFont typeface="Arial" pitchFamily="34" charset="0"/>
                  <a:buChar char="•"/>
                </a:pPr>
                <a:endParaRPr lang="en-US" sz="2000" b="0" i="1" dirty="0"/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US" sz="2000" b="0" dirty="0" smtClean="0"/>
                  <a:t>three </a:t>
                </a:r>
                <a:r>
                  <a:rPr lang="en-US" sz="2000" b="0" dirty="0"/>
                  <a:t>distances and balls are often defined in the discrete plane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dirty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000" b="0" i="1" dirty="0" smtClean="0">
                            <a:latin typeface="Cambria Math"/>
                            <a:ea typeface="Cambria Math"/>
                          </a:rPr>
                          <m:t>ℤ</m:t>
                        </m:r>
                      </m:e>
                      <m:sup>
                        <m:r>
                          <a:rPr lang="en-US" sz="2000" b="0" i="1" dirty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sz="2000" b="0" dirty="0"/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US" sz="2000" b="0" dirty="0" smtClean="0"/>
                  <a:t>if </a:t>
                </a:r>
                <a:r>
                  <a:rPr lang="en-US" sz="2000" b="0" dirty="0"/>
                  <a:t>support is a square grid, two unit balls are possible:</a:t>
                </a:r>
              </a:p>
              <a:p>
                <a:pPr marL="342900" indent="-34290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/>
                            <a:ea typeface="Cambria Math"/>
                          </a:rPr>
                          <m:t>𝐵</m:t>
                        </m:r>
                      </m:e>
                      <m:sub>
                        <m:r>
                          <a:rPr lang="en-US" sz="2000" b="0" i="1" dirty="0" smtClean="0">
                            <a:latin typeface="Cambria Math"/>
                            <a:ea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000" b="0" dirty="0"/>
                  <a:t> for 4-connectivity</a:t>
                </a:r>
              </a:p>
              <a:p>
                <a:pPr marL="342900" indent="-34290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/>
                            <a:ea typeface="Cambria Math"/>
                          </a:rPr>
                          <m:t>𝐵</m:t>
                        </m:r>
                      </m:e>
                      <m:sub>
                        <m:r>
                          <a:rPr lang="en-US" sz="2000" b="0" i="1" dirty="0" smtClean="0">
                            <a:latin typeface="Cambria Math"/>
                            <a:ea typeface="Cambria Math"/>
                          </a:rPr>
                          <m:t>8</m:t>
                        </m:r>
                      </m:sub>
                    </m:sSub>
                  </m:oMath>
                </a14:m>
                <a:r>
                  <a:rPr lang="en-US" sz="2000" b="0" dirty="0"/>
                  <a:t> for </a:t>
                </a:r>
                <a:r>
                  <a:rPr lang="en-US" sz="2000" b="0" dirty="0" smtClean="0"/>
                  <a:t>8-connectivity</a:t>
                </a:r>
              </a:p>
              <a:p>
                <a:pPr marL="342900" indent="-342900">
                  <a:buFont typeface="Arial" pitchFamily="34" charset="0"/>
                  <a:buChar char="•"/>
                </a:pPr>
                <a:endParaRPr lang="en-US" sz="2000" b="0" dirty="0"/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US" sz="2000" dirty="0" smtClean="0"/>
                  <a:t>skeleton </a:t>
                </a:r>
                <a:r>
                  <a:rPr lang="en-US" sz="2000" dirty="0"/>
                  <a:t>by maximal balls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/>
                        <a:ea typeface="Cambria Math"/>
                      </a:rPr>
                      <m:t>𝑆</m:t>
                    </m:r>
                    <m:d>
                      <m:dPr>
                        <m:ctrlPr>
                          <a:rPr lang="en-US" sz="2000" b="0" i="1" dirty="0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000" b="0" i="1" dirty="0" smtClean="0">
                            <a:latin typeface="Cambria Math"/>
                            <a:ea typeface="Cambria Math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sz="2000" b="0" dirty="0"/>
                  <a:t> of a set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/>
                        <a:ea typeface="Cambria Math"/>
                      </a:rPr>
                      <m:t>𝑋</m:t>
                    </m:r>
                    <m:r>
                      <a:rPr lang="en-US" sz="2000" b="0" i="1" dirty="0" smtClean="0">
                        <a:latin typeface="Cambria Math"/>
                        <a:ea typeface="Cambria Math"/>
                      </a:rPr>
                      <m:t>⊂</m:t>
                    </m:r>
                    <m:sSup>
                      <m:sSupPr>
                        <m:ctrlPr>
                          <a:rPr lang="en-US" sz="2000" b="0" i="1" dirty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000" b="0" i="1" dirty="0">
                            <a:latin typeface="Cambria Math"/>
                            <a:ea typeface="Cambria Math"/>
                          </a:rPr>
                          <m:t>ℤ</m:t>
                        </m:r>
                      </m:e>
                      <m:sup>
                        <m:r>
                          <a:rPr lang="en-US" sz="2000" b="0" i="1" dirty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b="0" dirty="0" smtClean="0"/>
                  <a:t>  is </a:t>
                </a:r>
                <a:r>
                  <a:rPr lang="en-US" sz="2000" b="0" dirty="0"/>
                  <a:t>the set of centers </a:t>
                </a:r>
                <a:r>
                  <a:rPr lang="en-US" sz="2000" b="0" i="1" dirty="0"/>
                  <a:t>p </a:t>
                </a:r>
                <a:r>
                  <a:rPr lang="en-US" sz="2000" b="0" dirty="0" smtClean="0"/>
                  <a:t>of maximal </a:t>
                </a:r>
                <a:r>
                  <a:rPr lang="en-US" sz="2000" b="0" dirty="0"/>
                  <a:t>balls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latin typeface="Cambria Math"/>
                          <a:ea typeface="Cambria Math"/>
                        </a:rPr>
                        <m:t>𝑆</m:t>
                      </m:r>
                      <m:d>
                        <m:dPr>
                          <m:ctrlPr>
                            <a:rPr lang="en-US" sz="2000" b="0" i="1" dirty="0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000" b="0" i="1" dirty="0" smtClean="0">
                              <a:latin typeface="Cambria Math"/>
                              <a:ea typeface="Cambria Math"/>
                            </a:rPr>
                            <m:t>𝑋</m:t>
                          </m:r>
                        </m:e>
                      </m:d>
                      <m:r>
                        <a:rPr lang="en-US" sz="2000" b="0" i="1" dirty="0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000" b="0" i="1" dirty="0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000" b="0" i="1" dirty="0" smtClean="0">
                              <a:latin typeface="Cambria Math"/>
                              <a:ea typeface="Cambria Math"/>
                            </a:rPr>
                            <m:t>𝑝</m:t>
                          </m:r>
                          <m:r>
                            <a:rPr lang="en-US" sz="2000" b="0" i="1" dirty="0" smtClean="0">
                              <a:latin typeface="Cambria Math"/>
                              <a:ea typeface="Cambria Math"/>
                            </a:rPr>
                            <m:t>∈</m:t>
                          </m:r>
                          <m:r>
                            <a:rPr lang="en-US" sz="2000" b="0" i="1" dirty="0" smtClean="0">
                              <a:latin typeface="Cambria Math"/>
                              <a:ea typeface="Cambria Math"/>
                            </a:rPr>
                            <m:t>𝑋</m:t>
                          </m:r>
                          <m:r>
                            <a:rPr lang="en-US" sz="2000" b="0" i="1" dirty="0" smtClean="0">
                              <a:latin typeface="Cambria Math"/>
                              <a:ea typeface="Cambria Math"/>
                            </a:rPr>
                            <m:t> :∃</m:t>
                          </m:r>
                          <m:r>
                            <a:rPr lang="en-US" sz="2000" b="0" i="1" dirty="0" smtClean="0">
                              <a:latin typeface="Cambria Math"/>
                              <a:ea typeface="Cambria Math"/>
                            </a:rPr>
                            <m:t>𝑟</m:t>
                          </m:r>
                          <m:r>
                            <a:rPr lang="en-US" sz="2000" b="0" i="1" dirty="0" smtClean="0">
                              <a:latin typeface="Cambria Math"/>
                              <a:ea typeface="Cambria Math"/>
                            </a:rPr>
                            <m:t>≥0, </m:t>
                          </m:r>
                          <m:r>
                            <a:rPr lang="en-US" sz="2000" b="0" i="1" dirty="0" smtClean="0">
                              <a:latin typeface="Cambria Math"/>
                              <a:ea typeface="Cambria Math"/>
                            </a:rPr>
                            <m:t>𝐵</m:t>
                          </m:r>
                          <m:d>
                            <m:dPr>
                              <m:ctrlPr>
                                <a:rPr lang="en-US" sz="2000" b="0" i="1" dirty="0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0" i="1" dirty="0" smtClean="0">
                                  <a:latin typeface="Cambria Math"/>
                                  <a:ea typeface="Cambria Math"/>
                                </a:rPr>
                                <m:t>𝑝</m:t>
                              </m:r>
                              <m:r>
                                <a:rPr lang="en-US" sz="2000" b="0" i="1" dirty="0" smtClean="0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en-US" sz="2000" b="0" i="1" dirty="0" smtClean="0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e>
                          </m:d>
                          <m:r>
                            <a:rPr lang="en-US" sz="2000" b="0" i="0" dirty="0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latin typeface="Cambria Math"/>
                              <a:ea typeface="Cambria Math"/>
                            </a:rPr>
                            <m:t>is</m:t>
                          </m:r>
                          <m:r>
                            <a:rPr lang="en-US" sz="2000" b="0" i="0" dirty="0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latin typeface="Cambria Math"/>
                              <a:ea typeface="Cambria Math"/>
                            </a:rPr>
                            <m:t>a</m:t>
                          </m:r>
                          <m:r>
                            <a:rPr lang="en-US" sz="2000" b="0" i="0" dirty="0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latin typeface="Cambria Math"/>
                              <a:ea typeface="Cambria Math"/>
                            </a:rPr>
                            <m:t>maximal</m:t>
                          </m:r>
                          <m:r>
                            <a:rPr lang="en-US" sz="2000" b="0" i="0" dirty="0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latin typeface="Cambria Math"/>
                              <a:ea typeface="Cambria Math"/>
                            </a:rPr>
                            <m:t>ball</m:t>
                          </m:r>
                          <m:r>
                            <a:rPr lang="en-US" sz="2000" b="0" i="0" dirty="0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latin typeface="Cambria Math"/>
                              <a:ea typeface="Cambria Math"/>
                            </a:rPr>
                            <m:t>of</m:t>
                          </m:r>
                          <m:r>
                            <a:rPr lang="en-US" sz="2000" b="0" i="0" dirty="0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US" sz="2000" b="0" i="1" dirty="0" smtClean="0">
                              <a:latin typeface="Cambria Math"/>
                              <a:ea typeface="Cambria Math"/>
                            </a:rPr>
                            <m:t>𝑋</m:t>
                          </m:r>
                        </m:e>
                      </m:d>
                    </m:oMath>
                  </m:oMathPara>
                </a14:m>
                <a:endParaRPr lang="en-US" sz="2000" b="0" dirty="0" smtClean="0"/>
              </a:p>
              <a:p>
                <a:endParaRPr lang="en-US" sz="2000" b="0" dirty="0" smtClean="0"/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US" sz="2000" b="0" dirty="0" smtClean="0"/>
                  <a:t>this </a:t>
                </a:r>
                <a:r>
                  <a:rPr lang="en-US" sz="2000" b="0" dirty="0"/>
                  <a:t>definition of skeleton has intuitive meaning in Euclidean plane</a:t>
                </a:r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US" sz="2000" b="0" dirty="0" smtClean="0"/>
                  <a:t>skeleton </a:t>
                </a:r>
                <a:r>
                  <a:rPr lang="en-US" sz="2000" b="0" dirty="0"/>
                  <a:t>of a disk reduces to its center</a:t>
                </a:r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US" sz="2000" b="0" dirty="0" smtClean="0"/>
                  <a:t>skeleton </a:t>
                </a:r>
                <a:r>
                  <a:rPr lang="en-US" sz="2000" b="0" dirty="0"/>
                  <a:t>of a stripe with rounded endings is a unit thickness line at its center</a:t>
                </a:r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US" sz="2000" b="0" dirty="0" smtClean="0"/>
                  <a:t>etc</a:t>
                </a:r>
                <a:r>
                  <a:rPr lang="en-US" sz="2000" b="0" dirty="0"/>
                  <a:t>.</a:t>
                </a:r>
                <a:endParaRPr lang="en-US" sz="2000" b="0" dirty="0"/>
              </a:p>
            </p:txBody>
          </p:sp>
        </mc:Choice>
        <mc:Fallback>
          <p:sp>
            <p:nvSpPr>
              <p:cNvPr id="209923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7091" y="2074703"/>
                <a:ext cx="8534400" cy="4630897"/>
              </a:xfrm>
              <a:prstGeom prst="rect">
                <a:avLst/>
              </a:prstGeom>
              <a:blipFill rotWithShape="1">
                <a:blip r:embed="rId3"/>
                <a:stretch>
                  <a:fillRect l="-571" t="-658" b="-302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152400" y="228600"/>
            <a:ext cx="8706592" cy="1828800"/>
            <a:chOff x="152400" y="228600"/>
            <a:chExt cx="8706592" cy="1828800"/>
          </a:xfrm>
        </p:grpSpPr>
        <p:sp>
          <p:nvSpPr>
            <p:cNvPr id="19" name="Rectangle 18"/>
            <p:cNvSpPr/>
            <p:nvPr/>
          </p:nvSpPr>
          <p:spPr>
            <a:xfrm>
              <a:off x="5223163" y="533400"/>
              <a:ext cx="3635829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800" dirty="0"/>
                <a:t>Figure 13.24</a:t>
              </a:r>
              <a:r>
                <a:rPr lang="en-US" sz="1800" b="0" dirty="0"/>
                <a:t>: Unit-size disk </a:t>
              </a:r>
              <a:r>
                <a:rPr lang="en-US" sz="1800" b="0" dirty="0" smtClean="0"/>
                <a:t>for different distances</a:t>
              </a:r>
              <a:r>
                <a:rPr lang="en-US" sz="1800" b="0" dirty="0"/>
                <a:t>, from left side: Euclidean distance, 6-</a:t>
              </a:r>
              <a:r>
                <a:rPr lang="en-US" sz="1800" b="0" dirty="0" smtClean="0"/>
                <a:t>, 4-</a:t>
              </a:r>
              <a:r>
                <a:rPr lang="en-US" sz="1800" b="0" dirty="0"/>
                <a:t>, and 8-connectivity, respectively.</a:t>
              </a:r>
              <a:endParaRPr lang="en-US" sz="1800" b="0" dirty="0"/>
            </a:p>
          </p:txBody>
        </p:sp>
        <p:pic>
          <p:nvPicPr>
            <p:cNvPr id="289794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57" t="8062" r="2448" b="10082"/>
            <a:stretch/>
          </p:blipFill>
          <p:spPr bwMode="auto">
            <a:xfrm>
              <a:off x="152400" y="228600"/>
              <a:ext cx="5050971" cy="1828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17669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3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6106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13.4 Gray-scale dilation and </a:t>
            </a:r>
            <a:r>
              <a:rPr lang="en-US" dirty="0" smtClean="0"/>
              <a:t>erosion     </a:t>
            </a:r>
            <a:r>
              <a:rPr lang="en-US" b="0" i="1" dirty="0" smtClean="0"/>
              <a:t>continued </a:t>
            </a:r>
            <a:endParaRPr lang="en-US" b="0" i="1" dirty="0"/>
          </a:p>
          <a:p>
            <a:pPr marL="342900" indent="-342900">
              <a:buFont typeface="Arial" pitchFamily="34" charset="0"/>
              <a:buChar char="•"/>
            </a:pPr>
            <a:endParaRPr lang="en-US" sz="2200" b="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0" dirty="0"/>
              <a:t>Such extension permits </a:t>
            </a:r>
            <a:r>
              <a:rPr lang="en-US" sz="2000" dirty="0"/>
              <a:t>topographic view </a:t>
            </a:r>
            <a:r>
              <a:rPr lang="en-US" sz="2000" b="0" dirty="0"/>
              <a:t>of gray-scale images</a:t>
            </a:r>
          </a:p>
          <a:p>
            <a:pPr marL="800100" lvl="1" indent="-342900">
              <a:buFont typeface="Courier New" pitchFamily="49" charset="0"/>
              <a:buChar char="o"/>
            </a:pPr>
            <a:r>
              <a:rPr lang="en-US" sz="2000" b="0" dirty="0" smtClean="0"/>
              <a:t>gray-level </a:t>
            </a:r>
            <a:r>
              <a:rPr lang="en-US" sz="2000" b="0" dirty="0"/>
              <a:t>is interpreted as height of a particular location of a </a:t>
            </a:r>
            <a:r>
              <a:rPr lang="en-US" sz="2000" b="0" dirty="0" smtClean="0"/>
              <a:t>hypothetical landscape</a:t>
            </a:r>
            <a:endParaRPr lang="en-US" sz="2000" b="0" dirty="0"/>
          </a:p>
          <a:p>
            <a:pPr marL="800100" lvl="1" indent="-342900">
              <a:buFont typeface="Courier New" pitchFamily="49" charset="0"/>
              <a:buChar char="o"/>
            </a:pPr>
            <a:r>
              <a:rPr lang="en-US" sz="2000" b="0" dirty="0" smtClean="0"/>
              <a:t>light </a:t>
            </a:r>
            <a:r>
              <a:rPr lang="en-US" sz="2000" b="0" dirty="0"/>
              <a:t>and dark spots in the image correspond to hills and valleys</a:t>
            </a:r>
          </a:p>
          <a:p>
            <a:pPr marL="800100" lvl="1" indent="-342900">
              <a:buFont typeface="Courier New" pitchFamily="49" charset="0"/>
              <a:buChar char="o"/>
            </a:pPr>
            <a:r>
              <a:rPr lang="en-US" sz="2000" b="0" dirty="0" smtClean="0"/>
              <a:t>such </a:t>
            </a:r>
            <a:r>
              <a:rPr lang="en-US" sz="2000" b="0" dirty="0"/>
              <a:t>morphological approach permits the location of global properties </a:t>
            </a:r>
            <a:r>
              <a:rPr lang="en-US" sz="2000" b="0" dirty="0" smtClean="0"/>
              <a:t>of the </a:t>
            </a:r>
            <a:r>
              <a:rPr lang="en-US" sz="2000" b="0" dirty="0"/>
              <a:t>image</a:t>
            </a:r>
          </a:p>
          <a:p>
            <a:pPr marL="1257300" lvl="2" indent="-342900">
              <a:buFont typeface="Wingdings" pitchFamily="2" charset="2"/>
              <a:buChar char="ü"/>
            </a:pPr>
            <a:r>
              <a:rPr lang="en-US" sz="2000" b="0" dirty="0"/>
              <a:t>valleys</a:t>
            </a:r>
          </a:p>
          <a:p>
            <a:pPr marL="1257300" lvl="2" indent="-342900">
              <a:buFont typeface="Wingdings" pitchFamily="2" charset="2"/>
              <a:buChar char="ü"/>
            </a:pPr>
            <a:r>
              <a:rPr lang="en-US" sz="2000" b="0" dirty="0"/>
              <a:t>mountain ridges (crests)</a:t>
            </a:r>
          </a:p>
          <a:p>
            <a:pPr marL="1257300" lvl="2" indent="-342900">
              <a:buFont typeface="Wingdings" pitchFamily="2" charset="2"/>
              <a:buChar char="ü"/>
            </a:pPr>
            <a:r>
              <a:rPr lang="en-US" sz="2000" b="0" dirty="0"/>
              <a:t>watersheds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324573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09923" name="Rectangle 3"/>
              <p:cNvSpPr>
                <a:spLocks noChangeArrowheads="1"/>
              </p:cNvSpPr>
              <p:nvPr/>
            </p:nvSpPr>
            <p:spPr bwMode="auto">
              <a:xfrm>
                <a:off x="76200" y="1947550"/>
                <a:ext cx="8991598" cy="4876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342900" indent="-342900">
                  <a:buFont typeface="Arial" pitchFamily="34" charset="0"/>
                  <a:buChar char="•"/>
                </a:pPr>
                <a:r>
                  <a:rPr lang="en-US" sz="2000" b="0" dirty="0" smtClean="0"/>
                  <a:t>skeleton by maximal balls – two unfortunate properties</a:t>
                </a:r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US" sz="2000" b="0" dirty="0" smtClean="0"/>
                  <a:t>does </a:t>
                </a:r>
                <a:r>
                  <a:rPr lang="en-US" sz="2000" b="0" dirty="0"/>
                  <a:t>not necessarily preserve </a:t>
                </a:r>
                <a:r>
                  <a:rPr lang="en-US" sz="2000" b="0" dirty="0" err="1"/>
                  <a:t>homotopy</a:t>
                </a:r>
                <a:r>
                  <a:rPr lang="en-US" sz="2000" b="0" dirty="0"/>
                  <a:t> (connectivity)</a:t>
                </a:r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US" sz="2000" b="0" dirty="0" smtClean="0"/>
                  <a:t>some </a:t>
                </a:r>
                <a:r>
                  <a:rPr lang="en-US" sz="2000" b="0" dirty="0"/>
                  <a:t>of skeleton lines may be wider than one pixel</a:t>
                </a:r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US" sz="2000" b="0" dirty="0" smtClean="0"/>
                  <a:t>skeleton </a:t>
                </a:r>
                <a:r>
                  <a:rPr lang="en-US" sz="2000" b="0" dirty="0"/>
                  <a:t>is often substituted by sequential </a:t>
                </a:r>
                <a:r>
                  <a:rPr lang="en-US" sz="2000" b="0" dirty="0" err="1"/>
                  <a:t>homotopic</a:t>
                </a:r>
                <a:r>
                  <a:rPr lang="en-US" sz="2000" b="0" dirty="0"/>
                  <a:t> thinning that does </a:t>
                </a:r>
                <a:r>
                  <a:rPr lang="en-US" sz="2000" b="0" dirty="0" smtClean="0"/>
                  <a:t>not have </a:t>
                </a:r>
                <a:r>
                  <a:rPr lang="en-US" sz="2000" b="0" dirty="0"/>
                  <a:t>these two properties</a:t>
                </a:r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US" sz="2000" b="0" dirty="0" smtClean="0"/>
                  <a:t>dilation </a:t>
                </a:r>
                <a:r>
                  <a:rPr lang="en-US" sz="2000" b="0" dirty="0"/>
                  <a:t>can be used in any of the discrete </a:t>
                </a:r>
                <a:r>
                  <a:rPr lang="en-US" sz="2000" b="0" dirty="0" err="1"/>
                  <a:t>connectivities</a:t>
                </a:r>
                <a:r>
                  <a:rPr lang="en-US" sz="2000" b="0" dirty="0"/>
                  <a:t> to create balls of </a:t>
                </a:r>
                <a:r>
                  <a:rPr lang="en-US" sz="2000" b="0" dirty="0" smtClean="0"/>
                  <a:t>varying radii</a:t>
                </a:r>
                <a:endParaRPr lang="en-US" sz="2000" b="0" dirty="0"/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US" sz="2000" b="0" i="1" dirty="0" err="1" smtClean="0"/>
                  <a:t>nB</a:t>
                </a:r>
                <a:r>
                  <a:rPr lang="en-US" sz="2000" b="0" i="1" dirty="0" smtClean="0"/>
                  <a:t> </a:t>
                </a:r>
                <a:r>
                  <a:rPr lang="en-US" sz="2000" b="0" dirty="0"/>
                  <a:t>= ball of radius </a:t>
                </a:r>
                <a:r>
                  <a:rPr lang="en-US" sz="2000" b="0" i="1" dirty="0"/>
                  <a:t>n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𝑛𝐵</m:t>
                      </m:r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𝐵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⨁</m:t>
                      </m:r>
                      <m:r>
                        <a:rPr lang="en-US" sz="2000" b="0" i="1">
                          <a:latin typeface="Cambria Math"/>
                        </a:rPr>
                        <m:t>𝐵</m:t>
                      </m:r>
                      <m:r>
                        <a:rPr lang="en-US" sz="2000" b="0" i="1">
                          <a:latin typeface="Cambria Math"/>
                          <a:ea typeface="Cambria Math"/>
                        </a:rPr>
                        <m:t>⨁</m:t>
                      </m:r>
                      <m:r>
                        <a:rPr lang="en-US" sz="2000" b="0" i="1" smtClean="0">
                          <a:latin typeface="Cambria Math"/>
                        </a:rPr>
                        <m:t>… </m:t>
                      </m:r>
                      <m:r>
                        <a:rPr lang="en-US" sz="2000" b="0" i="1">
                          <a:latin typeface="Cambria Math"/>
                          <a:ea typeface="Cambria Math"/>
                        </a:rPr>
                        <m:t>⨁ </m:t>
                      </m:r>
                      <m:r>
                        <a:rPr lang="en-US" sz="2000" b="0" i="1"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US" sz="2000" b="0" dirty="0"/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US" sz="2000" b="0" dirty="0" smtClean="0"/>
                  <a:t>skeleton </a:t>
                </a:r>
                <a:r>
                  <a:rPr lang="en-US" sz="2000" b="0" dirty="0"/>
                  <a:t>by maximal balls ... union of the residues of opening of set </a:t>
                </a:r>
                <a:r>
                  <a:rPr lang="en-US" sz="2000" b="0" i="1" dirty="0"/>
                  <a:t>X </a:t>
                </a:r>
                <a:r>
                  <a:rPr lang="en-US" sz="2000" b="0" dirty="0"/>
                  <a:t>at </a:t>
                </a:r>
                <a:r>
                  <a:rPr lang="en-US" sz="2000" b="0" dirty="0" smtClean="0"/>
                  <a:t>all scales</a:t>
                </a:r>
                <a:endParaRPr lang="en-US" sz="2000" b="0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𝑆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𝑋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⋃"/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=0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𝑋</m:t>
                                  </m:r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  <m:t>⊖</m:t>
                                  </m:r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  <m:t>𝑛𝐵</m:t>
                                  </m:r>
                                </m:e>
                              </m:d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∖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ctrlPr>
                                        <a:rPr lang="en-US" sz="2000" b="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0" i="1">
                                          <a:latin typeface="Cambria Math"/>
                                        </a:rPr>
                                        <m:t>𝑋</m:t>
                                      </m:r>
                                      <m:r>
                                        <a:rPr lang="en-US" sz="2000" b="0" i="1">
                                          <a:latin typeface="Cambria Math"/>
                                          <a:ea typeface="Cambria Math"/>
                                        </a:rPr>
                                        <m:t>⊖</m:t>
                                      </m:r>
                                      <m:r>
                                        <a:rPr lang="en-US" sz="2000" b="0" i="1">
                                          <a:latin typeface="Cambria Math"/>
                                          <a:ea typeface="Cambria Math"/>
                                        </a:rPr>
                                        <m:t>𝑛𝐵</m:t>
                                      </m:r>
                                    </m:e>
                                  </m:d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  <m:t>∘</m:t>
                                  </m:r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  <m:t>𝐵</m:t>
                                  </m:r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en-US" sz="2000" b="0" dirty="0" smtClean="0"/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US" sz="2000" b="0" dirty="0" smtClean="0"/>
                  <a:t>trouble : skeletons are disconnected - a property is </a:t>
                </a:r>
                <a:r>
                  <a:rPr lang="en-US" sz="2000" b="0" dirty="0"/>
                  <a:t>not useful in many </a:t>
                </a:r>
                <a:r>
                  <a:rPr lang="en-US" sz="2000" b="0" dirty="0" smtClean="0"/>
                  <a:t>applications</a:t>
                </a:r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US" sz="2000" dirty="0" err="1"/>
                  <a:t>homotopic</a:t>
                </a:r>
                <a:r>
                  <a:rPr lang="en-US" sz="2000" dirty="0"/>
                  <a:t> skeletons</a:t>
                </a:r>
                <a:r>
                  <a:rPr lang="en-US" sz="2000" b="0" dirty="0"/>
                  <a:t> that preserve connectivity are preferred</a:t>
                </a:r>
              </a:p>
              <a:p>
                <a:pPr marL="342900" indent="-342900">
                  <a:buFont typeface="Arial" pitchFamily="34" charset="0"/>
                  <a:buChar char="•"/>
                </a:pPr>
                <a:endParaRPr lang="en-US" sz="2000" b="0" dirty="0"/>
              </a:p>
            </p:txBody>
          </p:sp>
        </mc:Choice>
        <mc:Fallback>
          <p:sp>
            <p:nvSpPr>
              <p:cNvPr id="209923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200" y="1947550"/>
                <a:ext cx="8991598" cy="4876800"/>
              </a:xfrm>
              <a:prstGeom prst="rect">
                <a:avLst/>
              </a:prstGeom>
              <a:blipFill rotWithShape="1">
                <a:blip r:embed="rId3"/>
                <a:stretch>
                  <a:fillRect l="-611" t="-62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304799" y="381000"/>
            <a:ext cx="8610601" cy="1447800"/>
            <a:chOff x="304799" y="381000"/>
            <a:chExt cx="8610601" cy="1447800"/>
          </a:xfrm>
        </p:grpSpPr>
        <p:sp>
          <p:nvSpPr>
            <p:cNvPr id="19" name="Rectangle 18"/>
            <p:cNvSpPr/>
            <p:nvPr/>
          </p:nvSpPr>
          <p:spPr>
            <a:xfrm>
              <a:off x="5791200" y="533400"/>
              <a:ext cx="312420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800" dirty="0"/>
                <a:t>Figure 13.25</a:t>
              </a:r>
              <a:r>
                <a:rPr lang="en-US" sz="1800" b="0" dirty="0"/>
                <a:t>: Skeletons of </a:t>
              </a:r>
              <a:r>
                <a:rPr lang="en-US" sz="1800" b="0" dirty="0" smtClean="0"/>
                <a:t>rectangle</a:t>
              </a:r>
              <a:r>
                <a:rPr lang="en-US" sz="1800" b="0" dirty="0"/>
                <a:t>, two touching balls, and a ring.</a:t>
              </a:r>
              <a:endParaRPr lang="en-US" sz="1800" b="0" dirty="0"/>
            </a:p>
          </p:txBody>
        </p:sp>
        <p:pic>
          <p:nvPicPr>
            <p:cNvPr id="290818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799" y="381000"/>
              <a:ext cx="5321509" cy="1447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2795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3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610600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13.4 Gray-scale dilation and </a:t>
            </a:r>
            <a:r>
              <a:rPr lang="en-US" dirty="0" smtClean="0"/>
              <a:t>erosion     </a:t>
            </a:r>
            <a:r>
              <a:rPr lang="en-US" b="0" i="1" dirty="0" smtClean="0"/>
              <a:t>continued </a:t>
            </a:r>
            <a:endParaRPr lang="en-US" b="0" i="1" dirty="0"/>
          </a:p>
          <a:p>
            <a:pPr marL="342900" indent="-342900">
              <a:buFont typeface="Arial" pitchFamily="34" charset="0"/>
              <a:buChar char="•"/>
            </a:pPr>
            <a:endParaRPr lang="en-US" sz="2200" b="0" dirty="0" smtClean="0"/>
          </a:p>
          <a:p>
            <a:r>
              <a:rPr lang="en-US" sz="2000" b="0" dirty="0" smtClean="0"/>
              <a:t>Concepts </a:t>
            </a:r>
            <a:r>
              <a:rPr lang="en-US" sz="2000" b="0" dirty="0"/>
              <a:t>of </a:t>
            </a:r>
            <a:r>
              <a:rPr lang="en-US" sz="2000" dirty="0"/>
              <a:t>umbra </a:t>
            </a:r>
            <a:r>
              <a:rPr lang="en-US" sz="2000" b="0" dirty="0"/>
              <a:t>and </a:t>
            </a:r>
            <a:r>
              <a:rPr lang="en-US" sz="2000" dirty="0"/>
              <a:t>top </a:t>
            </a:r>
            <a:r>
              <a:rPr lang="en-US" sz="2000" b="0" dirty="0"/>
              <a:t>of the point </a:t>
            </a:r>
            <a:r>
              <a:rPr lang="en-US" sz="2000" b="0" dirty="0" smtClean="0"/>
              <a:t>set</a:t>
            </a:r>
          </a:p>
          <a:p>
            <a:endParaRPr lang="en-US" sz="2000" b="0" dirty="0"/>
          </a:p>
          <a:p>
            <a:endParaRPr lang="en-US" sz="2000" b="0" dirty="0" smtClean="0"/>
          </a:p>
          <a:p>
            <a:endParaRPr lang="en-US" sz="2000" b="0" dirty="0"/>
          </a:p>
          <a:p>
            <a:endParaRPr lang="en-US" sz="2000" b="0" dirty="0" smtClean="0"/>
          </a:p>
          <a:p>
            <a:endParaRPr lang="en-US" sz="2000" b="0" dirty="0"/>
          </a:p>
          <a:p>
            <a:endParaRPr lang="en-US" sz="2000" b="0" dirty="0" smtClean="0"/>
          </a:p>
          <a:p>
            <a:endParaRPr lang="en-US" sz="2000" b="0" dirty="0"/>
          </a:p>
          <a:p>
            <a:endParaRPr lang="en-US" sz="2000" b="0" dirty="0" smtClean="0"/>
          </a:p>
          <a:p>
            <a:endParaRPr lang="en-US" sz="2000" b="0" dirty="0"/>
          </a:p>
          <a:p>
            <a:endParaRPr lang="en-US" sz="2000" b="0" dirty="0" smtClean="0"/>
          </a:p>
          <a:p>
            <a:endParaRPr lang="en-US" sz="2000" b="0" dirty="0"/>
          </a:p>
          <a:p>
            <a:endParaRPr lang="en-US" sz="2000" b="0" dirty="0" smtClean="0"/>
          </a:p>
          <a:p>
            <a:endParaRPr lang="en-US" sz="2000" b="0" dirty="0"/>
          </a:p>
          <a:p>
            <a:endParaRPr lang="en-US" sz="2000" b="0" dirty="0" smtClean="0"/>
          </a:p>
          <a:p>
            <a:endParaRPr lang="en-US" sz="2000" b="0" dirty="0"/>
          </a:p>
          <a:p>
            <a:endParaRPr lang="en-US" sz="2000" b="0" dirty="0" smtClean="0"/>
          </a:p>
        </p:txBody>
      </p:sp>
      <p:grpSp>
        <p:nvGrpSpPr>
          <p:cNvPr id="13" name="Group 12"/>
          <p:cNvGrpSpPr/>
          <p:nvPr/>
        </p:nvGrpSpPr>
        <p:grpSpPr>
          <a:xfrm>
            <a:off x="609600" y="1562714"/>
            <a:ext cx="6509569" cy="4114800"/>
            <a:chOff x="609600" y="1562714"/>
            <a:chExt cx="6509569" cy="4114800"/>
          </a:xfrm>
        </p:grpSpPr>
        <p:pic>
          <p:nvPicPr>
            <p:cNvPr id="27648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1562714"/>
              <a:ext cx="6509569" cy="411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5596250" y="2612575"/>
              <a:ext cx="1219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dirty="0" smtClean="0"/>
                <a:t>Set </a:t>
              </a:r>
              <a:r>
                <a:rPr lang="en-US" b="0" i="1" dirty="0" smtClean="0"/>
                <a:t>A</a:t>
              </a:r>
              <a:endParaRPr lang="en-US" b="0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148623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24" y="1420214"/>
            <a:ext cx="6842703" cy="4347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" y="152400"/>
            <a:ext cx="8610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13.4 Gray-scale dilation and </a:t>
            </a:r>
            <a:r>
              <a:rPr lang="en-US" dirty="0" smtClean="0"/>
              <a:t>erosion     </a:t>
            </a:r>
            <a:r>
              <a:rPr lang="en-US" b="0" i="1" dirty="0" smtClean="0"/>
              <a:t>continued </a:t>
            </a:r>
            <a:endParaRPr lang="en-US" b="0" i="1" dirty="0"/>
          </a:p>
          <a:p>
            <a:pPr marL="342900" indent="-342900">
              <a:buFont typeface="Arial" pitchFamily="34" charset="0"/>
              <a:buChar char="•"/>
            </a:pPr>
            <a:endParaRPr lang="en-US" sz="2200" b="0" dirty="0" smtClean="0"/>
          </a:p>
          <a:p>
            <a:r>
              <a:rPr lang="en-US" sz="2000" b="0" dirty="0" smtClean="0"/>
              <a:t>Concepts </a:t>
            </a:r>
            <a:r>
              <a:rPr lang="en-US" sz="2000" b="0" dirty="0"/>
              <a:t>of </a:t>
            </a:r>
            <a:r>
              <a:rPr lang="en-US" sz="2000" dirty="0"/>
              <a:t>umbra </a:t>
            </a:r>
            <a:r>
              <a:rPr lang="en-US" sz="2000" b="0" dirty="0"/>
              <a:t>and </a:t>
            </a:r>
            <a:r>
              <a:rPr lang="en-US" sz="2000" dirty="0"/>
              <a:t>top </a:t>
            </a:r>
            <a:r>
              <a:rPr lang="en-US" sz="2000" b="0" dirty="0"/>
              <a:t>of the point </a:t>
            </a:r>
            <a:r>
              <a:rPr lang="en-US" sz="2000" b="0" dirty="0" smtClean="0"/>
              <a:t>set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5924490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/>
              <a:t>Gray-scale </a:t>
            </a:r>
            <a:r>
              <a:rPr lang="en-US" sz="2000" b="0" dirty="0"/>
              <a:t>dilation is expressed as the dilation of </a:t>
            </a:r>
            <a:r>
              <a:rPr lang="en-US" sz="2000" b="0" dirty="0" err="1"/>
              <a:t>umbras</a:t>
            </a:r>
            <a:r>
              <a:rPr lang="en-US" sz="2000" b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93138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152400" y="152400"/>
                <a:ext cx="8610600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13.4.1 Top surface, umbra, and gray-scale dilation and erosion</a:t>
                </a:r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US" b="0" dirty="0" smtClean="0"/>
                  <a:t>point </a:t>
                </a:r>
                <a:r>
                  <a:rPr lang="en-US" b="0" dirty="0"/>
                  <a:t>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𝐴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⊂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ℰ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</m:sSup>
                  </m:oMath>
                </a14:m>
                <a:endParaRPr lang="en-US" b="0" i="1" dirty="0"/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US" b="0" dirty="0" smtClean="0"/>
                  <a:t>first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</m:e>
                    </m:d>
                  </m:oMath>
                </a14:m>
                <a:r>
                  <a:rPr lang="en-US" b="0" dirty="0"/>
                  <a:t> co-ordinates ... spatial domain</a:t>
                </a:r>
              </a:p>
              <a:p>
                <a:pPr marL="342900" indent="-34290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b="0" baseline="30000" dirty="0" smtClean="0"/>
                  <a:t>th</a:t>
                </a:r>
                <a:r>
                  <a:rPr lang="en-US" b="0" i="1" dirty="0" smtClean="0"/>
                  <a:t> </a:t>
                </a:r>
                <a:r>
                  <a:rPr lang="en-US" b="0" dirty="0"/>
                  <a:t>co-ordinate ... function value (brightness)</a:t>
                </a:r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US" b="0" dirty="0" smtClean="0"/>
                  <a:t>The </a:t>
                </a:r>
                <a:r>
                  <a:rPr lang="en-US" dirty="0"/>
                  <a:t>top surface </a:t>
                </a:r>
                <a:r>
                  <a:rPr lang="en-US" b="0" dirty="0"/>
                  <a:t>of set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/>
                      </a:rPr>
                      <m:t>𝐴</m:t>
                    </m:r>
                  </m:oMath>
                </a14:m>
                <a:r>
                  <a:rPr lang="en-US" b="0" i="1" dirty="0"/>
                  <a:t> </a:t>
                </a:r>
                <a:r>
                  <a:rPr lang="en-US" b="0" dirty="0"/>
                  <a:t>= function defined on the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>
                            <a:latin typeface="Cambria Math"/>
                          </a:rPr>
                          <m:t>𝑛</m:t>
                        </m:r>
                        <m:r>
                          <a:rPr lang="en-US" b="0" i="1">
                            <a:latin typeface="Cambria Math"/>
                          </a:rPr>
                          <m:t>−1</m:t>
                        </m:r>
                      </m:e>
                    </m:d>
                  </m:oMath>
                </a14:m>
                <a:r>
                  <a:rPr lang="en-US" b="0" dirty="0"/>
                  <a:t>-dimensional support</a:t>
                </a:r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US" b="0" dirty="0" smtClean="0"/>
                  <a:t>for </a:t>
                </a:r>
                <a:r>
                  <a:rPr lang="en-US" b="0" dirty="0"/>
                  <a:t>each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>
                            <a:latin typeface="Cambria Math"/>
                          </a:rPr>
                          <m:t>𝑛</m:t>
                        </m:r>
                        <m:r>
                          <a:rPr lang="en-US" b="0" i="1">
                            <a:latin typeface="Cambria Math"/>
                          </a:rPr>
                          <m:t>−1</m:t>
                        </m:r>
                      </m:e>
                    </m:d>
                  </m:oMath>
                </a14:m>
                <a:r>
                  <a:rPr lang="en-US" b="0" dirty="0"/>
                  <a:t>-tuple, top surface is the highest value of the last co-ordinate </a:t>
                </a:r>
                <a:r>
                  <a:rPr lang="en-US" b="0" dirty="0" smtClean="0"/>
                  <a:t>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b="0" i="1" dirty="0" smtClean="0"/>
                  <a:t> </a:t>
                </a:r>
                <a:r>
                  <a:rPr lang="en-US" b="0" dirty="0"/>
                  <a:t>for each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>
                            <a:latin typeface="Cambria Math"/>
                          </a:rPr>
                          <m:t>𝑛</m:t>
                        </m:r>
                        <m:r>
                          <a:rPr lang="en-US" b="0" i="1">
                            <a:latin typeface="Cambria Math"/>
                          </a:rPr>
                          <m:t>−1</m:t>
                        </m:r>
                      </m:e>
                    </m:d>
                  </m:oMath>
                </a14:m>
                <a:r>
                  <a:rPr lang="en-US" b="0" dirty="0"/>
                  <a:t>-tuple</a:t>
                </a:r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US" b="0" dirty="0" smtClean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b="0" i="1" dirty="0"/>
                  <a:t> </a:t>
                </a:r>
                <a:r>
                  <a:rPr lang="en-US" b="0" dirty="0"/>
                  <a:t>is Euclidean, highest value means </a:t>
                </a:r>
                <a:r>
                  <a:rPr lang="en-US" b="0" dirty="0" err="1"/>
                  <a:t>supremum</a:t>
                </a:r>
                <a:endParaRPr lang="en-US" sz="2000" b="0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52400"/>
                <a:ext cx="8610600" cy="3416320"/>
              </a:xfrm>
              <a:prstGeom prst="rect">
                <a:avLst/>
              </a:prstGeom>
              <a:blipFill rotWithShape="1">
                <a:blip r:embed="rId3"/>
                <a:stretch>
                  <a:fillRect l="-1062" t="-1429" r="-71" b="-32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7506" name="Picture 2"/>
          <p:cNvPicPr>
            <a:picLocks noChangeAspect="1" noChangeArrowheads="1"/>
          </p:cNvPicPr>
          <p:nvPr/>
        </p:nvPicPr>
        <p:blipFill rotWithShape="1">
          <a:blip r:embed="rId4">
            <a:lum bright="-44000" contras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8" t="7746" r="3436" b="7040"/>
          <a:stretch/>
        </p:blipFill>
        <p:spPr bwMode="auto">
          <a:xfrm>
            <a:off x="344384" y="3657600"/>
            <a:ext cx="3942608" cy="2808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4343400" y="5477470"/>
                <a:ext cx="4572000" cy="92333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sz="1800" dirty="0" smtClean="0"/>
                  <a:t>Figure 13.12</a:t>
                </a:r>
                <a:r>
                  <a:rPr lang="en-US" sz="1800" b="0" dirty="0"/>
                  <a:t>: Top surface of the set </a:t>
                </a:r>
                <a:r>
                  <a:rPr lang="en-US" sz="1800" b="0" i="1" dirty="0"/>
                  <a:t>A </a:t>
                </a:r>
                <a:r>
                  <a:rPr lang="en-US" sz="1800" b="0" dirty="0" smtClean="0"/>
                  <a:t>corresponds </a:t>
                </a:r>
                <a:r>
                  <a:rPr lang="en-US" sz="1800" b="0" dirty="0"/>
                  <a:t>to maximal values of the function</a:t>
                </a:r>
              </a:p>
              <a:p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18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1800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1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b="0" dirty="0"/>
                  <a:t>.</a:t>
                </a:r>
                <a:endParaRPr lang="en-US" sz="1800" dirty="0"/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5477470"/>
                <a:ext cx="4572000" cy="923330"/>
              </a:xfrm>
              <a:prstGeom prst="rect">
                <a:avLst/>
              </a:prstGeom>
              <a:blipFill rotWithShape="1">
                <a:blip r:embed="rId5"/>
                <a:stretch>
                  <a:fillRect l="-1200" t="-3311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6043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152400" y="152400"/>
                <a:ext cx="8610600" cy="2800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 smtClean="0"/>
                  <a:t>13.4.1 Top surface, umbra, and gray-scale dilation and erosion</a:t>
                </a:r>
              </a:p>
              <a:p>
                <a:pPr marL="342900" indent="-342900">
                  <a:buFont typeface="Arial" pitchFamily="34" charset="0"/>
                  <a:buChar char="•"/>
                </a:pPr>
                <a:endParaRPr lang="en-US" sz="2200" b="0" dirty="0" smtClean="0"/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US" sz="2200" b="0" dirty="0" smtClean="0"/>
                  <a:t>point </a:t>
                </a:r>
                <a:r>
                  <a:rPr lang="en-US" sz="2200" b="0" dirty="0"/>
                  <a:t>set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𝐴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⊂</m:t>
                    </m:r>
                    <m:sSup>
                      <m:sSupPr>
                        <m:ctrlPr>
                          <a:rPr lang="en-US" sz="22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/>
                            <a:ea typeface="Cambria Math"/>
                          </a:rPr>
                          <m:t>ℰ</m:t>
                        </m:r>
                      </m:e>
                      <m:sup>
                        <m:r>
                          <a:rPr lang="en-US" sz="2200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</m:sSup>
                  </m:oMath>
                </a14:m>
                <a:endParaRPr lang="en-US" sz="2200" b="0" i="1" dirty="0" smtClean="0"/>
              </a:p>
              <a:p>
                <a:pPr marL="342900" indent="-342900">
                  <a:buFont typeface="Arial" pitchFamily="34" charset="0"/>
                  <a:buChar char="•"/>
                </a:pPr>
                <a:endParaRPr lang="en-US" sz="2200" b="0" i="1" dirty="0"/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US" sz="2200" dirty="0" smtClean="0"/>
                  <a:t>support</a:t>
                </a:r>
                <a:r>
                  <a:rPr lang="en-US" sz="2200" b="0" dirty="0" smtClean="0"/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𝐹</m:t>
                    </m:r>
                    <m:r>
                      <a:rPr lang="en-US" sz="2200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2200" b="0" i="1" smtClean="0">
                            <a:latin typeface="Cambria Math"/>
                          </a:rPr>
                          <m:t>∈</m:t>
                        </m:r>
                        <m:sSup>
                          <m:sSupPr>
                            <m:ctrlPr>
                              <a:rPr lang="en-US" sz="2200" b="0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200" b="0" i="1">
                                <a:latin typeface="Cambria Math"/>
                                <a:ea typeface="Cambria Math"/>
                              </a:rPr>
                              <m:t>ℰ</m:t>
                            </m:r>
                          </m:e>
                          <m:sup>
                            <m:r>
                              <a:rPr lang="en-US" sz="2200" b="0" i="1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  <m:r>
                              <a:rPr lang="en-US" sz="2200" b="0" i="1" smtClean="0">
                                <a:latin typeface="Cambria Math"/>
                                <a:ea typeface="Cambria Math"/>
                              </a:rPr>
                              <m:t>−1</m:t>
                            </m:r>
                          </m:sup>
                        </m:sSup>
                        <m:r>
                          <a:rPr lang="en-US" sz="2200" b="0" i="1" smtClean="0">
                            <a:latin typeface="Cambria Math"/>
                            <a:ea typeface="Cambria Math"/>
                          </a:rPr>
                          <m:t>  </m:t>
                        </m:r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/>
                            <a:ea typeface="Cambria Math"/>
                          </a:rPr>
                          <m:t>for</m:t>
                        </m:r>
                        <m:r>
                          <a:rPr lang="en-US" sz="2200" b="0" i="0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/>
                            <a:ea typeface="Cambria Math"/>
                          </a:rPr>
                          <m:t>some</m:t>
                        </m:r>
                        <m:r>
                          <a:rPr lang="en-US" sz="2200" b="0" i="0" smtClean="0">
                            <a:latin typeface="Cambria Math"/>
                            <a:ea typeface="Cambria Math"/>
                          </a:rPr>
                          <m:t>  </m:t>
                        </m:r>
                        <m:r>
                          <a:rPr lang="en-US" sz="2200" b="0" i="1" smtClean="0">
                            <a:latin typeface="Cambria Math"/>
                          </a:rPr>
                          <m:t>𝑦</m:t>
                        </m:r>
                        <m:r>
                          <a:rPr lang="en-US" sz="2200" b="0" i="1">
                            <a:latin typeface="Cambria Math"/>
                          </a:rPr>
                          <m:t>∈</m:t>
                        </m:r>
                        <m:r>
                          <a:rPr lang="en-US" sz="2200" b="0" i="1">
                            <a:latin typeface="Cambria Math"/>
                            <a:ea typeface="Cambria Math"/>
                          </a:rPr>
                          <m:t>ℰ</m:t>
                        </m:r>
                        <m:r>
                          <a:rPr lang="en-US" sz="2200" b="0" i="1" smtClean="0">
                            <a:latin typeface="Cambria Math"/>
                            <a:ea typeface="Cambria Math"/>
                          </a:rPr>
                          <m:t>, </m:t>
                        </m:r>
                        <m:d>
                          <m:dPr>
                            <m:ctrlPr>
                              <a:rPr lang="en-US" sz="2200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200" b="0" i="1" smtClean="0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  <m:r>
                              <a:rPr lang="en-US" sz="2200" b="0" i="1" smtClean="0"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a:rPr lang="en-US" sz="2200" b="0" i="1" smtClean="0">
                                <a:latin typeface="Cambria Math"/>
                                <a:ea typeface="Cambria Math"/>
                              </a:rPr>
                              <m:t>𝑦</m:t>
                            </m:r>
                          </m:e>
                        </m:d>
                        <m:r>
                          <a:rPr lang="en-US" sz="2200" b="0" i="1" smtClean="0"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a:rPr lang="en-US" sz="2200" b="0" i="1" smtClean="0">
                            <a:latin typeface="Cambria Math"/>
                            <a:ea typeface="Cambria Math"/>
                          </a:rPr>
                          <m:t>𝐴</m:t>
                        </m:r>
                      </m:e>
                    </m:d>
                  </m:oMath>
                </a14:m>
                <a:endParaRPr lang="en-US" sz="2200" b="0" dirty="0" smtClean="0"/>
              </a:p>
              <a:p>
                <a:pPr marL="342900" indent="-342900">
                  <a:buFont typeface="Arial" pitchFamily="34" charset="0"/>
                  <a:buChar char="•"/>
                </a:pPr>
                <a:endParaRPr lang="en-US" sz="2200" b="0" dirty="0" smtClean="0"/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US" sz="2200" dirty="0"/>
                  <a:t>top surface</a:t>
                </a:r>
                <a:r>
                  <a:rPr lang="en-US" sz="2200" b="0" i="1" dirty="0"/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𝑇</m:t>
                    </m:r>
                    <m:d>
                      <m:dPr>
                        <m:begChr m:val="["/>
                        <m:endChr m:val="]"/>
                        <m:ctrlPr>
                          <a:rPr lang="en-US" sz="2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/>
                          </a:rPr>
                          <m:t>𝐴</m:t>
                        </m:r>
                      </m:e>
                    </m:d>
                  </m:oMath>
                </a14:m>
                <a:r>
                  <a:rPr lang="en-US" sz="2200" b="0" dirty="0"/>
                  <a:t> is mapping </a:t>
                </a:r>
                <a14:m>
                  <m:oMath xmlns:m="http://schemas.openxmlformats.org/officeDocument/2006/math">
                    <m:r>
                      <a:rPr lang="en-US" sz="2200" b="0" i="1">
                        <a:latin typeface="Cambria Math"/>
                      </a:rPr>
                      <m:t>𝐹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⟶</m:t>
                    </m:r>
                    <m:r>
                      <a:rPr lang="en-US" sz="2200" b="0" i="1">
                        <a:latin typeface="Cambria Math"/>
                        <a:ea typeface="Cambria Math"/>
                      </a:rPr>
                      <m:t>ℰ</m:t>
                    </m:r>
                  </m:oMath>
                </a14:m>
                <a:endParaRPr lang="en-US" sz="2200" b="0" i="1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>
                          <a:latin typeface="Cambria Math"/>
                        </a:rPr>
                        <m:t>𝑇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200" b="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b="0" i="1">
                              <a:latin typeface="Cambria Math"/>
                            </a:rPr>
                            <m:t>𝐴</m:t>
                          </m:r>
                        </m:e>
                      </m:d>
                      <m:d>
                        <m:d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/>
                            </a:rPr>
                            <m:t>max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US" sz="2200" b="0" i="1" smtClean="0">
                                  <a:latin typeface="Cambria Math"/>
                                </a:rPr>
                                <m:t>, </m:t>
                              </m:r>
                              <m:d>
                                <m:dPr>
                                  <m:ctrlPr>
                                    <a:rPr lang="en-US" sz="22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US" sz="2200" b="0" i="1" smtClean="0">
                                  <a:latin typeface="Cambria Math"/>
                                </a:rPr>
                                <m:t>∈</m:t>
                              </m:r>
                              <m:r>
                                <a:rPr lang="en-US" sz="2200" b="0" i="1" smtClean="0">
                                  <a:latin typeface="Cambria Math"/>
                                </a:rPr>
                                <m:t>𝐴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2200" b="0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52400"/>
                <a:ext cx="8610600" cy="2800767"/>
              </a:xfrm>
              <a:prstGeom prst="rect">
                <a:avLst/>
              </a:prstGeom>
              <a:blipFill rotWithShape="1">
                <a:blip r:embed="rId3"/>
                <a:stretch>
                  <a:fillRect l="-849" t="-1307" b="-8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7506" name="Picture 2"/>
          <p:cNvPicPr>
            <a:picLocks noChangeAspect="1" noChangeArrowheads="1"/>
          </p:cNvPicPr>
          <p:nvPr/>
        </p:nvPicPr>
        <p:blipFill rotWithShape="1">
          <a:blip r:embed="rId4">
            <a:lum bright="-44000" contras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8" t="7746" r="3436" b="7040"/>
          <a:stretch/>
        </p:blipFill>
        <p:spPr bwMode="auto">
          <a:xfrm>
            <a:off x="344384" y="3657600"/>
            <a:ext cx="3942608" cy="2808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4343400" y="5477470"/>
                <a:ext cx="4572000" cy="92333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sz="1800" dirty="0" smtClean="0"/>
                  <a:t>Figure 13.12</a:t>
                </a:r>
                <a:r>
                  <a:rPr lang="en-US" sz="1800" b="0" dirty="0"/>
                  <a:t>: Top surface of the set </a:t>
                </a:r>
                <a:r>
                  <a:rPr lang="en-US" sz="1800" b="0" i="1" dirty="0"/>
                  <a:t>A </a:t>
                </a:r>
                <a:r>
                  <a:rPr lang="en-US" sz="1800" b="0" dirty="0" smtClean="0"/>
                  <a:t>corresponds </a:t>
                </a:r>
                <a:r>
                  <a:rPr lang="en-US" sz="1800" b="0" dirty="0"/>
                  <a:t>to maximal values of the function</a:t>
                </a:r>
              </a:p>
              <a:p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18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1800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1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b="0" dirty="0"/>
                  <a:t>.</a:t>
                </a:r>
                <a:endParaRPr lang="en-US" sz="1800" dirty="0"/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5477470"/>
                <a:ext cx="4572000" cy="923330"/>
              </a:xfrm>
              <a:prstGeom prst="rect">
                <a:avLst/>
              </a:prstGeom>
              <a:blipFill rotWithShape="1">
                <a:blip r:embed="rId5"/>
                <a:stretch>
                  <a:fillRect l="-1200" t="-3311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6475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6106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200" dirty="0" smtClean="0"/>
              <a:t>umbra </a:t>
            </a:r>
            <a:r>
              <a:rPr lang="en-US" sz="2200" b="0" dirty="0"/>
              <a:t>of function </a:t>
            </a:r>
            <a:r>
              <a:rPr lang="en-US" sz="2200" b="0" i="1" dirty="0"/>
              <a:t>f </a:t>
            </a:r>
            <a:r>
              <a:rPr lang="en-US" sz="2200" b="0" dirty="0"/>
              <a:t>is defined on some subset </a:t>
            </a:r>
            <a:r>
              <a:rPr lang="en-US" sz="2200" b="0" i="1" dirty="0"/>
              <a:t>F </a:t>
            </a:r>
            <a:r>
              <a:rPr lang="en-US" sz="2200" b="0" dirty="0"/>
              <a:t>(support) of (</a:t>
            </a:r>
            <a:r>
              <a:rPr lang="en-US" sz="2200" b="0" i="1" dirty="0"/>
              <a:t>n−</a:t>
            </a:r>
            <a:r>
              <a:rPr lang="en-US" sz="2200" b="0" dirty="0"/>
              <a:t>1)-</a:t>
            </a:r>
            <a:r>
              <a:rPr lang="en-US" sz="2200" b="0" dirty="0" smtClean="0"/>
              <a:t>dimensional space</a:t>
            </a:r>
            <a:endParaRPr lang="en-US" sz="2200" b="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200" b="0" dirty="0" smtClean="0"/>
              <a:t>umbra </a:t>
            </a:r>
            <a:r>
              <a:rPr lang="en-US" sz="2200" b="0" dirty="0"/>
              <a:t>– region of complete shadow when obstructing light by </a:t>
            </a:r>
            <a:r>
              <a:rPr lang="en-US" sz="2200" b="0" dirty="0" smtClean="0"/>
              <a:t>non-transparent object</a:t>
            </a:r>
            <a:endParaRPr lang="en-US" sz="2200" b="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200" b="0" dirty="0" smtClean="0"/>
              <a:t>umbra </a:t>
            </a:r>
            <a:r>
              <a:rPr lang="en-US" sz="2200" b="0" dirty="0"/>
              <a:t>of </a:t>
            </a:r>
            <a:r>
              <a:rPr lang="en-US" sz="2200" b="0" i="1" dirty="0"/>
              <a:t>f </a:t>
            </a:r>
            <a:r>
              <a:rPr lang="en-US" sz="2200" b="0" dirty="0"/>
              <a:t>... </a:t>
            </a:r>
            <a:r>
              <a:rPr lang="en-US" sz="2200" b="0" dirty="0" smtClean="0"/>
              <a:t>  set </a:t>
            </a:r>
            <a:r>
              <a:rPr lang="en-US" sz="2200" b="0" dirty="0"/>
              <a:t>consisting of top surface of </a:t>
            </a:r>
            <a:r>
              <a:rPr lang="en-US" sz="2200" b="0" i="1" dirty="0"/>
              <a:t>f </a:t>
            </a:r>
            <a:r>
              <a:rPr lang="en-US" sz="2200" b="0" dirty="0"/>
              <a:t>and everything below </a:t>
            </a:r>
            <a:r>
              <a:rPr lang="en-US" sz="2200" b="0" dirty="0" smtClean="0"/>
              <a:t>it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30987" y="1981200"/>
            <a:ext cx="8081147" cy="3121232"/>
            <a:chOff x="430987" y="1981200"/>
            <a:chExt cx="8081147" cy="3121232"/>
          </a:xfrm>
        </p:grpSpPr>
        <p:sp>
          <p:nvSpPr>
            <p:cNvPr id="3" name="Rectangle 2"/>
            <p:cNvSpPr/>
            <p:nvPr/>
          </p:nvSpPr>
          <p:spPr>
            <a:xfrm>
              <a:off x="4473534" y="4343400"/>
              <a:ext cx="40386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800" dirty="0"/>
                <a:t>Figure 13.13</a:t>
              </a:r>
              <a:r>
                <a:rPr lang="en-US" sz="1800" b="0" dirty="0"/>
                <a:t>: Umbra of the top surface of </a:t>
              </a:r>
              <a:r>
                <a:rPr lang="en-US" sz="1800" b="0" dirty="0" smtClean="0"/>
                <a:t>a set </a:t>
              </a:r>
              <a:r>
                <a:rPr lang="en-US" sz="1800" b="0" dirty="0"/>
                <a:t>is the whole subspace below it.</a:t>
              </a:r>
              <a:endParaRPr lang="en-US" sz="1800" dirty="0"/>
            </a:p>
          </p:txBody>
        </p:sp>
        <p:pic>
          <p:nvPicPr>
            <p:cNvPr id="278530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" t="3095" r="6945" b="8857"/>
            <a:stretch/>
          </p:blipFill>
          <p:spPr bwMode="auto">
            <a:xfrm>
              <a:off x="430987" y="1981200"/>
              <a:ext cx="3658083" cy="31212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152400" y="5257800"/>
                <a:ext cx="8610600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itchFamily="34" charset="0"/>
                  <a:buChar char="•"/>
                </a:pPr>
                <a:r>
                  <a:rPr lang="en-US" sz="2200" b="0" dirty="0" smtClean="0"/>
                  <a:t>let </a:t>
                </a:r>
                <a14:m>
                  <m:oMath xmlns:m="http://schemas.openxmlformats.org/officeDocument/2006/math">
                    <m:r>
                      <a:rPr lang="en-US" sz="2200" b="0" i="1">
                        <a:latin typeface="Cambria Math"/>
                      </a:rPr>
                      <m:t>𝐹</m:t>
                    </m:r>
                    <m:r>
                      <a:rPr lang="en-US" sz="2200" b="0" i="1" smtClean="0">
                        <a:latin typeface="Cambria Math"/>
                      </a:rPr>
                      <m:t>⊆</m:t>
                    </m:r>
                    <m:sSup>
                      <m:sSupPr>
                        <m:ctrlPr>
                          <a:rPr lang="en-US" sz="2200" b="0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200" b="0" i="1">
                            <a:latin typeface="Cambria Math"/>
                            <a:ea typeface="Cambria Math"/>
                          </a:rPr>
                          <m:t>ℰ</m:t>
                        </m:r>
                      </m:e>
                      <m:sup>
                        <m:r>
                          <a:rPr lang="en-US" sz="2200" b="0" i="1">
                            <a:latin typeface="Cambria Math"/>
                            <a:ea typeface="Cambria Math"/>
                          </a:rPr>
                          <m:t>𝑛</m:t>
                        </m:r>
                        <m:r>
                          <a:rPr lang="en-US" sz="2200" b="0" i="1">
                            <a:latin typeface="Cambria Math"/>
                            <a:ea typeface="Cambria Math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2200" b="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𝑓</m:t>
                    </m:r>
                    <m:r>
                      <a:rPr lang="en-US" sz="2200" b="0" i="1" smtClean="0">
                        <a:latin typeface="Cambria Math"/>
                      </a:rPr>
                      <m:t> : </m:t>
                    </m:r>
                    <m:r>
                      <a:rPr lang="en-US" sz="2200" b="0" i="1">
                        <a:latin typeface="Cambria Math"/>
                      </a:rPr>
                      <m:t>𝐹</m:t>
                    </m:r>
                    <m:r>
                      <a:rPr lang="en-US" sz="2200" b="0" i="1" smtClean="0">
                        <a:latin typeface="Cambria Math"/>
                      </a:rPr>
                      <m:t>→</m:t>
                    </m:r>
                    <m:sSup>
                      <m:sSupPr>
                        <m:ctrlPr>
                          <a:rPr lang="en-US" sz="2200" b="0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200" b="0" i="1">
                            <a:latin typeface="Cambria Math"/>
                            <a:ea typeface="Cambria Math"/>
                          </a:rPr>
                          <m:t>ℰ</m:t>
                        </m:r>
                      </m:e>
                      <m:sup>
                        <m:r>
                          <a:rPr lang="en-US" sz="2200" b="0" i="1">
                            <a:latin typeface="Cambria Math"/>
                            <a:ea typeface="Cambria Math"/>
                          </a:rPr>
                          <m:t>𝑛</m:t>
                        </m:r>
                        <m:r>
                          <a:rPr lang="en-US" sz="2200" b="0" i="1">
                            <a:latin typeface="Cambria Math"/>
                            <a:ea typeface="Cambria Math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2200" b="0" dirty="0"/>
                  <a:t> </a:t>
                </a:r>
                <a:endParaRPr lang="en-US" sz="2200" b="0" dirty="0" smtClean="0"/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US" sz="2200" b="0" dirty="0" smtClean="0"/>
                  <a:t>umbra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𝑈</m:t>
                    </m:r>
                    <m:d>
                      <m:dPr>
                        <m:begChr m:val="["/>
                        <m:endChr m:val="]"/>
                        <m:ctrlPr>
                          <a:rPr lang="en-US" sz="2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/>
                          </a:rPr>
                          <m:t>𝑓</m:t>
                        </m:r>
                      </m:e>
                    </m:d>
                    <m:r>
                      <a:rPr lang="en-US" sz="2200" b="0" i="1" smtClean="0">
                        <a:latin typeface="Cambria Math"/>
                      </a:rPr>
                      <m:t>⊆</m:t>
                    </m:r>
                    <m:r>
                      <a:rPr lang="en-US" sz="2200" b="0" i="1" smtClean="0">
                        <a:latin typeface="Cambria Math"/>
                      </a:rPr>
                      <m:t>𝐹</m:t>
                    </m:r>
                    <m:r>
                      <a:rPr lang="en-US" sz="2200" b="0" i="1" smtClean="0">
                        <a:latin typeface="Cambria Math"/>
                      </a:rPr>
                      <m:t>×</m:t>
                    </m:r>
                    <m:r>
                      <a:rPr lang="en-US" sz="2200" b="0" i="1">
                        <a:latin typeface="Cambria Math"/>
                        <a:ea typeface="Cambria Math"/>
                      </a:rPr>
                      <m:t>ℰ</m:t>
                    </m:r>
                  </m:oMath>
                </a14:m>
                <a:endParaRPr lang="en-US" sz="2200" b="0" dirty="0" smtClean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>
                          <a:latin typeface="Cambria Math"/>
                        </a:rPr>
                        <m:t>𝑈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200" b="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b="0" i="1">
                              <a:latin typeface="Cambria Math"/>
                            </a:rPr>
                            <m:t>𝑓</m:t>
                          </m:r>
                        </m:e>
                      </m:d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200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200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</m:d>
                          <m:r>
                            <a:rPr lang="en-US" sz="2200" b="0" i="1" smtClean="0">
                              <a:latin typeface="Cambria Math"/>
                            </a:rPr>
                            <m:t>| 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∈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𝐹</m:t>
                          </m:r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, </m:t>
                          </m:r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𝑦</m:t>
                          </m:r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≤</m:t>
                          </m:r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200" b="0" dirty="0"/>
              </a:p>
              <a:p>
                <a:endParaRPr lang="en-US" sz="2200" b="0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5257800"/>
                <a:ext cx="8610600" cy="1446550"/>
              </a:xfrm>
              <a:prstGeom prst="rect">
                <a:avLst/>
              </a:prstGeom>
              <a:blipFill rotWithShape="1">
                <a:blip r:embed="rId4"/>
                <a:stretch>
                  <a:fillRect l="-778" t="-2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4085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61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200" b="0" dirty="0"/>
              <a:t>umbra of an umbra of </a:t>
            </a:r>
            <a:r>
              <a:rPr lang="en-US" sz="2200" b="0" i="1" dirty="0"/>
              <a:t>f </a:t>
            </a:r>
            <a:r>
              <a:rPr lang="en-US" sz="2200" b="0" dirty="0"/>
              <a:t>is an umbra</a:t>
            </a:r>
            <a:r>
              <a:rPr lang="en-US" sz="2200" b="0" dirty="0" smtClean="0"/>
              <a:t>.</a:t>
            </a:r>
            <a:endParaRPr lang="en-US" sz="2200" b="0" dirty="0"/>
          </a:p>
          <a:p>
            <a:endParaRPr lang="en-US" sz="2200" b="0" dirty="0"/>
          </a:p>
        </p:txBody>
      </p:sp>
      <p:grpSp>
        <p:nvGrpSpPr>
          <p:cNvPr id="4" name="Group 3"/>
          <p:cNvGrpSpPr/>
          <p:nvPr/>
        </p:nvGrpSpPr>
        <p:grpSpPr>
          <a:xfrm>
            <a:off x="609600" y="1193470"/>
            <a:ext cx="8077200" cy="2209800"/>
            <a:chOff x="609600" y="1193470"/>
            <a:chExt cx="8077200" cy="2209800"/>
          </a:xfrm>
        </p:grpSpPr>
        <p:sp>
          <p:nvSpPr>
            <p:cNvPr id="3" name="Rectangle 2"/>
            <p:cNvSpPr/>
            <p:nvPr/>
          </p:nvSpPr>
          <p:spPr>
            <a:xfrm>
              <a:off x="5107379" y="2307276"/>
              <a:ext cx="357942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800" dirty="0"/>
                <a:t>Figure 13.14: </a:t>
              </a:r>
              <a:r>
                <a:rPr lang="en-US" sz="1800" b="0" dirty="0"/>
                <a:t>Example of a 1D </a:t>
              </a:r>
              <a:r>
                <a:rPr lang="en-US" sz="1800" b="0" dirty="0" smtClean="0"/>
                <a:t>function (left</a:t>
              </a:r>
              <a:r>
                <a:rPr lang="en-US" sz="1800" b="0" dirty="0"/>
                <a:t>) and its umbra (right).</a:t>
              </a:r>
            </a:p>
          </p:txBody>
        </p:sp>
        <p:pic>
          <p:nvPicPr>
            <p:cNvPr id="27955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1193470"/>
              <a:ext cx="4476750" cy="2209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" name="TextBox 5"/>
          <p:cNvSpPr txBox="1"/>
          <p:nvPr/>
        </p:nvSpPr>
        <p:spPr>
          <a:xfrm>
            <a:off x="152400" y="3810000"/>
            <a:ext cx="8610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endParaRPr lang="en-US" sz="2200" b="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200" b="0" dirty="0"/>
              <a:t>umbra of an umbra of </a:t>
            </a:r>
            <a:r>
              <a:rPr lang="en-US" sz="2200" b="0" i="1" dirty="0"/>
              <a:t>f </a:t>
            </a:r>
            <a:r>
              <a:rPr lang="en-US" sz="2200" b="0" dirty="0"/>
              <a:t>is an umbra.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200" b="0" dirty="0"/>
          </a:p>
          <a:p>
            <a:endParaRPr lang="en-US" sz="2200" b="0" dirty="0"/>
          </a:p>
        </p:txBody>
      </p:sp>
    </p:spTree>
    <p:extLst>
      <p:ext uri="{BB962C8B-B14F-4D97-AF65-F5344CB8AC3E}">
        <p14:creationId xmlns:p14="http://schemas.microsoft.com/office/powerpoint/2010/main" val="3217134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2295</TotalTime>
  <Words>2295</Words>
  <Application>Microsoft Office PowerPoint</Application>
  <PresentationFormat>On-screen Show (4:3)</PresentationFormat>
  <Paragraphs>304</Paragraphs>
  <Slides>30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Pennsylvania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PK Saha</dc:creator>
  <cp:lastModifiedBy>pksaha</cp:lastModifiedBy>
  <cp:revision>74</cp:revision>
  <cp:lastPrinted>2011-02-28T20:57:24Z</cp:lastPrinted>
  <dcterms:created xsi:type="dcterms:W3CDTF">2007-02-05T16:53:06Z</dcterms:created>
  <dcterms:modified xsi:type="dcterms:W3CDTF">2011-02-28T20:57:31Z</dcterms:modified>
</cp:coreProperties>
</file>