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84" r:id="rId3"/>
    <p:sldId id="402" r:id="rId4"/>
    <p:sldId id="404" r:id="rId5"/>
    <p:sldId id="403" r:id="rId6"/>
    <p:sldId id="385" r:id="rId7"/>
    <p:sldId id="405" r:id="rId8"/>
    <p:sldId id="406" r:id="rId9"/>
    <p:sldId id="408" r:id="rId10"/>
    <p:sldId id="409" r:id="rId11"/>
    <p:sldId id="410" r:id="rId12"/>
    <p:sldId id="387" r:id="rId13"/>
    <p:sldId id="411" r:id="rId14"/>
    <p:sldId id="412" r:id="rId15"/>
    <p:sldId id="388" r:id="rId16"/>
    <p:sldId id="389" r:id="rId17"/>
    <p:sldId id="413" r:id="rId18"/>
    <p:sldId id="414" r:id="rId19"/>
    <p:sldId id="415" r:id="rId20"/>
    <p:sldId id="390" r:id="rId21"/>
    <p:sldId id="416" r:id="rId22"/>
    <p:sldId id="417" r:id="rId23"/>
    <p:sldId id="391" r:id="rId24"/>
    <p:sldId id="418" r:id="rId25"/>
    <p:sldId id="392" r:id="rId26"/>
    <p:sldId id="419" r:id="rId27"/>
    <p:sldId id="425" r:id="rId28"/>
    <p:sldId id="420" r:id="rId29"/>
    <p:sldId id="421" r:id="rId30"/>
    <p:sldId id="423" r:id="rId31"/>
    <p:sldId id="393" r:id="rId32"/>
    <p:sldId id="394" r:id="rId33"/>
    <p:sldId id="395" r:id="rId34"/>
    <p:sldId id="396" r:id="rId35"/>
    <p:sldId id="397" r:id="rId36"/>
    <p:sldId id="399" r:id="rId37"/>
    <p:sldId id="398" r:id="rId38"/>
    <p:sldId id="400" r:id="rId39"/>
    <p:sldId id="40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53" autoAdjust="0"/>
  </p:normalViewPr>
  <p:slideViewPr>
    <p:cSldViewPr>
      <p:cViewPr>
        <p:scale>
          <a:sx n="80" d="100"/>
          <a:sy n="80" d="100"/>
        </p:scale>
        <p:origin x="-2214" y="-1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8FAE01-493E-4299-8F6C-FDAAE8C6F1F6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15D9DF-2617-42CA-AA92-73D557F1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D85697-ED94-4E10-A206-24E409816714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BA002E-94A2-4B2B-9F4A-10340195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0E8E-6D4D-4843-9DE0-F3A245B0AC25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0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70.png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55:148 Digital Image Processing</a:t>
            </a:r>
          </a:p>
          <a:p>
            <a:r>
              <a:rPr lang="en-US" b="1" dirty="0" smtClean="0"/>
              <a:t>Chapter 11 </a:t>
            </a:r>
            <a:br>
              <a:rPr lang="en-US" b="1" dirty="0" smtClean="0"/>
            </a:br>
            <a:r>
              <a:rPr lang="en-US" b="1" dirty="0" smtClean="0"/>
              <a:t>3D Vision, Geometry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Topics: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Basics of projective geometry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Points and hyperplanes in projective space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Homography</a:t>
            </a:r>
          </a:p>
          <a:p>
            <a:pPr lvl="2"/>
            <a:r>
              <a:rPr lang="en-US" sz="1600" b="1" dirty="0">
                <a:solidFill>
                  <a:srgbClr val="0000FF"/>
                </a:solidFill>
              </a:rPr>
              <a:t>Estimating homography from point </a:t>
            </a:r>
            <a:r>
              <a:rPr lang="en-US" sz="1600" b="1" dirty="0" smtClean="0">
                <a:solidFill>
                  <a:srgbClr val="0000FF"/>
                </a:solidFill>
              </a:rPr>
              <a:t>correspondence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The single perspective camera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An overview of single camera calibration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Calibration of one camera from the known scene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Scene reconstruction from multiple views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Triangulation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	Projective reconstruction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Matching constraints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Bundle adjustment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Two cameras, stereopsis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The geometry of two cameras. The fundamental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Estimation of a fundamental matrix from image point correspondences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Camera Image rectification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Applications of the epipolar geometry in vision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Three and more cameras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Stereo correspondence algorithms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Review </a:t>
            </a:r>
          </a:p>
        </p:txBody>
      </p:sp>
    </p:spTree>
    <p:extLst>
      <p:ext uri="{BB962C8B-B14F-4D97-AF65-F5344CB8AC3E}">
        <p14:creationId xmlns:p14="http://schemas.microsoft.com/office/powerpoint/2010/main" val="201590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6196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Continued…..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Using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and  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|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scalar</m:t>
                      </m:r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Leads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Where,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=1,2,3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;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Putting it into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6196568"/>
              </a:xfrm>
              <a:prstGeom prst="rect">
                <a:avLst/>
              </a:prstGeom>
              <a:blipFill rotWithShape="1">
                <a:blip r:embed="rId3"/>
                <a:stretch>
                  <a:fillRect l="-655" t="-492" b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6240"/>
              </p:ext>
            </p:extLst>
          </p:nvPr>
        </p:nvGraphicFramePr>
        <p:xfrm>
          <a:off x="3048000" y="533400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533400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99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647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Continued…..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Using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and  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|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scalar</m:t>
                      </m:r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Leads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Where,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=1,2,3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;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Putting it into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ea typeface="Cambria Math"/>
                  </a:rPr>
                  <a:t>Trifocal constraint:</a:t>
                </a:r>
                <a:r>
                  <a:rPr lang="en-US" dirty="0" smtClean="0">
                    <a:solidFill>
                      <a:srgbClr val="0000FF"/>
                    </a:solidFill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  <m: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6475747"/>
              </a:xfrm>
              <a:prstGeom prst="rect">
                <a:avLst/>
              </a:prstGeom>
              <a:blipFill rotWithShape="1">
                <a:blip r:embed="rId3"/>
                <a:stretch>
                  <a:fillRect l="-655" t="-471" b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6240"/>
              </p:ext>
            </p:extLst>
          </p:nvPr>
        </p:nvGraphicFramePr>
        <p:xfrm>
          <a:off x="3048000" y="533400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533400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99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04062"/>
              </p:ext>
            </p:extLst>
          </p:nvPr>
        </p:nvGraphicFramePr>
        <p:xfrm>
          <a:off x="4289242" y="381000"/>
          <a:ext cx="470235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Acrobat Document" r:id="rId3" imgW="3743201" imgH="2304915" progId="AcroExch.Document.7">
                  <p:embed/>
                </p:oleObj>
              </mc:Choice>
              <mc:Fallback>
                <p:oleObj name="Acrobat Document" r:id="rId3" imgW="3743201" imgH="2304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9242" y="381000"/>
                        <a:ext cx="470235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670" y="152400"/>
            <a:ext cx="4064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Stereo correspondence algorithms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We know how to determine 3D depth using point correspondence after image rectification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6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79915"/>
              </p:ext>
            </p:extLst>
          </p:nvPr>
        </p:nvGraphicFramePr>
        <p:xfrm>
          <a:off x="4289242" y="381000"/>
          <a:ext cx="470235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Acrobat Document" r:id="rId3" imgW="3743201" imgH="2304915" progId="AcroExch.Document.7">
                  <p:embed/>
                </p:oleObj>
              </mc:Choice>
              <mc:Fallback>
                <p:oleObj name="Acrobat Document" r:id="rId3" imgW="3743201" imgH="2304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9242" y="381000"/>
                        <a:ext cx="470235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4064330" cy="332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Stereo correspondence algorithms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We know how to determine 3D depth using point correspondence after image rectification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𝑏𝑣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4064330" cy="3326232"/>
              </a:xfrm>
              <a:prstGeom prst="rect">
                <a:avLst/>
              </a:prstGeom>
              <a:blipFill rotWithShape="1">
                <a:blip r:embed="rId5"/>
                <a:stretch>
                  <a:fillRect l="-1349"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1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79915"/>
              </p:ext>
            </p:extLst>
          </p:nvPr>
        </p:nvGraphicFramePr>
        <p:xfrm>
          <a:off x="4289242" y="381000"/>
          <a:ext cx="470235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Acrobat Document" r:id="rId3" imgW="3743201" imgH="2304915" progId="AcroExch.Document.7">
                  <p:embed/>
                </p:oleObj>
              </mc:Choice>
              <mc:Fallback>
                <p:oleObj name="Acrobat Document" r:id="rId3" imgW="3743201" imgH="2304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9242" y="381000"/>
                        <a:ext cx="470235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4064330" cy="4157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Stereo correspondence algorithms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We know how to determine 3D depth using point correspondence after image rectification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𝑏𝑣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So, the problem boils down to solving point correspondence among multiple stereo camera images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4064330" cy="4157228"/>
              </a:xfrm>
              <a:prstGeom prst="rect">
                <a:avLst/>
              </a:prstGeom>
              <a:blipFill rotWithShape="1">
                <a:blip r:embed="rId5"/>
                <a:stretch>
                  <a:fillRect l="-1349" t="-733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1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566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Challenges: Self </a:t>
            </a:r>
            <a:r>
              <a:rPr lang="en-US" b="1" u="sng" dirty="0" smtClean="0">
                <a:solidFill>
                  <a:srgbClr val="FF0000"/>
                </a:solidFill>
              </a:rPr>
              <a:t>occlusion and inherent ambiguity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423385"/>
              </p:ext>
            </p:extLst>
          </p:nvPr>
        </p:nvGraphicFramePr>
        <p:xfrm>
          <a:off x="762000" y="1371599"/>
          <a:ext cx="3352800" cy="425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Acrobat Document" r:id="rId3" imgW="3047865" imgH="3867015" progId="AcroExch.Document.7">
                  <p:embed/>
                </p:oleObj>
              </mc:Choice>
              <mc:Fallback>
                <p:oleObj name="Acrobat Document" r:id="rId3" imgW="3047865" imgH="38670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371599"/>
                        <a:ext cx="3352800" cy="4253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14870"/>
              </p:ext>
            </p:extLst>
          </p:nvPr>
        </p:nvGraphicFramePr>
        <p:xfrm>
          <a:off x="4724400" y="1361121"/>
          <a:ext cx="3352800" cy="426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Acrobat Document" r:id="rId5" imgW="3047865" imgH="3876472" progId="AcroExch.Document.7">
                  <p:embed/>
                </p:oleObj>
              </mc:Choice>
              <mc:Fallback>
                <p:oleObj name="Acrobat Document" r:id="rId5" imgW="3047865" imgH="38764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1361121"/>
                        <a:ext cx="3352800" cy="4264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86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Approach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Reduce possible candidate pairs of corresponding points using various geometric and photometric constraints 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1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Approach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Reduce possible candidate pairs of corresponding points using various geometric and photometric constraints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Built point correspondence using “correspondence scoring” and optimization techniques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Approach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Reduce possible candidate pairs of corresponding points using various geometric and photometric constraints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Built point correspondence using “correspondence scoring” and optimization techniques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Different constraints: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3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Approach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Reduce possible candidate pairs of corresponding points using various geometric and photometric constraints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Built point correspondence using “correspondence scoring” and optimization techniques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Different constraints: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Epipolar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Uniqueness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Symmetry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Photometric compatibility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Geometry similarity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Disparity smoothness constraint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Disparity search range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Disparity gradient limit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Ordering Limit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919564"/>
              </p:ext>
            </p:extLst>
          </p:nvPr>
        </p:nvGraphicFramePr>
        <p:xfrm>
          <a:off x="3270650" y="4340899"/>
          <a:ext cx="55149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Acrobat Document" r:id="rId3" imgW="5514889" imgH="2333557" progId="AcroExch.Document.7">
                  <p:embed/>
                </p:oleObj>
              </mc:Choice>
              <mc:Fallback>
                <p:oleObj name="Acrobat Document" r:id="rId3" imgW="5514889" imgH="23335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650" y="4340899"/>
                        <a:ext cx="5514975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18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Three cameras and trifocal tensor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321716"/>
              </p:ext>
            </p:extLst>
          </p:nvPr>
        </p:nvGraphicFramePr>
        <p:xfrm>
          <a:off x="3048000" y="693955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Acrobat Document" r:id="rId3" imgW="3847973" imgH="1685857" progId="AcroExch.Document.7">
                  <p:embed/>
                </p:oleObj>
              </mc:Choice>
              <mc:Fallback>
                <p:oleObj name="Acrobat Document" r:id="rId3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693955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9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Feature based stereo correspondence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Objective: determine the disparity gradient of a pair of matches and use that to score “goodness” of a matching pair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06371"/>
              </p:ext>
            </p:extLst>
          </p:nvPr>
        </p:nvGraphicFramePr>
        <p:xfrm>
          <a:off x="914400" y="838200"/>
          <a:ext cx="5147198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Acrobat Document" r:id="rId3" imgW="3276583" imgH="1276215" progId="AcroExch.Document.7">
                  <p:embed/>
                </p:oleObj>
              </mc:Choice>
              <mc:Fallback>
                <p:oleObj name="Acrobat Document" r:id="rId3" imgW="3276583" imgH="1276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5147198" cy="200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08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560130" cy="6173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Feature based stereo correspondence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Objective: determine the disparity gradient of a pair of matches and use that to score “goodness” of a matching pair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Compute average coordinates as the coordinates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the Cyclopean image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Determine the cyclopean difference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|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𝑥𝑟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560130" cy="6173678"/>
              </a:xfrm>
              <a:prstGeom prst="rect">
                <a:avLst/>
              </a:prstGeom>
              <a:blipFill rotWithShape="1">
                <a:blip r:embed="rId3"/>
                <a:stretch>
                  <a:fillRect l="-641" t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985842"/>
              </p:ext>
            </p:extLst>
          </p:nvPr>
        </p:nvGraphicFramePr>
        <p:xfrm>
          <a:off x="914400" y="838200"/>
          <a:ext cx="5147198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Acrobat Document" r:id="rId4" imgW="3276583" imgH="1276215" progId="AcroExch.Document.7">
                  <p:embed/>
                </p:oleObj>
              </mc:Choice>
              <mc:Fallback>
                <p:oleObj name="Acrobat Document" r:id="rId4" imgW="3276583" imgH="1276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5147198" cy="200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444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560130" cy="672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Feature based stereo correspondence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Objective: determine the disparity gradient of a pair of matches and use that to score “goodness” of a matching pair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Compute average coordinates as the coordinates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the Cyclopean image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Determine the cyclopean difference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|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𝑥𝑟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Compute the difference in disparity between the matches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𝑥𝑙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𝑥𝑙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560130" cy="6727676"/>
              </a:xfrm>
              <a:prstGeom prst="rect">
                <a:avLst/>
              </a:prstGeom>
              <a:blipFill rotWithShape="1">
                <a:blip r:embed="rId3"/>
                <a:stretch>
                  <a:fillRect l="-641" t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985842"/>
              </p:ext>
            </p:extLst>
          </p:nvPr>
        </p:nvGraphicFramePr>
        <p:xfrm>
          <a:off x="914400" y="838200"/>
          <a:ext cx="5147198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Acrobat Document" r:id="rId4" imgW="3276583" imgH="1276215" progId="AcroExch.Document.7">
                  <p:embed/>
                </p:oleObj>
              </mc:Choice>
              <mc:Fallback>
                <p:oleObj name="Acrobat Document" r:id="rId4" imgW="3276583" imgH="1276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5147198" cy="200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44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560130" cy="512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Disparity gradient constraint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Disparity gradient: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560130" cy="5129418"/>
              </a:xfrm>
              <a:prstGeom prst="rect">
                <a:avLst/>
              </a:prstGeom>
              <a:blipFill rotWithShape="1">
                <a:blip r:embed="rId3"/>
                <a:stretch>
                  <a:fillRect l="-641" t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12875"/>
              </p:ext>
            </p:extLst>
          </p:nvPr>
        </p:nvGraphicFramePr>
        <p:xfrm>
          <a:off x="914400" y="838200"/>
          <a:ext cx="5147198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Acrobat Document" r:id="rId4" imgW="3276583" imgH="1276215" progId="AcroExch.Document.7">
                  <p:embed/>
                </p:oleObj>
              </mc:Choice>
              <mc:Fallback>
                <p:oleObj name="Acrobat Document" r:id="rId4" imgW="3276583" imgH="1276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5147198" cy="200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099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560130" cy="5683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Disparity gradient constraint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Disparity gradient: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Disparity constraint: Impose a constraint on the disparity gradient measure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should not exceed a preset threshold (say, ‘1’) 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560130" cy="5683415"/>
              </a:xfrm>
              <a:prstGeom prst="rect">
                <a:avLst/>
              </a:prstGeom>
              <a:blipFill rotWithShape="1">
                <a:blip r:embed="rId3"/>
                <a:stretch>
                  <a:fillRect l="-641" t="-536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28314"/>
              </p:ext>
            </p:extLst>
          </p:nvPr>
        </p:nvGraphicFramePr>
        <p:xfrm>
          <a:off x="914400" y="838200"/>
          <a:ext cx="5147198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Acrobat Document" r:id="rId4" imgW="3276583" imgH="1276215" progId="AcroExch.Document.7">
                  <p:embed/>
                </p:oleObj>
              </mc:Choice>
              <mc:Fallback>
                <p:oleObj name="Acrobat Document" r:id="rId4" imgW="3276583" imgH="1276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5147198" cy="200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917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Algorithm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6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Algorithm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Extract feature-based points in the left and right images to build the correspondence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92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Algorithm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Extract feature-based points in the left and right images to build the correspondence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point in the left image, build initial list of correspondence points in the right </a:t>
            </a:r>
            <a:r>
              <a:rPr lang="en-US" dirty="0" smtClean="0"/>
              <a:t>image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6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Algorithm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Extract feature-based points in the left and right images to build the correspondence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point in the left image, build initial list of correspondence points in the right 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possible candidate match, find the number of other possible </a:t>
            </a:r>
            <a:r>
              <a:rPr lang="en-US" dirty="0" smtClean="0"/>
              <a:t>matches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92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Algorithm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Extract feature-based points in the left and right images to build the correspondence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point in the left image, build initial list of correspondence points in the right 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possible candidate match, find the number of other possible matches fulfilling the disparity gradient constraint and use the number as the “likelihood” measure for the candidate match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the highest scoring match; remove all matches involving any of the two points impose uniqueness constraint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9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4559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u="sng" dirty="0" smtClean="0"/>
                  <a:t>Three camera matrices:</a:t>
                </a: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</m:t>
                          </m:r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 | 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 | 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projection of the optical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on respective camera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u="sng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4559966"/>
              </a:xfrm>
              <a:prstGeom prst="rect">
                <a:avLst/>
              </a:prstGeom>
              <a:blipFill rotWithShape="1">
                <a:blip r:embed="rId3"/>
                <a:stretch>
                  <a:fillRect l="-655" t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723016"/>
              </p:ext>
            </p:extLst>
          </p:nvPr>
        </p:nvGraphicFramePr>
        <p:xfrm>
          <a:off x="3048000" y="693955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693955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41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52400"/>
            <a:ext cx="8560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Algorithm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Extract feature-based points in the left and right images to build the correspondence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point in the left image, build initial list of correspondence points in the right 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possible candidate match, find the number of other possible matches fulfilling the disparity gradient constraint and use the number as the “likelihood” measure for the candidate match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the highest scoring match; remove all matches involving any of the two points impose uniqueness constraint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Repeat Step 2 until all possible matches are established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92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7"/>
          <a:stretch/>
        </p:blipFill>
        <p:spPr bwMode="auto">
          <a:xfrm>
            <a:off x="304800" y="2133600"/>
            <a:ext cx="4208916" cy="247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670" y="147452"/>
            <a:ext cx="85601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Review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Basics of projective geometry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Points and hyperplanes in projective space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Perspective projection of parallel lines                                 Properties of projection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17588"/>
          <a:stretch/>
        </p:blipFill>
        <p:spPr bwMode="auto">
          <a:xfrm>
            <a:off x="5334001" y="2286000"/>
            <a:ext cx="2514600" cy="27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419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47452"/>
                <a:ext cx="8560130" cy="629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Review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0000FF"/>
                    </a:solidFill>
                  </a:rPr>
                  <a:t>Basics of projective geometry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Points and hyperplanes in projective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space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Homography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Estimating homography from point correspondence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Homography ≈ Collineation ≈ Projective transformation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is a mapping from one projection plane to another projection plane for the same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-dimensional scene and the common origin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groupCh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́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𝒫</m:t>
                              </m:r>
                            </m:e>
                          </m:acc>
                        </m:e>
                        <m:sup>
                          <m: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Also, expressed as </a:t>
                </a:r>
                <a:endParaRPr lang="en-US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u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u</m:t>
                      </m:r>
                      <m:r>
                        <a:rPr lang="en-US" b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Property</a:t>
                </a:r>
                <a:r>
                  <a:rPr lang="en-US" dirty="0">
                    <a:solidFill>
                      <a:srgbClr val="0000FF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Any three collinear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remain collinear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́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𝒫</m:t>
                            </m:r>
                          </m:e>
                        </m:acc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Prove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!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Method: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Minimize algebraic distance errors (a canonical soln.)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Apply ML estimation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47452"/>
                <a:ext cx="8560130" cy="6290055"/>
              </a:xfrm>
              <a:prstGeom prst="rect">
                <a:avLst/>
              </a:prstGeom>
              <a:blipFill rotWithShape="1">
                <a:blip r:embed="rId2"/>
                <a:stretch>
                  <a:fillRect l="-641" t="-484" r="-285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 r="53722" b="4649"/>
          <a:stretch/>
        </p:blipFill>
        <p:spPr bwMode="auto">
          <a:xfrm>
            <a:off x="5486400" y="3106962"/>
            <a:ext cx="3505553" cy="361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781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14160"/>
              </p:ext>
            </p:extLst>
          </p:nvPr>
        </p:nvGraphicFramePr>
        <p:xfrm>
          <a:off x="3962400" y="2057400"/>
          <a:ext cx="4800600" cy="375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Acrobat Document" r:id="rId3" imgW="4819553" imgH="3771900" progId="AcroExch.Document.7">
                  <p:embed/>
                </p:oleObj>
              </mc:Choice>
              <mc:Fallback>
                <p:oleObj name="Acrobat Document" r:id="rId3" imgW="4819553" imgH="377190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4800600" cy="375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47452"/>
                <a:ext cx="8560130" cy="646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Review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0000FF"/>
                    </a:solidFill>
                  </a:rPr>
                  <a:t>The single perspective camera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An overview of single camera calibration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Calibration of one camera from the known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scene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Camera Model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Different coordinate systems</a:t>
                </a:r>
              </a:p>
              <a:p>
                <a:r>
                  <a:rPr lang="en-US" dirty="0" smtClean="0"/>
                  <a:t>Different transformation matrices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0000FF"/>
                        </a:solidFill>
                        <a:latin typeface="Cambria Math"/>
                      </a:rPr>
                      <m:t>𝐮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Single camera calibration using 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known 3D scene points</a:t>
                </a:r>
              </a:p>
              <a:p>
                <a:r>
                  <a:rPr lang="en-US" b="1" dirty="0"/>
                  <a:t>Given:</a:t>
                </a:r>
                <a:r>
                  <a:rPr lang="en-US" dirty="0"/>
                  <a:t> a set of </a:t>
                </a:r>
                <a:r>
                  <a:rPr lang="en-US" dirty="0" smtClean="0"/>
                  <a:t>image-scene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</a:t>
                </a:r>
                <a:r>
                  <a:rPr lang="en-US" dirty="0"/>
                  <a:t>point correspondences </a:t>
                </a:r>
                <a:endParaRPr lang="en-US" dirty="0" smtClean="0"/>
              </a:p>
              <a:p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b="1" dirty="0" smtClean="0"/>
                  <a:t>Output</a:t>
                </a:r>
                <a:r>
                  <a:rPr lang="en-US" b="1" dirty="0"/>
                  <a:t>:</a:t>
                </a:r>
                <a:r>
                  <a:rPr lang="en-US" dirty="0"/>
                  <a:t>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/>
                  <a:t>Step 1</a:t>
                </a:r>
                <a:r>
                  <a:rPr lang="en-US" dirty="0"/>
                  <a:t> Initialization using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linear </a:t>
                </a:r>
                <a:r>
                  <a:rPr lang="en-US" dirty="0"/>
                  <a:t>estimation</a:t>
                </a:r>
              </a:p>
              <a:p>
                <a:r>
                  <a:rPr lang="en-US" b="1" dirty="0"/>
                  <a:t>Step 2 </a:t>
                </a:r>
                <a:r>
                  <a:rPr lang="en-US" dirty="0"/>
                  <a:t>Optimization using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maximum </a:t>
                </a:r>
                <a:r>
                  <a:rPr lang="en-US" dirty="0"/>
                  <a:t>likelihood </a:t>
                </a:r>
                <a:r>
                  <a:rPr lang="en-US" dirty="0" smtClean="0"/>
                  <a:t>estimation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47452"/>
                <a:ext cx="8560130" cy="6464334"/>
              </a:xfrm>
              <a:prstGeom prst="rect">
                <a:avLst/>
              </a:prstGeom>
              <a:blipFill rotWithShape="1">
                <a:blip r:embed="rId5"/>
                <a:stretch>
                  <a:fillRect l="-641" t="-471" b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215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47452"/>
                <a:ext cx="3988130" cy="6547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Review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0000FF"/>
                    </a:solidFill>
                  </a:rPr>
                  <a:t>Scene reconstruction from multiple views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Triangulation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Projective </a:t>
                </a:r>
                <a:r>
                  <a:rPr lang="en-US" dirty="0">
                    <a:solidFill>
                      <a:srgbClr val="0000FF"/>
                    </a:solidFill>
                  </a:rPr>
                  <a:t>reconstruction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Matching </a:t>
                </a:r>
                <a:r>
                  <a:rPr lang="en-US" dirty="0">
                    <a:solidFill>
                      <a:srgbClr val="0000FF"/>
                    </a:solidFill>
                  </a:rPr>
                  <a:t>constraints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Bundle </a:t>
                </a:r>
                <a:r>
                  <a:rPr lang="en-US" dirty="0">
                    <a:solidFill>
                      <a:srgbClr val="0000FF"/>
                    </a:solidFill>
                  </a:rPr>
                  <a:t>adjustment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z="2000" u="sng" dirty="0">
                    <a:solidFill>
                      <a:srgbClr val="0000FF"/>
                    </a:solidFill>
                  </a:rPr>
                  <a:t>Scene reconstruction from multiple views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/>
                  <a:t>Task:</a:t>
                </a:r>
                <a:r>
                  <a:rPr lang="en-US" dirty="0"/>
                  <a:t> Given matching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images. Determine the 3D scene point.</a:t>
                </a:r>
              </a:p>
              <a:p>
                <a:endParaRPr lang="en-US" dirty="0"/>
              </a:p>
              <a:p>
                <a:r>
                  <a:rPr lang="en-US" b="1" dirty="0"/>
                  <a:t>Basic Principle:</a:t>
                </a:r>
                <a:r>
                  <a:rPr lang="en-US" dirty="0"/>
                  <a:t> Back-trace the ray in 3D scene for each image. The scene point is the common intersection of all  rays.</a:t>
                </a:r>
              </a:p>
              <a:p>
                <a:endParaRPr lang="en-US" dirty="0"/>
              </a:p>
              <a:p>
                <a:r>
                  <a:rPr lang="en-US" b="1" dirty="0"/>
                  <a:t>Information needed:</a:t>
                </a:r>
                <a:r>
                  <a:rPr lang="en-US" dirty="0"/>
                  <a:t> To back-trace a ray in the scene space, we need to know the corresponding camera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47452"/>
                <a:ext cx="3988130" cy="6547177"/>
              </a:xfrm>
              <a:prstGeom prst="rect">
                <a:avLst/>
              </a:prstGeom>
              <a:blipFill rotWithShape="1">
                <a:blip r:embed="rId3"/>
                <a:stretch>
                  <a:fillRect l="-1682" t="-466" r="-1988" b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08818"/>
              </p:ext>
            </p:extLst>
          </p:nvPr>
        </p:nvGraphicFramePr>
        <p:xfrm>
          <a:off x="4572000" y="914400"/>
          <a:ext cx="369570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Acrobat Document" r:id="rId4" imgW="3695675" imgH="3609772" progId="AcroExch.Document.7">
                  <p:embed/>
                </p:oleObj>
              </mc:Choice>
              <mc:Fallback>
                <p:oleObj name="Acrobat Document" r:id="rId4" imgW="3695675" imgH="3609772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14400"/>
                        <a:ext cx="3695700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41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47452"/>
                <a:ext cx="4826330" cy="5807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Review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0000FF"/>
                    </a:solidFill>
                  </a:rPr>
                  <a:t>Two cameras, stereopsis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The geometry of two cameras. 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</a:t>
                </a:r>
                <a:r>
                  <a:rPr lang="en-US" dirty="0">
                    <a:solidFill>
                      <a:srgbClr val="0000FF"/>
                    </a:solidFill>
                  </a:rPr>
                  <a:t>fundamental matrix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Relative motion of the camera; the essential matrix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Estimation of a fundamental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matrix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Applications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Epipolar constraint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𝐮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b="1">
                          <a:solidFill>
                            <a:srgbClr val="0000FF"/>
                          </a:solidFill>
                          <a:latin typeface="Cambria Math"/>
                        </a:rPr>
                        <m:t>𝐮</m:t>
                      </m:r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r>
                  <a:rPr lang="en-US" sz="2000" b="1" u="sng" dirty="0">
                    <a:solidFill>
                      <a:srgbClr val="0000FF"/>
                    </a:solidFill>
                  </a:rPr>
                  <a:t>Fundamental </a:t>
                </a:r>
                <a:r>
                  <a:rPr lang="en-US" sz="2000" b="1" u="sng" dirty="0" smtClean="0">
                    <a:solidFill>
                      <a:srgbClr val="0000FF"/>
                    </a:solidFill>
                  </a:rPr>
                  <a:t>matrix</a:t>
                </a:r>
              </a:p>
              <a:p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u="sng" dirty="0" smtClean="0">
                    <a:solidFill>
                      <a:schemeClr val="tx1"/>
                    </a:solidFill>
                  </a:rPr>
                  <a:t>First camera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|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intrinsic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callib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matrix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1100" dirty="0">
                  <a:solidFill>
                    <a:schemeClr val="tx1"/>
                  </a:solidFill>
                </a:endParaRPr>
              </a:p>
              <a:p>
                <a:r>
                  <a:rPr lang="en-US" sz="2000" u="sng" dirty="0" smtClean="0">
                    <a:solidFill>
                      <a:schemeClr val="tx1"/>
                    </a:solidFill>
                  </a:rPr>
                  <a:t>Second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camera </a:t>
                </a:r>
                <a:endParaRPr lang="en-US" sz="2000" u="sng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|−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𝐭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47452"/>
                <a:ext cx="4826330" cy="5807103"/>
              </a:xfrm>
              <a:prstGeom prst="rect">
                <a:avLst/>
              </a:prstGeom>
              <a:blipFill rotWithShape="1">
                <a:blip r:embed="rId3"/>
                <a:stretch>
                  <a:fillRect l="-1389" t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85958"/>
              </p:ext>
            </p:extLst>
          </p:nvPr>
        </p:nvGraphicFramePr>
        <p:xfrm>
          <a:off x="4800600" y="838200"/>
          <a:ext cx="41814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Acrobat Document" r:id="rId4" imgW="4181464" imgH="2819400" progId="AcroExch.Document.7">
                  <p:embed/>
                </p:oleObj>
              </mc:Choice>
              <mc:Fallback>
                <p:oleObj name="Acrobat Document" r:id="rId4" imgW="4181464" imgH="281940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838200"/>
                        <a:ext cx="418147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971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47452"/>
            <a:ext cx="4826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Review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Two cameras, stereopsis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geometry of two cameras. 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fundamental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Estimation of a fundamental </a:t>
            </a:r>
            <a:r>
              <a:rPr lang="en-US" dirty="0" smtClean="0">
                <a:solidFill>
                  <a:srgbClr val="0000FF"/>
                </a:solidFill>
              </a:rPr>
              <a:t>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Applications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u="sng" dirty="0" smtClean="0"/>
              <a:t>Epipolar lines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11640" r="10570" b="58582"/>
          <a:stretch/>
        </p:blipFill>
        <p:spPr bwMode="auto">
          <a:xfrm>
            <a:off x="2667000" y="3050948"/>
            <a:ext cx="6120295" cy="29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41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2816918" y="3048000"/>
            <a:ext cx="592320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670" y="147452"/>
            <a:ext cx="4826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Review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Two cameras, stereopsis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geometry of two cameras. 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fundamental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Estimation of a fundamental </a:t>
            </a:r>
            <a:r>
              <a:rPr lang="en-US" dirty="0" smtClean="0">
                <a:solidFill>
                  <a:srgbClr val="0000FF"/>
                </a:solidFill>
              </a:rPr>
              <a:t>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Applications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u="sng" dirty="0" smtClean="0"/>
              <a:t>Image Rectification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877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47452"/>
            <a:ext cx="4826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Review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Two cameras, stereopsis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geometry of two cameras. 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fundamental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Estimation of a fundamental </a:t>
            </a:r>
            <a:r>
              <a:rPr lang="en-US" dirty="0" smtClean="0">
                <a:solidFill>
                  <a:srgbClr val="0000FF"/>
                </a:solidFill>
              </a:rPr>
              <a:t>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Applications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u="sng" dirty="0" smtClean="0"/>
              <a:t>Panoramic view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 descr="C:\Users\pksaha\Desktop\Teaching\Spring 2011\Web\Current\Lectures\From web\Twoviews\twoview_Page_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7338"/>
            <a:ext cx="3979317" cy="29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ksaha\Desktop\Teaching\Spring 2011\Web\Current\Lectures\From web\Twoviews\twoview_Page_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8" y="3669475"/>
            <a:ext cx="3979317" cy="29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ksaha\Desktop\Teaching\Spring 2011\Web\Current\Lectures\From web\Twoviews\twoview_Page_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50" y="3652252"/>
            <a:ext cx="3979317" cy="29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03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0" y="147452"/>
            <a:ext cx="4826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Review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Two cameras, stereopsis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geometry of two cameras. 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fundamental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Estimation of a fundamental </a:t>
            </a:r>
            <a:r>
              <a:rPr lang="en-US" dirty="0" smtClean="0">
                <a:solidFill>
                  <a:srgbClr val="0000FF"/>
                </a:solidFill>
              </a:rPr>
              <a:t>matrix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Applications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u="sng" dirty="0" smtClean="0"/>
              <a:t>Panoramic view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2" descr="C:\Users\pksaha\Desktop\Teaching\Spring 2011\Web\Current\Lectures\From web\Twoviews\twoview_Page_6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21751"/>
          <a:stretch/>
        </p:blipFill>
        <p:spPr bwMode="auto">
          <a:xfrm>
            <a:off x="990600" y="3505200"/>
            <a:ext cx="7274437" cy="30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2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5895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u="sng" dirty="0" smtClean="0"/>
                  <a:t>Three camera matrices:</a:t>
                </a: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</m:t>
                          </m:r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 | 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 | 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projection of the optical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on respective camera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Scene planes derived by three matching projection lines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  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u="sng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5895973"/>
              </a:xfrm>
              <a:prstGeom prst="rect">
                <a:avLst/>
              </a:prstGeom>
              <a:blipFill rotWithShape="1">
                <a:blip r:embed="rId3"/>
                <a:stretch>
                  <a:fillRect l="-655" t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007248"/>
              </p:ext>
            </p:extLst>
          </p:nvPr>
        </p:nvGraphicFramePr>
        <p:xfrm>
          <a:off x="3048000" y="693955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693955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47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617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u="sng" dirty="0" smtClean="0"/>
                  <a:t>Three camera matrices:</a:t>
                </a: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</m:t>
                          </m:r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 | 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 | 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projection of the optical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on respective camera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Scene planes derived by three matching projection lines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  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Following that the three planes intersect on a common line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some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scalar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values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u="sng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6172972"/>
              </a:xfrm>
              <a:prstGeom prst="rect">
                <a:avLst/>
              </a:prstGeom>
              <a:blipFill rotWithShape="1">
                <a:blip r:embed="rId3"/>
                <a:stretch>
                  <a:fillRect l="-655" t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007248"/>
              </p:ext>
            </p:extLst>
          </p:nvPr>
        </p:nvGraphicFramePr>
        <p:xfrm>
          <a:off x="3048000" y="693955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693955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47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3367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Continued…..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Using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and  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3367332"/>
              </a:xfrm>
              <a:prstGeom prst="rect">
                <a:avLst/>
              </a:prstGeom>
              <a:blipFill rotWithShape="1">
                <a:blip r:embed="rId3"/>
                <a:stretch>
                  <a:fillRect l="-655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02736"/>
              </p:ext>
            </p:extLst>
          </p:nvPr>
        </p:nvGraphicFramePr>
        <p:xfrm>
          <a:off x="3048000" y="533400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533400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10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420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Continued…..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Using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and  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4203267"/>
              </a:xfrm>
              <a:prstGeom prst="rect">
                <a:avLst/>
              </a:prstGeom>
              <a:blipFill rotWithShape="1">
                <a:blip r:embed="rId3"/>
                <a:stretch>
                  <a:fillRect l="-655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839901"/>
              </p:ext>
            </p:extLst>
          </p:nvPr>
        </p:nvGraphicFramePr>
        <p:xfrm>
          <a:off x="3048000" y="533400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533400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86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451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Continued…..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Using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and  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|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scalar</m:t>
                      </m:r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4515916"/>
              </a:xfrm>
              <a:prstGeom prst="rect">
                <a:avLst/>
              </a:prstGeom>
              <a:blipFill rotWithShape="1">
                <a:blip r:embed="rId3"/>
                <a:stretch>
                  <a:fillRect l="-655" t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839901"/>
              </p:ext>
            </p:extLst>
          </p:nvPr>
        </p:nvGraphicFramePr>
        <p:xfrm>
          <a:off x="3048000" y="533400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533400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86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6670" y="152400"/>
                <a:ext cx="8382000" cy="5914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Three cameras and trifocal tensor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Continued…..</a:t>
                </a:r>
                <a:endParaRPr lang="en-US" dirty="0" smtClean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Using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and  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|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scalar</m:t>
                      </m:r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Leads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𝐥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</m:t>
                                    </m:r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Where,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=1,2,3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;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0" y="152400"/>
                <a:ext cx="8382000" cy="5914632"/>
              </a:xfrm>
              <a:prstGeom prst="rect">
                <a:avLst/>
              </a:prstGeom>
              <a:blipFill rotWithShape="1">
                <a:blip r:embed="rId3"/>
                <a:stretch>
                  <a:fillRect l="-655" t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839901"/>
              </p:ext>
            </p:extLst>
          </p:nvPr>
        </p:nvGraphicFramePr>
        <p:xfrm>
          <a:off x="3048000" y="533400"/>
          <a:ext cx="469598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Acrobat Document" r:id="rId4" imgW="3847973" imgH="1685857" progId="AcroExch.Document.7">
                  <p:embed/>
                </p:oleObj>
              </mc:Choice>
              <mc:Fallback>
                <p:oleObj name="Acrobat Document" r:id="rId4" imgW="3847973" imgH="16858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533400"/>
                        <a:ext cx="469598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86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2805</Words>
  <Application>Microsoft Office PowerPoint</Application>
  <PresentationFormat>On-screen Show (4:3)</PresentationFormat>
  <Paragraphs>462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pksaha</dc:creator>
  <cp:lastModifiedBy>pksaha</cp:lastModifiedBy>
  <cp:revision>153</cp:revision>
  <cp:lastPrinted>2011-02-16T21:28:33Z</cp:lastPrinted>
  <dcterms:created xsi:type="dcterms:W3CDTF">2011-01-24T17:20:51Z</dcterms:created>
  <dcterms:modified xsi:type="dcterms:W3CDTF">2011-02-16T21:54:01Z</dcterms:modified>
</cp:coreProperties>
</file>