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84" r:id="rId3"/>
    <p:sldId id="385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99" r:id="rId16"/>
    <p:sldId id="398" r:id="rId17"/>
    <p:sldId id="400" r:id="rId18"/>
    <p:sldId id="401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53" autoAdjust="0"/>
  </p:normalViewPr>
  <p:slideViewPr>
    <p:cSldViewPr>
      <p:cViewPr>
        <p:scale>
          <a:sx n="80" d="100"/>
          <a:sy n="80" d="100"/>
        </p:scale>
        <p:origin x="-2214" y="-18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8FAE01-493E-4299-8F6C-FDAAE8C6F1F6}" type="datetimeFigureOut">
              <a:rPr lang="en-US" smtClean="0"/>
              <a:t>2/16/2011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15D9DF-2617-42CA-AA92-73D557F1A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96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D85697-ED94-4E10-A206-24E409816714}" type="datetimeFigureOut">
              <a:rPr lang="en-US" smtClean="0"/>
              <a:t>2/16/2011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BA002E-94A2-4B2B-9F4A-10340195C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1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8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7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7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9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2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8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7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80E8E-6D4D-4843-9DE0-F3A245B0AC25}" type="datetimeFigureOut">
              <a:rPr lang="en-US" smtClean="0"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3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7.png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9154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55:148 Digital Image Processing</a:t>
            </a:r>
          </a:p>
          <a:p>
            <a:r>
              <a:rPr lang="en-US" b="1" dirty="0" smtClean="0"/>
              <a:t>Chapter 11 </a:t>
            </a:r>
            <a:br>
              <a:rPr lang="en-US" b="1" dirty="0" smtClean="0"/>
            </a:br>
            <a:r>
              <a:rPr lang="en-US" b="1" dirty="0" smtClean="0"/>
              <a:t>3D Vision, Geometry</a:t>
            </a:r>
          </a:p>
          <a:p>
            <a:endParaRPr lang="en-US" b="1" dirty="0"/>
          </a:p>
          <a:p>
            <a:r>
              <a:rPr lang="en-US" b="1" u="sng" dirty="0" smtClean="0">
                <a:solidFill>
                  <a:srgbClr val="FF0000"/>
                </a:solidFill>
              </a:rPr>
              <a:t>Topics: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Basics of projective geometry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Points and hyperplanes in projective space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Homography</a:t>
            </a:r>
          </a:p>
          <a:p>
            <a:pPr lvl="2"/>
            <a:r>
              <a:rPr lang="en-US" sz="1600" b="1" dirty="0">
                <a:solidFill>
                  <a:srgbClr val="0000FF"/>
                </a:solidFill>
              </a:rPr>
              <a:t>Estimating homography from point </a:t>
            </a:r>
            <a:r>
              <a:rPr lang="en-US" sz="1600" b="1" dirty="0" smtClean="0">
                <a:solidFill>
                  <a:srgbClr val="0000FF"/>
                </a:solidFill>
              </a:rPr>
              <a:t>correspondence</a:t>
            </a:r>
          </a:p>
          <a:p>
            <a:pPr lvl="1"/>
            <a:r>
              <a:rPr lang="en-US" sz="1600" b="1" dirty="0">
                <a:solidFill>
                  <a:srgbClr val="0000FF"/>
                </a:solidFill>
              </a:rPr>
              <a:t>The single perspective camera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An overview of single camera calibration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Calibration of one camera from the known scene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Scene reconstruction from multiple views</a:t>
            </a:r>
          </a:p>
          <a:p>
            <a:pPr lvl="1"/>
            <a:r>
              <a:rPr lang="en-US" sz="1600" b="1" dirty="0">
                <a:solidFill>
                  <a:srgbClr val="0000FF"/>
                </a:solidFill>
              </a:rPr>
              <a:t>	</a:t>
            </a:r>
            <a:r>
              <a:rPr lang="en-US" sz="1600" b="1" dirty="0" smtClean="0">
                <a:solidFill>
                  <a:srgbClr val="0000FF"/>
                </a:solidFill>
              </a:rPr>
              <a:t>Triangulation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	Projective reconstruction</a:t>
            </a:r>
          </a:p>
          <a:p>
            <a:pPr lvl="1"/>
            <a:r>
              <a:rPr lang="en-US" sz="1600" b="1" dirty="0">
                <a:solidFill>
                  <a:srgbClr val="0000FF"/>
                </a:solidFill>
              </a:rPr>
              <a:t>	</a:t>
            </a:r>
            <a:r>
              <a:rPr lang="en-US" sz="1600" b="1" dirty="0" smtClean="0">
                <a:solidFill>
                  <a:srgbClr val="0000FF"/>
                </a:solidFill>
              </a:rPr>
              <a:t>Matching constraints</a:t>
            </a:r>
          </a:p>
          <a:p>
            <a:pPr lvl="1"/>
            <a:r>
              <a:rPr lang="en-US" sz="1600" b="1" dirty="0">
                <a:solidFill>
                  <a:srgbClr val="0000FF"/>
                </a:solidFill>
              </a:rPr>
              <a:t>	</a:t>
            </a:r>
            <a:r>
              <a:rPr lang="en-US" sz="1600" b="1" dirty="0" smtClean="0">
                <a:solidFill>
                  <a:srgbClr val="0000FF"/>
                </a:solidFill>
              </a:rPr>
              <a:t>Bundle adjustment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Two cameras, stereopsis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The geometry of two cameras. The fundamental matrix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Relative motion of the camera; the essential matrix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Estimation of a fundamental matrix from image point correspondences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Camera Image rectification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Applications of the epipolar geometry in vision</a:t>
            </a:r>
          </a:p>
          <a:p>
            <a:pPr lvl="1"/>
            <a:r>
              <a:rPr lang="en-US" sz="1600" b="1" dirty="0" smtClean="0">
                <a:solidFill>
                  <a:srgbClr val="00B050"/>
                </a:solidFill>
              </a:rPr>
              <a:t>Three and more cameras</a:t>
            </a:r>
          </a:p>
          <a:p>
            <a:pPr lvl="2"/>
            <a:r>
              <a:rPr lang="en-US" sz="1600" b="1" dirty="0" smtClean="0">
                <a:solidFill>
                  <a:srgbClr val="00B050"/>
                </a:solidFill>
              </a:rPr>
              <a:t>Stereo correspondence algorithms</a:t>
            </a:r>
          </a:p>
          <a:p>
            <a:pPr lvl="1"/>
            <a:r>
              <a:rPr lang="en-US" sz="1600" b="1" dirty="0" smtClean="0">
                <a:solidFill>
                  <a:srgbClr val="00B050"/>
                </a:solidFill>
              </a:rPr>
              <a:t>Review </a:t>
            </a:r>
          </a:p>
        </p:txBody>
      </p:sp>
    </p:spTree>
    <p:extLst>
      <p:ext uri="{BB962C8B-B14F-4D97-AF65-F5344CB8AC3E}">
        <p14:creationId xmlns:p14="http://schemas.microsoft.com/office/powerpoint/2010/main" val="2015904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7"/>
          <a:stretch/>
        </p:blipFill>
        <p:spPr bwMode="auto">
          <a:xfrm>
            <a:off x="304800" y="2133600"/>
            <a:ext cx="4208916" cy="247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670" y="147452"/>
            <a:ext cx="85601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Review</a:t>
            </a:r>
          </a:p>
          <a:p>
            <a:endParaRPr lang="en-US" b="1" u="sng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Basics of projective geometry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/>
              <a:t>Points and hyperplanes in projective space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Perspective projection of parallel lines                                 Properties of projection 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" t="17588"/>
          <a:stretch/>
        </p:blipFill>
        <p:spPr bwMode="auto">
          <a:xfrm>
            <a:off x="5334001" y="2286000"/>
            <a:ext cx="2514600" cy="271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419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6670" y="147452"/>
                <a:ext cx="8560130" cy="629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Review</a:t>
                </a:r>
              </a:p>
              <a:p>
                <a:endParaRPr lang="en-US" b="1" u="sng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solidFill>
                      <a:srgbClr val="0000FF"/>
                    </a:solidFill>
                  </a:rPr>
                  <a:t>Basics of projective geometry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US" dirty="0">
                    <a:solidFill>
                      <a:srgbClr val="0000FF"/>
                    </a:solidFill>
                  </a:rPr>
                  <a:t>Points and hyperplanes in projective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space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Homography</a:t>
                </a:r>
                <a:endParaRPr lang="en-US" dirty="0">
                  <a:solidFill>
                    <a:srgbClr val="0000FF"/>
                  </a:solidFill>
                </a:endParaRP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US" dirty="0">
                    <a:solidFill>
                      <a:srgbClr val="0000FF"/>
                    </a:solidFill>
                  </a:rPr>
                  <a:t>Estimating homography from point correspondence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:endParaRPr lang="en-US" dirty="0">
                  <a:solidFill>
                    <a:srgbClr val="0000FF"/>
                  </a:solidFill>
                </a:endParaRPr>
              </a:p>
              <a:p>
                <a:pPr marL="800100" lvl="1" indent="-342900">
                  <a:buFont typeface="Arial" pitchFamily="34" charset="0"/>
                  <a:buChar char="•"/>
                </a:pPr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Homography ≈ Collineation ≈ Projective transformation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is a mapping from one projection plane to another projection plane for the same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-dimensional scene and the common origin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𝒫</m:t>
                          </m:r>
                        </m:e>
                        <m:sup>
                          <m:r>
                            <a:rPr lang="en-US" b="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sup>
                      </m:sSup>
                      <m:r>
                        <a:rPr lang="en-US" b="0" i="1">
                          <a:solidFill>
                            <a:srgbClr val="0000FF"/>
                          </a:solidFill>
                          <a:latin typeface="Cambria Math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</m:groupCh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́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𝒫</m:t>
                              </m:r>
                            </m:e>
                          </m:acc>
                        </m:e>
                        <m:sup>
                          <m:r>
                            <a:rPr lang="en-US" b="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sup>
                      </m:sSup>
                      <m:r>
                        <a:rPr lang="en-US" b="0" i="1">
                          <a:solidFill>
                            <a:srgbClr val="0000FF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Also, expressed as </a:t>
                </a:r>
                <a:endParaRPr lang="en-US" i="1" dirty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u</m:t>
                          </m:r>
                        </m:e>
                        <m:sup>
                          <m:r>
                            <a:rPr lang="en-US" b="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n-US" b="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𝐻</m:t>
                      </m:r>
                      <m:r>
                        <m:rPr>
                          <m:sty m:val="p"/>
                        </m:rPr>
                        <a:rPr lang="en-US" b="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u</m:t>
                      </m:r>
                      <m:r>
                        <a:rPr lang="en-US" b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Property</a:t>
                </a:r>
                <a:r>
                  <a:rPr lang="en-US" dirty="0">
                    <a:solidFill>
                      <a:srgbClr val="0000FF"/>
                    </a:solidFill>
                  </a:rPr>
                  <a:t>: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Any three collinear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𝒫</m:t>
                        </m:r>
                      </m:e>
                      <m:sup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remain collinear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́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𝒫</m:t>
                            </m:r>
                          </m:e>
                        </m:acc>
                      </m:e>
                      <m:sup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Prove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!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Method: 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Minimize algebraic distance errors (a canonical soln.)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Apply ML estimation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70" y="147452"/>
                <a:ext cx="8560130" cy="6290055"/>
              </a:xfrm>
              <a:prstGeom prst="rect">
                <a:avLst/>
              </a:prstGeom>
              <a:blipFill rotWithShape="1">
                <a:blip r:embed="rId2"/>
                <a:stretch>
                  <a:fillRect l="-641" t="-484" r="-285" b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0" r="53722" b="4649"/>
          <a:stretch/>
        </p:blipFill>
        <p:spPr bwMode="auto">
          <a:xfrm>
            <a:off x="5486400" y="3106962"/>
            <a:ext cx="3505553" cy="361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781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514160"/>
              </p:ext>
            </p:extLst>
          </p:nvPr>
        </p:nvGraphicFramePr>
        <p:xfrm>
          <a:off x="3962400" y="2057400"/>
          <a:ext cx="4800600" cy="3756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Acrobat Document" r:id="rId3" imgW="4819553" imgH="3771900" progId="AcroExch.Document.7">
                  <p:embed/>
                </p:oleObj>
              </mc:Choice>
              <mc:Fallback>
                <p:oleObj name="Acrobat Document" r:id="rId3" imgW="4819553" imgH="3771900" progId="AcroExch.Document.7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057400"/>
                        <a:ext cx="4800600" cy="3756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6670" y="147452"/>
                <a:ext cx="8560130" cy="6464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Review</a:t>
                </a:r>
              </a:p>
              <a:p>
                <a:endParaRPr lang="en-US" b="1" u="sng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solidFill>
                      <a:srgbClr val="0000FF"/>
                    </a:solidFill>
                  </a:rPr>
                  <a:t>The single perspective camera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US" dirty="0">
                    <a:solidFill>
                      <a:srgbClr val="0000FF"/>
                    </a:solidFill>
                  </a:rPr>
                  <a:t>An overview of single camera calibration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US" dirty="0">
                    <a:solidFill>
                      <a:srgbClr val="0000FF"/>
                    </a:solidFill>
                  </a:rPr>
                  <a:t>Calibration of one camera from the known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scene</a:t>
                </a:r>
                <a:endParaRPr lang="en-US" dirty="0">
                  <a:solidFill>
                    <a:srgbClr val="0000FF"/>
                  </a:solidFill>
                </a:endParaRPr>
              </a:p>
              <a:p>
                <a:pPr marL="800100" lvl="1" indent="-342900">
                  <a:buFont typeface="Arial" pitchFamily="34" charset="0"/>
                  <a:buChar char="•"/>
                </a:pPr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Camera Model</a:t>
                </a: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r>
                  <a:rPr lang="en-US" dirty="0" smtClean="0"/>
                  <a:t>Different coordinate systems</a:t>
                </a:r>
              </a:p>
              <a:p>
                <a:r>
                  <a:rPr lang="en-US" dirty="0" smtClean="0"/>
                  <a:t>Different transformation matrices</a:t>
                </a: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rgbClr val="0000FF"/>
                        </a:solidFill>
                        <a:latin typeface="Cambria Math"/>
                      </a:rPr>
                      <m:t>𝐮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≅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1">
                        <a:solidFill>
                          <a:srgbClr val="0000FF"/>
                        </a:solidFill>
                        <a:latin typeface="Cambria Math"/>
                      </a:rPr>
                      <m:t>𝐗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Single camera calibration using </a:t>
                </a: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known 3D scene points</a:t>
                </a:r>
              </a:p>
              <a:p>
                <a:r>
                  <a:rPr lang="en-US" b="1" dirty="0"/>
                  <a:t>Given:</a:t>
                </a:r>
                <a:r>
                  <a:rPr lang="en-US" dirty="0"/>
                  <a:t> a set of </a:t>
                </a:r>
                <a:r>
                  <a:rPr lang="en-US" dirty="0" smtClean="0"/>
                  <a:t>image-scene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</a:t>
                </a:r>
                <a:r>
                  <a:rPr lang="en-US" dirty="0"/>
                  <a:t>point correspondences </a:t>
                </a:r>
                <a:endParaRPr lang="en-US" dirty="0" smtClean="0"/>
              </a:p>
              <a:p>
                <a:r>
                  <a:rPr lang="en-US" dirty="0">
                    <a:ea typeface="Cambria Math"/>
                  </a:rPr>
                  <a:t> </a:t>
                </a:r>
                <a:r>
                  <a:rPr lang="en-US" dirty="0" smtClean="0">
                    <a:ea typeface="Cambria Math"/>
                  </a:rPr>
                  <a:t>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>
                                        <a:latin typeface="Cambria Math"/>
                                        <a:ea typeface="Cambria Math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>
                                        <a:latin typeface="Cambria Math"/>
                                        <a:ea typeface="Cambria Math"/>
                                      </a:rPr>
                                      <m:t>𝐗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𝑚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b="1" dirty="0" smtClean="0"/>
                  <a:t>Output</a:t>
                </a:r>
                <a:r>
                  <a:rPr lang="en-US" b="1" dirty="0"/>
                  <a:t>:</a:t>
                </a:r>
                <a:r>
                  <a:rPr lang="en-US" dirty="0"/>
                  <a:t> the projection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1" dirty="0"/>
                  <a:t>Step 1</a:t>
                </a:r>
                <a:r>
                  <a:rPr lang="en-US" dirty="0"/>
                  <a:t> Initialization using </a:t>
                </a:r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linear </a:t>
                </a:r>
                <a:r>
                  <a:rPr lang="en-US" dirty="0"/>
                  <a:t>estimation</a:t>
                </a:r>
              </a:p>
              <a:p>
                <a:r>
                  <a:rPr lang="en-US" b="1" dirty="0"/>
                  <a:t>Step 2 </a:t>
                </a:r>
                <a:r>
                  <a:rPr lang="en-US" dirty="0"/>
                  <a:t>Optimization using </a:t>
                </a:r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maximum </a:t>
                </a:r>
                <a:r>
                  <a:rPr lang="en-US" dirty="0"/>
                  <a:t>likelihood </a:t>
                </a:r>
                <a:r>
                  <a:rPr lang="en-US" dirty="0" smtClean="0"/>
                  <a:t>estimation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70" y="147452"/>
                <a:ext cx="8560130" cy="6464334"/>
              </a:xfrm>
              <a:prstGeom prst="rect">
                <a:avLst/>
              </a:prstGeom>
              <a:blipFill rotWithShape="1">
                <a:blip r:embed="rId5"/>
                <a:stretch>
                  <a:fillRect l="-641" t="-471" b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215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6670" y="147452"/>
                <a:ext cx="3988130" cy="6547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Review</a:t>
                </a:r>
              </a:p>
              <a:p>
                <a:endParaRPr lang="en-US" b="1" u="sng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solidFill>
                      <a:srgbClr val="0000FF"/>
                    </a:solidFill>
                  </a:rPr>
                  <a:t>Scene reconstruction from multiple views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Triangulation</a:t>
                </a:r>
                <a:endParaRPr lang="en-US" dirty="0">
                  <a:solidFill>
                    <a:srgbClr val="0000FF"/>
                  </a:solidFill>
                </a:endParaRP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Projective </a:t>
                </a:r>
                <a:r>
                  <a:rPr lang="en-US" dirty="0">
                    <a:solidFill>
                      <a:srgbClr val="0000FF"/>
                    </a:solidFill>
                  </a:rPr>
                  <a:t>reconstruction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Matching </a:t>
                </a:r>
                <a:r>
                  <a:rPr lang="en-US" dirty="0">
                    <a:solidFill>
                      <a:srgbClr val="0000FF"/>
                    </a:solidFill>
                  </a:rPr>
                  <a:t>constraints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Bundle </a:t>
                </a:r>
                <a:r>
                  <a:rPr lang="en-US" dirty="0">
                    <a:solidFill>
                      <a:srgbClr val="0000FF"/>
                    </a:solidFill>
                  </a:rPr>
                  <a:t>adjustment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:endParaRPr lang="en-US" dirty="0">
                  <a:solidFill>
                    <a:srgbClr val="0000FF"/>
                  </a:solidFill>
                </a:endParaRPr>
              </a:p>
              <a:p>
                <a:pPr marL="800100" lvl="1" indent="-342900">
                  <a:buFont typeface="Arial" pitchFamily="34" charset="0"/>
                  <a:buChar char="•"/>
                </a:pPr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sz="2000" u="sng" dirty="0">
                    <a:solidFill>
                      <a:srgbClr val="0000FF"/>
                    </a:solidFill>
                  </a:rPr>
                  <a:t>Scene reconstruction from multiple views</a:t>
                </a:r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/>
              </a:p>
              <a:p>
                <a:r>
                  <a:rPr lang="en-US" b="1" dirty="0"/>
                  <a:t>Task:</a:t>
                </a:r>
                <a:r>
                  <a:rPr lang="en-US" dirty="0"/>
                  <a:t> Given matching points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dirty="0"/>
                  <a:t> images. Determine the 3D scene point.</a:t>
                </a:r>
              </a:p>
              <a:p>
                <a:endParaRPr lang="en-US" dirty="0"/>
              </a:p>
              <a:p>
                <a:r>
                  <a:rPr lang="en-US" b="1" dirty="0"/>
                  <a:t>Basic Principle:</a:t>
                </a:r>
                <a:r>
                  <a:rPr lang="en-US" dirty="0"/>
                  <a:t> Back-trace the ray in 3D scene for each image. The scene point is the common intersection of all  rays.</a:t>
                </a:r>
              </a:p>
              <a:p>
                <a:endParaRPr lang="en-US" dirty="0"/>
              </a:p>
              <a:p>
                <a:r>
                  <a:rPr lang="en-US" b="1" dirty="0"/>
                  <a:t>Information needed:</a:t>
                </a:r>
                <a:r>
                  <a:rPr lang="en-US" dirty="0"/>
                  <a:t> To back-trace a ray in the scene space, we need to know the corresponding camera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70" y="147452"/>
                <a:ext cx="3988130" cy="6547177"/>
              </a:xfrm>
              <a:prstGeom prst="rect">
                <a:avLst/>
              </a:prstGeom>
              <a:blipFill rotWithShape="1">
                <a:blip r:embed="rId3"/>
                <a:stretch>
                  <a:fillRect l="-1682" t="-466" r="-1988" b="-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408818"/>
              </p:ext>
            </p:extLst>
          </p:nvPr>
        </p:nvGraphicFramePr>
        <p:xfrm>
          <a:off x="4572000" y="914400"/>
          <a:ext cx="3695700" cy="360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6" name="Acrobat Document" r:id="rId4" imgW="3695675" imgH="3609772" progId="AcroExch.Document.7">
                  <p:embed/>
                </p:oleObj>
              </mc:Choice>
              <mc:Fallback>
                <p:oleObj name="Acrobat Document" r:id="rId4" imgW="3695675" imgH="3609772" progId="AcroExch.Document.7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914400"/>
                        <a:ext cx="3695700" cy="360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441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6670" y="147452"/>
                <a:ext cx="4826330" cy="5807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Review</a:t>
                </a:r>
              </a:p>
              <a:p>
                <a:endParaRPr lang="en-US" b="1" u="sng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solidFill>
                      <a:srgbClr val="0000FF"/>
                    </a:solidFill>
                  </a:rPr>
                  <a:t>Two cameras, stereopsis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US" dirty="0">
                    <a:solidFill>
                      <a:srgbClr val="0000FF"/>
                    </a:solidFill>
                  </a:rPr>
                  <a:t>The geometry of two cameras. </a:t>
                </a:r>
                <a:endParaRPr lang="en-US" dirty="0" smtClean="0">
                  <a:solidFill>
                    <a:srgbClr val="0000FF"/>
                  </a:solidFill>
                </a:endParaRP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The </a:t>
                </a:r>
                <a:r>
                  <a:rPr lang="en-US" dirty="0">
                    <a:solidFill>
                      <a:srgbClr val="0000FF"/>
                    </a:solidFill>
                  </a:rPr>
                  <a:t>fundamental matrix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US" dirty="0">
                    <a:solidFill>
                      <a:srgbClr val="0000FF"/>
                    </a:solidFill>
                  </a:rPr>
                  <a:t>Relative motion of the camera; the essential matrix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US" dirty="0">
                    <a:solidFill>
                      <a:srgbClr val="0000FF"/>
                    </a:solidFill>
                  </a:rPr>
                  <a:t>Estimation of a fundamental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matrix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Applications</a:t>
                </a:r>
                <a:endParaRPr lang="en-US" dirty="0">
                  <a:solidFill>
                    <a:srgbClr val="0000FF"/>
                  </a:solidFill>
                </a:endParaRPr>
              </a:p>
              <a:p>
                <a:pPr marL="800100" lvl="1" indent="-342900">
                  <a:buFont typeface="Arial" pitchFamily="34" charset="0"/>
                  <a:buChar char="•"/>
                </a:pPr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sz="2000" dirty="0" smtClean="0">
                    <a:solidFill>
                      <a:srgbClr val="0000FF"/>
                    </a:solidFill>
                  </a:rPr>
                  <a:t>Epipolar constraint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𝐮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T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FF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sz="2000" b="1">
                          <a:solidFill>
                            <a:srgbClr val="0000FF"/>
                          </a:solidFill>
                          <a:latin typeface="Cambria Math"/>
                        </a:rPr>
                        <m:t>𝐮</m:t>
                      </m:r>
                      <m:r>
                        <a:rPr lang="en-US" sz="2000" i="1">
                          <a:solidFill>
                            <a:srgbClr val="0000FF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 smtClean="0">
                  <a:solidFill>
                    <a:srgbClr val="0000FF"/>
                  </a:solidFill>
                </a:endParaRPr>
              </a:p>
              <a:p>
                <a:r>
                  <a:rPr lang="en-US" sz="2000" b="1" u="sng" dirty="0">
                    <a:solidFill>
                      <a:srgbClr val="0000FF"/>
                    </a:solidFill>
                  </a:rPr>
                  <a:t>Fundamental </a:t>
                </a:r>
                <a:r>
                  <a:rPr lang="en-US" sz="2000" b="1" u="sng" dirty="0" smtClean="0">
                    <a:solidFill>
                      <a:srgbClr val="0000FF"/>
                    </a:solidFill>
                  </a:rPr>
                  <a:t>matrix</a:t>
                </a:r>
              </a:p>
              <a:p>
                <a:endParaRPr lang="en-US" sz="2000" dirty="0" smtClean="0">
                  <a:solidFill>
                    <a:srgbClr val="FF0000"/>
                  </a:solidFill>
                </a:endParaRPr>
              </a:p>
              <a:p>
                <a:r>
                  <a:rPr lang="en-US" sz="2000" u="sng" dirty="0" smtClean="0">
                    <a:solidFill>
                      <a:schemeClr val="tx1"/>
                    </a:solidFill>
                  </a:rPr>
                  <a:t>First camera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𝑀</m:t>
                      </m:r>
                      <m:r>
                        <a:rPr lang="en-US" sz="20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𝐾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𝐼</m:t>
                          </m:r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en-US" sz="2000" i="1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|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intrinsic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callib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matrix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endParaRPr lang="en-US" sz="1100" dirty="0">
                  <a:solidFill>
                    <a:schemeClr val="tx1"/>
                  </a:solidFill>
                </a:endParaRPr>
              </a:p>
              <a:p>
                <a:r>
                  <a:rPr lang="en-US" sz="2000" u="sng" dirty="0" smtClean="0">
                    <a:solidFill>
                      <a:schemeClr val="tx1"/>
                    </a:solidFill>
                  </a:rPr>
                  <a:t>Second </a:t>
                </a:r>
                <a:r>
                  <a:rPr lang="en-US" sz="2000" u="sng" dirty="0">
                    <a:solidFill>
                      <a:schemeClr val="tx1"/>
                    </a:solidFill>
                  </a:rPr>
                  <a:t>camera </a:t>
                </a:r>
                <a:endParaRPr lang="en-US" sz="2000" u="sng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|−</m:t>
                          </m:r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en-US" sz="2000" b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𝐭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70" y="147452"/>
                <a:ext cx="4826330" cy="5807103"/>
              </a:xfrm>
              <a:prstGeom prst="rect">
                <a:avLst/>
              </a:prstGeom>
              <a:blipFill rotWithShape="1">
                <a:blip r:embed="rId3"/>
                <a:stretch>
                  <a:fillRect l="-1389" t="-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785958"/>
              </p:ext>
            </p:extLst>
          </p:nvPr>
        </p:nvGraphicFramePr>
        <p:xfrm>
          <a:off x="4800600" y="838200"/>
          <a:ext cx="418147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name="Acrobat Document" r:id="rId4" imgW="4181464" imgH="2819400" progId="AcroExch.Document.7">
                  <p:embed/>
                </p:oleObj>
              </mc:Choice>
              <mc:Fallback>
                <p:oleObj name="Acrobat Document" r:id="rId4" imgW="4181464" imgH="2819400" progId="AcroExch.Document.7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838200"/>
                        <a:ext cx="418147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4971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670" y="147452"/>
            <a:ext cx="48263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Review</a:t>
            </a:r>
          </a:p>
          <a:p>
            <a:endParaRPr lang="en-US" b="1" u="sng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Two cameras, stereopsis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The geometry of two cameras. </a:t>
            </a:r>
            <a:endParaRPr lang="en-US" dirty="0" smtClean="0">
              <a:solidFill>
                <a:srgbClr val="0000FF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 </a:t>
            </a:r>
            <a:r>
              <a:rPr lang="en-US" dirty="0">
                <a:solidFill>
                  <a:srgbClr val="0000FF"/>
                </a:solidFill>
              </a:rPr>
              <a:t>fundamental matrix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Relative motion of the camera; the essential matrix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Estimation of a fundamental </a:t>
            </a:r>
            <a:r>
              <a:rPr lang="en-US" dirty="0" smtClean="0">
                <a:solidFill>
                  <a:srgbClr val="0000FF"/>
                </a:solidFill>
              </a:rPr>
              <a:t>matrix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Applications</a:t>
            </a:r>
            <a:endParaRPr lang="en-US" dirty="0">
              <a:solidFill>
                <a:srgbClr val="0000FF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>
              <a:solidFill>
                <a:srgbClr val="0000FF"/>
              </a:solidFill>
            </a:endParaRPr>
          </a:p>
          <a:p>
            <a:r>
              <a:rPr lang="en-US" sz="2000" u="sng" dirty="0" smtClean="0"/>
              <a:t>Epipolar lines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  <p:pic>
        <p:nvPicPr>
          <p:cNvPr id="5" name="Picture 4" descr="C:\Users\pksaha\Desktop\Teaching\Spring 2011\Web\Current\Lectures\From web\rectif_cvol_Page_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3" t="11640" r="10570" b="58582"/>
          <a:stretch/>
        </p:blipFill>
        <p:spPr bwMode="auto">
          <a:xfrm>
            <a:off x="2667000" y="3050948"/>
            <a:ext cx="6120295" cy="296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241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pksaha\Desktop\Teaching\Spring 2011\Web\Current\Lectures\From web\rectif_cvol_Page_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3" t="42440" r="10570" b="26761"/>
          <a:stretch/>
        </p:blipFill>
        <p:spPr bwMode="auto">
          <a:xfrm>
            <a:off x="2816918" y="3048000"/>
            <a:ext cx="592320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670" y="147452"/>
            <a:ext cx="48263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Review</a:t>
            </a:r>
          </a:p>
          <a:p>
            <a:endParaRPr lang="en-US" b="1" u="sng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Two cameras, stereopsis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The geometry of two cameras. </a:t>
            </a:r>
            <a:endParaRPr lang="en-US" dirty="0" smtClean="0">
              <a:solidFill>
                <a:srgbClr val="0000FF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 </a:t>
            </a:r>
            <a:r>
              <a:rPr lang="en-US" dirty="0">
                <a:solidFill>
                  <a:srgbClr val="0000FF"/>
                </a:solidFill>
              </a:rPr>
              <a:t>fundamental matrix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Relative motion of the camera; the essential matrix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Estimation of a fundamental </a:t>
            </a:r>
            <a:r>
              <a:rPr lang="en-US" dirty="0" smtClean="0">
                <a:solidFill>
                  <a:srgbClr val="0000FF"/>
                </a:solidFill>
              </a:rPr>
              <a:t>matrix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Applications</a:t>
            </a:r>
            <a:endParaRPr lang="en-US" dirty="0">
              <a:solidFill>
                <a:srgbClr val="0000FF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>
              <a:solidFill>
                <a:srgbClr val="0000FF"/>
              </a:solidFill>
            </a:endParaRPr>
          </a:p>
          <a:p>
            <a:r>
              <a:rPr lang="en-US" sz="2000" u="sng" dirty="0" smtClean="0"/>
              <a:t>Image Rectification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877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670" y="147452"/>
            <a:ext cx="48263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Review</a:t>
            </a:r>
          </a:p>
          <a:p>
            <a:endParaRPr lang="en-US" b="1" u="sng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Two cameras, stereopsis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The geometry of two cameras. </a:t>
            </a:r>
            <a:endParaRPr lang="en-US" dirty="0" smtClean="0">
              <a:solidFill>
                <a:srgbClr val="0000FF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 </a:t>
            </a:r>
            <a:r>
              <a:rPr lang="en-US" dirty="0">
                <a:solidFill>
                  <a:srgbClr val="0000FF"/>
                </a:solidFill>
              </a:rPr>
              <a:t>fundamental matrix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Relative motion of the camera; the essential matrix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Estimation of a fundamental </a:t>
            </a:r>
            <a:r>
              <a:rPr lang="en-US" dirty="0" smtClean="0">
                <a:solidFill>
                  <a:srgbClr val="0000FF"/>
                </a:solidFill>
              </a:rPr>
              <a:t>matrix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Applications</a:t>
            </a:r>
            <a:endParaRPr lang="en-US" dirty="0">
              <a:solidFill>
                <a:srgbClr val="0000FF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>
              <a:solidFill>
                <a:srgbClr val="0000FF"/>
              </a:solidFill>
            </a:endParaRPr>
          </a:p>
          <a:p>
            <a:r>
              <a:rPr lang="en-US" sz="2000" u="sng" dirty="0" smtClean="0"/>
              <a:t>Panoramic view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  <p:pic>
        <p:nvPicPr>
          <p:cNvPr id="5" name="Picture 4" descr="C:\Users\pksaha\Desktop\Teaching\Spring 2011\Web\Current\Lectures\From web\Twoviews\twoview_Page_5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97338"/>
            <a:ext cx="3979317" cy="29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pksaha\Desktop\Teaching\Spring 2011\Web\Current\Lectures\From web\Twoviews\twoview_Page_5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58" y="3669475"/>
            <a:ext cx="3979317" cy="29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pksaha\Desktop\Teaching\Spring 2011\Web\Current\Lectures\From web\Twoviews\twoview_Page_5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650" y="3652252"/>
            <a:ext cx="3979317" cy="29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803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670" y="147452"/>
            <a:ext cx="48263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Review</a:t>
            </a:r>
          </a:p>
          <a:p>
            <a:endParaRPr lang="en-US" b="1" u="sng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Two cameras, stereopsis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The geometry of two cameras. </a:t>
            </a:r>
            <a:endParaRPr lang="en-US" dirty="0" smtClean="0">
              <a:solidFill>
                <a:srgbClr val="0000FF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 </a:t>
            </a:r>
            <a:r>
              <a:rPr lang="en-US" dirty="0">
                <a:solidFill>
                  <a:srgbClr val="0000FF"/>
                </a:solidFill>
              </a:rPr>
              <a:t>fundamental matrix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Relative motion of the camera; the essential matrix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Estimation of a fundamental </a:t>
            </a:r>
            <a:r>
              <a:rPr lang="en-US" dirty="0" smtClean="0">
                <a:solidFill>
                  <a:srgbClr val="0000FF"/>
                </a:solidFill>
              </a:rPr>
              <a:t>matrix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Applications</a:t>
            </a:r>
            <a:endParaRPr lang="en-US" dirty="0">
              <a:solidFill>
                <a:srgbClr val="0000FF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>
              <a:solidFill>
                <a:srgbClr val="0000FF"/>
              </a:solidFill>
            </a:endParaRPr>
          </a:p>
          <a:p>
            <a:r>
              <a:rPr lang="en-US" sz="2000" u="sng" dirty="0" smtClean="0"/>
              <a:t>Panoramic view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  <p:pic>
        <p:nvPicPr>
          <p:cNvPr id="6" name="Picture 2" descr="C:\Users\pksaha\Desktop\Teaching\Spring 2011\Web\Current\Lectures\From web\Twoviews\twoview_Page_6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7" b="21751"/>
          <a:stretch/>
        </p:blipFill>
        <p:spPr bwMode="auto">
          <a:xfrm>
            <a:off x="990600" y="3505200"/>
            <a:ext cx="7274437" cy="307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924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6670" y="152400"/>
                <a:ext cx="8382000" cy="617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Three cameras and trifocal tensor</a:t>
                </a:r>
                <a:endParaRPr lang="en-US" dirty="0" smtClean="0"/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u="sng" dirty="0" smtClean="0"/>
                  <a:t>Three camera matrices:</a:t>
                </a:r>
              </a:p>
              <a:p>
                <a:endParaRPr lang="en-US" u="sng" dirty="0" smtClean="0">
                  <a:solidFill>
                    <a:srgbClr val="0000F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| </m:t>
                          </m:r>
                          <m:r>
                            <a:rPr lang="en-US" b="1" i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;   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 |  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;    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 |  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u="sng" dirty="0" smtClean="0">
                  <a:solidFill>
                    <a:srgbClr val="0000FF"/>
                  </a:solidFill>
                </a:endParaRPr>
              </a:p>
              <a:p>
                <a:endParaRPr lang="en-US" u="sng" dirty="0" smtClean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: projection of the optical center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on respective camera</a:t>
                </a: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Scene planes derived by three matching projection lines 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′′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𝐚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r>
                        <a:rPr lang="en-US" b="1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𝐥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,    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𝐚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𝑀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T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𝐥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T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𝐥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,    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𝐚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𝐥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𝑀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T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𝐥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T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𝐥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r>
                  <a:rPr lang="en-US" dirty="0" smtClean="0"/>
                  <a:t>Following that the three planes intersect on a common line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𝐚</m:t>
                      </m:r>
                      <m:r>
                        <a:rPr lang="en-US" b="1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𝐚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𝐚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1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    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for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some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scalar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values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and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u="sng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70" y="152400"/>
                <a:ext cx="8382000" cy="6172972"/>
              </a:xfrm>
              <a:prstGeom prst="rect">
                <a:avLst/>
              </a:prstGeom>
              <a:blipFill rotWithShape="1">
                <a:blip r:embed="rId3"/>
                <a:stretch>
                  <a:fillRect l="-655" t="-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321716"/>
              </p:ext>
            </p:extLst>
          </p:nvPr>
        </p:nvGraphicFramePr>
        <p:xfrm>
          <a:off x="3048000" y="693955"/>
          <a:ext cx="4695986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5" name="Acrobat Document" r:id="rId4" imgW="3847973" imgH="1685857" progId="AcroExch.Document.7">
                  <p:embed/>
                </p:oleObj>
              </mc:Choice>
              <mc:Fallback>
                <p:oleObj name="Acrobat Document" r:id="rId4" imgW="3847973" imgH="16858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0" y="693955"/>
                        <a:ext cx="4695986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597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6670" y="152400"/>
                <a:ext cx="8382000" cy="6475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Three cameras and trifocal tensor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   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Continued…..</a:t>
                </a:r>
                <a:endParaRPr lang="en-US" dirty="0" smtClean="0"/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/>
                  <a:t>Using</a:t>
                </a: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𝐚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𝐥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𝐚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𝐚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 and   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𝐚</m:t>
                    </m:r>
                    <m:r>
                      <a:rPr lang="en-US" b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𝐚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′′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𝐚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b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/>
                  <a:t>We get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0=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brk m:alnAt="7"/>
                            </m:rP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𝐥</m:t>
                          </m:r>
                        </m:e>
                        <m:sup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brk m:alnAt="7"/>
                            </m:rP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brk m:alnAt="7"/>
                            </m:rP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𝐥</m:t>
                          </m:r>
                        </m:e>
                        <m:sup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′′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brk m:alnAt="7"/>
                            </m:rP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US" b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𝐥</m:t>
                      </m:r>
                      <m:r>
                        <a:rPr lang="en-US" b="1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brk m:alnAt="7"/>
                            </m:rP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𝐥</m:t>
                          </m:r>
                        </m:e>
                        <m:sup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brk m:alnAt="7"/>
                            </m:rP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𝐥</m:t>
                          </m:r>
                        </m:e>
                        <m:sup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b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𝐥</m:t>
                              </m:r>
                            </m:e>
                            <m:sup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′′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b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𝐥</m:t>
                              </m:r>
                            </m:e>
                            <m:sup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|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scalar</m:t>
                      </m:r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/>
                  <a:t>Leads to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US" b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𝐥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T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𝐥</m:t>
                                    </m:r>
                                    <m: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T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𝐥</m:t>
                                    </m:r>
                                    <m: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T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𝐥</m:t>
                                    </m:r>
                                    <m: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/>
                  <a:t>Where,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b="1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′′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T</m:t>
                        </m:r>
                      </m:sup>
                    </m:s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𝐦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=1,2,3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;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 i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𝐦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/>
                  <a:t>Putting it into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brk m:alnAt="7"/>
                          </m:rP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𝐥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T</m:t>
                        </m:r>
                      </m:sup>
                    </m:sSup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𝐮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ea typeface="Cambria Math"/>
                  </a:rPr>
                  <a:t>Trifocal constraint:</a:t>
                </a:r>
                <a:r>
                  <a:rPr lang="en-US" dirty="0" smtClean="0">
                    <a:solidFill>
                      <a:srgbClr val="0000FF"/>
                    </a:solidFill>
                    <a:ea typeface="Cambria Math"/>
                  </a:rPr>
                  <a:t>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  <m: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  <m: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  <m: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𝐮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70" y="152400"/>
                <a:ext cx="8382000" cy="6475747"/>
              </a:xfrm>
              <a:prstGeom prst="rect">
                <a:avLst/>
              </a:prstGeom>
              <a:blipFill rotWithShape="1">
                <a:blip r:embed="rId3"/>
                <a:stretch>
                  <a:fillRect l="-655" t="-471" b="-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02736"/>
              </p:ext>
            </p:extLst>
          </p:nvPr>
        </p:nvGraphicFramePr>
        <p:xfrm>
          <a:off x="3048000" y="533400"/>
          <a:ext cx="4695986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" name="Acrobat Document" r:id="rId4" imgW="3847973" imgH="1685857" progId="AcroExch.Document.7">
                  <p:embed/>
                </p:oleObj>
              </mc:Choice>
              <mc:Fallback>
                <p:oleObj name="Acrobat Document" r:id="rId4" imgW="3847973" imgH="16858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0" y="533400"/>
                        <a:ext cx="4695986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1106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804062"/>
              </p:ext>
            </p:extLst>
          </p:nvPr>
        </p:nvGraphicFramePr>
        <p:xfrm>
          <a:off x="4289242" y="381000"/>
          <a:ext cx="4702358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5" name="Acrobat Document" r:id="rId3" imgW="3743201" imgH="2304915" progId="AcroExch.Document.7">
                  <p:embed/>
                </p:oleObj>
              </mc:Choice>
              <mc:Fallback>
                <p:oleObj name="Acrobat Document" r:id="rId3" imgW="3743201" imgH="23049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9242" y="381000"/>
                        <a:ext cx="4702358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6670" y="152400"/>
                <a:ext cx="4064330" cy="4157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Stereo correspondence algorithms</a:t>
                </a:r>
                <a:endParaRPr lang="en-US" dirty="0" smtClean="0"/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/>
                  <a:t>We know how to determine 3D depth using point correspondence after image rectification</a:t>
                </a: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𝑏𝑓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𝑏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𝑏𝑣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dirty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So, the problem boils down to solving point correspondence among multiple stereo camera images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70" y="152400"/>
                <a:ext cx="4064330" cy="4157228"/>
              </a:xfrm>
              <a:prstGeom prst="rect">
                <a:avLst/>
              </a:prstGeom>
              <a:blipFill rotWithShape="1">
                <a:blip r:embed="rId5"/>
                <a:stretch>
                  <a:fillRect l="-1349" t="-733" b="-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269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670" y="152400"/>
            <a:ext cx="5207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Challenges: Self </a:t>
            </a:r>
            <a:r>
              <a:rPr lang="en-US" b="1" u="sng" dirty="0" smtClean="0">
                <a:solidFill>
                  <a:srgbClr val="FF0000"/>
                </a:solidFill>
              </a:rPr>
              <a:t>occlusion and inherent ambiguity</a:t>
            </a:r>
            <a:endParaRPr lang="en-US" dirty="0" smtClean="0"/>
          </a:p>
          <a:p>
            <a:endParaRPr lang="en-US" dirty="0" smtClean="0">
              <a:solidFill>
                <a:srgbClr val="0000FF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423385"/>
              </p:ext>
            </p:extLst>
          </p:nvPr>
        </p:nvGraphicFramePr>
        <p:xfrm>
          <a:off x="762000" y="1371599"/>
          <a:ext cx="3352800" cy="4253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6" name="Acrobat Document" r:id="rId3" imgW="3047865" imgH="3867015" progId="AcroExch.Document.7">
                  <p:embed/>
                </p:oleObj>
              </mc:Choice>
              <mc:Fallback>
                <p:oleObj name="Acrobat Document" r:id="rId3" imgW="3047865" imgH="38670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1371599"/>
                        <a:ext cx="3352800" cy="4253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214870"/>
              </p:ext>
            </p:extLst>
          </p:nvPr>
        </p:nvGraphicFramePr>
        <p:xfrm>
          <a:off x="4724400" y="1361121"/>
          <a:ext cx="3352800" cy="4264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" name="Acrobat Document" r:id="rId5" imgW="3047865" imgH="3876472" progId="AcroExch.Document.7">
                  <p:embed/>
                </p:oleObj>
              </mc:Choice>
              <mc:Fallback>
                <p:oleObj name="Acrobat Document" r:id="rId5" imgW="3047865" imgH="3876472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24400" y="1361121"/>
                        <a:ext cx="3352800" cy="4264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3865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670" y="152400"/>
            <a:ext cx="856013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Approach</a:t>
            </a:r>
          </a:p>
          <a:p>
            <a:endParaRPr lang="en-US" b="1" u="sng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Reduce possible candidate pairs of corresponding points using various geometric and photometric constraints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Built point correspondence using “correspondence scoring” and optimization techniques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Different constraints: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Epipolar constraint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Uniqueness constraint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Symmetry constraint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Photometric compatibility constraint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Geometry similarity constraint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Disparity smoothness constraint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Disparity search range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Disparity gradient limit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Ordering Limit</a:t>
            </a:r>
          </a:p>
          <a:p>
            <a:endParaRPr lang="en-US" dirty="0" smtClean="0">
              <a:solidFill>
                <a:srgbClr val="0000FF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722406"/>
              </p:ext>
            </p:extLst>
          </p:nvPr>
        </p:nvGraphicFramePr>
        <p:xfrm>
          <a:off x="3270650" y="4340899"/>
          <a:ext cx="5514975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4" name="Acrobat Document" r:id="rId3" imgW="5514889" imgH="2333557" progId="AcroExch.Document.7">
                  <p:embed/>
                </p:oleObj>
              </mc:Choice>
              <mc:Fallback>
                <p:oleObj name="Acrobat Document" r:id="rId3" imgW="5514889" imgH="23335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0650" y="4340899"/>
                        <a:ext cx="5514975" cy="233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6512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6670" y="152400"/>
                <a:ext cx="8560130" cy="6727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Feature based stereo correspondence</a:t>
                </a:r>
              </a:p>
              <a:p>
                <a:endParaRPr lang="en-US" b="1" u="sng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Objective: determine the disparity gradient of a pair of matches and use that to score “goodness” of a matching pair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Compute average coordinates as the coordinates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in the Cyclopean image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Determine the cyclopean difference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  |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𝑥𝑙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𝑥𝑙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𝑥𝑟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𝑥𝑟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Compute the difference in disparity between the matches </a:t>
                </a:r>
                <a:r>
                  <a:rPr lang="en-US" dirty="0">
                    <a:solidFill>
                      <a:schemeClr val="tx1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𝑥𝑙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𝑥𝑟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𝑥𝑙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𝑥𝑟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70" y="152400"/>
                <a:ext cx="8560130" cy="6727676"/>
              </a:xfrm>
              <a:prstGeom prst="rect">
                <a:avLst/>
              </a:prstGeom>
              <a:blipFill rotWithShape="1">
                <a:blip r:embed="rId3"/>
                <a:stretch>
                  <a:fillRect l="-641" t="-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006371"/>
              </p:ext>
            </p:extLst>
          </p:nvPr>
        </p:nvGraphicFramePr>
        <p:xfrm>
          <a:off x="914400" y="838200"/>
          <a:ext cx="5147198" cy="200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name="Acrobat Document" r:id="rId4" imgW="3276583" imgH="1276215" progId="AcroExch.Document.7">
                  <p:embed/>
                </p:oleObj>
              </mc:Choice>
              <mc:Fallback>
                <p:oleObj name="Acrobat Document" r:id="rId4" imgW="3276583" imgH="12762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838200"/>
                        <a:ext cx="5147198" cy="2005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9083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6670" y="152400"/>
                <a:ext cx="8560130" cy="5683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Disparity gradient constraint</a:t>
                </a:r>
              </a:p>
              <a:p>
                <a:endParaRPr lang="en-US" b="1" u="sng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Disparity gradient: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Γ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𝐷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Disparity constraint: Impose a constraint on the disparity gradient measure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 should not exceed a preset threshold (say, ‘1’) </a:t>
                </a: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70" y="152400"/>
                <a:ext cx="8560130" cy="5683415"/>
              </a:xfrm>
              <a:prstGeom prst="rect">
                <a:avLst/>
              </a:prstGeom>
              <a:blipFill rotWithShape="1">
                <a:blip r:embed="rId3"/>
                <a:stretch>
                  <a:fillRect l="-641" t="-536" r="-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012875"/>
              </p:ext>
            </p:extLst>
          </p:nvPr>
        </p:nvGraphicFramePr>
        <p:xfrm>
          <a:off x="914400" y="838200"/>
          <a:ext cx="5147198" cy="200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name="Acrobat Document" r:id="rId4" imgW="3276583" imgH="1276215" progId="AcroExch.Document.7">
                  <p:embed/>
                </p:oleObj>
              </mc:Choice>
              <mc:Fallback>
                <p:oleObj name="Acrobat Document" r:id="rId4" imgW="3276583" imgH="12762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838200"/>
                        <a:ext cx="5147198" cy="2005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5099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670" y="152400"/>
            <a:ext cx="85601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Algorithm</a:t>
            </a:r>
          </a:p>
          <a:p>
            <a:endParaRPr lang="en-US" b="1" u="sng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Extract feature-based points in the left and right images to build the correspondence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For each point in the left image, build initial list of correspondence points in the right image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For each possible candidate match, find the number of other possible matches fulfilling the disparity gradient constraint and use the number as the “likelihood” measure for the candidate match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Find the highest scoring match; remove all matches involving any of the two points impose uniqueness constraint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Repeat Step 2 until all possible matches are established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64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2478</TotalTime>
  <Words>1368</Words>
  <Application>Microsoft Office PowerPoint</Application>
  <PresentationFormat>On-screen Show (4:3)</PresentationFormat>
  <Paragraphs>260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Iowa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pksaha</dc:creator>
  <cp:lastModifiedBy>pksaha</cp:lastModifiedBy>
  <cp:revision>152</cp:revision>
  <cp:lastPrinted>2011-02-16T21:28:33Z</cp:lastPrinted>
  <dcterms:created xsi:type="dcterms:W3CDTF">2011-01-24T17:20:51Z</dcterms:created>
  <dcterms:modified xsi:type="dcterms:W3CDTF">2011-02-16T21:50:21Z</dcterms:modified>
</cp:coreProperties>
</file>