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0" r:id="rId3"/>
    <p:sldId id="351" r:id="rId4"/>
    <p:sldId id="338" r:id="rId5"/>
    <p:sldId id="339" r:id="rId6"/>
    <p:sldId id="340" r:id="rId7"/>
    <p:sldId id="352" r:id="rId8"/>
    <p:sldId id="353" r:id="rId9"/>
    <p:sldId id="354" r:id="rId10"/>
    <p:sldId id="355" r:id="rId11"/>
    <p:sldId id="341" r:id="rId12"/>
    <p:sldId id="381" r:id="rId13"/>
    <p:sldId id="356" r:id="rId14"/>
    <p:sldId id="357" r:id="rId15"/>
    <p:sldId id="358" r:id="rId16"/>
    <p:sldId id="359" r:id="rId17"/>
    <p:sldId id="342" r:id="rId18"/>
    <p:sldId id="360" r:id="rId19"/>
    <p:sldId id="361" r:id="rId20"/>
    <p:sldId id="362" r:id="rId21"/>
    <p:sldId id="363" r:id="rId22"/>
    <p:sldId id="364" r:id="rId23"/>
    <p:sldId id="365" r:id="rId24"/>
    <p:sldId id="343" r:id="rId25"/>
    <p:sldId id="366" r:id="rId26"/>
    <p:sldId id="367" r:id="rId27"/>
    <p:sldId id="368" r:id="rId28"/>
    <p:sldId id="344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45" r:id="rId39"/>
    <p:sldId id="346" r:id="rId40"/>
    <p:sldId id="347" r:id="rId41"/>
    <p:sldId id="348" r:id="rId42"/>
    <p:sldId id="349" r:id="rId43"/>
    <p:sldId id="337" r:id="rId44"/>
    <p:sldId id="378" r:id="rId45"/>
    <p:sldId id="379" r:id="rId46"/>
    <p:sldId id="380" r:id="rId4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>
        <p:scale>
          <a:sx n="130" d="100"/>
          <a:sy n="130" d="100"/>
        </p:scale>
        <p:origin x="-1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FAE01-493E-4299-8F6C-FDAAE8C6F1F6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5D9DF-2617-42CA-AA92-73D557F1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4" Type="http://schemas.openxmlformats.org/officeDocument/2006/relationships/image" Target="../media/image4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Bundle adjustment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Camera Image rectification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x-axis is parallel to the baseline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y-axis is orthogonal to the new x-axis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>
                    <a:solidFill>
                      <a:srgbClr val="0000FF"/>
                    </a:solidFill>
                  </a:rPr>
                  <a:t>The new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z-axis </a:t>
                </a:r>
                <a:r>
                  <a:rPr lang="en-US" dirty="0">
                    <a:solidFill>
                      <a:srgbClr val="0000FF"/>
                    </a:solidFill>
                  </a:rPr>
                  <a:t>is orthogonal to the new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xy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-plane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3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65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71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98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2620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?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?,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??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2620974"/>
              </a:xfrm>
              <a:prstGeom prst="rect">
                <a:avLst/>
              </a:prstGeom>
              <a:blipFill rotWithShape="1">
                <a:blip r:embed="rId2"/>
                <a:stretch>
                  <a:fillRect l="-571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46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3412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How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can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we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express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interms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of</m:t>
                            </m:r>
                            <m: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and</m:t>
                            </m:r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?</m:t>
                            </m:r>
                          </m:e>
                          <m:e/>
                        </m:mr>
                        <m:mr>
                          <m:e/>
                          <m:e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3412986"/>
              </a:xfrm>
              <a:prstGeom prst="rect">
                <a:avLst/>
              </a:prstGeom>
              <a:blipFill rotWithShape="1">
                <a:blip r:embed="rId2"/>
                <a:stretch>
                  <a:fillRect l="-571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601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377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</m:e>
                          <m:e/>
                        </m:m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3777637"/>
              </a:xfrm>
              <a:prstGeom prst="rect">
                <a:avLst/>
              </a:prstGeom>
              <a:blipFill rotWithShape="1">
                <a:blip r:embed="rId2"/>
                <a:stretch>
                  <a:fillRect l="-571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963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433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</m:e>
                          <m:e/>
                        </m:m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i.e.,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∗−1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⇒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4338495"/>
              </a:xfrm>
              <a:prstGeom prst="rect">
                <a:avLst/>
              </a:prstGeom>
              <a:blipFill rotWithShape="1">
                <a:blip r:embed="rId2"/>
                <a:stretch>
                  <a:fillRect l="-571" t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77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  <a:endParaRPr lang="en-US" b="1" u="sng" dirty="0" smtClean="0">
                  <a:solidFill>
                    <a:srgbClr val="FF0000"/>
                  </a:solidFill>
                </a:endParaRP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</m:e>
                          <m:e/>
                        </m:m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i.e.,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∗−1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⇒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 scale factor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3-by-3 matrix ≈ perspective transformation ≈ homography equivalent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FF"/>
                    </a:solidFill>
                  </a:rPr>
                  <a:t>HENCE PROVED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blipFill rotWithShape="1">
                <a:blip r:embed="rId2"/>
                <a:stretch>
                  <a:fillRect l="-571" t="-559" r="-571" b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237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303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3036985"/>
              </a:xfrm>
              <a:prstGeom prst="rect">
                <a:avLst/>
              </a:prstGeom>
              <a:blipFill rotWithShape="1">
                <a:blip r:embed="rId2"/>
                <a:stretch>
                  <a:fillRect l="-571" t="-1004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75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362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3627403"/>
              </a:xfrm>
              <a:prstGeom prst="rect">
                <a:avLst/>
              </a:prstGeom>
              <a:blipFill rotWithShape="1">
                <a:blip r:embed="rId2"/>
                <a:stretch>
                  <a:fillRect l="-571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1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081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081712"/>
              </a:xfrm>
              <a:prstGeom prst="rect">
                <a:avLst/>
              </a:prstGeom>
              <a:blipFill rotWithShape="1">
                <a:blip r:embed="rId2"/>
                <a:stretch>
                  <a:fillRect l="-571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23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43434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epipolar</a:t>
            </a:r>
            <a:r>
              <a:rPr lang="en-US" b="1" u="sng" dirty="0" smtClean="0">
                <a:solidFill>
                  <a:srgbClr val="FF0000"/>
                </a:solidFill>
              </a:rPr>
              <a:t> rectification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Illustrative description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Both image planes being coplanar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Baseline along the horizontal axis (x-axis) of the image plane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Two epipoles at infinity along the horizontal direction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Horizontal epipolar lines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26710"/>
              </p:ext>
            </p:extLst>
          </p:nvPr>
        </p:nvGraphicFramePr>
        <p:xfrm>
          <a:off x="4505325" y="3810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Acrobat Document" r:id="rId3" imgW="4181464" imgH="2819400" progId="AcroExch.Document.7">
                  <p:embed/>
                </p:oleObj>
              </mc:Choice>
              <mc:Fallback>
                <p:oleObj name="Acrobat Document" r:id="rId3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3810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615239"/>
              </p:ext>
            </p:extLst>
          </p:nvPr>
        </p:nvGraphicFramePr>
        <p:xfrm>
          <a:off x="3581400" y="3886200"/>
          <a:ext cx="49355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Acrobat Document" r:id="rId5" imgW="4133669" imgH="1914457" progId="AcroExch.Document.7">
                  <p:embed/>
                </p:oleObj>
              </mc:Choice>
              <mc:Fallback>
                <p:oleObj name="Acrobat Document" r:id="rId5" imgW="4133669" imgH="19144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49355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614065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276600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1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635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635710"/>
              </a:xfrm>
              <a:prstGeom prst="rect">
                <a:avLst/>
              </a:prstGeom>
              <a:blipFill rotWithShape="1">
                <a:blip r:embed="rId2"/>
                <a:stretch>
                  <a:fillRect l="-571" t="-541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374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18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to be a valid fundamental matrix, its rank must be 2; but it may not satisfy in reality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why?</a:t>
                </a:r>
                <a:r>
                  <a:rPr lang="en-US" dirty="0" smtClean="0"/>
                  <a:t>); thus needs correction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189708"/>
              </a:xfrm>
              <a:prstGeom prst="rect">
                <a:avLst/>
              </a:prstGeom>
              <a:blipFill rotWithShape="1">
                <a:blip r:embed="rId2"/>
                <a:stretch>
                  <a:fillRect l="-571" t="-493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6451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to be a valid fundamental matrix, its rank must be 2; but it may not satisfy in reality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why?</a:t>
                </a:r>
                <a:r>
                  <a:rPr lang="en-US" dirty="0" smtClean="0"/>
                  <a:t>); thus needs correction</a:t>
                </a:r>
              </a:p>
              <a:p>
                <a:r>
                  <a:rPr lang="en-US" dirty="0" smtClean="0"/>
                  <a:t>SVD decomposition: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/>
                  <a:t>; set 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to zero giving a new diagonal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; use the new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0" r="-143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106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</a:t>
                </a:r>
                <a:r>
                  <a:rPr lang="en-US" dirty="0" smtClean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to be a valid fundamental matrix, its rank must be 2; but it may not satisfy in reality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why?</a:t>
                </a:r>
                <a:r>
                  <a:rPr lang="en-US" dirty="0" smtClean="0"/>
                  <a:t>); thus needs correction</a:t>
                </a:r>
              </a:p>
              <a:p>
                <a:r>
                  <a:rPr lang="en-US" dirty="0" smtClean="0"/>
                  <a:t>SVD decomposition: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/>
                  <a:t>; set 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to zero giving a new diagonal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; use the new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0" r="-143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04739" y="6324600"/>
            <a:ext cx="350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that ML estimation method incorporate the validity condition of F into the optimization process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11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4431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4431854"/>
              </a:xfrm>
              <a:prstGeom prst="rect">
                <a:avLst/>
              </a:prstGeom>
              <a:blipFill rotWithShape="1">
                <a:blip r:embed="rId2"/>
                <a:stretch>
                  <a:fillRect l="-571" t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38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267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267789"/>
              </a:xfrm>
              <a:prstGeom prst="rect">
                <a:avLst/>
              </a:prstGeom>
              <a:blipFill rotWithShape="1">
                <a:blip r:embed="rId2"/>
                <a:stretch>
                  <a:fillRect l="-571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72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119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</a:rPr>
                      <m:t>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2</m:t>
                    </m:r>
                    <m:r>
                      <a:rPr lang="en-US" i="1">
                        <a:latin typeface="Cambria Math"/>
                      </a:rPr>
                      <m:t>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Input </a:t>
                </a:r>
                <a:r>
                  <a:rPr lang="en-US" dirty="0">
                    <a:solidFill>
                      <a:srgbClr val="0000FF"/>
                    </a:solidFill>
                  </a:rPr>
                  <a:t>of the algorithm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: </a:t>
                </a:r>
                <a:r>
                  <a:rPr lang="en-US" dirty="0">
                    <a:solidFill>
                      <a:srgbClr val="0000FF"/>
                    </a:solidFill>
                  </a:rPr>
                  <a:t>A linear </a:t>
                </a:r>
                <a:r>
                  <a:rPr lang="en-US" dirty="0">
                    <a:solidFill>
                      <a:srgbClr val="0000FF"/>
                    </a:solidFill>
                  </a:rPr>
                  <a:t>system:</a:t>
                </a:r>
                <a:r>
                  <a:rPr lang="en-US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0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1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,…,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Output of the algorithm: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119560"/>
              </a:xfrm>
              <a:prstGeom prst="rect">
                <a:avLst/>
              </a:prstGeom>
              <a:blipFill rotWithShape="1">
                <a:blip r:embed="rId2"/>
                <a:stretch>
                  <a:fillRect l="-571" t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502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39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Input </a:t>
                </a:r>
                <a:r>
                  <a:rPr lang="en-US" dirty="0">
                    <a:solidFill>
                      <a:srgbClr val="0000FF"/>
                    </a:solidFill>
                  </a:rPr>
                  <a:t>of the algorithm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: </a:t>
                </a:r>
                <a:r>
                  <a:rPr lang="en-US" dirty="0">
                    <a:solidFill>
                      <a:srgbClr val="0000FF"/>
                    </a:solidFill>
                  </a:rPr>
                  <a:t>A linear </a:t>
                </a:r>
                <a:r>
                  <a:rPr lang="en-US" dirty="0">
                    <a:solidFill>
                      <a:srgbClr val="0000FF"/>
                    </a:solidFill>
                  </a:rPr>
                  <a:t>system:</a:t>
                </a:r>
                <a:r>
                  <a:rPr lang="en-US" dirty="0">
                    <a:solidFill>
                      <a:srgbClr val="0000FF"/>
                    </a:solidFill>
                  </a:rPr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=0,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=1,2,…,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Output of the algorithm: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Now what?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396559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62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</a:t>
            </a:r>
            <a:endParaRPr lang="en-US" dirty="0" smtClean="0"/>
          </a:p>
          <a:p>
            <a:r>
              <a:rPr lang="en-US" u="sng" dirty="0" smtClean="0">
                <a:solidFill>
                  <a:srgbClr val="0000FF"/>
                </a:solidFill>
              </a:rPr>
              <a:t>Algorithmic description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Algorithm Compute image rectification</a:t>
            </a:r>
          </a:p>
        </p:txBody>
      </p:sp>
    </p:spTree>
    <p:extLst>
      <p:ext uri="{BB962C8B-B14F-4D97-AF65-F5344CB8AC3E}">
        <p14:creationId xmlns:p14="http://schemas.microsoft.com/office/powerpoint/2010/main" val="2007517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2339102"/>
              </a:xfrm>
              <a:prstGeom prst="rect">
                <a:avLst/>
              </a:prstGeom>
              <a:blipFill rotWithShape="1">
                <a:blip r:embed="rId2"/>
                <a:stretch>
                  <a:fillRect l="-566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4343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epipolar</a:t>
            </a:r>
            <a:r>
              <a:rPr lang="en-US" b="1" u="sng" dirty="0" smtClean="0">
                <a:solidFill>
                  <a:srgbClr val="FF0000"/>
                </a:solidFill>
              </a:rPr>
              <a:t> rectification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Illustrative description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Both image planes being coplanar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Baseline along the horizontal axis (x-axis) of the image plane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Two epipoles at infinity along the horizontal direction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Horizontal epipolar lines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Method:</a:t>
            </a:r>
            <a:r>
              <a:rPr lang="en-US" dirty="0" smtClean="0">
                <a:solidFill>
                  <a:srgbClr val="0000FF"/>
                </a:solidFill>
              </a:rPr>
              <a:t> Apply suitable homographic transformation on each image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318086"/>
              </p:ext>
            </p:extLst>
          </p:nvPr>
        </p:nvGraphicFramePr>
        <p:xfrm>
          <a:off x="4505325" y="3810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Acrobat Document" r:id="rId3" imgW="4181464" imgH="2819400" progId="AcroExch.Document.7">
                  <p:embed/>
                </p:oleObj>
              </mc:Choice>
              <mc:Fallback>
                <p:oleObj name="Acrobat Document" r:id="rId3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3810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40471"/>
              </p:ext>
            </p:extLst>
          </p:nvPr>
        </p:nvGraphicFramePr>
        <p:xfrm>
          <a:off x="3581400" y="3886200"/>
          <a:ext cx="49355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Acrobat Document" r:id="rId5" imgW="4133669" imgH="1914457" progId="AcroExch.Document.7">
                  <p:embed/>
                </p:oleObj>
              </mc:Choice>
              <mc:Fallback>
                <p:oleObj name="Acrobat Document" r:id="rId5" imgW="4133669" imgH="19144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49355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614065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276600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6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2693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2693045"/>
              </a:xfrm>
              <a:prstGeom prst="rect">
                <a:avLst/>
              </a:prstGeom>
              <a:blipFill rotWithShape="1">
                <a:blip r:embed="rId2"/>
                <a:stretch>
                  <a:fillRect l="-566" t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2970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2970044"/>
              </a:xfrm>
              <a:prstGeom prst="rect">
                <a:avLst/>
              </a:prstGeom>
              <a:blipFill rotWithShape="1">
                <a:blip r:embed="rId2"/>
                <a:stretch>
                  <a:fillRect l="-566" t="-1027" b="-2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3400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3400931"/>
              </a:xfrm>
              <a:prstGeom prst="rect">
                <a:avLst/>
              </a:prstGeom>
              <a:blipFill rotWithShape="1">
                <a:blip r:embed="rId2"/>
                <a:stretch>
                  <a:fillRect l="-566" t="-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3954929"/>
              </a:xfrm>
              <a:prstGeom prst="rect">
                <a:avLst/>
              </a:prstGeom>
              <a:blipFill rotWithShape="1">
                <a:blip r:embed="rId2"/>
                <a:stretch>
                  <a:fillRect l="-566" t="-770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466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</a:t>
                </a:r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4662815"/>
              </a:xfrm>
              <a:prstGeom prst="rect">
                <a:avLst/>
              </a:prstGeom>
              <a:blipFill rotWithShape="1">
                <a:blip r:embed="rId2"/>
                <a:stretch>
                  <a:fillRect l="-566"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016758"/>
              </a:xfrm>
              <a:prstGeom prst="rect">
                <a:avLst/>
              </a:prstGeom>
              <a:blipFill rotWithShape="1">
                <a:blip r:embed="rId2"/>
                <a:stretch>
                  <a:fillRect l="-566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97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homography transformations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                                  </a:t>
                </a:r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blipFill rotWithShape="1">
                <a:blip r:embed="rId2"/>
                <a:stretch>
                  <a:fillRect l="-566" t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69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homography transformations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blipFill rotWithShape="1">
                <a:blip r:embed="rId2"/>
                <a:stretch>
                  <a:fillRect l="-566" t="-567" b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6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65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4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1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rectification: </a:t>
            </a:r>
            <a:r>
              <a:rPr lang="en-US" b="1" u="sng" dirty="0" smtClean="0">
                <a:solidFill>
                  <a:srgbClr val="FF0000"/>
                </a:solidFill>
              </a:rPr>
              <a:t>application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3D reconstruction becomes easier</a:t>
            </a:r>
          </a:p>
          <a:p>
            <a:endParaRPr lang="en-US" dirty="0" smtClean="0"/>
          </a:p>
        </p:txBody>
      </p:sp>
      <p:pic>
        <p:nvPicPr>
          <p:cNvPr id="23555" name="Picture 3" descr="C:\Users\pksaha\Desktop\Teaching\Spring 2011\Web\Current\Lectures\From web\Twoviews\twoview_Page_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7" y="22098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pksaha\Desktop\Teaching\Spring 2011\Web\Current\Lectures\From web\Twoviews\twoview_Page_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pksaha\Desktop\Teaching\Spring 2011\Web\Current\Lectures\From web\Twoviews\twoview_Page_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88" y="34290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2226" y="22133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029" y="15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5117" y="34219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37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view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4578" name="Picture 2" descr="C:\Users\pksaha\Desktop\Teaching\Spring 2011\Web\Current\Lectures\From web\Twoviews\twoview_Page_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751"/>
          <a:stretch/>
        </p:blipFill>
        <p:spPr bwMode="auto">
          <a:xfrm>
            <a:off x="111637" y="1857778"/>
            <a:ext cx="8915400" cy="37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6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</a:t>
            </a:r>
            <a:r>
              <a:rPr lang="en-US" b="1" u="sng" dirty="0" smtClean="0">
                <a:solidFill>
                  <a:srgbClr val="FF0000"/>
                </a:solidFill>
              </a:rPr>
              <a:t>view: challenges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9698" name="Picture 2" descr="C:\Users\pksaha\Desktop\Teaching\Spring 2011\Web\Current\Lectures\From web\Twoviews\twoview_Page_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pksaha\Desktop\Teaching\Spring 2011\Web\Current\Lectures\From web\Twoviews\twoview_Page_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1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pksaha\Desktop\Teaching\Spring 2011\Web\Current\Lectures\From web\Twoviews\twoview_Page_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13229"/>
          <a:stretch/>
        </p:blipFill>
        <p:spPr bwMode="auto">
          <a:xfrm>
            <a:off x="1828800" y="3874008"/>
            <a:ext cx="5074982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29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19210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031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0313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7569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38458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63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6348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007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38458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0077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38458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572000" y="4175726"/>
            <a:ext cx="3939221" cy="19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0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9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3600986"/>
              </a:xfrm>
              <a:prstGeom prst="rect">
                <a:avLst/>
              </a:prstGeom>
              <a:blipFill rotWithShape="1">
                <a:blip r:embed="rId2"/>
                <a:stretch>
                  <a:fillRect l="-571" t="-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04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048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048754"/>
              </a:xfrm>
              <a:prstGeom prst="rect">
                <a:avLst/>
              </a:prstGeom>
              <a:blipFill rotWithShape="1">
                <a:blip r:embed="rId2"/>
                <a:stretch>
                  <a:fillRect l="-571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00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805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x-axis is parallel to the baseline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805051"/>
              </a:xfrm>
              <a:prstGeom prst="rect">
                <a:avLst/>
              </a:prstGeom>
              <a:blipFill rotWithShape="1">
                <a:blip r:embed="rId2"/>
                <a:stretch>
                  <a:fillRect l="-571" t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39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15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x-axis is parallel to the baseline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y-axis is orthogonal to the new x-axis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158994"/>
              </a:xfrm>
              <a:prstGeom prst="rect">
                <a:avLst/>
              </a:prstGeom>
              <a:blipFill rotWithShape="1">
                <a:blip r:embed="rId2"/>
                <a:stretch>
                  <a:fillRect l="-571" t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65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3119</Words>
  <Application>Microsoft Office PowerPoint</Application>
  <PresentationFormat>On-screen Show (4:3)</PresentationFormat>
  <Paragraphs>442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Adobe Acrobat Document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131</cp:revision>
  <cp:lastPrinted>2011-02-07T20:57:41Z</cp:lastPrinted>
  <dcterms:created xsi:type="dcterms:W3CDTF">2011-01-24T17:20:51Z</dcterms:created>
  <dcterms:modified xsi:type="dcterms:W3CDTF">2011-02-09T19:21:57Z</dcterms:modified>
</cp:coreProperties>
</file>