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12" r:id="rId3"/>
    <p:sldId id="331" r:id="rId4"/>
    <p:sldId id="316" r:id="rId5"/>
    <p:sldId id="317" r:id="rId6"/>
    <p:sldId id="318" r:id="rId7"/>
    <p:sldId id="319" r:id="rId8"/>
    <p:sldId id="320" r:id="rId9"/>
    <p:sldId id="322" r:id="rId10"/>
    <p:sldId id="321" r:id="rId11"/>
    <p:sldId id="323" r:id="rId12"/>
    <p:sldId id="332" r:id="rId13"/>
    <p:sldId id="324" r:id="rId14"/>
    <p:sldId id="325" r:id="rId15"/>
    <p:sldId id="313" r:id="rId16"/>
    <p:sldId id="327" r:id="rId17"/>
    <p:sldId id="326" r:id="rId18"/>
    <p:sldId id="328" r:id="rId19"/>
    <p:sldId id="329" r:id="rId20"/>
    <p:sldId id="330" r:id="rId21"/>
    <p:sldId id="333" r:id="rId22"/>
    <p:sldId id="334" r:id="rId23"/>
    <p:sldId id="335" r:id="rId24"/>
    <p:sldId id="336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53" autoAdjust="0"/>
  </p:normalViewPr>
  <p:slideViewPr>
    <p:cSldViewPr>
      <p:cViewPr>
        <p:scale>
          <a:sx n="130" d="100"/>
          <a:sy n="130" d="100"/>
        </p:scale>
        <p:origin x="-120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28FAE01-493E-4299-8F6C-FDAAE8C6F1F6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15D9DF-2617-42CA-AA92-73D557F1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96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CD85697-ED94-4E10-A206-24E409816714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BA002E-94A2-4B2B-9F4A-10340195C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1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8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7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9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28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8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6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7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3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2d3.com/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9154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55:148 Digital Image Processing</a:t>
            </a:r>
          </a:p>
          <a:p>
            <a:r>
              <a:rPr lang="en-US" b="1" dirty="0" smtClean="0"/>
              <a:t>Chapter 11 </a:t>
            </a:r>
            <a:br>
              <a:rPr lang="en-US" b="1" dirty="0" smtClean="0"/>
            </a:br>
            <a:r>
              <a:rPr lang="en-US" b="1" dirty="0" smtClean="0"/>
              <a:t>3D Vision, Geometry</a:t>
            </a:r>
          </a:p>
          <a:p>
            <a:endParaRPr lang="en-US" b="1" dirty="0"/>
          </a:p>
          <a:p>
            <a:r>
              <a:rPr lang="en-US" b="1" u="sng" dirty="0" smtClean="0">
                <a:solidFill>
                  <a:srgbClr val="FF0000"/>
                </a:solidFill>
              </a:rPr>
              <a:t>Topics:</a:t>
            </a:r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Basics of projective geometry</a:t>
            </a:r>
          </a:p>
          <a:p>
            <a:pPr lvl="2"/>
            <a:r>
              <a:rPr lang="en-US" sz="1600" b="1" dirty="0" smtClean="0">
                <a:solidFill>
                  <a:srgbClr val="0000FF"/>
                </a:solidFill>
              </a:rPr>
              <a:t>Points and hyperplanes in projective space</a:t>
            </a:r>
          </a:p>
          <a:p>
            <a:pPr lvl="2"/>
            <a:r>
              <a:rPr lang="en-US" sz="1600" b="1" dirty="0" smtClean="0">
                <a:solidFill>
                  <a:srgbClr val="0000FF"/>
                </a:solidFill>
              </a:rPr>
              <a:t>Homography</a:t>
            </a:r>
          </a:p>
          <a:p>
            <a:pPr lvl="2"/>
            <a:r>
              <a:rPr lang="en-US" sz="1600" b="1" dirty="0">
                <a:solidFill>
                  <a:srgbClr val="0000FF"/>
                </a:solidFill>
              </a:rPr>
              <a:t>Estimating homography from point </a:t>
            </a:r>
            <a:r>
              <a:rPr lang="en-US" sz="1600" b="1" dirty="0" smtClean="0">
                <a:solidFill>
                  <a:srgbClr val="0000FF"/>
                </a:solidFill>
              </a:rPr>
              <a:t>correspondence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</a:rPr>
              <a:t>The single perspective camera</a:t>
            </a:r>
          </a:p>
          <a:p>
            <a:pPr lvl="2"/>
            <a:r>
              <a:rPr lang="en-US" sz="1600" b="1" dirty="0" smtClean="0">
                <a:solidFill>
                  <a:srgbClr val="0000FF"/>
                </a:solidFill>
              </a:rPr>
              <a:t>An overview of single camera calibration</a:t>
            </a:r>
          </a:p>
          <a:p>
            <a:pPr lvl="2"/>
            <a:r>
              <a:rPr lang="en-US" sz="1600" b="1" dirty="0" smtClean="0">
                <a:solidFill>
                  <a:srgbClr val="0000FF"/>
                </a:solidFill>
              </a:rPr>
              <a:t>Calibration of one camera from the known scene</a:t>
            </a:r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Scene reconstruction from multiple views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</a:rPr>
              <a:t>Triangulation</a:t>
            </a:r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	Projective reconstruction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</a:rPr>
              <a:t>Matching constraints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</a:rPr>
              <a:t>Bundle adjustment</a:t>
            </a:r>
          </a:p>
          <a:p>
            <a:pPr lvl="1"/>
            <a:r>
              <a:rPr lang="en-US" sz="1600" b="1" dirty="0" smtClean="0">
                <a:solidFill>
                  <a:srgbClr val="00B050"/>
                </a:solidFill>
              </a:rPr>
              <a:t>Two cameras, stereopsis</a:t>
            </a:r>
          </a:p>
          <a:p>
            <a:pPr lvl="2"/>
            <a:r>
              <a:rPr lang="en-US" sz="1600" b="1" dirty="0" smtClean="0">
                <a:solidFill>
                  <a:srgbClr val="00B050"/>
                </a:solidFill>
              </a:rPr>
              <a:t>The geometry of two cameras. The fundamental matrix</a:t>
            </a:r>
          </a:p>
          <a:p>
            <a:pPr lvl="2"/>
            <a:r>
              <a:rPr lang="en-US" sz="1600" b="1" dirty="0" smtClean="0">
                <a:solidFill>
                  <a:srgbClr val="00B050"/>
                </a:solidFill>
              </a:rPr>
              <a:t>Relative motion of the camera; the essential matrix</a:t>
            </a:r>
          </a:p>
          <a:p>
            <a:pPr lvl="2"/>
            <a:r>
              <a:rPr lang="en-US" sz="1600" b="1" dirty="0" smtClean="0">
                <a:solidFill>
                  <a:srgbClr val="00B050"/>
                </a:solidFill>
              </a:rPr>
              <a:t>Estimation of a fundamental matrix from image point correspondences</a:t>
            </a:r>
          </a:p>
          <a:p>
            <a:pPr lvl="2"/>
            <a:r>
              <a:rPr lang="en-US" sz="1600" b="1" dirty="0" smtClean="0">
                <a:solidFill>
                  <a:srgbClr val="00B050"/>
                </a:solidFill>
              </a:rPr>
              <a:t>Camera Image rectification</a:t>
            </a:r>
          </a:p>
          <a:p>
            <a:pPr lvl="2"/>
            <a:r>
              <a:rPr lang="en-US" sz="1600" b="1" dirty="0" smtClean="0">
                <a:solidFill>
                  <a:srgbClr val="00B050"/>
                </a:solidFill>
              </a:rPr>
              <a:t>Applications of the epipolar geometry in vision</a:t>
            </a:r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Three and more cameras</a:t>
            </a:r>
          </a:p>
          <a:p>
            <a:pPr lvl="2"/>
            <a:r>
              <a:rPr lang="en-US" sz="1600" b="1" dirty="0" smtClean="0">
                <a:solidFill>
                  <a:srgbClr val="0000FF"/>
                </a:solidFill>
              </a:rPr>
              <a:t>Stereo correspondence algorithms</a:t>
            </a:r>
          </a:p>
        </p:txBody>
      </p:sp>
    </p:spTree>
    <p:extLst>
      <p:ext uri="{BB962C8B-B14F-4D97-AF65-F5344CB8AC3E}">
        <p14:creationId xmlns:p14="http://schemas.microsoft.com/office/powerpoint/2010/main" val="201590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Image rectification (after)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21508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42440" r="10570" b="26761"/>
          <a:stretch/>
        </p:blipFill>
        <p:spPr bwMode="auto">
          <a:xfrm>
            <a:off x="472939" y="1048875"/>
            <a:ext cx="8075631" cy="405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7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5517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Image rectification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What happens in terms of epipolar geometry?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Where are the two </a:t>
            </a:r>
            <a:r>
              <a:rPr lang="en-US" dirty="0" err="1" smtClean="0">
                <a:solidFill>
                  <a:srgbClr val="0000FF"/>
                </a:solidFill>
              </a:rPr>
              <a:t>epipoles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What is relation between baseline and image and the camera matrices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Can we solve it using a homographic transformation on each cameral image?</a:t>
            </a:r>
          </a:p>
          <a:p>
            <a:endParaRPr lang="en-US" dirty="0" smtClean="0"/>
          </a:p>
        </p:txBody>
      </p:sp>
      <p:pic>
        <p:nvPicPr>
          <p:cNvPr id="21508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7" t="42440" r="10570" b="26761"/>
          <a:stretch/>
        </p:blipFill>
        <p:spPr bwMode="auto">
          <a:xfrm>
            <a:off x="5669815" y="3505200"/>
            <a:ext cx="3093185" cy="31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42440" r="50293" b="26761"/>
          <a:stretch/>
        </p:blipFill>
        <p:spPr bwMode="auto">
          <a:xfrm>
            <a:off x="5587855" y="484518"/>
            <a:ext cx="3093185" cy="31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376584"/>
              </p:ext>
            </p:extLst>
          </p:nvPr>
        </p:nvGraphicFramePr>
        <p:xfrm>
          <a:off x="1143000" y="3771913"/>
          <a:ext cx="41814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Acrobat Document" r:id="rId4" imgW="4181464" imgH="2819400" progId="AcroExch.Document.7">
                  <p:embed/>
                </p:oleObj>
              </mc:Choice>
              <mc:Fallback>
                <p:oleObj name="Acrobat Document" r:id="rId4" imgW="4181464" imgH="2819400" progId="AcroExch.Document.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771913"/>
                        <a:ext cx="41814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067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5517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Image rectification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What happens in terms of epipolar geometry?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Where are the two </a:t>
            </a:r>
            <a:r>
              <a:rPr lang="en-US" dirty="0" err="1" smtClean="0">
                <a:solidFill>
                  <a:srgbClr val="0000FF"/>
                </a:solidFill>
              </a:rPr>
              <a:t>epipoles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What is relation between baseline and image and the camera matrices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Can we solve it using a homographic transformation on each cameral image?</a:t>
            </a:r>
          </a:p>
          <a:p>
            <a:endParaRPr lang="en-US" dirty="0" smtClean="0"/>
          </a:p>
        </p:txBody>
      </p:sp>
      <p:pic>
        <p:nvPicPr>
          <p:cNvPr id="21508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7" t="42440" r="10570" b="26761"/>
          <a:stretch/>
        </p:blipFill>
        <p:spPr bwMode="auto">
          <a:xfrm>
            <a:off x="5669815" y="3505200"/>
            <a:ext cx="3093185" cy="31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42440" r="50293" b="26761"/>
          <a:stretch/>
        </p:blipFill>
        <p:spPr bwMode="auto">
          <a:xfrm>
            <a:off x="5587855" y="484518"/>
            <a:ext cx="3093185" cy="31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5532"/>
              </p:ext>
            </p:extLst>
          </p:nvPr>
        </p:nvGraphicFramePr>
        <p:xfrm>
          <a:off x="457200" y="3810000"/>
          <a:ext cx="493594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Acrobat Document" r:id="rId4" imgW="4133669" imgH="1914457" progId="AcroExch.Document.7">
                  <p:embed/>
                </p:oleObj>
              </mc:Choice>
              <mc:Fallback>
                <p:oleObj name="Acrobat Document" r:id="rId4" imgW="4133669" imgH="19144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3810000"/>
                        <a:ext cx="4935940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2616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5517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Image rectification: advantages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3D reconstruction becomes easier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Image stitching to generate panoramic views</a:t>
            </a:r>
          </a:p>
          <a:p>
            <a:endParaRPr lang="en-US" dirty="0" smtClean="0"/>
          </a:p>
        </p:txBody>
      </p:sp>
      <p:pic>
        <p:nvPicPr>
          <p:cNvPr id="23555" name="Picture 3" descr="C:\Users\pksaha\Desktop\Teaching\Spring 2011\Web\Current\Lectures\From web\Twoviews\twoview_Page_5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7" y="2209800"/>
            <a:ext cx="4277029" cy="32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pksaha\Desktop\Teaching\Spring 2011\Web\Current\Lectures\From web\Twoviews\twoview_Page_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277029" cy="32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pksaha\Desktop\Teaching\Spring 2011\Web\Current\Lectures\From web\Twoviews\twoview_Page_5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88" y="3429000"/>
            <a:ext cx="4277029" cy="32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2226" y="221334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8029" y="152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5117" y="342191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25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551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Panoramic view</a:t>
            </a:r>
            <a:endParaRPr lang="en-US" b="1" u="sng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pic>
        <p:nvPicPr>
          <p:cNvPr id="24578" name="Picture 2" descr="C:\Users\pksaha\Desktop\Teaching\Spring 2011\Web\Current\Lectures\From web\Twoviews\twoview_Page_6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21751"/>
          <a:stretch/>
        </p:blipFill>
        <p:spPr bwMode="auto">
          <a:xfrm>
            <a:off x="111637" y="1857778"/>
            <a:ext cx="8915400" cy="376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133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85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So, how to accomplish image rectification?</a:t>
            </a:r>
            <a:endParaRPr lang="en-US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Learn how to determine the fundamental matrix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Relative camera motion and essential matrix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Relation between fundamental matrix and camera matrix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Compute image rectification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72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5935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Relative camera motion and essential matrix</a:t>
                </a: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/>
                  <a:t>In the previous class, we have seen: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′−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T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𝑅𝑆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>
                            <a:latin typeface="Cambria Math"/>
                          </a:rPr>
                          <m:t>𝐭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𝐾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are intrinsic camera parameters that maps Euclidean image plane to image pixels; primarily plays role to correct the shear distortion between the x- and y-axes.</a:t>
                </a:r>
              </a:p>
              <a:p>
                <a:endParaRPr lang="en-US" dirty="0"/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It’s very difficult to 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𝐾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without use of a known 3D scene and just by using the correspondence between two acquired images</a:t>
                </a:r>
              </a:p>
              <a:p>
                <a:endParaRPr lang="en-US" dirty="0"/>
              </a:p>
              <a:p>
                <a:r>
                  <a:rPr lang="en-US" dirty="0" smtClean="0"/>
                  <a:t>Thus, if we ignore this shear component, the epipolar constraint in the image Euclidean plane translates to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T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𝑅𝑆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/>
                            </a:rPr>
                            <m:t>𝐭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0</m:t>
                      </m:r>
                      <m:r>
                        <a:rPr lang="en-US" dirty="0">
                          <a:latin typeface="Cambria Math"/>
                          <a:ea typeface="Cambria Math"/>
                        </a:rPr>
                        <m:t>⇒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</m:t>
                          </m:r>
                        </m:sup>
                      </m:sSubSup>
                      <m:r>
                        <a:rPr lang="en-US" i="1" smtClean="0">
                          <a:latin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=0,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where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𝑅𝑆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/>
                            </a:rPr>
                            <m:t>𝐭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 smtClean="0"/>
                  <a:t> is called the essential matrix that defines the relative motion between two camera position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Application:  Determine camera movements from a </a:t>
                </a:r>
                <a:r>
                  <a:rPr lang="en-US" dirty="0"/>
                  <a:t>video image (</a:t>
                </a:r>
                <a:r>
                  <a:rPr lang="en-US" dirty="0">
                    <a:hlinkClick r:id="rId2"/>
                  </a:rPr>
                  <a:t>http://www.2d3.com</a:t>
                </a:r>
                <a:r>
                  <a:rPr lang="en-US" dirty="0" smtClean="0">
                    <a:hlinkClick r:id="rId2"/>
                  </a:rPr>
                  <a:t>/</a:t>
                </a:r>
                <a:r>
                  <a:rPr lang="en-US" dirty="0" smtClean="0"/>
                  <a:t>)</a:t>
                </a:r>
              </a:p>
              <a:p>
                <a:endParaRPr lang="en-US" dirty="0" smtClean="0"/>
              </a:p>
              <a:p>
                <a:r>
                  <a:rPr lang="en-US" dirty="0" smtClean="0">
                    <a:solidFill>
                      <a:srgbClr val="0000FF"/>
                    </a:solidFill>
                  </a:rPr>
                  <a:t>Relation between fundamental matrix and essential matrix (when we know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F"/>
                        </a:solidFill>
                        <a:latin typeface="Cambria Math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i="1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T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5935023"/>
              </a:xfrm>
              <a:prstGeom prst="rect">
                <a:avLst/>
              </a:prstGeom>
              <a:blipFill rotWithShape="1">
                <a:blip r:embed="rId3"/>
                <a:stretch>
                  <a:fillRect l="-571" t="-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72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6191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Decomposition of  essential matrix</a:t>
                </a: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/>
                  <a:t>Note that the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𝐭</m:t>
                    </m:r>
                  </m:oMath>
                </a14:m>
                <a:r>
                  <a:rPr lang="en-US" dirty="0" smtClean="0"/>
                  <a:t> in the essential matrix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𝑅𝑆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>
                            <a:latin typeface="Cambria Math"/>
                          </a:rPr>
                          <m:t>𝐭</m:t>
                        </m:r>
                      </m:e>
                    </m:d>
                  </m:oMath>
                </a14:m>
                <a:r>
                  <a:rPr lang="en-US" dirty="0" smtClean="0"/>
                  <a:t> tells us about the relative location of the two optical centers. i.e., the baseline.</a:t>
                </a:r>
              </a:p>
              <a:p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Also, assuming that the camera matrix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smtClean="0">
                            <a:latin typeface="Cambria Math"/>
                          </a:rPr>
                          <m:t> | </m:t>
                        </m:r>
                        <m:r>
                          <a:rPr lang="en-US" b="1" i="1" smtClean="0">
                            <a:latin typeface="Cambria Math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for the first </a:t>
                </a:r>
                <a:r>
                  <a:rPr lang="en-US" dirty="0" smtClean="0"/>
                  <a:t>camera,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𝐭</m:t>
                    </m:r>
                  </m:oMath>
                </a14:m>
                <a:r>
                  <a:rPr lang="en-US" dirty="0" smtClean="0"/>
                  <a:t> together 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/>
                  <a:t> -- the camera matrix for the second camera</a:t>
                </a:r>
              </a:p>
              <a:p>
                <a:endParaRPr lang="en-US" dirty="0"/>
              </a:p>
              <a:p>
                <a:r>
                  <a:rPr lang="en-US" dirty="0" smtClean="0"/>
                  <a:t>Now, assume that somehow we compute the </a:t>
                </a:r>
                <a:r>
                  <a:rPr lang="en-US" dirty="0"/>
                  <a:t>essential matrix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But, it does not immediately give us the translation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𝐭</m:t>
                    </m:r>
                  </m:oMath>
                </a14:m>
                <a:r>
                  <a:rPr lang="en-US" dirty="0" smtClean="0"/>
                  <a:t> and the rotation matrix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So, we need to </a:t>
                </a:r>
                <a:r>
                  <a:rPr lang="en-US" u="sng" dirty="0" smtClean="0">
                    <a:solidFill>
                      <a:srgbClr val="FF0000"/>
                    </a:solidFill>
                  </a:rPr>
                  <a:t>decompose </a:t>
                </a:r>
                <a14:m>
                  <m:oMath xmlns:m="http://schemas.openxmlformats.org/officeDocument/2006/math">
                    <m:r>
                      <a:rPr lang="en-US" b="0" i="1" u="sng">
                        <a:solidFill>
                          <a:srgbClr val="FF0000"/>
                        </a:solidFill>
                        <a:latin typeface="Cambria Math"/>
                      </a:rPr>
                      <m:t>𝐸</m:t>
                    </m:r>
                  </m:oMath>
                </a14:m>
                <a:r>
                  <a:rPr lang="en-US" u="sng" dirty="0" smtClean="0">
                    <a:solidFill>
                      <a:srgbClr val="FF0000"/>
                    </a:solidFill>
                  </a:rPr>
                  <a:t> </a:t>
                </a:r>
                <a:endParaRPr lang="en-US" u="sng" dirty="0" smtClean="0"/>
              </a:p>
              <a:p>
                <a:endParaRPr lang="en-US" dirty="0"/>
              </a:p>
              <a:p>
                <a:r>
                  <a:rPr lang="en-US" dirty="0" smtClean="0"/>
                  <a:t>Singular value decomposition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 smtClean="0"/>
                  <a:t> gives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𝑈𝐷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𝑈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en-US" dirty="0" smtClean="0"/>
                  <a:t> are rotation matrices.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Following that the rows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>
                            <a:latin typeface="Cambria Math"/>
                          </a:rPr>
                          <m:t>𝐭</m:t>
                        </m:r>
                      </m:e>
                    </m:d>
                  </m:oMath>
                </a14:m>
                <a:r>
                  <a:rPr lang="en-US" dirty="0" smtClean="0"/>
                  <a:t> are coplanar (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why</a:t>
                </a:r>
                <a:r>
                  <a:rPr lang="en-US" dirty="0" smtClean="0"/>
                  <a:t>), it has rank two and the two singular values are equal (follows from the formulation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>
                            <a:latin typeface="Cambria Math"/>
                          </a:rPr>
                          <m:t>𝐭</m:t>
                        </m:r>
                      </m:e>
                    </m:d>
                  </m:oMath>
                </a14:m>
                <a:r>
                  <a:rPr lang="en-US" dirty="0" smtClean="0"/>
                  <a:t>); so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𝐷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𝑑𝑖𝑎𝑔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,0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We will later see that scale factor in the actual computation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 smtClean="0"/>
                  <a:t> is arbitrarily set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6191247"/>
              </a:xfrm>
              <a:prstGeom prst="rect">
                <a:avLst/>
              </a:prstGeom>
              <a:blipFill rotWithShape="1">
                <a:blip r:embed="rId2"/>
                <a:stretch>
                  <a:fillRect l="-571" t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9556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4158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Decomposition of  essential matrix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		</a:t>
                </a:r>
                <a:r>
                  <a:rPr lang="en-US" b="1" i="1" dirty="0" smtClean="0">
                    <a:solidFill>
                      <a:srgbClr val="FF0000"/>
                    </a:solidFill>
                  </a:rPr>
                  <a:t>continued …</a:t>
                </a: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/>
                  <a:t>Denote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>
                              <a:latin typeface="Cambria Math"/>
                            </a:rPr>
                            <m:t>𝐭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              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and</m:t>
                      </m:r>
                      <m:r>
                        <a:rPr lang="en-US" b="0" i="1" smtClean="0">
                          <a:latin typeface="Cambria Math"/>
                        </a:rPr>
                        <m:t>         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</m:acc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Then the translation vector is given by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/>
                            </a:rPr>
                            <m:t>𝐭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𝑉𝑆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/>
                                </a:rPr>
                                <m:t>𝐭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The rotation matrix is not given uniquely, we have 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𝑈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</m:t>
                          </m:r>
                        </m:sup>
                      </m:sSup>
                      <m:r>
                        <a:rPr lang="en-US" b="0" i="0" smtClean="0">
                          <a:latin typeface="Cambria Math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or</m:t>
                      </m:r>
                      <m:r>
                        <a:rPr lang="en-US" b="0" i="0" smtClean="0">
                          <a:latin typeface="Cambria Math"/>
                        </a:rPr>
                        <m:t>        </m:t>
                      </m:r>
                      <m:r>
                        <a:rPr lang="en-US" i="1">
                          <a:latin typeface="Cambria Math"/>
                        </a:rPr>
                        <m:t>𝑅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𝑈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T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4158767"/>
              </a:xfrm>
              <a:prstGeom prst="rect">
                <a:avLst/>
              </a:prstGeom>
              <a:blipFill rotWithShape="1">
                <a:blip r:embed="rId2"/>
                <a:stretch>
                  <a:fillRect l="-571" t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88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Before getting into image rectification, we need to learn </a:t>
                </a:r>
              </a:p>
              <a:p>
                <a:endParaRPr lang="en-US" b="1" u="sng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Relation between fundamental matrix and camera matrix 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How to compute fundamental matrix</a:t>
                </a:r>
                <a:endParaRPr lang="en-US" dirty="0" smtClean="0">
                  <a:solidFill>
                    <a:srgbClr val="0000FF"/>
                  </a:solidFill>
                </a:endParaRPr>
              </a:p>
              <a:p>
                <a:endParaRPr lang="en-US" dirty="0" smtClean="0"/>
              </a:p>
              <a:p>
                <a:r>
                  <a:rPr lang="en-US" dirty="0" smtClean="0"/>
                  <a:t>Camera matrices: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𝑀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| 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𝐞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  <m:r>
                            <a:rPr lang="en-US" i="1">
                              <a:latin typeface="Cambria Math"/>
                            </a:rPr>
                            <m:t> | 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0" smtClean="0">
                                  <a:latin typeface="Cambria Math"/>
                                </a:rPr>
                                <m:t>𝐞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2862322"/>
              </a:xfrm>
              <a:prstGeom prst="rect">
                <a:avLst/>
              </a:prstGeom>
              <a:blipFill rotWithShape="1">
                <a:blip r:embed="rId2"/>
                <a:stretch>
                  <a:fillRect l="-571" t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88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4343400" cy="2036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Epipolar geometry and Fundamental matrix</a:t>
                </a:r>
                <a:endParaRPr lang="en-US" dirty="0" smtClean="0"/>
              </a:p>
              <a:p>
                <a:endParaRPr lang="en-US" dirty="0" smtClean="0">
                  <a:solidFill>
                    <a:srgbClr val="0000FF"/>
                  </a:solidFill>
                </a:endParaRPr>
              </a:p>
              <a:p>
                <a:r>
                  <a:rPr lang="en-US" dirty="0" smtClean="0">
                    <a:solidFill>
                      <a:srgbClr val="0000FF"/>
                    </a:solidFill>
                  </a:rPr>
                  <a:t>Fundamental matrix related corresponding points in two stereo image</a:t>
                </a:r>
              </a:p>
              <a:p>
                <a:endParaRPr lang="en-US" dirty="0" smtClean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𝐮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T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b="1">
                          <a:solidFill>
                            <a:schemeClr val="tx1"/>
                          </a:solidFill>
                          <a:latin typeface="Cambria Math"/>
                        </a:rPr>
                        <m:t>𝐮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What does it mean?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4343400" cy="2036263"/>
              </a:xfrm>
              <a:prstGeom prst="rect">
                <a:avLst/>
              </a:prstGeom>
              <a:blipFill rotWithShape="1">
                <a:blip r:embed="rId3"/>
                <a:stretch>
                  <a:fillRect l="-1122" t="-1497" r="-561" b="-3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3780"/>
              </p:ext>
            </p:extLst>
          </p:nvPr>
        </p:nvGraphicFramePr>
        <p:xfrm>
          <a:off x="4800600" y="228600"/>
          <a:ext cx="41814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Acrobat Document" r:id="rId4" imgW="4181464" imgH="2819400" progId="AcroExch.Document.7">
                  <p:embed/>
                </p:oleObj>
              </mc:Choice>
              <mc:Fallback>
                <p:oleObj name="Acrobat Document" r:id="rId4" imgW="4181464" imgH="28194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0600" y="228600"/>
                        <a:ext cx="4181475" cy="281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4" descr="C:\Users\pksaha\Desktop\Teaching\Spring 2011\Web\Current\Lectures\From web\twoview_Page_45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72444" y="3124200"/>
            <a:ext cx="852550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0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53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Computation of the fundamental matrix using point correspondence</a:t>
            </a:r>
            <a:endParaRPr lang="en-US" b="1" u="sng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Number of unknowns:</a:t>
            </a:r>
          </a:p>
          <a:p>
            <a:r>
              <a:rPr lang="en-US" b="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17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3714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Computation of the fundamental matrix using point correspondence</a:t>
                </a:r>
                <a:endParaRPr lang="en-US" b="1" u="sng" dirty="0">
                  <a:solidFill>
                    <a:srgbClr val="FF0000"/>
                  </a:solidFill>
                </a:endParaRP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Number of unknowns:</a:t>
                </a:r>
              </a:p>
              <a:p>
                <a:r>
                  <a:rPr lang="en-US" b="0" dirty="0" smtClean="0"/>
                  <a:t> 9 parameters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minus one for scale standardization minus one for rank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is two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9−1−1=7</m:t>
                      </m:r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So, we can solve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≥8</m:t>
                    </m:r>
                  </m:oMath>
                </a14:m>
                <a:r>
                  <a:rPr lang="en-US" dirty="0" smtClean="0"/>
                  <a:t> corresponding point pairs in two images. </a:t>
                </a:r>
              </a:p>
              <a:p>
                <a:endParaRPr lang="en-US" dirty="0"/>
              </a:p>
              <a:p>
                <a:r>
                  <a:rPr lang="en-US" dirty="0" smtClean="0"/>
                  <a:t>We have to solve the following linear system: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T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=0,    </m:t>
                      </m:r>
                      <m:r>
                        <a:rPr lang="en-US" b="0" i="1" smtClean="0">
                          <a:latin typeface="Cambria Math"/>
                        </a:rPr>
                        <m:t>𝑖</m:t>
                      </m:r>
                      <m:r>
                        <a:rPr lang="en-US" b="0" i="1" smtClean="0">
                          <a:latin typeface="Cambria Math"/>
                        </a:rPr>
                        <m:t>=1,2,…, 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Use 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3714094"/>
              </a:xfrm>
              <a:prstGeom prst="rect">
                <a:avLst/>
              </a:prstGeom>
              <a:blipFill rotWithShape="1">
                <a:blip r:embed="rId2"/>
                <a:stretch>
                  <a:fillRect l="-571" t="-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536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5794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Computation of the fundamental matrix using point correspondence</a:t>
                </a:r>
                <a:endParaRPr lang="en-US" b="1" u="sng" dirty="0">
                  <a:solidFill>
                    <a:srgbClr val="FF0000"/>
                  </a:solidFill>
                </a:endParaRP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Number of unknowns:</a:t>
                </a:r>
              </a:p>
              <a:p>
                <a:r>
                  <a:rPr lang="en-US" b="0" dirty="0" smtClean="0"/>
                  <a:t> 9 parameters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minus one for scale standardization minus one for rank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is two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9−1−1=7</m:t>
                      </m:r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So, we can solve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≥8</m:t>
                    </m:r>
                  </m:oMath>
                </a14:m>
                <a:r>
                  <a:rPr lang="en-US" dirty="0" smtClean="0"/>
                  <a:t> corresponding point pairs in two images. </a:t>
                </a:r>
              </a:p>
              <a:p>
                <a:endParaRPr lang="en-US" dirty="0"/>
              </a:p>
              <a:p>
                <a:r>
                  <a:rPr lang="en-US" dirty="0" smtClean="0"/>
                  <a:t>We have to solve the following linear system: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T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=0,    </m:t>
                      </m:r>
                      <m:r>
                        <a:rPr lang="en-US" b="0" i="1" smtClean="0">
                          <a:latin typeface="Cambria Math"/>
                        </a:rPr>
                        <m:t>𝑖</m:t>
                      </m:r>
                      <m:r>
                        <a:rPr lang="en-US" b="0" i="1" smtClean="0">
                          <a:latin typeface="Cambria Math"/>
                        </a:rPr>
                        <m:t>=1,2,…, 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Use </a:t>
                </a:r>
              </a:p>
              <a:p>
                <a:endParaRPr lang="en-US" dirty="0" smtClean="0"/>
              </a:p>
              <a:p>
                <a:r>
                  <a:rPr lang="en-US" dirty="0" err="1" smtClean="0"/>
                  <a:t>Kronecker</a:t>
                </a:r>
                <a:r>
                  <a:rPr lang="en-US" dirty="0" smtClean="0"/>
                  <a:t> product identity: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𝐴𝐵</m:t>
                    </m:r>
                    <m:r>
                      <a:rPr lang="en-US" b="1" i="0" smtClean="0">
                        <a:latin typeface="Cambria Math"/>
                      </a:rPr>
                      <m:t>𝐜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</a:rPr>
                              <m:t>𝐜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T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⨂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d>
                    <m:r>
                      <a:rPr lang="en-US" b="1" i="0" smtClean="0">
                        <a:latin typeface="Cambria Math"/>
                        <a:ea typeface="Cambria Math"/>
                      </a:rPr>
                      <m:t>𝐛</m:t>
                    </m:r>
                  </m:oMath>
                </a14:m>
                <a:endParaRPr lang="en-US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𝐹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0" smtClean="0">
                                  <a:latin typeface="Cambria Math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0" smtClean="0">
                                  <a:latin typeface="Cambria Math"/>
                                  <a:ea typeface="Cambria Math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  <m:r>
                                <a:rPr lang="en-US" b="1" i="0" smtClean="0">
                                  <a:latin typeface="Cambria Math"/>
                                  <a:ea typeface="Cambria Math"/>
                                </a:rPr>
                                <m:t>𝐓</m:t>
                              </m:r>
                            </m:sup>
                          </m:sSubSup>
                        </m:e>
                      </m:d>
                      <m:r>
                        <a:rPr lang="en-US" b="1" i="0" smtClean="0">
                          <a:latin typeface="Cambria Math"/>
                        </a:rPr>
                        <m:t>𝐟</m:t>
                      </m:r>
                      <m:r>
                        <a:rPr lang="en-U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i="1" dirty="0" smtClean="0"/>
              </a:p>
              <a:p>
                <a:r>
                  <a:rPr lang="en-US" dirty="0" smtClean="0"/>
                  <a:t>Put together all correspondences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T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⨂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,1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′</m:t>
                                    </m:r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𝐓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T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⨂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′</m:t>
                                    </m:r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𝐓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b="1">
                          <a:latin typeface="Cambria Math"/>
                        </a:rPr>
                        <m:t>𝐟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𝑊</m:t>
                      </m:r>
                      <m:r>
                        <a:rPr lang="en-US" b="1" i="0" smtClean="0">
                          <a:latin typeface="Cambria Math"/>
                        </a:rPr>
                        <m:t>𝐟</m:t>
                      </m:r>
                      <m:r>
                        <a:rPr lang="en-U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i="1" dirty="0" smtClean="0"/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5794471"/>
              </a:xfrm>
              <a:prstGeom prst="rect">
                <a:avLst/>
              </a:prstGeom>
              <a:blipFill rotWithShape="1">
                <a:blip r:embed="rId2"/>
                <a:stretch>
                  <a:fillRect l="-571" t="-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074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6348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Computation of the fundamental matrix using point correspondence</a:t>
                </a:r>
                <a:endParaRPr lang="en-US" b="1" u="sng" dirty="0">
                  <a:solidFill>
                    <a:srgbClr val="FF0000"/>
                  </a:solidFill>
                </a:endParaRP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Number of unknowns:</a:t>
                </a:r>
              </a:p>
              <a:p>
                <a:r>
                  <a:rPr lang="en-US" b="0" dirty="0" smtClean="0"/>
                  <a:t> 9 parameters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minus one for scale standardization minus one for rank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is two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9−1−1=7</m:t>
                      </m:r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So, we can solve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≥8</m:t>
                    </m:r>
                  </m:oMath>
                </a14:m>
                <a:r>
                  <a:rPr lang="en-US" dirty="0" smtClean="0"/>
                  <a:t> corresponding point pairs in two images. </a:t>
                </a:r>
              </a:p>
              <a:p>
                <a:endParaRPr lang="en-US" dirty="0"/>
              </a:p>
              <a:p>
                <a:r>
                  <a:rPr lang="en-US" dirty="0" smtClean="0"/>
                  <a:t>We have to solve the following linear system: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T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=0,    </m:t>
                      </m:r>
                      <m:r>
                        <a:rPr lang="en-US" b="0" i="1" smtClean="0">
                          <a:latin typeface="Cambria Math"/>
                        </a:rPr>
                        <m:t>𝑖</m:t>
                      </m:r>
                      <m:r>
                        <a:rPr lang="en-US" b="0" i="1" smtClean="0">
                          <a:latin typeface="Cambria Math"/>
                        </a:rPr>
                        <m:t>=1,2,…, 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Use </a:t>
                </a:r>
              </a:p>
              <a:p>
                <a:endParaRPr lang="en-US" dirty="0" smtClean="0"/>
              </a:p>
              <a:p>
                <a:r>
                  <a:rPr lang="en-US" dirty="0" err="1" smtClean="0"/>
                  <a:t>Kronecker</a:t>
                </a:r>
                <a:r>
                  <a:rPr lang="en-US" dirty="0" smtClean="0"/>
                  <a:t> product identity: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𝐴𝐵</m:t>
                    </m:r>
                    <m:r>
                      <a:rPr lang="en-US" b="1" i="0" smtClean="0">
                        <a:latin typeface="Cambria Math"/>
                      </a:rPr>
                      <m:t>𝐜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</a:rPr>
                              <m:t>𝐜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T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⨂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d>
                    <m:r>
                      <a:rPr lang="en-US" b="1" i="0" smtClean="0">
                        <a:latin typeface="Cambria Math"/>
                        <a:ea typeface="Cambria Math"/>
                      </a:rPr>
                      <m:t>𝐛</m:t>
                    </m:r>
                  </m:oMath>
                </a14:m>
                <a:endParaRPr lang="en-US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𝐹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0" smtClean="0">
                                  <a:latin typeface="Cambria Math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0" smtClean="0">
                                  <a:latin typeface="Cambria Math"/>
                                  <a:ea typeface="Cambria Math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  <m:r>
                                <a:rPr lang="en-US" b="1" i="0" smtClean="0">
                                  <a:latin typeface="Cambria Math"/>
                                  <a:ea typeface="Cambria Math"/>
                                </a:rPr>
                                <m:t>𝐓</m:t>
                              </m:r>
                            </m:sup>
                          </m:sSubSup>
                        </m:e>
                      </m:d>
                      <m:r>
                        <a:rPr lang="en-US" b="1" i="0" smtClean="0">
                          <a:latin typeface="Cambria Math"/>
                        </a:rPr>
                        <m:t>𝐟</m:t>
                      </m:r>
                      <m:r>
                        <a:rPr lang="en-U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i="1" dirty="0" smtClean="0"/>
              </a:p>
              <a:p>
                <a:r>
                  <a:rPr lang="en-US" dirty="0" smtClean="0"/>
                  <a:t>Put together all correspondences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T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⨂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,1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′</m:t>
                                    </m:r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𝐓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T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⨂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′</m:t>
                                    </m:r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𝐓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b="1">
                          <a:latin typeface="Cambria Math"/>
                        </a:rPr>
                        <m:t>𝐟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𝑊</m:t>
                      </m:r>
                      <m:r>
                        <a:rPr lang="en-US" b="1" i="0" smtClean="0">
                          <a:latin typeface="Cambria Math"/>
                        </a:rPr>
                        <m:t>𝐟</m:t>
                      </m:r>
                      <m:r>
                        <a:rPr lang="en-U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i="1" dirty="0" smtClean="0"/>
              </a:p>
              <a:p>
                <a:endParaRPr lang="en-US" i="1" dirty="0"/>
              </a:p>
              <a:p>
                <a:r>
                  <a:rPr lang="en-US" dirty="0" smtClean="0"/>
                  <a:t>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en-US" dirty="0" smtClean="0"/>
                  <a:t> and apply singular value decomposition; choose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𝐟</m:t>
                    </m:r>
                  </m:oMath>
                </a14:m>
                <a:r>
                  <a:rPr lang="en-US" dirty="0" smtClean="0"/>
                  <a:t> along the eigenvector corresponding to the smallest eigenvalue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6348469"/>
              </a:xfrm>
              <a:prstGeom prst="rect">
                <a:avLst/>
              </a:prstGeom>
              <a:blipFill rotWithShape="1">
                <a:blip r:embed="rId2"/>
                <a:stretch>
                  <a:fillRect l="-571" t="-480" r="-143" b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0228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3044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Computation of the fundamental matrix using maximum likelihood estimation</a:t>
                </a:r>
                <a:endParaRPr lang="en-US" b="1" u="sng" dirty="0">
                  <a:solidFill>
                    <a:srgbClr val="FF0000"/>
                  </a:solidFill>
                </a:endParaRP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Given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bSup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bSup>
                        <m:r>
                          <a:rPr lang="en-US" b="0" i="1" smtClean="0">
                            <a:latin typeface="Cambria Math"/>
                          </a:rPr>
                          <m:t>,1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𝐹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 1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T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det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𝐹</m:t>
                        </m:r>
                      </m:e>
                    </m:func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Use </a:t>
                </a:r>
                <a:r>
                  <a:rPr lang="en-US" b="1" dirty="0" smtClean="0">
                    <a:solidFill>
                      <a:srgbClr val="0000FF"/>
                    </a:solidFill>
                  </a:rPr>
                  <a:t>Lagrange multiplier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maximize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 smtClean="0"/>
                  <a:t>, 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dirty="0" smtClean="0"/>
                  <a:t>  is equivalent to optimizing the Lagrange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Λ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3044936"/>
              </a:xfrm>
              <a:prstGeom prst="rect">
                <a:avLst/>
              </a:prstGeom>
              <a:blipFill rotWithShape="1">
                <a:blip r:embed="rId2"/>
                <a:stretch>
                  <a:fillRect l="-571" t="-1002" b="-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55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4343400" cy="2867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Epipolar geometry and Fundamental matrix</a:t>
                </a:r>
                <a:endParaRPr lang="en-US" dirty="0" smtClean="0"/>
              </a:p>
              <a:p>
                <a:endParaRPr lang="en-US" dirty="0" smtClean="0">
                  <a:solidFill>
                    <a:srgbClr val="0000FF"/>
                  </a:solidFill>
                </a:endParaRPr>
              </a:p>
              <a:p>
                <a:r>
                  <a:rPr lang="en-US" dirty="0" smtClean="0">
                    <a:solidFill>
                      <a:srgbClr val="0000FF"/>
                    </a:solidFill>
                  </a:rPr>
                  <a:t>Fundamental matrix related corresponding points in two stereo image</a:t>
                </a:r>
              </a:p>
              <a:p>
                <a:endParaRPr lang="en-US" dirty="0" smtClean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𝐮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T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b="1">
                          <a:solidFill>
                            <a:schemeClr val="tx1"/>
                          </a:solidFill>
                          <a:latin typeface="Cambria Math"/>
                        </a:rPr>
                        <m:t>𝐮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What does it mean?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A point on the left image ≈ a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___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on the right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image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What are these lines called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4343400" cy="2867260"/>
              </a:xfrm>
              <a:prstGeom prst="rect">
                <a:avLst/>
              </a:prstGeom>
              <a:blipFill rotWithShape="1">
                <a:blip r:embed="rId3"/>
                <a:stretch>
                  <a:fillRect l="-1122" t="-1064" r="-561" b="-2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17167"/>
              </p:ext>
            </p:extLst>
          </p:nvPr>
        </p:nvGraphicFramePr>
        <p:xfrm>
          <a:off x="4800600" y="228600"/>
          <a:ext cx="41814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Acrobat Document" r:id="rId4" imgW="4181464" imgH="2819400" progId="AcroExch.Document.7">
                  <p:embed/>
                </p:oleObj>
              </mc:Choice>
              <mc:Fallback>
                <p:oleObj name="Acrobat Document" r:id="rId4" imgW="4181464" imgH="28194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0600" y="228600"/>
                        <a:ext cx="4181475" cy="281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4" descr="C:\Users\pksaha\Desktop\Teaching\Spring 2011\Web\Current\Lectures\From web\twoview_Page_45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72444" y="3124200"/>
            <a:ext cx="852550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pksaha\Desktop\Teaching\Spring 2011\Web\Current\Lectures\From web\twoview_Page_4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72444" y="3124201"/>
            <a:ext cx="8554058" cy="32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09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4343400" cy="2867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Epipolar geometry and Fundamental matrix</a:t>
                </a:r>
                <a:endParaRPr lang="en-US" dirty="0" smtClean="0"/>
              </a:p>
              <a:p>
                <a:endParaRPr lang="en-US" dirty="0" smtClean="0">
                  <a:solidFill>
                    <a:srgbClr val="0000FF"/>
                  </a:solidFill>
                </a:endParaRPr>
              </a:p>
              <a:p>
                <a:r>
                  <a:rPr lang="en-US" dirty="0" smtClean="0">
                    <a:solidFill>
                      <a:srgbClr val="0000FF"/>
                    </a:solidFill>
                  </a:rPr>
                  <a:t>Fundamental matrix related corresponding points in two stereo image</a:t>
                </a:r>
              </a:p>
              <a:p>
                <a:endParaRPr lang="en-US" dirty="0" smtClean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𝐮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T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b="1">
                          <a:solidFill>
                            <a:schemeClr val="tx1"/>
                          </a:solidFill>
                          <a:latin typeface="Cambria Math"/>
                        </a:rPr>
                        <m:t>𝐮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What does it mean?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A point on the left image ≈ a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line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on the right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image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What are these lines called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4343400" cy="2867260"/>
              </a:xfrm>
              <a:prstGeom prst="rect">
                <a:avLst/>
              </a:prstGeom>
              <a:blipFill rotWithShape="1">
                <a:blip r:embed="rId3"/>
                <a:stretch>
                  <a:fillRect l="-1122" t="-1064" r="-561" b="-2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804124"/>
              </p:ext>
            </p:extLst>
          </p:nvPr>
        </p:nvGraphicFramePr>
        <p:xfrm>
          <a:off x="4800600" y="228600"/>
          <a:ext cx="41814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Acrobat Document" r:id="rId4" imgW="4181464" imgH="2819400" progId="AcroExch.Document.7">
                  <p:embed/>
                </p:oleObj>
              </mc:Choice>
              <mc:Fallback>
                <p:oleObj name="Acrobat Document" r:id="rId4" imgW="4181464" imgH="28194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0600" y="228600"/>
                        <a:ext cx="4181475" cy="281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4" descr="C:\Users\pksaha\Desktop\Teaching\Spring 2011\Web\Current\Lectures\From web\twoview_Page_45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72444" y="3124200"/>
            <a:ext cx="852550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pksaha\Desktop\Teaching\Spring 2011\Web\Current\Lectures\From web\twoview_Page_4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72444" y="3124201"/>
            <a:ext cx="8554058" cy="32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969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ksaha\Desktop\Teaching\Spring 2011\Web\Current\Lectures\From web\twoview_Page_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53485" cy="642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Fundamental matrices relating multiple cameras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7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ksaha\Desktop\Teaching\Spring 2011\Web\Current\Lectures\From web\twoview_Page_4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7" y="235774"/>
            <a:ext cx="8554058" cy="641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Fundamental matrices relating multiple cameras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15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ksaha\Desktop\Teaching\Spring 2011\Web\Current\Lectures\From web\twoview_Page_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7" y="235774"/>
            <a:ext cx="8554058" cy="641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Fundamental matrices relating multiple cameras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14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ksaha\Desktop\Teaching\Spring 2011\Web\Current\Lectures\From web\twoview_Page_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7" y="235774"/>
            <a:ext cx="8554058" cy="641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Fundamental matrices relating multiple cameras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01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Image rectification (before)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8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11640" r="10570" b="58582"/>
          <a:stretch/>
        </p:blipFill>
        <p:spPr bwMode="auto">
          <a:xfrm>
            <a:off x="458969" y="1111101"/>
            <a:ext cx="8075631" cy="391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82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1352</Words>
  <Application>Microsoft Office PowerPoint</Application>
  <PresentationFormat>On-screen Show (4:3)</PresentationFormat>
  <Paragraphs>207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pksaha</dc:creator>
  <cp:lastModifiedBy>pksaha</cp:lastModifiedBy>
  <cp:revision>111</cp:revision>
  <cp:lastPrinted>2011-02-07T20:57:41Z</cp:lastPrinted>
  <dcterms:created xsi:type="dcterms:W3CDTF">2011-01-24T17:20:51Z</dcterms:created>
  <dcterms:modified xsi:type="dcterms:W3CDTF">2011-02-10T18:17:25Z</dcterms:modified>
</cp:coreProperties>
</file>