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98" r:id="rId3"/>
    <p:sldId id="300" r:id="rId4"/>
    <p:sldId id="309" r:id="rId5"/>
    <p:sldId id="310" r:id="rId6"/>
    <p:sldId id="302" r:id="rId7"/>
    <p:sldId id="303" r:id="rId8"/>
    <p:sldId id="311" r:id="rId9"/>
    <p:sldId id="312" r:id="rId10"/>
    <p:sldId id="313" r:id="rId11"/>
    <p:sldId id="31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75" autoAdjust="0"/>
  </p:normalViewPr>
  <p:slideViewPr>
    <p:cSldViewPr>
      <p:cViewPr varScale="1">
        <p:scale>
          <a:sx n="153" d="100"/>
          <a:sy n="153" d="100"/>
        </p:scale>
        <p:origin x="-151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D85697-ED94-4E10-A206-24E409816714}" type="datetimeFigureOut">
              <a:rPr lang="en-US" smtClean="0"/>
              <a:t>1/31/2011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BA002E-94A2-4B2B-9F4A-10340195C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017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E8E-6D4D-4843-9DE0-F3A245B0AC25}" type="datetimeFigureOut">
              <a:rPr lang="en-US" smtClean="0"/>
              <a:t>1/31/2011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929C8-E01E-40B0-8EC8-244662235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886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E8E-6D4D-4843-9DE0-F3A245B0AC25}" type="datetimeFigureOut">
              <a:rPr lang="en-US" smtClean="0"/>
              <a:t>1/31/2011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929C8-E01E-40B0-8EC8-244662235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49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E8E-6D4D-4843-9DE0-F3A245B0AC25}" type="datetimeFigureOut">
              <a:rPr lang="en-US" smtClean="0"/>
              <a:t>1/31/2011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929C8-E01E-40B0-8EC8-244662235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779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E8E-6D4D-4843-9DE0-F3A245B0AC25}" type="datetimeFigureOut">
              <a:rPr lang="en-US" smtClean="0"/>
              <a:t>1/31/2011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929C8-E01E-40B0-8EC8-244662235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870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E8E-6D4D-4843-9DE0-F3A245B0AC25}" type="datetimeFigureOut">
              <a:rPr lang="en-US" smtClean="0"/>
              <a:t>1/31/2011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929C8-E01E-40B0-8EC8-244662235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098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E8E-6D4D-4843-9DE0-F3A245B0AC25}" type="datetimeFigureOut">
              <a:rPr lang="en-US" smtClean="0"/>
              <a:t>1/31/2011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929C8-E01E-40B0-8EC8-244662235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690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E8E-6D4D-4843-9DE0-F3A245B0AC25}" type="datetimeFigureOut">
              <a:rPr lang="en-US" smtClean="0"/>
              <a:t>1/31/2011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929C8-E01E-40B0-8EC8-244662235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499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E8E-6D4D-4843-9DE0-F3A245B0AC25}" type="datetimeFigureOut">
              <a:rPr lang="en-US" smtClean="0"/>
              <a:t>1/31/2011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929C8-E01E-40B0-8EC8-244662235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128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E8E-6D4D-4843-9DE0-F3A245B0AC25}" type="datetimeFigureOut">
              <a:rPr lang="en-US" smtClean="0"/>
              <a:t>1/31/2011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929C8-E01E-40B0-8EC8-244662235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186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E8E-6D4D-4843-9DE0-F3A245B0AC25}" type="datetimeFigureOut">
              <a:rPr lang="en-US" smtClean="0"/>
              <a:t>1/31/2011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929C8-E01E-40B0-8EC8-244662235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968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E8E-6D4D-4843-9DE0-F3A245B0AC25}" type="datetimeFigureOut">
              <a:rPr lang="en-US" smtClean="0"/>
              <a:t>1/31/2011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929C8-E01E-40B0-8EC8-244662235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772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480E8E-6D4D-4843-9DE0-F3A245B0AC25}" type="datetimeFigureOut">
              <a:rPr lang="en-US" smtClean="0"/>
              <a:t>1/31/2011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929C8-E01E-40B0-8EC8-244662235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532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png"/><Relationship Id="rId5" Type="http://schemas.openxmlformats.org/officeDocument/2006/relationships/image" Target="../media/image12.emf"/><Relationship Id="rId4" Type="http://schemas.openxmlformats.org/officeDocument/2006/relationships/oleObject" Target="../embeddings/oleObject4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6.png"/><Relationship Id="rId5" Type="http://schemas.openxmlformats.org/officeDocument/2006/relationships/image" Target="../media/image12.emf"/><Relationship Id="rId4" Type="http://schemas.openxmlformats.org/officeDocument/2006/relationships/oleObject" Target="../embeddings/oleObject5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png"/><Relationship Id="rId5" Type="http://schemas.openxmlformats.org/officeDocument/2006/relationships/image" Target="../media/image9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152400"/>
            <a:ext cx="8915400" cy="615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55:148 Digital Image Processing</a:t>
            </a:r>
          </a:p>
          <a:p>
            <a:r>
              <a:rPr lang="en-US" b="1" dirty="0" smtClean="0"/>
              <a:t>Chapter 11 </a:t>
            </a:r>
            <a:br>
              <a:rPr lang="en-US" b="1" dirty="0" smtClean="0"/>
            </a:br>
            <a:r>
              <a:rPr lang="en-US" b="1" dirty="0" smtClean="0"/>
              <a:t>3D Vision, Geometry</a:t>
            </a:r>
          </a:p>
          <a:p>
            <a:endParaRPr lang="en-US" b="1" dirty="0"/>
          </a:p>
          <a:p>
            <a:r>
              <a:rPr lang="en-US" b="1" u="sng" dirty="0" smtClean="0">
                <a:solidFill>
                  <a:srgbClr val="FF0000"/>
                </a:solidFill>
              </a:rPr>
              <a:t>Topics:</a:t>
            </a:r>
          </a:p>
          <a:p>
            <a:pPr lvl="1"/>
            <a:r>
              <a:rPr lang="en-US" sz="1600" b="1" dirty="0" smtClean="0">
                <a:solidFill>
                  <a:srgbClr val="0000FF"/>
                </a:solidFill>
              </a:rPr>
              <a:t>Basics of projective geometry</a:t>
            </a:r>
          </a:p>
          <a:p>
            <a:pPr lvl="2"/>
            <a:r>
              <a:rPr lang="en-US" sz="1600" b="1" dirty="0" smtClean="0">
                <a:solidFill>
                  <a:srgbClr val="0000FF"/>
                </a:solidFill>
              </a:rPr>
              <a:t>Points and hyperplanes in projective space</a:t>
            </a:r>
          </a:p>
          <a:p>
            <a:pPr lvl="2"/>
            <a:r>
              <a:rPr lang="en-US" sz="1600" b="1" dirty="0" smtClean="0">
                <a:solidFill>
                  <a:srgbClr val="0000FF"/>
                </a:solidFill>
              </a:rPr>
              <a:t>Homography</a:t>
            </a:r>
          </a:p>
          <a:p>
            <a:pPr lvl="2"/>
            <a:r>
              <a:rPr lang="en-US" sz="1600" b="1" dirty="0">
                <a:solidFill>
                  <a:srgbClr val="0000FF"/>
                </a:solidFill>
              </a:rPr>
              <a:t>Estimating homography from point </a:t>
            </a:r>
            <a:r>
              <a:rPr lang="en-US" sz="1600" b="1" dirty="0" smtClean="0">
                <a:solidFill>
                  <a:srgbClr val="0000FF"/>
                </a:solidFill>
              </a:rPr>
              <a:t>correspondence</a:t>
            </a:r>
          </a:p>
          <a:p>
            <a:pPr lvl="1"/>
            <a:r>
              <a:rPr lang="en-US" sz="1600" b="1" dirty="0">
                <a:solidFill>
                  <a:srgbClr val="0000FF"/>
                </a:solidFill>
              </a:rPr>
              <a:t>The single perspective camera</a:t>
            </a:r>
          </a:p>
          <a:p>
            <a:pPr lvl="2"/>
            <a:r>
              <a:rPr lang="en-US" sz="1600" b="1" dirty="0" smtClean="0">
                <a:solidFill>
                  <a:srgbClr val="0000FF"/>
                </a:solidFill>
              </a:rPr>
              <a:t>An overview of single camera calibration</a:t>
            </a:r>
          </a:p>
          <a:p>
            <a:pPr lvl="2"/>
            <a:r>
              <a:rPr lang="en-US" sz="1600" b="1" dirty="0" smtClean="0">
                <a:solidFill>
                  <a:srgbClr val="0000FF"/>
                </a:solidFill>
              </a:rPr>
              <a:t>Calibration of one camera from the known scene</a:t>
            </a:r>
          </a:p>
          <a:p>
            <a:pPr lvl="1"/>
            <a:r>
              <a:rPr lang="en-US" sz="1600" b="1" dirty="0" smtClean="0">
                <a:solidFill>
                  <a:srgbClr val="00B050"/>
                </a:solidFill>
              </a:rPr>
              <a:t>Scene reconstruction from multiple views</a:t>
            </a:r>
          </a:p>
          <a:p>
            <a:pPr lvl="1"/>
            <a:r>
              <a:rPr lang="en-US" sz="1600" b="1" dirty="0">
                <a:solidFill>
                  <a:srgbClr val="00B050"/>
                </a:solidFill>
              </a:rPr>
              <a:t>	</a:t>
            </a:r>
            <a:r>
              <a:rPr lang="en-US" sz="1600" b="1" dirty="0" smtClean="0">
                <a:solidFill>
                  <a:srgbClr val="00B050"/>
                </a:solidFill>
              </a:rPr>
              <a:t>Triangulation</a:t>
            </a:r>
          </a:p>
          <a:p>
            <a:pPr lvl="1"/>
            <a:r>
              <a:rPr lang="en-US" sz="1600" b="1" dirty="0" smtClean="0">
                <a:solidFill>
                  <a:srgbClr val="00B050"/>
                </a:solidFill>
              </a:rPr>
              <a:t>	Projective reconstruction</a:t>
            </a:r>
          </a:p>
          <a:p>
            <a:pPr lvl="1"/>
            <a:r>
              <a:rPr lang="en-US" sz="1600" b="1" dirty="0">
                <a:solidFill>
                  <a:srgbClr val="00B050"/>
                </a:solidFill>
              </a:rPr>
              <a:t>	</a:t>
            </a:r>
            <a:r>
              <a:rPr lang="en-US" sz="1600" b="1" dirty="0" smtClean="0">
                <a:solidFill>
                  <a:srgbClr val="00B050"/>
                </a:solidFill>
              </a:rPr>
              <a:t>Matching constraints</a:t>
            </a:r>
          </a:p>
          <a:p>
            <a:pPr lvl="1"/>
            <a:r>
              <a:rPr lang="en-US" sz="1600" b="1" dirty="0">
                <a:solidFill>
                  <a:srgbClr val="00B050"/>
                </a:solidFill>
              </a:rPr>
              <a:t>	</a:t>
            </a:r>
            <a:r>
              <a:rPr lang="en-US" sz="1600" b="1" dirty="0" smtClean="0">
                <a:solidFill>
                  <a:srgbClr val="00B050"/>
                </a:solidFill>
              </a:rPr>
              <a:t>Bundle adjustment</a:t>
            </a:r>
          </a:p>
          <a:p>
            <a:pPr lvl="1"/>
            <a:r>
              <a:rPr lang="en-US" sz="1600" b="1" dirty="0" smtClean="0">
                <a:solidFill>
                  <a:srgbClr val="00B050"/>
                </a:solidFill>
              </a:rPr>
              <a:t>Two cameras, stereopsis</a:t>
            </a:r>
          </a:p>
          <a:p>
            <a:pPr lvl="2"/>
            <a:r>
              <a:rPr lang="en-US" sz="1600" b="1" dirty="0" smtClean="0">
                <a:solidFill>
                  <a:srgbClr val="00B050"/>
                </a:solidFill>
              </a:rPr>
              <a:t>The geometry of two cameras. The fundamental matrix</a:t>
            </a:r>
          </a:p>
          <a:p>
            <a:pPr lvl="2"/>
            <a:r>
              <a:rPr lang="en-US" sz="1600" b="1" dirty="0" smtClean="0">
                <a:solidFill>
                  <a:srgbClr val="0000FF"/>
                </a:solidFill>
              </a:rPr>
              <a:t>Relative motion of the camera; the essential matrix</a:t>
            </a:r>
          </a:p>
          <a:p>
            <a:pPr lvl="2"/>
            <a:r>
              <a:rPr lang="en-US" sz="1600" b="1" dirty="0" smtClean="0">
                <a:solidFill>
                  <a:srgbClr val="0000FF"/>
                </a:solidFill>
              </a:rPr>
              <a:t>Estimation of a fundamental matrix from image point correspondences</a:t>
            </a:r>
          </a:p>
          <a:p>
            <a:pPr lvl="2"/>
            <a:r>
              <a:rPr lang="en-US" sz="1600" b="1" dirty="0" smtClean="0">
                <a:solidFill>
                  <a:srgbClr val="0000FF"/>
                </a:solidFill>
              </a:rPr>
              <a:t>Applications of the epipolar geometry in vision</a:t>
            </a:r>
          </a:p>
          <a:p>
            <a:pPr lvl="1"/>
            <a:r>
              <a:rPr lang="en-US" sz="1600" b="1" dirty="0" smtClean="0">
                <a:solidFill>
                  <a:srgbClr val="0000FF"/>
                </a:solidFill>
              </a:rPr>
              <a:t>Three and more cameras</a:t>
            </a:r>
          </a:p>
          <a:p>
            <a:pPr lvl="2"/>
            <a:r>
              <a:rPr lang="en-US" sz="1600" b="1" dirty="0" smtClean="0">
                <a:solidFill>
                  <a:srgbClr val="0000FF"/>
                </a:solidFill>
              </a:rPr>
              <a:t>Stereo correspondence algorithms</a:t>
            </a:r>
          </a:p>
        </p:txBody>
      </p:sp>
    </p:spTree>
    <p:extLst>
      <p:ext uri="{BB962C8B-B14F-4D97-AF65-F5344CB8AC3E}">
        <p14:creationId xmlns:p14="http://schemas.microsoft.com/office/powerpoint/2010/main" val="20159048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152400" y="152400"/>
                <a:ext cx="4267200" cy="48419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u="sng" dirty="0" smtClean="0">
                    <a:solidFill>
                      <a:srgbClr val="FF0000"/>
                    </a:solidFill>
                  </a:rPr>
                  <a:t>A closer look at the Fundamental matrix</a:t>
                </a:r>
                <a:endParaRPr lang="en-US" dirty="0" smtClean="0"/>
              </a:p>
              <a:p>
                <a:endParaRPr lang="en-US" dirty="0" smtClean="0">
                  <a:solidFill>
                    <a:schemeClr val="tx1"/>
                  </a:solidFill>
                </a:endParaRPr>
              </a:p>
              <a:p>
                <a:r>
                  <a:rPr lang="en-US" dirty="0" smtClean="0"/>
                  <a:t>Consider </a:t>
                </a:r>
                <a:r>
                  <a:rPr lang="en-US" b="1" dirty="0" smtClean="0"/>
                  <a:t>Case I</a:t>
                </a: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𝑀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𝐼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|</m:t>
                          </m:r>
                          <m:r>
                            <a:rPr lang="en-US" b="1" i="1" smtClean="0">
                              <a:latin typeface="Cambria Math"/>
                            </a:rPr>
                            <m:t>𝟎</m:t>
                          </m:r>
                        </m:e>
                      </m:d>
                    </m:oMath>
                  </m:oMathPara>
                </a14:m>
                <a:endParaRPr lang="en-US" dirty="0" smtClean="0"/>
              </a:p>
              <a:p>
                <a:endParaRPr lang="en-US" dirty="0" smtClean="0"/>
              </a:p>
              <a:p>
                <a:r>
                  <a:rPr lang="en-US" dirty="0" smtClean="0"/>
                  <a:t>Following the projective ambiguity, we can always find a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𝑇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err="1" smtClean="0"/>
                  <a:t>s.t.</a:t>
                </a:r>
                <a:r>
                  <a:rPr lang="en-US" dirty="0" smtClean="0"/>
                  <a:t> the first camera matrix satisfies the above form. </a:t>
                </a:r>
              </a:p>
              <a:p>
                <a:endParaRPr lang="en-US" dirty="0" smtClean="0"/>
              </a:p>
              <a:p>
                <a:r>
                  <a:rPr lang="en-US" dirty="0" smtClean="0"/>
                  <a:t>Now, the center </a:t>
                </a:r>
                <a14:m>
                  <m:oMath xmlns:m="http://schemas.openxmlformats.org/officeDocument/2006/math">
                    <m:r>
                      <a:rPr lang="en-US" b="1" i="0" smtClean="0">
                        <a:latin typeface="Cambria Math"/>
                      </a:rPr>
                      <m:t>𝐂</m:t>
                    </m:r>
                  </m:oMath>
                </a14:m>
                <a:r>
                  <a:rPr lang="en-US" dirty="0" smtClean="0"/>
                  <a:t> is projected at the origin, i.e., </a:t>
                </a:r>
                <a:endParaRPr lang="en-US" i="1" dirty="0" smtClean="0">
                  <a:latin typeface="Cambria Math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𝑀</m:t>
                      </m:r>
                      <m:r>
                        <a:rPr lang="en-US" b="1" i="0" smtClean="0">
                          <a:latin typeface="Cambria Math"/>
                        </a:rPr>
                        <m:t>𝐂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1" i="0" smtClean="0">
                          <a:latin typeface="Cambria Math"/>
                        </a:rPr>
                        <m:t>𝟎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⇒</m:t>
                      </m:r>
                      <m:r>
                        <a:rPr lang="en-US" b="1" i="0" smtClean="0">
                          <a:latin typeface="Cambria Math"/>
                          <a:ea typeface="Cambria Math"/>
                        </a:rPr>
                        <m:t>𝐂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0,0,0,1</m:t>
                              </m:r>
                            </m:e>
                          </m:d>
                        </m:e>
                        <m:sup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  <a:ea typeface="Cambria Math"/>
                            </a:rPr>
                            <m:t>T</m:t>
                          </m:r>
                        </m:sup>
                      </m:sSup>
                    </m:oMath>
                  </m:oMathPara>
                </a14:m>
                <a:endParaRPr lang="en-US" dirty="0" smtClean="0"/>
              </a:p>
              <a:p>
                <a:endParaRPr lang="en-US" dirty="0" smtClean="0"/>
              </a:p>
              <a:p>
                <a:r>
                  <a:rPr lang="en-US" dirty="0" smtClean="0"/>
                  <a:t>Assume,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𝑀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′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acc>
                              <m:accPr>
                                <m:chr m:val="̃"/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𝑀</m:t>
                                </m:r>
                              </m:e>
                            </m:acc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′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</a:rPr>
                          <m:t>|</m:t>
                        </m:r>
                        <m:r>
                          <a:rPr lang="en-US" b="1" i="0" smtClean="0">
                            <a:latin typeface="Cambria Math"/>
                          </a:rPr>
                          <m:t>𝐝</m:t>
                        </m:r>
                      </m:e>
                    </m:d>
                  </m:oMath>
                </a14:m>
                <a:endParaRPr lang="en-US" dirty="0" smtClean="0"/>
              </a:p>
              <a:p>
                <a:endParaRPr lang="en-US" dirty="0" smtClean="0"/>
              </a:p>
              <a:p>
                <a:r>
                  <a:rPr lang="en-US" dirty="0" smtClean="0"/>
                  <a:t>Then following,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𝑀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′</m:t>
                        </m:r>
                      </m:sup>
                    </m:sSup>
                    <m:r>
                      <a:rPr lang="en-US" b="1" i="0" smtClean="0">
                        <a:latin typeface="Cambria Math"/>
                      </a:rPr>
                      <m:t>𝐂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0" smtClean="0">
                            <a:latin typeface="Cambria Math"/>
                          </a:rPr>
                          <m:t>𝐞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dirty="0" smtClean="0"/>
                  <a:t>,  </a:t>
                </a:r>
                <a14:m>
                  <m:oMath xmlns:m="http://schemas.openxmlformats.org/officeDocument/2006/math">
                    <m:r>
                      <a:rPr lang="en-US" b="1">
                        <a:latin typeface="Cambria Math"/>
                      </a:rPr>
                      <m:t>𝐝</m:t>
                    </m:r>
                  </m:oMath>
                </a14:m>
                <a:r>
                  <a:rPr lang="en-US" dirty="0" smtClean="0"/>
                  <a:t> must be equal to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>
                            <a:latin typeface="Cambria Math"/>
                          </a:rPr>
                          <m:t>𝐞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′</m:t>
                        </m:r>
                      </m:sup>
                    </m:sSup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152400"/>
                <a:ext cx="4267200" cy="4841903"/>
              </a:xfrm>
              <a:prstGeom prst="rect">
                <a:avLst/>
              </a:prstGeom>
              <a:blipFill rotWithShape="1">
                <a:blip r:embed="rId3"/>
                <a:stretch>
                  <a:fillRect l="-1143" t="-630" r="-1857" b="-11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2867597"/>
              </p:ext>
            </p:extLst>
          </p:nvPr>
        </p:nvGraphicFramePr>
        <p:xfrm>
          <a:off x="4800600" y="609600"/>
          <a:ext cx="4181475" cy="281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4" name="Acrobat Document" r:id="rId4" imgW="4181464" imgH="2819400" progId="AcroExch.Document.7">
                  <p:embed/>
                </p:oleObj>
              </mc:Choice>
              <mc:Fallback>
                <p:oleObj name="Acrobat Document" r:id="rId4" imgW="4181464" imgH="2819400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800600" y="609600"/>
                        <a:ext cx="4181475" cy="281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152400" y="4923641"/>
                <a:ext cx="8458200" cy="10199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Now,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𝑀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+</m:t>
                        </m:r>
                      </m:sup>
                    </m:sSup>
                  </m:oMath>
                </a14:m>
                <a:r>
                  <a:rPr lang="en-US" dirty="0" smtClean="0"/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𝑀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T</m:t>
                        </m:r>
                      </m:sup>
                    </m:sSup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𝑀</m:t>
                            </m:r>
                            <m:sSup>
                              <m:sSup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𝑀</m:t>
                                </m:r>
                              </m:e>
                              <m:sup>
                                <m:r>
                                  <m:rPr>
                                    <m:sty m:val="p"/>
                                  </m:rPr>
                                  <a:rPr lang="en-US" b="0" i="0" smtClean="0">
                                    <a:latin typeface="Cambria Math"/>
                                  </a:rPr>
                                  <m:t>T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−1</m:t>
                        </m:r>
                      </m:sup>
                    </m:sSup>
                    <m:r>
                      <a:rPr lang="en-US" b="0" i="0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𝐼</m:t>
                            </m:r>
                            <m:r>
                              <a:rPr lang="en-US" i="1">
                                <a:latin typeface="Cambria Math"/>
                              </a:rPr>
                              <m:t>|</m:t>
                            </m:r>
                            <m:r>
                              <a:rPr lang="en-US" b="1" i="1">
                                <a:latin typeface="Cambria Math"/>
                              </a:rPr>
                              <m:t>𝟎</m:t>
                            </m:r>
                          </m:e>
                        </m:d>
                      </m:e>
                      <m:sup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T</m:t>
                        </m:r>
                      </m:sup>
                    </m:sSup>
                  </m:oMath>
                </a14:m>
                <a:endParaRPr lang="en-US" dirty="0" smtClean="0"/>
              </a:p>
              <a:p>
                <a:endParaRPr lang="en-US" dirty="0" smtClean="0"/>
              </a:p>
              <a:p>
                <a:r>
                  <a:rPr lang="en-US" dirty="0" smtClean="0"/>
                  <a:t>Thus,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𝐹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𝑆</m:t>
                    </m:r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1">
                                <a:latin typeface="Cambria Math"/>
                              </a:rPr>
                              <m:t>𝐞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′</m:t>
                            </m:r>
                          </m:sup>
                        </m:sSup>
                      </m:e>
                    </m:d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𝑀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′</m:t>
                        </m:r>
                      </m:sup>
                    </m:sSup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𝑀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+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𝑆</m:t>
                    </m:r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1">
                                <a:latin typeface="Cambria Math"/>
                              </a:rPr>
                              <m:t>𝐞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′</m:t>
                            </m:r>
                          </m:sup>
                        </m:sSup>
                      </m:e>
                    </m:d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𝑀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′</m:t>
                        </m:r>
                      </m:sup>
                    </m:sSup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𝐼</m:t>
                        </m:r>
                        <m:r>
                          <a:rPr lang="en-US" i="1">
                            <a:latin typeface="Cambria Math"/>
                          </a:rPr>
                          <m:t>|</m:t>
                        </m:r>
                        <m:r>
                          <a:rPr lang="en-US" b="1" i="1">
                            <a:latin typeface="Cambria Math"/>
                          </a:rPr>
                          <m:t>𝟎</m:t>
                        </m:r>
                      </m:e>
                    </m:d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𝑆</m:t>
                    </m:r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1">
                                <a:latin typeface="Cambria Math"/>
                              </a:rPr>
                              <m:t>𝐞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′</m:t>
                            </m:r>
                          </m:sup>
                        </m:sSup>
                      </m:e>
                    </m:d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𝑀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𝑆</m:t>
                    </m:r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𝑀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′</m:t>
                            </m:r>
                          </m:sup>
                        </m:sSup>
                        <m:r>
                          <a:rPr lang="en-US" b="1">
                            <a:latin typeface="Cambria Math"/>
                          </a:rPr>
                          <m:t>𝐂</m:t>
                        </m:r>
                      </m:e>
                    </m:d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acc>
                          <m:accPr>
                            <m:chr m:val="̃"/>
                            <m:ctrlPr>
                              <a:rPr lang="en-US" i="1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/>
                              </a:rPr>
                              <m:t>𝑀</m:t>
                            </m:r>
                          </m:e>
                        </m:acc>
                      </m:e>
                      <m:sup>
                        <m:r>
                          <a:rPr lang="en-US" i="1">
                            <a:latin typeface="Cambria Math"/>
                          </a:rPr>
                          <m:t>′</m:t>
                        </m:r>
                      </m:sup>
                    </m:sSup>
                  </m:oMath>
                </a14:m>
                <a:endParaRPr lang="en-US" dirty="0" smtClean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4923641"/>
                <a:ext cx="8458200" cy="1019959"/>
              </a:xfrm>
              <a:prstGeom prst="rect">
                <a:avLst/>
              </a:prstGeom>
              <a:blipFill rotWithShape="1">
                <a:blip r:embed="rId6"/>
                <a:stretch>
                  <a:fillRect l="-576" b="-89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714728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152400" y="152400"/>
                <a:ext cx="4267200" cy="56261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u="sng" dirty="0" smtClean="0">
                    <a:solidFill>
                      <a:srgbClr val="FF0000"/>
                    </a:solidFill>
                  </a:rPr>
                  <a:t>A closer look at the Fundamental matrix</a:t>
                </a:r>
                <a:endParaRPr lang="en-US" dirty="0" smtClean="0"/>
              </a:p>
              <a:p>
                <a:endParaRPr lang="en-US" dirty="0" smtClean="0">
                  <a:solidFill>
                    <a:schemeClr val="tx1"/>
                  </a:solidFill>
                </a:endParaRPr>
              </a:p>
              <a:p>
                <a:r>
                  <a:rPr lang="en-US" b="1" dirty="0" smtClean="0"/>
                  <a:t>Case II</a:t>
                </a:r>
              </a:p>
              <a:p>
                <a:r>
                  <a:rPr lang="en-US" dirty="0" smtClean="0"/>
                  <a:t>Case I ignores the affine transform between image Euclidean space (ideal image space) and image affine space (acquired image space). </a:t>
                </a:r>
              </a:p>
              <a:p>
                <a:endParaRPr lang="en-US" sz="1200" dirty="0" smtClean="0"/>
              </a:p>
              <a:p>
                <a:r>
                  <a:rPr lang="en-US" dirty="0" smtClean="0"/>
                  <a:t>Case II solves the fundamental matrix under more realistic environment</a:t>
                </a:r>
              </a:p>
              <a:p>
                <a:endParaRPr lang="en-US" dirty="0" smtClean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𝑀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𝐾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𝐼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|</m:t>
                          </m:r>
                          <m:r>
                            <a:rPr lang="en-US" b="1" i="1" smtClean="0">
                              <a:latin typeface="Cambria Math"/>
                            </a:rPr>
                            <m:t>𝟎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  | </m:t>
                      </m:r>
                      <m:r>
                        <a:rPr lang="en-US" b="0" i="1" smtClean="0">
                          <a:latin typeface="Cambria Math"/>
                        </a:rPr>
                        <m:t>𝐾</m:t>
                      </m:r>
                      <m:r>
                        <a:rPr lang="en-US" b="0" i="1" smtClean="0">
                          <a:latin typeface="Cambria Math"/>
                        </a:rPr>
                        <m:t>: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intrinsic</m:t>
                      </m:r>
                      <m:r>
                        <a:rPr lang="en-US" b="0" i="0" smtClean="0"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callib</m:t>
                      </m:r>
                      <m:r>
                        <a:rPr lang="en-US" b="0" i="0" smtClean="0">
                          <a:latin typeface="Cambria Math"/>
                        </a:rPr>
                        <m:t>.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matrix</m:t>
                      </m:r>
                    </m:oMath>
                  </m:oMathPara>
                </a14:m>
                <a:endParaRPr lang="en-US" dirty="0" smtClean="0"/>
              </a:p>
              <a:p>
                <a:endParaRPr lang="en-US" sz="1050" dirty="0" smtClean="0"/>
              </a:p>
              <a:p>
                <a:r>
                  <a:rPr lang="en-US" dirty="0" smtClean="0"/>
                  <a:t>The second camera matrix may be expressed in the form </a:t>
                </a: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𝑀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𝐾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′</m:t>
                          </m:r>
                        </m:sup>
                      </m:sSup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𝑅</m:t>
                          </m:r>
                          <m:r>
                            <a:rPr lang="en-US" i="1">
                              <a:latin typeface="Cambria Math"/>
                            </a:rPr>
                            <m:t>|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𝑅</m:t>
                          </m:r>
                          <m:r>
                            <a:rPr lang="en-US" b="1" i="0" smtClean="0">
                              <a:latin typeface="Cambria Math"/>
                            </a:rPr>
                            <m:t>𝐭</m:t>
                          </m:r>
                        </m:e>
                      </m:d>
                      <m:r>
                        <a:rPr lang="en-US" b="1" i="1" smtClean="0">
                          <a:latin typeface="Cambria Math"/>
                        </a:rPr>
                        <m:t>   </m:t>
                      </m:r>
                      <m:r>
                        <m:rPr>
                          <m:sty m:val="p"/>
                        </m:rPr>
                        <a:rPr lang="en-US" b="0" i="0" smtClean="0">
                          <a:solidFill>
                            <a:srgbClr val="FF0000"/>
                          </a:solidFill>
                          <a:latin typeface="Cambria Math"/>
                        </a:rPr>
                        <m:t>Explain</m:t>
                      </m:r>
                      <m:r>
                        <a:rPr lang="en-US" b="0" i="0" smtClean="0">
                          <a:solidFill>
                            <a:srgbClr val="FF0000"/>
                          </a:solidFill>
                          <a:latin typeface="Cambria Math"/>
                        </a:rPr>
                        <m:t>!</m:t>
                      </m:r>
                    </m:oMath>
                  </m:oMathPara>
                </a14:m>
                <a:endParaRPr lang="en-US" dirty="0" smtClean="0"/>
              </a:p>
              <a:p>
                <a:endParaRPr lang="en-US" sz="900" dirty="0" smtClean="0"/>
              </a:p>
              <a:p>
                <a:r>
                  <a:rPr lang="en-US" dirty="0" smtClean="0"/>
                  <a:t>As in Case I,</a:t>
                </a:r>
                <a:endParaRPr lang="en-US" i="1" dirty="0" smtClean="0">
                  <a:latin typeface="Cambria Math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𝑀</m:t>
                      </m:r>
                      <m:r>
                        <a:rPr lang="en-US" b="1" i="0" smtClean="0">
                          <a:latin typeface="Cambria Math"/>
                        </a:rPr>
                        <m:t>𝐂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1" i="0" smtClean="0">
                          <a:latin typeface="Cambria Math"/>
                        </a:rPr>
                        <m:t>𝟎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⇒</m:t>
                      </m:r>
                      <m:r>
                        <a:rPr lang="en-US" b="1" i="0" smtClean="0">
                          <a:latin typeface="Cambria Math"/>
                          <a:ea typeface="Cambria Math"/>
                        </a:rPr>
                        <m:t>𝐂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0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,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0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,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0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,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1</m:t>
                              </m:r>
                            </m:e>
                          </m:d>
                        </m:e>
                        <m:sup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  <a:ea typeface="Cambria Math"/>
                            </a:rPr>
                            <m:t>T</m:t>
                          </m:r>
                        </m:sup>
                      </m:sSup>
                    </m:oMath>
                  </m:oMathPara>
                </a14:m>
                <a:endParaRPr lang="en-US" dirty="0" smtClean="0"/>
              </a:p>
              <a:p>
                <a:r>
                  <a:rPr lang="en-US" dirty="0" smtClean="0"/>
                  <a:t>Now,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𝑀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+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brk m:alnAt="7"/>
                                    </m:rPr>
                                    <a:rPr lang="en-US" b="0" i="1" smtClean="0">
                                      <a:latin typeface="Cambria Math"/>
                                    </a:rPr>
                                    <m:t>𝐾</m:t>
                                  </m:r>
                                </m:e>
                                <m:sup>
                                  <m:r>
                                    <m:rPr>
                                      <m:brk m:alnAt="7"/>
                                    </m:rPr>
                                    <a:rPr lang="en-US" b="0" i="1" smtClean="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m:rPr>
                                      <m:brk m:alnAt="7"/>
                                    </m:rPr>
                                    <a:rPr lang="en-US" b="0" i="1" smtClean="0">
                                      <a:latin typeface="Cambria Math"/>
                                    </a:rPr>
                                    <m:t>1</m:t>
                                  </m:r>
                                </m:sup>
                              </m:sSup>
                            </m:e>
                          </m:mr>
                          <m:mr>
                            <m:e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latin typeface="Cambria Math"/>
                                    </a:rPr>
                                    <m:t>𝟎</m:t>
                                  </m:r>
                                </m:e>
                                <m:sup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/>
                                    </a:rPr>
                                    <m:t>T</m:t>
                                  </m:r>
                                </m:sup>
                              </m:sSup>
                            </m:e>
                          </m:mr>
                        </m:m>
                      </m:e>
                    </m:d>
                  </m:oMath>
                </a14:m>
                <a:endParaRPr lang="en-US" dirty="0" smtClean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152400"/>
                <a:ext cx="4267200" cy="5626156"/>
              </a:xfrm>
              <a:prstGeom prst="rect">
                <a:avLst/>
              </a:prstGeom>
              <a:blipFill rotWithShape="1">
                <a:blip r:embed="rId3"/>
                <a:stretch>
                  <a:fillRect l="-1143" t="-542" r="-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3848674"/>
              </p:ext>
            </p:extLst>
          </p:nvPr>
        </p:nvGraphicFramePr>
        <p:xfrm>
          <a:off x="4800600" y="609600"/>
          <a:ext cx="4181475" cy="281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8" name="Acrobat Document" r:id="rId4" imgW="4181464" imgH="2819400" progId="AcroExch.Document.7">
                  <p:embed/>
                </p:oleObj>
              </mc:Choice>
              <mc:Fallback>
                <p:oleObj name="Acrobat Document" r:id="rId4" imgW="4181464" imgH="2819400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800600" y="609600"/>
                        <a:ext cx="4181475" cy="281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152400" y="5638800"/>
                <a:ext cx="8458200" cy="9941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Thus,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𝐹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𝑆</m:t>
                    </m:r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1">
                                <a:latin typeface="Cambria Math"/>
                              </a:rPr>
                              <m:t>𝐞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′</m:t>
                            </m:r>
                          </m:sup>
                        </m:sSup>
                      </m:e>
                    </m:d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𝑀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′</m:t>
                        </m:r>
                      </m:sup>
                    </m:sSup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𝑀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+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𝑆</m:t>
                    </m:r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𝑀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′</m:t>
                            </m:r>
                          </m:sup>
                        </m:sSup>
                        <m:r>
                          <a:rPr lang="en-US" b="1">
                            <a:latin typeface="Cambria Math"/>
                          </a:rPr>
                          <m:t>𝐂</m:t>
                        </m:r>
                      </m:e>
                    </m:d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𝐾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′</m:t>
                        </m:r>
                      </m:sup>
                    </m:sSup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𝑅</m:t>
                        </m:r>
                        <m:r>
                          <a:rPr lang="en-US" i="1">
                            <a:latin typeface="Cambria Math"/>
                          </a:rPr>
                          <m:t>|</m:t>
                        </m:r>
                        <m:r>
                          <a:rPr lang="en-US" i="1">
                            <a:latin typeface="Cambria Math"/>
                          </a:rPr>
                          <m:t>−</m:t>
                        </m:r>
                        <m:r>
                          <a:rPr lang="en-US" i="1">
                            <a:latin typeface="Cambria Math"/>
                          </a:rPr>
                          <m:t>𝑅</m:t>
                        </m:r>
                        <m:r>
                          <a:rPr lang="en-US" b="1">
                            <a:latin typeface="Cambria Math"/>
                          </a:rPr>
                          <m:t>𝐭</m:t>
                        </m:r>
                      </m:e>
                    </m:d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sSup>
                                <m:sSup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brk m:alnAt="7"/>
                                    </m:rPr>
                                    <a:rPr lang="en-US" i="1">
                                      <a:latin typeface="Cambria Math"/>
                                    </a:rPr>
                                    <m:t>𝐾</m:t>
                                  </m:r>
                                </m:e>
                                <m:sup>
                                  <m:r>
                                    <m:rPr>
                                      <m:brk m:alnAt="7"/>
                                    </m:rPr>
                                    <a:rPr lang="en-US" i="1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m:rPr>
                                      <m:brk m:alnAt="7"/>
                                    </m:rPr>
                                    <a:rPr lang="en-US" i="1">
                                      <a:latin typeface="Cambria Math"/>
                                    </a:rPr>
                                    <m:t>1</m:t>
                                  </m:r>
                                </m:sup>
                              </m:sSup>
                            </m:e>
                          </m:mr>
                          <m:mr>
                            <m:e>
                              <m:sSup>
                                <m:sSup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>
                                      <a:latin typeface="Cambria Math"/>
                                    </a:rPr>
                                    <m:t>𝟎</m:t>
                                  </m:r>
                                </m:e>
                                <m:sup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/>
                                    </a:rPr>
                                    <m:t>T</m:t>
                                  </m:r>
                                </m:sup>
                              </m:sSup>
                            </m:e>
                          </m:mr>
                        </m:m>
                      </m:e>
                    </m:d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𝑆</m:t>
                    </m:r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 smtClean="0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𝐾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′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</a:rPr>
                          <m:t>𝑅</m:t>
                        </m:r>
                        <m:r>
                          <a:rPr lang="en-US" b="1" i="0" smtClean="0">
                            <a:latin typeface="Cambria Math"/>
                          </a:rPr>
                          <m:t>𝐭</m:t>
                        </m:r>
                      </m:e>
                    </m:d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𝐾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𝑅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𝐾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sup>
                    </m:sSup>
                  </m:oMath>
                </a14:m>
                <a:endParaRPr lang="en-US" dirty="0" smtClean="0"/>
              </a:p>
              <a:p>
                <a:endParaRPr lang="en-US" sz="800" dirty="0" smtClean="0"/>
              </a:p>
              <a:p>
                <a:r>
                  <a:rPr lang="en-US" dirty="0" smtClean="0"/>
                  <a:t>Using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𝑆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𝐻</m:t>
                        </m:r>
                        <m:r>
                          <a:rPr lang="en-US" b="1" i="0" smtClean="0">
                            <a:latin typeface="Cambria Math"/>
                          </a:rPr>
                          <m:t>𝐮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𝐻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T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𝑆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0" smtClean="0">
                            <a:latin typeface="Cambria Math"/>
                          </a:rPr>
                          <m:t>𝐮</m:t>
                        </m:r>
                      </m:e>
                    </m:d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𝐻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sup>
                    </m:sSup>
                  </m:oMath>
                </a14:m>
                <a:r>
                  <a:rPr lang="en-US" dirty="0" smtClean="0"/>
                  <a:t>,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𝐹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𝐾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′−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T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𝑅𝑆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0" smtClean="0">
                            <a:latin typeface="Cambria Math"/>
                          </a:rPr>
                          <m:t>𝐭</m:t>
                        </m:r>
                      </m:e>
                    </m:d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𝐾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sup>
                    </m:sSup>
                  </m:oMath>
                </a14:m>
                <a:endParaRPr lang="en-US" dirty="0" smtClean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5638800"/>
                <a:ext cx="8458200" cy="994118"/>
              </a:xfrm>
              <a:prstGeom prst="rect">
                <a:avLst/>
              </a:prstGeom>
              <a:blipFill rotWithShape="1">
                <a:blip r:embed="rId6"/>
                <a:stretch>
                  <a:fillRect l="-576" b="-92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49776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7733871"/>
              </p:ext>
            </p:extLst>
          </p:nvPr>
        </p:nvGraphicFramePr>
        <p:xfrm>
          <a:off x="5181600" y="304800"/>
          <a:ext cx="3695700" cy="360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Acrobat Document" r:id="rId3" imgW="3695675" imgH="3609772" progId="AcroExch.Document.7">
                  <p:embed/>
                </p:oleObj>
              </mc:Choice>
              <mc:Fallback>
                <p:oleObj name="Acrobat Document" r:id="rId3" imgW="3695675" imgH="3609772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181600" y="304800"/>
                        <a:ext cx="3695700" cy="3609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52400" y="152400"/>
                <a:ext cx="5257800" cy="65163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u="sng" dirty="0" smtClean="0">
                    <a:solidFill>
                      <a:srgbClr val="FF0000"/>
                    </a:solidFill>
                  </a:rPr>
                  <a:t>Scene reconstruction from multiple views</a:t>
                </a:r>
                <a:endParaRPr lang="en-US" b="1" dirty="0" smtClean="0"/>
              </a:p>
              <a:p>
                <a:endParaRPr lang="en-US" dirty="0" smtClean="0"/>
              </a:p>
              <a:p>
                <a:r>
                  <a:rPr lang="en-US" b="1" dirty="0" smtClean="0"/>
                  <a:t>Task:</a:t>
                </a:r>
                <a:r>
                  <a:rPr lang="en-US" dirty="0" smtClean="0"/>
                  <a:t> Given matching points in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  <a:ea typeface="Cambria Math"/>
                      </a:rPr>
                      <m:t>𝑛</m:t>
                    </m:r>
                  </m:oMath>
                </a14:m>
                <a:r>
                  <a:rPr lang="en-US" dirty="0" smtClean="0"/>
                  <a:t> images. Determine the 3D scene point.</a:t>
                </a:r>
              </a:p>
              <a:p>
                <a:endParaRPr lang="en-US" dirty="0" smtClean="0"/>
              </a:p>
              <a:p>
                <a:r>
                  <a:rPr lang="en-US" b="1" dirty="0" smtClean="0"/>
                  <a:t>Basic Principle:</a:t>
                </a:r>
                <a:r>
                  <a:rPr lang="en-US" dirty="0" smtClean="0"/>
                  <a:t> Back-trace the ray in 3D scene for each image. The scene point is the common intersection of all  rays.</a:t>
                </a:r>
                <a:endParaRPr lang="en-US" dirty="0"/>
              </a:p>
              <a:p>
                <a:endParaRPr lang="en-US" dirty="0" smtClean="0"/>
              </a:p>
              <a:p>
                <a:r>
                  <a:rPr lang="en-US" b="1" dirty="0" smtClean="0"/>
                  <a:t>Information needed:</a:t>
                </a:r>
                <a:r>
                  <a:rPr lang="en-US" dirty="0" smtClean="0"/>
                  <a:t> To back-trace a ray in the scene space, we need to know the corresponding camera matrix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𝑀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dirty="0" smtClean="0"/>
                  <a:t>.</a:t>
                </a:r>
              </a:p>
              <a:p>
                <a:endParaRPr lang="en-US" dirty="0" smtClean="0"/>
              </a:p>
              <a:p>
                <a:r>
                  <a:rPr lang="en-US" dirty="0" smtClean="0"/>
                  <a:t>Challenges: 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dirty="0" smtClean="0"/>
                  <a:t>In an ideal condition,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  <a:ea typeface="Cambria Math"/>
                      </a:rPr>
                      <m:t>𝑚</m:t>
                    </m:r>
                  </m:oMath>
                </a14:m>
                <a:r>
                  <a:rPr lang="en-US" dirty="0" smtClean="0"/>
                  <a:t> back-traced rays intersect at a common point in the scene space. 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dirty="0" smtClean="0"/>
                  <a:t>However, in real applications, due to noise and other source of errors, single-point intersection may not happen</a:t>
                </a:r>
              </a:p>
              <a:p>
                <a:endParaRPr lang="en-US" dirty="0" smtClean="0"/>
              </a:p>
              <a:p>
                <a:r>
                  <a:rPr lang="en-US" b="1" dirty="0" smtClean="0"/>
                  <a:t>How to proceed?</a:t>
                </a:r>
              </a:p>
              <a:p>
                <a:r>
                  <a:rPr lang="en-US" b="1" dirty="0" smtClean="0">
                    <a:solidFill>
                      <a:srgbClr val="0000FF"/>
                    </a:solidFill>
                  </a:rPr>
                  <a:t>	GO by Maximum likelihood estimation!</a:t>
                </a:r>
                <a:endParaRPr lang="en-US" b="1" dirty="0">
                  <a:solidFill>
                    <a:srgbClr val="0000FF"/>
                  </a:solidFill>
                </a:endParaRPr>
              </a:p>
              <a:p>
                <a:endParaRPr lang="en-US" i="1" dirty="0" smtClean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152400"/>
                <a:ext cx="5257800" cy="6516399"/>
              </a:xfrm>
              <a:prstGeom prst="rect">
                <a:avLst/>
              </a:prstGeom>
              <a:blipFill rotWithShape="1">
                <a:blip r:embed="rId5"/>
                <a:stretch>
                  <a:fillRect l="-1159" t="-4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65252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52400" y="152400"/>
                <a:ext cx="7924800" cy="58899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u="sng" dirty="0" smtClean="0">
                    <a:solidFill>
                      <a:srgbClr val="FF0000"/>
                    </a:solidFill>
                  </a:rPr>
                  <a:t>Triangulation</a:t>
                </a:r>
                <a:endParaRPr lang="en-US" b="1" u="sng" dirty="0">
                  <a:solidFill>
                    <a:srgbClr val="FF0000"/>
                  </a:solidFill>
                </a:endParaRPr>
              </a:p>
              <a:p>
                <a:endParaRPr lang="en-US" dirty="0" smtClean="0"/>
              </a:p>
              <a:p>
                <a:r>
                  <a:rPr lang="en-US" dirty="0" smtClean="0"/>
                  <a:t>We want to locate the 3D scene point from its projections in several cameras.</a:t>
                </a:r>
              </a:p>
              <a:p>
                <a:endParaRPr lang="en-US" dirty="0"/>
              </a:p>
              <a:p>
                <a:r>
                  <a:rPr lang="en-US" dirty="0" smtClean="0"/>
                  <a:t>The task is simple, if we know camera projection matrices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𝑀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𝑗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| </m:t>
                    </m:r>
                    <m:r>
                      <a:rPr lang="en-US" b="0" i="1" smtClean="0">
                        <a:latin typeface="Cambria Math"/>
                      </a:rPr>
                      <m:t>𝑗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1</m:t>
                    </m:r>
                    <m:r>
                      <a:rPr lang="en-US" b="0" i="1" smtClean="0">
                        <a:latin typeface="Cambria Math"/>
                      </a:rPr>
                      <m:t>, …, </m:t>
                    </m:r>
                    <m:r>
                      <a:rPr lang="en-US" b="0" i="1" smtClean="0">
                        <a:latin typeface="Cambria Math"/>
                      </a:rPr>
                      <m:t>𝑛</m:t>
                    </m:r>
                  </m:oMath>
                </a14:m>
                <a:endParaRPr lang="en-US" dirty="0" smtClean="0"/>
              </a:p>
              <a:p>
                <a:endParaRPr lang="en-US" dirty="0" smtClean="0"/>
              </a:p>
              <a:p>
                <a:r>
                  <a:rPr lang="en-US" b="1" dirty="0" smtClean="0"/>
                  <a:t>Problem formulation:</a:t>
                </a:r>
                <a:r>
                  <a:rPr lang="en-US" dirty="0" smtClean="0"/>
                  <a:t> Given image points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b="1">
                            <a:latin typeface="Cambria Math"/>
                            <a:ea typeface="Cambria Math"/>
                          </a:rPr>
                          <m:t>𝐮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dirty="0"/>
                  <a:t> and camera projection </a:t>
                </a:r>
                <a:r>
                  <a:rPr lang="en-US" dirty="0" smtClean="0"/>
                  <a:t>matrices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𝑀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𝑗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| </m:t>
                    </m:r>
                    <m:r>
                      <a:rPr lang="en-US" i="1">
                        <a:latin typeface="Cambria Math"/>
                      </a:rPr>
                      <m:t>𝑗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1</m:t>
                    </m:r>
                    <m:r>
                      <a:rPr lang="en-US" i="1">
                        <a:latin typeface="Cambria Math"/>
                      </a:rPr>
                      <m:t>, …, </m:t>
                    </m:r>
                    <m:r>
                      <a:rPr lang="en-US" i="1">
                        <a:latin typeface="Cambria Math"/>
                      </a:rPr>
                      <m:t>𝑛</m:t>
                    </m:r>
                  </m:oMath>
                </a14:m>
                <a:r>
                  <a:rPr lang="en-US" dirty="0" smtClean="0"/>
                  <a:t>, solve the linear homogeneous system</a:t>
                </a:r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𝛼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𝑗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b="1">
                              <a:latin typeface="Cambria Math"/>
                              <a:ea typeface="Cambria Math"/>
                            </a:rPr>
                            <m:t>𝐮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𝑗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𝑀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𝑗</m:t>
                          </m:r>
                        </m:sub>
                      </m:sSub>
                      <m:r>
                        <a:rPr lang="en-US" b="1" i="0" smtClean="0">
                          <a:latin typeface="Cambria Math"/>
                          <a:ea typeface="Cambria Math"/>
                        </a:rPr>
                        <m:t>𝐗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 | 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𝑗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1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, …. 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𝑛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 </m:t>
                      </m:r>
                    </m:oMath>
                  </m:oMathPara>
                </a14:m>
                <a:endParaRPr lang="en-US" i="1" dirty="0" smtClean="0"/>
              </a:p>
              <a:p>
                <a:endParaRPr lang="en-US" dirty="0" smtClean="0"/>
              </a:p>
              <a:p>
                <a:r>
                  <a:rPr lang="en-US" b="1" dirty="0" smtClean="0"/>
                  <a:t>Output:</a:t>
                </a:r>
                <a:r>
                  <a:rPr lang="en-US" dirty="0" smtClean="0"/>
                  <a:t> the 3D scene point </a:t>
                </a:r>
                <a14:m>
                  <m:oMath xmlns:m="http://schemas.openxmlformats.org/officeDocument/2006/math">
                    <m:r>
                      <a:rPr lang="en-US" b="1" i="0" smtClean="0">
                        <a:latin typeface="Cambria Math"/>
                      </a:rPr>
                      <m:t>𝐗</m:t>
                    </m:r>
                  </m:oMath>
                </a14:m>
                <a:endParaRPr lang="en-US" b="1" dirty="0" smtClean="0"/>
              </a:p>
              <a:p>
                <a:endParaRPr lang="en-US" dirty="0"/>
              </a:p>
              <a:p>
                <a:r>
                  <a:rPr lang="en-US" dirty="0" smtClean="0">
                    <a:solidFill>
                      <a:srgbClr val="0000FF"/>
                    </a:solidFill>
                  </a:rPr>
                  <a:t>Formulate the problem into an ML optimization task (here,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b="0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̂"/>
                                    <m:ctrlPr>
                                      <a:rPr lang="en-US" i="1">
                                        <a:solidFill>
                                          <a:srgbClr val="0000FF"/>
                                        </a:solidFill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i="0">
                                        <a:solidFill>
                                          <a:srgbClr val="0000FF"/>
                                        </a:solidFill>
                                        <a:latin typeface="Cambria Math"/>
                                      </a:rPr>
                                      <m:t>u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m:rPr>
                                    <m:sty m:val="p"/>
                                  </m:rPr>
                                  <a:rPr lang="en-US" i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j</m:t>
                                </m:r>
                              </m:sub>
                            </m:sSub>
                            <m:r>
                              <a:rPr lang="en-US" b="0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̂"/>
                                    <m:ctrlPr>
                                      <a:rPr lang="en-US" i="1">
                                        <a:solidFill>
                                          <a:srgbClr val="0000FF"/>
                                        </a:solidFill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b="0" i="0" smtClean="0">
                                        <a:solidFill>
                                          <a:srgbClr val="0000FF"/>
                                        </a:solidFill>
                                        <a:latin typeface="Cambria Math"/>
                                      </a:rPr>
                                      <m:t>v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m:rPr>
                                    <m:sty m:val="p"/>
                                  </m:rPr>
                                  <a:rPr lang="en-US" i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j</m:t>
                                </m:r>
                              </m:sub>
                            </m:sSub>
                          </m:e>
                        </m:d>
                      </m:e>
                      <m:sup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T</m:t>
                        </m:r>
                      </m:sup>
                    </m:sSup>
                  </m:oMath>
                </a14:m>
                <a:r>
                  <a:rPr lang="en-US" dirty="0" smtClean="0">
                    <a:solidFill>
                      <a:srgbClr val="0000FF"/>
                    </a:solidFill>
                  </a:rPr>
                  <a:t> are measures image points)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i="0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min</m:t>
                              </m:r>
                            </m:e>
                            <m:lim>
                              <m:r>
                                <a:rPr lang="en-US" b="1" i="0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𝐗</m:t>
                              </m:r>
                            </m:lim>
                          </m:limLow>
                        </m:fName>
                        <m:e>
                          <m:nary>
                            <m:naryPr>
                              <m:chr m:val="∑"/>
                              <m:ctrlPr>
                                <a:rPr lang="en-US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b="0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𝑗</m:t>
                              </m:r>
                              <m:r>
                                <m:rPr>
                                  <m:brk m:alnAt="23"/>
                                </m:rPr>
                                <a:rPr lang="en-US" b="0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=</m:t>
                              </m:r>
                              <m:r>
                                <m:rPr>
                                  <m:brk m:alnAt="23"/>
                                </m:rPr>
                                <a:rPr lang="en-US" b="0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b="0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𝑚</m:t>
                              </m:r>
                            </m:sup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i="1" smtClean="0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US" b="0" i="1" smtClean="0">
                                          <a:solidFill>
                                            <a:srgbClr val="0000FF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i="1" smtClean="0">
                                              <a:solidFill>
                                                <a:srgbClr val="0000FF"/>
                                              </a:solidFill>
                                              <a:latin typeface="Cambria Math"/>
                                            </a:rPr>
                                          </m:ctrlPr>
                                        </m:dPr>
                                        <m:e>
                                          <m:f>
                                            <m:fPr>
                                              <m:ctrlPr>
                                                <a:rPr lang="en-US" i="1" smtClean="0">
                                                  <a:solidFill>
                                                    <a:srgbClr val="0000FF"/>
                                                  </a:solidFill>
                                                  <a:latin typeface="Cambria Math"/>
                                                </a:rPr>
                                              </m:ctrlPr>
                                            </m:fPr>
                                            <m:num>
                                              <m:sSub>
                                                <m:sSubPr>
                                                  <m:ctrlPr>
                                                    <a:rPr lang="en-US" b="0" i="1" smtClean="0">
                                                      <a:solidFill>
                                                        <a:srgbClr val="0000FF"/>
                                                      </a:solidFill>
                                                      <a:latin typeface="Cambria Math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b="1" i="0" smtClean="0">
                                                      <a:solidFill>
                                                        <a:srgbClr val="0000FF"/>
                                                      </a:solidFill>
                                                      <a:latin typeface="Cambria Math"/>
                                                    </a:rPr>
                                                    <m:t>𝐦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b="0" i="1" smtClean="0">
                                                      <a:solidFill>
                                                        <a:srgbClr val="0000FF"/>
                                                      </a:solidFill>
                                                      <a:latin typeface="Cambria Math"/>
                                                    </a:rPr>
                                                    <m:t>𝑗</m:t>
                                                  </m:r>
                                                  <m:r>
                                                    <a:rPr lang="en-US" b="0" i="1" smtClean="0">
                                                      <a:solidFill>
                                                        <a:srgbClr val="0000FF"/>
                                                      </a:solidFill>
                                                      <a:latin typeface="Cambria Math"/>
                                                    </a:rPr>
                                                    <m:t>,</m:t>
                                                  </m:r>
                                                  <m:r>
                                                    <a:rPr lang="en-US" b="0" i="1" smtClean="0">
                                                      <a:solidFill>
                                                        <a:srgbClr val="0000FF"/>
                                                      </a:solidFill>
                                                      <a:latin typeface="Cambria Math"/>
                                                    </a:rPr>
                                                    <m:t>1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b="1" i="0" smtClean="0">
                                                  <a:solidFill>
                                                    <a:srgbClr val="0000FF"/>
                                                  </a:solidFill>
                                                  <a:latin typeface="Cambria Math"/>
                                                </a:rPr>
                                                <m:t>𝐗</m:t>
                                              </m:r>
                                            </m:num>
                                            <m:den>
                                              <m:sSub>
                                                <m:sSubPr>
                                                  <m:ctrlPr>
                                                    <a:rPr lang="en-US" i="1">
                                                      <a:solidFill>
                                                        <a:srgbClr val="0000FF"/>
                                                      </a:solidFill>
                                                      <a:latin typeface="Cambria Math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b="1">
                                                      <a:solidFill>
                                                        <a:srgbClr val="0000FF"/>
                                                      </a:solidFill>
                                                      <a:latin typeface="Cambria Math"/>
                                                    </a:rPr>
                                                    <m:t>𝐦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i="1">
                                                      <a:solidFill>
                                                        <a:srgbClr val="0000FF"/>
                                                      </a:solidFill>
                                                      <a:latin typeface="Cambria Math"/>
                                                    </a:rPr>
                                                    <m:t>𝑗</m:t>
                                                  </m:r>
                                                  <m:r>
                                                    <a:rPr lang="en-US" i="1">
                                                      <a:solidFill>
                                                        <a:srgbClr val="0000FF"/>
                                                      </a:solidFill>
                                                      <a:latin typeface="Cambria Math"/>
                                                    </a:rPr>
                                                    <m:t>,</m:t>
                                                  </m:r>
                                                  <m:r>
                                                    <a:rPr lang="en-US" b="0" i="1" smtClean="0">
                                                      <a:solidFill>
                                                        <a:srgbClr val="0000FF"/>
                                                      </a:solidFill>
                                                      <a:latin typeface="Cambria Math"/>
                                                    </a:rPr>
                                                    <m:t>3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b="1">
                                                  <a:solidFill>
                                                    <a:srgbClr val="0000FF"/>
                                                  </a:solidFill>
                                                  <a:latin typeface="Cambria Math"/>
                                                </a:rPr>
                                                <m:t>𝐗</m:t>
                                              </m:r>
                                            </m:den>
                                          </m:f>
                                          <m:r>
                                            <a:rPr lang="en-US" b="0" i="1" smtClean="0">
                                              <a:solidFill>
                                                <a:srgbClr val="0000FF"/>
                                              </a:solidFill>
                                              <a:latin typeface="Cambria Math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solidFill>
                                                    <a:srgbClr val="0000FF"/>
                                                  </a:solidFill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acc>
                                                <m:accPr>
                                                  <m:chr m:val="̂"/>
                                                  <m:ctrlPr>
                                                    <a:rPr lang="en-US" i="1">
                                                      <a:solidFill>
                                                        <a:srgbClr val="0000FF"/>
                                                      </a:solidFill>
                                                      <a:latin typeface="Cambria Math"/>
                                                    </a:rPr>
                                                  </m:ctrlPr>
                                                </m:accPr>
                                                <m:e>
                                                  <m:r>
                                                    <a:rPr lang="en-US" i="1">
                                                      <a:solidFill>
                                                        <a:srgbClr val="0000FF"/>
                                                      </a:solidFill>
                                                      <a:latin typeface="Cambria Math"/>
                                                    </a:rPr>
                                                    <m:t>𝑢</m:t>
                                                  </m:r>
                                                </m:e>
                                              </m:acc>
                                            </m:e>
                                            <m:sub>
                                              <m:r>
                                                <a:rPr lang="en-US" i="1">
                                                  <a:solidFill>
                                                    <a:srgbClr val="0000FF"/>
                                                  </a:solidFill>
                                                  <a:latin typeface="Cambria Math"/>
                                                </a:rPr>
                                                <m:t>𝑗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b="0" i="1" smtClean="0">
                                          <a:solidFill>
                                            <a:srgbClr val="0000FF"/>
                                          </a:solidFill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b="0" i="1" smtClean="0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lang="en-US" i="1">
                                          <a:solidFill>
                                            <a:srgbClr val="0000FF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i="1">
                                              <a:solidFill>
                                                <a:srgbClr val="0000FF"/>
                                              </a:solidFill>
                                              <a:latin typeface="Cambria Math"/>
                                            </a:rPr>
                                          </m:ctrlPr>
                                        </m:dPr>
                                        <m:e>
                                          <m:f>
                                            <m:fPr>
                                              <m:ctrlPr>
                                                <a:rPr lang="en-US" i="1">
                                                  <a:solidFill>
                                                    <a:srgbClr val="0000FF"/>
                                                  </a:solidFill>
                                                  <a:latin typeface="Cambria Math"/>
                                                </a:rPr>
                                              </m:ctrlPr>
                                            </m:fPr>
                                            <m:num>
                                              <m:sSub>
                                                <m:sSubPr>
                                                  <m:ctrlPr>
                                                    <a:rPr lang="en-US" i="1">
                                                      <a:solidFill>
                                                        <a:srgbClr val="0000FF"/>
                                                      </a:solidFill>
                                                      <a:latin typeface="Cambria Math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b="1">
                                                      <a:solidFill>
                                                        <a:srgbClr val="0000FF"/>
                                                      </a:solidFill>
                                                      <a:latin typeface="Cambria Math"/>
                                                    </a:rPr>
                                                    <m:t>𝐦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i="1">
                                                      <a:solidFill>
                                                        <a:srgbClr val="0000FF"/>
                                                      </a:solidFill>
                                                      <a:latin typeface="Cambria Math"/>
                                                    </a:rPr>
                                                    <m:t>𝑗</m:t>
                                                  </m:r>
                                                  <m:r>
                                                    <a:rPr lang="en-US" i="1">
                                                      <a:solidFill>
                                                        <a:srgbClr val="0000FF"/>
                                                      </a:solidFill>
                                                      <a:latin typeface="Cambria Math"/>
                                                    </a:rPr>
                                                    <m:t>,</m:t>
                                                  </m:r>
                                                  <m:r>
                                                    <a:rPr lang="en-US" b="0" i="1" smtClean="0">
                                                      <a:solidFill>
                                                        <a:srgbClr val="0000FF"/>
                                                      </a:solidFill>
                                                      <a:latin typeface="Cambria Math"/>
                                                    </a:rPr>
                                                    <m:t>2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b="1">
                                                  <a:solidFill>
                                                    <a:srgbClr val="0000FF"/>
                                                  </a:solidFill>
                                                  <a:latin typeface="Cambria Math"/>
                                                </a:rPr>
                                                <m:t>𝐗</m:t>
                                              </m:r>
                                            </m:num>
                                            <m:den>
                                              <m:sSub>
                                                <m:sSubPr>
                                                  <m:ctrlPr>
                                                    <a:rPr lang="en-US" i="1">
                                                      <a:solidFill>
                                                        <a:srgbClr val="0000FF"/>
                                                      </a:solidFill>
                                                      <a:latin typeface="Cambria Math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b="1">
                                                      <a:solidFill>
                                                        <a:srgbClr val="0000FF"/>
                                                      </a:solidFill>
                                                      <a:latin typeface="Cambria Math"/>
                                                    </a:rPr>
                                                    <m:t>𝐦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i="1">
                                                      <a:solidFill>
                                                        <a:srgbClr val="0000FF"/>
                                                      </a:solidFill>
                                                      <a:latin typeface="Cambria Math"/>
                                                    </a:rPr>
                                                    <m:t>𝑗</m:t>
                                                  </m:r>
                                                  <m:r>
                                                    <a:rPr lang="en-US" i="1">
                                                      <a:solidFill>
                                                        <a:srgbClr val="0000FF"/>
                                                      </a:solidFill>
                                                      <a:latin typeface="Cambria Math"/>
                                                    </a:rPr>
                                                    <m:t>,</m:t>
                                                  </m:r>
                                                  <m:r>
                                                    <a:rPr lang="en-US" i="1">
                                                      <a:solidFill>
                                                        <a:srgbClr val="0000FF"/>
                                                      </a:solidFill>
                                                      <a:latin typeface="Cambria Math"/>
                                                    </a:rPr>
                                                    <m:t>3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b="1">
                                                  <a:solidFill>
                                                    <a:srgbClr val="0000FF"/>
                                                  </a:solidFill>
                                                  <a:latin typeface="Cambria Math"/>
                                                </a:rPr>
                                                <m:t>𝐗</m:t>
                                              </m:r>
                                            </m:den>
                                          </m:f>
                                          <m:r>
                                            <a:rPr lang="en-US" i="1">
                                              <a:solidFill>
                                                <a:srgbClr val="0000FF"/>
                                              </a:solidFill>
                                              <a:latin typeface="Cambria Math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solidFill>
                                                    <a:srgbClr val="0000FF"/>
                                                  </a:solidFill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acc>
                                                <m:accPr>
                                                  <m:chr m:val="̂"/>
                                                  <m:ctrlPr>
                                                    <a:rPr lang="en-US" i="1">
                                                      <a:solidFill>
                                                        <a:srgbClr val="0000FF"/>
                                                      </a:solidFill>
                                                      <a:latin typeface="Cambria Math"/>
                                                    </a:rPr>
                                                  </m:ctrlPr>
                                                </m:accPr>
                                                <m:e>
                                                  <m:r>
                                                    <a:rPr lang="en-US" b="0" i="1" smtClean="0">
                                                      <a:solidFill>
                                                        <a:srgbClr val="0000FF"/>
                                                      </a:solidFill>
                                                      <a:latin typeface="Cambria Math"/>
                                                    </a:rPr>
                                                    <m:t>𝑣</m:t>
                                                  </m:r>
                                                </m:e>
                                              </m:acc>
                                            </m:e>
                                            <m:sub>
                                              <m:r>
                                                <a:rPr lang="en-US" i="1">
                                                  <a:solidFill>
                                                    <a:srgbClr val="0000FF"/>
                                                  </a:solidFill>
                                                  <a:latin typeface="Cambria Math"/>
                                                </a:rPr>
                                                <m:t>𝑗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i="1">
                                          <a:solidFill>
                                            <a:srgbClr val="0000FF"/>
                                          </a:solidFill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d>
                            </m:e>
                          </m:nary>
                        </m:e>
                      </m:func>
                    </m:oMath>
                  </m:oMathPara>
                </a14:m>
                <a:endParaRPr lang="en-US" i="1" dirty="0" smtClean="0">
                  <a:solidFill>
                    <a:srgbClr val="0000FF"/>
                  </a:solidFill>
                </a:endParaRPr>
              </a:p>
              <a:p>
                <a:endParaRPr lang="en-US" i="1" dirty="0" smtClean="0">
                  <a:solidFill>
                    <a:srgbClr val="0000FF"/>
                  </a:solidFill>
                </a:endParaRPr>
              </a:p>
              <a:p>
                <a:r>
                  <a:rPr lang="en-US" b="1" dirty="0" smtClean="0">
                    <a:solidFill>
                      <a:srgbClr val="FF0000"/>
                    </a:solidFill>
                  </a:rPr>
                  <a:t>Q: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 Why the error factors in measured points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̂"/>
                                    <m:ctrlPr>
                                      <a:rPr lang="en-US" i="1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i="0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</a:rPr>
                                      <m:t>u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m:rPr>
                                    <m:sty m:val="p"/>
                                  </m:rPr>
                                  <a:rPr lang="en-US" i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j</m:t>
                                </m:r>
                              </m:sub>
                            </m:sSub>
                            <m:r>
                              <a:rPr lang="en-US" i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̂"/>
                                    <m:ctrlPr>
                                      <a:rPr lang="en-US" i="1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i="0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</a:rPr>
                                      <m:t>v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m:rPr>
                                    <m:sty m:val="p"/>
                                  </m:rPr>
                                  <a:rPr lang="en-US" i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j</m:t>
                                </m:r>
                              </m:sub>
                            </m:sSub>
                          </m:e>
                        </m:d>
                      </m:e>
                      <m:sup>
                        <m:r>
                          <m:rPr>
                            <m:sty m:val="p"/>
                          </m:rPr>
                          <a:rPr lang="en-US" i="0">
                            <a:solidFill>
                              <a:srgbClr val="FF0000"/>
                            </a:solidFill>
                            <a:latin typeface="Cambria Math"/>
                          </a:rPr>
                          <m:t>T</m:t>
                        </m:r>
                      </m:sup>
                    </m:sSup>
                  </m:oMath>
                </a14:m>
                <a:r>
                  <a:rPr lang="en-US" dirty="0" smtClean="0">
                    <a:solidFill>
                      <a:srgbClr val="FF0000"/>
                    </a:solidFill>
                  </a:rPr>
                  <a:t> are not used here in the formulation ML optimization function?</a:t>
                </a: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152400"/>
                <a:ext cx="7924800" cy="5889946"/>
              </a:xfrm>
              <a:prstGeom prst="rect">
                <a:avLst/>
              </a:prstGeom>
              <a:blipFill rotWithShape="1">
                <a:blip r:embed="rId2"/>
                <a:stretch>
                  <a:fillRect l="-615" t="-518" b="-7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15573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152400" y="152400"/>
                <a:ext cx="7924800" cy="43365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u="sng" dirty="0" smtClean="0">
                    <a:solidFill>
                      <a:srgbClr val="FF0000"/>
                    </a:solidFill>
                  </a:rPr>
                  <a:t>Projection reconstruction and ambiguity</a:t>
                </a:r>
                <a:endParaRPr lang="en-US" b="1" u="sng" dirty="0">
                  <a:solidFill>
                    <a:srgbClr val="FF0000"/>
                  </a:solidFill>
                </a:endParaRPr>
              </a:p>
              <a:p>
                <a:endParaRPr lang="en-US" dirty="0" smtClean="0"/>
              </a:p>
              <a:p>
                <a:r>
                  <a:rPr lang="en-US" dirty="0" smtClean="0"/>
                  <a:t>Suppose there are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𝑚</m:t>
                    </m:r>
                  </m:oMath>
                </a14:m>
                <a:r>
                  <a:rPr lang="en-US" dirty="0" smtClean="0"/>
                  <a:t> scene points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0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b="1">
                            <a:latin typeface="Cambria Math"/>
                            <a:ea typeface="Cambria Math"/>
                          </a:rPr>
                          <m:t>𝐗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/>
                        <a:ea typeface="Cambria Math"/>
                      </a:rPr>
                      <m:t> | 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𝑖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=1, …, 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𝑚</m:t>
                    </m:r>
                  </m:oMath>
                </a14:m>
                <a:r>
                  <a:rPr lang="en-US" dirty="0" smtClean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  <a:ea typeface="Cambria Math"/>
                      </a:rPr>
                      <m:t>𝑛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US" dirty="0" smtClean="0"/>
                  <a:t>cameras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𝑀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𝑗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| </m:t>
                    </m:r>
                    <m:r>
                      <a:rPr lang="en-US" i="1">
                        <a:latin typeface="Cambria Math"/>
                      </a:rPr>
                      <m:t>𝑗</m:t>
                    </m:r>
                    <m:r>
                      <a:rPr lang="en-US" i="1">
                        <a:latin typeface="Cambria Math"/>
                      </a:rPr>
                      <m:t>=1, …, </m:t>
                    </m:r>
                    <m:r>
                      <a:rPr lang="en-US" i="1">
                        <a:latin typeface="Cambria Math"/>
                      </a:rPr>
                      <m:t>𝑛</m:t>
                    </m:r>
                  </m:oMath>
                </a14:m>
                <a:endParaRPr lang="en-US" dirty="0" smtClean="0"/>
              </a:p>
              <a:p>
                <a:endParaRPr lang="en-US" dirty="0"/>
              </a:p>
              <a:p>
                <a:r>
                  <a:rPr lang="en-US" b="1" dirty="0" smtClean="0"/>
                  <a:t>Given</a:t>
                </a:r>
                <a:r>
                  <a:rPr lang="en-US" dirty="0" smtClean="0"/>
                  <a:t> </a:t>
                </a:r>
                <a:r>
                  <a:rPr lang="en-US" dirty="0"/>
                  <a:t>image points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b="1">
                            <a:latin typeface="Cambria Math"/>
                            <a:ea typeface="Cambria Math"/>
                          </a:rPr>
                          <m:t>𝐮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𝑖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,</m:t>
                        </m:r>
                        <m:r>
                          <a:rPr lang="en-US" i="1">
                            <a:latin typeface="Cambria Math"/>
                            <a:ea typeface="Cambria Math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dirty="0"/>
                  <a:t> and camera projection </a:t>
                </a:r>
                <a:r>
                  <a:rPr lang="en-US" dirty="0"/>
                  <a:t>matrices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𝑀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𝑗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| </m:t>
                    </m:r>
                    <m:r>
                      <a:rPr lang="en-US" i="1">
                        <a:latin typeface="Cambria Math"/>
                      </a:rPr>
                      <m:t>𝑗</m:t>
                    </m:r>
                    <m:r>
                      <a:rPr lang="en-US" i="1">
                        <a:latin typeface="Cambria Math"/>
                      </a:rPr>
                      <m:t>=1, …, </m:t>
                    </m:r>
                    <m:r>
                      <a:rPr lang="en-US" i="1">
                        <a:latin typeface="Cambria Math"/>
                      </a:rPr>
                      <m:t>𝑛</m:t>
                    </m:r>
                  </m:oMath>
                </a14:m>
                <a:r>
                  <a:rPr lang="en-US" dirty="0"/>
                  <a:t>, solve the linear homogeneous </a:t>
                </a:r>
                <a:r>
                  <a:rPr lang="en-US" dirty="0" smtClean="0"/>
                  <a:t>system</a:t>
                </a:r>
              </a:p>
              <a:p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𝛼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𝑖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,</m:t>
                          </m:r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𝑗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b="1">
                              <a:latin typeface="Cambria Math"/>
                              <a:ea typeface="Cambria Math"/>
                            </a:rPr>
                            <m:t>𝐮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𝑖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,</m:t>
                          </m:r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𝑗</m:t>
                          </m:r>
                        </m:sub>
                      </m:sSub>
                      <m:r>
                        <a:rPr lang="en-US" i="1">
                          <a:latin typeface="Cambria Math"/>
                          <a:ea typeface="Cambria Math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𝑀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𝑗</m:t>
                          </m:r>
                        </m:sub>
                      </m:sSub>
                      <m:sSub>
                        <m:sSubPr>
                          <m:ctrlPr>
                            <a:rPr lang="en-US" b="1" i="0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b="1">
                              <a:latin typeface="Cambria Math"/>
                              <a:ea typeface="Cambria Math"/>
                            </a:rPr>
                            <m:t>𝐗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𝑖</m:t>
                          </m:r>
                        </m:sub>
                      </m:sSub>
                      <m:r>
                        <a:rPr lang="en-US" i="1">
                          <a:latin typeface="Cambria Math"/>
                          <a:ea typeface="Cambria Math"/>
                        </a:rPr>
                        <m:t> |</m:t>
                      </m:r>
                      <m:r>
                        <a:rPr lang="en-US" i="1">
                          <a:latin typeface="Cambria Math"/>
                          <a:ea typeface="Cambria Math"/>
                        </a:rPr>
                        <m:t>𝑖</m:t>
                      </m:r>
                      <m:r>
                        <a:rPr lang="en-US" i="1">
                          <a:latin typeface="Cambria Math"/>
                          <a:ea typeface="Cambria Math"/>
                        </a:rPr>
                        <m:t>=1, …, </m:t>
                      </m:r>
                      <m:r>
                        <a:rPr lang="en-US" i="1">
                          <a:latin typeface="Cambria Math"/>
                          <a:ea typeface="Cambria Math"/>
                        </a:rPr>
                        <m:t>𝑚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, 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𝑗</m:t>
                      </m:r>
                      <m:r>
                        <a:rPr lang="en-US" i="1">
                          <a:latin typeface="Cambria Math"/>
                          <a:ea typeface="Cambria Math"/>
                        </a:rPr>
                        <m:t>=1, …. </m:t>
                      </m:r>
                      <m:r>
                        <a:rPr lang="en-US" i="1">
                          <a:latin typeface="Cambria Math"/>
                          <a:ea typeface="Cambria Math"/>
                        </a:rPr>
                        <m:t>𝑛</m:t>
                      </m:r>
                      <m:r>
                        <a:rPr lang="en-US" i="1">
                          <a:latin typeface="Cambria Math"/>
                          <a:ea typeface="Cambria Math"/>
                        </a:rPr>
                        <m:t> </m:t>
                      </m:r>
                    </m:oMath>
                  </m:oMathPara>
                </a14:m>
                <a:endParaRPr lang="en-US" i="1" dirty="0"/>
              </a:p>
              <a:p>
                <a:endParaRPr lang="en-US" dirty="0"/>
              </a:p>
              <a:p>
                <a:r>
                  <a:rPr lang="en-US" dirty="0" smtClean="0"/>
                  <a:t>Consider the task when both scene points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b="1">
                            <a:latin typeface="Cambria Math"/>
                            <a:ea typeface="Cambria Math"/>
                          </a:rPr>
                          <m:t>𝐗</m:t>
                        </m:r>
                      </m:e>
                      <m:sub>
                        <m:r>
                          <a:rPr lang="en-US" i="1">
                            <a:latin typeface="Cambria Math"/>
                            <a:ea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 smtClean="0"/>
                  <a:t> and camera matrices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𝑀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dirty="0" smtClean="0"/>
                  <a:t> are both unknown</a:t>
                </a:r>
              </a:p>
              <a:p>
                <a:endParaRPr lang="en-US" dirty="0" smtClean="0"/>
              </a:p>
              <a:p>
                <a:r>
                  <a:rPr lang="en-US" dirty="0" smtClean="0"/>
                  <a:t>The R.H.S. contains nonlinear terms of unknowns. Thus, its no more a linear system problem. </a:t>
                </a:r>
              </a:p>
              <a:p>
                <a:endParaRPr lang="en-US" dirty="0" smtClean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152400"/>
                <a:ext cx="7924800" cy="4336572"/>
              </a:xfrm>
              <a:prstGeom prst="rect">
                <a:avLst/>
              </a:prstGeom>
              <a:blipFill rotWithShape="1">
                <a:blip r:embed="rId2"/>
                <a:stretch>
                  <a:fillRect l="-615" t="-703" r="-1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153035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152400" y="152400"/>
                <a:ext cx="7924800" cy="47432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u="sng" dirty="0" smtClean="0">
                    <a:solidFill>
                      <a:srgbClr val="FF0000"/>
                    </a:solidFill>
                  </a:rPr>
                  <a:t>Projective ambiguity</a:t>
                </a:r>
                <a:endParaRPr lang="en-US" b="1" u="sng" dirty="0">
                  <a:solidFill>
                    <a:srgbClr val="FF0000"/>
                  </a:solidFill>
                </a:endParaRPr>
              </a:p>
              <a:p>
                <a:endParaRPr lang="en-US" dirty="0" smtClean="0"/>
              </a:p>
              <a:p>
                <a:r>
                  <a:rPr lang="en-US" dirty="0" smtClean="0"/>
                  <a:t>Here, we identify the natural </a:t>
                </a:r>
                <a:r>
                  <a:rPr lang="en-US" b="1" dirty="0" smtClean="0"/>
                  <a:t>ambiguity</a:t>
                </a:r>
                <a:r>
                  <a:rPr lang="en-US" dirty="0" smtClean="0"/>
                  <a:t> in the system</a:t>
                </a:r>
              </a:p>
              <a:p>
                <a:endParaRPr lang="en-US" dirty="0" smtClean="0"/>
              </a:p>
              <a:p>
                <a:r>
                  <a:rPr lang="en-US" dirty="0" smtClean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  <a:ea typeface="Cambria Math"/>
                          </a:rPr>
                          <m:t>𝑀</m:t>
                        </m:r>
                      </m:e>
                      <m:sub>
                        <m:r>
                          <a:rPr lang="en-US" i="1">
                            <a:latin typeface="Cambria Math"/>
                            <a:ea typeface="Cambria Math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dirty="0" smtClean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b="1">
                            <a:latin typeface="Cambria Math"/>
                            <a:ea typeface="Cambria Math"/>
                          </a:rPr>
                          <m:t>𝐗</m:t>
                        </m:r>
                      </m:e>
                      <m:sub>
                        <m:r>
                          <a:rPr lang="en-US" i="1">
                            <a:latin typeface="Cambria Math"/>
                            <a:ea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 smtClean="0"/>
                  <a:t> be a solution of the system and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  <a:ea typeface="Cambria Math"/>
                      </a:rPr>
                      <m:t>𝑇</m:t>
                    </m:r>
                  </m:oMath>
                </a14:m>
                <a:r>
                  <a:rPr lang="en-US" dirty="0" smtClean="0"/>
                  <a:t> any non-singular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  <a:ea typeface="Cambria Math"/>
                      </a:rPr>
                      <m:t>3×3</m:t>
                    </m:r>
                  </m:oMath>
                </a14:m>
                <a:r>
                  <a:rPr lang="en-US" dirty="0" smtClean="0"/>
                  <a:t> matrix. </a:t>
                </a:r>
              </a:p>
              <a:p>
                <a:r>
                  <a:rPr lang="en-US" dirty="0" smtClean="0"/>
                  <a:t>Then, assuming  that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/>
                          </a:rPr>
                          <m:t>𝑀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𝑗</m:t>
                        </m:r>
                      </m:sub>
                      <m:sup>
                        <m:r>
                          <a:rPr lang="en-US" i="1">
                            <a:latin typeface="Cambria Math"/>
                          </a:rPr>
                          <m:t>′</m:t>
                        </m:r>
                      </m:sup>
                    </m:sSubSup>
                    <m:r>
                      <a:rPr lang="en-US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𝑀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𝑗</m:t>
                        </m:r>
                      </m:sub>
                    </m:sSub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𝑇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US" dirty="0" smtClean="0"/>
                  <a:t> and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b="1">
                            <a:latin typeface="Cambria Math"/>
                          </a:rPr>
                          <m:t>𝐗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𝑖</m:t>
                        </m:r>
                      </m:sub>
                      <m:sup>
                        <m:r>
                          <a:rPr lang="en-US" i="1">
                            <a:latin typeface="Cambria Math"/>
                          </a:rPr>
                          <m:t>′</m:t>
                        </m:r>
                      </m:sup>
                    </m:sSubSup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𝑇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b="1">
                            <a:latin typeface="Cambria Math"/>
                          </a:rPr>
                          <m:t>𝐗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 smtClean="0"/>
                  <a:t>,</a:t>
                </a:r>
              </a:p>
              <a:p>
                <a:endParaRPr lang="en-US" dirty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𝑀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𝑗</m:t>
                          </m:r>
                        </m:sub>
                        <m:sup>
                          <m:r>
                            <a:rPr lang="en-US" b="0" i="1" smtClean="0">
                              <a:latin typeface="Cambria Math"/>
                            </a:rPr>
                            <m:t>′</m:t>
                          </m:r>
                        </m:sup>
                      </m:sSubSup>
                      <m:sSubSup>
                        <m:sSubSup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US" b="1" i="0" smtClean="0">
                              <a:latin typeface="Cambria Math"/>
                            </a:rPr>
                            <m:t>𝐗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𝑖</m:t>
                          </m:r>
                        </m:sub>
                        <m:sup>
                          <m:r>
                            <a:rPr lang="en-US" b="0" i="1" smtClean="0">
                              <a:latin typeface="Cambria Math"/>
                            </a:rPr>
                            <m:t>′</m:t>
                          </m:r>
                        </m:sup>
                      </m:sSubSup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𝑀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𝑗</m:t>
                          </m:r>
                        </m:sub>
                      </m:sSub>
                      <m:sSup>
                        <m:sSup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𝑇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−1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</a:rPr>
                        <m:t>𝑇</m:t>
                      </m:r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1" i="0" smtClean="0">
                              <a:latin typeface="Cambria Math"/>
                            </a:rPr>
                            <m:t>𝐗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𝑀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𝑗</m:t>
                          </m:r>
                        </m:sub>
                      </m:sSub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1" i="0" smtClean="0">
                              <a:latin typeface="Cambria Math"/>
                            </a:rPr>
                            <m:t>𝐗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US" dirty="0" smtClean="0"/>
              </a:p>
              <a:p>
                <a:endParaRPr lang="en-US" dirty="0" smtClean="0"/>
              </a:p>
              <a:p>
                <a:r>
                  <a:rPr lang="en-US" dirty="0" smtClean="0"/>
                  <a:t>i.e.,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/>
                          </a:rPr>
                          <m:t>𝑀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𝑗</m:t>
                        </m:r>
                      </m:sub>
                      <m:sup>
                        <m:r>
                          <a:rPr lang="en-US" i="1">
                            <a:latin typeface="Cambria Math"/>
                          </a:rPr>
                          <m:t>′</m:t>
                        </m:r>
                      </m:sup>
                    </m:sSubSup>
                  </m:oMath>
                </a14:m>
                <a:r>
                  <a:rPr lang="en-US" dirty="0" smtClean="0"/>
                  <a:t> and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b="1">
                            <a:latin typeface="Cambria Math"/>
                          </a:rPr>
                          <m:t>𝐗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𝑖</m:t>
                        </m:r>
                      </m:sub>
                      <m:sup>
                        <m:r>
                          <a:rPr lang="en-US" i="1">
                            <a:latin typeface="Cambria Math"/>
                          </a:rPr>
                          <m:t>′</m:t>
                        </m:r>
                      </m:sup>
                    </m:sSubSup>
                  </m:oMath>
                </a14:m>
                <a:r>
                  <a:rPr lang="en-US" dirty="0" smtClean="0"/>
                  <a:t> are also valid solutions to the same system. </a:t>
                </a:r>
              </a:p>
              <a:p>
                <a:endParaRPr lang="en-US" dirty="0"/>
              </a:p>
              <a:p>
                <a:r>
                  <a:rPr lang="en-US" dirty="0" smtClean="0"/>
                  <a:t>So, there exists an ambiguity in the projective reconstruction.</a:t>
                </a:r>
              </a:p>
              <a:p>
                <a:endParaRPr lang="en-US" dirty="0" smtClean="0"/>
              </a:p>
              <a:p>
                <a:endParaRPr lang="en-US" dirty="0"/>
              </a:p>
              <a:p>
                <a:r>
                  <a:rPr lang="en-US" dirty="0" smtClean="0"/>
                  <a:t>More, specifically, the unknown true reconstruction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i="1" smtClean="0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𝑀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𝑗</m:t>
                            </m:r>
                          </m:sub>
                        </m:sSub>
                        <m:r>
                          <a:rPr lang="en-US" b="0" i="1" smtClean="0">
                            <a:latin typeface="Cambria Math"/>
                          </a:rPr>
                          <m:t>,</m:t>
                        </m:r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1">
                                <a:latin typeface="Cambria Math"/>
                              </a:rPr>
                              <m:t>𝐗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 smtClean="0"/>
                  <a:t> and the estimated reconstruction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i="1">
                                <a:latin typeface="Cambria Math"/>
                              </a:rPr>
                              <m:t>𝑀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𝑗</m:t>
                            </m:r>
                          </m:sub>
                          <m:sup>
                            <m:r>
                              <a:rPr lang="en-US" i="1">
                                <a:latin typeface="Cambria Math"/>
                              </a:rPr>
                              <m:t>′</m:t>
                            </m:r>
                          </m:sup>
                        </m:sSubSup>
                        <m:r>
                          <a:rPr lang="en-US" b="0" i="1" smtClean="0">
                            <a:latin typeface="Cambria Math"/>
                          </a:rPr>
                          <m:t>,</m:t>
                        </m:r>
                        <m:sSubSup>
                          <m:sSub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b="1">
                                <a:latin typeface="Cambria Math"/>
                              </a:rPr>
                              <m:t>𝐗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𝑖</m:t>
                            </m:r>
                          </m:sub>
                          <m:sup>
                            <m:r>
                              <a:rPr lang="en-US" i="1">
                                <a:latin typeface="Cambria Math"/>
                              </a:rPr>
                              <m:t>′</m:t>
                            </m:r>
                          </m:sup>
                        </m:sSubSup>
                      </m:e>
                    </m:d>
                  </m:oMath>
                </a14:m>
                <a:r>
                  <a:rPr lang="en-US" dirty="0" smtClean="0"/>
                  <a:t> differ by a linear transformation </a:t>
                </a:r>
                <a:endParaRPr lang="en-US" dirty="0" smtClean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152400"/>
                <a:ext cx="7924800" cy="4743222"/>
              </a:xfrm>
              <a:prstGeom prst="rect">
                <a:avLst/>
              </a:prstGeom>
              <a:blipFill rotWithShape="1">
                <a:blip r:embed="rId2"/>
                <a:stretch>
                  <a:fillRect l="-615" t="-643" b="-5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65477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52400" y="152400"/>
                <a:ext cx="4191000" cy="63114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u="sng" dirty="0" smtClean="0">
                    <a:solidFill>
                      <a:srgbClr val="FF0000"/>
                    </a:solidFill>
                  </a:rPr>
                  <a:t>Matching constraints (Initial rough estimation)</a:t>
                </a:r>
                <a:endParaRPr lang="en-US" b="1" u="sng" dirty="0">
                  <a:solidFill>
                    <a:srgbClr val="FF0000"/>
                  </a:solidFill>
                </a:endParaRPr>
              </a:p>
              <a:p>
                <a:endParaRPr lang="en-US" dirty="0" smtClean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dirty="0" smtClean="0"/>
                  <a:t>Relations satisfied by collections of corresponding image points in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  <a:ea typeface="Cambria Math"/>
                      </a:rPr>
                      <m:t>𝑛</m:t>
                    </m:r>
                  </m:oMath>
                </a14:m>
                <a:r>
                  <a:rPr lang="en-US" dirty="0" smtClean="0"/>
                  <a:t> views.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dirty="0" smtClean="0"/>
                  <a:t>It is used to solve initial and not very accurate estimates of camera matrices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𝑀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𝑗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| </m:t>
                    </m:r>
                    <m:r>
                      <a:rPr lang="en-US" i="1">
                        <a:latin typeface="Cambria Math"/>
                      </a:rPr>
                      <m:t>𝑗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1</m:t>
                    </m:r>
                    <m:r>
                      <a:rPr lang="en-US" i="1">
                        <a:latin typeface="Cambria Math"/>
                      </a:rPr>
                      <m:t>, …, </m:t>
                    </m:r>
                    <m:r>
                      <a:rPr lang="en-US" i="1">
                        <a:latin typeface="Cambria Math"/>
                      </a:rPr>
                      <m:t>𝑛</m:t>
                    </m:r>
                  </m:oMath>
                </a14:m>
                <a:endParaRPr lang="en-US" dirty="0" smtClean="0"/>
              </a:p>
              <a:p>
                <a:r>
                  <a:rPr lang="en-US" dirty="0" smtClean="0"/>
                  <a:t>Remember the equation </a:t>
                </a:r>
              </a:p>
              <a:p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/>
                                        <a:ea typeface="Cambria Math"/>
                                      </a:rPr>
                                      <m:t>𝑆</m:t>
                                    </m:r>
                                    <m:d>
                                      <m:dPr>
                                        <m:ctrlPr>
                                          <a:rPr lang="en-US" i="1">
                                            <a:latin typeface="Cambria Math"/>
                                            <a:ea typeface="Cambria Math"/>
                                          </a:rPr>
                                        </m:ctrlPr>
                                      </m:dPr>
                                      <m:e>
                                        <m:sSub>
                                          <m:sSubPr>
                                            <m:ctrlPr>
                                              <a:rPr lang="en-US" b="1" i="1">
                                                <a:latin typeface="Cambria Math"/>
                                                <a:ea typeface="Cambria Math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b="1">
                                                <a:latin typeface="Cambria Math"/>
                                                <a:ea typeface="Cambria Math"/>
                                              </a:rPr>
                                              <m:t>𝐮</m:t>
                                            </m:r>
                                          </m:e>
                                          <m:sub>
                                            <m:r>
                                              <a:rPr lang="en-US" i="1">
                                                <a:latin typeface="Cambria Math"/>
                                                <a:ea typeface="Cambria Math"/>
                                              </a:rPr>
                                              <m:t>1</m:t>
                                            </m:r>
                                          </m:sub>
                                        </m:sSub>
                                      </m:e>
                                    </m:d>
                                    <m:sSub>
                                      <m:sSubPr>
                                        <m:ctrlPr>
                                          <a:rPr lang="en-US" i="1" smtClean="0">
                                            <a:latin typeface="Cambria Math"/>
                                            <a:ea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0" i="1" smtClean="0">
                                            <a:latin typeface="Cambria Math"/>
                                            <a:ea typeface="Cambria Math"/>
                                          </a:rPr>
                                          <m:t>𝑀</m:t>
                                        </m:r>
                                      </m:e>
                                      <m:sub>
                                        <m:r>
                                          <a:rPr lang="en-US" b="0" i="1" smtClean="0">
                                            <a:latin typeface="Cambria Math"/>
                                            <a:ea typeface="Cambria Math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⋮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/>
                                        <a:ea typeface="Cambria Math"/>
                                      </a:rPr>
                                      <m:t>𝑆</m:t>
                                    </m:r>
                                    <m:d>
                                      <m:dPr>
                                        <m:ctrlPr>
                                          <a:rPr lang="en-US" i="1">
                                            <a:latin typeface="Cambria Math"/>
                                            <a:ea typeface="Cambria Math"/>
                                          </a:rPr>
                                        </m:ctrlPr>
                                      </m:dPr>
                                      <m:e>
                                        <m:sSub>
                                          <m:sSubPr>
                                            <m:ctrlPr>
                                              <a:rPr lang="en-US" b="1" i="1">
                                                <a:latin typeface="Cambria Math"/>
                                                <a:ea typeface="Cambria Math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b="1">
                                                <a:latin typeface="Cambria Math"/>
                                                <a:ea typeface="Cambria Math"/>
                                              </a:rPr>
                                              <m:t>𝐮</m:t>
                                            </m:r>
                                          </m:e>
                                          <m:sub>
                                            <m:r>
                                              <a:rPr lang="en-US" b="0" i="1" smtClean="0">
                                                <a:latin typeface="Cambria Math"/>
                                                <a:ea typeface="Cambria Math"/>
                                              </a:rPr>
                                              <m:t>𝑛</m:t>
                                            </m:r>
                                          </m:sub>
                                        </m:sSub>
                                      </m:e>
                                    </m:d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/>
                                            <a:ea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/>
                                            <a:ea typeface="Cambria Math"/>
                                          </a:rPr>
                                          <m:t>𝑀</m:t>
                                        </m:r>
                                      </m:e>
                                      <m:sub>
                                        <m:r>
                                          <a:rPr lang="en-US" b="0" i="1" smtClean="0">
                                            <a:latin typeface="Cambria Math"/>
                                            <a:ea typeface="Cambria Math"/>
                                          </a:rPr>
                                          <m:t>𝑛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d>
                          <m:r>
                            <a:rPr lang="en-US">
                              <a:latin typeface="Cambria Math"/>
                            </a:rPr>
                            <m:t>=</m:t>
                          </m:r>
                          <m:r>
                            <a:rPr lang="en-US" i="1">
                              <a:latin typeface="Cambria Math"/>
                            </a:rPr>
                            <m:t>𝑊</m:t>
                          </m:r>
                        </m:e>
                      </m:d>
                      <m:r>
                        <a:rPr lang="en-US" b="1" i="0" smtClean="0">
                          <a:latin typeface="Cambria Math"/>
                          <a:ea typeface="Cambria Math"/>
                        </a:rPr>
                        <m:t>𝐗</m:t>
                      </m:r>
                      <m:r>
                        <a:rPr lang="en-US" i="1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i="1">
                          <a:latin typeface="Cambria Math"/>
                          <a:ea typeface="Cambria Math"/>
                        </a:rPr>
                        <m:t>𝑊</m:t>
                      </m:r>
                      <m:r>
                        <a:rPr lang="en-US" b="1" i="0" smtClean="0">
                          <a:latin typeface="Cambria Math"/>
                          <a:ea typeface="Cambria Math"/>
                        </a:rPr>
                        <m:t>𝐗</m:t>
                      </m:r>
                      <m:r>
                        <a:rPr lang="en-US" i="1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b="1">
                          <a:latin typeface="Cambria Math"/>
                          <a:ea typeface="Cambria Math"/>
                        </a:rPr>
                        <m:t>𝟎</m:t>
                      </m:r>
                    </m:oMath>
                  </m:oMathPara>
                </a14:m>
                <a:endParaRPr lang="en-US" dirty="0"/>
              </a:p>
              <a:p>
                <a:endParaRPr lang="en-US" dirty="0" smtClean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dirty="0" smtClean="0"/>
                  <a:t>To hold the equality,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𝑊</m:t>
                    </m:r>
                  </m:oMath>
                </a14:m>
                <a:r>
                  <a:rPr lang="en-US" dirty="0" smtClean="0"/>
                  <a:t> must be a rank-deficient matrix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dirty="0" smtClean="0"/>
                  <a:t>Each row of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</a:rPr>
                      <m:t>𝑆</m:t>
                    </m:r>
                    <m:d>
                      <m:dPr>
                        <m:ctrlPr>
                          <a:rPr lang="en-US" i="1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1" i="1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b="1">
                                <a:latin typeface="Cambria Math"/>
                                <a:ea typeface="Cambria Math"/>
                              </a:rPr>
                              <m:t>𝐮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𝑗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 smtClean="0"/>
                  <a:t> is a line and each leads to a plane in the scene space with the transformation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  <a:ea typeface="Cambria Math"/>
                          </a:rPr>
                          <m:t>𝑀</m:t>
                        </m:r>
                      </m:e>
                      <m:sub>
                        <m:r>
                          <a:rPr lang="en-US" i="1">
                            <a:latin typeface="Cambria Math"/>
                            <a:ea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 smtClean="0"/>
                  <a:t> = a row of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</a:rPr>
                      <m:t>𝑊</m:t>
                    </m:r>
                  </m:oMath>
                </a14:m>
                <a:endParaRPr lang="en-US" dirty="0" smtClean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dirty="0" smtClean="0"/>
                  <a:t>Thus the determinant from any four rows of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</a:rPr>
                      <m:t>𝑊</m:t>
                    </m:r>
                  </m:oMath>
                </a14:m>
                <a:r>
                  <a:rPr lang="en-US" dirty="0" smtClean="0"/>
                  <a:t> is zero, i.e., the four planes have a common intersection</a:t>
                </a: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152400"/>
                <a:ext cx="4191000" cy="6311408"/>
              </a:xfrm>
              <a:prstGeom prst="rect">
                <a:avLst/>
              </a:prstGeom>
              <a:blipFill rotWithShape="1">
                <a:blip r:embed="rId3"/>
                <a:stretch>
                  <a:fillRect l="-1163" t="-483" r="-1599" b="-5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0735803"/>
              </p:ext>
            </p:extLst>
          </p:nvPr>
        </p:nvGraphicFramePr>
        <p:xfrm>
          <a:off x="4335624" y="914400"/>
          <a:ext cx="4331839" cy="2752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Acrobat Document" r:id="rId4" imgW="5029099" imgH="2752657" progId="AcroExch.Document.7">
                  <p:embed/>
                </p:oleObj>
              </mc:Choice>
              <mc:Fallback>
                <p:oleObj name="Acrobat Document" r:id="rId4" imgW="5029099" imgH="2752657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335624" y="914400"/>
                        <a:ext cx="4331839" cy="2752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40013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52400" y="152400"/>
                <a:ext cx="7467600" cy="32017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u="sng" dirty="0" smtClean="0">
                    <a:solidFill>
                      <a:srgbClr val="FF0000"/>
                    </a:solidFill>
                  </a:rPr>
                  <a:t>Bundle adjustment (optimum solution)</a:t>
                </a:r>
                <a:endParaRPr lang="en-US" b="1" u="sng" dirty="0">
                  <a:solidFill>
                    <a:srgbClr val="FF0000"/>
                  </a:solidFill>
                </a:endParaRPr>
              </a:p>
              <a:p>
                <a:endParaRPr lang="en-US" dirty="0" smtClean="0"/>
              </a:p>
              <a:p>
                <a:r>
                  <a:rPr lang="en-US" dirty="0" smtClean="0">
                    <a:solidFill>
                      <a:srgbClr val="0000FF"/>
                    </a:solidFill>
                  </a:rPr>
                  <a:t>Nonlinear optimization function (here</a:t>
                </a:r>
                <a:r>
                  <a:rPr lang="en-US" dirty="0">
                    <a:solidFill>
                      <a:srgbClr val="0000FF"/>
                    </a:solidFill>
                  </a:rPr>
                  <a:t>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solidFill>
                              <a:srgbClr val="0000FF"/>
                            </a:solidFill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̂"/>
                                    <m:ctrlPr>
                                      <a:rPr lang="en-US" i="1">
                                        <a:solidFill>
                                          <a:srgbClr val="0000FF"/>
                                        </a:solidFill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solidFill>
                                          <a:srgbClr val="0000FF"/>
                                        </a:solidFill>
                                        <a:latin typeface="Cambria Math"/>
                                      </a:rPr>
                                      <m:t>u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m:rPr>
                                    <m:sty m:val="p"/>
                                  </m:rPr>
                                  <a:rPr lang="en-US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j</m:t>
                                </m:r>
                              </m:sub>
                            </m:sSub>
                            <m:r>
                              <a:rPr lang="en-US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̂"/>
                                    <m:ctrlPr>
                                      <a:rPr lang="en-US" i="1">
                                        <a:solidFill>
                                          <a:srgbClr val="0000FF"/>
                                        </a:solidFill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solidFill>
                                          <a:srgbClr val="0000FF"/>
                                        </a:solidFill>
                                        <a:latin typeface="Cambria Math"/>
                                      </a:rPr>
                                      <m:t>v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m:rPr>
                                    <m:sty m:val="p"/>
                                  </m:rPr>
                                  <a:rPr lang="en-US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j</m:t>
                                </m:r>
                              </m:sub>
                            </m:sSub>
                          </m:e>
                        </m:d>
                      </m:e>
                      <m:sup>
                        <m:r>
                          <m:rPr>
                            <m:sty m:val="p"/>
                          </m:rPr>
                          <a:rPr lang="en-US">
                            <a:solidFill>
                              <a:srgbClr val="0000FF"/>
                            </a:solidFill>
                            <a:latin typeface="Cambria Math"/>
                          </a:rPr>
                          <m:t>T</m:t>
                        </m:r>
                      </m:sup>
                    </m:sSup>
                  </m:oMath>
                </a14:m>
                <a:r>
                  <a:rPr lang="en-US" dirty="0">
                    <a:solidFill>
                      <a:srgbClr val="0000FF"/>
                    </a:solidFill>
                  </a:rPr>
                  <a:t> are measures image points)</a:t>
                </a:r>
              </a:p>
              <a:p>
                <a:endParaRPr lang="en-US" i="1" dirty="0" smtClean="0">
                  <a:solidFill>
                    <a:srgbClr val="0000FF"/>
                  </a:solidFill>
                  <a:latin typeface="Cambria Math"/>
                </a:endParaRPr>
              </a:p>
              <a:p>
                <a:endParaRPr lang="en-US" i="1" dirty="0">
                  <a:solidFill>
                    <a:srgbClr val="0000FF"/>
                  </a:solidFill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i="1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min</m:t>
                              </m:r>
                            </m:e>
                            <m:lim>
                              <m:r>
                                <a:rPr lang="en-US" b="1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𝐗</m:t>
                              </m:r>
                            </m:lim>
                          </m:limLow>
                        </m:fName>
                        <m:e>
                          <m:nary>
                            <m:naryPr>
                              <m:chr m:val="∑"/>
                              <m:ctrlPr>
                                <a:rPr lang="en-US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b="0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𝑖</m:t>
                              </m:r>
                              <m:r>
                                <a:rPr lang="en-US" b="0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b="0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𝑚</m:t>
                              </m:r>
                            </m:sup>
                            <m:e>
                              <m:nary>
                                <m:naryPr>
                                  <m:chr m:val="∑"/>
                                  <m:ctrlPr>
                                    <a:rPr lang="en-US" i="1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en-US" i="1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𝑗</m:t>
                                  </m:r>
                                  <m:r>
                                    <a:rPr lang="en-US" i="1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b="0" i="1" smtClean="0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𝑛</m:t>
                                  </m:r>
                                </m:sup>
                                <m:e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i="1">
                                          <a:solidFill>
                                            <a:srgbClr val="0000FF"/>
                                          </a:solidFill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lang="en-US" i="1">
                                              <a:solidFill>
                                                <a:srgbClr val="0000FF"/>
                                              </a:solidFill>
                                              <a:latin typeface="Cambria Math"/>
                                            </a:rPr>
                                          </m:ctrlPr>
                                        </m:sSupPr>
                                        <m:e>
                                          <m:d>
                                            <m:dPr>
                                              <m:ctrlPr>
                                                <a:rPr lang="en-US" i="1">
                                                  <a:solidFill>
                                                    <a:srgbClr val="0000FF"/>
                                                  </a:solidFill>
                                                  <a:latin typeface="Cambria Math"/>
                                                </a:rPr>
                                              </m:ctrlPr>
                                            </m:dPr>
                                            <m:e>
                                              <m:f>
                                                <m:fPr>
                                                  <m:ctrlPr>
                                                    <a:rPr lang="en-US" i="1">
                                                      <a:solidFill>
                                                        <a:srgbClr val="0000FF"/>
                                                      </a:solidFill>
                                                      <a:latin typeface="Cambria Math"/>
                                                    </a:rPr>
                                                  </m:ctrlPr>
                                                </m:fPr>
                                                <m:num>
                                                  <m:sSub>
                                                    <m:sSubPr>
                                                      <m:ctrlPr>
                                                        <a:rPr lang="en-US" i="1">
                                                          <a:solidFill>
                                                            <a:srgbClr val="0000FF"/>
                                                          </a:solidFill>
                                                          <a:latin typeface="Cambria Math"/>
                                                        </a:rPr>
                                                      </m:ctrlPr>
                                                    </m:sSubPr>
                                                    <m:e>
                                                      <m:r>
                                                        <a:rPr lang="en-US" b="1">
                                                          <a:solidFill>
                                                            <a:srgbClr val="0000FF"/>
                                                          </a:solidFill>
                                                          <a:latin typeface="Cambria Math"/>
                                                        </a:rPr>
                                                        <m:t>𝐦</m:t>
                                                      </m:r>
                                                    </m:e>
                                                    <m:sub>
                                                      <m:r>
                                                        <a:rPr lang="en-US" i="1">
                                                          <a:solidFill>
                                                            <a:srgbClr val="0000FF"/>
                                                          </a:solidFill>
                                                          <a:latin typeface="Cambria Math"/>
                                                        </a:rPr>
                                                        <m:t>𝑗</m:t>
                                                      </m:r>
                                                      <m:r>
                                                        <a:rPr lang="en-US" i="1">
                                                          <a:solidFill>
                                                            <a:srgbClr val="0000FF"/>
                                                          </a:solidFill>
                                                          <a:latin typeface="Cambria Math"/>
                                                        </a:rPr>
                                                        <m:t>,1</m:t>
                                                      </m:r>
                                                    </m:sub>
                                                  </m:sSub>
                                                  <m:sSub>
                                                    <m:sSubPr>
                                                      <m:ctrlPr>
                                                        <a:rPr lang="en-US" b="0" i="1" smtClean="0">
                                                          <a:solidFill>
                                                            <a:srgbClr val="0000FF"/>
                                                          </a:solidFill>
                                                          <a:latin typeface="Cambria Math"/>
                                                        </a:rPr>
                                                      </m:ctrlPr>
                                                    </m:sSubPr>
                                                    <m:e>
                                                      <m:r>
                                                        <a:rPr lang="en-US" b="1">
                                                          <a:solidFill>
                                                            <a:srgbClr val="0000FF"/>
                                                          </a:solidFill>
                                                          <a:latin typeface="Cambria Math"/>
                                                        </a:rPr>
                                                        <m:t>𝐗</m:t>
                                                      </m:r>
                                                    </m:e>
                                                    <m:sub>
                                                      <m:r>
                                                        <a:rPr lang="en-US" b="0" i="1" smtClean="0">
                                                          <a:solidFill>
                                                            <a:srgbClr val="0000FF"/>
                                                          </a:solidFill>
                                                          <a:latin typeface="Cambria Math"/>
                                                        </a:rPr>
                                                        <m:t>𝑖</m:t>
                                                      </m:r>
                                                    </m:sub>
                                                  </m:sSub>
                                                </m:num>
                                                <m:den>
                                                  <m:sSub>
                                                    <m:sSubPr>
                                                      <m:ctrlPr>
                                                        <a:rPr lang="en-US" i="1">
                                                          <a:solidFill>
                                                            <a:srgbClr val="0000FF"/>
                                                          </a:solidFill>
                                                          <a:latin typeface="Cambria Math"/>
                                                        </a:rPr>
                                                      </m:ctrlPr>
                                                    </m:sSubPr>
                                                    <m:e>
                                                      <m:r>
                                                        <a:rPr lang="en-US" b="1">
                                                          <a:solidFill>
                                                            <a:srgbClr val="0000FF"/>
                                                          </a:solidFill>
                                                          <a:latin typeface="Cambria Math"/>
                                                        </a:rPr>
                                                        <m:t>𝐦</m:t>
                                                      </m:r>
                                                    </m:e>
                                                    <m:sub>
                                                      <m:r>
                                                        <a:rPr lang="en-US" i="1">
                                                          <a:solidFill>
                                                            <a:srgbClr val="0000FF"/>
                                                          </a:solidFill>
                                                          <a:latin typeface="Cambria Math"/>
                                                        </a:rPr>
                                                        <m:t>𝑗</m:t>
                                                      </m:r>
                                                      <m:r>
                                                        <a:rPr lang="en-US" i="1">
                                                          <a:solidFill>
                                                            <a:srgbClr val="0000FF"/>
                                                          </a:solidFill>
                                                          <a:latin typeface="Cambria Math"/>
                                                        </a:rPr>
                                                        <m:t>,3</m:t>
                                                      </m:r>
                                                    </m:sub>
                                                  </m:sSub>
                                                  <m:sSub>
                                                    <m:sSubPr>
                                                      <m:ctrlPr>
                                                        <a:rPr lang="en-US" b="0" i="1" smtClean="0">
                                                          <a:solidFill>
                                                            <a:srgbClr val="0000FF"/>
                                                          </a:solidFill>
                                                          <a:latin typeface="Cambria Math"/>
                                                        </a:rPr>
                                                      </m:ctrlPr>
                                                    </m:sSubPr>
                                                    <m:e>
                                                      <m:r>
                                                        <a:rPr lang="en-US" b="1">
                                                          <a:solidFill>
                                                            <a:srgbClr val="0000FF"/>
                                                          </a:solidFill>
                                                          <a:latin typeface="Cambria Math"/>
                                                        </a:rPr>
                                                        <m:t>𝐗</m:t>
                                                      </m:r>
                                                    </m:e>
                                                    <m:sub>
                                                      <m:r>
                                                        <a:rPr lang="en-US" b="0" i="1" smtClean="0">
                                                          <a:solidFill>
                                                            <a:srgbClr val="0000FF"/>
                                                          </a:solidFill>
                                                          <a:latin typeface="Cambria Math"/>
                                                        </a:rPr>
                                                        <m:t>𝑖</m:t>
                                                      </m:r>
                                                    </m:sub>
                                                  </m:sSub>
                                                </m:den>
                                              </m:f>
                                              <m:r>
                                                <a:rPr lang="en-US" i="1">
                                                  <a:solidFill>
                                                    <a:srgbClr val="0000FF"/>
                                                  </a:solidFill>
                                                  <a:latin typeface="Cambria Math"/>
                                                </a:rPr>
                                                <m:t>−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i="1">
                                                      <a:solidFill>
                                                        <a:srgbClr val="0000FF"/>
                                                      </a:solidFill>
                                                      <a:latin typeface="Cambria Math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acc>
                                                    <m:accPr>
                                                      <m:chr m:val="̂"/>
                                                      <m:ctrlPr>
                                                        <a:rPr lang="en-US" i="1">
                                                          <a:solidFill>
                                                            <a:srgbClr val="0000FF"/>
                                                          </a:solidFill>
                                                          <a:latin typeface="Cambria Math"/>
                                                        </a:rPr>
                                                      </m:ctrlPr>
                                                    </m:accPr>
                                                    <m:e>
                                                      <m:r>
                                                        <a:rPr lang="en-US" i="1">
                                                          <a:solidFill>
                                                            <a:srgbClr val="0000FF"/>
                                                          </a:solidFill>
                                                          <a:latin typeface="Cambria Math"/>
                                                        </a:rPr>
                                                        <m:t>𝑢</m:t>
                                                      </m:r>
                                                    </m:e>
                                                  </m:acc>
                                                </m:e>
                                                <m:sub>
                                                  <m:r>
                                                    <a:rPr lang="en-US" b="0" i="1" smtClean="0">
                                                      <a:solidFill>
                                                        <a:srgbClr val="0000FF"/>
                                                      </a:solidFill>
                                                      <a:latin typeface="Cambria Math"/>
                                                    </a:rPr>
                                                    <m:t>𝑖</m:t>
                                                  </m:r>
                                                  <m:r>
                                                    <a:rPr lang="en-US" b="0" i="1" smtClean="0">
                                                      <a:solidFill>
                                                        <a:srgbClr val="0000FF"/>
                                                      </a:solidFill>
                                                      <a:latin typeface="Cambria Math"/>
                                                    </a:rPr>
                                                    <m:t>,</m:t>
                                                  </m:r>
                                                  <m:r>
                                                    <a:rPr lang="en-US" i="1">
                                                      <a:solidFill>
                                                        <a:srgbClr val="0000FF"/>
                                                      </a:solidFill>
                                                      <a:latin typeface="Cambria Math"/>
                                                    </a:rPr>
                                                    <m:t>𝑗</m:t>
                                                  </m:r>
                                                </m:sub>
                                              </m:sSub>
                                            </m:e>
                                          </m:d>
                                        </m:e>
                                        <m:sup>
                                          <m:r>
                                            <a:rPr lang="en-US" i="1">
                                              <a:solidFill>
                                                <a:srgbClr val="0000FF"/>
                                              </a:solidFill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  <m:r>
                                        <a:rPr lang="en-US" i="1">
                                          <a:solidFill>
                                            <a:srgbClr val="0000FF"/>
                                          </a:solidFill>
                                          <a:latin typeface="Cambria Math"/>
                                        </a:rPr>
                                        <m:t>+</m:t>
                                      </m:r>
                                      <m:sSup>
                                        <m:sSupPr>
                                          <m:ctrlPr>
                                            <a:rPr lang="en-US" i="1">
                                              <a:solidFill>
                                                <a:srgbClr val="0000FF"/>
                                              </a:solidFill>
                                              <a:latin typeface="Cambria Math"/>
                                            </a:rPr>
                                          </m:ctrlPr>
                                        </m:sSupPr>
                                        <m:e>
                                          <m:d>
                                            <m:dPr>
                                              <m:ctrlPr>
                                                <a:rPr lang="en-US" i="1">
                                                  <a:solidFill>
                                                    <a:srgbClr val="0000FF"/>
                                                  </a:solidFill>
                                                  <a:latin typeface="Cambria Math"/>
                                                </a:rPr>
                                              </m:ctrlPr>
                                            </m:dPr>
                                            <m:e>
                                              <m:f>
                                                <m:fPr>
                                                  <m:ctrlPr>
                                                    <a:rPr lang="en-US" i="1">
                                                      <a:solidFill>
                                                        <a:srgbClr val="0000FF"/>
                                                      </a:solidFill>
                                                      <a:latin typeface="Cambria Math"/>
                                                    </a:rPr>
                                                  </m:ctrlPr>
                                                </m:fPr>
                                                <m:num>
                                                  <m:sSub>
                                                    <m:sSubPr>
                                                      <m:ctrlPr>
                                                        <a:rPr lang="en-US" i="1">
                                                          <a:solidFill>
                                                            <a:srgbClr val="0000FF"/>
                                                          </a:solidFill>
                                                          <a:latin typeface="Cambria Math"/>
                                                        </a:rPr>
                                                      </m:ctrlPr>
                                                    </m:sSubPr>
                                                    <m:e>
                                                      <m:r>
                                                        <a:rPr lang="en-US" b="1">
                                                          <a:solidFill>
                                                            <a:srgbClr val="0000FF"/>
                                                          </a:solidFill>
                                                          <a:latin typeface="Cambria Math"/>
                                                        </a:rPr>
                                                        <m:t>𝐦</m:t>
                                                      </m:r>
                                                    </m:e>
                                                    <m:sub>
                                                      <m:r>
                                                        <a:rPr lang="en-US" i="1">
                                                          <a:solidFill>
                                                            <a:srgbClr val="0000FF"/>
                                                          </a:solidFill>
                                                          <a:latin typeface="Cambria Math"/>
                                                        </a:rPr>
                                                        <m:t>𝑗</m:t>
                                                      </m:r>
                                                      <m:r>
                                                        <a:rPr lang="en-US" i="1">
                                                          <a:solidFill>
                                                            <a:srgbClr val="0000FF"/>
                                                          </a:solidFill>
                                                          <a:latin typeface="Cambria Math"/>
                                                        </a:rPr>
                                                        <m:t>,2</m:t>
                                                      </m:r>
                                                    </m:sub>
                                                  </m:sSub>
                                                  <m:sSub>
                                                    <m:sSubPr>
                                                      <m:ctrlPr>
                                                        <a:rPr lang="en-US" i="1">
                                                          <a:solidFill>
                                                            <a:srgbClr val="0000FF"/>
                                                          </a:solidFill>
                                                          <a:latin typeface="Cambria Math"/>
                                                        </a:rPr>
                                                      </m:ctrlPr>
                                                    </m:sSubPr>
                                                    <m:e>
                                                      <m:r>
                                                        <a:rPr lang="en-US" b="1">
                                                          <a:solidFill>
                                                            <a:srgbClr val="0000FF"/>
                                                          </a:solidFill>
                                                          <a:latin typeface="Cambria Math"/>
                                                        </a:rPr>
                                                        <m:t>𝐗</m:t>
                                                      </m:r>
                                                    </m:e>
                                                    <m:sub>
                                                      <m:r>
                                                        <a:rPr lang="en-US" i="1">
                                                          <a:solidFill>
                                                            <a:srgbClr val="0000FF"/>
                                                          </a:solidFill>
                                                          <a:latin typeface="Cambria Math"/>
                                                        </a:rPr>
                                                        <m:t>𝑖</m:t>
                                                      </m:r>
                                                    </m:sub>
                                                  </m:sSub>
                                                </m:num>
                                                <m:den>
                                                  <m:sSub>
                                                    <m:sSubPr>
                                                      <m:ctrlPr>
                                                        <a:rPr lang="en-US" i="1">
                                                          <a:solidFill>
                                                            <a:srgbClr val="0000FF"/>
                                                          </a:solidFill>
                                                          <a:latin typeface="Cambria Math"/>
                                                        </a:rPr>
                                                      </m:ctrlPr>
                                                    </m:sSubPr>
                                                    <m:e>
                                                      <m:r>
                                                        <a:rPr lang="en-US" b="1">
                                                          <a:solidFill>
                                                            <a:srgbClr val="0000FF"/>
                                                          </a:solidFill>
                                                          <a:latin typeface="Cambria Math"/>
                                                        </a:rPr>
                                                        <m:t>𝐦</m:t>
                                                      </m:r>
                                                    </m:e>
                                                    <m:sub>
                                                      <m:r>
                                                        <a:rPr lang="en-US" i="1">
                                                          <a:solidFill>
                                                            <a:srgbClr val="0000FF"/>
                                                          </a:solidFill>
                                                          <a:latin typeface="Cambria Math"/>
                                                        </a:rPr>
                                                        <m:t>𝑗</m:t>
                                                      </m:r>
                                                      <m:r>
                                                        <a:rPr lang="en-US" i="1">
                                                          <a:solidFill>
                                                            <a:srgbClr val="0000FF"/>
                                                          </a:solidFill>
                                                          <a:latin typeface="Cambria Math"/>
                                                        </a:rPr>
                                                        <m:t>,3</m:t>
                                                      </m:r>
                                                    </m:sub>
                                                  </m:sSub>
                                                  <m:sSub>
                                                    <m:sSubPr>
                                                      <m:ctrlPr>
                                                        <a:rPr lang="en-US" i="1">
                                                          <a:solidFill>
                                                            <a:srgbClr val="0000FF"/>
                                                          </a:solidFill>
                                                          <a:latin typeface="Cambria Math"/>
                                                        </a:rPr>
                                                      </m:ctrlPr>
                                                    </m:sSubPr>
                                                    <m:e>
                                                      <m:r>
                                                        <a:rPr lang="en-US" b="1">
                                                          <a:solidFill>
                                                            <a:srgbClr val="0000FF"/>
                                                          </a:solidFill>
                                                          <a:latin typeface="Cambria Math"/>
                                                        </a:rPr>
                                                        <m:t>𝐗</m:t>
                                                      </m:r>
                                                    </m:e>
                                                    <m:sub>
                                                      <m:r>
                                                        <a:rPr lang="en-US" i="1">
                                                          <a:solidFill>
                                                            <a:srgbClr val="0000FF"/>
                                                          </a:solidFill>
                                                          <a:latin typeface="Cambria Math"/>
                                                        </a:rPr>
                                                        <m:t>𝑖</m:t>
                                                      </m:r>
                                                    </m:sub>
                                                  </m:sSub>
                                                </m:den>
                                              </m:f>
                                              <m:r>
                                                <a:rPr lang="en-US" i="1">
                                                  <a:solidFill>
                                                    <a:srgbClr val="0000FF"/>
                                                  </a:solidFill>
                                                  <a:latin typeface="Cambria Math"/>
                                                </a:rPr>
                                                <m:t>−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i="1">
                                                      <a:solidFill>
                                                        <a:srgbClr val="0000FF"/>
                                                      </a:solidFill>
                                                      <a:latin typeface="Cambria Math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acc>
                                                    <m:accPr>
                                                      <m:chr m:val="̂"/>
                                                      <m:ctrlPr>
                                                        <a:rPr lang="en-US" i="1">
                                                          <a:solidFill>
                                                            <a:srgbClr val="0000FF"/>
                                                          </a:solidFill>
                                                          <a:latin typeface="Cambria Math"/>
                                                        </a:rPr>
                                                      </m:ctrlPr>
                                                    </m:accPr>
                                                    <m:e>
                                                      <m:r>
                                                        <a:rPr lang="en-US" i="1">
                                                          <a:solidFill>
                                                            <a:srgbClr val="0000FF"/>
                                                          </a:solidFill>
                                                          <a:latin typeface="Cambria Math"/>
                                                        </a:rPr>
                                                        <m:t>𝑣</m:t>
                                                      </m:r>
                                                    </m:e>
                                                  </m:acc>
                                                </m:e>
                                                <m:sub>
                                                  <m:r>
                                                    <a:rPr lang="en-US" b="0" i="1" smtClean="0">
                                                      <a:solidFill>
                                                        <a:srgbClr val="0000FF"/>
                                                      </a:solidFill>
                                                      <a:latin typeface="Cambria Math"/>
                                                    </a:rPr>
                                                    <m:t>𝑖</m:t>
                                                  </m:r>
                                                  <m:r>
                                                    <a:rPr lang="en-US" b="0" i="1" smtClean="0">
                                                      <a:solidFill>
                                                        <a:srgbClr val="0000FF"/>
                                                      </a:solidFill>
                                                      <a:latin typeface="Cambria Math"/>
                                                    </a:rPr>
                                                    <m:t>,</m:t>
                                                  </m:r>
                                                  <m:r>
                                                    <a:rPr lang="en-US" i="1">
                                                      <a:solidFill>
                                                        <a:srgbClr val="0000FF"/>
                                                      </a:solidFill>
                                                      <a:latin typeface="Cambria Math"/>
                                                    </a:rPr>
                                                    <m:t>𝑗</m:t>
                                                  </m:r>
                                                </m:sub>
                                              </m:sSub>
                                            </m:e>
                                          </m:d>
                                        </m:e>
                                        <m:sup>
                                          <m:r>
                                            <a:rPr lang="en-US" i="1">
                                              <a:solidFill>
                                                <a:srgbClr val="0000FF"/>
                                              </a:solidFill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e>
                                  </m:d>
                                </m:e>
                              </m:nary>
                            </m:e>
                          </m:nary>
                        </m:e>
                      </m:func>
                    </m:oMath>
                  </m:oMathPara>
                </a14:m>
                <a:endParaRPr lang="en-US" i="1" dirty="0">
                  <a:solidFill>
                    <a:srgbClr val="0000FF"/>
                  </a:solidFill>
                </a:endParaRPr>
              </a:p>
              <a:p>
                <a:endParaRPr lang="en-US" i="1" dirty="0">
                  <a:solidFill>
                    <a:srgbClr val="0000FF"/>
                  </a:solidFill>
                </a:endParaRPr>
              </a:p>
              <a:p>
                <a:endParaRPr lang="en-US" dirty="0" smtClean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152400"/>
                <a:ext cx="7467600" cy="3201774"/>
              </a:xfrm>
              <a:prstGeom prst="rect">
                <a:avLst/>
              </a:prstGeom>
              <a:blipFill rotWithShape="1">
                <a:blip r:embed="rId2"/>
                <a:stretch>
                  <a:fillRect l="-653" t="-9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507911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152400" y="152400"/>
                <a:ext cx="7467600" cy="50832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u="sng" dirty="0" smtClean="0">
                    <a:solidFill>
                      <a:srgbClr val="FF0000"/>
                    </a:solidFill>
                  </a:rPr>
                  <a:t>Two cameras, stereopsis</a:t>
                </a:r>
                <a:endParaRPr lang="en-US" b="1" u="sng" dirty="0">
                  <a:solidFill>
                    <a:srgbClr val="FF0000"/>
                  </a:solidFill>
                </a:endParaRPr>
              </a:p>
              <a:p>
                <a:endParaRPr lang="en-US" dirty="0" smtClean="0"/>
              </a:p>
              <a:p>
                <a:r>
                  <a:rPr lang="en-US" b="1" dirty="0" smtClean="0">
                    <a:solidFill>
                      <a:schemeClr val="tx1"/>
                    </a:solidFill>
                  </a:rPr>
                  <a:t>Objective: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Create 3D machine vision using images from two cameras – similar to the principle of human vision</a:t>
                </a:r>
              </a:p>
              <a:p>
                <a:endParaRPr lang="en-US" dirty="0" smtClean="0">
                  <a:solidFill>
                    <a:schemeClr val="tx1"/>
                  </a:solidFill>
                </a:endParaRPr>
              </a:p>
              <a:p>
                <a:r>
                  <a:rPr lang="en-US" b="1" dirty="0" smtClean="0"/>
                  <a:t>Major steps: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dirty="0" smtClean="0">
                    <a:solidFill>
                      <a:schemeClr val="tx1"/>
                    </a:solidFill>
                  </a:rPr>
                  <a:t>Camera calibration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dirty="0" smtClean="0"/>
                  <a:t>Establishing point correspondence between two pairs of points from the left and the right images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dirty="0" smtClean="0">
                    <a:solidFill>
                      <a:schemeClr val="tx1"/>
                    </a:solidFill>
                  </a:rPr>
                  <a:t>Reconstruction of 3D coordinates of the points in 3D scene space</a:t>
                </a:r>
              </a:p>
              <a:p>
                <a:endParaRPr lang="en-US" dirty="0" smtClean="0"/>
              </a:p>
              <a:p>
                <a:r>
                  <a:rPr lang="en-US" dirty="0" smtClean="0"/>
                  <a:t>We will start with understanding </a:t>
                </a:r>
                <a:r>
                  <a:rPr lang="en-US" b="1" dirty="0" smtClean="0"/>
                  <a:t>Epipolar geometry</a:t>
                </a:r>
                <a:r>
                  <a:rPr lang="en-US" dirty="0" smtClean="0"/>
                  <a:t> and </a:t>
                </a:r>
                <a:r>
                  <a:rPr lang="en-US" b="1" dirty="0" smtClean="0"/>
                  <a:t>Fundamental matrix</a:t>
                </a:r>
              </a:p>
              <a:p>
                <a:endParaRPr lang="en-US" dirty="0"/>
              </a:p>
              <a:p>
                <a:r>
                  <a:rPr lang="en-US" b="1" dirty="0" smtClean="0"/>
                  <a:t>MATH:</a:t>
                </a:r>
                <a:r>
                  <a:rPr lang="en-US" dirty="0" smtClean="0"/>
                  <a:t> </a:t>
                </a:r>
                <a:r>
                  <a:rPr lang="en-US" u="sng" dirty="0" smtClean="0"/>
                  <a:t>Points and lines in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u="sng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i="1" u="sng" smtClean="0">
                            <a:latin typeface="Cambria Math"/>
                            <a:ea typeface="Cambria Math"/>
                          </a:rPr>
                          <m:t>𝒫</m:t>
                        </m:r>
                      </m:e>
                      <m:sup>
                        <m:r>
                          <a:rPr lang="en-US" b="0" i="1" u="sng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US" u="sng" dirty="0" smtClean="0"/>
              </a:p>
              <a:p>
                <a:r>
                  <a:rPr lang="en-US" dirty="0" smtClean="0"/>
                  <a:t>Let </a:t>
                </a:r>
                <a14:m>
                  <m:oMath xmlns:m="http://schemas.openxmlformats.org/officeDocument/2006/math">
                    <m:r>
                      <a:rPr lang="en-US" b="1" i="0" smtClean="0">
                        <a:latin typeface="Cambria Math"/>
                      </a:rPr>
                      <m:t>𝐮</m:t>
                    </m:r>
                  </m:oMath>
                </a14:m>
                <a:r>
                  <a:rPr lang="en-US" dirty="0" smtClean="0"/>
                  <a:t> and </a:t>
                </a:r>
                <a14:m>
                  <m:oMath xmlns:m="http://schemas.openxmlformats.org/officeDocument/2006/math">
                    <m:r>
                      <a:rPr lang="en-US" b="1" i="0" smtClean="0">
                        <a:latin typeface="Cambria Math"/>
                      </a:rPr>
                      <m:t>𝐯</m:t>
                    </m:r>
                  </m:oMath>
                </a14:m>
                <a:r>
                  <a:rPr lang="en-US" dirty="0" smtClean="0"/>
                  <a:t> be two points on a projection plane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  <a:ea typeface="Cambria Math"/>
                          </a:rPr>
                          <m:t>𝒫</m:t>
                        </m:r>
                      </m:e>
                      <m:sup>
                        <m:r>
                          <a:rPr lang="en-US" i="1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; a line </a:t>
                </a:r>
                <a14:m>
                  <m:oMath xmlns:m="http://schemas.openxmlformats.org/officeDocument/2006/math">
                    <m:r>
                      <a:rPr lang="en-US" b="1" i="0" smtClean="0">
                        <a:latin typeface="Cambria Math"/>
                      </a:rPr>
                      <m:t>𝐥</m:t>
                    </m:r>
                  </m:oMath>
                </a14:m>
                <a:r>
                  <a:rPr lang="en-US" dirty="0" smtClean="0"/>
                  <a:t> passing through the two points are expressed as </a:t>
                </a:r>
                <a14:m>
                  <m:oMath xmlns:m="http://schemas.openxmlformats.org/officeDocument/2006/math">
                    <m:r>
                      <a:rPr lang="en-US" b="1">
                        <a:latin typeface="Cambria Math"/>
                      </a:rPr>
                      <m:t>𝐥</m:t>
                    </m:r>
                    <m:r>
                      <a:rPr lang="en-US" b="1" i="0" smtClean="0">
                        <a:latin typeface="Cambria Math"/>
                      </a:rPr>
                      <m:t>=</m:t>
                    </m:r>
                    <m:r>
                      <a:rPr lang="en-US" b="1" i="0" smtClean="0">
                        <a:latin typeface="Cambria Math"/>
                      </a:rPr>
                      <m:t>𝐮</m:t>
                    </m:r>
                    <m:r>
                      <a:rPr lang="en-US" b="0" i="1" smtClean="0">
                        <a:latin typeface="Cambria Math"/>
                      </a:rPr>
                      <m:t>×</m:t>
                    </m:r>
                    <m:r>
                      <a:rPr lang="en-US" b="1" i="0" smtClean="0">
                        <a:latin typeface="Cambria Math"/>
                      </a:rPr>
                      <m:t>𝐯</m:t>
                    </m:r>
                  </m:oMath>
                </a14:m>
                <a:r>
                  <a:rPr lang="en-US" dirty="0" smtClean="0"/>
                  <a:t>. Also, it may be shown that </a:t>
                </a: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>
                          <a:latin typeface="Cambria Math"/>
                        </a:rPr>
                        <m:t>𝐥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𝑆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1" i="0" smtClean="0">
                              <a:latin typeface="Cambria Math"/>
                            </a:rPr>
                            <m:t>𝐮</m:t>
                          </m:r>
                        </m:e>
                      </m:d>
                      <m:r>
                        <a:rPr lang="en-US" b="1" i="0" smtClean="0">
                          <a:latin typeface="Cambria Math"/>
                        </a:rPr>
                        <m:t>𝐯</m:t>
                      </m:r>
                    </m:oMath>
                  </m:oMathPara>
                </a14:m>
                <a:endParaRPr lang="en-US" dirty="0" smtClean="0"/>
              </a:p>
              <a:p>
                <a:r>
                  <a:rPr lang="en-US" dirty="0" smtClean="0"/>
                  <a:t>Any point </a:t>
                </a:r>
                <a14:m>
                  <m:oMath xmlns:m="http://schemas.openxmlformats.org/officeDocument/2006/math">
                    <m:r>
                      <a:rPr lang="en-US" b="1" i="0" smtClean="0">
                        <a:latin typeface="Cambria Math"/>
                      </a:rPr>
                      <m:t>𝐰</m:t>
                    </m:r>
                  </m:oMath>
                </a14:m>
                <a:r>
                  <a:rPr lang="en-US" dirty="0" smtClean="0"/>
                  <a:t> lying on the line satisfies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>
                            <a:latin typeface="Cambria Math"/>
                          </a:rPr>
                          <m:t>𝐥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T</m:t>
                        </m:r>
                      </m:sup>
                    </m:sSup>
                    <m:r>
                      <a:rPr lang="en-US" b="1" i="0" smtClean="0">
                        <a:latin typeface="Cambria Math"/>
                      </a:rPr>
                      <m:t>𝐰</m:t>
                    </m:r>
                    <m:r>
                      <a:rPr lang="en-US" b="0" i="1" smtClean="0">
                        <a:latin typeface="Cambria Math"/>
                      </a:rPr>
                      <m:t>=0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152400"/>
                <a:ext cx="7467600" cy="5083251"/>
              </a:xfrm>
              <a:prstGeom prst="rect">
                <a:avLst/>
              </a:prstGeom>
              <a:blipFill rotWithShape="1">
                <a:blip r:embed="rId2"/>
                <a:stretch>
                  <a:fillRect l="-653" t="-600" r="-163" b="-9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641198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152400" y="152400"/>
                <a:ext cx="4343400" cy="34261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u="sng" dirty="0" smtClean="0">
                    <a:solidFill>
                      <a:srgbClr val="FF0000"/>
                    </a:solidFill>
                  </a:rPr>
                  <a:t>Epipolar geometry and Fundamental matrix</a:t>
                </a:r>
                <a:endParaRPr lang="en-US" dirty="0" smtClean="0"/>
              </a:p>
              <a:p>
                <a:endParaRPr lang="en-US" dirty="0" smtClean="0">
                  <a:solidFill>
                    <a:schemeClr val="tx1"/>
                  </a:solidFill>
                </a:endParaRPr>
              </a:p>
              <a:p>
                <a:endParaRPr lang="en-US" dirty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b="1" dirty="0" smtClean="0">
                    <a:solidFill>
                      <a:schemeClr val="tx1"/>
                    </a:solidFill>
                  </a:rPr>
                  <a:t>Optical centers</a:t>
                </a:r>
                <a:endParaRPr lang="en-US" b="1" dirty="0" smtClean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b="1" dirty="0" smtClean="0"/>
                  <a:t>Baseline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b="1" dirty="0" err="1" smtClean="0"/>
                  <a:t>Epipoles</a:t>
                </a:r>
                <a:endParaRPr lang="en-US" b="1" dirty="0" smtClean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b="1" dirty="0" smtClean="0"/>
                  <a:t>Epipolar plane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b="1" dirty="0" smtClean="0"/>
                  <a:t>Epipolar line</a:t>
                </a:r>
              </a:p>
              <a:p>
                <a:endParaRPr lang="en-US" b="1" dirty="0"/>
              </a:p>
              <a:p>
                <a:r>
                  <a:rPr lang="en-US" b="1" dirty="0" smtClean="0"/>
                  <a:t>Epipolar constraints:</a:t>
                </a: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1" i="0" smtClean="0">
                              <a:latin typeface="Cambria Math"/>
                            </a:rPr>
                            <m:t>𝐥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′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</a:rPr>
                            <m:t>T</m:t>
                          </m:r>
                        </m:sup>
                      </m:sSup>
                      <m:sSup>
                        <m:sSup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1" i="0" smtClean="0">
                              <a:latin typeface="Cambria Math"/>
                            </a:rPr>
                            <m:t>𝐮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dirty="0" smtClean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1">
                              <a:latin typeface="Cambria Math"/>
                            </a:rPr>
                            <m:t>𝐥</m:t>
                          </m:r>
                        </m:e>
                        <m:sup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</a:rPr>
                            <m:t>T</m:t>
                          </m:r>
                        </m:sup>
                      </m:sSup>
                      <m:r>
                        <a:rPr lang="en-US" b="1">
                          <a:latin typeface="Cambria Math"/>
                        </a:rPr>
                        <m:t>𝐮</m:t>
                      </m:r>
                      <m:r>
                        <a:rPr lang="en-US" i="1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152400"/>
                <a:ext cx="4343400" cy="3426194"/>
              </a:xfrm>
              <a:prstGeom prst="rect">
                <a:avLst/>
              </a:prstGeom>
              <a:blipFill rotWithShape="1">
                <a:blip r:embed="rId3"/>
                <a:stretch>
                  <a:fillRect l="-1122" t="-890" r="-5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0931859"/>
              </p:ext>
            </p:extLst>
          </p:nvPr>
        </p:nvGraphicFramePr>
        <p:xfrm>
          <a:off x="4800600" y="609600"/>
          <a:ext cx="4181475" cy="281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" name="Acrobat Document" r:id="rId4" imgW="4181464" imgH="2819400" progId="AcroExch.Document.7">
                  <p:embed/>
                </p:oleObj>
              </mc:Choice>
              <mc:Fallback>
                <p:oleObj name="Acrobat Document" r:id="rId4" imgW="4181464" imgH="2819400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800600" y="609600"/>
                        <a:ext cx="4181475" cy="281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0" y="3581400"/>
                <a:ext cx="8458200" cy="28721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/>
                  <a:t>Fundamental matrix</a:t>
                </a:r>
                <a:r>
                  <a:rPr lang="en-US" dirty="0" smtClean="0"/>
                  <a:t> (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𝐹</m:t>
                    </m:r>
                  </m:oMath>
                </a14:m>
                <a:r>
                  <a:rPr lang="en-US" dirty="0" smtClean="0"/>
                  <a:t>):  The transformation matrix relating matching points in two images. </a:t>
                </a:r>
              </a:p>
              <a:p>
                <a:r>
                  <a:rPr lang="en-US" dirty="0" smtClean="0"/>
                  <a:t>Find the relation between fundamental matrix and camera geometry</a:t>
                </a: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1">
                              <a:latin typeface="Cambria Math"/>
                            </a:rPr>
                            <m:t>𝐥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1" i="0" smtClean="0">
                              <a:latin typeface="Cambria Math"/>
                            </a:rPr>
                            <m:t>𝐞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</a:rPr>
                        <m:t>×</m:t>
                      </m:r>
                      <m:sSup>
                        <m:sSup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1" i="0" smtClean="0">
                              <a:latin typeface="Cambria Math"/>
                            </a:rPr>
                            <m:t>𝐮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1" i="0">
                              <a:latin typeface="Cambria Math"/>
                            </a:rPr>
                            <m:t>𝐞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×</m:t>
                      </m:r>
                      <m:sSup>
                        <m:sSupPr>
                          <m:ctrlPr>
                            <a:rPr lang="en-U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𝑀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b="1" i="0" smtClean="0">
                          <a:latin typeface="Cambria Math"/>
                        </a:rPr>
                        <m:t>𝐗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1" i="0">
                              <a:latin typeface="Cambria Math"/>
                            </a:rPr>
                            <m:t>𝐞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×</m:t>
                      </m:r>
                      <m:sSup>
                        <m:sSupPr>
                          <m:ctrlPr>
                            <a:rPr lang="en-U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𝑀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′</m:t>
                          </m:r>
                        </m:sup>
                      </m:sSup>
                      <m:sSup>
                        <m:sSup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𝑀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+</m:t>
                          </m:r>
                        </m:sup>
                      </m:sSup>
                      <m:r>
                        <a:rPr lang="en-US" b="1">
                          <a:latin typeface="Cambria Math"/>
                        </a:rPr>
                        <m:t>𝐮</m:t>
                      </m:r>
                    </m:oMath>
                  </m:oMathPara>
                </a14:m>
                <a:endParaRPr lang="en-US" b="1" dirty="0" smtClean="0"/>
              </a:p>
              <a:p>
                <a:endParaRPr lang="en-US" b="1" dirty="0" smtClean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1">
                              <a:latin typeface="Cambria Math"/>
                            </a:rPr>
                            <m:t>𝐥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=</m:t>
                      </m:r>
                      <m:r>
                        <a:rPr lang="en-US" i="1" smtClean="0">
                          <a:latin typeface="Cambria Math"/>
                        </a:rPr>
                        <m:t>𝑆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>
                                  <a:latin typeface="Cambria Math"/>
                                </a:rPr>
                                <m:t>𝐞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′</m:t>
                              </m:r>
                            </m:sup>
                          </m:sSup>
                        </m:e>
                      </m:d>
                      <m:sSup>
                        <m:sSupPr>
                          <m:ctrlPr>
                            <a:rPr lang="en-U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𝑀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′</m:t>
                          </m:r>
                        </m:sup>
                      </m:sSup>
                      <m:sSup>
                        <m:sSupPr>
                          <m:ctrlPr>
                            <a:rPr lang="en-U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𝑀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+</m:t>
                          </m:r>
                        </m:sup>
                      </m:sSup>
                      <m:r>
                        <a:rPr lang="en-US" b="1">
                          <a:latin typeface="Cambria Math"/>
                        </a:rPr>
                        <m:t>𝐮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𝐹</m:t>
                      </m:r>
                      <m:r>
                        <a:rPr lang="en-US" b="1" i="0" smtClean="0">
                          <a:latin typeface="Cambria Math"/>
                        </a:rPr>
                        <m:t>𝐮</m:t>
                      </m:r>
                      <m:r>
                        <a:rPr lang="en-US" b="0" i="0" smtClean="0">
                          <a:latin typeface="Cambria Math"/>
                        </a:rPr>
                        <m:t>,   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where</m:t>
                      </m:r>
                      <m:r>
                        <a:rPr lang="en-US" b="0" i="0" smtClean="0">
                          <a:latin typeface="Cambria Math"/>
                        </a:rPr>
                        <m:t>, </m:t>
                      </m:r>
                      <m:r>
                        <a:rPr lang="en-US" b="0" i="1" smtClean="0">
                          <a:latin typeface="Cambria Math"/>
                        </a:rPr>
                        <m:t>𝐹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i="1">
                          <a:latin typeface="Cambria Math"/>
                        </a:rPr>
                        <m:t>𝑆</m:t>
                      </m:r>
                      <m:d>
                        <m:dPr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>
                                  <a:latin typeface="Cambria Math"/>
                                </a:rPr>
                                <m:t>𝐞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′</m:t>
                              </m:r>
                            </m:sup>
                          </m:sSup>
                        </m:e>
                      </m:d>
                      <m:sSup>
                        <m:sSupPr>
                          <m:ctrlPr>
                            <a:rPr lang="en-U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𝑀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′</m:t>
                          </m:r>
                        </m:sup>
                      </m:sSup>
                      <m:sSup>
                        <m:sSupPr>
                          <m:ctrlPr>
                            <a:rPr lang="en-U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𝑀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+</m:t>
                          </m:r>
                        </m:sup>
                      </m:sSup>
                    </m:oMath>
                  </m:oMathPara>
                </a14:m>
                <a:endParaRPr lang="en-US" b="1" dirty="0" smtClean="0"/>
              </a:p>
              <a:p>
                <a:endParaRPr lang="en-US" b="1" dirty="0"/>
              </a:p>
              <a:p>
                <a:r>
                  <a:rPr lang="en-US" dirty="0" smtClean="0"/>
                  <a:t>Using the epipolar constraint,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>
                            <a:latin typeface="Cambria Math"/>
                          </a:rPr>
                          <m:t>𝐥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′</m:t>
                        </m:r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T</m:t>
                        </m:r>
                      </m:sup>
                    </m:sSup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>
                            <a:latin typeface="Cambria Math"/>
                          </a:rPr>
                          <m:t>𝐮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′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=0</m:t>
                    </m:r>
                    <m:r>
                      <a:rPr lang="en-US" i="1" smtClean="0">
                        <a:latin typeface="Cambria Math"/>
                        <a:ea typeface="Cambria Math"/>
                      </a:rPr>
                      <m:t>⇒</m:t>
                    </m:r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>
                            <a:latin typeface="Cambria Math"/>
                          </a:rPr>
                          <m:t>𝐮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′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T</m:t>
                        </m:r>
                      </m:sup>
                    </m:sSup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>
                            <a:latin typeface="Cambria Math"/>
                          </a:rPr>
                          <m:t>𝐥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′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=0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⇒</m:t>
                    </m:r>
                    <m:sSup>
                      <m:sSupPr>
                        <m:ctrlPr>
                          <a:rPr lang="en-US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1">
                            <a:solidFill>
                              <a:srgbClr val="FF0000"/>
                            </a:solidFill>
                            <a:latin typeface="Cambria Math"/>
                          </a:rPr>
                          <m:t>𝐮</m:t>
                        </m:r>
                      </m:e>
                      <m:sup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′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rgbClr val="FF0000"/>
                            </a:solidFill>
                            <a:latin typeface="Cambria Math"/>
                          </a:rPr>
                          <m:t>T</m:t>
                        </m:r>
                      </m:sup>
                    </m:sSup>
                    <m:r>
                      <a:rPr lang="en-US" i="1">
                        <a:solidFill>
                          <a:srgbClr val="FF0000"/>
                        </a:solidFill>
                        <a:latin typeface="Cambria Math"/>
                      </a:rPr>
                      <m:t>𝐹</m:t>
                    </m:r>
                    <m:r>
                      <a:rPr lang="en-US" b="1">
                        <a:solidFill>
                          <a:srgbClr val="FF0000"/>
                        </a:solidFill>
                        <a:latin typeface="Cambria Math"/>
                      </a:rPr>
                      <m:t>𝐮</m:t>
                    </m:r>
                    <m:r>
                      <a:rPr lang="en-US" i="1">
                        <a:solidFill>
                          <a:srgbClr val="FF0000"/>
                        </a:solidFill>
                        <a:latin typeface="Cambria Math"/>
                      </a:rPr>
                      <m:t>=0</m:t>
                    </m:r>
                  </m:oMath>
                </a14:m>
                <a:endParaRPr lang="en-US" dirty="0"/>
              </a:p>
              <a:p>
                <a:endParaRPr lang="en-US" dirty="0" smtClean="0"/>
              </a:p>
              <a:p>
                <a:r>
                  <a:rPr lang="en-US" dirty="0" smtClean="0"/>
                  <a:t>Also,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1">
                            <a:solidFill>
                              <a:srgbClr val="FF0000"/>
                            </a:solidFill>
                            <a:latin typeface="Cambria Math"/>
                          </a:rPr>
                          <m:t>𝐮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US">
                            <a:solidFill>
                              <a:srgbClr val="FF0000"/>
                            </a:solidFill>
                            <a:latin typeface="Cambria Math"/>
                          </a:rPr>
                          <m:t>T</m:t>
                        </m:r>
                      </m:sup>
                    </m:sSup>
                    <m:sSup>
                      <m:sSupPr>
                        <m:ctrlPr>
                          <a:rPr lang="en-US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𝐹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T</m:t>
                        </m:r>
                      </m:sup>
                    </m:sSup>
                    <m:sSup>
                      <m:sSupPr>
                        <m:ctrlPr>
                          <a:rPr lang="en-US" b="1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1">
                            <a:solidFill>
                              <a:srgbClr val="FF0000"/>
                            </a:solidFill>
                            <a:latin typeface="Cambria Math"/>
                          </a:rPr>
                          <m:t>𝐮</m:t>
                        </m:r>
                      </m:e>
                      <m:sup>
                        <m:r>
                          <a:rPr lang="en-US" b="1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′</m:t>
                        </m:r>
                      </m:sup>
                    </m:sSup>
                    <m:r>
                      <a:rPr lang="en-US" i="1">
                        <a:solidFill>
                          <a:srgbClr val="FF0000"/>
                        </a:solidFill>
                        <a:latin typeface="Cambria Math"/>
                      </a:rPr>
                      <m:t>=0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3581400"/>
                <a:ext cx="8458200" cy="2872197"/>
              </a:xfrm>
              <a:prstGeom prst="rect">
                <a:avLst/>
              </a:prstGeom>
              <a:blipFill rotWithShape="1">
                <a:blip r:embed="rId6"/>
                <a:stretch>
                  <a:fillRect l="-576" t="-1062" b="-23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13708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1692</TotalTime>
  <Words>1524</Words>
  <Application>Microsoft Office PowerPoint</Application>
  <PresentationFormat>On-screen Show (4:3)</PresentationFormat>
  <Paragraphs>166</Paragraphs>
  <Slides>11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Office Theme</vt:lpstr>
      <vt:lpstr>Acrobat Document</vt:lpstr>
      <vt:lpstr>Adobe Acrobat Document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The University of Iowa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pksaha</dc:creator>
  <cp:lastModifiedBy>pksaha</cp:lastModifiedBy>
  <cp:revision>87</cp:revision>
  <dcterms:created xsi:type="dcterms:W3CDTF">2011-01-24T17:20:51Z</dcterms:created>
  <dcterms:modified xsi:type="dcterms:W3CDTF">2011-01-31T21:02:30Z</dcterms:modified>
</cp:coreProperties>
</file>