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5" autoAdjust="0"/>
  </p:normalViewPr>
  <p:slideViewPr>
    <p:cSldViewPr>
      <p:cViewPr varScale="1">
        <p:scale>
          <a:sx n="169" d="100"/>
          <a:sy n="169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002E-94A2-4B2B-9F4A-10340195C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</a:t>
            </a:r>
            <a:r>
              <a:rPr lang="en-US" sz="1600" b="1" dirty="0" err="1">
                <a:solidFill>
                  <a:srgbClr val="0000FF"/>
                </a:solidFill>
              </a:rPr>
              <a:t>homography</a:t>
            </a:r>
            <a:r>
              <a:rPr lang="en-US" sz="1600" b="1" dirty="0">
                <a:solidFill>
                  <a:srgbClr val="0000FF"/>
                </a:solidFill>
              </a:rPr>
              <a:t>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</a:t>
            </a:r>
            <a:r>
              <a:rPr lang="en-US" sz="1600" b="1" dirty="0" smtClean="0">
                <a:solidFill>
                  <a:srgbClr val="0000FF"/>
                </a:solidFill>
              </a:rPr>
              <a:t>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Applications of the </a:t>
            </a:r>
            <a:r>
              <a:rPr lang="en-US" sz="1600" b="1" dirty="0" err="1" smtClean="0">
                <a:solidFill>
                  <a:srgbClr val="0000FF"/>
                </a:solidFill>
              </a:rPr>
              <a:t>epipolar</a:t>
            </a:r>
            <a:r>
              <a:rPr lang="en-US" sz="1600" b="1" dirty="0" smtClean="0">
                <a:solidFill>
                  <a:srgbClr val="0000FF"/>
                </a:solidFill>
              </a:rPr>
              <a:t>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953000" cy="633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Homography</a:t>
                </a:r>
              </a:p>
              <a:p>
                <a:endParaRPr lang="en-US" b="1" dirty="0" smtClean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Homography ≈ Collineation ≈ Projective transformation</a:t>
                </a:r>
              </a:p>
              <a:p>
                <a:r>
                  <a:rPr lang="en-US" b="1" dirty="0" smtClean="0"/>
                  <a:t>is a mapping from one projection plane to another projection plane for the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/>
                  <a:t>-dimensional scene and the common origin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𝓟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e>
                      </m:groupCh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́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𝓟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Also, expressed as </a:t>
                </a:r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b="1" dirty="0" smtClean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/>
                  <a:t> matrix.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Property:</a:t>
                </a:r>
              </a:p>
              <a:p>
                <a:r>
                  <a:rPr lang="en-US" b="1" dirty="0" smtClean="0"/>
                  <a:t>Any three collinear </a:t>
                </a:r>
                <a:r>
                  <a:rPr lang="en-US" b="1" dirty="0" smtClean="0"/>
                  <a:t>points </a:t>
                </a:r>
                <a:r>
                  <a:rPr lang="en-US" b="1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/>
                  <a:t>remain </a:t>
                </a:r>
                <a:r>
                  <a:rPr lang="en-US" b="1" dirty="0" smtClean="0"/>
                  <a:t>collinear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́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𝓟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Prove!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Satisfies cross ratio </a:t>
                </a:r>
                <a:r>
                  <a:rPr lang="en-US" b="1" dirty="0" smtClean="0"/>
                  <a:t>property (see the figure)</a:t>
                </a:r>
                <a:endParaRPr lang="en-US" b="1" dirty="0" smtClean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953000" cy="6338787"/>
              </a:xfrm>
              <a:prstGeom prst="rect">
                <a:avLst/>
              </a:prstGeom>
              <a:blipFill rotWithShape="1">
                <a:blip r:embed="rId3"/>
                <a:stretch>
                  <a:fillRect l="-1230" t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53722" b="4649"/>
          <a:stretch/>
        </p:blipFill>
        <p:spPr bwMode="auto">
          <a:xfrm>
            <a:off x="5076825" y="314325"/>
            <a:ext cx="3886553" cy="40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84" y="4419600"/>
            <a:ext cx="1816994" cy="18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9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310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Matrix formulation for Homography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The scale factor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𝐝𝐞𝐭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b="1" dirty="0" smtClean="0"/>
                  <a:t>0; otherwise everything is mapped onto a single point.</a:t>
                </a:r>
              </a:p>
              <a:p>
                <a:r>
                  <a:rPr lang="en-US" b="1" dirty="0" smtClean="0"/>
                  <a:t>Eliminating the scale factor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b="1" dirty="0" smtClean="0"/>
                  <a:t>, we get </a:t>
                </a:r>
              </a:p>
              <a:p>
                <a:endParaRPr lang="en-US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      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3103798"/>
              </a:xfrm>
              <a:prstGeom prst="rect">
                <a:avLst/>
              </a:prstGeom>
              <a:blipFill rotWithShape="1">
                <a:blip r:embed="rId3"/>
                <a:stretch>
                  <a:fillRect l="-684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13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Various linear transformations</a:t>
            </a:r>
          </a:p>
          <a:p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 b="6164"/>
          <a:stretch/>
        </p:blipFill>
        <p:spPr bwMode="auto">
          <a:xfrm rot="-60000">
            <a:off x="849605" y="872685"/>
            <a:ext cx="6179821" cy="50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229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Sub groups of </a:t>
                </a:r>
                <a:r>
                  <a:rPr lang="en-US" sz="2000" b="1" u="sng" dirty="0" err="1" smtClean="0">
                    <a:solidFill>
                      <a:srgbClr val="FF0000"/>
                    </a:solidFill>
                  </a:rPr>
                  <a:t>homographys</a:t>
                </a:r>
                <a:endParaRPr lang="en-US" sz="2000" b="1" u="sng" dirty="0" smtClean="0">
                  <a:solidFill>
                    <a:srgbClr val="FF0000"/>
                  </a:solidFill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Any </a:t>
                </a:r>
                <a:r>
                  <a:rPr lang="en-US" b="1" dirty="0" err="1" smtClean="0"/>
                  <a:t>homography</a:t>
                </a:r>
                <a:r>
                  <a:rPr lang="en-US" b="1" dirty="0" smtClean="0"/>
                  <a:t> can be uniquely decomposed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𝑷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𝐓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𝐓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𝐓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2298514"/>
              </a:xfrm>
              <a:prstGeom prst="rect">
                <a:avLst/>
              </a:prstGeom>
              <a:blipFill rotWithShape="1">
                <a:blip r:embed="rId3"/>
                <a:stretch>
                  <a:fillRect l="-68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00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483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Estimating </a:t>
                </a:r>
                <a:r>
                  <a:rPr lang="en-US" sz="2000" b="1" u="sng" dirty="0" err="1" smtClean="0">
                    <a:solidFill>
                      <a:srgbClr val="FF0000"/>
                    </a:solidFill>
                  </a:rPr>
                  <a:t>homography</a:t>
                </a:r>
                <a:r>
                  <a:rPr lang="en-US" sz="2000" b="1" u="sng" dirty="0" smtClean="0">
                    <a:solidFill>
                      <a:srgbClr val="FF0000"/>
                    </a:solidFill>
                  </a:rPr>
                  <a:t> from point correspondence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Given </a:t>
                </a:r>
                <a:r>
                  <a:rPr lang="en-US" b="1" dirty="0" smtClean="0"/>
                  <a:t>a set of </a:t>
                </a:r>
                <a:r>
                  <a:rPr lang="en-US" b="1" dirty="0" smtClean="0"/>
                  <a:t>orders pairs of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To solve the homogeneous system of linear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  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,…,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. 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Number of equations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Number of unknowns: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Degenerative configuration, i.e.,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b="1" dirty="0" smtClean="0"/>
                  <a:t> may not be uniquely solved even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𝐝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and caused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r>
                  <a:rPr lang="en-US" b="1" dirty="0" smtClean="0"/>
                  <a:t> or more points are coplanar</a:t>
                </a:r>
              </a:p>
              <a:p>
                <a:endParaRPr lang="en-US" b="1" dirty="0"/>
              </a:p>
              <a:p>
                <a:r>
                  <a:rPr lang="en-US" b="1" dirty="0"/>
                  <a:t>Correspondence </a:t>
                </a:r>
                <a:r>
                  <a:rPr lang="en-US" b="1" dirty="0" smtClean="0"/>
                  <a:t>of more than sufficient points lead to the notion of optimal fitting reducing the effect of noise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4838312"/>
              </a:xfrm>
              <a:prstGeom prst="rect">
                <a:avLst/>
              </a:prstGeom>
              <a:blipFill rotWithShape="1">
                <a:blip r:embed="rId3"/>
                <a:stretch>
                  <a:fillRect l="-684" t="-630" r="-547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6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569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Maximum likelihood estimation</a:t>
                </a:r>
              </a:p>
              <a:p>
                <a:endParaRPr lang="en-US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mbria Math"/>
                    <a:ea typeface="Cambria Math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 |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,…,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b="1" dirty="0" smtClean="0">
                    <a:latin typeface="Cambria Math"/>
                    <a:ea typeface="Cambria Math"/>
                  </a:rPr>
                  <a:t> are identified corresponding points in two different projection planes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Principle: Find the </a:t>
                </a:r>
                <a:r>
                  <a:rPr lang="en-US" b="1" dirty="0" err="1" smtClean="0"/>
                  <a:t>homography</a:t>
                </a:r>
                <a:r>
                  <a:rPr lang="en-US" b="1" dirty="0" smtClean="0"/>
                  <a:t> (i.e., the transformation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b="1" dirty="0" smtClean="0"/>
                  <a:t>)</a:t>
                </a:r>
                <a:r>
                  <a:rPr lang="en-US" b="1" dirty="0" smtClean="0"/>
                  <a:t> that maximizes the likelihood mapping of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 smtClean="0"/>
                  <a:t> on the first plane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on to the second plane 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Model: </a:t>
                </a:r>
              </a:p>
              <a:p>
                <a:r>
                  <a:rPr lang="en-US" b="1" dirty="0" smtClean="0"/>
                  <a:t>Ideal points are in the vicinity of the identified points, i.e., there noise in the process of locating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Method to solve the problem</a:t>
                </a:r>
              </a:p>
              <a:p>
                <a:endParaRPr lang="en-US" b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Determine the ML function using Gaussian model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It contains several multiplicative terms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Take log → multiplications are converted to addition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Remove the minus sign (see the Gaussian expression)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Maximization is converted to a minimization term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5694251"/>
              </a:xfrm>
              <a:prstGeom prst="rect">
                <a:avLst/>
              </a:prstGeom>
              <a:blipFill rotWithShape="1">
                <a:blip r:embed="rId3"/>
                <a:stretch>
                  <a:fillRect l="-684" t="-535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56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236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Final expression for maximum likelihood estimation </a:t>
                </a:r>
                <a:endParaRPr lang="en-US" b="1" dirty="0" smtClean="0"/>
              </a:p>
              <a:p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𝒖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𝟏𝟏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𝟏𝟐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𝟏𝟑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𝟑𝟏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𝟑𝟐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𝟑𝟑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𝟏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𝟑𝟏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𝟑𝟐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𝒊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𝟑𝟑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1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𝒗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2362122"/>
              </a:xfrm>
              <a:prstGeom prst="rect">
                <a:avLst/>
              </a:prstGeom>
              <a:blipFill rotWithShape="1">
                <a:blip r:embed="rId3"/>
                <a:stretch>
                  <a:fillRect l="-684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3D VISION INTRO</a:t>
            </a:r>
          </a:p>
          <a:p>
            <a:endParaRPr lang="en-US" b="1" dirty="0" smtClean="0"/>
          </a:p>
          <a:p>
            <a:r>
              <a:rPr lang="en-US" b="1" u="sng" dirty="0" smtClean="0"/>
              <a:t>Overall Aim:</a:t>
            </a:r>
          </a:p>
          <a:p>
            <a:r>
              <a:rPr lang="en-US" b="1" dirty="0" smtClean="0"/>
              <a:t>Marr 1982: </a:t>
            </a:r>
            <a:r>
              <a:rPr lang="en-US" b="1" dirty="0" smtClean="0">
                <a:solidFill>
                  <a:srgbClr val="0000FF"/>
                </a:solidFill>
              </a:rPr>
              <a:t>From an image (or a series of images) of a scene, derive an accurate three-dimensional geometric description of the </a:t>
            </a:r>
            <a:r>
              <a:rPr lang="en-US" b="1" dirty="0" smtClean="0">
                <a:solidFill>
                  <a:srgbClr val="0000FF"/>
                </a:solidFill>
              </a:rPr>
              <a:t>scene and </a:t>
            </a:r>
            <a:r>
              <a:rPr lang="en-US" b="1" dirty="0" smtClean="0">
                <a:solidFill>
                  <a:srgbClr val="0000FF"/>
                </a:solidFill>
              </a:rPr>
              <a:t>quantitatively determine the properties in the scene.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Examples: http://www.2d3.com/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Major challenges</a:t>
            </a: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Perspective projection :</a:t>
            </a:r>
            <a:r>
              <a:rPr lang="en-US" sz="1600" b="1" dirty="0" smtClean="0">
                <a:solidFill>
                  <a:srgbClr val="0000FF"/>
                </a:solidFill>
              </a:rPr>
              <a:t> All points along a line radiating from  the optical center are projected </a:t>
            </a:r>
            <a:r>
              <a:rPr lang="en-US" sz="1600" b="1" dirty="0" smtClean="0">
                <a:solidFill>
                  <a:srgbClr val="0000FF"/>
                </a:solidFill>
              </a:rPr>
              <a:t>onto </a:t>
            </a:r>
            <a:r>
              <a:rPr lang="en-US" sz="1600" b="1" dirty="0" smtClean="0">
                <a:solidFill>
                  <a:srgbClr val="0000FF"/>
                </a:solidFill>
              </a:rPr>
              <a:t>a single image point → loss of information → need for additional information to solve the inverse </a:t>
            </a:r>
            <a:r>
              <a:rPr lang="en-US" sz="1600" b="1" dirty="0" smtClean="0">
                <a:solidFill>
                  <a:srgbClr val="0000FF"/>
                </a:solidFill>
              </a:rPr>
              <a:t>task, i.e., mapping each 2D image point into the 3D scene.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3D geometry and intensity shading:</a:t>
            </a:r>
            <a:r>
              <a:rPr lang="en-US" sz="1600" b="1" dirty="0" smtClean="0">
                <a:solidFill>
                  <a:srgbClr val="0000FF"/>
                </a:solidFill>
              </a:rPr>
              <a:t> A complex relation governed multiple </a:t>
            </a:r>
            <a:r>
              <a:rPr lang="en-US" sz="1600" b="1" dirty="0" smtClean="0">
                <a:solidFill>
                  <a:srgbClr val="0000FF"/>
                </a:solidFill>
              </a:rPr>
              <a:t>variables.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Mutual occlusion:</a:t>
            </a:r>
            <a:r>
              <a:rPr lang="en-US" sz="1600" b="1" dirty="0" smtClean="0">
                <a:solidFill>
                  <a:srgbClr val="0000FF"/>
                </a:solidFill>
              </a:rPr>
              <a:t> Further complicates the vision task at conceptual </a:t>
            </a:r>
            <a:r>
              <a:rPr lang="en-US" sz="1600" b="1" dirty="0" smtClean="0">
                <a:solidFill>
                  <a:srgbClr val="0000FF"/>
                </a:solidFill>
              </a:rPr>
              <a:t>level.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Noise:</a:t>
            </a:r>
            <a:r>
              <a:rPr lang="en-US" sz="1600" b="1" dirty="0" smtClean="0">
                <a:solidFill>
                  <a:srgbClr val="0000FF"/>
                </a:solidFill>
              </a:rPr>
              <a:t> Additional complexity to many algorithms reducing their sensitivity and </a:t>
            </a:r>
            <a:r>
              <a:rPr lang="en-US" sz="1600" b="1" dirty="0" smtClean="0">
                <a:solidFill>
                  <a:srgbClr val="0000FF"/>
                </a:solidFill>
              </a:rPr>
              <a:t>accuracy.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endParaRPr lang="en-US" sz="1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3D VISION INTRO</a:t>
            </a:r>
          </a:p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Three major intertwined modules in a computer-based vision system</a:t>
            </a:r>
          </a:p>
          <a:p>
            <a:endParaRPr lang="en-US" sz="16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Feature </a:t>
            </a:r>
            <a:r>
              <a:rPr lang="en-US" sz="1600" b="1" u="sng" dirty="0" err="1" smtClean="0">
                <a:solidFill>
                  <a:srgbClr val="0000FF"/>
                </a:solidFill>
              </a:rPr>
              <a:t>observability</a:t>
            </a:r>
            <a:r>
              <a:rPr lang="en-US" sz="1600" b="1" u="sng" dirty="0" smtClean="0">
                <a:solidFill>
                  <a:srgbClr val="0000FF"/>
                </a:solidFill>
              </a:rPr>
              <a:t> in images:</a:t>
            </a:r>
            <a:r>
              <a:rPr lang="en-US" sz="1600" b="1" dirty="0" smtClean="0">
                <a:solidFill>
                  <a:srgbClr val="0000FF"/>
                </a:solidFill>
              </a:rPr>
              <a:t> Selection of task-relevant features in the original image data (e.g., points, lines, corners etc.)</a:t>
            </a: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Representation:</a:t>
            </a:r>
            <a:r>
              <a:rPr lang="en-US" sz="1600" b="1" dirty="0" smtClean="0">
                <a:solidFill>
                  <a:srgbClr val="0000FF"/>
                </a:solidFill>
              </a:rPr>
              <a:t> Choice of the models for the observed world (e.g., a triangulated 3D surface </a:t>
            </a:r>
            <a:r>
              <a:rPr lang="en-US" sz="1600" b="1" dirty="0" smtClean="0">
                <a:solidFill>
                  <a:srgbClr val="0000FF"/>
                </a:solidFill>
              </a:rPr>
              <a:t>representation </a:t>
            </a:r>
            <a:r>
              <a:rPr lang="en-US" sz="1600" b="1" dirty="0" smtClean="0">
                <a:solidFill>
                  <a:srgbClr val="0000FF"/>
                </a:solidFill>
              </a:rPr>
              <a:t>of the observed scene)</a:t>
            </a: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0000FF"/>
                </a:solidFill>
              </a:rPr>
              <a:t>Interpretation:</a:t>
            </a:r>
            <a:r>
              <a:rPr lang="en-US" sz="1600" b="1" dirty="0" smtClean="0">
                <a:solidFill>
                  <a:srgbClr val="0000FF"/>
                </a:solidFill>
              </a:rPr>
              <a:t> Extraction of high level knowledge from the mathematical model of stored data (e.g., object detection/recognition, correspondence between two partially overlapping scenes etc.)</a:t>
            </a:r>
          </a:p>
        </p:txBody>
      </p:sp>
    </p:spTree>
    <p:extLst>
      <p:ext uri="{BB962C8B-B14F-4D97-AF65-F5344CB8AC3E}">
        <p14:creationId xmlns:p14="http://schemas.microsoft.com/office/powerpoint/2010/main" val="42579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Three major building blocks/expertise in a computerized 3D vision system</a:t>
            </a:r>
          </a:p>
          <a:p>
            <a:endParaRPr lang="en-US" b="1" dirty="0"/>
          </a:p>
          <a:p>
            <a:pPr lvl="1"/>
            <a:r>
              <a:rPr lang="en-US" b="1" u="sng" dirty="0" smtClean="0"/>
              <a:t>Computational theory:</a:t>
            </a:r>
            <a:r>
              <a:rPr lang="en-US" b="1" dirty="0" smtClean="0"/>
              <a:t> Combines analytic and geometric approaches </a:t>
            </a:r>
            <a:r>
              <a:rPr lang="en-US" b="1" dirty="0" smtClean="0"/>
              <a:t>with device-dependent properties </a:t>
            </a:r>
            <a:r>
              <a:rPr lang="en-US" b="1" dirty="0" smtClean="0"/>
              <a:t>to solve the inverse mapping from </a:t>
            </a:r>
            <a:r>
              <a:rPr lang="en-US" b="1" dirty="0" smtClean="0"/>
              <a:t>a 2D </a:t>
            </a:r>
            <a:r>
              <a:rPr lang="en-US" b="1" dirty="0" smtClean="0"/>
              <a:t>captured </a:t>
            </a:r>
            <a:r>
              <a:rPr lang="en-US" b="1" dirty="0" smtClean="0"/>
              <a:t>image </a:t>
            </a:r>
            <a:r>
              <a:rPr lang="en-US" b="1" dirty="0" smtClean="0"/>
              <a:t>to </a:t>
            </a:r>
            <a:r>
              <a:rPr lang="en-US" b="1" dirty="0" smtClean="0"/>
              <a:t>the 3D </a:t>
            </a:r>
            <a:r>
              <a:rPr lang="en-US" b="1" dirty="0" smtClean="0"/>
              <a:t>scene</a:t>
            </a:r>
          </a:p>
          <a:p>
            <a:pPr lvl="1"/>
            <a:endParaRPr lang="en-US" b="1" dirty="0" smtClean="0"/>
          </a:p>
          <a:p>
            <a:pPr lvl="3"/>
            <a:r>
              <a:rPr lang="en-US" b="1" i="1" dirty="0" smtClean="0"/>
              <a:t>primal sketch → 2.5D → full 3D representation</a:t>
            </a:r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Representation and algorithms:</a:t>
            </a:r>
            <a:r>
              <a:rPr lang="en-US" b="1" dirty="0" smtClean="0"/>
              <a:t> </a:t>
            </a:r>
            <a:r>
              <a:rPr lang="en-US" b="1" dirty="0" smtClean="0"/>
              <a:t>3D scene data </a:t>
            </a:r>
            <a:r>
              <a:rPr lang="en-US" b="1" dirty="0" smtClean="0"/>
              <a:t>representation and algorithms manipulating them and extracting knowledge (high level information) from 3D scene representation</a:t>
            </a:r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Implementation:</a:t>
            </a:r>
            <a:r>
              <a:rPr lang="en-US" b="1" dirty="0" smtClean="0"/>
              <a:t> Physical realization of the algorithms (programs + hardware) </a:t>
            </a:r>
          </a:p>
          <a:p>
            <a:pPr lvl="1"/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Different vision paradigms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Active versus passive vision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Qualitative versus purposive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46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626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Basics of projective geometry</a:t>
                </a:r>
              </a:p>
              <a:p>
                <a:endParaRPr lang="en-US" b="1" dirty="0" smtClean="0"/>
              </a:p>
              <a:p>
                <a:r>
                  <a:rPr lang="en-US" b="1" u="sng" dirty="0" smtClean="0"/>
                  <a:t>Single or multiple view geometry deals with mathematics of relation between </a:t>
                </a:r>
              </a:p>
              <a:p>
                <a:endParaRPr lang="en-US" b="1" dirty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3D geometric features (points, lines, corners)  in the scene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their camera projections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relations among multiple camera projections of a 3D scene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Points and hyperplanes in projective space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Scene: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-dimensional space excluding the origin, i.e.,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b="1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Why origin is excluded?</a:t>
                </a:r>
              </a:p>
              <a:p>
                <a:r>
                  <a:rPr lang="en-US" b="1" dirty="0" smtClean="0"/>
                  <a:t>Origin ≈ pinhole ≈ optical center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Projective scape: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b="1" dirty="0" smtClean="0"/>
                  <a:t> in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-dimensional scene NOT passing through the origin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An </a:t>
                </a:r>
                <a:r>
                  <a:rPr lang="en-US" b="1" u="sng" dirty="0" smtClean="0"/>
                  <a:t>equivalence relation</a:t>
                </a:r>
                <a:r>
                  <a:rPr lang="en-US" b="1" dirty="0" smtClean="0"/>
                  <a:t> 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dirty="0" smtClean="0"/>
                  <a:t>” is defined as follows: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 …,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𝐢𝐟𝐟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∃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𝐬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𝜶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, …,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6262355"/>
              </a:xfrm>
              <a:prstGeom prst="rect">
                <a:avLst/>
              </a:prstGeom>
              <a:blipFill rotWithShape="1">
                <a:blip r:embed="rId3"/>
                <a:stretch>
                  <a:fillRect l="-684" t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49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Perspective projection of parallel lines</a:t>
            </a:r>
          </a:p>
          <a:p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/>
        </p:blipFill>
        <p:spPr bwMode="auto">
          <a:xfrm>
            <a:off x="533400" y="1066800"/>
            <a:ext cx="76404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6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Homogeneous points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Each equivalent class of the relation </a:t>
                </a:r>
                <a:r>
                  <a:rPr lang="en-US" b="1" dirty="0"/>
                  <a:t>“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dirty="0"/>
                  <a:t>”</a:t>
                </a:r>
                <a:r>
                  <a:rPr lang="en-US" b="1" dirty="0" smtClean="0"/>
                  <a:t> generates an </a:t>
                </a:r>
                <a:r>
                  <a:rPr lang="en-US" b="1" i="1" dirty="0" smtClean="0"/>
                  <a:t>open</a:t>
                </a:r>
                <a:r>
                  <a:rPr lang="en-US" b="1" dirty="0" smtClean="0"/>
                  <a:t> line from the origin. 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Note that the origin is not included in any of these lines and thus the disjoin property of equivalent classes is satisfied 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For each line or equivalent class, exactly one point is projected in the acquired image and is the point where the projective hyperplane intersects the line. These points </a:t>
                </a:r>
                <a:r>
                  <a:rPr lang="en-US" b="1" dirty="0"/>
                  <a:t>in the projective space are </a:t>
                </a:r>
                <a:r>
                  <a:rPr lang="en-US" b="1" dirty="0" smtClean="0"/>
                  <a:t>referred to a </a:t>
                </a:r>
                <a:r>
                  <a:rPr lang="en-US" b="1" u="sng" dirty="0"/>
                  <a:t>homogeneous</a:t>
                </a:r>
                <a:r>
                  <a:rPr lang="en-US" b="1" dirty="0"/>
                  <a:t> </a:t>
                </a:r>
                <a:r>
                  <a:rPr lang="en-US" b="1" dirty="0" smtClean="0"/>
                  <a:t>points. </a:t>
                </a:r>
              </a:p>
              <a:p>
                <a:endParaRPr lang="en-US" b="1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What is the property of homogenous points?</a:t>
                </a: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Homogeneous points are coplanar lying on the projection plane.</a:t>
                </a:r>
              </a:p>
              <a:p>
                <a:endParaRPr lang="en-US" b="1" dirty="0" smtClean="0"/>
              </a:p>
              <a:p>
                <a:r>
                  <a:rPr lang="en-US" b="1" dirty="0"/>
                  <a:t>For simplicity, let us assume that our projection plane 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𝒛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684" t="-631" r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0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496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Homogeneous points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Note that homogeneous points form the image hyperplane. 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Thus, to determine the perspective projection of a scene point, we need to determine corresponding homogeneous point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, …,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𝜶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𝐜𝐨𝐧𝐬𝐭𝐚𝐧𝐭</m:t>
                    </m:r>
                  </m:oMath>
                </a14:m>
                <a:r>
                  <a:rPr lang="en-US" b="1" dirty="0" smtClean="0"/>
                  <a:t>.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Note that the </a:t>
                </a:r>
                <a:r>
                  <a:rPr lang="en-US" b="1" dirty="0" smtClean="0"/>
                  <a:t>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 smtClean="0"/>
                  <a:t> do not have an Euclidean counterpart</a:t>
                </a:r>
              </a:p>
              <a:p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Consider the </a:t>
                </a:r>
                <a:r>
                  <a:rPr lang="en-US" b="1" dirty="0"/>
                  <a:t>limiting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/>
                  <a:t> that is </a:t>
                </a:r>
                <a:r>
                  <a:rPr lang="en-US" b="1" dirty="0" err="1"/>
                  <a:t>projectively</a:t>
                </a:r>
                <a:r>
                  <a:rPr lang="en-US" b="1" dirty="0"/>
                  <a:t>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b="1" dirty="0"/>
                  <a:t>, and assume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This </a:t>
                </a:r>
                <a:r>
                  <a:rPr lang="en-US" b="1" dirty="0"/>
                  <a:t>corresponds to a point </a:t>
                </a:r>
                <a:r>
                  <a:rPr lang="en-US" b="1" dirty="0" smtClean="0"/>
                  <a:t>on the projective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going </a:t>
                </a:r>
                <a:r>
                  <a:rPr lang="en-US" b="1" dirty="0"/>
                  <a:t>to infinity in the direction of the radius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b="1">
                            <a:latin typeface="Cambria Math"/>
                            <a:ea typeface="Cambria Math"/>
                          </a:rPr>
                          <m:t>𝐓</m:t>
                        </m:r>
                      </m:sup>
                    </m:sSup>
                  </m:oMath>
                </a14:m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4963090"/>
              </a:xfrm>
              <a:prstGeom prst="rect">
                <a:avLst/>
              </a:prstGeom>
              <a:blipFill rotWithShape="1">
                <a:blip r:embed="rId3"/>
                <a:stretch>
                  <a:fillRect l="-684" t="-614" b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78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4343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Properties of projection </a:t>
            </a:r>
          </a:p>
          <a:p>
            <a:endParaRPr lang="en-US" b="1" dirty="0" smtClean="0"/>
          </a:p>
          <a:p>
            <a:r>
              <a:rPr lang="en-US" b="1" dirty="0" smtClean="0"/>
              <a:t>A line in the scene space through (but not including) the origin is mapped </a:t>
            </a:r>
            <a:r>
              <a:rPr lang="en-US" b="1" dirty="0" smtClean="0"/>
              <a:t>onto </a:t>
            </a:r>
            <a:r>
              <a:rPr lang="en-US" b="1" dirty="0" smtClean="0"/>
              <a:t>a point in the projective plane</a:t>
            </a:r>
          </a:p>
          <a:p>
            <a:endParaRPr lang="en-US" b="1" dirty="0"/>
          </a:p>
          <a:p>
            <a:r>
              <a:rPr lang="en-US" b="1" dirty="0" smtClean="0"/>
              <a:t>A plane </a:t>
            </a:r>
            <a:r>
              <a:rPr lang="en-US" b="1" dirty="0" smtClean="0"/>
              <a:t>in the scene space through </a:t>
            </a:r>
            <a:r>
              <a:rPr lang="en-US" b="1" dirty="0" smtClean="0"/>
              <a:t>the origin (but not including) is mapped to a </a:t>
            </a:r>
            <a:r>
              <a:rPr lang="en-US" b="1" dirty="0" smtClean="0"/>
              <a:t>line on the projection plane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7588"/>
          <a:stretch/>
        </p:blipFill>
        <p:spPr bwMode="auto">
          <a:xfrm>
            <a:off x="4495800" y="177800"/>
            <a:ext cx="4463415" cy="48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1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1668</Words>
  <Application>Microsoft Office PowerPoint</Application>
  <PresentationFormat>On-screen Show (4:3)</PresentationFormat>
  <Paragraphs>189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33</cp:revision>
  <dcterms:created xsi:type="dcterms:W3CDTF">2011-01-24T17:20:51Z</dcterms:created>
  <dcterms:modified xsi:type="dcterms:W3CDTF">2011-01-25T23:45:25Z</dcterms:modified>
</cp:coreProperties>
</file>