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396" r:id="rId3"/>
    <p:sldId id="400" r:id="rId4"/>
    <p:sldId id="401" r:id="rId5"/>
    <p:sldId id="402" r:id="rId6"/>
    <p:sldId id="407" r:id="rId7"/>
    <p:sldId id="409" r:id="rId8"/>
    <p:sldId id="408" r:id="rId9"/>
    <p:sldId id="403" r:id="rId10"/>
    <p:sldId id="404" r:id="rId11"/>
    <p:sldId id="405" r:id="rId12"/>
    <p:sldId id="406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9CCFF"/>
    <a:srgbClr val="969696"/>
    <a:srgbClr val="00FF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439" autoAdjust="0"/>
  </p:normalViewPr>
  <p:slideViewPr>
    <p:cSldViewPr>
      <p:cViewPr>
        <p:scale>
          <a:sx n="80" d="100"/>
          <a:sy n="80" d="100"/>
        </p:scale>
        <p:origin x="-3378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38D2A08-6F18-4E80-A6EA-76F3D7DE6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6F83CA-8956-4755-B408-FD2009C33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2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12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8DAB1-D915-4C76-AAD0-845DDB634F15}" type="slidenum">
              <a:rPr lang="en-US"/>
              <a:pPr/>
              <a:t>13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83342-6A26-4674-BCD0-6A2CE5127B30}" type="slidenum">
              <a:rPr lang="en-US"/>
              <a:pPr/>
              <a:t>14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66AC7-5972-4E56-817F-6BD362E80CBF}" type="slidenum">
              <a:rPr lang="en-US"/>
              <a:pPr/>
              <a:t>15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545E3-1BB8-4F01-BC0A-C8073F6EEF24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28CB7-C857-4937-8702-02F47F3F07AC}" type="slidenum">
              <a:rPr lang="en-US"/>
              <a:pPr/>
              <a:t>17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F1CE0-5082-4B24-B4AB-985D047627BB}" type="slidenum">
              <a:rPr lang="en-US"/>
              <a:pPr/>
              <a:t>18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B2F4-EEF4-43BB-98DB-066447BC6179}" type="slidenum">
              <a:rPr lang="en-US"/>
              <a:pPr/>
              <a:t>19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AA39A-9C9A-4036-B570-C4B465585413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3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242F7-4EC2-4B27-A173-0D198A58561F}" type="slidenum">
              <a:rPr lang="en-US"/>
              <a:pPr/>
              <a:t>21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BA84A-82F2-4CF1-A03A-7A3D56E7E262}" type="slidenum">
              <a:rPr lang="en-US"/>
              <a:pPr/>
              <a:t>22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5FA4-0795-4E6B-B699-68562F58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D871-F6BD-4E03-9E55-74FEE889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B06D-4E13-49B1-A5E2-DA4062E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9099-5F48-4A42-ABED-53339CDE1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6D6-3D50-4D63-9BD8-2F9F6F3B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DAF-DC02-45F5-A54C-C2989055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E089-A9F8-4CF6-B70A-46960ED1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8FD8-9D92-43F5-99F0-D002E3409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1994-AAF9-4F74-9721-0CCDD89A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A629-CCBC-446B-B5C4-E88FE13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39ED-548B-4DAF-B3EE-0ACE2B0F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90D4CF-557C-4E15-9BCC-C03AE2FD80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Course Syllabus</a:t>
            </a:r>
          </a:p>
          <a:p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Color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Camera models, camera calibration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Line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Maximally stable extremal regions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</a:rPr>
              <a:t>Mathematical Morphology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99CCFF"/>
                </a:solidFill>
              </a:rPr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99CCFF"/>
                </a:solidFill>
              </a:rPr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/>
              <a:t>granulometry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morphological 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Scale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Image Registration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RANSAC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08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/>
              <a:t>Axial line detection using Distance transform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52600" y="1114268"/>
            <a:ext cx="4940300" cy="5053013"/>
            <a:chOff x="1981200" y="1384300"/>
            <a:chExt cx="4940300" cy="5053013"/>
          </a:xfrm>
        </p:grpSpPr>
        <p:pic>
          <p:nvPicPr>
            <p:cNvPr id="14" name="Picture 9" descr="G5R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384300"/>
              <a:ext cx="2449513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BVF_G5R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988" y="1384300"/>
              <a:ext cx="2449512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DT_G5R34"/>
            <p:cNvPicPr>
              <a:picLocks noChangeAspect="1" noChangeArrowheads="1"/>
            </p:cNvPicPr>
            <p:nvPr/>
          </p:nvPicPr>
          <p:blipFill>
            <a:blip r:embed="rId5">
              <a:lum bright="14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924300"/>
              <a:ext cx="2449513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SK_G5R34"/>
            <p:cNvPicPr>
              <a:picLocks noChangeAspect="1" noChangeArrowheads="1"/>
            </p:cNvPicPr>
            <p:nvPr/>
          </p:nvPicPr>
          <p:blipFill>
            <a:blip r:embed="rId6">
              <a:lum bright="30000"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988" y="3924300"/>
              <a:ext cx="2449512" cy="251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75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/>
              <a:t>Axial line detection using Distance transform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pic>
        <p:nvPicPr>
          <p:cNvPr id="8" name="Picture 11" descr="V1_112A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6525"/>
            <a:ext cx="22113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uzzy_V1_112A"/>
          <p:cNvPicPr>
            <a:picLocks noChangeAspect="1" noChangeArrowheads="1"/>
          </p:cNvPicPr>
          <p:nvPr/>
        </p:nvPicPr>
        <p:blipFill>
          <a:blip r:embed="rId4" cstate="print">
            <a:lum bright="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06525"/>
            <a:ext cx="22113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T_V1_112A"/>
          <p:cNvPicPr>
            <a:picLocks noChangeAspect="1" noChangeArrowheads="1"/>
          </p:cNvPicPr>
          <p:nvPr/>
        </p:nvPicPr>
        <p:blipFill>
          <a:blip r:embed="rId5" cstate="print">
            <a:lum bright="2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36963"/>
            <a:ext cx="22113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kele_V1_112A"/>
          <p:cNvPicPr>
            <a:picLocks noChangeAspect="1" noChangeArrowheads="1"/>
          </p:cNvPicPr>
          <p:nvPr/>
        </p:nvPicPr>
        <p:blipFill>
          <a:blip r:embed="rId6" cstate="print">
            <a:lum bright="4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36963"/>
            <a:ext cx="22113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4572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/>
              <a:t>Axial line detection using Distance transform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1143000"/>
            <a:ext cx="7391400" cy="5334000"/>
            <a:chOff x="914400" y="1371600"/>
            <a:chExt cx="7391400" cy="5334000"/>
          </a:xfrm>
        </p:grpSpPr>
        <p:pic>
          <p:nvPicPr>
            <p:cNvPr id="14" name="Picture 11" descr="C:\Saha\Presentations\JCIS 03\FIGURES\bone2D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33020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Saha\Presentations\JCIS 03\FIGURES\DT_bone2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8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2781300"/>
              <a:ext cx="33020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C:\Saha\Presentations\JCIS 03\FIGURES\SK_bone2DM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1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4191000"/>
              <a:ext cx="3306762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7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914400"/>
          </a:xfrm>
        </p:spPr>
        <p:txBody>
          <a:bodyPr/>
          <a:lstStyle/>
          <a:p>
            <a:r>
              <a:rPr lang="en-US" sz="3200"/>
              <a:t>Simple Points</a:t>
            </a:r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points (not necessarily an object point) in a 2D or 3D digital image is </a:t>
            </a:r>
            <a:r>
              <a:rPr lang="en-US" sz="2400" u="sng" dirty="0"/>
              <a:t>a simple point</a:t>
            </a:r>
            <a:r>
              <a:rPr lang="en-US" sz="2400" dirty="0"/>
              <a:t> if and only it its binary transformation doesn’t change local image </a:t>
            </a:r>
            <a:r>
              <a:rPr lang="en-US" sz="2400" dirty="0" smtClean="0"/>
              <a:t>topology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/>
              <a:t>2D </a:t>
            </a:r>
            <a:r>
              <a:rPr lang="en-US" sz="2400" u="sng" dirty="0"/>
              <a:t>simple point characterization is straight </a:t>
            </a:r>
            <a:r>
              <a:rPr lang="en-US" sz="2400" u="sng" dirty="0" smtClean="0"/>
              <a:t>forward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point that doesn’t match with any of the following windows </a:t>
            </a:r>
            <a:r>
              <a:rPr lang="en-US" sz="2400" dirty="0" smtClean="0"/>
              <a:t>or variations produced by their mirror reflection and/or rotation,  is </a:t>
            </a:r>
            <a:r>
              <a:rPr lang="en-US" sz="2400" dirty="0"/>
              <a:t>a 2D simple point in (8,4) connectivity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2699" y="4309238"/>
            <a:ext cx="927101" cy="936687"/>
            <a:chOff x="762000" y="4309238"/>
            <a:chExt cx="927101" cy="936687"/>
          </a:xfrm>
        </p:grpSpPr>
        <p:sp>
          <p:nvSpPr>
            <p:cNvPr id="421897" name="Rectangle 9"/>
            <p:cNvSpPr>
              <a:spLocks noChangeArrowheads="1"/>
            </p:cNvSpPr>
            <p:nvPr/>
          </p:nvSpPr>
          <p:spPr bwMode="auto">
            <a:xfrm>
              <a:off x="1085850" y="430923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8" name="Rectangle 10"/>
            <p:cNvSpPr>
              <a:spLocks noChangeArrowheads="1"/>
            </p:cNvSpPr>
            <p:nvPr/>
          </p:nvSpPr>
          <p:spPr bwMode="auto">
            <a:xfrm>
              <a:off x="762000" y="4309238"/>
              <a:ext cx="274638" cy="274637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9" name="Rectangle 11" descr="Outlined diamond"/>
            <p:cNvSpPr>
              <a:spLocks noChangeArrowheads="1"/>
            </p:cNvSpPr>
            <p:nvPr/>
          </p:nvSpPr>
          <p:spPr bwMode="auto">
            <a:xfrm>
              <a:off x="1414463" y="430923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0" name="Rectangle 12"/>
            <p:cNvSpPr>
              <a:spLocks noChangeArrowheads="1"/>
            </p:cNvSpPr>
            <p:nvPr/>
          </p:nvSpPr>
          <p:spPr bwMode="auto">
            <a:xfrm>
              <a:off x="108585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1" name="Rectangle 13"/>
            <p:cNvSpPr>
              <a:spLocks noChangeArrowheads="1"/>
            </p:cNvSpPr>
            <p:nvPr/>
          </p:nvSpPr>
          <p:spPr bwMode="auto">
            <a:xfrm>
              <a:off x="76200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2" name="Rectangle 14" descr="Outlined diamond"/>
            <p:cNvSpPr>
              <a:spLocks noChangeArrowheads="1"/>
            </p:cNvSpPr>
            <p:nvPr/>
          </p:nvSpPr>
          <p:spPr bwMode="auto">
            <a:xfrm>
              <a:off x="1414463" y="4640263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3" name="Rectangle 15" descr="Outlined diamond"/>
            <p:cNvSpPr>
              <a:spLocks noChangeArrowheads="1"/>
            </p:cNvSpPr>
            <p:nvPr/>
          </p:nvSpPr>
          <p:spPr bwMode="auto">
            <a:xfrm>
              <a:off x="1085850" y="497128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4" name="Rectangle 16" descr="Outlined diamond"/>
            <p:cNvSpPr>
              <a:spLocks noChangeArrowheads="1"/>
            </p:cNvSpPr>
            <p:nvPr/>
          </p:nvSpPr>
          <p:spPr bwMode="auto">
            <a:xfrm>
              <a:off x="762000" y="497128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5" name="Rectangle 17" descr="Outlined diamond"/>
            <p:cNvSpPr>
              <a:spLocks noChangeArrowheads="1"/>
            </p:cNvSpPr>
            <p:nvPr/>
          </p:nvSpPr>
          <p:spPr bwMode="auto">
            <a:xfrm>
              <a:off x="1414463" y="497128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6" name="Oval 18"/>
            <p:cNvSpPr>
              <a:spLocks noChangeArrowheads="1"/>
            </p:cNvSpPr>
            <p:nvPr/>
          </p:nvSpPr>
          <p:spPr bwMode="auto">
            <a:xfrm>
              <a:off x="1152525" y="470217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30499" y="4309238"/>
            <a:ext cx="927101" cy="936687"/>
            <a:chOff x="762000" y="4309238"/>
            <a:chExt cx="927101" cy="936687"/>
          </a:xfrm>
        </p:grpSpPr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1085850" y="430923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0000FF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762000" y="430923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0000FF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" descr="Outlined diamond"/>
            <p:cNvSpPr>
              <a:spLocks noChangeArrowheads="1"/>
            </p:cNvSpPr>
            <p:nvPr/>
          </p:nvSpPr>
          <p:spPr bwMode="auto">
            <a:xfrm>
              <a:off x="1414463" y="430923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0000FF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108585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76200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4" descr="Outlined diamond"/>
            <p:cNvSpPr>
              <a:spLocks noChangeArrowheads="1"/>
            </p:cNvSpPr>
            <p:nvPr/>
          </p:nvSpPr>
          <p:spPr bwMode="auto">
            <a:xfrm>
              <a:off x="1414463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5" descr="Outlined diamond"/>
            <p:cNvSpPr>
              <a:spLocks noChangeArrowheads="1"/>
            </p:cNvSpPr>
            <p:nvPr/>
          </p:nvSpPr>
          <p:spPr bwMode="auto">
            <a:xfrm>
              <a:off x="1085850" y="497128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6" descr="Outlined diamond"/>
            <p:cNvSpPr>
              <a:spLocks noChangeArrowheads="1"/>
            </p:cNvSpPr>
            <p:nvPr/>
          </p:nvSpPr>
          <p:spPr bwMode="auto">
            <a:xfrm>
              <a:off x="762000" y="497128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7" descr="Outlined diamond"/>
            <p:cNvSpPr>
              <a:spLocks noChangeArrowheads="1"/>
            </p:cNvSpPr>
            <p:nvPr/>
          </p:nvSpPr>
          <p:spPr bwMode="auto">
            <a:xfrm>
              <a:off x="1414463" y="4971288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1152525" y="470217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178299" y="4309238"/>
            <a:ext cx="927101" cy="936687"/>
            <a:chOff x="762000" y="4309238"/>
            <a:chExt cx="927101" cy="936687"/>
          </a:xfrm>
        </p:grpSpPr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1085850" y="4309238"/>
              <a:ext cx="274638" cy="274637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762000" y="4309238"/>
              <a:ext cx="274638" cy="274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1" descr="Outlined diamond"/>
            <p:cNvSpPr>
              <a:spLocks noChangeArrowheads="1"/>
            </p:cNvSpPr>
            <p:nvPr/>
          </p:nvSpPr>
          <p:spPr bwMode="auto">
            <a:xfrm>
              <a:off x="1414463" y="4309238"/>
              <a:ext cx="274638" cy="274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108585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3"/>
            <p:cNvSpPr>
              <a:spLocks noChangeArrowheads="1"/>
            </p:cNvSpPr>
            <p:nvPr/>
          </p:nvSpPr>
          <p:spPr bwMode="auto">
            <a:xfrm>
              <a:off x="762000" y="4640263"/>
              <a:ext cx="274638" cy="274637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4" descr="Outlined diamond"/>
            <p:cNvSpPr>
              <a:spLocks noChangeArrowheads="1"/>
            </p:cNvSpPr>
            <p:nvPr/>
          </p:nvSpPr>
          <p:spPr bwMode="auto">
            <a:xfrm>
              <a:off x="1414463" y="4640263"/>
              <a:ext cx="274638" cy="274637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5" descr="Outlined diamond"/>
            <p:cNvSpPr>
              <a:spLocks noChangeArrowheads="1"/>
            </p:cNvSpPr>
            <p:nvPr/>
          </p:nvSpPr>
          <p:spPr bwMode="auto">
            <a:xfrm>
              <a:off x="1085850" y="4971288"/>
              <a:ext cx="274638" cy="274637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16" descr="Outlined diamond"/>
            <p:cNvSpPr>
              <a:spLocks noChangeArrowheads="1"/>
            </p:cNvSpPr>
            <p:nvPr/>
          </p:nvSpPr>
          <p:spPr bwMode="auto">
            <a:xfrm>
              <a:off x="762000" y="4971288"/>
              <a:ext cx="274638" cy="274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7" descr="Outlined diamond"/>
            <p:cNvSpPr>
              <a:spLocks noChangeArrowheads="1"/>
            </p:cNvSpPr>
            <p:nvPr/>
          </p:nvSpPr>
          <p:spPr bwMode="auto">
            <a:xfrm>
              <a:off x="1414463" y="4971288"/>
              <a:ext cx="274638" cy="2746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8"/>
            <p:cNvSpPr>
              <a:spLocks noChangeArrowheads="1"/>
            </p:cNvSpPr>
            <p:nvPr/>
          </p:nvSpPr>
          <p:spPr bwMode="auto">
            <a:xfrm>
              <a:off x="1152525" y="470217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626099" y="4309238"/>
            <a:ext cx="927101" cy="936687"/>
            <a:chOff x="762000" y="4309238"/>
            <a:chExt cx="927101" cy="936687"/>
          </a:xfrm>
        </p:grpSpPr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085850" y="430923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762000" y="430923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1" descr="Outlined diamond"/>
            <p:cNvSpPr>
              <a:spLocks noChangeArrowheads="1"/>
            </p:cNvSpPr>
            <p:nvPr/>
          </p:nvSpPr>
          <p:spPr bwMode="auto">
            <a:xfrm>
              <a:off x="1414463" y="430923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108585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762000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14" descr="Outlined diamond"/>
            <p:cNvSpPr>
              <a:spLocks noChangeArrowheads="1"/>
            </p:cNvSpPr>
            <p:nvPr/>
          </p:nvSpPr>
          <p:spPr bwMode="auto">
            <a:xfrm>
              <a:off x="1414463" y="4640263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5" descr="Outlined diamond"/>
            <p:cNvSpPr>
              <a:spLocks noChangeArrowheads="1"/>
            </p:cNvSpPr>
            <p:nvPr/>
          </p:nvSpPr>
          <p:spPr bwMode="auto">
            <a:xfrm>
              <a:off x="1085850" y="497128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6" descr="Outlined diamond"/>
            <p:cNvSpPr>
              <a:spLocks noChangeArrowheads="1"/>
            </p:cNvSpPr>
            <p:nvPr/>
          </p:nvSpPr>
          <p:spPr bwMode="auto">
            <a:xfrm>
              <a:off x="762000" y="497128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7" descr="Outlined diamond"/>
            <p:cNvSpPr>
              <a:spLocks noChangeArrowheads="1"/>
            </p:cNvSpPr>
            <p:nvPr/>
          </p:nvSpPr>
          <p:spPr bwMode="auto">
            <a:xfrm>
              <a:off x="1414463" y="4971288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8"/>
            <p:cNvSpPr>
              <a:spLocks noChangeArrowheads="1"/>
            </p:cNvSpPr>
            <p:nvPr/>
          </p:nvSpPr>
          <p:spPr bwMode="auto">
            <a:xfrm>
              <a:off x="1152525" y="470217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0626" y="5969836"/>
            <a:ext cx="6286923" cy="461665"/>
            <a:chOff x="1158080" y="5621485"/>
            <a:chExt cx="6286923" cy="461665"/>
          </a:xfrm>
        </p:grpSpPr>
        <p:sp>
          <p:nvSpPr>
            <p:cNvPr id="105" name="Rectangle 15" descr="Outlined diamond"/>
            <p:cNvSpPr>
              <a:spLocks noChangeArrowheads="1"/>
            </p:cNvSpPr>
            <p:nvPr/>
          </p:nvSpPr>
          <p:spPr bwMode="auto">
            <a:xfrm>
              <a:off x="1306759" y="5715000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9"/>
            <p:cNvSpPr>
              <a:spLocks noChangeArrowheads="1"/>
            </p:cNvSpPr>
            <p:nvPr/>
          </p:nvSpPr>
          <p:spPr bwMode="auto">
            <a:xfrm>
              <a:off x="1867495" y="5715000"/>
              <a:ext cx="274638" cy="274637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0000FF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58080" y="5621485"/>
              <a:ext cx="6286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      ,       :  At least one in each group is object</a:t>
              </a:r>
              <a:endParaRPr lang="en-US" b="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85800" y="5486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      :  object             : background</a:t>
            </a:r>
            <a:endParaRPr lang="en-US" b="0" dirty="0"/>
          </a:p>
        </p:txBody>
      </p:sp>
      <p:sp>
        <p:nvSpPr>
          <p:cNvPr id="109" name="Rectangle 15" descr="Outlined diamond"/>
          <p:cNvSpPr>
            <a:spLocks noChangeArrowheads="1"/>
          </p:cNvSpPr>
          <p:nvPr/>
        </p:nvSpPr>
        <p:spPr bwMode="auto">
          <a:xfrm>
            <a:off x="834478" y="5579914"/>
            <a:ext cx="274638" cy="274637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15" descr="Outlined diamond"/>
          <p:cNvSpPr>
            <a:spLocks noChangeArrowheads="1"/>
          </p:cNvSpPr>
          <p:nvPr/>
        </p:nvSpPr>
        <p:spPr bwMode="auto">
          <a:xfrm>
            <a:off x="2791618" y="5579914"/>
            <a:ext cx="274638" cy="2746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5252293" y="5579914"/>
            <a:ext cx="274638" cy="274637"/>
            <a:chOff x="7023893" y="5422565"/>
            <a:chExt cx="274638" cy="274637"/>
          </a:xfrm>
        </p:grpSpPr>
        <p:sp>
          <p:nvSpPr>
            <p:cNvPr id="118" name="Rectangle 15" descr="Outlined diamond"/>
            <p:cNvSpPr>
              <a:spLocks noChangeArrowheads="1"/>
            </p:cNvSpPr>
            <p:nvPr/>
          </p:nvSpPr>
          <p:spPr bwMode="auto">
            <a:xfrm>
              <a:off x="7023893" y="5422565"/>
              <a:ext cx="274638" cy="274637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18"/>
            <p:cNvSpPr>
              <a:spLocks noChangeArrowheads="1"/>
            </p:cNvSpPr>
            <p:nvPr/>
          </p:nvSpPr>
          <p:spPr bwMode="auto">
            <a:xfrm>
              <a:off x="7083425" y="5482096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5067722" y="548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      :  origin</a:t>
            </a:r>
            <a:endParaRPr lang="en-US" b="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46927" y="5486400"/>
            <a:ext cx="224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      :  don’t care</a:t>
            </a:r>
            <a:endParaRPr lang="en-US" b="0" dirty="0"/>
          </a:p>
        </p:txBody>
      </p:sp>
      <p:sp>
        <p:nvSpPr>
          <p:cNvPr id="124" name="Rectangle 15" descr="Outlined diamond"/>
          <p:cNvSpPr>
            <a:spLocks noChangeArrowheads="1"/>
          </p:cNvSpPr>
          <p:nvPr/>
        </p:nvSpPr>
        <p:spPr bwMode="auto">
          <a:xfrm>
            <a:off x="6972722" y="5579914"/>
            <a:ext cx="274638" cy="2746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914400"/>
          </a:xfrm>
        </p:spPr>
        <p:txBody>
          <a:bodyPr/>
          <a:lstStyle/>
          <a:p>
            <a:r>
              <a:rPr lang="en-US" sz="3200"/>
              <a:t>3D Simple Points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5638800" cy="2514600"/>
          </a:xfrm>
        </p:spPr>
        <p:txBody>
          <a:bodyPr/>
          <a:lstStyle/>
          <a:p>
            <a:r>
              <a:rPr lang="en-US" sz="2800" dirty="0"/>
              <a:t>Included neighborhood </a:t>
            </a:r>
          </a:p>
          <a:p>
            <a:pPr marL="457200" lvl="1" indent="0">
              <a:buNone/>
            </a:pPr>
            <a:r>
              <a:rPr lang="en-US" sz="2400" i="1" dirty="0" smtClean="0"/>
              <a:t>  N</a:t>
            </a:r>
            <a:r>
              <a:rPr lang="en-US" sz="2400" dirty="0" smtClean="0"/>
              <a:t>(</a:t>
            </a:r>
            <a:r>
              <a:rPr lang="en-US" sz="2400" i="1" dirty="0" smtClean="0"/>
              <a:t>p</a:t>
            </a:r>
            <a:r>
              <a:rPr lang="en-US" sz="2400" dirty="0"/>
              <a:t>) = set of all 26-adjacent points including </a:t>
            </a:r>
            <a:r>
              <a:rPr lang="en-US" sz="2400" i="1" dirty="0"/>
              <a:t>p</a:t>
            </a:r>
          </a:p>
          <a:p>
            <a:r>
              <a:rPr lang="en-US" sz="2800" dirty="0"/>
              <a:t>Excluded neighborhood</a:t>
            </a:r>
          </a:p>
          <a:p>
            <a:pPr marL="457200" lvl="1" indent="0">
              <a:buNone/>
            </a:pPr>
            <a:r>
              <a:rPr lang="en-US" sz="2400" i="1" dirty="0" smtClean="0"/>
              <a:t>   N</a:t>
            </a:r>
            <a:r>
              <a:rPr lang="en-US" sz="2400" dirty="0"/>
              <a:t>*(</a:t>
            </a:r>
            <a:r>
              <a:rPr lang="en-US" sz="2400" i="1" dirty="0"/>
              <a:t>p</a:t>
            </a:r>
            <a:r>
              <a:rPr lang="en-US" sz="2400" dirty="0"/>
              <a:t>)=</a:t>
            </a: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) </a:t>
            </a:r>
            <a:r>
              <a:rPr lang="en-US" sz="2400" dirty="0">
                <a:cs typeface="Times New Roman" pitchFamily="18" charset="0"/>
              </a:rPr>
              <a:t>– {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dirty="0">
                <a:cs typeface="Times New Roman" pitchFamily="18" charset="0"/>
              </a:rPr>
              <a:t>}</a:t>
            </a:r>
            <a:endParaRPr lang="en-US" sz="2400" dirty="0"/>
          </a:p>
        </p:txBody>
      </p:sp>
      <p:grpSp>
        <p:nvGrpSpPr>
          <p:cNvPr id="426055" name="Group 71"/>
          <p:cNvGrpSpPr>
            <a:grpSpLocks noChangeAspect="1"/>
          </p:cNvGrpSpPr>
          <p:nvPr/>
        </p:nvGrpSpPr>
        <p:grpSpPr bwMode="auto">
          <a:xfrm>
            <a:off x="6019800" y="1295400"/>
            <a:ext cx="2438400" cy="1958975"/>
            <a:chOff x="3147" y="1200"/>
            <a:chExt cx="1631" cy="1310"/>
          </a:xfrm>
        </p:grpSpPr>
        <p:grpSp>
          <p:nvGrpSpPr>
            <p:cNvPr id="426056" name="Group 72"/>
            <p:cNvGrpSpPr>
              <a:grpSpLocks noChangeAspect="1"/>
            </p:cNvGrpSpPr>
            <p:nvPr/>
          </p:nvGrpSpPr>
          <p:grpSpPr bwMode="auto">
            <a:xfrm>
              <a:off x="3594" y="1853"/>
              <a:ext cx="547" cy="438"/>
              <a:chOff x="9769" y="9339"/>
              <a:chExt cx="360" cy="288"/>
            </a:xfrm>
          </p:grpSpPr>
          <p:sp>
            <p:nvSpPr>
              <p:cNvPr id="42605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58" name="Freeform 7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59" name="Freeform 7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60" name="Group 76"/>
            <p:cNvGrpSpPr>
              <a:grpSpLocks noChangeAspect="1"/>
            </p:cNvGrpSpPr>
            <p:nvPr/>
          </p:nvGrpSpPr>
          <p:grpSpPr bwMode="auto">
            <a:xfrm>
              <a:off x="3922" y="1853"/>
              <a:ext cx="547" cy="438"/>
              <a:chOff x="9769" y="9339"/>
              <a:chExt cx="360" cy="288"/>
            </a:xfrm>
          </p:grpSpPr>
          <p:sp>
            <p:nvSpPr>
              <p:cNvPr id="42606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62" name="Freeform 7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63" name="Freeform 7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64" name="Group 80"/>
            <p:cNvGrpSpPr>
              <a:grpSpLocks noChangeAspect="1"/>
            </p:cNvGrpSpPr>
            <p:nvPr/>
          </p:nvGrpSpPr>
          <p:grpSpPr bwMode="auto">
            <a:xfrm>
              <a:off x="4231" y="1853"/>
              <a:ext cx="547" cy="438"/>
              <a:chOff x="9769" y="9339"/>
              <a:chExt cx="360" cy="288"/>
            </a:xfrm>
          </p:grpSpPr>
          <p:sp>
            <p:nvSpPr>
              <p:cNvPr id="42606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66" name="Freeform 8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67" name="Freeform 8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68" name="Group 84"/>
            <p:cNvGrpSpPr>
              <a:grpSpLocks noChangeAspect="1"/>
            </p:cNvGrpSpPr>
            <p:nvPr/>
          </p:nvGrpSpPr>
          <p:grpSpPr bwMode="auto">
            <a:xfrm>
              <a:off x="3594" y="1529"/>
              <a:ext cx="547" cy="438"/>
              <a:chOff x="9769" y="9339"/>
              <a:chExt cx="360" cy="288"/>
            </a:xfrm>
          </p:grpSpPr>
          <p:sp>
            <p:nvSpPr>
              <p:cNvPr id="42606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0" name="Freeform 8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1" name="Freeform 8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72" name="Group 88"/>
            <p:cNvGrpSpPr>
              <a:grpSpLocks noChangeAspect="1"/>
            </p:cNvGrpSpPr>
            <p:nvPr/>
          </p:nvGrpSpPr>
          <p:grpSpPr bwMode="auto">
            <a:xfrm>
              <a:off x="3922" y="1529"/>
              <a:ext cx="547" cy="438"/>
              <a:chOff x="9769" y="9339"/>
              <a:chExt cx="360" cy="288"/>
            </a:xfrm>
          </p:grpSpPr>
          <p:sp>
            <p:nvSpPr>
              <p:cNvPr id="42607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4" name="Freeform 9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5" name="Freeform 9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76" name="Group 92"/>
            <p:cNvGrpSpPr>
              <a:grpSpLocks noChangeAspect="1"/>
            </p:cNvGrpSpPr>
            <p:nvPr/>
          </p:nvGrpSpPr>
          <p:grpSpPr bwMode="auto">
            <a:xfrm>
              <a:off x="4231" y="1529"/>
              <a:ext cx="547" cy="438"/>
              <a:chOff x="9769" y="9339"/>
              <a:chExt cx="360" cy="288"/>
            </a:xfrm>
          </p:grpSpPr>
          <p:sp>
            <p:nvSpPr>
              <p:cNvPr id="42607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8" name="Freeform 9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9" name="Freeform 9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80" name="Group 96"/>
            <p:cNvGrpSpPr>
              <a:grpSpLocks noChangeAspect="1"/>
            </p:cNvGrpSpPr>
            <p:nvPr/>
          </p:nvGrpSpPr>
          <p:grpSpPr bwMode="auto">
            <a:xfrm>
              <a:off x="3570" y="1200"/>
              <a:ext cx="547" cy="439"/>
              <a:chOff x="9769" y="9339"/>
              <a:chExt cx="360" cy="288"/>
            </a:xfrm>
          </p:grpSpPr>
          <p:sp>
            <p:nvSpPr>
              <p:cNvPr id="42608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82" name="Freeform 9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83" name="Freeform 9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84" name="Group 100"/>
            <p:cNvGrpSpPr>
              <a:grpSpLocks noChangeAspect="1"/>
            </p:cNvGrpSpPr>
            <p:nvPr/>
          </p:nvGrpSpPr>
          <p:grpSpPr bwMode="auto">
            <a:xfrm>
              <a:off x="3898" y="1200"/>
              <a:ext cx="547" cy="439"/>
              <a:chOff x="9769" y="9339"/>
              <a:chExt cx="360" cy="288"/>
            </a:xfrm>
          </p:grpSpPr>
          <p:sp>
            <p:nvSpPr>
              <p:cNvPr id="42608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86" name="Freeform 10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87" name="Freeform 10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88" name="Group 104"/>
            <p:cNvGrpSpPr>
              <a:grpSpLocks noChangeAspect="1"/>
            </p:cNvGrpSpPr>
            <p:nvPr/>
          </p:nvGrpSpPr>
          <p:grpSpPr bwMode="auto">
            <a:xfrm>
              <a:off x="4227" y="1200"/>
              <a:ext cx="547" cy="439"/>
              <a:chOff x="9769" y="9339"/>
              <a:chExt cx="360" cy="288"/>
            </a:xfrm>
          </p:grpSpPr>
          <p:sp>
            <p:nvSpPr>
              <p:cNvPr id="42608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0" name="Freeform 10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1" name="Freeform 10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92" name="Group 108"/>
            <p:cNvGrpSpPr>
              <a:grpSpLocks noChangeAspect="1"/>
            </p:cNvGrpSpPr>
            <p:nvPr/>
          </p:nvGrpSpPr>
          <p:grpSpPr bwMode="auto">
            <a:xfrm>
              <a:off x="3383" y="1962"/>
              <a:ext cx="546" cy="439"/>
              <a:chOff x="9769" y="9339"/>
              <a:chExt cx="360" cy="288"/>
            </a:xfrm>
          </p:grpSpPr>
          <p:sp>
            <p:nvSpPr>
              <p:cNvPr id="42609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4" name="Freeform 11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5" name="Freeform 11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096" name="Group 112"/>
            <p:cNvGrpSpPr>
              <a:grpSpLocks noChangeAspect="1"/>
            </p:cNvGrpSpPr>
            <p:nvPr/>
          </p:nvGrpSpPr>
          <p:grpSpPr bwMode="auto">
            <a:xfrm>
              <a:off x="3711" y="1962"/>
              <a:ext cx="546" cy="439"/>
              <a:chOff x="9769" y="9339"/>
              <a:chExt cx="360" cy="288"/>
            </a:xfrm>
          </p:grpSpPr>
          <p:sp>
            <p:nvSpPr>
              <p:cNvPr id="42609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8" name="Freeform 11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9" name="Freeform 11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00" name="Group 116"/>
            <p:cNvGrpSpPr>
              <a:grpSpLocks noChangeAspect="1"/>
            </p:cNvGrpSpPr>
            <p:nvPr/>
          </p:nvGrpSpPr>
          <p:grpSpPr bwMode="auto">
            <a:xfrm>
              <a:off x="4020" y="1962"/>
              <a:ext cx="546" cy="439"/>
              <a:chOff x="9769" y="9339"/>
              <a:chExt cx="360" cy="288"/>
            </a:xfrm>
          </p:grpSpPr>
          <p:sp>
            <p:nvSpPr>
              <p:cNvPr id="426101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02" name="Freeform 11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03" name="Freeform 11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04" name="Group 120"/>
            <p:cNvGrpSpPr>
              <a:grpSpLocks noChangeAspect="1"/>
            </p:cNvGrpSpPr>
            <p:nvPr/>
          </p:nvGrpSpPr>
          <p:grpSpPr bwMode="auto">
            <a:xfrm>
              <a:off x="3383" y="1639"/>
              <a:ext cx="546" cy="437"/>
              <a:chOff x="9769" y="9339"/>
              <a:chExt cx="360" cy="288"/>
            </a:xfrm>
          </p:grpSpPr>
          <p:sp>
            <p:nvSpPr>
              <p:cNvPr id="426105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06" name="Freeform 12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07" name="Freeform 12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08" name="Group 124"/>
            <p:cNvGrpSpPr>
              <a:grpSpLocks noChangeAspect="1"/>
            </p:cNvGrpSpPr>
            <p:nvPr/>
          </p:nvGrpSpPr>
          <p:grpSpPr bwMode="auto">
            <a:xfrm>
              <a:off x="3711" y="1639"/>
              <a:ext cx="546" cy="437"/>
              <a:chOff x="9769" y="9339"/>
              <a:chExt cx="360" cy="288"/>
            </a:xfrm>
          </p:grpSpPr>
          <p:sp>
            <p:nvSpPr>
              <p:cNvPr id="426109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0" name="Freeform 12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1" name="Freeform 12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12" name="Group 128"/>
            <p:cNvGrpSpPr>
              <a:grpSpLocks noChangeAspect="1"/>
            </p:cNvGrpSpPr>
            <p:nvPr/>
          </p:nvGrpSpPr>
          <p:grpSpPr bwMode="auto">
            <a:xfrm>
              <a:off x="4020" y="1639"/>
              <a:ext cx="546" cy="437"/>
              <a:chOff x="9769" y="9339"/>
              <a:chExt cx="360" cy="288"/>
            </a:xfrm>
          </p:grpSpPr>
          <p:sp>
            <p:nvSpPr>
              <p:cNvPr id="42611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4" name="Freeform 13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5" name="Freeform 13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16" name="Group 132"/>
            <p:cNvGrpSpPr>
              <a:grpSpLocks noChangeAspect="1"/>
            </p:cNvGrpSpPr>
            <p:nvPr/>
          </p:nvGrpSpPr>
          <p:grpSpPr bwMode="auto">
            <a:xfrm>
              <a:off x="3359" y="1309"/>
              <a:ext cx="546" cy="439"/>
              <a:chOff x="9769" y="9339"/>
              <a:chExt cx="360" cy="288"/>
            </a:xfrm>
          </p:grpSpPr>
          <p:sp>
            <p:nvSpPr>
              <p:cNvPr id="426117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8" name="Freeform 13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9" name="Freeform 13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20" name="Group 136"/>
            <p:cNvGrpSpPr>
              <a:grpSpLocks noChangeAspect="1"/>
            </p:cNvGrpSpPr>
            <p:nvPr/>
          </p:nvGrpSpPr>
          <p:grpSpPr bwMode="auto">
            <a:xfrm>
              <a:off x="3687" y="1309"/>
              <a:ext cx="546" cy="439"/>
              <a:chOff x="9769" y="9339"/>
              <a:chExt cx="360" cy="288"/>
            </a:xfrm>
          </p:grpSpPr>
          <p:sp>
            <p:nvSpPr>
              <p:cNvPr id="426121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2" name="Freeform 13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3" name="Freeform 13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24" name="Group 140"/>
            <p:cNvGrpSpPr>
              <a:grpSpLocks noChangeAspect="1"/>
            </p:cNvGrpSpPr>
            <p:nvPr/>
          </p:nvGrpSpPr>
          <p:grpSpPr bwMode="auto">
            <a:xfrm>
              <a:off x="4016" y="1313"/>
              <a:ext cx="546" cy="439"/>
              <a:chOff x="9769" y="9339"/>
              <a:chExt cx="360" cy="288"/>
            </a:xfrm>
          </p:grpSpPr>
          <p:sp>
            <p:nvSpPr>
              <p:cNvPr id="426125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6" name="Freeform 14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7" name="Freeform 14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28" name="Group 144" descr="Horizontal brick"/>
            <p:cNvGrpSpPr>
              <a:grpSpLocks noChangeAspect="1"/>
            </p:cNvGrpSpPr>
            <p:nvPr/>
          </p:nvGrpSpPr>
          <p:grpSpPr bwMode="auto">
            <a:xfrm>
              <a:off x="3147" y="2071"/>
              <a:ext cx="547" cy="439"/>
              <a:chOff x="9769" y="9339"/>
              <a:chExt cx="360" cy="288"/>
            </a:xfrm>
          </p:grpSpPr>
          <p:sp>
            <p:nvSpPr>
              <p:cNvPr id="42612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0" name="Freeform 14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1" name="Freeform 14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32" name="Group 148" descr="Horizontal brick"/>
            <p:cNvGrpSpPr>
              <a:grpSpLocks noChangeAspect="1"/>
            </p:cNvGrpSpPr>
            <p:nvPr/>
          </p:nvGrpSpPr>
          <p:grpSpPr bwMode="auto">
            <a:xfrm>
              <a:off x="3475" y="2071"/>
              <a:ext cx="547" cy="439"/>
              <a:chOff x="9769" y="9339"/>
              <a:chExt cx="360" cy="288"/>
            </a:xfrm>
          </p:grpSpPr>
          <p:sp>
            <p:nvSpPr>
              <p:cNvPr id="426133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4" name="Freeform 15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5" name="Freeform 15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36" name="Group 152" descr="Horizontal brick"/>
            <p:cNvGrpSpPr>
              <a:grpSpLocks noChangeAspect="1"/>
            </p:cNvGrpSpPr>
            <p:nvPr/>
          </p:nvGrpSpPr>
          <p:grpSpPr bwMode="auto">
            <a:xfrm>
              <a:off x="3800" y="2071"/>
              <a:ext cx="547" cy="439"/>
              <a:chOff x="9769" y="9339"/>
              <a:chExt cx="360" cy="288"/>
            </a:xfrm>
          </p:grpSpPr>
          <p:sp>
            <p:nvSpPr>
              <p:cNvPr id="42613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8" name="Freeform 15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9" name="Freeform 15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40" name="Group 156" descr="Horizontal brick"/>
            <p:cNvGrpSpPr>
              <a:grpSpLocks noChangeAspect="1"/>
            </p:cNvGrpSpPr>
            <p:nvPr/>
          </p:nvGrpSpPr>
          <p:grpSpPr bwMode="auto">
            <a:xfrm>
              <a:off x="3147" y="1748"/>
              <a:ext cx="547" cy="438"/>
              <a:chOff x="9769" y="9339"/>
              <a:chExt cx="360" cy="288"/>
            </a:xfrm>
          </p:grpSpPr>
          <p:sp>
            <p:nvSpPr>
              <p:cNvPr id="426141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2" name="Freeform 15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3" name="Freeform 15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44" name="Group 160" descr="Horizontal brick"/>
            <p:cNvGrpSpPr>
              <a:grpSpLocks noChangeAspect="1"/>
            </p:cNvGrpSpPr>
            <p:nvPr/>
          </p:nvGrpSpPr>
          <p:grpSpPr bwMode="auto">
            <a:xfrm>
              <a:off x="3472" y="1748"/>
              <a:ext cx="547" cy="438"/>
              <a:chOff x="9769" y="9339"/>
              <a:chExt cx="360" cy="288"/>
            </a:xfrm>
          </p:grpSpPr>
          <p:sp>
            <p:nvSpPr>
              <p:cNvPr id="426145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6" name="Freeform 16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7" name="Freeform 16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48" name="Group 164" descr="Horizontal brick"/>
            <p:cNvGrpSpPr>
              <a:grpSpLocks noChangeAspect="1"/>
            </p:cNvGrpSpPr>
            <p:nvPr/>
          </p:nvGrpSpPr>
          <p:grpSpPr bwMode="auto">
            <a:xfrm>
              <a:off x="3800" y="1744"/>
              <a:ext cx="547" cy="438"/>
              <a:chOff x="9769" y="9339"/>
              <a:chExt cx="360" cy="288"/>
            </a:xfrm>
          </p:grpSpPr>
          <p:sp>
            <p:nvSpPr>
              <p:cNvPr id="426149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0" name="Freeform 16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1" name="Freeform 16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52" name="Group 168" descr="Horizontal brick"/>
            <p:cNvGrpSpPr>
              <a:grpSpLocks noChangeAspect="1"/>
            </p:cNvGrpSpPr>
            <p:nvPr/>
          </p:nvGrpSpPr>
          <p:grpSpPr bwMode="auto">
            <a:xfrm>
              <a:off x="3148" y="1419"/>
              <a:ext cx="547" cy="438"/>
              <a:chOff x="9769" y="9339"/>
              <a:chExt cx="360" cy="288"/>
            </a:xfrm>
          </p:grpSpPr>
          <p:sp>
            <p:nvSpPr>
              <p:cNvPr id="426153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4" name="Freeform 17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5" name="Freeform 17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56" name="Group 172" descr="Horizontal brick"/>
            <p:cNvGrpSpPr>
              <a:grpSpLocks noChangeAspect="1"/>
            </p:cNvGrpSpPr>
            <p:nvPr/>
          </p:nvGrpSpPr>
          <p:grpSpPr bwMode="auto">
            <a:xfrm>
              <a:off x="3472" y="1419"/>
              <a:ext cx="547" cy="438"/>
              <a:chOff x="9769" y="9339"/>
              <a:chExt cx="360" cy="288"/>
            </a:xfrm>
          </p:grpSpPr>
          <p:sp>
            <p:nvSpPr>
              <p:cNvPr id="426157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8" name="Freeform 17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9" name="Freeform 17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6160" name="Group 176" descr="Horizontal brick"/>
            <p:cNvGrpSpPr>
              <a:grpSpLocks noChangeAspect="1"/>
            </p:cNvGrpSpPr>
            <p:nvPr/>
          </p:nvGrpSpPr>
          <p:grpSpPr bwMode="auto">
            <a:xfrm>
              <a:off x="3801" y="1423"/>
              <a:ext cx="547" cy="438"/>
              <a:chOff x="9769" y="9339"/>
              <a:chExt cx="360" cy="288"/>
            </a:xfrm>
          </p:grpSpPr>
          <p:sp>
            <p:nvSpPr>
              <p:cNvPr id="426161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62" name="Freeform 17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63" name="Freeform 17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6165" name="Text Box 181"/>
          <p:cNvSpPr txBox="1">
            <a:spLocks noChangeArrowheads="1"/>
          </p:cNvSpPr>
          <p:nvPr/>
        </p:nvSpPr>
        <p:spPr bwMode="auto">
          <a:xfrm>
            <a:off x="609600" y="47244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/>
              <a:t>Therefore, </a:t>
            </a:r>
            <a:r>
              <a:rPr lang="en-US" altLang="en-US" b="0" i="1" dirty="0"/>
              <a:t>p</a:t>
            </a:r>
            <a:r>
              <a:rPr lang="en-US" altLang="en-US" b="0" dirty="0"/>
              <a:t> is a simple points if and only if </a:t>
            </a:r>
            <a:r>
              <a:rPr lang="en-US" altLang="en-US" b="0" i="1" dirty="0"/>
              <a:t>N*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 is a topological ball.</a:t>
            </a:r>
          </a:p>
        </p:txBody>
      </p:sp>
      <p:sp>
        <p:nvSpPr>
          <p:cNvPr id="426166" name="Text Box 182"/>
          <p:cNvSpPr txBox="1">
            <a:spLocks noChangeArrowheads="1"/>
          </p:cNvSpPr>
          <p:nvPr/>
        </p:nvSpPr>
        <p:spPr bwMode="auto">
          <a:xfrm>
            <a:off x="609600" y="3733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Theorem 1. </a:t>
            </a:r>
            <a:r>
              <a:rPr lang="en-US" altLang="en-US" b="0" i="1" dirty="0"/>
              <a:t>N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 </a:t>
            </a:r>
            <a:r>
              <a:rPr lang="en-US" altLang="en-US" b="0" dirty="0">
                <a:sym typeface="Euclid Symbol" pitchFamily="18" charset="2"/>
              </a:rPr>
              <a:t></a:t>
            </a:r>
            <a:r>
              <a:rPr lang="en-US" altLang="en-US" b="0" dirty="0">
                <a:sym typeface="Symbol" pitchFamily="18" charset="2"/>
              </a:rPr>
              <a:t> </a:t>
            </a:r>
            <a:r>
              <a:rPr lang="en-US" altLang="en-US" b="0" i="1" dirty="0">
                <a:sym typeface="Symbol" pitchFamily="18" charset="2"/>
              </a:rPr>
              <a:t>B</a:t>
            </a:r>
            <a:r>
              <a:rPr lang="en-US" altLang="en-US" b="0" dirty="0">
                <a:sym typeface="Symbol" pitchFamily="18" charset="2"/>
              </a:rPr>
              <a:t> is always a topological ball. 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1869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4000"/>
              <a:t>Local Topological Parameters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848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i="1" dirty="0">
                <a:cs typeface="Times New Roman" pitchFamily="18" charset="0"/>
                <a:sym typeface="Symbol" pitchFamily="18" charset="2"/>
              </a:rPr>
              <a:t>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): number of components in </a:t>
            </a:r>
            <a:r>
              <a:rPr lang="en-US" altLang="en-US" sz="2800" b="0" i="1" dirty="0"/>
              <a:t>N</a:t>
            </a:r>
            <a:r>
              <a:rPr lang="en-US" altLang="en-US" sz="2800" b="0" baseline="30000" dirty="0"/>
              <a:t>*</a:t>
            </a:r>
            <a:r>
              <a:rPr lang="en-US" altLang="en-US" sz="2800" b="0" dirty="0"/>
              <a:t>(</a:t>
            </a:r>
            <a:r>
              <a:rPr lang="en-US" altLang="en-US" sz="2800" b="0" i="1" dirty="0"/>
              <a:t>p</a:t>
            </a:r>
            <a:r>
              <a:rPr lang="en-US" altLang="en-US" sz="2800" b="0" dirty="0"/>
              <a:t>) </a:t>
            </a:r>
            <a:r>
              <a:rPr lang="en-US" altLang="en-US" b="0" dirty="0">
                <a:sym typeface="Euclid Symbol" pitchFamily="18" charset="2"/>
              </a:rPr>
              <a:t></a:t>
            </a:r>
            <a:r>
              <a:rPr lang="en-US" altLang="en-US" sz="2800" b="0" dirty="0">
                <a:sym typeface="Symbol" pitchFamily="18" charset="2"/>
              </a:rPr>
              <a:t> </a:t>
            </a:r>
            <a:r>
              <a:rPr lang="en-US" altLang="en-US" sz="2800" b="0" i="1" dirty="0">
                <a:sym typeface="Symbol" pitchFamily="18" charset="2"/>
              </a:rPr>
              <a:t>B</a:t>
            </a:r>
            <a:r>
              <a:rPr lang="en-US" altLang="en-US" sz="2800" b="0" dirty="0">
                <a:sym typeface="Symbol" pitchFamily="18" charset="2"/>
              </a:rPr>
              <a:t> </a:t>
            </a:r>
            <a:endParaRPr lang="en-US" altLang="en-US" sz="2800" b="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0" i="1" dirty="0">
                <a:cs typeface="Times New Roman" pitchFamily="18" charset="0"/>
                <a:sym typeface="Symbol" pitchFamily="18" charset="2"/>
              </a:rPr>
              <a:t>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): number of tunnels in </a:t>
            </a:r>
            <a:r>
              <a:rPr lang="en-US" altLang="en-US" sz="2800" b="0" i="1" dirty="0"/>
              <a:t>N</a:t>
            </a:r>
            <a:r>
              <a:rPr lang="en-US" altLang="en-US" sz="2800" b="0" baseline="30000" dirty="0"/>
              <a:t>*</a:t>
            </a:r>
            <a:r>
              <a:rPr lang="en-US" altLang="en-US" sz="2800" b="0" dirty="0"/>
              <a:t>(</a:t>
            </a:r>
            <a:r>
              <a:rPr lang="en-US" altLang="en-US" sz="2800" b="0" i="1" dirty="0"/>
              <a:t>p</a:t>
            </a:r>
            <a:r>
              <a:rPr lang="en-US" altLang="en-US" sz="2800" b="0" dirty="0"/>
              <a:t>) </a:t>
            </a:r>
            <a:r>
              <a:rPr lang="en-US" altLang="en-US" b="0" dirty="0">
                <a:sym typeface="Euclid Symbol" pitchFamily="18" charset="2"/>
              </a:rPr>
              <a:t></a:t>
            </a:r>
            <a:r>
              <a:rPr lang="en-US" altLang="en-US" sz="2800" b="0" dirty="0">
                <a:sym typeface="Symbol" pitchFamily="18" charset="2"/>
              </a:rPr>
              <a:t> </a:t>
            </a:r>
            <a:r>
              <a:rPr lang="en-US" altLang="en-US" sz="2800" b="0" i="1" dirty="0">
                <a:sym typeface="Symbol" pitchFamily="18" charset="2"/>
              </a:rPr>
              <a:t>B</a:t>
            </a:r>
            <a:r>
              <a:rPr lang="en-US" altLang="en-US" sz="2800" b="0" dirty="0">
                <a:sym typeface="Symbol" pitchFamily="18" charset="2"/>
              </a:rPr>
              <a:t> </a:t>
            </a:r>
            <a:endParaRPr lang="en-US" altLang="en-US" sz="2800" b="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0" i="1" dirty="0"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): number of cavities in </a:t>
            </a:r>
            <a:r>
              <a:rPr lang="en-US" altLang="en-US" sz="2800" b="0" i="1" dirty="0"/>
              <a:t>N</a:t>
            </a:r>
            <a:r>
              <a:rPr lang="en-US" altLang="en-US" sz="2800" b="0" baseline="30000" dirty="0"/>
              <a:t>*</a:t>
            </a:r>
            <a:r>
              <a:rPr lang="en-US" altLang="en-US" sz="2800" b="0" dirty="0"/>
              <a:t>(</a:t>
            </a:r>
            <a:r>
              <a:rPr lang="en-US" altLang="en-US" sz="2800" b="0" i="1" dirty="0"/>
              <a:t>p</a:t>
            </a:r>
            <a:r>
              <a:rPr lang="en-US" altLang="en-US" sz="2800" b="0" dirty="0"/>
              <a:t>) </a:t>
            </a:r>
            <a:r>
              <a:rPr lang="en-US" altLang="en-US" b="0" dirty="0">
                <a:sym typeface="Euclid Symbol" pitchFamily="18" charset="2"/>
              </a:rPr>
              <a:t></a:t>
            </a:r>
            <a:r>
              <a:rPr lang="en-US" altLang="en-US" sz="2800" b="0" dirty="0">
                <a:sym typeface="Symbol" pitchFamily="18" charset="2"/>
              </a:rPr>
              <a:t> </a:t>
            </a:r>
            <a:r>
              <a:rPr lang="en-US" altLang="en-US" sz="2800" b="0" i="1" dirty="0">
                <a:sym typeface="Symbol" pitchFamily="18" charset="2"/>
              </a:rPr>
              <a:t>B</a:t>
            </a:r>
            <a:r>
              <a:rPr lang="en-US" altLang="en-US" sz="2800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6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3600"/>
              <a:t>Cavities in excluded neighborhood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762000" y="24638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Theorem 2. </a:t>
            </a:r>
            <a:r>
              <a:rPr lang="en-US" altLang="en-US" sz="2800" b="0" i="1" dirty="0">
                <a:sym typeface="Symbol" pitchFamily="18" charset="2"/>
              </a:rPr>
              <a:t>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 is one</a:t>
            </a:r>
            <a:r>
              <a:rPr lang="en-US" altLang="en-US" sz="2800" b="0" dirty="0">
                <a:sym typeface="Symbol" pitchFamily="18" charset="2"/>
              </a:rPr>
              <a:t> if and only if all the 6-neighbors of </a:t>
            </a:r>
            <a:r>
              <a:rPr lang="en-US" altLang="en-US" sz="2800" b="0" i="1" dirty="0">
                <a:sym typeface="Symbol" pitchFamily="18" charset="2"/>
              </a:rPr>
              <a:t>p</a:t>
            </a:r>
            <a:r>
              <a:rPr lang="en-US" altLang="en-US" sz="2800" b="0" dirty="0">
                <a:sym typeface="Symbol" pitchFamily="18" charset="2"/>
              </a:rPr>
              <a:t> are in </a:t>
            </a:r>
            <a:r>
              <a:rPr lang="en-US" altLang="en-US" sz="2800" b="0" i="1" dirty="0">
                <a:sym typeface="Symbol" pitchFamily="18" charset="2"/>
              </a:rPr>
              <a:t>B</a:t>
            </a:r>
            <a:r>
              <a:rPr lang="en-US" altLang="en-US" sz="2800" b="0" dirty="0">
                <a:sym typeface="Symbol" pitchFamily="18" charset="2"/>
              </a:rPr>
              <a:t>.                                                              </a:t>
            </a:r>
            <a:endParaRPr lang="en-US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2186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/>
              <a:t>Tunnels in the excluded neighborhood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419600"/>
            <a:ext cx="8001000" cy="18288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  <a:buSzPct val="70000"/>
            </a:pPr>
            <a:r>
              <a:rPr lang="en-US" altLang="en-US" sz="2800" i="1" dirty="0"/>
              <a:t>N</a:t>
            </a:r>
            <a:r>
              <a:rPr lang="en-US" altLang="en-US" sz="2800" baseline="30000" dirty="0"/>
              <a:t>*</a:t>
            </a:r>
            <a:r>
              <a:rPr lang="en-US" altLang="en-US" sz="2800" dirty="0"/>
              <a:t>(</a:t>
            </a:r>
            <a:r>
              <a:rPr lang="en-US" altLang="en-US" sz="2800" i="1" dirty="0"/>
              <a:t>p</a:t>
            </a:r>
            <a:r>
              <a:rPr lang="en-US" altLang="en-US" sz="2800" dirty="0"/>
              <a:t>) is a digital topological sphere</a:t>
            </a:r>
          </a:p>
          <a:p>
            <a:pPr>
              <a:buClr>
                <a:schemeClr val="tx1"/>
              </a:buClr>
              <a:buSzPct val="70000"/>
            </a:pPr>
            <a:r>
              <a:rPr lang="en-US" altLang="en-US" sz="2800" dirty="0"/>
              <a:t>All points in </a:t>
            </a:r>
            <a:r>
              <a:rPr lang="en-US" altLang="en-US" sz="2800" i="1" dirty="0"/>
              <a:t>N</a:t>
            </a:r>
            <a:r>
              <a:rPr lang="en-US" altLang="en-US" sz="2800" baseline="30000" dirty="0"/>
              <a:t>*</a:t>
            </a:r>
            <a:r>
              <a:rPr lang="en-US" altLang="en-US" sz="2800" dirty="0"/>
              <a:t>(</a:t>
            </a:r>
            <a:r>
              <a:rPr lang="en-US" altLang="en-US" sz="2800" i="1" dirty="0"/>
              <a:t>p</a:t>
            </a:r>
            <a:r>
              <a:rPr lang="en-US" altLang="en-US" sz="2800" dirty="0"/>
              <a:t>) </a:t>
            </a:r>
            <a:r>
              <a:rPr lang="en-US" altLang="en-US" sz="2800" dirty="0">
                <a:sym typeface="Euclid Symbol" pitchFamily="18" charset="2"/>
              </a:rPr>
              <a:t></a:t>
            </a:r>
            <a:r>
              <a:rPr lang="en-US" altLang="en-US" sz="2800" dirty="0">
                <a:sym typeface="Symbol" pitchFamily="18" charset="2"/>
              </a:rPr>
              <a:t> </a:t>
            </a:r>
            <a:r>
              <a:rPr lang="en-US" altLang="en-US" sz="2800" i="1" dirty="0">
                <a:sym typeface="Symbol" pitchFamily="18" charset="2"/>
              </a:rPr>
              <a:t>B</a:t>
            </a:r>
            <a:r>
              <a:rPr lang="en-US" altLang="en-US" sz="2800" dirty="0">
                <a:sym typeface="Symbol" pitchFamily="18" charset="2"/>
              </a:rPr>
              <a:t> lie on a digital topological sphere</a:t>
            </a:r>
            <a:endParaRPr lang="en-US" altLang="en-US" sz="2800" dirty="0"/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Key Observations</a:t>
            </a:r>
          </a:p>
        </p:txBody>
      </p:sp>
      <p:grpSp>
        <p:nvGrpSpPr>
          <p:cNvPr id="434181" name="Group 5"/>
          <p:cNvGrpSpPr>
            <a:grpSpLocks noChangeAspect="1"/>
          </p:cNvGrpSpPr>
          <p:nvPr/>
        </p:nvGrpSpPr>
        <p:grpSpPr bwMode="auto">
          <a:xfrm>
            <a:off x="3429000" y="1371600"/>
            <a:ext cx="2438400" cy="1958975"/>
            <a:chOff x="3147" y="1200"/>
            <a:chExt cx="1631" cy="1310"/>
          </a:xfrm>
        </p:grpSpPr>
        <p:grpSp>
          <p:nvGrpSpPr>
            <p:cNvPr id="434182" name="Group 6"/>
            <p:cNvGrpSpPr>
              <a:grpSpLocks noChangeAspect="1"/>
            </p:cNvGrpSpPr>
            <p:nvPr/>
          </p:nvGrpSpPr>
          <p:grpSpPr bwMode="auto">
            <a:xfrm>
              <a:off x="3594" y="1853"/>
              <a:ext cx="547" cy="438"/>
              <a:chOff x="9769" y="9339"/>
              <a:chExt cx="360" cy="288"/>
            </a:xfrm>
          </p:grpSpPr>
          <p:sp>
            <p:nvSpPr>
              <p:cNvPr id="43418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4" name="Freeform 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5" name="Freeform 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186" name="Group 10"/>
            <p:cNvGrpSpPr>
              <a:grpSpLocks noChangeAspect="1"/>
            </p:cNvGrpSpPr>
            <p:nvPr/>
          </p:nvGrpSpPr>
          <p:grpSpPr bwMode="auto">
            <a:xfrm>
              <a:off x="3922" y="1853"/>
              <a:ext cx="547" cy="438"/>
              <a:chOff x="9769" y="9339"/>
              <a:chExt cx="360" cy="288"/>
            </a:xfrm>
          </p:grpSpPr>
          <p:sp>
            <p:nvSpPr>
              <p:cNvPr id="434187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8" name="Freeform 1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9" name="Freeform 1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190" name="Group 14"/>
            <p:cNvGrpSpPr>
              <a:grpSpLocks noChangeAspect="1"/>
            </p:cNvGrpSpPr>
            <p:nvPr/>
          </p:nvGrpSpPr>
          <p:grpSpPr bwMode="auto">
            <a:xfrm>
              <a:off x="4231" y="1853"/>
              <a:ext cx="547" cy="438"/>
              <a:chOff x="9769" y="9339"/>
              <a:chExt cx="360" cy="288"/>
            </a:xfrm>
          </p:grpSpPr>
          <p:sp>
            <p:nvSpPr>
              <p:cNvPr id="434191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2" name="Freeform 1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3" name="Freeform 1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194" name="Group 18"/>
            <p:cNvGrpSpPr>
              <a:grpSpLocks noChangeAspect="1"/>
            </p:cNvGrpSpPr>
            <p:nvPr/>
          </p:nvGrpSpPr>
          <p:grpSpPr bwMode="auto">
            <a:xfrm>
              <a:off x="3594" y="1529"/>
              <a:ext cx="547" cy="438"/>
              <a:chOff x="9769" y="9339"/>
              <a:chExt cx="360" cy="288"/>
            </a:xfrm>
          </p:grpSpPr>
          <p:sp>
            <p:nvSpPr>
              <p:cNvPr id="434195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6" name="Freeform 2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7" name="Freeform 2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198" name="Group 22"/>
            <p:cNvGrpSpPr>
              <a:grpSpLocks noChangeAspect="1"/>
            </p:cNvGrpSpPr>
            <p:nvPr/>
          </p:nvGrpSpPr>
          <p:grpSpPr bwMode="auto">
            <a:xfrm>
              <a:off x="3922" y="1529"/>
              <a:ext cx="547" cy="438"/>
              <a:chOff x="9769" y="9339"/>
              <a:chExt cx="360" cy="288"/>
            </a:xfrm>
          </p:grpSpPr>
          <p:sp>
            <p:nvSpPr>
              <p:cNvPr id="434199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0" name="Freeform 2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1" name="Freeform 2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02" name="Group 26"/>
            <p:cNvGrpSpPr>
              <a:grpSpLocks noChangeAspect="1"/>
            </p:cNvGrpSpPr>
            <p:nvPr/>
          </p:nvGrpSpPr>
          <p:grpSpPr bwMode="auto">
            <a:xfrm>
              <a:off x="4231" y="1529"/>
              <a:ext cx="547" cy="438"/>
              <a:chOff x="9769" y="9339"/>
              <a:chExt cx="360" cy="288"/>
            </a:xfrm>
          </p:grpSpPr>
          <p:sp>
            <p:nvSpPr>
              <p:cNvPr id="43420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4" name="Freeform 2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5" name="Freeform 2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06" name="Group 30"/>
            <p:cNvGrpSpPr>
              <a:grpSpLocks noChangeAspect="1"/>
            </p:cNvGrpSpPr>
            <p:nvPr/>
          </p:nvGrpSpPr>
          <p:grpSpPr bwMode="auto">
            <a:xfrm>
              <a:off x="3570" y="1200"/>
              <a:ext cx="547" cy="439"/>
              <a:chOff x="9769" y="9339"/>
              <a:chExt cx="360" cy="288"/>
            </a:xfrm>
          </p:grpSpPr>
          <p:sp>
            <p:nvSpPr>
              <p:cNvPr id="434207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8" name="Freeform 3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9" name="Freeform 3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10" name="Group 34"/>
            <p:cNvGrpSpPr>
              <a:grpSpLocks noChangeAspect="1"/>
            </p:cNvGrpSpPr>
            <p:nvPr/>
          </p:nvGrpSpPr>
          <p:grpSpPr bwMode="auto">
            <a:xfrm>
              <a:off x="3898" y="1200"/>
              <a:ext cx="547" cy="439"/>
              <a:chOff x="9769" y="9339"/>
              <a:chExt cx="360" cy="288"/>
            </a:xfrm>
          </p:grpSpPr>
          <p:sp>
            <p:nvSpPr>
              <p:cNvPr id="43421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2" name="Freeform 3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3" name="Freeform 3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14" name="Group 38"/>
            <p:cNvGrpSpPr>
              <a:grpSpLocks noChangeAspect="1"/>
            </p:cNvGrpSpPr>
            <p:nvPr/>
          </p:nvGrpSpPr>
          <p:grpSpPr bwMode="auto">
            <a:xfrm>
              <a:off x="4227" y="1200"/>
              <a:ext cx="547" cy="439"/>
              <a:chOff x="9769" y="9339"/>
              <a:chExt cx="360" cy="288"/>
            </a:xfrm>
          </p:grpSpPr>
          <p:sp>
            <p:nvSpPr>
              <p:cNvPr id="43421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6" name="Freeform 4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7" name="Freeform 4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18" name="Group 42"/>
            <p:cNvGrpSpPr>
              <a:grpSpLocks noChangeAspect="1"/>
            </p:cNvGrpSpPr>
            <p:nvPr/>
          </p:nvGrpSpPr>
          <p:grpSpPr bwMode="auto">
            <a:xfrm>
              <a:off x="3383" y="1962"/>
              <a:ext cx="546" cy="439"/>
              <a:chOff x="9769" y="9339"/>
              <a:chExt cx="360" cy="288"/>
            </a:xfrm>
          </p:grpSpPr>
          <p:sp>
            <p:nvSpPr>
              <p:cNvPr id="434219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0" name="Freeform 4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1" name="Freeform 4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22" name="Group 46"/>
            <p:cNvGrpSpPr>
              <a:grpSpLocks noChangeAspect="1"/>
            </p:cNvGrpSpPr>
            <p:nvPr/>
          </p:nvGrpSpPr>
          <p:grpSpPr bwMode="auto">
            <a:xfrm>
              <a:off x="3711" y="1962"/>
              <a:ext cx="546" cy="439"/>
              <a:chOff x="9769" y="9339"/>
              <a:chExt cx="360" cy="288"/>
            </a:xfrm>
          </p:grpSpPr>
          <p:sp>
            <p:nvSpPr>
              <p:cNvPr id="43422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4" name="Freeform 4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5" name="Freeform 4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26" name="Group 50"/>
            <p:cNvGrpSpPr>
              <a:grpSpLocks noChangeAspect="1"/>
            </p:cNvGrpSpPr>
            <p:nvPr/>
          </p:nvGrpSpPr>
          <p:grpSpPr bwMode="auto">
            <a:xfrm>
              <a:off x="4020" y="1962"/>
              <a:ext cx="546" cy="439"/>
              <a:chOff x="9769" y="9339"/>
              <a:chExt cx="360" cy="288"/>
            </a:xfrm>
          </p:grpSpPr>
          <p:sp>
            <p:nvSpPr>
              <p:cNvPr id="434227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8" name="Freeform 5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9" name="Freeform 5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30" name="Group 54"/>
            <p:cNvGrpSpPr>
              <a:grpSpLocks noChangeAspect="1"/>
            </p:cNvGrpSpPr>
            <p:nvPr/>
          </p:nvGrpSpPr>
          <p:grpSpPr bwMode="auto">
            <a:xfrm>
              <a:off x="3383" y="1639"/>
              <a:ext cx="546" cy="437"/>
              <a:chOff x="9769" y="9339"/>
              <a:chExt cx="360" cy="288"/>
            </a:xfrm>
          </p:grpSpPr>
          <p:sp>
            <p:nvSpPr>
              <p:cNvPr id="434231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2" name="Freeform 5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3" name="Freeform 5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34" name="Group 58"/>
            <p:cNvGrpSpPr>
              <a:grpSpLocks noChangeAspect="1"/>
            </p:cNvGrpSpPr>
            <p:nvPr/>
          </p:nvGrpSpPr>
          <p:grpSpPr bwMode="auto">
            <a:xfrm>
              <a:off x="3711" y="1639"/>
              <a:ext cx="546" cy="437"/>
              <a:chOff x="9769" y="9339"/>
              <a:chExt cx="360" cy="288"/>
            </a:xfrm>
          </p:grpSpPr>
          <p:sp>
            <p:nvSpPr>
              <p:cNvPr id="434235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4445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6" name="Freeform 6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7" name="Freeform 6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38" name="Group 62"/>
            <p:cNvGrpSpPr>
              <a:grpSpLocks noChangeAspect="1"/>
            </p:cNvGrpSpPr>
            <p:nvPr/>
          </p:nvGrpSpPr>
          <p:grpSpPr bwMode="auto">
            <a:xfrm>
              <a:off x="4020" y="1639"/>
              <a:ext cx="546" cy="437"/>
              <a:chOff x="9769" y="9339"/>
              <a:chExt cx="360" cy="288"/>
            </a:xfrm>
          </p:grpSpPr>
          <p:sp>
            <p:nvSpPr>
              <p:cNvPr id="43423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0" name="Freeform 6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1" name="Freeform 6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42" name="Group 66"/>
            <p:cNvGrpSpPr>
              <a:grpSpLocks noChangeAspect="1"/>
            </p:cNvGrpSpPr>
            <p:nvPr/>
          </p:nvGrpSpPr>
          <p:grpSpPr bwMode="auto">
            <a:xfrm>
              <a:off x="3359" y="1309"/>
              <a:ext cx="546" cy="439"/>
              <a:chOff x="9769" y="9339"/>
              <a:chExt cx="360" cy="288"/>
            </a:xfrm>
          </p:grpSpPr>
          <p:sp>
            <p:nvSpPr>
              <p:cNvPr id="43424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4" name="Freeform 6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5" name="Freeform 6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46" name="Group 70"/>
            <p:cNvGrpSpPr>
              <a:grpSpLocks noChangeAspect="1"/>
            </p:cNvGrpSpPr>
            <p:nvPr/>
          </p:nvGrpSpPr>
          <p:grpSpPr bwMode="auto">
            <a:xfrm>
              <a:off x="3687" y="1309"/>
              <a:ext cx="546" cy="439"/>
              <a:chOff x="9769" y="9339"/>
              <a:chExt cx="360" cy="288"/>
            </a:xfrm>
          </p:grpSpPr>
          <p:sp>
            <p:nvSpPr>
              <p:cNvPr id="43424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8" name="Freeform 7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9" name="Freeform 7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50" name="Group 74"/>
            <p:cNvGrpSpPr>
              <a:grpSpLocks noChangeAspect="1"/>
            </p:cNvGrpSpPr>
            <p:nvPr/>
          </p:nvGrpSpPr>
          <p:grpSpPr bwMode="auto">
            <a:xfrm>
              <a:off x="4016" y="1313"/>
              <a:ext cx="546" cy="439"/>
              <a:chOff x="9769" y="9339"/>
              <a:chExt cx="360" cy="288"/>
            </a:xfrm>
          </p:grpSpPr>
          <p:sp>
            <p:nvSpPr>
              <p:cNvPr id="43425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2" name="Freeform 7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3" name="Freeform 7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54" name="Group 78" descr="Horizontal brick"/>
            <p:cNvGrpSpPr>
              <a:grpSpLocks noChangeAspect="1"/>
            </p:cNvGrpSpPr>
            <p:nvPr/>
          </p:nvGrpSpPr>
          <p:grpSpPr bwMode="auto">
            <a:xfrm>
              <a:off x="3147" y="2071"/>
              <a:ext cx="547" cy="439"/>
              <a:chOff x="9769" y="9339"/>
              <a:chExt cx="360" cy="288"/>
            </a:xfrm>
          </p:grpSpPr>
          <p:sp>
            <p:nvSpPr>
              <p:cNvPr id="434255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6" name="Freeform 8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7" name="Freeform 8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58" name="Group 82" descr="Horizontal brick"/>
            <p:cNvGrpSpPr>
              <a:grpSpLocks noChangeAspect="1"/>
            </p:cNvGrpSpPr>
            <p:nvPr/>
          </p:nvGrpSpPr>
          <p:grpSpPr bwMode="auto">
            <a:xfrm>
              <a:off x="3475" y="2071"/>
              <a:ext cx="547" cy="439"/>
              <a:chOff x="9769" y="9339"/>
              <a:chExt cx="360" cy="288"/>
            </a:xfrm>
          </p:grpSpPr>
          <p:sp>
            <p:nvSpPr>
              <p:cNvPr id="434259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0" name="Freeform 8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1" name="Freeform 8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62" name="Group 86" descr="Horizontal brick"/>
            <p:cNvGrpSpPr>
              <a:grpSpLocks noChangeAspect="1"/>
            </p:cNvGrpSpPr>
            <p:nvPr/>
          </p:nvGrpSpPr>
          <p:grpSpPr bwMode="auto">
            <a:xfrm>
              <a:off x="3800" y="2071"/>
              <a:ext cx="547" cy="439"/>
              <a:chOff x="9769" y="9339"/>
              <a:chExt cx="360" cy="288"/>
            </a:xfrm>
          </p:grpSpPr>
          <p:sp>
            <p:nvSpPr>
              <p:cNvPr id="434263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4" name="Freeform 8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5" name="Freeform 8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66" name="Group 90" descr="Horizontal brick"/>
            <p:cNvGrpSpPr>
              <a:grpSpLocks noChangeAspect="1"/>
            </p:cNvGrpSpPr>
            <p:nvPr/>
          </p:nvGrpSpPr>
          <p:grpSpPr bwMode="auto">
            <a:xfrm>
              <a:off x="3147" y="1748"/>
              <a:ext cx="547" cy="438"/>
              <a:chOff x="9769" y="9339"/>
              <a:chExt cx="360" cy="288"/>
            </a:xfrm>
          </p:grpSpPr>
          <p:sp>
            <p:nvSpPr>
              <p:cNvPr id="434267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8" name="Freeform 9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9" name="Freeform 9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70" name="Group 94" descr="Horizontal brick"/>
            <p:cNvGrpSpPr>
              <a:grpSpLocks noChangeAspect="1"/>
            </p:cNvGrpSpPr>
            <p:nvPr/>
          </p:nvGrpSpPr>
          <p:grpSpPr bwMode="auto">
            <a:xfrm>
              <a:off x="3472" y="1748"/>
              <a:ext cx="547" cy="438"/>
              <a:chOff x="9769" y="9339"/>
              <a:chExt cx="360" cy="288"/>
            </a:xfrm>
          </p:grpSpPr>
          <p:sp>
            <p:nvSpPr>
              <p:cNvPr id="434271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2" name="Freeform 96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3" name="Freeform 97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74" name="Group 98" descr="Horizontal brick"/>
            <p:cNvGrpSpPr>
              <a:grpSpLocks noChangeAspect="1"/>
            </p:cNvGrpSpPr>
            <p:nvPr/>
          </p:nvGrpSpPr>
          <p:grpSpPr bwMode="auto">
            <a:xfrm>
              <a:off x="3800" y="1744"/>
              <a:ext cx="547" cy="438"/>
              <a:chOff x="9769" y="9339"/>
              <a:chExt cx="360" cy="288"/>
            </a:xfrm>
          </p:grpSpPr>
          <p:sp>
            <p:nvSpPr>
              <p:cNvPr id="434275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6" name="Freeform 100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7" name="Freeform 101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78" name="Group 102" descr="Horizontal brick"/>
            <p:cNvGrpSpPr>
              <a:grpSpLocks noChangeAspect="1"/>
            </p:cNvGrpSpPr>
            <p:nvPr/>
          </p:nvGrpSpPr>
          <p:grpSpPr bwMode="auto">
            <a:xfrm>
              <a:off x="3148" y="1419"/>
              <a:ext cx="547" cy="438"/>
              <a:chOff x="9769" y="9339"/>
              <a:chExt cx="360" cy="288"/>
            </a:xfrm>
          </p:grpSpPr>
          <p:sp>
            <p:nvSpPr>
              <p:cNvPr id="434279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0" name="Freeform 104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1" name="Freeform 105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82" name="Group 106" descr="Horizontal brick"/>
            <p:cNvGrpSpPr>
              <a:grpSpLocks noChangeAspect="1"/>
            </p:cNvGrpSpPr>
            <p:nvPr/>
          </p:nvGrpSpPr>
          <p:grpSpPr bwMode="auto">
            <a:xfrm>
              <a:off x="3472" y="1419"/>
              <a:ext cx="547" cy="438"/>
              <a:chOff x="9769" y="9339"/>
              <a:chExt cx="360" cy="288"/>
            </a:xfrm>
          </p:grpSpPr>
          <p:sp>
            <p:nvSpPr>
              <p:cNvPr id="434283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4" name="Freeform 108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5" name="Freeform 109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4286" name="Group 110" descr="Horizontal brick"/>
            <p:cNvGrpSpPr>
              <a:grpSpLocks noChangeAspect="1"/>
            </p:cNvGrpSpPr>
            <p:nvPr/>
          </p:nvGrpSpPr>
          <p:grpSpPr bwMode="auto">
            <a:xfrm>
              <a:off x="3801" y="1423"/>
              <a:ext cx="547" cy="438"/>
              <a:chOff x="9769" y="9339"/>
              <a:chExt cx="360" cy="288"/>
            </a:xfrm>
          </p:grpSpPr>
          <p:sp>
            <p:nvSpPr>
              <p:cNvPr id="434287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9771" y="9411"/>
                <a:ext cx="216" cy="216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rgbClr val="FF99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8" name="Freeform 112"/>
              <p:cNvSpPr>
                <a:spLocks noChangeAspect="1"/>
              </p:cNvSpPr>
              <p:nvPr/>
            </p:nvSpPr>
            <p:spPr bwMode="auto">
              <a:xfrm>
                <a:off x="9769" y="9339"/>
                <a:ext cx="360" cy="72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9" name="Freeform 113"/>
              <p:cNvSpPr>
                <a:spLocks noChangeAspect="1"/>
              </p:cNvSpPr>
              <p:nvPr/>
            </p:nvSpPr>
            <p:spPr bwMode="auto">
              <a:xfrm>
                <a:off x="9985" y="9339"/>
                <a:ext cx="144" cy="287"/>
              </a:xfrm>
              <a:custGeom>
                <a:avLst/>
                <a:gdLst>
                  <a:gd name="T0" fmla="*/ 144 w 144"/>
                  <a:gd name="T1" fmla="*/ 214 h 287"/>
                  <a:gd name="T2" fmla="*/ 0 w 144"/>
                  <a:gd name="T3" fmla="*/ 287 h 287"/>
                  <a:gd name="T4" fmla="*/ 0 w 144"/>
                  <a:gd name="T5" fmla="*/ 74 h 287"/>
                  <a:gd name="T6" fmla="*/ 144 w 144"/>
                  <a:gd name="T7" fmla="*/ 0 h 287"/>
                  <a:gd name="T8" fmla="*/ 144 w 144"/>
                  <a:gd name="T9" fmla="*/ 21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87">
                    <a:moveTo>
                      <a:pt x="144" y="214"/>
                    </a:moveTo>
                    <a:lnTo>
                      <a:pt x="0" y="287"/>
                    </a:lnTo>
                    <a:lnTo>
                      <a:pt x="0" y="74"/>
                    </a:lnTo>
                    <a:lnTo>
                      <a:pt x="144" y="0"/>
                    </a:lnTo>
                    <a:lnTo>
                      <a:pt x="144" y="214"/>
                    </a:lnTo>
                    <a:close/>
                  </a:path>
                </a:pathLst>
              </a:custGeom>
              <a:solidFill>
                <a:srgbClr val="CCFFFF"/>
              </a:solidFill>
              <a:ln w="2540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07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altLang="en-US" sz="3600"/>
              <a:t>The Continuous Case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806450" y="2551113"/>
            <a:ext cx="1855788" cy="1851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29" name="Freeform 5"/>
          <p:cNvSpPr>
            <a:spLocks/>
          </p:cNvSpPr>
          <p:nvPr/>
        </p:nvSpPr>
        <p:spPr bwMode="auto">
          <a:xfrm>
            <a:off x="800100" y="1933575"/>
            <a:ext cx="2968625" cy="617538"/>
          </a:xfrm>
          <a:custGeom>
            <a:avLst/>
            <a:gdLst>
              <a:gd name="T0" fmla="*/ 136 w 360"/>
              <a:gd name="T1" fmla="*/ 0 h 72"/>
              <a:gd name="T2" fmla="*/ 0 w 360"/>
              <a:gd name="T3" fmla="*/ 72 h 72"/>
              <a:gd name="T4" fmla="*/ 226 w 360"/>
              <a:gd name="T5" fmla="*/ 72 h 72"/>
              <a:gd name="T6" fmla="*/ 360 w 360"/>
              <a:gd name="T7" fmla="*/ 0 h 72"/>
              <a:gd name="T8" fmla="*/ 136 w 360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72">
                <a:moveTo>
                  <a:pt x="136" y="0"/>
                </a:moveTo>
                <a:lnTo>
                  <a:pt x="0" y="72"/>
                </a:lnTo>
                <a:lnTo>
                  <a:pt x="226" y="72"/>
                </a:lnTo>
                <a:lnTo>
                  <a:pt x="360" y="0"/>
                </a:lnTo>
                <a:lnTo>
                  <a:pt x="13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0" name="Freeform 6"/>
          <p:cNvSpPr>
            <a:spLocks/>
          </p:cNvSpPr>
          <p:nvPr/>
        </p:nvSpPr>
        <p:spPr bwMode="auto">
          <a:xfrm>
            <a:off x="2662238" y="1930400"/>
            <a:ext cx="1109662" cy="2476500"/>
          </a:xfrm>
          <a:custGeom>
            <a:avLst/>
            <a:gdLst>
              <a:gd name="T0" fmla="*/ 699 w 699"/>
              <a:gd name="T1" fmla="*/ 1172 h 1560"/>
              <a:gd name="T2" fmla="*/ 1 w 699"/>
              <a:gd name="T3" fmla="*/ 1560 h 1560"/>
              <a:gd name="T4" fmla="*/ 0 w 699"/>
              <a:gd name="T5" fmla="*/ 393 h 1560"/>
              <a:gd name="T6" fmla="*/ 699 w 699"/>
              <a:gd name="T7" fmla="*/ 0 h 1560"/>
              <a:gd name="T8" fmla="*/ 699 w 699"/>
              <a:gd name="T9" fmla="*/ 1172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560">
                <a:moveTo>
                  <a:pt x="699" y="1172"/>
                </a:moveTo>
                <a:lnTo>
                  <a:pt x="1" y="1560"/>
                </a:lnTo>
                <a:lnTo>
                  <a:pt x="0" y="393"/>
                </a:lnTo>
                <a:lnTo>
                  <a:pt x="699" y="0"/>
                </a:lnTo>
                <a:lnTo>
                  <a:pt x="699" y="117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1955800" y="3852863"/>
          <a:ext cx="39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393480" imgH="380880" progId="Equation.DSMT4">
                  <p:embed/>
                </p:oleObj>
              </mc:Choice>
              <mc:Fallback>
                <p:oleObj name="Equation" r:id="rId4" imgW="393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852863"/>
                        <a:ext cx="393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2828925" y="192405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419040" imgH="380880" progId="Equation.DSMT4">
                  <p:embed/>
                </p:oleObj>
              </mc:Choice>
              <mc:Fallback>
                <p:oleObj name="Equation" r:id="rId6" imgW="419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2405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4" name="Rectangle 10"/>
          <p:cNvSpPr>
            <a:spLocks noChangeAspect="1" noChangeArrowheads="1"/>
          </p:cNvSpPr>
          <p:nvPr/>
        </p:nvSpPr>
        <p:spPr bwMode="auto">
          <a:xfrm>
            <a:off x="4576763" y="2551113"/>
            <a:ext cx="1855787" cy="1851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40" name="AutoShape 16"/>
          <p:cNvSpPr>
            <a:spLocks noChangeArrowheads="1"/>
          </p:cNvSpPr>
          <p:nvPr/>
        </p:nvSpPr>
        <p:spPr bwMode="auto">
          <a:xfrm rot="6289687">
            <a:off x="6627813" y="3389313"/>
            <a:ext cx="355600" cy="190500"/>
          </a:xfrm>
          <a:prstGeom prst="leftArrow">
            <a:avLst>
              <a:gd name="adj1" fmla="val 45565"/>
              <a:gd name="adj2" fmla="val 898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41" name="Text Box 17"/>
          <p:cNvSpPr txBox="1">
            <a:spLocks noChangeArrowheads="1"/>
          </p:cNvSpPr>
          <p:nvPr/>
        </p:nvSpPr>
        <p:spPr bwMode="auto">
          <a:xfrm>
            <a:off x="990600" y="4875213"/>
            <a:ext cx="787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/>
              <a:t>If 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S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 </a:t>
            </a:r>
            <a:r>
              <a:rPr lang="en-US" altLang="en-US" sz="2800" b="0" dirty="0">
                <a:solidFill>
                  <a:schemeClr val="tx2"/>
                </a:solidFill>
                <a:cs typeface="Times New Roman" pitchFamily="18" charset="0"/>
              </a:rPr>
              <a:t>–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B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</a:t>
            </a:r>
            <a:r>
              <a:rPr lang="en-US" altLang="en-US" sz="2800" b="0" dirty="0"/>
              <a:t> is nonempty, the number of tunnels in 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B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</a:t>
            </a:r>
            <a:r>
              <a:rPr lang="en-US" altLang="en-US" sz="2800" b="0" dirty="0"/>
              <a:t> is one less than the number of components in 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S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 </a:t>
            </a:r>
            <a:r>
              <a:rPr lang="en-US" altLang="en-US" sz="2800" b="0" dirty="0">
                <a:solidFill>
                  <a:schemeClr val="tx2"/>
                </a:solidFill>
                <a:cs typeface="Times New Roman" pitchFamily="18" charset="0"/>
              </a:rPr>
              <a:t>–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B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</a:t>
            </a:r>
            <a:r>
              <a:rPr lang="en-US" altLang="en-US" sz="2800" b="0" dirty="0"/>
              <a:t> , and it is zero when 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S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 </a:t>
            </a:r>
            <a:r>
              <a:rPr lang="en-US" altLang="en-US" sz="2800" b="0" dirty="0">
                <a:solidFill>
                  <a:schemeClr val="tx2"/>
                </a:solidFill>
                <a:cs typeface="Times New Roman" pitchFamily="18" charset="0"/>
              </a:rPr>
              <a:t>–</a:t>
            </a:r>
            <a:r>
              <a:rPr lang="en-US" altLang="en-US" sz="2800" b="0" i="1" dirty="0">
                <a:solidFill>
                  <a:schemeClr val="tx2"/>
                </a:solidFill>
                <a:latin typeface="Euclid Math One" pitchFamily="18" charset="2"/>
              </a:rPr>
              <a:t>B</a:t>
            </a:r>
            <a:r>
              <a:rPr lang="en-US" altLang="en-US" sz="2800" b="0" i="1" baseline="-25000" dirty="0">
                <a:solidFill>
                  <a:schemeClr val="tx2"/>
                </a:solidFill>
                <a:latin typeface="Euclid Math One" pitchFamily="18" charset="2"/>
              </a:rPr>
              <a:t>R</a:t>
            </a:r>
            <a:r>
              <a:rPr lang="en-US" altLang="en-US" sz="2800" b="0" dirty="0"/>
              <a:t> is empty.  </a:t>
            </a:r>
          </a:p>
        </p:txBody>
      </p:sp>
      <p:sp>
        <p:nvSpPr>
          <p:cNvPr id="436235" name="Freeform 11"/>
          <p:cNvSpPr>
            <a:spLocks noChangeAspect="1"/>
          </p:cNvSpPr>
          <p:nvPr/>
        </p:nvSpPr>
        <p:spPr bwMode="auto">
          <a:xfrm>
            <a:off x="4575175" y="1931988"/>
            <a:ext cx="2968625" cy="617537"/>
          </a:xfrm>
          <a:custGeom>
            <a:avLst/>
            <a:gdLst>
              <a:gd name="T0" fmla="*/ 136 w 360"/>
              <a:gd name="T1" fmla="*/ 0 h 72"/>
              <a:gd name="T2" fmla="*/ 0 w 360"/>
              <a:gd name="T3" fmla="*/ 72 h 72"/>
              <a:gd name="T4" fmla="*/ 226 w 360"/>
              <a:gd name="T5" fmla="*/ 72 h 72"/>
              <a:gd name="T6" fmla="*/ 360 w 360"/>
              <a:gd name="T7" fmla="*/ 0 h 72"/>
              <a:gd name="T8" fmla="*/ 136 w 360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72">
                <a:moveTo>
                  <a:pt x="136" y="0"/>
                </a:moveTo>
                <a:lnTo>
                  <a:pt x="0" y="72"/>
                </a:lnTo>
                <a:lnTo>
                  <a:pt x="226" y="72"/>
                </a:lnTo>
                <a:lnTo>
                  <a:pt x="360" y="0"/>
                </a:lnTo>
                <a:lnTo>
                  <a:pt x="13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8" name="Freeform 14"/>
          <p:cNvSpPr>
            <a:spLocks/>
          </p:cNvSpPr>
          <p:nvPr/>
        </p:nvSpPr>
        <p:spPr bwMode="auto">
          <a:xfrm>
            <a:off x="6432550" y="1930400"/>
            <a:ext cx="1109663" cy="2476500"/>
          </a:xfrm>
          <a:custGeom>
            <a:avLst/>
            <a:gdLst>
              <a:gd name="T0" fmla="*/ 699 w 699"/>
              <a:gd name="T1" fmla="*/ 1172 h 1560"/>
              <a:gd name="T2" fmla="*/ 1 w 699"/>
              <a:gd name="T3" fmla="*/ 1560 h 1560"/>
              <a:gd name="T4" fmla="*/ 0 w 699"/>
              <a:gd name="T5" fmla="*/ 393 h 1560"/>
              <a:gd name="T6" fmla="*/ 699 w 699"/>
              <a:gd name="T7" fmla="*/ 0 h 1560"/>
              <a:gd name="T8" fmla="*/ 699 w 699"/>
              <a:gd name="T9" fmla="*/ 1172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560">
                <a:moveTo>
                  <a:pt x="699" y="1172"/>
                </a:moveTo>
                <a:lnTo>
                  <a:pt x="1" y="1560"/>
                </a:lnTo>
                <a:lnTo>
                  <a:pt x="0" y="393"/>
                </a:lnTo>
                <a:lnTo>
                  <a:pt x="699" y="0"/>
                </a:lnTo>
                <a:lnTo>
                  <a:pt x="699" y="117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27" name="Freeform 3"/>
          <p:cNvSpPr>
            <a:spLocks/>
          </p:cNvSpPr>
          <p:nvPr/>
        </p:nvSpPr>
        <p:spPr bwMode="auto">
          <a:xfrm>
            <a:off x="1395413" y="2119313"/>
            <a:ext cx="1004887" cy="1530350"/>
          </a:xfrm>
          <a:custGeom>
            <a:avLst/>
            <a:gdLst>
              <a:gd name="T0" fmla="*/ 5 w 633"/>
              <a:gd name="T1" fmla="*/ 273 h 964"/>
              <a:gd name="T2" fmla="*/ 246 w 633"/>
              <a:gd name="T3" fmla="*/ 64 h 964"/>
              <a:gd name="T4" fmla="*/ 474 w 633"/>
              <a:gd name="T5" fmla="*/ 1 h 964"/>
              <a:gd name="T6" fmla="*/ 633 w 633"/>
              <a:gd name="T7" fmla="*/ 70 h 964"/>
              <a:gd name="T8" fmla="*/ 515 w 633"/>
              <a:gd name="T9" fmla="*/ 273 h 964"/>
              <a:gd name="T10" fmla="*/ 483 w 633"/>
              <a:gd name="T11" fmla="*/ 796 h 964"/>
              <a:gd name="T12" fmla="*/ 198 w 633"/>
              <a:gd name="T13" fmla="*/ 952 h 964"/>
              <a:gd name="T14" fmla="*/ 0 w 633"/>
              <a:gd name="T15" fmla="*/ 748 h 964"/>
              <a:gd name="T16" fmla="*/ 5 w 633"/>
              <a:gd name="T17" fmla="*/ 273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3" h="964">
                <a:moveTo>
                  <a:pt x="5" y="273"/>
                </a:moveTo>
                <a:lnTo>
                  <a:pt x="246" y="64"/>
                </a:lnTo>
                <a:cubicBezTo>
                  <a:pt x="324" y="19"/>
                  <a:pt x="410" y="0"/>
                  <a:pt x="474" y="1"/>
                </a:cubicBezTo>
                <a:cubicBezTo>
                  <a:pt x="542" y="1"/>
                  <a:pt x="626" y="25"/>
                  <a:pt x="633" y="70"/>
                </a:cubicBezTo>
                <a:lnTo>
                  <a:pt x="515" y="273"/>
                </a:lnTo>
                <a:lnTo>
                  <a:pt x="483" y="796"/>
                </a:lnTo>
                <a:cubicBezTo>
                  <a:pt x="434" y="924"/>
                  <a:pt x="282" y="941"/>
                  <a:pt x="198" y="952"/>
                </a:cubicBezTo>
                <a:cubicBezTo>
                  <a:pt x="114" y="964"/>
                  <a:pt x="37" y="877"/>
                  <a:pt x="0" y="748"/>
                </a:cubicBezTo>
                <a:lnTo>
                  <a:pt x="5" y="273"/>
                </a:lnTo>
                <a:close/>
              </a:path>
            </a:pathLst>
          </a:cu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9" name="Freeform 15"/>
          <p:cNvSpPr>
            <a:spLocks/>
          </p:cNvSpPr>
          <p:nvPr/>
        </p:nvSpPr>
        <p:spPr bwMode="auto">
          <a:xfrm>
            <a:off x="4918075" y="2073275"/>
            <a:ext cx="2357438" cy="1960563"/>
          </a:xfrm>
          <a:custGeom>
            <a:avLst/>
            <a:gdLst>
              <a:gd name="T0" fmla="*/ 39 w 1485"/>
              <a:gd name="T1" fmla="*/ 297 h 1235"/>
              <a:gd name="T2" fmla="*/ 357 w 1485"/>
              <a:gd name="T3" fmla="*/ 123 h 1235"/>
              <a:gd name="T4" fmla="*/ 762 w 1485"/>
              <a:gd name="T5" fmla="*/ 39 h 1235"/>
              <a:gd name="T6" fmla="*/ 1485 w 1485"/>
              <a:gd name="T7" fmla="*/ 0 h 1235"/>
              <a:gd name="T8" fmla="*/ 1428 w 1485"/>
              <a:gd name="T9" fmla="*/ 636 h 1235"/>
              <a:gd name="T10" fmla="*/ 1323 w 1485"/>
              <a:gd name="T11" fmla="*/ 756 h 1235"/>
              <a:gd name="T12" fmla="*/ 1218 w 1485"/>
              <a:gd name="T13" fmla="*/ 609 h 1235"/>
              <a:gd name="T14" fmla="*/ 1143 w 1485"/>
              <a:gd name="T15" fmla="*/ 186 h 1235"/>
              <a:gd name="T16" fmla="*/ 939 w 1485"/>
              <a:gd name="T17" fmla="*/ 180 h 1235"/>
              <a:gd name="T18" fmla="*/ 753 w 1485"/>
              <a:gd name="T19" fmla="*/ 66 h 1235"/>
              <a:gd name="T20" fmla="*/ 702 w 1485"/>
              <a:gd name="T21" fmla="*/ 213 h 1235"/>
              <a:gd name="T22" fmla="*/ 732 w 1485"/>
              <a:gd name="T23" fmla="*/ 285 h 1235"/>
              <a:gd name="T24" fmla="*/ 720 w 1485"/>
              <a:gd name="T25" fmla="*/ 636 h 1235"/>
              <a:gd name="T26" fmla="*/ 657 w 1485"/>
              <a:gd name="T27" fmla="*/ 1116 h 1235"/>
              <a:gd name="T28" fmla="*/ 150 w 1485"/>
              <a:gd name="T29" fmla="*/ 1197 h 1235"/>
              <a:gd name="T30" fmla="*/ 0 w 1485"/>
              <a:gd name="T31" fmla="*/ 891 h 1235"/>
              <a:gd name="T32" fmla="*/ 39 w 1485"/>
              <a:gd name="T33" fmla="*/ 297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85" h="1235">
                <a:moveTo>
                  <a:pt x="39" y="297"/>
                </a:moveTo>
                <a:lnTo>
                  <a:pt x="357" y="123"/>
                </a:lnTo>
                <a:cubicBezTo>
                  <a:pt x="477" y="80"/>
                  <a:pt x="574" y="59"/>
                  <a:pt x="762" y="39"/>
                </a:cubicBezTo>
                <a:lnTo>
                  <a:pt x="1485" y="0"/>
                </a:lnTo>
                <a:lnTo>
                  <a:pt x="1428" y="636"/>
                </a:lnTo>
                <a:cubicBezTo>
                  <a:pt x="1401" y="762"/>
                  <a:pt x="1358" y="760"/>
                  <a:pt x="1323" y="756"/>
                </a:cubicBezTo>
                <a:cubicBezTo>
                  <a:pt x="1288" y="752"/>
                  <a:pt x="1248" y="704"/>
                  <a:pt x="1218" y="609"/>
                </a:cubicBezTo>
                <a:cubicBezTo>
                  <a:pt x="1188" y="514"/>
                  <a:pt x="1189" y="257"/>
                  <a:pt x="1143" y="186"/>
                </a:cubicBezTo>
                <a:lnTo>
                  <a:pt x="939" y="180"/>
                </a:lnTo>
                <a:cubicBezTo>
                  <a:pt x="874" y="160"/>
                  <a:pt x="792" y="61"/>
                  <a:pt x="753" y="66"/>
                </a:cubicBezTo>
                <a:cubicBezTo>
                  <a:pt x="730" y="72"/>
                  <a:pt x="704" y="172"/>
                  <a:pt x="702" y="213"/>
                </a:cubicBezTo>
                <a:lnTo>
                  <a:pt x="732" y="285"/>
                </a:lnTo>
                <a:lnTo>
                  <a:pt x="720" y="636"/>
                </a:lnTo>
                <a:cubicBezTo>
                  <a:pt x="708" y="774"/>
                  <a:pt x="752" y="1023"/>
                  <a:pt x="657" y="1116"/>
                </a:cubicBezTo>
                <a:cubicBezTo>
                  <a:pt x="562" y="1209"/>
                  <a:pt x="260" y="1235"/>
                  <a:pt x="150" y="1197"/>
                </a:cubicBezTo>
                <a:cubicBezTo>
                  <a:pt x="40" y="1159"/>
                  <a:pt x="18" y="1041"/>
                  <a:pt x="0" y="891"/>
                </a:cubicBezTo>
                <a:lnTo>
                  <a:pt x="39" y="297"/>
                </a:lnTo>
                <a:close/>
              </a:path>
            </a:pathLst>
          </a:custGeom>
          <a:noFill/>
          <a:ln w="203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36242" name="Object 18"/>
          <p:cNvGraphicFramePr>
            <a:graphicFrameLocks noChangeAspect="1"/>
          </p:cNvGraphicFramePr>
          <p:nvPr/>
        </p:nvGraphicFramePr>
        <p:xfrm>
          <a:off x="6553200" y="3678238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419040" imgH="380880" progId="Equation.DSMT4">
                  <p:embed/>
                </p:oleObj>
              </mc:Choice>
              <mc:Fallback>
                <p:oleObj name="Equation" r:id="rId8" imgW="419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78238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43" name="Object 19"/>
          <p:cNvGraphicFramePr>
            <a:graphicFrameLocks noChangeAspect="1"/>
          </p:cNvGraphicFramePr>
          <p:nvPr/>
        </p:nvGraphicFramePr>
        <p:xfrm>
          <a:off x="5943600" y="3962400"/>
          <a:ext cx="39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393480" imgH="380880" progId="Equation.DSMT4">
                  <p:embed/>
                </p:oleObj>
              </mc:Choice>
              <mc:Fallback>
                <p:oleObj name="Equation" r:id="rId9" imgW="393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62400"/>
                        <a:ext cx="393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44" name="AutoShape 20"/>
          <p:cNvSpPr>
            <a:spLocks noChangeArrowheads="1"/>
          </p:cNvSpPr>
          <p:nvPr/>
        </p:nvSpPr>
        <p:spPr bwMode="auto">
          <a:xfrm rot="20726594">
            <a:off x="2476500" y="2019300"/>
            <a:ext cx="355600" cy="190500"/>
          </a:xfrm>
          <a:prstGeom prst="leftArrow">
            <a:avLst>
              <a:gd name="adj1" fmla="val 45565"/>
              <a:gd name="adj2" fmla="val 898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altLang="en-US" sz="4000"/>
              <a:t>The Digital Case</a:t>
            </a:r>
          </a:p>
        </p:txBody>
      </p:sp>
      <p:grpSp>
        <p:nvGrpSpPr>
          <p:cNvPr id="438401" name="Group 129"/>
          <p:cNvGrpSpPr>
            <a:grpSpLocks/>
          </p:cNvGrpSpPr>
          <p:nvPr/>
        </p:nvGrpSpPr>
        <p:grpSpPr bwMode="auto">
          <a:xfrm>
            <a:off x="1714500" y="1828800"/>
            <a:ext cx="2222500" cy="1865313"/>
            <a:chOff x="749" y="1229"/>
            <a:chExt cx="1400" cy="1175"/>
          </a:xfrm>
        </p:grpSpPr>
        <p:sp>
          <p:nvSpPr>
            <p:cNvPr id="438276" name="Freeform 4"/>
            <p:cNvSpPr>
              <a:spLocks/>
            </p:cNvSpPr>
            <p:nvPr/>
          </p:nvSpPr>
          <p:spPr bwMode="auto">
            <a:xfrm>
              <a:off x="755" y="1717"/>
              <a:ext cx="174" cy="93"/>
            </a:xfrm>
            <a:custGeom>
              <a:avLst/>
              <a:gdLst>
                <a:gd name="T0" fmla="*/ 435 w 435"/>
                <a:gd name="T1" fmla="*/ 0 h 231"/>
                <a:gd name="T2" fmla="*/ 0 w 435"/>
                <a:gd name="T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5" h="231">
                  <a:moveTo>
                    <a:pt x="435" y="0"/>
                  </a:moveTo>
                  <a:lnTo>
                    <a:pt x="0" y="23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8277" name="Group 5"/>
            <p:cNvGrpSpPr>
              <a:grpSpLocks/>
            </p:cNvGrpSpPr>
            <p:nvPr/>
          </p:nvGrpSpPr>
          <p:grpSpPr bwMode="auto">
            <a:xfrm>
              <a:off x="925" y="1326"/>
              <a:ext cx="467" cy="391"/>
              <a:chOff x="5607" y="9414"/>
              <a:chExt cx="3906" cy="3250"/>
            </a:xfrm>
          </p:grpSpPr>
          <p:sp>
            <p:nvSpPr>
              <p:cNvPr id="438278" name="Rectangle 6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79" name="Freeform 7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80" name="Freeform 8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8281" name="Freeform 9"/>
            <p:cNvSpPr>
              <a:spLocks/>
            </p:cNvSpPr>
            <p:nvPr/>
          </p:nvSpPr>
          <p:spPr bwMode="auto">
            <a:xfrm>
              <a:off x="749" y="2111"/>
              <a:ext cx="1397" cy="293"/>
            </a:xfrm>
            <a:custGeom>
              <a:avLst/>
              <a:gdLst>
                <a:gd name="T0" fmla="*/ 136 w 360"/>
                <a:gd name="T1" fmla="*/ 0 h 72"/>
                <a:gd name="T2" fmla="*/ 0 w 360"/>
                <a:gd name="T3" fmla="*/ 72 h 72"/>
                <a:gd name="T4" fmla="*/ 226 w 360"/>
                <a:gd name="T5" fmla="*/ 72 h 72"/>
                <a:gd name="T6" fmla="*/ 360 w 360"/>
                <a:gd name="T7" fmla="*/ 0 h 72"/>
                <a:gd name="T8" fmla="*/ 136 w 36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72">
                  <a:moveTo>
                    <a:pt x="136" y="0"/>
                  </a:moveTo>
                  <a:lnTo>
                    <a:pt x="0" y="72"/>
                  </a:lnTo>
                  <a:lnTo>
                    <a:pt x="226" y="72"/>
                  </a:lnTo>
                  <a:lnTo>
                    <a:pt x="360" y="0"/>
                  </a:lnTo>
                  <a:lnTo>
                    <a:pt x="136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82" name="Freeform 10"/>
            <p:cNvSpPr>
              <a:spLocks/>
            </p:cNvSpPr>
            <p:nvPr/>
          </p:nvSpPr>
          <p:spPr bwMode="auto">
            <a:xfrm>
              <a:off x="755" y="1229"/>
              <a:ext cx="524" cy="1173"/>
            </a:xfrm>
            <a:custGeom>
              <a:avLst/>
              <a:gdLst>
                <a:gd name="T0" fmla="*/ 1455 w 1461"/>
                <a:gd name="T1" fmla="*/ 2436 h 3244"/>
                <a:gd name="T2" fmla="*/ 0 w 1461"/>
                <a:gd name="T3" fmla="*/ 3244 h 3244"/>
                <a:gd name="T4" fmla="*/ 6 w 1461"/>
                <a:gd name="T5" fmla="*/ 810 h 3244"/>
                <a:gd name="T6" fmla="*/ 1461 w 1461"/>
                <a:gd name="T7" fmla="*/ 0 h 3244"/>
                <a:gd name="T8" fmla="*/ 1455 w 1461"/>
                <a:gd name="T9" fmla="*/ 2436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3244">
                  <a:moveTo>
                    <a:pt x="1455" y="2436"/>
                  </a:moveTo>
                  <a:lnTo>
                    <a:pt x="0" y="3244"/>
                  </a:lnTo>
                  <a:lnTo>
                    <a:pt x="6" y="810"/>
                  </a:lnTo>
                  <a:lnTo>
                    <a:pt x="1461" y="0"/>
                  </a:lnTo>
                  <a:lnTo>
                    <a:pt x="1455" y="243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8283" name="Group 11"/>
            <p:cNvGrpSpPr>
              <a:grpSpLocks/>
            </p:cNvGrpSpPr>
            <p:nvPr/>
          </p:nvGrpSpPr>
          <p:grpSpPr bwMode="auto">
            <a:xfrm>
              <a:off x="1389" y="1815"/>
              <a:ext cx="466" cy="391"/>
              <a:chOff x="5607" y="9414"/>
              <a:chExt cx="3906" cy="3250"/>
            </a:xfrm>
          </p:grpSpPr>
          <p:sp>
            <p:nvSpPr>
              <p:cNvPr id="438284" name="Rectangle 12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85" name="Freeform 13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86" name="Freeform 14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287" name="Group 15"/>
            <p:cNvGrpSpPr>
              <a:grpSpLocks/>
            </p:cNvGrpSpPr>
            <p:nvPr/>
          </p:nvGrpSpPr>
          <p:grpSpPr bwMode="auto">
            <a:xfrm>
              <a:off x="1389" y="1521"/>
              <a:ext cx="466" cy="391"/>
              <a:chOff x="5607" y="9414"/>
              <a:chExt cx="3906" cy="3250"/>
            </a:xfrm>
          </p:grpSpPr>
          <p:sp>
            <p:nvSpPr>
              <p:cNvPr id="438288" name="Rectangle 16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89" name="Freeform 17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90" name="Freeform 18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291" name="Group 19"/>
            <p:cNvGrpSpPr>
              <a:grpSpLocks/>
            </p:cNvGrpSpPr>
            <p:nvPr/>
          </p:nvGrpSpPr>
          <p:grpSpPr bwMode="auto">
            <a:xfrm>
              <a:off x="755" y="1426"/>
              <a:ext cx="467" cy="391"/>
              <a:chOff x="5607" y="9414"/>
              <a:chExt cx="3906" cy="3250"/>
            </a:xfrm>
          </p:grpSpPr>
          <p:sp>
            <p:nvSpPr>
              <p:cNvPr id="438292" name="Rectangle 20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93" name="Freeform 21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94" name="Freeform 22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295" name="Group 23"/>
            <p:cNvGrpSpPr>
              <a:grpSpLocks/>
            </p:cNvGrpSpPr>
            <p:nvPr/>
          </p:nvGrpSpPr>
          <p:grpSpPr bwMode="auto">
            <a:xfrm>
              <a:off x="1216" y="1908"/>
              <a:ext cx="466" cy="392"/>
              <a:chOff x="5607" y="9414"/>
              <a:chExt cx="3906" cy="3250"/>
            </a:xfrm>
          </p:grpSpPr>
          <p:sp>
            <p:nvSpPr>
              <p:cNvPr id="438296" name="Rectangle 24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97" name="Freeform 25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98" name="Freeform 26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299" name="Group 27"/>
            <p:cNvGrpSpPr>
              <a:grpSpLocks/>
            </p:cNvGrpSpPr>
            <p:nvPr/>
          </p:nvGrpSpPr>
          <p:grpSpPr bwMode="auto">
            <a:xfrm>
              <a:off x="1041" y="2005"/>
              <a:ext cx="466" cy="392"/>
              <a:chOff x="5607" y="9414"/>
              <a:chExt cx="3906" cy="3250"/>
            </a:xfrm>
          </p:grpSpPr>
          <p:sp>
            <p:nvSpPr>
              <p:cNvPr id="438300" name="Rectangle 28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01" name="Freeform 29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02" name="Freeform 30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303" name="Group 31"/>
            <p:cNvGrpSpPr>
              <a:grpSpLocks/>
            </p:cNvGrpSpPr>
            <p:nvPr/>
          </p:nvGrpSpPr>
          <p:grpSpPr bwMode="auto">
            <a:xfrm>
              <a:off x="1043" y="1711"/>
              <a:ext cx="467" cy="392"/>
              <a:chOff x="5607" y="9414"/>
              <a:chExt cx="3906" cy="3250"/>
            </a:xfrm>
          </p:grpSpPr>
          <p:sp>
            <p:nvSpPr>
              <p:cNvPr id="438304" name="Rectangle 32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05" name="Freeform 33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06" name="Freeform 34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307" name="Group 35"/>
            <p:cNvGrpSpPr>
              <a:grpSpLocks/>
            </p:cNvGrpSpPr>
            <p:nvPr/>
          </p:nvGrpSpPr>
          <p:grpSpPr bwMode="auto">
            <a:xfrm>
              <a:off x="1395" y="1229"/>
              <a:ext cx="466" cy="392"/>
              <a:chOff x="5607" y="9414"/>
              <a:chExt cx="3906" cy="3250"/>
            </a:xfrm>
          </p:grpSpPr>
          <p:sp>
            <p:nvSpPr>
              <p:cNvPr id="438308" name="Rectangle 36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09" name="Freeform 37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10" name="Freeform 38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8311" name="Freeform 39"/>
            <p:cNvSpPr>
              <a:spLocks/>
            </p:cNvSpPr>
            <p:nvPr/>
          </p:nvSpPr>
          <p:spPr bwMode="auto">
            <a:xfrm>
              <a:off x="1625" y="1231"/>
              <a:ext cx="524" cy="1173"/>
            </a:xfrm>
            <a:custGeom>
              <a:avLst/>
              <a:gdLst>
                <a:gd name="T0" fmla="*/ 1455 w 1461"/>
                <a:gd name="T1" fmla="*/ 2436 h 3244"/>
                <a:gd name="T2" fmla="*/ 0 w 1461"/>
                <a:gd name="T3" fmla="*/ 3244 h 3244"/>
                <a:gd name="T4" fmla="*/ 6 w 1461"/>
                <a:gd name="T5" fmla="*/ 810 h 3244"/>
                <a:gd name="T6" fmla="*/ 1461 w 1461"/>
                <a:gd name="T7" fmla="*/ 0 h 3244"/>
                <a:gd name="T8" fmla="*/ 1455 w 1461"/>
                <a:gd name="T9" fmla="*/ 2436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1" h="3244">
                  <a:moveTo>
                    <a:pt x="1455" y="2436"/>
                  </a:moveTo>
                  <a:lnTo>
                    <a:pt x="0" y="3244"/>
                  </a:lnTo>
                  <a:lnTo>
                    <a:pt x="6" y="810"/>
                  </a:lnTo>
                  <a:lnTo>
                    <a:pt x="1461" y="0"/>
                  </a:lnTo>
                  <a:lnTo>
                    <a:pt x="1455" y="243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8312" name="Group 40"/>
            <p:cNvGrpSpPr>
              <a:grpSpLocks/>
            </p:cNvGrpSpPr>
            <p:nvPr/>
          </p:nvGrpSpPr>
          <p:grpSpPr bwMode="auto">
            <a:xfrm>
              <a:off x="1222" y="1325"/>
              <a:ext cx="466" cy="392"/>
              <a:chOff x="5607" y="9414"/>
              <a:chExt cx="3906" cy="3250"/>
            </a:xfrm>
          </p:grpSpPr>
          <p:sp>
            <p:nvSpPr>
              <p:cNvPr id="438313" name="Rectangle 41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14" name="Freeform 42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15" name="Freeform 43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8316" name="Freeform 44"/>
            <p:cNvSpPr>
              <a:spLocks/>
            </p:cNvSpPr>
            <p:nvPr/>
          </p:nvSpPr>
          <p:spPr bwMode="auto">
            <a:xfrm>
              <a:off x="749" y="1229"/>
              <a:ext cx="1397" cy="293"/>
            </a:xfrm>
            <a:custGeom>
              <a:avLst/>
              <a:gdLst>
                <a:gd name="T0" fmla="*/ 136 w 360"/>
                <a:gd name="T1" fmla="*/ 0 h 72"/>
                <a:gd name="T2" fmla="*/ 0 w 360"/>
                <a:gd name="T3" fmla="*/ 72 h 72"/>
                <a:gd name="T4" fmla="*/ 226 w 360"/>
                <a:gd name="T5" fmla="*/ 72 h 72"/>
                <a:gd name="T6" fmla="*/ 360 w 360"/>
                <a:gd name="T7" fmla="*/ 0 h 72"/>
                <a:gd name="T8" fmla="*/ 136 w 36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72">
                  <a:moveTo>
                    <a:pt x="136" y="0"/>
                  </a:moveTo>
                  <a:lnTo>
                    <a:pt x="0" y="72"/>
                  </a:lnTo>
                  <a:lnTo>
                    <a:pt x="226" y="72"/>
                  </a:lnTo>
                  <a:lnTo>
                    <a:pt x="360" y="0"/>
                  </a:lnTo>
                  <a:lnTo>
                    <a:pt x="136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17" name="Rectangle 45"/>
            <p:cNvSpPr>
              <a:spLocks noChangeArrowheads="1"/>
            </p:cNvSpPr>
            <p:nvPr/>
          </p:nvSpPr>
          <p:spPr bwMode="auto">
            <a:xfrm>
              <a:off x="752" y="1522"/>
              <a:ext cx="873" cy="87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8318" name="Group 46"/>
            <p:cNvGrpSpPr>
              <a:grpSpLocks/>
            </p:cNvGrpSpPr>
            <p:nvPr/>
          </p:nvGrpSpPr>
          <p:grpSpPr bwMode="auto">
            <a:xfrm>
              <a:off x="1047" y="1425"/>
              <a:ext cx="466" cy="392"/>
              <a:chOff x="5607" y="9414"/>
              <a:chExt cx="3906" cy="3250"/>
            </a:xfrm>
          </p:grpSpPr>
          <p:sp>
            <p:nvSpPr>
              <p:cNvPr id="438319" name="Rectangle 47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0" name="Freeform 48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1" name="Freeform 49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322" name="Group 50"/>
            <p:cNvGrpSpPr>
              <a:grpSpLocks/>
            </p:cNvGrpSpPr>
            <p:nvPr/>
          </p:nvGrpSpPr>
          <p:grpSpPr bwMode="auto">
            <a:xfrm>
              <a:off x="1508" y="1329"/>
              <a:ext cx="466" cy="391"/>
              <a:chOff x="5607" y="9414"/>
              <a:chExt cx="3906" cy="3250"/>
            </a:xfrm>
          </p:grpSpPr>
          <p:sp>
            <p:nvSpPr>
              <p:cNvPr id="438323" name="Rectangle 51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4" name="Freeform 52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5" name="Freeform 53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8326" name="Group 54"/>
            <p:cNvGrpSpPr>
              <a:grpSpLocks/>
            </p:cNvGrpSpPr>
            <p:nvPr/>
          </p:nvGrpSpPr>
          <p:grpSpPr bwMode="auto">
            <a:xfrm>
              <a:off x="1335" y="1425"/>
              <a:ext cx="466" cy="392"/>
              <a:chOff x="5607" y="9414"/>
              <a:chExt cx="3906" cy="3250"/>
            </a:xfrm>
          </p:grpSpPr>
          <p:sp>
            <p:nvSpPr>
              <p:cNvPr id="438327" name="Rectangle 55"/>
              <p:cNvSpPr>
                <a:spLocks noChangeArrowheads="1"/>
              </p:cNvSpPr>
              <p:nvPr/>
            </p:nvSpPr>
            <p:spPr bwMode="auto">
              <a:xfrm>
                <a:off x="5616" y="10224"/>
                <a:ext cx="2436" cy="2430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8" name="Freeform 56"/>
              <p:cNvSpPr>
                <a:spLocks/>
              </p:cNvSpPr>
              <p:nvPr/>
            </p:nvSpPr>
            <p:spPr bwMode="auto">
              <a:xfrm>
                <a:off x="5607" y="9414"/>
                <a:ext cx="3897" cy="810"/>
              </a:xfrm>
              <a:custGeom>
                <a:avLst/>
                <a:gdLst>
                  <a:gd name="T0" fmla="*/ 136 w 360"/>
                  <a:gd name="T1" fmla="*/ 0 h 72"/>
                  <a:gd name="T2" fmla="*/ 0 w 360"/>
                  <a:gd name="T3" fmla="*/ 72 h 72"/>
                  <a:gd name="T4" fmla="*/ 226 w 360"/>
                  <a:gd name="T5" fmla="*/ 72 h 72"/>
                  <a:gd name="T6" fmla="*/ 360 w 360"/>
                  <a:gd name="T7" fmla="*/ 0 h 72"/>
                  <a:gd name="T8" fmla="*/ 136 w 36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72">
                    <a:moveTo>
                      <a:pt x="136" y="0"/>
                    </a:moveTo>
                    <a:lnTo>
                      <a:pt x="0" y="72"/>
                    </a:lnTo>
                    <a:lnTo>
                      <a:pt x="226" y="72"/>
                    </a:lnTo>
                    <a:lnTo>
                      <a:pt x="360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9" name="Freeform 57"/>
              <p:cNvSpPr>
                <a:spLocks/>
              </p:cNvSpPr>
              <p:nvPr/>
            </p:nvSpPr>
            <p:spPr bwMode="auto">
              <a:xfrm>
                <a:off x="8052" y="9420"/>
                <a:ext cx="1461" cy="3244"/>
              </a:xfrm>
              <a:custGeom>
                <a:avLst/>
                <a:gdLst>
                  <a:gd name="T0" fmla="*/ 1455 w 1461"/>
                  <a:gd name="T1" fmla="*/ 2436 h 3244"/>
                  <a:gd name="T2" fmla="*/ 0 w 1461"/>
                  <a:gd name="T3" fmla="*/ 3244 h 3244"/>
                  <a:gd name="T4" fmla="*/ 6 w 1461"/>
                  <a:gd name="T5" fmla="*/ 810 h 3244"/>
                  <a:gd name="T6" fmla="*/ 1461 w 1461"/>
                  <a:gd name="T7" fmla="*/ 0 h 3244"/>
                  <a:gd name="T8" fmla="*/ 1455 w 1461"/>
                  <a:gd name="T9" fmla="*/ 2436 h 3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3244">
                    <a:moveTo>
                      <a:pt x="1455" y="2436"/>
                    </a:moveTo>
                    <a:lnTo>
                      <a:pt x="0" y="3244"/>
                    </a:lnTo>
                    <a:lnTo>
                      <a:pt x="6" y="810"/>
                    </a:lnTo>
                    <a:lnTo>
                      <a:pt x="1461" y="0"/>
                    </a:lnTo>
                    <a:lnTo>
                      <a:pt x="1455" y="2436"/>
                    </a:lnTo>
                    <a:close/>
                  </a:path>
                </a:pathLst>
              </a:custGeom>
              <a:solidFill>
                <a:srgbClr val="CCFFFF">
                  <a:alpha val="50000"/>
                </a:srgbClr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8330" name="Freeform 58"/>
            <p:cNvSpPr>
              <a:spLocks/>
            </p:cNvSpPr>
            <p:nvPr/>
          </p:nvSpPr>
          <p:spPr bwMode="auto">
            <a:xfrm>
              <a:off x="980" y="1344"/>
              <a:ext cx="772" cy="136"/>
            </a:xfrm>
            <a:custGeom>
              <a:avLst/>
              <a:gdLst>
                <a:gd name="T0" fmla="*/ 458 w 1931"/>
                <a:gd name="T1" fmla="*/ 36 h 339"/>
                <a:gd name="T2" fmla="*/ 173 w 1931"/>
                <a:gd name="T3" fmla="*/ 291 h 339"/>
                <a:gd name="T4" fmla="*/ 1499 w 1931"/>
                <a:gd name="T5" fmla="*/ 288 h 339"/>
                <a:gd name="T6" fmla="*/ 1931 w 1931"/>
                <a:gd name="T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1" h="339">
                  <a:moveTo>
                    <a:pt x="458" y="36"/>
                  </a:moveTo>
                  <a:cubicBezTo>
                    <a:pt x="411" y="76"/>
                    <a:pt x="0" y="249"/>
                    <a:pt x="173" y="291"/>
                  </a:cubicBezTo>
                  <a:cubicBezTo>
                    <a:pt x="341" y="339"/>
                    <a:pt x="1187" y="336"/>
                    <a:pt x="1499" y="288"/>
                  </a:cubicBezTo>
                  <a:cubicBezTo>
                    <a:pt x="1811" y="240"/>
                    <a:pt x="1841" y="60"/>
                    <a:pt x="1931" y="0"/>
                  </a:cubicBezTo>
                </a:path>
              </a:pathLst>
            </a:custGeom>
            <a:noFill/>
            <a:ln w="63500" cap="flat">
              <a:solidFill>
                <a:srgbClr val="FF0000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8400" name="Rectangle 128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001000" cy="1828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en-US" altLang="en-US" sz="2400" dirty="0"/>
              <a:t>A path of </a:t>
            </a:r>
            <a:r>
              <a:rPr lang="en-US" altLang="en-US" sz="2400" i="1" dirty="0"/>
              <a:t>N</a:t>
            </a:r>
            <a:r>
              <a:rPr lang="en-US" altLang="en-US" sz="2400" baseline="30000" dirty="0"/>
              <a:t>*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 </a:t>
            </a:r>
            <a:r>
              <a:rPr lang="en-US" altLang="en-US" sz="2400" dirty="0">
                <a:latin typeface="Arial"/>
                <a:cs typeface="Arial" pitchFamily="34" charset="0"/>
                <a:sym typeface="Symbol" pitchFamily="18" charset="2"/>
              </a:rPr>
              <a:t>–</a:t>
            </a:r>
            <a:r>
              <a:rPr lang="en-US" altLang="en-US" sz="2400" dirty="0">
                <a:sym typeface="Symbol" pitchFamily="18" charset="2"/>
              </a:rPr>
              <a:t> B</a:t>
            </a:r>
            <a:r>
              <a:rPr lang="en-US" altLang="en-US" sz="2400" dirty="0"/>
              <a:t> crosses a closed loop of </a:t>
            </a:r>
            <a:r>
              <a:rPr lang="en-US" altLang="en-US" sz="2400" i="1" dirty="0"/>
              <a:t>N</a:t>
            </a:r>
            <a:r>
              <a:rPr lang="en-US" altLang="en-US" sz="2400" baseline="30000" dirty="0"/>
              <a:t>*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itchFamily="18" charset="2"/>
              </a:rPr>
              <a:t> B</a:t>
            </a:r>
            <a:r>
              <a:rPr lang="en-US" altLang="en-US" sz="2400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0000"/>
            </a:pPr>
            <a:r>
              <a:rPr lang="en-US" altLang="en-US" sz="2400" dirty="0"/>
              <a:t>A pair of disconnected components of </a:t>
            </a:r>
            <a:r>
              <a:rPr lang="en-US" altLang="en-US" sz="2400" i="1" dirty="0"/>
              <a:t>N</a:t>
            </a:r>
            <a:r>
              <a:rPr lang="en-US" altLang="en-US" sz="2400" baseline="30000" dirty="0"/>
              <a:t>*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 </a:t>
            </a:r>
            <a:r>
              <a:rPr lang="en-US" altLang="en-US" sz="2400" dirty="0">
                <a:latin typeface="Arial"/>
                <a:cs typeface="Arial" pitchFamily="34" charset="0"/>
                <a:sym typeface="Symbol" pitchFamily="18" charset="2"/>
              </a:rPr>
              <a:t>–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i="1" dirty="0">
                <a:sym typeface="Symbol" pitchFamily="18" charset="2"/>
              </a:rPr>
              <a:t>B</a:t>
            </a:r>
            <a:r>
              <a:rPr lang="en-US" altLang="en-US" sz="2400" dirty="0">
                <a:sym typeface="Symbol" pitchFamily="18" charset="2"/>
              </a:rPr>
              <a:t> contributes to a tunnel only when both are adjacent to the interior point </a:t>
            </a:r>
            <a:r>
              <a:rPr lang="en-US" altLang="en-US" sz="2400" i="1" dirty="0">
                <a:sym typeface="Symbol" pitchFamily="18" charset="2"/>
              </a:rPr>
              <a:t>p</a:t>
            </a:r>
            <a:r>
              <a:rPr lang="en-US" altLang="en-US" sz="2400" dirty="0">
                <a:sym typeface="Symbol" pitchFamily="18" charset="2"/>
              </a:rPr>
              <a:t>.</a:t>
            </a:r>
          </a:p>
        </p:txBody>
      </p:sp>
      <p:grpSp>
        <p:nvGrpSpPr>
          <p:cNvPr id="438428" name="Group 156"/>
          <p:cNvGrpSpPr>
            <a:grpSpLocks/>
          </p:cNvGrpSpPr>
          <p:nvPr/>
        </p:nvGrpSpPr>
        <p:grpSpPr bwMode="auto">
          <a:xfrm>
            <a:off x="4716463" y="1838325"/>
            <a:ext cx="2217737" cy="1858963"/>
            <a:chOff x="2640" y="1235"/>
            <a:chExt cx="1397" cy="1171"/>
          </a:xfrm>
        </p:grpSpPr>
        <p:grpSp>
          <p:nvGrpSpPr>
            <p:cNvPr id="438407" name="Group 135"/>
            <p:cNvGrpSpPr>
              <a:grpSpLocks/>
            </p:cNvGrpSpPr>
            <p:nvPr/>
          </p:nvGrpSpPr>
          <p:grpSpPr bwMode="auto">
            <a:xfrm>
              <a:off x="2640" y="1331"/>
              <a:ext cx="809" cy="974"/>
              <a:chOff x="4627" y="1331"/>
              <a:chExt cx="809" cy="974"/>
            </a:xfrm>
          </p:grpSpPr>
          <p:grpSp>
            <p:nvGrpSpPr>
              <p:cNvPr id="438408" name="Group 136"/>
              <p:cNvGrpSpPr>
                <a:grpSpLocks/>
              </p:cNvGrpSpPr>
              <p:nvPr/>
            </p:nvGrpSpPr>
            <p:grpSpPr bwMode="auto">
              <a:xfrm>
                <a:off x="4970" y="1524"/>
                <a:ext cx="466" cy="392"/>
                <a:chOff x="5607" y="9414"/>
                <a:chExt cx="3906" cy="3250"/>
              </a:xfrm>
            </p:grpSpPr>
            <p:sp>
              <p:nvSpPr>
                <p:cNvPr id="438409" name="Rectangle 137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10" name="Freeform 138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11" name="Freeform 139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412" name="Group 140"/>
              <p:cNvGrpSpPr>
                <a:grpSpLocks/>
              </p:cNvGrpSpPr>
              <p:nvPr/>
            </p:nvGrpSpPr>
            <p:grpSpPr bwMode="auto">
              <a:xfrm>
                <a:off x="4800" y="1913"/>
                <a:ext cx="466" cy="392"/>
                <a:chOff x="5607" y="9414"/>
                <a:chExt cx="3906" cy="3250"/>
              </a:xfrm>
            </p:grpSpPr>
            <p:sp>
              <p:nvSpPr>
                <p:cNvPr id="438413" name="Rectangle 141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14" name="Freeform 142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15" name="Freeform 143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416" name="Group 144"/>
              <p:cNvGrpSpPr>
                <a:grpSpLocks/>
              </p:cNvGrpSpPr>
              <p:nvPr/>
            </p:nvGrpSpPr>
            <p:grpSpPr bwMode="auto">
              <a:xfrm>
                <a:off x="4800" y="1619"/>
                <a:ext cx="466" cy="392"/>
                <a:chOff x="5607" y="9414"/>
                <a:chExt cx="3906" cy="3250"/>
              </a:xfrm>
            </p:grpSpPr>
            <p:sp>
              <p:nvSpPr>
                <p:cNvPr id="438417" name="Rectangle 145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18" name="Freeform 146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19" name="Freeform 147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420" name="Group 148"/>
              <p:cNvGrpSpPr>
                <a:grpSpLocks/>
              </p:cNvGrpSpPr>
              <p:nvPr/>
            </p:nvGrpSpPr>
            <p:grpSpPr bwMode="auto">
              <a:xfrm>
                <a:off x="4800" y="1331"/>
                <a:ext cx="466" cy="392"/>
                <a:chOff x="5607" y="9414"/>
                <a:chExt cx="3906" cy="3250"/>
              </a:xfrm>
            </p:grpSpPr>
            <p:sp>
              <p:nvSpPr>
                <p:cNvPr id="438421" name="Rectangle 149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22" name="Freeform 150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23" name="Freeform 151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424" name="Group 152"/>
              <p:cNvGrpSpPr>
                <a:grpSpLocks/>
              </p:cNvGrpSpPr>
              <p:nvPr/>
            </p:nvGrpSpPr>
            <p:grpSpPr bwMode="auto">
              <a:xfrm>
                <a:off x="4627" y="1720"/>
                <a:ext cx="466" cy="392"/>
                <a:chOff x="5607" y="9414"/>
                <a:chExt cx="3906" cy="3250"/>
              </a:xfrm>
            </p:grpSpPr>
            <p:sp>
              <p:nvSpPr>
                <p:cNvPr id="438425" name="Rectangle 153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26" name="Freeform 154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27" name="Freeform 155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8404" name="Group 132"/>
            <p:cNvGrpSpPr>
              <a:grpSpLocks/>
            </p:cNvGrpSpPr>
            <p:nvPr/>
          </p:nvGrpSpPr>
          <p:grpSpPr bwMode="auto">
            <a:xfrm>
              <a:off x="2934" y="1235"/>
              <a:ext cx="816" cy="1171"/>
              <a:chOff x="3682" y="1235"/>
              <a:chExt cx="816" cy="1171"/>
            </a:xfrm>
          </p:grpSpPr>
          <p:grpSp>
            <p:nvGrpSpPr>
              <p:cNvPr id="438352" name="Group 80"/>
              <p:cNvGrpSpPr>
                <a:grpSpLocks/>
              </p:cNvGrpSpPr>
              <p:nvPr/>
            </p:nvGrpSpPr>
            <p:grpSpPr bwMode="auto">
              <a:xfrm>
                <a:off x="4032" y="1821"/>
                <a:ext cx="466" cy="391"/>
                <a:chOff x="5607" y="9414"/>
                <a:chExt cx="3906" cy="3250"/>
              </a:xfrm>
            </p:grpSpPr>
            <p:sp>
              <p:nvSpPr>
                <p:cNvPr id="438353" name="Rectangle 81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54" name="Freeform 82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55" name="Freeform 83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56" name="Group 84"/>
              <p:cNvGrpSpPr>
                <a:grpSpLocks/>
              </p:cNvGrpSpPr>
              <p:nvPr/>
            </p:nvGrpSpPr>
            <p:grpSpPr bwMode="auto">
              <a:xfrm>
                <a:off x="4032" y="1527"/>
                <a:ext cx="466" cy="391"/>
                <a:chOff x="5607" y="9414"/>
                <a:chExt cx="3906" cy="3250"/>
              </a:xfrm>
            </p:grpSpPr>
            <p:sp>
              <p:nvSpPr>
                <p:cNvPr id="438357" name="Rectangle 85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58" name="Freeform 86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59" name="Freeform 87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60" name="Group 88"/>
              <p:cNvGrpSpPr>
                <a:grpSpLocks/>
              </p:cNvGrpSpPr>
              <p:nvPr/>
            </p:nvGrpSpPr>
            <p:grpSpPr bwMode="auto">
              <a:xfrm>
                <a:off x="3853" y="1914"/>
                <a:ext cx="466" cy="392"/>
                <a:chOff x="5607" y="9414"/>
                <a:chExt cx="3906" cy="3250"/>
              </a:xfrm>
            </p:grpSpPr>
            <p:sp>
              <p:nvSpPr>
                <p:cNvPr id="438361" name="Rectangle 89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62" name="Freeform 90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63" name="Freeform 91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64" name="Group 92"/>
              <p:cNvGrpSpPr>
                <a:grpSpLocks/>
              </p:cNvGrpSpPr>
              <p:nvPr/>
            </p:nvGrpSpPr>
            <p:grpSpPr bwMode="auto">
              <a:xfrm>
                <a:off x="3685" y="2014"/>
                <a:ext cx="466" cy="392"/>
                <a:chOff x="5607" y="9414"/>
                <a:chExt cx="3906" cy="3250"/>
              </a:xfrm>
            </p:grpSpPr>
            <p:sp>
              <p:nvSpPr>
                <p:cNvPr id="438365" name="Rectangle 93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66" name="Freeform 94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67" name="Freeform 95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68" name="Group 96"/>
              <p:cNvGrpSpPr>
                <a:grpSpLocks/>
              </p:cNvGrpSpPr>
              <p:nvPr/>
            </p:nvGrpSpPr>
            <p:grpSpPr bwMode="auto">
              <a:xfrm>
                <a:off x="3682" y="1719"/>
                <a:ext cx="466" cy="392"/>
                <a:chOff x="5607" y="9414"/>
                <a:chExt cx="3906" cy="3250"/>
              </a:xfrm>
            </p:grpSpPr>
            <p:sp>
              <p:nvSpPr>
                <p:cNvPr id="438369" name="Rectangle 97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70" name="Freeform 98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71" name="Freeform 99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72" name="Group 100"/>
              <p:cNvGrpSpPr>
                <a:grpSpLocks/>
              </p:cNvGrpSpPr>
              <p:nvPr/>
            </p:nvGrpSpPr>
            <p:grpSpPr bwMode="auto">
              <a:xfrm>
                <a:off x="4032" y="1235"/>
                <a:ext cx="466" cy="392"/>
                <a:chOff x="5607" y="9414"/>
                <a:chExt cx="3906" cy="3250"/>
              </a:xfrm>
            </p:grpSpPr>
            <p:sp>
              <p:nvSpPr>
                <p:cNvPr id="438373" name="Rectangle 101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74" name="Freeform 102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75" name="Freeform 103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76" name="Group 104"/>
              <p:cNvGrpSpPr>
                <a:grpSpLocks/>
              </p:cNvGrpSpPr>
              <p:nvPr/>
            </p:nvGrpSpPr>
            <p:grpSpPr bwMode="auto">
              <a:xfrm>
                <a:off x="3859" y="1331"/>
                <a:ext cx="466" cy="392"/>
                <a:chOff x="5607" y="9414"/>
                <a:chExt cx="3906" cy="3250"/>
              </a:xfrm>
            </p:grpSpPr>
            <p:sp>
              <p:nvSpPr>
                <p:cNvPr id="438377" name="Rectangle 105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FFF66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78" name="Freeform 106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79" name="Freeform 107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80" name="Group 108"/>
              <p:cNvGrpSpPr>
                <a:grpSpLocks/>
              </p:cNvGrpSpPr>
              <p:nvPr/>
            </p:nvGrpSpPr>
            <p:grpSpPr bwMode="auto">
              <a:xfrm>
                <a:off x="3682" y="1428"/>
                <a:ext cx="467" cy="392"/>
                <a:chOff x="5607" y="9414"/>
                <a:chExt cx="3906" cy="3250"/>
              </a:xfrm>
            </p:grpSpPr>
            <p:sp>
              <p:nvSpPr>
                <p:cNvPr id="438381" name="Rectangle 109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rgbClr val="F3FFFF">
                    <a:alpha val="50000"/>
                  </a:srgb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82" name="Freeform 110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3FFFF">
                    <a:alpha val="50000"/>
                  </a:srgb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83" name="Freeform 111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rgbClr val="F3FFFF">
                    <a:alpha val="50000"/>
                  </a:srgb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8406" name="Group 134"/>
            <p:cNvGrpSpPr>
              <a:grpSpLocks/>
            </p:cNvGrpSpPr>
            <p:nvPr/>
          </p:nvGrpSpPr>
          <p:grpSpPr bwMode="auto">
            <a:xfrm>
              <a:off x="3228" y="1331"/>
              <a:ext cx="809" cy="974"/>
              <a:chOff x="4627" y="1331"/>
              <a:chExt cx="809" cy="974"/>
            </a:xfrm>
          </p:grpSpPr>
          <p:grpSp>
            <p:nvGrpSpPr>
              <p:cNvPr id="438340" name="Group 68"/>
              <p:cNvGrpSpPr>
                <a:grpSpLocks/>
              </p:cNvGrpSpPr>
              <p:nvPr/>
            </p:nvGrpSpPr>
            <p:grpSpPr bwMode="auto">
              <a:xfrm>
                <a:off x="4970" y="1524"/>
                <a:ext cx="466" cy="392"/>
                <a:chOff x="5607" y="9414"/>
                <a:chExt cx="3906" cy="3250"/>
              </a:xfrm>
            </p:grpSpPr>
            <p:sp>
              <p:nvSpPr>
                <p:cNvPr id="438341" name="Rectangle 69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42" name="Freeform 70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43" name="Freeform 71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84" name="Group 112"/>
              <p:cNvGrpSpPr>
                <a:grpSpLocks/>
              </p:cNvGrpSpPr>
              <p:nvPr/>
            </p:nvGrpSpPr>
            <p:grpSpPr bwMode="auto">
              <a:xfrm>
                <a:off x="4800" y="1913"/>
                <a:ext cx="466" cy="392"/>
                <a:chOff x="5607" y="9414"/>
                <a:chExt cx="3906" cy="3250"/>
              </a:xfrm>
            </p:grpSpPr>
            <p:sp>
              <p:nvSpPr>
                <p:cNvPr id="438385" name="Rectangle 113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86" name="Freeform 114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87" name="Freeform 115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88" name="Group 116"/>
              <p:cNvGrpSpPr>
                <a:grpSpLocks/>
              </p:cNvGrpSpPr>
              <p:nvPr/>
            </p:nvGrpSpPr>
            <p:grpSpPr bwMode="auto">
              <a:xfrm>
                <a:off x="4800" y="1619"/>
                <a:ext cx="466" cy="392"/>
                <a:chOff x="5607" y="9414"/>
                <a:chExt cx="3906" cy="3250"/>
              </a:xfrm>
            </p:grpSpPr>
            <p:sp>
              <p:nvSpPr>
                <p:cNvPr id="438389" name="Rectangle 117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90" name="Freeform 118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91" name="Freeform 119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92" name="Group 120"/>
              <p:cNvGrpSpPr>
                <a:grpSpLocks/>
              </p:cNvGrpSpPr>
              <p:nvPr/>
            </p:nvGrpSpPr>
            <p:grpSpPr bwMode="auto">
              <a:xfrm>
                <a:off x="4800" y="1331"/>
                <a:ext cx="466" cy="392"/>
                <a:chOff x="5607" y="9414"/>
                <a:chExt cx="3906" cy="3250"/>
              </a:xfrm>
            </p:grpSpPr>
            <p:sp>
              <p:nvSpPr>
                <p:cNvPr id="438393" name="Rectangle 121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94" name="Freeform 122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95" name="Freeform 123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396" name="Group 124"/>
              <p:cNvGrpSpPr>
                <a:grpSpLocks/>
              </p:cNvGrpSpPr>
              <p:nvPr/>
            </p:nvGrpSpPr>
            <p:grpSpPr bwMode="auto">
              <a:xfrm>
                <a:off x="4627" y="1720"/>
                <a:ext cx="466" cy="392"/>
                <a:chOff x="5607" y="9414"/>
                <a:chExt cx="3906" cy="3250"/>
              </a:xfrm>
            </p:grpSpPr>
            <p:sp>
              <p:nvSpPr>
                <p:cNvPr id="438397" name="Rectangle 125"/>
                <p:cNvSpPr>
                  <a:spLocks noChangeArrowheads="1"/>
                </p:cNvSpPr>
                <p:nvPr/>
              </p:nvSpPr>
              <p:spPr bwMode="auto">
                <a:xfrm>
                  <a:off x="5616" y="10224"/>
                  <a:ext cx="2436" cy="243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98" name="Freeform 126"/>
                <p:cNvSpPr>
                  <a:spLocks/>
                </p:cNvSpPr>
                <p:nvPr/>
              </p:nvSpPr>
              <p:spPr bwMode="auto">
                <a:xfrm>
                  <a:off x="5607" y="9414"/>
                  <a:ext cx="3897" cy="810"/>
                </a:xfrm>
                <a:custGeom>
                  <a:avLst/>
                  <a:gdLst>
                    <a:gd name="T0" fmla="*/ 136 w 360"/>
                    <a:gd name="T1" fmla="*/ 0 h 72"/>
                    <a:gd name="T2" fmla="*/ 0 w 360"/>
                    <a:gd name="T3" fmla="*/ 72 h 72"/>
                    <a:gd name="T4" fmla="*/ 226 w 360"/>
                    <a:gd name="T5" fmla="*/ 72 h 72"/>
                    <a:gd name="T6" fmla="*/ 360 w 360"/>
                    <a:gd name="T7" fmla="*/ 0 h 72"/>
                    <a:gd name="T8" fmla="*/ 136 w 360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72">
                      <a:moveTo>
                        <a:pt x="136" y="0"/>
                      </a:moveTo>
                      <a:lnTo>
                        <a:pt x="0" y="72"/>
                      </a:lnTo>
                      <a:lnTo>
                        <a:pt x="226" y="72"/>
                      </a:lnTo>
                      <a:lnTo>
                        <a:pt x="360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99" name="Freeform 127"/>
                <p:cNvSpPr>
                  <a:spLocks/>
                </p:cNvSpPr>
                <p:nvPr/>
              </p:nvSpPr>
              <p:spPr bwMode="auto">
                <a:xfrm>
                  <a:off x="8052" y="9420"/>
                  <a:ext cx="1461" cy="3244"/>
                </a:xfrm>
                <a:custGeom>
                  <a:avLst/>
                  <a:gdLst>
                    <a:gd name="T0" fmla="*/ 1455 w 1461"/>
                    <a:gd name="T1" fmla="*/ 2436 h 3244"/>
                    <a:gd name="T2" fmla="*/ 0 w 1461"/>
                    <a:gd name="T3" fmla="*/ 3244 h 3244"/>
                    <a:gd name="T4" fmla="*/ 6 w 1461"/>
                    <a:gd name="T5" fmla="*/ 810 h 3244"/>
                    <a:gd name="T6" fmla="*/ 1461 w 1461"/>
                    <a:gd name="T7" fmla="*/ 0 h 3244"/>
                    <a:gd name="T8" fmla="*/ 1455 w 1461"/>
                    <a:gd name="T9" fmla="*/ 2436 h 3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1" h="3244">
                      <a:moveTo>
                        <a:pt x="1455" y="2436"/>
                      </a:moveTo>
                      <a:lnTo>
                        <a:pt x="0" y="3244"/>
                      </a:lnTo>
                      <a:lnTo>
                        <a:pt x="6" y="810"/>
                      </a:lnTo>
                      <a:lnTo>
                        <a:pt x="1461" y="0"/>
                      </a:lnTo>
                      <a:lnTo>
                        <a:pt x="1455" y="243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26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Thinning and thickening often used sequentially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(1)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denote a sequence of composite structuring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Sequential </a:t>
                </a:r>
                <a:r>
                  <a:rPr lang="en-US" sz="2000" dirty="0"/>
                  <a:t>thinning </a:t>
                </a:r>
                <a:r>
                  <a:rPr lang="en-US" sz="2000" b="0" dirty="0"/>
                  <a:t>– sequence of </a:t>
                </a:r>
                <a:r>
                  <a:rPr lang="en-US" sz="2000" b="0" i="1" dirty="0"/>
                  <a:t>n </a:t>
                </a:r>
                <a:r>
                  <a:rPr lang="en-US" sz="2000" b="0" dirty="0"/>
                  <a:t>structuring </a:t>
                </a:r>
                <a:r>
                  <a:rPr lang="en-US" sz="2000" b="0" dirty="0" smtClean="0"/>
                  <a:t>elements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⊘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⊘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⊘</m:t>
                                  </m:r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⊘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i="1" dirty="0"/>
              </a:p>
              <a:p>
                <a:endParaRPr lang="en-US" sz="20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several </a:t>
                </a:r>
                <a:r>
                  <a:rPr lang="en-US" sz="2000" b="0" dirty="0"/>
                  <a:t>sequences of structuring elements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000" b="0" i="1" dirty="0"/>
                  <a:t> </a:t>
                </a:r>
                <a:r>
                  <a:rPr lang="en-US" sz="2000" b="0" dirty="0"/>
                  <a:t>are useful in practice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These </a:t>
                </a:r>
                <a:r>
                  <a:rPr lang="en-US" sz="2000" b="0" dirty="0"/>
                  <a:t>sequences are called the </a:t>
                </a:r>
                <a:r>
                  <a:rPr lang="en-US" sz="2000" dirty="0" err="1"/>
                  <a:t>Golay</a:t>
                </a:r>
                <a:r>
                  <a:rPr lang="en-US" sz="2000" dirty="0"/>
                  <a:t> alphabet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composite </a:t>
                </a:r>
                <a:r>
                  <a:rPr lang="en-US" sz="2000" b="0" dirty="0"/>
                  <a:t>structuring element – expressed by a single matrix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“</a:t>
                </a:r>
                <a:r>
                  <a:rPr lang="en-US" sz="2000" b="0" dirty="0"/>
                  <a:t>one” means that this element belongs to </a:t>
                </a:r>
                <a:r>
                  <a:rPr lang="en-US" sz="2000" b="0" i="1" dirty="0"/>
                  <a:t>B</a:t>
                </a:r>
                <a:r>
                  <a:rPr lang="en-US" sz="2000" b="0" dirty="0"/>
                  <a:t>1 (it is a subset of objects in the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hit-or-miss transformation)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“</a:t>
                </a:r>
                <a:r>
                  <a:rPr lang="en-US" sz="2000" b="0" dirty="0"/>
                  <a:t>zero” belongs to </a:t>
                </a:r>
                <a:r>
                  <a:rPr lang="en-US" sz="2000" b="0" i="1" dirty="0"/>
                  <a:t>B</a:t>
                </a:r>
                <a:r>
                  <a:rPr lang="en-US" sz="2000" b="0" dirty="0"/>
                  <a:t>2 and is a subset of the background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i="1" dirty="0" smtClean="0"/>
                  <a:t>∗ </a:t>
                </a:r>
                <a:r>
                  <a:rPr lang="en-US" sz="2000" b="0" dirty="0"/>
                  <a:t>... element not used in matching process = its value is not </a:t>
                </a:r>
                <a:r>
                  <a:rPr lang="en-US" sz="2000" b="0" dirty="0" smtClean="0"/>
                  <a:t>significant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Thinning </a:t>
                </a:r>
                <a:r>
                  <a:rPr lang="en-US" sz="2000" b="0" dirty="0" smtClean="0"/>
                  <a:t>sequential </a:t>
                </a:r>
                <a:r>
                  <a:rPr lang="en-US" sz="2000" b="0" dirty="0"/>
                  <a:t>transformations converge to some image — the number of iterations needed depends on the objects in the image and the structuring element </a:t>
                </a:r>
                <a:r>
                  <a:rPr lang="en-US" sz="2000" b="0" dirty="0" smtClean="0"/>
                  <a:t>used</a:t>
                </a: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/>
                  <a:t>if two successive images in the sequence are identical, the thinning (or thickening) is stopped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611" t="-479" r="-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2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/>
              <a:t>Tunnels in excluded neighborhood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762000" y="3109913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/>
              <a:t>Theorem 3. </a:t>
            </a:r>
            <a:r>
              <a:rPr lang="en-US" altLang="en-US" sz="2800" b="0" dirty="0">
                <a:cs typeface="Times New Roman" pitchFamily="18" charset="0"/>
              </a:rPr>
              <a:t>If </a:t>
            </a:r>
            <a:r>
              <a:rPr lang="en-US" altLang="en-US" sz="2800" b="0" i="1" dirty="0">
                <a:cs typeface="Times New Roman" pitchFamily="18" charset="0"/>
              </a:rPr>
              <a:t>X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 is non-empty, </a:t>
            </a:r>
            <a:r>
              <a:rPr lang="en-US" altLang="en-US" sz="2800" b="0" i="1" dirty="0">
                <a:cs typeface="Times New Roman" pitchFamily="18" charset="0"/>
                <a:sym typeface="Symbol" pitchFamily="18" charset="2"/>
              </a:rPr>
              <a:t>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 is one less than the number of marrow objects in the intersection of </a:t>
            </a:r>
            <a:r>
              <a:rPr lang="en-US" altLang="en-US" sz="2800" b="0" i="1" dirty="0">
                <a:cs typeface="Times New Roman" pitchFamily="18" charset="0"/>
              </a:rPr>
              <a:t>X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 and </a:t>
            </a:r>
            <a:r>
              <a:rPr lang="en-US" altLang="en-US" sz="2800" b="0" i="1" dirty="0">
                <a:cs typeface="Times New Roman" pitchFamily="18" charset="0"/>
              </a:rPr>
              <a:t>Y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), and </a:t>
            </a:r>
            <a:r>
              <a:rPr lang="en-US" altLang="en-US" sz="2800" b="0" i="1" dirty="0">
                <a:cs typeface="Times New Roman" pitchFamily="18" charset="0"/>
                <a:sym typeface="Symbol" pitchFamily="18" charset="2"/>
              </a:rPr>
              <a:t>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 is zero when </a:t>
            </a:r>
            <a:r>
              <a:rPr lang="en-US" altLang="en-US" sz="2800" b="0" i="1" dirty="0">
                <a:cs typeface="Times New Roman" pitchFamily="18" charset="0"/>
              </a:rPr>
              <a:t>X</a:t>
            </a:r>
            <a:r>
              <a:rPr lang="en-US" altLang="en-US" sz="2800" b="0" dirty="0">
                <a:cs typeface="Times New Roman" pitchFamily="18" charset="0"/>
              </a:rPr>
              <a:t>(</a:t>
            </a:r>
            <a:r>
              <a:rPr lang="en-US" altLang="en-US" sz="2800" b="0" i="1" dirty="0">
                <a:cs typeface="Times New Roman" pitchFamily="18" charset="0"/>
              </a:rPr>
              <a:t>p</a:t>
            </a:r>
            <a:r>
              <a:rPr lang="en-US" altLang="en-US" sz="2800" b="0" dirty="0">
                <a:cs typeface="Times New Roman" pitchFamily="18" charset="0"/>
              </a:rPr>
              <a:t>) is empty.                             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762000" y="17399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 dirty="0"/>
              <a:t>X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): the set of 6-neighbors of </a:t>
            </a:r>
            <a:r>
              <a:rPr lang="en-US" altLang="en-US" b="0" i="1" dirty="0"/>
              <a:t>p</a:t>
            </a:r>
            <a:r>
              <a:rPr lang="en-US" altLang="en-US" b="0" dirty="0"/>
              <a:t> in </a:t>
            </a:r>
            <a:r>
              <a:rPr lang="en-US" altLang="en-US" b="0" i="1" dirty="0"/>
              <a:t>N</a:t>
            </a:r>
            <a:r>
              <a:rPr lang="en-US" altLang="en-US" b="0" baseline="30000" dirty="0"/>
              <a:t>*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 </a:t>
            </a:r>
            <a:r>
              <a:rPr lang="en-US" altLang="en-US" b="0" dirty="0">
                <a:sym typeface="Symbol" pitchFamily="18" charset="2"/>
              </a:rPr>
              <a:t>– </a:t>
            </a:r>
            <a:r>
              <a:rPr lang="en-US" altLang="en-US" b="0" i="1" dirty="0">
                <a:sym typeface="Symbol" pitchFamily="18" charset="2"/>
              </a:rPr>
              <a:t>B</a:t>
            </a:r>
            <a:r>
              <a:rPr lang="en-US" altLang="en-US" b="0" dirty="0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0" i="1" dirty="0"/>
              <a:t>Y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): the set of 18-neighbors of </a:t>
            </a:r>
            <a:r>
              <a:rPr lang="en-US" altLang="en-US" b="0" i="1" dirty="0"/>
              <a:t>p</a:t>
            </a:r>
            <a:r>
              <a:rPr lang="en-US" altLang="en-US" b="0" dirty="0"/>
              <a:t> in </a:t>
            </a:r>
            <a:r>
              <a:rPr lang="en-US" altLang="en-US" b="0" i="1" dirty="0"/>
              <a:t>N</a:t>
            </a:r>
            <a:r>
              <a:rPr lang="en-US" altLang="en-US" b="0" baseline="30000" dirty="0"/>
              <a:t>*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 </a:t>
            </a:r>
            <a:r>
              <a:rPr lang="en-US" altLang="en-US" b="0" dirty="0">
                <a:sym typeface="Symbol" pitchFamily="18" charset="2"/>
              </a:rPr>
              <a:t>– </a:t>
            </a:r>
            <a:r>
              <a:rPr lang="en-US" altLang="en-US" b="0" i="1" dirty="0">
                <a:sym typeface="Symbol" pitchFamily="18" charset="2"/>
              </a:rPr>
              <a:t>B</a:t>
            </a:r>
            <a:r>
              <a:rPr lang="en-US" altLang="en-US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9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3D Simple Point </a:t>
            </a:r>
            <a:r>
              <a:rPr lang="en-US" altLang="en-US" sz="3600" dirty="0" smtClean="0"/>
              <a:t>Characterization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2611" name="Text Box 3"/>
              <p:cNvSpPr txBox="1">
                <a:spLocks noChangeArrowheads="1"/>
              </p:cNvSpPr>
              <p:nvPr/>
            </p:nvSpPr>
            <p:spPr bwMode="auto">
              <a:xfrm>
                <a:off x="609600" y="1752600"/>
                <a:ext cx="7848600" cy="3323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spcBef>
                    <a:spcPct val="50000"/>
                  </a:spcBef>
                </a:pPr>
                <a:r>
                  <a:rPr lang="en-US" altLang="en-US" sz="2800" b="0" dirty="0" smtClean="0"/>
                  <a:t>For any 3D digital image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800" b="0" i="0" smtClean="0"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altLang="en-US" sz="2800" b="0" i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2800" b="0" i="0" smtClean="0">
                            <a:latin typeface="Cambria Math"/>
                            <a:ea typeface="Cambria Math"/>
                          </a:rPr>
                          <m:t>,26,6,</m:t>
                        </m:r>
                        <m:r>
                          <a:rPr lang="en-US" alt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800" b="0" dirty="0"/>
                  <a:t>, any point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𝑝</m:t>
                    </m:r>
                    <m:r>
                      <a:rPr lang="en-US" altLang="en-US" sz="2800" b="0" i="1" smtClean="0">
                        <a:latin typeface="Cambria Math"/>
                      </a:rPr>
                      <m:t>∈</m:t>
                    </m:r>
                    <m:r>
                      <a:rPr lang="en-US" alt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2800" b="0" dirty="0">
                    <a:sym typeface="Symbol" pitchFamily="18" charset="2"/>
                  </a:rPr>
                  <a:t> is a simple point if and only if it satisfies all the four </a:t>
                </a:r>
                <a:r>
                  <a:rPr lang="en-US" altLang="en-US" sz="2800" b="0" dirty="0" smtClean="0">
                    <a:sym typeface="Symbol" pitchFamily="18" charset="2"/>
                  </a:rPr>
                  <a:t>conditions</a:t>
                </a:r>
              </a:p>
              <a:p>
                <a:pPr marL="514350" indent="-514350">
                  <a:spcBef>
                    <a:spcPct val="50000"/>
                  </a:spcBef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𝜉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2800" dirty="0" smtClean="0">
                    <a:cs typeface="Times New Roman" pitchFamily="18" charset="0"/>
                  </a:rPr>
                  <a:t>,</a:t>
                </a:r>
              </a:p>
              <a:p>
                <a:pPr marL="514350" indent="-514350">
                  <a:spcBef>
                    <a:spcPct val="50000"/>
                  </a:spcBef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𝜂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en-US" sz="2800" b="0" i="1" dirty="0" smtClean="0"/>
              </a:p>
              <a:p>
                <a:pPr marL="514350" indent="-514350">
                  <a:spcBef>
                    <a:spcPct val="50000"/>
                  </a:spcBef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26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52600"/>
                <a:ext cx="7848600" cy="3323987"/>
              </a:xfrm>
              <a:prstGeom prst="rect">
                <a:avLst/>
              </a:prstGeom>
              <a:blipFill rotWithShape="1">
                <a:blip r:embed="rId3"/>
                <a:stretch>
                  <a:fillRect l="-1553" t="-1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3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/>
              <a:t>3D Simple Point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23" name="Text Box 3"/>
              <p:cNvSpPr txBox="1">
                <a:spLocks noChangeArrowheads="1"/>
              </p:cNvSpPr>
              <p:nvPr/>
            </p:nvSpPr>
            <p:spPr bwMode="auto">
              <a:xfrm>
                <a:off x="609600" y="1295400"/>
                <a:ext cx="7848600" cy="3938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spcBef>
                    <a:spcPct val="50000"/>
                  </a:spcBef>
                </a:pPr>
                <a:r>
                  <a:rPr lang="en-US" altLang="en-US" sz="2800" b="0" dirty="0"/>
                  <a:t>For any 3D digital image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800" b="0"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altLang="en-US" sz="2800" b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2800" b="0">
                            <a:latin typeface="Cambria Math"/>
                            <a:ea typeface="Cambria Math"/>
                          </a:rPr>
                          <m:t>,26,6,</m:t>
                        </m:r>
                        <m:r>
                          <a:rPr lang="en-US" altLang="en-US" sz="2800" b="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800" b="0" dirty="0"/>
                  <a:t>, any point </a:t>
                </a:r>
                <a:r>
                  <a:rPr lang="en-US" altLang="en-US" sz="2800" b="0" i="1" dirty="0"/>
                  <a:t>p</a:t>
                </a:r>
                <a:r>
                  <a:rPr lang="en-US" altLang="en-US" sz="2800" b="0" dirty="0"/>
                  <a:t> </a:t>
                </a:r>
                <a:r>
                  <a:rPr lang="en-US" altLang="en-US" sz="2800" b="0" dirty="0">
                    <a:sym typeface="Symbol" pitchFamily="18" charset="2"/>
                  </a:rPr>
                  <a:t> </a:t>
                </a:r>
                <a:r>
                  <a:rPr lang="en-US" altLang="en-US" sz="2800" b="0" i="1" dirty="0" smtClean="0">
                    <a:sym typeface="Symbol" pitchFamily="18" charset="2"/>
                  </a:rPr>
                  <a:t>B</a:t>
                </a:r>
                <a:r>
                  <a:rPr lang="en-US" altLang="en-US" sz="2800" b="0" dirty="0" smtClean="0">
                    <a:sym typeface="Symbol" pitchFamily="18" charset="2"/>
                  </a:rPr>
                  <a:t> </a:t>
                </a:r>
                <a:r>
                  <a:rPr lang="en-US" altLang="en-US" sz="2800" b="0" dirty="0">
                    <a:sym typeface="Symbol" pitchFamily="18" charset="2"/>
                  </a:rPr>
                  <a:t>is a simple point if and only if it satisfies all the four conditions</a:t>
                </a:r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r>
                  <a:rPr lang="en-US" altLang="en-US" sz="2800" b="0" i="1" dirty="0">
                    <a:sym typeface="Symbol" pitchFamily="18" charset="2"/>
                  </a:rPr>
                  <a:t>N</a:t>
                </a:r>
                <a:r>
                  <a:rPr lang="en-US" altLang="en-US" sz="2800" b="0" dirty="0">
                    <a:sym typeface="Symbol" pitchFamily="18" charset="2"/>
                  </a:rPr>
                  <a:t>*(</a:t>
                </a:r>
                <a:r>
                  <a:rPr lang="en-US" altLang="en-US" sz="2800" b="0" i="1" dirty="0">
                    <a:sym typeface="Symbol" pitchFamily="18" charset="2"/>
                  </a:rPr>
                  <a:t>p</a:t>
                </a:r>
                <a:r>
                  <a:rPr lang="en-US" altLang="en-US" sz="2800" b="0" dirty="0">
                    <a:sym typeface="Symbol" pitchFamily="18" charset="2"/>
                  </a:rPr>
                  <a:t>) </a:t>
                </a:r>
                <a:r>
                  <a:rPr lang="en-US" altLang="en-US" sz="2800" b="0" dirty="0">
                    <a:sym typeface="Euclid Symbol" pitchFamily="18" charset="2"/>
                  </a:rPr>
                  <a:t> </a:t>
                </a:r>
                <a:r>
                  <a:rPr lang="en-US" altLang="en-US" sz="2800" b="0" i="1" dirty="0">
                    <a:sym typeface="Euclid Symbol" pitchFamily="18" charset="2"/>
                  </a:rPr>
                  <a:t>B</a:t>
                </a:r>
                <a:r>
                  <a:rPr lang="en-US" altLang="en-US" sz="2800" b="0" dirty="0">
                    <a:sym typeface="Symbol" pitchFamily="18" charset="2"/>
                  </a:rPr>
                  <a:t> is non-empty,</a:t>
                </a:r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r>
                  <a:rPr lang="en-US" altLang="en-US" sz="2800" b="0" i="1" dirty="0">
                    <a:sym typeface="Symbol" pitchFamily="18" charset="2"/>
                  </a:rPr>
                  <a:t>N</a:t>
                </a:r>
                <a:r>
                  <a:rPr lang="en-US" altLang="en-US" sz="2800" b="0" dirty="0">
                    <a:sym typeface="Symbol" pitchFamily="18" charset="2"/>
                  </a:rPr>
                  <a:t>*(</a:t>
                </a:r>
                <a:r>
                  <a:rPr lang="en-US" altLang="en-US" sz="2800" b="0" i="1" dirty="0">
                    <a:sym typeface="Symbol" pitchFamily="18" charset="2"/>
                  </a:rPr>
                  <a:t>p</a:t>
                </a:r>
                <a:r>
                  <a:rPr lang="en-US" altLang="en-US" sz="2800" b="0" dirty="0">
                    <a:sym typeface="Symbol" pitchFamily="18" charset="2"/>
                  </a:rPr>
                  <a:t>) </a:t>
                </a:r>
                <a:r>
                  <a:rPr lang="en-US" altLang="en-US" sz="2800" b="0" dirty="0">
                    <a:sym typeface="Euclid Symbol" pitchFamily="18" charset="2"/>
                  </a:rPr>
                  <a:t> </a:t>
                </a:r>
                <a:r>
                  <a:rPr lang="en-US" altLang="en-US" sz="2800" b="0" i="1" dirty="0">
                    <a:sym typeface="Euclid Symbol" pitchFamily="18" charset="2"/>
                  </a:rPr>
                  <a:t>B</a:t>
                </a:r>
                <a:r>
                  <a:rPr lang="en-US" altLang="en-US" sz="2800" b="0" dirty="0">
                    <a:sym typeface="Symbol" pitchFamily="18" charset="2"/>
                  </a:rPr>
                  <a:t> is</a:t>
                </a:r>
                <a:r>
                  <a:rPr lang="en-US" altLang="en-US" sz="2800" b="0" dirty="0">
                    <a:cs typeface="Times New Roman" pitchFamily="18" charset="0"/>
                  </a:rPr>
                  <a:t> 26-connected,</a:t>
                </a:r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r>
                  <a:rPr lang="en-US" altLang="en-US" sz="2800" b="0" i="1" dirty="0">
                    <a:cs typeface="Times New Roman" pitchFamily="18" charset="0"/>
                  </a:rPr>
                  <a:t>X</a:t>
                </a:r>
                <a:r>
                  <a:rPr lang="en-US" altLang="en-US" sz="2800" b="0" dirty="0">
                    <a:cs typeface="Times New Roman" pitchFamily="18" charset="0"/>
                  </a:rPr>
                  <a:t>(</a:t>
                </a:r>
                <a:r>
                  <a:rPr lang="en-US" altLang="en-US" sz="2800" b="0" i="1" dirty="0">
                    <a:cs typeface="Times New Roman" pitchFamily="18" charset="0"/>
                  </a:rPr>
                  <a:t>p</a:t>
                </a:r>
                <a:r>
                  <a:rPr lang="en-US" altLang="en-US" sz="2800" b="0" dirty="0">
                    <a:cs typeface="Times New Roman" pitchFamily="18" charset="0"/>
                  </a:rPr>
                  <a:t>) is non-empty, and</a:t>
                </a:r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r>
                  <a:rPr lang="en-US" altLang="en-US" sz="2800" b="0" i="1" dirty="0">
                    <a:cs typeface="Times New Roman" pitchFamily="18" charset="0"/>
                  </a:rPr>
                  <a:t>X</a:t>
                </a:r>
                <a:r>
                  <a:rPr lang="en-US" altLang="en-US" sz="2800" b="0" dirty="0">
                    <a:cs typeface="Times New Roman" pitchFamily="18" charset="0"/>
                  </a:rPr>
                  <a:t>(</a:t>
                </a:r>
                <a:r>
                  <a:rPr lang="en-US" altLang="en-US" sz="2800" b="0" i="1" dirty="0">
                    <a:cs typeface="Times New Roman" pitchFamily="18" charset="0"/>
                  </a:rPr>
                  <a:t>p</a:t>
                </a:r>
                <a:r>
                  <a:rPr lang="en-US" altLang="en-US" sz="2800" b="0" dirty="0">
                    <a:cs typeface="Times New Roman" pitchFamily="18" charset="0"/>
                  </a:rPr>
                  <a:t>) is 6-connected in </a:t>
                </a:r>
                <a:r>
                  <a:rPr lang="en-US" altLang="en-US" sz="2800" b="0" i="1" dirty="0">
                    <a:cs typeface="Times New Roman" pitchFamily="18" charset="0"/>
                  </a:rPr>
                  <a:t>Y</a:t>
                </a:r>
                <a:r>
                  <a:rPr lang="en-US" altLang="en-US" sz="2800" b="0" dirty="0">
                    <a:cs typeface="Times New Roman" pitchFamily="18" charset="0"/>
                  </a:rPr>
                  <a:t>(</a:t>
                </a:r>
                <a:r>
                  <a:rPr lang="en-US" altLang="en-US" sz="2800" b="0" i="1" dirty="0">
                    <a:cs typeface="Times New Roman" pitchFamily="18" charset="0"/>
                  </a:rPr>
                  <a:t>p</a:t>
                </a:r>
                <a:r>
                  <a:rPr lang="en-US" altLang="en-US" sz="2800" b="0" dirty="0"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403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95400"/>
                <a:ext cx="7848600" cy="3938588"/>
              </a:xfrm>
              <a:prstGeom prst="rect">
                <a:avLst/>
              </a:prstGeom>
              <a:blipFill rotWithShape="1">
                <a:blip r:embed="rId3"/>
                <a:stretch>
                  <a:fillRect l="-1553" t="-1548" r="-854" b="-4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 dirty="0"/>
              <a:t>X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): the set of 6-neighbors of </a:t>
            </a:r>
            <a:r>
              <a:rPr lang="en-US" altLang="en-US" b="0" i="1" dirty="0"/>
              <a:t>p</a:t>
            </a:r>
            <a:r>
              <a:rPr lang="en-US" altLang="en-US" b="0" dirty="0"/>
              <a:t> in </a:t>
            </a:r>
            <a:r>
              <a:rPr lang="en-US" altLang="en-US" b="0" i="1" dirty="0"/>
              <a:t>N</a:t>
            </a:r>
            <a:r>
              <a:rPr lang="en-US" altLang="en-US" b="0" baseline="30000" dirty="0"/>
              <a:t>*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 </a:t>
            </a:r>
            <a:r>
              <a:rPr lang="en-US" altLang="en-US" b="0" dirty="0">
                <a:sym typeface="Symbol" pitchFamily="18" charset="2"/>
              </a:rPr>
              <a:t>– </a:t>
            </a:r>
            <a:r>
              <a:rPr lang="en-US" altLang="en-US" b="0" i="1" dirty="0">
                <a:sym typeface="Symbol" pitchFamily="18" charset="2"/>
              </a:rPr>
              <a:t>B</a:t>
            </a:r>
            <a:r>
              <a:rPr lang="en-US" altLang="en-US" b="0" dirty="0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0" i="1" dirty="0"/>
              <a:t>Y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): the set of 18-neighbors of </a:t>
            </a:r>
            <a:r>
              <a:rPr lang="en-US" altLang="en-US" b="0" i="1" dirty="0"/>
              <a:t>p</a:t>
            </a:r>
            <a:r>
              <a:rPr lang="en-US" altLang="en-US" b="0" dirty="0"/>
              <a:t> in </a:t>
            </a:r>
            <a:r>
              <a:rPr lang="en-US" altLang="en-US" b="0" i="1" dirty="0"/>
              <a:t>N</a:t>
            </a:r>
            <a:r>
              <a:rPr lang="en-US" altLang="en-US" b="0" baseline="30000" dirty="0"/>
              <a:t>*</a:t>
            </a:r>
            <a:r>
              <a:rPr lang="en-US" altLang="en-US" b="0" dirty="0"/>
              <a:t>(</a:t>
            </a:r>
            <a:r>
              <a:rPr lang="en-US" altLang="en-US" b="0" i="1" dirty="0"/>
              <a:t>p</a:t>
            </a:r>
            <a:r>
              <a:rPr lang="en-US" altLang="en-US" b="0" dirty="0"/>
              <a:t>) </a:t>
            </a:r>
            <a:r>
              <a:rPr lang="en-US" altLang="en-US" b="0" dirty="0">
                <a:sym typeface="Symbol" pitchFamily="18" charset="2"/>
              </a:rPr>
              <a:t>– </a:t>
            </a:r>
            <a:r>
              <a:rPr lang="en-US" altLang="en-US" b="0" i="1" dirty="0">
                <a:sym typeface="Symbol" pitchFamily="18" charset="2"/>
              </a:rPr>
              <a:t>B</a:t>
            </a:r>
            <a:r>
              <a:rPr lang="en-US" altLang="en-US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4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Sequential thinning by structuring element </a:t>
                </a:r>
                <a:r>
                  <a:rPr lang="en-US" sz="2000" i="1" dirty="0"/>
                  <a:t>L</a:t>
                </a:r>
              </a:p>
              <a:p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thinning </a:t>
                </a:r>
                <a:r>
                  <a:rPr lang="en-US" sz="2000" b="0" dirty="0"/>
                  <a:t>by </a:t>
                </a:r>
                <a:r>
                  <a:rPr lang="en-US" sz="2000" b="0" i="1" dirty="0"/>
                  <a:t>L </a:t>
                </a:r>
                <a:r>
                  <a:rPr lang="en-US" sz="2000" b="0" dirty="0"/>
                  <a:t>serves as </a:t>
                </a:r>
                <a:r>
                  <a:rPr lang="en-US" sz="2000" b="0" dirty="0" err="1"/>
                  <a:t>homotopic</a:t>
                </a:r>
                <a:r>
                  <a:rPr lang="en-US" sz="2000" b="0" dirty="0"/>
                  <a:t> substitute of the skeleton</a:t>
                </a:r>
                <a:r>
                  <a:rPr lang="en-US" sz="2000" b="0" dirty="0" smtClean="0"/>
                  <a:t>;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final </a:t>
                </a:r>
                <a:r>
                  <a:rPr lang="en-US" sz="2000" b="0" dirty="0"/>
                  <a:t>thinned image consists only of lines of width one and isolated </a:t>
                </a:r>
                <a:r>
                  <a:rPr lang="en-US" sz="2000" b="0" dirty="0" smtClean="0"/>
                  <a:t>points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structuring </a:t>
                </a:r>
                <a:r>
                  <a:rPr lang="en-US" sz="2000" b="0" dirty="0"/>
                  <a:t>element </a:t>
                </a:r>
                <a:r>
                  <a:rPr lang="en-US" sz="2000" b="0" i="1" dirty="0"/>
                  <a:t>L </a:t>
                </a:r>
                <a:r>
                  <a:rPr lang="en-US" sz="2000" b="0" dirty="0"/>
                  <a:t>from the </a:t>
                </a:r>
                <a:r>
                  <a:rPr lang="en-US" sz="2000" b="0" dirty="0" err="1"/>
                  <a:t>Golay</a:t>
                </a:r>
                <a:r>
                  <a:rPr lang="en-US" sz="2000" b="0" dirty="0"/>
                  <a:t> alphabet is given </a:t>
                </a:r>
                <a:r>
                  <a:rPr lang="en-US" sz="2000" b="0" dirty="0" smtClean="0"/>
                  <a:t>by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(</a:t>
                </a:r>
                <a:r>
                  <a:rPr lang="en-US" sz="2000" b="0" dirty="0"/>
                  <a:t>The other six elements are given by rotation).</a:t>
                </a:r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4591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00" y="4257675"/>
            <a:ext cx="23526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975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Original                              after 5 iteration             final result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14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Sequential thinning by structuring element </a:t>
                </a:r>
                <a:r>
                  <a:rPr lang="en-US" sz="2000" i="1" dirty="0" smtClean="0"/>
                  <a:t>E</a:t>
                </a:r>
                <a:endParaRPr lang="en-US" sz="2000" i="1" dirty="0"/>
              </a:p>
              <a:p>
                <a:endParaRPr lang="en-US" sz="2000" b="0" dirty="0"/>
              </a:p>
              <a:p>
                <a:r>
                  <a:rPr lang="en-US" sz="2000" b="0" dirty="0"/>
                  <a:t>• structuring element </a:t>
                </a:r>
                <a:r>
                  <a:rPr lang="en-US" sz="2000" b="0" i="1" dirty="0" smtClean="0"/>
                  <a:t>E </a:t>
                </a:r>
                <a:r>
                  <a:rPr lang="en-US" sz="2000" b="0" dirty="0"/>
                  <a:t>from the </a:t>
                </a:r>
                <a:r>
                  <a:rPr lang="en-US" sz="2000" b="0" dirty="0" err="1"/>
                  <a:t>Golay</a:t>
                </a:r>
                <a:r>
                  <a:rPr lang="en-US" sz="2000" b="0" dirty="0"/>
                  <a:t> alphabet is given </a:t>
                </a:r>
                <a:r>
                  <a:rPr lang="en-US" sz="2000" b="0" dirty="0" smtClean="0"/>
                  <a:t>by</a:t>
                </a:r>
              </a:p>
              <a:p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endParaRPr lang="en-US" sz="20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b="0" dirty="0" smtClean="0"/>
                  <a:t>Less jagged skeletons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40775"/>
            <a:ext cx="4867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7720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Original                              skeleton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261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685800"/>
            <a:ext cx="7458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1524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 sz="2000" dirty="0" smtClean="0"/>
                  <a:t>Distance Transform</a:t>
                </a:r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Binary image: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000" b="0" dirty="0" smtClean="0"/>
                  <a:t>;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r>
                  <a:rPr lang="en-US" altLang="en-US" sz="2000" b="0" dirty="0" smtClean="0"/>
                  <a:t>: set of object pixels/voxels (points)</a:t>
                </a:r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Distance transform = an images or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𝐷𝑇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000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𝐷𝑇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en-US" sz="2000" b="0" dirty="0" smtClean="0"/>
                  <a:t> is the distance between</a:t>
                </a:r>
                <a:r>
                  <a:rPr lang="en-US" sz="20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en-US" sz="2000" b="0" dirty="0" smtClean="0"/>
                  <a:t> and the background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</m:acc>
                  </m:oMath>
                </a14:m>
                <a:endParaRPr lang="en-US" altLang="en-US" sz="2000" b="0" dirty="0" smtClean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Distance transform is a measure of “local depth”</a:t>
                </a:r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---------------------------------------------------------</a:t>
                </a:r>
                <a:endParaRPr lang="en-US" altLang="en-US" sz="2000" b="0" dirty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endParaRPr lang="en-US" altLang="en-US" sz="2000" b="0" dirty="0"/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24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57912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8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6200" y="152400"/>
            <a:ext cx="8991598" cy="6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dirty="0" smtClean="0"/>
              <a:t>Distance Transform</a:t>
            </a:r>
            <a:endParaRPr lang="en-US" sz="20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0" dirty="0" smtClean="0"/>
          </a:p>
          <a:p>
            <a:pPr>
              <a:lnSpc>
                <a:spcPct val="110000"/>
              </a:lnSpc>
              <a:buClr>
                <a:schemeClr val="tx1"/>
              </a:buClr>
              <a:buSzPct val="70000"/>
            </a:pPr>
            <a:r>
              <a:rPr lang="en-US" altLang="en-US" sz="2000" b="0" dirty="0" smtClean="0"/>
              <a:t>Another example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70000"/>
            </a:pPr>
            <a:r>
              <a:rPr lang="en-US" altLang="en-US" sz="2000" b="0" dirty="0" smtClean="0"/>
              <a:t>---------------------------------------------------------</a:t>
            </a:r>
            <a:endParaRPr lang="en-US" altLang="en-US" sz="2000" b="0" dirty="0"/>
          </a:p>
          <a:p>
            <a:pPr>
              <a:lnSpc>
                <a:spcPct val="110000"/>
              </a:lnSpc>
              <a:buClr>
                <a:schemeClr val="tx1"/>
              </a:buClr>
              <a:buSzPct val="70000"/>
            </a:pPr>
            <a:endParaRPr lang="en-US" altLang="en-US" sz="2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7" y="1676400"/>
            <a:ext cx="665605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1524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 sz="2000" dirty="0" smtClean="0"/>
                  <a:t>Distance Transform</a:t>
                </a:r>
                <a:endParaRPr lang="en-US" sz="20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Algorithm</a:t>
                </a:r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---------------------------------------------------------</a:t>
                </a:r>
                <a:endParaRPr lang="en-US" altLang="en-US" sz="2000" b="0" dirty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/>
                  <a:t>for all object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altLang="en-US" sz="2000" b="0" dirty="0" smtClean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	assign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000" b="0" i="1" dirty="0"/>
                      <m:t>DT</m:t>
                    </m:r>
                    <m:r>
                      <m:rPr>
                        <m:nor/>
                      </m:rPr>
                      <a:rPr lang="en-US" altLang="en-US" sz="2000" b="0" dirty="0"/>
                      <m:t>(</m:t>
                    </m:r>
                    <m:r>
                      <m:rPr>
                        <m:nor/>
                      </m:rPr>
                      <a:rPr lang="en-US" altLang="en-US" sz="2000" b="0" i="1" dirty="0"/>
                      <m:t>p</m:t>
                    </m:r>
                    <m:r>
                      <m:rPr>
                        <m:nor/>
                      </m:rPr>
                      <a:rPr lang="en-US" altLang="en-US" sz="2000" b="0" dirty="0"/>
                      <m:t>) = </m:t>
                    </m:r>
                    <m:r>
                      <m:rPr>
                        <m:nor/>
                      </m:rPr>
                      <a:rPr lang="en-US" altLang="en-US" sz="2000" b="0" i="1" dirty="0"/>
                      <m:t>MAX</m:t>
                    </m:r>
                  </m:oMath>
                </a14:m>
                <a:r>
                  <a:rPr lang="en-US" altLang="en-US" sz="2000" b="0" dirty="0" smtClean="0"/>
                  <a:t>;</a:t>
                </a:r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/>
                  <a:t>for all background </a:t>
                </a:r>
                <a:r>
                  <a:rPr lang="en-US" altLang="en-US" sz="2000" b="0" dirty="0" smtClean="0"/>
                  <a:t>points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altLang="en-US" sz="2000" b="0" dirty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	assign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2000" b="0" dirty="0" smtClean="0"/>
                  <a:t>;</a:t>
                </a:r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endParaRPr lang="en-US" altLang="en-US" sz="2000" b="0" dirty="0" smtClean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for iteration = 1 and 2</a:t>
                </a:r>
                <a:endParaRPr lang="en-US" altLang="en-US" sz="2000" b="0" dirty="0"/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/>
                  <a:t>scan the image in slice</a:t>
                </a:r>
                <a:r>
                  <a:rPr lang="en-US" altLang="en-US" sz="2000" b="0" baseline="30000" dirty="0"/>
                  <a:t>+</a:t>
                </a:r>
                <a:r>
                  <a:rPr lang="en-US" altLang="en-US" sz="2000" b="0" dirty="0"/>
                  <a:t> row</a:t>
                </a:r>
                <a:r>
                  <a:rPr lang="en-US" altLang="en-US" sz="2000" b="0" baseline="30000" dirty="0"/>
                  <a:t>+</a:t>
                </a:r>
                <a:r>
                  <a:rPr lang="en-US" altLang="en-US" sz="2000" b="0" dirty="0"/>
                  <a:t> column</a:t>
                </a:r>
                <a:r>
                  <a:rPr lang="en-US" altLang="en-US" sz="2000" b="0" baseline="30000" dirty="0"/>
                  <a:t>+</a:t>
                </a:r>
                <a:r>
                  <a:rPr lang="en-US" altLang="en-US" sz="2000" b="0" dirty="0"/>
                  <a:t> direction and for each </a:t>
                </a:r>
                <a:r>
                  <a:rPr lang="en-US" altLang="en-US" sz="2000" b="0" i="1" dirty="0"/>
                  <a:t>p</a:t>
                </a:r>
                <a:r>
                  <a:rPr lang="en-US" altLang="en-US" sz="2000" b="0" dirty="0"/>
                  <a:t> do</a:t>
                </a:r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	if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𝐷𝑇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>
                        <a:latin typeface="Cambria Math"/>
                      </a:rPr>
                      <m:t>)&lt;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min</m:t>
                        </m:r>
                      </m:e>
                      <m:lim>
                        <m:d>
                          <m:dPr>
                            <m:begChr m:val="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lim>
                    </m:limLow>
                    <m:r>
                      <a:rPr lang="en-US" sz="2000" i="1">
                        <a:latin typeface="Cambria Math"/>
                      </a:rPr>
                      <m:t>𝐷𝑇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)+</m:t>
                    </m:r>
                    <m:r>
                      <a:rPr lang="en-US" sz="2000" i="1">
                        <a:latin typeface="Cambria Math"/>
                      </a:rPr>
                      <m:t>𝑑𝑖𝑠𝑡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altLang="en-US" sz="2000" b="0" dirty="0"/>
              </a:p>
              <a:p>
                <a:pPr lvl="3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	assign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min</m:t>
                        </m:r>
                      </m:e>
                      <m:lim>
                        <m:d>
                          <m:dPr>
                            <m:begChr m:val="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lim>
                    </m:limLow>
                    <m:r>
                      <a:rPr lang="en-US" sz="2000" i="1">
                        <a:latin typeface="Cambria Math"/>
                      </a:rPr>
                      <m:t>𝐷𝑇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)+</m:t>
                    </m:r>
                    <m:r>
                      <a:rPr lang="en-US" sz="2000" i="1">
                        <a:latin typeface="Cambria Math"/>
                      </a:rPr>
                      <m:t>𝑑𝑖𝑠𝑡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altLang="en-US" sz="2000" b="0" dirty="0"/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endParaRPr lang="en-US" altLang="en-US" sz="2000" b="0" dirty="0"/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/>
                  <a:t>scan the image in </a:t>
                </a:r>
                <a:r>
                  <a:rPr lang="en-US" altLang="en-US" sz="2000" b="0" dirty="0" smtClean="0"/>
                  <a:t>slice</a:t>
                </a:r>
                <a:r>
                  <a:rPr lang="en-US" altLang="en-US" sz="2000" b="0" baseline="30000" dirty="0" smtClean="0"/>
                  <a:t>-</a:t>
                </a:r>
                <a:r>
                  <a:rPr lang="en-US" altLang="en-US" sz="2000" b="0" dirty="0" smtClean="0"/>
                  <a:t> row</a:t>
                </a:r>
                <a:r>
                  <a:rPr lang="en-US" altLang="en-US" sz="2000" b="0" baseline="30000" dirty="0" smtClean="0"/>
                  <a:t>-</a:t>
                </a:r>
                <a:r>
                  <a:rPr lang="en-US" altLang="en-US" sz="2000" b="0" dirty="0" smtClean="0"/>
                  <a:t> column</a:t>
                </a:r>
                <a:r>
                  <a:rPr lang="en-US" altLang="en-US" sz="2000" b="0" baseline="30000" dirty="0" smtClean="0"/>
                  <a:t>-</a:t>
                </a:r>
                <a:r>
                  <a:rPr lang="en-US" altLang="en-US" sz="2000" b="0" dirty="0" smtClean="0"/>
                  <a:t> </a:t>
                </a:r>
                <a:r>
                  <a:rPr lang="en-US" altLang="en-US" sz="2000" b="0" dirty="0"/>
                  <a:t>direction and for each </a:t>
                </a:r>
                <a:r>
                  <a:rPr lang="en-US" altLang="en-US" sz="2000" b="0" i="1" dirty="0"/>
                  <a:t>p</a:t>
                </a:r>
                <a:r>
                  <a:rPr lang="en-US" altLang="en-US" sz="2000" b="0" dirty="0"/>
                  <a:t> do</a:t>
                </a:r>
              </a:p>
              <a:p>
                <a:pPr lvl="1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	if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𝐷𝑇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>
                        <a:latin typeface="Cambria Math"/>
                      </a:rPr>
                      <m:t>)&lt;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min</m:t>
                        </m:r>
                      </m:e>
                      <m:lim>
                        <m:d>
                          <m:dPr>
                            <m:begChr m:val="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lim>
                    </m:limLow>
                    <m:r>
                      <a:rPr lang="en-US" sz="2000" i="1">
                        <a:latin typeface="Cambria Math"/>
                      </a:rPr>
                      <m:t>𝐷𝑇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)+</m:t>
                    </m:r>
                    <m:r>
                      <a:rPr lang="en-US" sz="2000" i="1">
                        <a:latin typeface="Cambria Math"/>
                      </a:rPr>
                      <m:t>𝑑𝑖𝑠𝑡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altLang="en-US" sz="2000" b="0" dirty="0"/>
              </a:p>
              <a:p>
                <a:pPr lvl="3"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r>
                  <a:rPr lang="en-US" altLang="en-US" sz="2000" b="0" dirty="0" smtClean="0"/>
                  <a:t>	assign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min</m:t>
                        </m:r>
                      </m:e>
                      <m:lim>
                        <m:d>
                          <m:dPr>
                            <m:begChr m:val="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lim>
                    </m:limLow>
                    <m:r>
                      <a:rPr lang="en-US" sz="2000" i="1">
                        <a:latin typeface="Cambria Math"/>
                      </a:rPr>
                      <m:t>𝐷𝑇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)+</m:t>
                    </m:r>
                    <m:r>
                      <a:rPr lang="en-US" sz="2000" i="1">
                        <a:latin typeface="Cambria Math"/>
                      </a:rPr>
                      <m:t>𝑑𝑖𝑠𝑡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altLang="en-US" sz="2000" b="0" dirty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  <a:buSzPct val="70000"/>
                </a:pPr>
                <a:endParaRPr lang="en-US" altLang="en-US" sz="2000" b="0" dirty="0"/>
              </a:p>
            </p:txBody>
          </p:sp>
        </mc:Choice>
        <mc:Fallback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24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7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9923" name="Rectangle 3"/>
              <p:cNvSpPr>
                <a:spLocks noChangeArrowheads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sz="2000" dirty="0" smtClean="0"/>
                  <a:t>Axial line detection using Distance transform</a:t>
                </a:r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endParaRPr lang="en-US" sz="2000" b="0" dirty="0"/>
              </a:p>
              <a:p>
                <a:endParaRPr lang="en-US" sz="2000" b="0" dirty="0" smtClean="0"/>
              </a:p>
              <a:p>
                <a:r>
                  <a:rPr lang="en-US" sz="2000" b="0" dirty="0"/>
                  <a:t>a point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b="0" dirty="0"/>
                  <a:t> is an axial point if there is no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dirty="0"/>
                  <a:t> such that a shortest path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0" dirty="0"/>
                  <a:t> to the boundary passes through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r>
                  <a:rPr lang="en-US" sz="2000" b="0" dirty="0" smtClean="0"/>
                  <a:t> </a:t>
                </a:r>
              </a:p>
              <a:p>
                <a:r>
                  <a:rPr lang="en-US" sz="2000" b="0" dirty="0"/>
                  <a:t>a point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b="0" dirty="0"/>
                  <a:t> is an axial point if there is no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b="0" dirty="0"/>
                  <a:t> in the neighborhood of p such </a:t>
                </a:r>
                <a:r>
                  <a:rPr lang="en-US" sz="2000" b="0" dirty="0" smtClean="0"/>
                  <a:t>that</a:t>
                </a:r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𝐷𝑇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endParaRPr lang="en-US" sz="2000" b="0" dirty="0"/>
              </a:p>
              <a:p>
                <a:endParaRPr lang="en-US" sz="2000" b="0" dirty="0"/>
              </a:p>
            </p:txBody>
          </p:sp>
        </mc:Choice>
        <mc:Fallback xmlns="">
          <p:sp>
            <p:nvSpPr>
              <p:cNvPr id="2099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7200"/>
                <a:ext cx="8991598" cy="6367150"/>
              </a:xfrm>
              <a:prstGeom prst="rect">
                <a:avLst/>
              </a:prstGeom>
              <a:blipFill rotWithShape="1">
                <a:blip r:embed="rId3"/>
                <a:stretch>
                  <a:fillRect l="-746" t="-479" r="-10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859046" y="990600"/>
            <a:ext cx="5167313" cy="3280779"/>
            <a:chOff x="990600" y="1752600"/>
            <a:chExt cx="7148513" cy="4538663"/>
          </a:xfrm>
        </p:grpSpPr>
        <p:sp>
          <p:nvSpPr>
            <p:cNvPr id="8" name="Freeform 13"/>
            <p:cNvSpPr>
              <a:spLocks noChangeAspect="1"/>
            </p:cNvSpPr>
            <p:nvPr/>
          </p:nvSpPr>
          <p:spPr bwMode="auto">
            <a:xfrm>
              <a:off x="6753225" y="3289300"/>
              <a:ext cx="109538" cy="65088"/>
            </a:xfrm>
            <a:custGeom>
              <a:avLst/>
              <a:gdLst>
                <a:gd name="T0" fmla="*/ 115 w 115"/>
                <a:gd name="T1" fmla="*/ 69 h 69"/>
                <a:gd name="T2" fmla="*/ 0 w 115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858000" y="3352800"/>
              <a:ext cx="182563" cy="109538"/>
            </a:xfrm>
            <a:custGeom>
              <a:avLst/>
              <a:gdLst>
                <a:gd name="T0" fmla="*/ 115 w 115"/>
                <a:gd name="T1" fmla="*/ 69 h 69"/>
                <a:gd name="T2" fmla="*/ 0 w 115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046913" y="3465513"/>
              <a:ext cx="182562" cy="109537"/>
            </a:xfrm>
            <a:custGeom>
              <a:avLst/>
              <a:gdLst>
                <a:gd name="T0" fmla="*/ 115 w 115"/>
                <a:gd name="T1" fmla="*/ 69 h 69"/>
                <a:gd name="T2" fmla="*/ 0 w 115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990600" y="1752600"/>
              <a:ext cx="7148513" cy="4538663"/>
            </a:xfrm>
            <a:custGeom>
              <a:avLst/>
              <a:gdLst>
                <a:gd name="T0" fmla="*/ 1439 w 4503"/>
                <a:gd name="T1" fmla="*/ 288 h 2859"/>
                <a:gd name="T2" fmla="*/ 1143 w 4503"/>
                <a:gd name="T3" fmla="*/ 936 h 2859"/>
                <a:gd name="T4" fmla="*/ 463 w 4503"/>
                <a:gd name="T5" fmla="*/ 424 h 2859"/>
                <a:gd name="T6" fmla="*/ 687 w 4503"/>
                <a:gd name="T7" fmla="*/ 1056 h 2859"/>
                <a:gd name="T8" fmla="*/ 143 w 4503"/>
                <a:gd name="T9" fmla="*/ 2024 h 2859"/>
                <a:gd name="T10" fmla="*/ 1543 w 4503"/>
                <a:gd name="T11" fmla="*/ 1608 h 2859"/>
                <a:gd name="T12" fmla="*/ 1007 w 4503"/>
                <a:gd name="T13" fmla="*/ 2560 h 2859"/>
                <a:gd name="T14" fmla="*/ 2167 w 4503"/>
                <a:gd name="T15" fmla="*/ 1920 h 2859"/>
                <a:gd name="T16" fmla="*/ 2351 w 4503"/>
                <a:gd name="T17" fmla="*/ 2792 h 2859"/>
                <a:gd name="T18" fmla="*/ 3271 w 4503"/>
                <a:gd name="T19" fmla="*/ 1520 h 2859"/>
                <a:gd name="T20" fmla="*/ 3839 w 4503"/>
                <a:gd name="T21" fmla="*/ 1296 h 2859"/>
                <a:gd name="T22" fmla="*/ 4375 w 4503"/>
                <a:gd name="T23" fmla="*/ 0 h 2859"/>
                <a:gd name="T24" fmla="*/ 3071 w 4503"/>
                <a:gd name="T25" fmla="*/ 1112 h 2859"/>
                <a:gd name="T26" fmla="*/ 1567 w 4503"/>
                <a:gd name="T27" fmla="*/ 904 h 2859"/>
                <a:gd name="T28" fmla="*/ 1439 w 4503"/>
                <a:gd name="T29" fmla="*/ 28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03" h="2859">
                  <a:moveTo>
                    <a:pt x="1439" y="288"/>
                  </a:moveTo>
                  <a:cubicBezTo>
                    <a:pt x="1368" y="293"/>
                    <a:pt x="1306" y="913"/>
                    <a:pt x="1143" y="936"/>
                  </a:cubicBezTo>
                  <a:cubicBezTo>
                    <a:pt x="980" y="959"/>
                    <a:pt x="539" y="404"/>
                    <a:pt x="463" y="424"/>
                  </a:cubicBezTo>
                  <a:cubicBezTo>
                    <a:pt x="436" y="563"/>
                    <a:pt x="740" y="789"/>
                    <a:pt x="687" y="1056"/>
                  </a:cubicBezTo>
                  <a:cubicBezTo>
                    <a:pt x="634" y="1323"/>
                    <a:pt x="0" y="1932"/>
                    <a:pt x="143" y="2024"/>
                  </a:cubicBezTo>
                  <a:cubicBezTo>
                    <a:pt x="286" y="2116"/>
                    <a:pt x="1399" y="1519"/>
                    <a:pt x="1543" y="1608"/>
                  </a:cubicBezTo>
                  <a:cubicBezTo>
                    <a:pt x="1687" y="1697"/>
                    <a:pt x="903" y="2508"/>
                    <a:pt x="1007" y="2560"/>
                  </a:cubicBezTo>
                  <a:cubicBezTo>
                    <a:pt x="1111" y="2612"/>
                    <a:pt x="1943" y="1881"/>
                    <a:pt x="2167" y="1920"/>
                  </a:cubicBezTo>
                  <a:cubicBezTo>
                    <a:pt x="2391" y="1959"/>
                    <a:pt x="2167" y="2859"/>
                    <a:pt x="2351" y="2792"/>
                  </a:cubicBezTo>
                  <a:cubicBezTo>
                    <a:pt x="2535" y="2725"/>
                    <a:pt x="3023" y="1769"/>
                    <a:pt x="3271" y="1520"/>
                  </a:cubicBezTo>
                  <a:cubicBezTo>
                    <a:pt x="3519" y="1271"/>
                    <a:pt x="3655" y="1549"/>
                    <a:pt x="3839" y="1296"/>
                  </a:cubicBezTo>
                  <a:cubicBezTo>
                    <a:pt x="4023" y="1043"/>
                    <a:pt x="4503" y="31"/>
                    <a:pt x="4375" y="0"/>
                  </a:cubicBezTo>
                  <a:cubicBezTo>
                    <a:pt x="3823" y="456"/>
                    <a:pt x="3472" y="983"/>
                    <a:pt x="3071" y="1112"/>
                  </a:cubicBezTo>
                  <a:cubicBezTo>
                    <a:pt x="2603" y="1263"/>
                    <a:pt x="1839" y="1041"/>
                    <a:pt x="1567" y="904"/>
                  </a:cubicBezTo>
                  <a:cubicBezTo>
                    <a:pt x="1295" y="767"/>
                    <a:pt x="1466" y="416"/>
                    <a:pt x="1439" y="28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5057775" y="1962150"/>
              <a:ext cx="2800350" cy="2357438"/>
              <a:chOff x="3186" y="1236"/>
              <a:chExt cx="1764" cy="1485"/>
            </a:xfrm>
          </p:grpSpPr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471" y="1236"/>
                <a:ext cx="1479" cy="1344"/>
              </a:xfrm>
              <a:custGeom>
                <a:avLst/>
                <a:gdLst>
                  <a:gd name="T0" fmla="*/ 1479 w 1479"/>
                  <a:gd name="T1" fmla="*/ 0 h 1344"/>
                  <a:gd name="T2" fmla="*/ 1107 w 1479"/>
                  <a:gd name="T3" fmla="*/ 531 h 1344"/>
                  <a:gd name="T4" fmla="*/ 786 w 1479"/>
                  <a:gd name="T5" fmla="*/ 966 h 1344"/>
                  <a:gd name="T6" fmla="*/ 540 w 1479"/>
                  <a:gd name="T7" fmla="*/ 1056 h 1344"/>
                  <a:gd name="T8" fmla="*/ 375 w 1479"/>
                  <a:gd name="T9" fmla="*/ 1140 h 1344"/>
                  <a:gd name="T10" fmla="*/ 0 w 1479"/>
                  <a:gd name="T11" fmla="*/ 1344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9" h="1344">
                    <a:moveTo>
                      <a:pt x="1479" y="0"/>
                    </a:moveTo>
                    <a:cubicBezTo>
                      <a:pt x="1417" y="88"/>
                      <a:pt x="1223" y="370"/>
                      <a:pt x="1107" y="531"/>
                    </a:cubicBezTo>
                    <a:cubicBezTo>
                      <a:pt x="991" y="692"/>
                      <a:pt x="880" y="879"/>
                      <a:pt x="786" y="966"/>
                    </a:cubicBezTo>
                    <a:cubicBezTo>
                      <a:pt x="692" y="1053"/>
                      <a:pt x="609" y="1027"/>
                      <a:pt x="540" y="1056"/>
                    </a:cubicBezTo>
                    <a:cubicBezTo>
                      <a:pt x="471" y="1085"/>
                      <a:pt x="465" y="1092"/>
                      <a:pt x="375" y="1140"/>
                    </a:cubicBezTo>
                    <a:cubicBezTo>
                      <a:pt x="285" y="1188"/>
                      <a:pt x="78" y="1302"/>
                      <a:pt x="0" y="134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186" y="2583"/>
                <a:ext cx="288" cy="138"/>
              </a:xfrm>
              <a:custGeom>
                <a:avLst/>
                <a:gdLst>
                  <a:gd name="T0" fmla="*/ 288 w 288"/>
                  <a:gd name="T1" fmla="*/ 0 h 138"/>
                  <a:gd name="T2" fmla="*/ 180 w 288"/>
                  <a:gd name="T3" fmla="*/ 63 h 138"/>
                  <a:gd name="T4" fmla="*/ 0 w 288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138">
                    <a:moveTo>
                      <a:pt x="288" y="0"/>
                    </a:moveTo>
                    <a:cubicBezTo>
                      <a:pt x="270" y="11"/>
                      <a:pt x="228" y="40"/>
                      <a:pt x="180" y="63"/>
                    </a:cubicBezTo>
                    <a:cubicBezTo>
                      <a:pt x="132" y="86"/>
                      <a:pt x="38" y="123"/>
                      <a:pt x="0" y="1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0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1180</Words>
  <Application>Microsoft Office PowerPoint</Application>
  <PresentationFormat>On-screen Show (4:3)</PresentationFormat>
  <Paragraphs>176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Points</vt:lpstr>
      <vt:lpstr>3D Simple Points</vt:lpstr>
      <vt:lpstr>Local Topological Parameters</vt:lpstr>
      <vt:lpstr>Cavities in excluded neighborhood</vt:lpstr>
      <vt:lpstr>Tunnels in the excluded neighborhood</vt:lpstr>
      <vt:lpstr>The Continuous Case</vt:lpstr>
      <vt:lpstr>The Digital Case</vt:lpstr>
      <vt:lpstr>Tunnels in excluded neighborhood</vt:lpstr>
      <vt:lpstr>3D Simple Point Characterization</vt:lpstr>
      <vt:lpstr>3D Simple Point Characterization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90</cp:revision>
  <cp:lastPrinted>2011-02-28T20:57:24Z</cp:lastPrinted>
  <dcterms:created xsi:type="dcterms:W3CDTF">2007-02-05T16:53:06Z</dcterms:created>
  <dcterms:modified xsi:type="dcterms:W3CDTF">2011-03-09T18:13:16Z</dcterms:modified>
</cp:coreProperties>
</file>