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343" r:id="rId2"/>
    <p:sldId id="408" r:id="rId3"/>
    <p:sldId id="397" r:id="rId4"/>
    <p:sldId id="388" r:id="rId5"/>
    <p:sldId id="389" r:id="rId6"/>
    <p:sldId id="391" r:id="rId7"/>
    <p:sldId id="382" r:id="rId8"/>
    <p:sldId id="383" r:id="rId9"/>
    <p:sldId id="407" r:id="rId10"/>
    <p:sldId id="400" r:id="rId11"/>
    <p:sldId id="401" r:id="rId12"/>
    <p:sldId id="402" r:id="rId13"/>
    <p:sldId id="404" r:id="rId14"/>
    <p:sldId id="405" r:id="rId15"/>
    <p:sldId id="406" r:id="rId16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0000FF"/>
    <a:srgbClr val="969696"/>
    <a:srgbClr val="FFFF00"/>
    <a:srgbClr val="00FF00"/>
    <a:srgbClr val="CC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2787"/>
    <p:restoredTop sz="90439" autoAdjust="0"/>
  </p:normalViewPr>
  <p:slideViewPr>
    <p:cSldViewPr>
      <p:cViewPr>
        <p:scale>
          <a:sx n="80" d="100"/>
          <a:sy n="80" d="100"/>
        </p:scale>
        <p:origin x="-672" y="-1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n-US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en-US"/>
          </a:p>
        </p:txBody>
      </p:sp>
      <p:sp>
        <p:nvSpPr>
          <p:cNvPr id="716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n-US"/>
          </a:p>
        </p:txBody>
      </p:sp>
      <p:sp>
        <p:nvSpPr>
          <p:cNvPr id="716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438D2A08-6F18-4E80-A6EA-76F3D7DE6E6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7706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415790"/>
            <a:ext cx="5140960" cy="4183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646F83CA-8956-4755-B408-FD2009C3375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4314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BA0A02-24CD-4DE4-9F4F-5C607ABF751A}" type="slidenum">
              <a:rPr lang="en-US"/>
              <a:pPr/>
              <a:t>3</a:t>
            </a:fld>
            <a:endParaRPr lang="en-US"/>
          </a:p>
        </p:txBody>
      </p:sp>
      <p:sp>
        <p:nvSpPr>
          <p:cNvPr id="176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6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A78591-E52C-418A-B6B5-F4E69738C108}" type="slidenum">
              <a:rPr lang="en-US"/>
              <a:pPr/>
              <a:t>12</a:t>
            </a:fld>
            <a:endParaRPr lang="en-US"/>
          </a:p>
        </p:txBody>
      </p:sp>
      <p:sp>
        <p:nvSpPr>
          <p:cNvPr id="210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A78591-E52C-418A-B6B5-F4E69738C108}" type="slidenum">
              <a:rPr lang="en-US"/>
              <a:pPr/>
              <a:t>13</a:t>
            </a:fld>
            <a:endParaRPr lang="en-US"/>
          </a:p>
        </p:txBody>
      </p:sp>
      <p:sp>
        <p:nvSpPr>
          <p:cNvPr id="210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A78591-E52C-418A-B6B5-F4E69738C108}" type="slidenum">
              <a:rPr lang="en-US"/>
              <a:pPr/>
              <a:t>14</a:t>
            </a:fld>
            <a:endParaRPr lang="en-US"/>
          </a:p>
        </p:txBody>
      </p:sp>
      <p:sp>
        <p:nvSpPr>
          <p:cNvPr id="210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A78591-E52C-418A-B6B5-F4E69738C108}" type="slidenum">
              <a:rPr lang="en-US"/>
              <a:pPr/>
              <a:t>15</a:t>
            </a:fld>
            <a:endParaRPr lang="en-US"/>
          </a:p>
        </p:txBody>
      </p:sp>
      <p:sp>
        <p:nvSpPr>
          <p:cNvPr id="210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BA0A02-24CD-4DE4-9F4F-5C607ABF751A}" type="slidenum">
              <a:rPr lang="en-US"/>
              <a:pPr/>
              <a:t>4</a:t>
            </a:fld>
            <a:endParaRPr lang="en-US"/>
          </a:p>
        </p:txBody>
      </p:sp>
      <p:sp>
        <p:nvSpPr>
          <p:cNvPr id="176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6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46E155-FD5A-4F69-A234-A6FBD5AAF537}" type="slidenum">
              <a:rPr lang="en-US"/>
              <a:pPr/>
              <a:t>5</a:t>
            </a:fld>
            <a:endParaRPr lang="en-US"/>
          </a:p>
        </p:txBody>
      </p:sp>
      <p:sp>
        <p:nvSpPr>
          <p:cNvPr id="208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46E155-FD5A-4F69-A234-A6FBD5AAF537}" type="slidenum">
              <a:rPr lang="en-US"/>
              <a:pPr/>
              <a:t>6</a:t>
            </a:fld>
            <a:endParaRPr lang="en-US"/>
          </a:p>
        </p:txBody>
      </p:sp>
      <p:sp>
        <p:nvSpPr>
          <p:cNvPr id="208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46E155-FD5A-4F69-A234-A6FBD5AAF537}" type="slidenum">
              <a:rPr lang="en-US"/>
              <a:pPr/>
              <a:t>7</a:t>
            </a:fld>
            <a:endParaRPr lang="en-US"/>
          </a:p>
        </p:txBody>
      </p:sp>
      <p:sp>
        <p:nvSpPr>
          <p:cNvPr id="208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A78591-E52C-418A-B6B5-F4E69738C108}" type="slidenum">
              <a:rPr lang="en-US"/>
              <a:pPr/>
              <a:t>8</a:t>
            </a:fld>
            <a:endParaRPr lang="en-US"/>
          </a:p>
        </p:txBody>
      </p:sp>
      <p:sp>
        <p:nvSpPr>
          <p:cNvPr id="210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A78591-E52C-418A-B6B5-F4E69738C108}" type="slidenum">
              <a:rPr lang="en-US"/>
              <a:pPr/>
              <a:t>9</a:t>
            </a:fld>
            <a:endParaRPr lang="en-US"/>
          </a:p>
        </p:txBody>
      </p:sp>
      <p:sp>
        <p:nvSpPr>
          <p:cNvPr id="210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A78591-E52C-418A-B6B5-F4E69738C108}" type="slidenum">
              <a:rPr lang="en-US"/>
              <a:pPr/>
              <a:t>10</a:t>
            </a:fld>
            <a:endParaRPr lang="en-US"/>
          </a:p>
        </p:txBody>
      </p:sp>
      <p:sp>
        <p:nvSpPr>
          <p:cNvPr id="210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A78591-E52C-418A-B6B5-F4E69738C108}" type="slidenum">
              <a:rPr lang="en-US"/>
              <a:pPr/>
              <a:t>11</a:t>
            </a:fld>
            <a:endParaRPr lang="en-US"/>
          </a:p>
        </p:txBody>
      </p:sp>
      <p:sp>
        <p:nvSpPr>
          <p:cNvPr id="210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365FA4-0795-4E6B-B699-68562F582A9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669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9AD871-F6BD-4E03-9E55-74FEE889734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900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7AB06D-4E13-49B1-A5E2-DA4062EACA3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897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9A9099-5F48-4A42-ABED-53339CDE129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017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0346D6-3D50-4D63-9BD8-2F9F6F3B89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445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C7BDAF-DC02-45F5-A54C-C29890553AE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935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A7E089-A9F8-4CF6-B70A-46960ED16F7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314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6D8FD8-9D92-43F5-99F0-D002E340958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02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9F1994-AAF9-4F74-9721-0CCDD89A2C3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447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B2A629-CCBC-446B-B5C4-E88FE1332C7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96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DF39ED-548B-4DAF-B3EE-0ACE2B0F892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709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D790D4CF-557C-4E15-9BCC-C03AE2FD80F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7" Type="http://schemas.microsoft.com/office/2007/relationships/hdphoto" Target="../media/hdphoto2.wdp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png"/><Relationship Id="rId5" Type="http://schemas.microsoft.com/office/2007/relationships/hdphoto" Target="../media/hdphoto1.wdp"/><Relationship Id="rId4" Type="http://schemas.openxmlformats.org/officeDocument/2006/relationships/image" Target="../media/image2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363736"/>
            <a:ext cx="86868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 smtClean="0"/>
              <a:t>Course Syllabus</a:t>
            </a:r>
          </a:p>
          <a:p>
            <a:endParaRPr lang="en-US" sz="1800" b="1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1800" b="1" dirty="0" smtClean="0"/>
              <a:t>Color </a:t>
            </a:r>
            <a:endParaRPr lang="en-US" sz="18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1800" b="1" dirty="0" smtClean="0"/>
              <a:t>Camera models, camera calibration</a:t>
            </a:r>
            <a:endParaRPr lang="en-US" sz="18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1800" b="1" dirty="0" smtClean="0"/>
              <a:t>Advanced image pre-processing 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600" dirty="0" smtClean="0"/>
              <a:t>Line detection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600" dirty="0" smtClean="0"/>
              <a:t>Corner detection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600" dirty="0" smtClean="0"/>
              <a:t>Maximally stable extremal regions</a:t>
            </a:r>
            <a:endParaRPr lang="en-US" sz="18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1800" b="1" dirty="0" smtClean="0">
                <a:solidFill>
                  <a:srgbClr val="0000FF"/>
                </a:solidFill>
              </a:rPr>
              <a:t>Mathematical Morphology</a:t>
            </a:r>
            <a:r>
              <a:rPr lang="en-US" sz="1800" dirty="0" smtClean="0">
                <a:solidFill>
                  <a:srgbClr val="0000FF"/>
                </a:solidFill>
              </a:rPr>
              <a:t> 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99CCFF"/>
                </a:solidFill>
              </a:rPr>
              <a:t>binary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99CCFF"/>
                </a:solidFill>
              </a:rPr>
              <a:t>gray-scale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0000FF"/>
                </a:solidFill>
              </a:rPr>
              <a:t>skeletonization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600" dirty="0" err="1" smtClean="0"/>
              <a:t>granulometry</a:t>
            </a:r>
            <a:endParaRPr lang="en-US" sz="1600" dirty="0" smtClean="0"/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600" dirty="0" smtClean="0"/>
              <a:t>morphological segmentation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600" dirty="0" smtClean="0"/>
              <a:t>Scale in image processing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Wavelet theory in image processing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8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Image Compression</a:t>
            </a:r>
            <a:endParaRPr lang="en-US" sz="18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8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Texture</a:t>
            </a:r>
            <a:endParaRPr lang="en-US" sz="18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800" b="1" dirty="0" smtClean="0"/>
              <a:t>Image Registration</a:t>
            </a:r>
            <a:r>
              <a:rPr lang="en-US" sz="1800" dirty="0" smtClean="0"/>
              <a:t> 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800" dirty="0" smtClean="0"/>
              <a:t>rigid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800" dirty="0" smtClean="0"/>
              <a:t>non-rigid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800" dirty="0" smtClean="0"/>
              <a:t>RANSAC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460826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09923" name="Rectangle 3"/>
              <p:cNvSpPr>
                <a:spLocks noChangeArrowheads="1"/>
              </p:cNvSpPr>
              <p:nvPr/>
            </p:nvSpPr>
            <p:spPr bwMode="auto">
              <a:xfrm>
                <a:off x="76200" y="457200"/>
                <a:ext cx="8991598" cy="6367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 sz="2000" dirty="0" smtClean="0"/>
                  <a:t>Sequential thinning by structuring element </a:t>
                </a:r>
                <a:r>
                  <a:rPr lang="en-US" sz="2000" i="1" dirty="0"/>
                  <a:t>L</a:t>
                </a:r>
              </a:p>
              <a:p>
                <a:endParaRPr lang="en-US" sz="2000" b="0" dirty="0"/>
              </a:p>
              <a:p>
                <a:pPr marL="342900" indent="-342900">
                  <a:buFont typeface="Arial" pitchFamily="34" charset="0"/>
                  <a:buChar char="•"/>
                </a:pPr>
                <a:r>
                  <a:rPr lang="en-US" sz="2000" b="0" dirty="0" smtClean="0"/>
                  <a:t>thinning </a:t>
                </a:r>
                <a:r>
                  <a:rPr lang="en-US" sz="2000" b="0" dirty="0"/>
                  <a:t>by </a:t>
                </a:r>
                <a:r>
                  <a:rPr lang="en-US" sz="2000" b="0" i="1" dirty="0"/>
                  <a:t>L </a:t>
                </a:r>
                <a:r>
                  <a:rPr lang="en-US" sz="2000" b="0" dirty="0"/>
                  <a:t>serves as </a:t>
                </a:r>
                <a:r>
                  <a:rPr lang="en-US" sz="2000" b="0" dirty="0" err="1"/>
                  <a:t>homotopic</a:t>
                </a:r>
                <a:r>
                  <a:rPr lang="en-US" sz="2000" b="0" dirty="0"/>
                  <a:t> substitute of the skeleton</a:t>
                </a:r>
                <a:r>
                  <a:rPr lang="en-US" sz="2000" b="0" dirty="0" smtClean="0"/>
                  <a:t>;</a:t>
                </a:r>
              </a:p>
              <a:p>
                <a:pPr marL="342900" indent="-342900">
                  <a:buFont typeface="Arial" pitchFamily="34" charset="0"/>
                  <a:buChar char="•"/>
                </a:pPr>
                <a:r>
                  <a:rPr lang="en-US" sz="2000" b="0" dirty="0" smtClean="0"/>
                  <a:t>final </a:t>
                </a:r>
                <a:r>
                  <a:rPr lang="en-US" sz="2000" b="0" dirty="0"/>
                  <a:t>thinned image consists only of lines of width one and isolated </a:t>
                </a:r>
                <a:r>
                  <a:rPr lang="en-US" sz="2000" b="0" dirty="0" smtClean="0"/>
                  <a:t>points</a:t>
                </a:r>
              </a:p>
              <a:p>
                <a:pPr marL="342900" indent="-342900">
                  <a:buFont typeface="Arial" pitchFamily="34" charset="0"/>
                  <a:buChar char="•"/>
                </a:pPr>
                <a:endParaRPr lang="en-US" sz="2000" b="0" dirty="0"/>
              </a:p>
              <a:p>
                <a:pPr marL="342900" indent="-342900">
                  <a:buFont typeface="Arial" pitchFamily="34" charset="0"/>
                  <a:buChar char="•"/>
                </a:pPr>
                <a:r>
                  <a:rPr lang="en-US" sz="2000" b="0" dirty="0" smtClean="0"/>
                  <a:t>structuring </a:t>
                </a:r>
                <a:r>
                  <a:rPr lang="en-US" sz="2000" b="0" dirty="0"/>
                  <a:t>element </a:t>
                </a:r>
                <a:r>
                  <a:rPr lang="en-US" sz="2000" b="0" i="1" dirty="0"/>
                  <a:t>L </a:t>
                </a:r>
                <a:r>
                  <a:rPr lang="en-US" sz="2000" b="0" dirty="0"/>
                  <a:t>from the </a:t>
                </a:r>
                <a:r>
                  <a:rPr lang="en-US" sz="2000" b="0" dirty="0" err="1"/>
                  <a:t>Golay</a:t>
                </a:r>
                <a:r>
                  <a:rPr lang="en-US" sz="2000" b="0" dirty="0"/>
                  <a:t> alphabet is given </a:t>
                </a:r>
                <a:r>
                  <a:rPr lang="en-US" sz="2000" b="0" dirty="0" smtClean="0"/>
                  <a:t>by</a:t>
                </a:r>
              </a:p>
              <a:p>
                <a:pPr marL="342900" indent="-342900">
                  <a:buFont typeface="Arial" pitchFamily="34" charset="0"/>
                  <a:buChar char="•"/>
                </a:pPr>
                <a:endParaRPr lang="en-US" sz="2000" b="0" dirty="0" smtClean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000" b="0" i="1" smtClean="0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0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000" b="0" i="1" smtClean="0">
                                    <a:latin typeface="Cambria Math"/>
                                  </a:rPr>
                                  <m:t>𝑑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latin typeface="Cambria Math"/>
                                  </a:rPr>
                                  <m:t>𝑑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0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,    </m:t>
                      </m:r>
                      <m:sSub>
                        <m:sSubPr>
                          <m:ctrlPr>
                            <a:rPr lang="en-US" sz="2000" b="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0" i="1"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n-US" sz="2000" b="0" i="1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2000" b="0" i="1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b="0" i="1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000" b="0" i="1" smtClean="0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2000" b="0" i="1" smtClean="0">
                                    <a:latin typeface="Cambria Math"/>
                                  </a:rPr>
                                  <m:t>𝑑</m:t>
                                </m:r>
                              </m:e>
                              <m:e>
                                <m:r>
                                  <a:rPr lang="en-US" sz="2000" b="0" i="1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000" b="0" i="1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0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000" b="0" i="1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000" b="0" i="1" smtClean="0">
                                    <a:latin typeface="Cambria Math"/>
                                  </a:rPr>
                                  <m:t>𝑑</m:t>
                                </m:r>
                              </m:e>
                              <m:e>
                                <m:r>
                                  <a:rPr lang="en-US" sz="2000" b="0" i="1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latin typeface="Cambria Math"/>
                                  </a:rPr>
                                  <m:t>𝑑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000" b="0" dirty="0" smtClean="0"/>
              </a:p>
              <a:p>
                <a:pPr marL="342900" indent="-342900">
                  <a:buFont typeface="Arial" pitchFamily="34" charset="0"/>
                  <a:buChar char="•"/>
                </a:pPr>
                <a:endParaRPr lang="en-US" sz="2000" b="0" dirty="0"/>
              </a:p>
              <a:p>
                <a:pPr marL="342900" indent="-342900">
                  <a:buFont typeface="Arial" pitchFamily="34" charset="0"/>
                  <a:buChar char="•"/>
                </a:pPr>
                <a:r>
                  <a:rPr lang="en-US" sz="2000" b="0" dirty="0" smtClean="0"/>
                  <a:t>(</a:t>
                </a:r>
                <a:r>
                  <a:rPr lang="en-US" sz="2000" b="0" dirty="0"/>
                  <a:t>The other six elements are given by rotation).</a:t>
                </a:r>
                <a:endParaRPr lang="en-US" sz="2000" b="0" dirty="0"/>
              </a:p>
            </p:txBody>
          </p:sp>
        </mc:Choice>
        <mc:Fallback>
          <p:sp>
            <p:nvSpPr>
              <p:cNvPr id="209923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6200" y="457200"/>
                <a:ext cx="8991598" cy="6367150"/>
              </a:xfrm>
              <a:prstGeom prst="rect">
                <a:avLst/>
              </a:prstGeom>
              <a:blipFill rotWithShape="1">
                <a:blip r:embed="rId3"/>
                <a:stretch>
                  <a:fillRect l="-746" t="-479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267200"/>
            <a:ext cx="4591050" cy="236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9100" y="4257675"/>
            <a:ext cx="2352675" cy="2371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68975" y="6324600"/>
            <a:ext cx="807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 smtClean="0"/>
              <a:t>Original                              after 5 iteration             final result</a:t>
            </a:r>
            <a:endParaRPr lang="en-US" sz="2000" b="0" dirty="0"/>
          </a:p>
        </p:txBody>
      </p:sp>
    </p:spTree>
    <p:extLst>
      <p:ext uri="{BB962C8B-B14F-4D97-AF65-F5344CB8AC3E}">
        <p14:creationId xmlns:p14="http://schemas.microsoft.com/office/powerpoint/2010/main" val="971416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923" grpId="0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09923" name="Rectangle 3"/>
              <p:cNvSpPr>
                <a:spLocks noChangeArrowheads="1"/>
              </p:cNvSpPr>
              <p:nvPr/>
            </p:nvSpPr>
            <p:spPr bwMode="auto">
              <a:xfrm>
                <a:off x="76200" y="457200"/>
                <a:ext cx="8991598" cy="63671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 sz="2000" dirty="0" smtClean="0"/>
                  <a:t>Sequential thinning by structuring element </a:t>
                </a:r>
                <a:r>
                  <a:rPr lang="en-US" sz="2000" i="1" dirty="0" smtClean="0"/>
                  <a:t>E</a:t>
                </a:r>
                <a:endParaRPr lang="en-US" sz="2000" i="1" dirty="0"/>
              </a:p>
              <a:p>
                <a:endParaRPr lang="en-US" sz="2000" b="0" dirty="0"/>
              </a:p>
              <a:p>
                <a:r>
                  <a:rPr lang="en-US" sz="2000" b="0" dirty="0"/>
                  <a:t>• structuring element </a:t>
                </a:r>
                <a:r>
                  <a:rPr lang="en-US" sz="2000" b="0" i="1" dirty="0" smtClean="0"/>
                  <a:t>E </a:t>
                </a:r>
                <a:r>
                  <a:rPr lang="en-US" sz="2000" b="0" dirty="0"/>
                  <a:t>from the </a:t>
                </a:r>
                <a:r>
                  <a:rPr lang="en-US" sz="2000" b="0" dirty="0" err="1"/>
                  <a:t>Golay</a:t>
                </a:r>
                <a:r>
                  <a:rPr lang="en-US" sz="2000" b="0" dirty="0"/>
                  <a:t> alphabet is given </a:t>
                </a:r>
                <a:r>
                  <a:rPr lang="en-US" sz="2000" b="0" dirty="0" smtClean="0"/>
                  <a:t>by</a:t>
                </a:r>
              </a:p>
              <a:p>
                <a:endParaRPr lang="en-US" sz="2000" b="0" dirty="0" smtClean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000" b="0" i="1" smtClean="0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2000" b="0" i="1" smtClean="0">
                                    <a:latin typeface="Cambria Math"/>
                                  </a:rPr>
                                  <m:t>𝑑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latin typeface="Cambria Math"/>
                                  </a:rPr>
                                  <m:t>𝑑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0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0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,    </m:t>
                      </m:r>
                      <m:sSub>
                        <m:sSubPr>
                          <m:ctrlPr>
                            <a:rPr lang="en-US" sz="2000" b="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0" i="1"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n-US" sz="2000" b="0" i="1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2000" b="0" i="1"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b="0" i="1">
                              <a:latin typeface="Cambria Math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000" b="0" i="1" smtClean="0">
                                  <a:latin typeface="Cambria Math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20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latin typeface="Cambria Math"/>
                                  </a:rPr>
                                  <m:t>𝑑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latin typeface="Cambria Math"/>
                                  </a:rPr>
                                  <m:t>𝑑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0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000" b="0" i="1">
                                    <a:latin typeface="Cambria Math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0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sz="2000" b="0" i="1" smtClean="0">
                                    <a:latin typeface="Cambria Math"/>
                                  </a:rPr>
                                  <m:t>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000" b="0" dirty="0" smtClean="0"/>
              </a:p>
              <a:p>
                <a:endParaRPr lang="en-US" sz="2000" b="0" dirty="0"/>
              </a:p>
              <a:p>
                <a:pPr marL="342900" indent="-342900">
                  <a:buFont typeface="Arial" pitchFamily="34" charset="0"/>
                  <a:buChar char="•"/>
                </a:pPr>
                <a:r>
                  <a:rPr lang="en-US" sz="2000" b="0" dirty="0" smtClean="0"/>
                  <a:t>Less jagged skeletons</a:t>
                </a:r>
                <a:endParaRPr lang="en-US" sz="2000" b="0" dirty="0"/>
              </a:p>
            </p:txBody>
          </p:sp>
        </mc:Choice>
        <mc:Fallback>
          <p:sp>
            <p:nvSpPr>
              <p:cNvPr id="209923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6200" y="457200"/>
                <a:ext cx="8991598" cy="6367150"/>
              </a:xfrm>
              <a:prstGeom prst="rect">
                <a:avLst/>
              </a:prstGeom>
              <a:blipFill rotWithShape="1">
                <a:blip r:embed="rId3"/>
                <a:stretch>
                  <a:fillRect l="-746" t="-479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3640775"/>
            <a:ext cx="4867275" cy="2495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438400" y="5772090"/>
            <a:ext cx="4038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 smtClean="0"/>
              <a:t>Original                              skeleton</a:t>
            </a:r>
            <a:endParaRPr lang="en-US" sz="2000" b="0" dirty="0"/>
          </a:p>
        </p:txBody>
      </p:sp>
    </p:spTree>
    <p:extLst>
      <p:ext uri="{BB962C8B-B14F-4D97-AF65-F5344CB8AC3E}">
        <p14:creationId xmlns:p14="http://schemas.microsoft.com/office/powerpoint/2010/main" val="2826143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923" grpId="0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662" y="685800"/>
            <a:ext cx="7458075" cy="540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46929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3" name="Rectangle 3"/>
          <p:cNvSpPr>
            <a:spLocks noChangeArrowheads="1"/>
          </p:cNvSpPr>
          <p:nvPr/>
        </p:nvSpPr>
        <p:spPr bwMode="auto">
          <a:xfrm>
            <a:off x="76200" y="457200"/>
            <a:ext cx="8991598" cy="6367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2000" dirty="0" smtClean="0"/>
              <a:t>Axial line detection using Distance transform</a:t>
            </a:r>
          </a:p>
          <a:p>
            <a:endParaRPr lang="en-US" sz="2000" b="0" dirty="0"/>
          </a:p>
          <a:p>
            <a:endParaRPr lang="en-US" sz="2000" b="0" dirty="0" smtClean="0"/>
          </a:p>
          <a:p>
            <a:endParaRPr lang="en-US" sz="2000" b="0" dirty="0"/>
          </a:p>
        </p:txBody>
      </p:sp>
      <p:grpSp>
        <p:nvGrpSpPr>
          <p:cNvPr id="13" name="Group 12"/>
          <p:cNvGrpSpPr/>
          <p:nvPr/>
        </p:nvGrpSpPr>
        <p:grpSpPr>
          <a:xfrm>
            <a:off x="1752600" y="1114268"/>
            <a:ext cx="4940300" cy="5053013"/>
            <a:chOff x="1981200" y="1384300"/>
            <a:chExt cx="4940300" cy="5053013"/>
          </a:xfrm>
        </p:grpSpPr>
        <p:pic>
          <p:nvPicPr>
            <p:cNvPr id="14" name="Picture 9" descr="G5R3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1200" y="1384300"/>
              <a:ext cx="2449513" cy="25130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Picture 8" descr="BVF_G5R3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71988" y="1384300"/>
              <a:ext cx="2449512" cy="25130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" name="Picture 7" descr="DT_G5R34"/>
            <p:cNvPicPr>
              <a:picLocks noChangeAspect="1" noChangeArrowheads="1"/>
            </p:cNvPicPr>
            <p:nvPr/>
          </p:nvPicPr>
          <p:blipFill>
            <a:blip r:embed="rId5">
              <a:lum bright="14000" contrast="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1200" y="3924300"/>
              <a:ext cx="2449513" cy="25130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" name="Picture 6" descr="SK_G5R34"/>
            <p:cNvPicPr>
              <a:picLocks noChangeAspect="1" noChangeArrowheads="1"/>
            </p:cNvPicPr>
            <p:nvPr/>
          </p:nvPicPr>
          <p:blipFill>
            <a:blip r:embed="rId6">
              <a:lum bright="30000" contrast="28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71988" y="3924300"/>
              <a:ext cx="2449512" cy="25130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507552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923" grpId="0" build="allAtOnce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3" name="Rectangle 3"/>
          <p:cNvSpPr>
            <a:spLocks noChangeArrowheads="1"/>
          </p:cNvSpPr>
          <p:nvPr/>
        </p:nvSpPr>
        <p:spPr bwMode="auto">
          <a:xfrm>
            <a:off x="76200" y="457200"/>
            <a:ext cx="8991598" cy="6367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2000" dirty="0" smtClean="0"/>
              <a:t>Axial line detection using Distance transform</a:t>
            </a:r>
          </a:p>
          <a:p>
            <a:endParaRPr lang="en-US" sz="2000" b="0" dirty="0"/>
          </a:p>
          <a:p>
            <a:endParaRPr lang="en-US" sz="2000" b="0" dirty="0" smtClean="0"/>
          </a:p>
          <a:p>
            <a:endParaRPr lang="en-US" sz="2000" b="0" dirty="0"/>
          </a:p>
        </p:txBody>
      </p:sp>
      <p:pic>
        <p:nvPicPr>
          <p:cNvPr id="8" name="Picture 11" descr="V1_112A"/>
          <p:cNvPicPr>
            <a:picLocks noChangeAspect="1" noChangeArrowheads="1"/>
          </p:cNvPicPr>
          <p:nvPr/>
        </p:nvPicPr>
        <p:blipFill>
          <a:blip r:embed="rId3" cstate="print">
            <a:lum bright="-12000" contrast="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406525"/>
            <a:ext cx="2211388" cy="291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0" descr="fuzzy_V1_112A"/>
          <p:cNvPicPr>
            <a:picLocks noChangeAspect="1" noChangeArrowheads="1"/>
          </p:cNvPicPr>
          <p:nvPr/>
        </p:nvPicPr>
        <p:blipFill>
          <a:blip r:embed="rId4" cstate="print">
            <a:lum bright="12000" contrast="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1406525"/>
            <a:ext cx="2211388" cy="291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 descr="DT_V1_112A"/>
          <p:cNvPicPr>
            <a:picLocks noChangeAspect="1" noChangeArrowheads="1"/>
          </p:cNvPicPr>
          <p:nvPr/>
        </p:nvPicPr>
        <p:blipFill>
          <a:blip r:embed="rId5" cstate="print">
            <a:lum bright="22000"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3636963"/>
            <a:ext cx="2211388" cy="2916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8" descr="skele_V1_112A"/>
          <p:cNvPicPr>
            <a:picLocks noChangeAspect="1" noChangeArrowheads="1"/>
          </p:cNvPicPr>
          <p:nvPr/>
        </p:nvPicPr>
        <p:blipFill>
          <a:blip r:embed="rId6" cstate="print">
            <a:lum bright="42000" contrast="4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3636963"/>
            <a:ext cx="2211388" cy="2916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057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923" grpId="0" build="allAtOnce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3" name="Rectangle 3"/>
          <p:cNvSpPr>
            <a:spLocks noChangeArrowheads="1"/>
          </p:cNvSpPr>
          <p:nvPr/>
        </p:nvSpPr>
        <p:spPr bwMode="auto">
          <a:xfrm>
            <a:off x="76200" y="457200"/>
            <a:ext cx="8991598" cy="6367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2000" dirty="0" smtClean="0"/>
              <a:t>Axial line detection using Distance transform</a:t>
            </a:r>
          </a:p>
          <a:p>
            <a:endParaRPr lang="en-US" sz="2000" b="0" dirty="0"/>
          </a:p>
          <a:p>
            <a:endParaRPr lang="en-US" sz="2000" b="0" dirty="0" smtClean="0"/>
          </a:p>
          <a:p>
            <a:endParaRPr lang="en-US" sz="2000" b="0" dirty="0"/>
          </a:p>
        </p:txBody>
      </p:sp>
      <p:grpSp>
        <p:nvGrpSpPr>
          <p:cNvPr id="13" name="Group 12"/>
          <p:cNvGrpSpPr/>
          <p:nvPr/>
        </p:nvGrpSpPr>
        <p:grpSpPr>
          <a:xfrm>
            <a:off x="914400" y="1143000"/>
            <a:ext cx="7391400" cy="5334000"/>
            <a:chOff x="914400" y="1371600"/>
            <a:chExt cx="7391400" cy="5334000"/>
          </a:xfrm>
        </p:grpSpPr>
        <p:pic>
          <p:nvPicPr>
            <p:cNvPr id="14" name="Picture 11" descr="C:\Saha\Presentations\JCIS 03\FIGURES\bone2D.t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14400" y="1371600"/>
              <a:ext cx="3302000" cy="2514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Picture 12" descr="C:\Saha\Presentations\JCIS 03\FIGURES\DT_bone2D.tif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8000" contrast="19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57513" y="2781300"/>
              <a:ext cx="3302000" cy="2514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" name="Picture 13" descr="C:\Saha\Presentations\JCIS 03\FIGURES\SK_bone2DM.tif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brightnessContrast bright="41000" contrast="8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99038" y="4191000"/>
              <a:ext cx="3306762" cy="25146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272736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923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363736"/>
            <a:ext cx="86868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800" b="1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1800" b="1" dirty="0" err="1" smtClean="0"/>
              <a:t>Homotopy</a:t>
            </a:r>
            <a:endParaRPr lang="en-US" sz="1800" b="1" dirty="0" smtClean="0"/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800" dirty="0" err="1" smtClean="0"/>
              <a:t>Homotopic</a:t>
            </a:r>
            <a:r>
              <a:rPr lang="en-US" sz="1800" dirty="0" smtClean="0"/>
              <a:t> tree in 2D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800" dirty="0" smtClean="0"/>
              <a:t>Challenges in 3D</a:t>
            </a:r>
          </a:p>
          <a:p>
            <a:pPr marL="800100" lvl="1" indent="-342900">
              <a:buFont typeface="Arial" pitchFamily="34" charset="0"/>
              <a:buChar char="•"/>
            </a:pPr>
            <a:endParaRPr lang="en-US" sz="18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1800" b="1" dirty="0" err="1" smtClean="0"/>
              <a:t>Sketonization</a:t>
            </a:r>
            <a:r>
              <a:rPr lang="en-US" sz="1800" b="1" dirty="0" smtClean="0"/>
              <a:t> and maximal ball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800" dirty="0" smtClean="0"/>
              <a:t>Maximal balls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800" dirty="0" smtClean="0"/>
              <a:t>Skeleton</a:t>
            </a:r>
            <a:endParaRPr lang="en-US" sz="1800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800" dirty="0" smtClean="0"/>
              <a:t>Basis relation between maximal ball and skeleton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800" dirty="0" smtClean="0"/>
              <a:t>Mathematical formulation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800" dirty="0" smtClean="0"/>
              <a:t>Challenges</a:t>
            </a:r>
          </a:p>
          <a:p>
            <a:pPr marL="742950" lvl="1" indent="-285750">
              <a:buFont typeface="Arial" pitchFamily="34" charset="0"/>
              <a:buChar char="•"/>
            </a:pPr>
            <a:endParaRPr lang="en-US" sz="18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1800" b="1" dirty="0" smtClean="0"/>
              <a:t>Morphological solution to </a:t>
            </a:r>
            <a:r>
              <a:rPr lang="en-US" sz="1800" b="1" dirty="0" err="1" smtClean="0"/>
              <a:t>homotopic</a:t>
            </a:r>
            <a:r>
              <a:rPr lang="en-US" sz="1800" b="1" dirty="0" smtClean="0"/>
              <a:t> skeletonization</a:t>
            </a:r>
            <a:r>
              <a:rPr lang="en-US" sz="1800" dirty="0" smtClean="0"/>
              <a:t> </a:t>
            </a:r>
            <a:endParaRPr lang="en-US" sz="1800" dirty="0" smtClean="0"/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800" dirty="0" smtClean="0"/>
              <a:t>Role of his and miss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800" dirty="0" smtClean="0"/>
              <a:t>Thinning, Thi</a:t>
            </a:r>
            <a:r>
              <a:rPr lang="en-US" sz="1800" dirty="0" smtClean="0"/>
              <a:t>c</a:t>
            </a:r>
            <a:r>
              <a:rPr lang="en-US" sz="1800" dirty="0" smtClean="0"/>
              <a:t>kening, and Duality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800" dirty="0" smtClean="0"/>
              <a:t>Iterative thinning: structuring element</a:t>
            </a:r>
          </a:p>
          <a:p>
            <a:pPr marL="800100" lvl="1" indent="-342900">
              <a:buFont typeface="Arial" pitchFamily="34" charset="0"/>
              <a:buChar char="•"/>
            </a:pPr>
            <a:endParaRPr lang="en-US" sz="18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1800" b="1" dirty="0" smtClean="0"/>
              <a:t>Distance transform and thinning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800" dirty="0" smtClean="0"/>
              <a:t>Axial line detection using DT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800" dirty="0" smtClean="0"/>
              <a:t>Simple point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1800" dirty="0" smtClean="0"/>
              <a:t>Thinning Algorithm</a:t>
            </a:r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3240562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401360"/>
            <a:ext cx="86106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Quiz</a:t>
            </a:r>
          </a:p>
          <a:p>
            <a:endParaRPr lang="en-US" sz="2000" b="0" dirty="0" smtClean="0"/>
          </a:p>
          <a:p>
            <a:r>
              <a:rPr lang="en-US" sz="2000" b="0" dirty="0" smtClean="0"/>
              <a:t>Object = black</a:t>
            </a:r>
            <a:r>
              <a:rPr lang="en-US" sz="2000" dirty="0" smtClean="0"/>
              <a:t> </a:t>
            </a:r>
          </a:p>
          <a:p>
            <a:endParaRPr lang="en-US" sz="2000" b="0" dirty="0"/>
          </a:p>
          <a:p>
            <a:endParaRPr lang="en-US" sz="2200" b="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10866" r="59709" b="7948"/>
          <a:stretch/>
        </p:blipFill>
        <p:spPr bwMode="auto">
          <a:xfrm>
            <a:off x="609601" y="1925274"/>
            <a:ext cx="2371106" cy="2588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01" t="8965" r="7252" b="17675"/>
          <a:stretch/>
        </p:blipFill>
        <p:spPr bwMode="auto">
          <a:xfrm>
            <a:off x="3048000" y="1935680"/>
            <a:ext cx="2363189" cy="25650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10" t="10026" r="4844" b="19175"/>
          <a:stretch/>
        </p:blipFill>
        <p:spPr bwMode="auto">
          <a:xfrm>
            <a:off x="5562600" y="1877768"/>
            <a:ext cx="2434442" cy="2588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990600" y="45720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original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582389" y="45720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019800" y="45720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459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52400"/>
            <a:ext cx="86106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13.5 Skeletons and object </a:t>
            </a:r>
            <a:r>
              <a:rPr lang="en-US" sz="2000" dirty="0" smtClean="0"/>
              <a:t>marking</a:t>
            </a:r>
          </a:p>
          <a:p>
            <a:endParaRPr lang="en-US" sz="2000" dirty="0"/>
          </a:p>
          <a:p>
            <a:r>
              <a:rPr lang="en-US" sz="2000" dirty="0"/>
              <a:t>13.5.1 </a:t>
            </a:r>
            <a:r>
              <a:rPr lang="en-US" sz="2000" dirty="0" err="1"/>
              <a:t>Homotopic</a:t>
            </a:r>
            <a:r>
              <a:rPr lang="en-US" sz="2000" dirty="0"/>
              <a:t> </a:t>
            </a:r>
            <a:r>
              <a:rPr lang="en-US" sz="2000" dirty="0" smtClean="0"/>
              <a:t>transformations</a:t>
            </a:r>
          </a:p>
          <a:p>
            <a:endParaRPr lang="en-US" sz="2000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sz="2000" b="0" dirty="0" smtClean="0"/>
              <a:t>transformation </a:t>
            </a:r>
            <a:r>
              <a:rPr lang="en-US" sz="2000" b="0" dirty="0"/>
              <a:t>is </a:t>
            </a:r>
            <a:r>
              <a:rPr lang="en-US" sz="2000" b="0" dirty="0" err="1"/>
              <a:t>homotopic</a:t>
            </a:r>
            <a:r>
              <a:rPr lang="en-US" sz="2000" b="0" dirty="0"/>
              <a:t> if it does not change the continuity relation </a:t>
            </a:r>
            <a:r>
              <a:rPr lang="en-US" sz="2000" b="0" dirty="0" smtClean="0"/>
              <a:t>between regions </a:t>
            </a:r>
            <a:r>
              <a:rPr lang="en-US" sz="2000" b="0" dirty="0"/>
              <a:t>and holes in the image</a:t>
            </a:r>
            <a:r>
              <a:rPr lang="en-US" sz="2000" b="0" dirty="0" smtClean="0"/>
              <a:t>.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2000" b="0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sz="2000" b="0" dirty="0" smtClean="0"/>
              <a:t>this </a:t>
            </a:r>
            <a:r>
              <a:rPr lang="en-US" sz="2000" b="0" dirty="0"/>
              <a:t>relation </a:t>
            </a:r>
            <a:r>
              <a:rPr lang="en-US" sz="2000" b="0" dirty="0" smtClean="0"/>
              <a:t>is expressed </a:t>
            </a:r>
            <a:r>
              <a:rPr lang="en-US" sz="2000" b="0" dirty="0"/>
              <a:t>by </a:t>
            </a:r>
            <a:r>
              <a:rPr lang="en-US" sz="2000" b="0" dirty="0" err="1"/>
              <a:t>homotopic</a:t>
            </a:r>
            <a:r>
              <a:rPr lang="en-US" sz="2000" b="0" dirty="0"/>
              <a:t> tree</a:t>
            </a:r>
          </a:p>
          <a:p>
            <a:pPr marL="800100" lvl="1" indent="-342900">
              <a:buFont typeface="Courier New" pitchFamily="49" charset="0"/>
              <a:buChar char="o"/>
            </a:pPr>
            <a:r>
              <a:rPr lang="en-US" sz="2000" b="0" dirty="0" smtClean="0"/>
              <a:t>its </a:t>
            </a:r>
            <a:r>
              <a:rPr lang="en-US" sz="2000" b="0" dirty="0"/>
              <a:t>root ... image background</a:t>
            </a:r>
          </a:p>
          <a:p>
            <a:pPr marL="800100" lvl="1" indent="-342900">
              <a:buFont typeface="Courier New" pitchFamily="49" charset="0"/>
              <a:buChar char="o"/>
            </a:pPr>
            <a:r>
              <a:rPr lang="en-US" sz="2000" b="0" dirty="0" smtClean="0"/>
              <a:t>first-level </a:t>
            </a:r>
            <a:r>
              <a:rPr lang="en-US" sz="2000" b="0" dirty="0"/>
              <a:t>branches ... objects (regions)</a:t>
            </a:r>
          </a:p>
          <a:p>
            <a:pPr marL="800100" lvl="1" indent="-342900">
              <a:buFont typeface="Courier New" pitchFamily="49" charset="0"/>
              <a:buChar char="o"/>
            </a:pPr>
            <a:r>
              <a:rPr lang="en-US" sz="2000" b="0" dirty="0" smtClean="0"/>
              <a:t>second-level </a:t>
            </a:r>
            <a:r>
              <a:rPr lang="en-US" sz="2000" b="0" dirty="0"/>
              <a:t>branches ... holes</a:t>
            </a:r>
          </a:p>
          <a:p>
            <a:pPr marL="800100" lvl="1" indent="-342900">
              <a:buFont typeface="Courier New" pitchFamily="49" charset="0"/>
              <a:buChar char="o"/>
            </a:pPr>
            <a:r>
              <a:rPr lang="en-US" sz="2000" b="0" dirty="0" smtClean="0"/>
              <a:t>etc.</a:t>
            </a:r>
          </a:p>
          <a:p>
            <a:pPr marL="800100" lvl="1" indent="-342900">
              <a:buFont typeface="Courier New" pitchFamily="49" charset="0"/>
              <a:buChar char="o"/>
            </a:pPr>
            <a:endParaRPr lang="en-US" sz="2000" b="0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sz="2000" b="0" dirty="0" smtClean="0"/>
              <a:t>transformation </a:t>
            </a:r>
            <a:r>
              <a:rPr lang="en-US" sz="2000" b="0" dirty="0"/>
              <a:t>is </a:t>
            </a:r>
            <a:r>
              <a:rPr lang="en-US" sz="2000" b="0" dirty="0" err="1"/>
              <a:t>homotopic</a:t>
            </a:r>
            <a:r>
              <a:rPr lang="en-US" sz="2000" b="0" dirty="0"/>
              <a:t> if it does not change </a:t>
            </a:r>
            <a:r>
              <a:rPr lang="en-US" sz="2000" b="0" dirty="0" err="1"/>
              <a:t>homotopic</a:t>
            </a:r>
            <a:r>
              <a:rPr lang="en-US" sz="2000" b="0" dirty="0"/>
              <a:t> tree</a:t>
            </a:r>
            <a:endParaRPr lang="en-US" sz="2200" b="0" dirty="0"/>
          </a:p>
        </p:txBody>
      </p:sp>
    </p:spTree>
    <p:extLst>
      <p:ext uri="{BB962C8B-B14F-4D97-AF65-F5344CB8AC3E}">
        <p14:creationId xmlns:p14="http://schemas.microsoft.com/office/powerpoint/2010/main" val="2385614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 dirty="0" err="1">
                <a:solidFill>
                  <a:schemeClr val="tx2"/>
                </a:solidFill>
              </a:rPr>
              <a:t>Homotopic</a:t>
            </a:r>
            <a:r>
              <a:rPr lang="en-US" sz="3600" b="0" dirty="0">
                <a:solidFill>
                  <a:schemeClr val="tx2"/>
                </a:solidFill>
              </a:rPr>
              <a:t> </a:t>
            </a:r>
            <a:r>
              <a:rPr lang="en-US" sz="3600" b="0" dirty="0" smtClean="0">
                <a:solidFill>
                  <a:schemeClr val="tx2"/>
                </a:solidFill>
              </a:rPr>
              <a:t>Tree</a:t>
            </a:r>
            <a:endParaRPr lang="en-US" sz="3600" b="0" dirty="0">
              <a:solidFill>
                <a:schemeClr val="tx2"/>
              </a:solidFill>
            </a:endParaRPr>
          </a:p>
        </p:txBody>
      </p:sp>
      <p:pic>
        <p:nvPicPr>
          <p:cNvPr id="286722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709"/>
          <a:stretch/>
        </p:blipFill>
        <p:spPr bwMode="auto">
          <a:xfrm>
            <a:off x="387351" y="1984375"/>
            <a:ext cx="6049076" cy="289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 bwMode="auto">
          <a:xfrm>
            <a:off x="3411889" y="2514600"/>
            <a:ext cx="245711" cy="2286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3821875" y="2827320"/>
            <a:ext cx="369125" cy="36576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5567550" y="2701145"/>
            <a:ext cx="245711" cy="2286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4444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 dirty="0" err="1">
                <a:solidFill>
                  <a:schemeClr val="tx2"/>
                </a:solidFill>
              </a:rPr>
              <a:t>Homotopic</a:t>
            </a:r>
            <a:r>
              <a:rPr lang="en-US" sz="3600" b="0" dirty="0">
                <a:solidFill>
                  <a:schemeClr val="tx2"/>
                </a:solidFill>
              </a:rPr>
              <a:t> </a:t>
            </a:r>
            <a:r>
              <a:rPr lang="en-US" sz="3600" b="0" dirty="0" smtClean="0">
                <a:solidFill>
                  <a:schemeClr val="tx2"/>
                </a:solidFill>
              </a:rPr>
              <a:t>Tree</a:t>
            </a:r>
            <a:endParaRPr lang="en-US" sz="3600" b="0" dirty="0">
              <a:solidFill>
                <a:schemeClr val="tx2"/>
              </a:solidFill>
            </a:endParaRPr>
          </a:p>
        </p:txBody>
      </p:sp>
      <p:pic>
        <p:nvPicPr>
          <p:cNvPr id="286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350" y="1984375"/>
            <a:ext cx="8367713" cy="289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89208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 dirty="0" err="1">
                <a:solidFill>
                  <a:schemeClr val="tx2"/>
                </a:solidFill>
              </a:rPr>
              <a:t>Homotopic</a:t>
            </a:r>
            <a:r>
              <a:rPr lang="en-US" sz="3600" b="0" dirty="0">
                <a:solidFill>
                  <a:schemeClr val="tx2"/>
                </a:solidFill>
              </a:rPr>
              <a:t> </a:t>
            </a:r>
            <a:r>
              <a:rPr lang="en-US" sz="3600" b="0" dirty="0" smtClean="0">
                <a:solidFill>
                  <a:schemeClr val="tx2"/>
                </a:solidFill>
              </a:rPr>
              <a:t>Tree</a:t>
            </a:r>
            <a:endParaRPr lang="en-US" sz="3600" b="0" dirty="0">
              <a:solidFill>
                <a:schemeClr val="tx2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685800" y="1219200"/>
            <a:ext cx="7467600" cy="2590800"/>
            <a:chOff x="685800" y="1219200"/>
            <a:chExt cx="7467600" cy="2590800"/>
          </a:xfrm>
        </p:grpSpPr>
        <p:grpSp>
          <p:nvGrpSpPr>
            <p:cNvPr id="4" name="Group 3"/>
            <p:cNvGrpSpPr/>
            <p:nvPr/>
          </p:nvGrpSpPr>
          <p:grpSpPr>
            <a:xfrm>
              <a:off x="4648200" y="1219200"/>
              <a:ext cx="3505200" cy="2590800"/>
              <a:chOff x="4648200" y="1981200"/>
              <a:chExt cx="3505200" cy="2590800"/>
            </a:xfrm>
          </p:grpSpPr>
          <p:sp>
            <p:nvSpPr>
              <p:cNvPr id="208137" name="Rectangle 265"/>
              <p:cNvSpPr>
                <a:spLocks noChangeArrowheads="1"/>
              </p:cNvSpPr>
              <p:nvPr/>
            </p:nvSpPr>
            <p:spPr bwMode="auto">
              <a:xfrm>
                <a:off x="4648200" y="1981200"/>
                <a:ext cx="3505200" cy="2590800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138" name="Rectangle 266"/>
              <p:cNvSpPr>
                <a:spLocks noChangeArrowheads="1"/>
              </p:cNvSpPr>
              <p:nvPr/>
            </p:nvSpPr>
            <p:spPr bwMode="auto">
              <a:xfrm>
                <a:off x="5105400" y="2667000"/>
                <a:ext cx="990600" cy="1066800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139" name="Freeform 267"/>
              <p:cNvSpPr>
                <a:spLocks/>
              </p:cNvSpPr>
              <p:nvPr/>
            </p:nvSpPr>
            <p:spPr bwMode="auto">
              <a:xfrm>
                <a:off x="4953000" y="2155825"/>
                <a:ext cx="1406525" cy="739775"/>
              </a:xfrm>
              <a:custGeom>
                <a:avLst/>
                <a:gdLst>
                  <a:gd name="T0" fmla="*/ 0 w 886"/>
                  <a:gd name="T1" fmla="*/ 466 h 466"/>
                  <a:gd name="T2" fmla="*/ 310 w 886"/>
                  <a:gd name="T3" fmla="*/ 0 h 466"/>
                  <a:gd name="T4" fmla="*/ 886 w 886"/>
                  <a:gd name="T5" fmla="*/ 430 h 4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886" h="466">
                    <a:moveTo>
                      <a:pt x="0" y="466"/>
                    </a:moveTo>
                    <a:lnTo>
                      <a:pt x="310" y="0"/>
                    </a:lnTo>
                    <a:lnTo>
                      <a:pt x="886" y="430"/>
                    </a:lnTo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140" name="Rectangle 268"/>
              <p:cNvSpPr>
                <a:spLocks noChangeArrowheads="1"/>
              </p:cNvSpPr>
              <p:nvPr/>
            </p:nvSpPr>
            <p:spPr bwMode="auto">
              <a:xfrm>
                <a:off x="5334000" y="3048000"/>
                <a:ext cx="304800" cy="457200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141" name="Oval 269"/>
              <p:cNvSpPr>
                <a:spLocks noChangeArrowheads="1"/>
              </p:cNvSpPr>
              <p:nvPr/>
            </p:nvSpPr>
            <p:spPr bwMode="auto">
              <a:xfrm>
                <a:off x="5724525" y="3124200"/>
                <a:ext cx="228600" cy="228600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142" name="Freeform 270"/>
              <p:cNvSpPr>
                <a:spLocks/>
              </p:cNvSpPr>
              <p:nvPr/>
            </p:nvSpPr>
            <p:spPr bwMode="auto">
              <a:xfrm>
                <a:off x="6400800" y="2209800"/>
                <a:ext cx="1506538" cy="1752600"/>
              </a:xfrm>
              <a:custGeom>
                <a:avLst/>
                <a:gdLst>
                  <a:gd name="T0" fmla="*/ 181 w 949"/>
                  <a:gd name="T1" fmla="*/ 336 h 1104"/>
                  <a:gd name="T2" fmla="*/ 181 w 949"/>
                  <a:gd name="T3" fmla="*/ 1104 h 1104"/>
                  <a:gd name="T4" fmla="*/ 949 w 949"/>
                  <a:gd name="T5" fmla="*/ 1056 h 1104"/>
                  <a:gd name="T6" fmla="*/ 469 w 949"/>
                  <a:gd name="T7" fmla="*/ 528 h 1104"/>
                  <a:gd name="T8" fmla="*/ 421 w 949"/>
                  <a:gd name="T9" fmla="*/ 1008 h 1104"/>
                  <a:gd name="T10" fmla="*/ 325 w 949"/>
                  <a:gd name="T11" fmla="*/ 432 h 1104"/>
                  <a:gd name="T12" fmla="*/ 853 w 949"/>
                  <a:gd name="T13" fmla="*/ 288 h 1104"/>
                  <a:gd name="T14" fmla="*/ 325 w 949"/>
                  <a:gd name="T15" fmla="*/ 0 h 1104"/>
                  <a:gd name="T16" fmla="*/ 37 w 949"/>
                  <a:gd name="T17" fmla="*/ 144 h 1104"/>
                  <a:gd name="T18" fmla="*/ 54 w 949"/>
                  <a:gd name="T19" fmla="*/ 315 h 1104"/>
                  <a:gd name="T20" fmla="*/ 181 w 949"/>
                  <a:gd name="T21" fmla="*/ 336 h 11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949" h="1104">
                    <a:moveTo>
                      <a:pt x="181" y="336"/>
                    </a:moveTo>
                    <a:lnTo>
                      <a:pt x="181" y="1104"/>
                    </a:lnTo>
                    <a:lnTo>
                      <a:pt x="949" y="1056"/>
                    </a:lnTo>
                    <a:lnTo>
                      <a:pt x="469" y="528"/>
                    </a:lnTo>
                    <a:lnTo>
                      <a:pt x="421" y="1008"/>
                    </a:lnTo>
                    <a:lnTo>
                      <a:pt x="325" y="432"/>
                    </a:lnTo>
                    <a:lnTo>
                      <a:pt x="853" y="288"/>
                    </a:lnTo>
                    <a:lnTo>
                      <a:pt x="325" y="0"/>
                    </a:lnTo>
                    <a:cubicBezTo>
                      <a:pt x="229" y="48"/>
                      <a:pt x="107" y="63"/>
                      <a:pt x="37" y="144"/>
                    </a:cubicBezTo>
                    <a:cubicBezTo>
                      <a:pt x="0" y="187"/>
                      <a:pt x="54" y="315"/>
                      <a:pt x="54" y="315"/>
                    </a:cubicBezTo>
                    <a:lnTo>
                      <a:pt x="181" y="336"/>
                    </a:lnTo>
                    <a:close/>
                  </a:path>
                </a:pathLst>
              </a:custGeom>
              <a:solidFill>
                <a:schemeClr val="bg1"/>
              </a:solidFill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143" name="Line 271"/>
              <p:cNvSpPr>
                <a:spLocks noChangeShapeType="1"/>
              </p:cNvSpPr>
              <p:nvPr/>
            </p:nvSpPr>
            <p:spPr bwMode="auto">
              <a:xfrm flipV="1">
                <a:off x="7286625" y="2162175"/>
                <a:ext cx="76200" cy="22860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144" name="Line 272"/>
              <p:cNvSpPr>
                <a:spLocks noChangeShapeType="1"/>
              </p:cNvSpPr>
              <p:nvPr/>
            </p:nvSpPr>
            <p:spPr bwMode="auto">
              <a:xfrm>
                <a:off x="7286625" y="2390775"/>
                <a:ext cx="45720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145" name="Line 273"/>
              <p:cNvSpPr>
                <a:spLocks noChangeShapeType="1"/>
              </p:cNvSpPr>
              <p:nvPr/>
            </p:nvSpPr>
            <p:spPr bwMode="auto">
              <a:xfrm flipV="1">
                <a:off x="7305675" y="2162175"/>
                <a:ext cx="304800" cy="22860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146" name="Freeform 274"/>
              <p:cNvSpPr>
                <a:spLocks/>
              </p:cNvSpPr>
              <p:nvPr/>
            </p:nvSpPr>
            <p:spPr bwMode="auto">
              <a:xfrm>
                <a:off x="6553200" y="2362200"/>
                <a:ext cx="406400" cy="177800"/>
              </a:xfrm>
              <a:custGeom>
                <a:avLst/>
                <a:gdLst>
                  <a:gd name="T0" fmla="*/ 0 w 256"/>
                  <a:gd name="T1" fmla="*/ 0 h 112"/>
                  <a:gd name="T2" fmla="*/ 240 w 256"/>
                  <a:gd name="T3" fmla="*/ 96 h 112"/>
                  <a:gd name="T4" fmla="*/ 96 w 256"/>
                  <a:gd name="T5" fmla="*/ 96 h 112"/>
                  <a:gd name="T6" fmla="*/ 96 w 256"/>
                  <a:gd name="T7" fmla="*/ 48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6" h="112">
                    <a:moveTo>
                      <a:pt x="0" y="0"/>
                    </a:moveTo>
                    <a:cubicBezTo>
                      <a:pt x="112" y="40"/>
                      <a:pt x="224" y="80"/>
                      <a:pt x="240" y="96"/>
                    </a:cubicBezTo>
                    <a:cubicBezTo>
                      <a:pt x="256" y="112"/>
                      <a:pt x="120" y="104"/>
                      <a:pt x="96" y="96"/>
                    </a:cubicBezTo>
                    <a:cubicBezTo>
                      <a:pt x="72" y="88"/>
                      <a:pt x="84" y="68"/>
                      <a:pt x="96" y="48"/>
                    </a:cubicBezTo>
                  </a:path>
                </a:pathLst>
              </a:cu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" name="Group 2"/>
            <p:cNvGrpSpPr/>
            <p:nvPr/>
          </p:nvGrpSpPr>
          <p:grpSpPr>
            <a:xfrm>
              <a:off x="685800" y="1219200"/>
              <a:ext cx="3505200" cy="2590800"/>
              <a:chOff x="685800" y="1981200"/>
              <a:chExt cx="3505200" cy="2590800"/>
            </a:xfrm>
          </p:grpSpPr>
          <p:sp>
            <p:nvSpPr>
              <p:cNvPr id="208128" name="Rectangle 256"/>
              <p:cNvSpPr>
                <a:spLocks noChangeArrowheads="1"/>
              </p:cNvSpPr>
              <p:nvPr/>
            </p:nvSpPr>
            <p:spPr bwMode="auto">
              <a:xfrm>
                <a:off x="685800" y="1981200"/>
                <a:ext cx="3505200" cy="2590800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129" name="Oval 257"/>
              <p:cNvSpPr>
                <a:spLocks noChangeArrowheads="1"/>
              </p:cNvSpPr>
              <p:nvPr/>
            </p:nvSpPr>
            <p:spPr bwMode="auto">
              <a:xfrm>
                <a:off x="990600" y="2286000"/>
                <a:ext cx="990600" cy="1676400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130" name="Oval 258"/>
              <p:cNvSpPr>
                <a:spLocks noChangeArrowheads="1"/>
              </p:cNvSpPr>
              <p:nvPr/>
            </p:nvSpPr>
            <p:spPr bwMode="auto">
              <a:xfrm>
                <a:off x="1314450" y="2614613"/>
                <a:ext cx="381000" cy="6858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131" name="Oval 259"/>
              <p:cNvSpPr>
                <a:spLocks noChangeArrowheads="1"/>
              </p:cNvSpPr>
              <p:nvPr/>
            </p:nvSpPr>
            <p:spPr bwMode="auto">
              <a:xfrm>
                <a:off x="1447800" y="2743200"/>
                <a:ext cx="152400" cy="152400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132" name="Oval 260"/>
              <p:cNvSpPr>
                <a:spLocks noChangeArrowheads="1"/>
              </p:cNvSpPr>
              <p:nvPr/>
            </p:nvSpPr>
            <p:spPr bwMode="auto">
              <a:xfrm>
                <a:off x="1371600" y="2971800"/>
                <a:ext cx="152400" cy="152400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134" name="Rectangle 262"/>
              <p:cNvSpPr>
                <a:spLocks noChangeArrowheads="1"/>
              </p:cNvSpPr>
              <p:nvPr/>
            </p:nvSpPr>
            <p:spPr bwMode="auto">
              <a:xfrm>
                <a:off x="1295400" y="3429000"/>
                <a:ext cx="381000" cy="22860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135" name="Rectangle 263"/>
              <p:cNvSpPr>
                <a:spLocks noChangeArrowheads="1"/>
              </p:cNvSpPr>
              <p:nvPr/>
            </p:nvSpPr>
            <p:spPr bwMode="auto">
              <a:xfrm>
                <a:off x="2819400" y="2667000"/>
                <a:ext cx="609600" cy="1219200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136" name="Oval 264"/>
              <p:cNvSpPr>
                <a:spLocks noChangeArrowheads="1"/>
              </p:cNvSpPr>
              <p:nvPr/>
            </p:nvSpPr>
            <p:spPr bwMode="auto">
              <a:xfrm>
                <a:off x="2971800" y="3048000"/>
                <a:ext cx="152400" cy="152400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147" name="Text Box 275"/>
              <p:cNvSpPr txBox="1">
                <a:spLocks noChangeArrowheads="1"/>
              </p:cNvSpPr>
              <p:nvPr/>
            </p:nvSpPr>
            <p:spPr bwMode="auto">
              <a:xfrm>
                <a:off x="1828800" y="2209800"/>
                <a:ext cx="457200" cy="4572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0" i="1" dirty="0"/>
                  <a:t>r</a:t>
                </a:r>
                <a:r>
                  <a:rPr lang="en-US" b="0" baseline="-25000" dirty="0"/>
                  <a:t>1</a:t>
                </a:r>
              </a:p>
            </p:txBody>
          </p:sp>
          <p:sp>
            <p:nvSpPr>
              <p:cNvPr id="208148" name="Text Box 276"/>
              <p:cNvSpPr txBox="1">
                <a:spLocks noChangeArrowheads="1"/>
              </p:cNvSpPr>
              <p:nvPr/>
            </p:nvSpPr>
            <p:spPr bwMode="auto">
              <a:xfrm>
                <a:off x="2819400" y="2209800"/>
                <a:ext cx="457200" cy="4572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0" i="1" dirty="0"/>
                  <a:t>r</a:t>
                </a:r>
                <a:r>
                  <a:rPr lang="en-US" b="0" baseline="-25000" dirty="0"/>
                  <a:t>2</a:t>
                </a:r>
              </a:p>
            </p:txBody>
          </p:sp>
          <p:sp>
            <p:nvSpPr>
              <p:cNvPr id="208149" name="Text Box 277"/>
              <p:cNvSpPr txBox="1">
                <a:spLocks noChangeArrowheads="1"/>
              </p:cNvSpPr>
              <p:nvPr/>
            </p:nvSpPr>
            <p:spPr bwMode="auto">
              <a:xfrm>
                <a:off x="1793175" y="3750625"/>
                <a:ext cx="762000" cy="4572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0" i="1" dirty="0"/>
                  <a:t>h</a:t>
                </a:r>
                <a:r>
                  <a:rPr lang="en-US" b="0" baseline="-25000" dirty="0"/>
                  <a:t>1</a:t>
                </a:r>
              </a:p>
            </p:txBody>
          </p:sp>
          <p:sp>
            <p:nvSpPr>
              <p:cNvPr id="208150" name="Line 278"/>
              <p:cNvSpPr>
                <a:spLocks noChangeShapeType="1"/>
              </p:cNvSpPr>
              <p:nvPr/>
            </p:nvSpPr>
            <p:spPr bwMode="auto">
              <a:xfrm flipH="1" flipV="1">
                <a:off x="1447800" y="3581400"/>
                <a:ext cx="381000" cy="30480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8151" name="Text Box 279"/>
              <p:cNvSpPr txBox="1">
                <a:spLocks noChangeArrowheads="1"/>
              </p:cNvSpPr>
              <p:nvPr/>
            </p:nvSpPr>
            <p:spPr bwMode="auto">
              <a:xfrm>
                <a:off x="2028700" y="3100450"/>
                <a:ext cx="762000" cy="4572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0" i="1" dirty="0"/>
                  <a:t>h</a:t>
                </a:r>
                <a:r>
                  <a:rPr lang="en-US" b="0" baseline="-25000" dirty="0"/>
                  <a:t>2</a:t>
                </a:r>
              </a:p>
            </p:txBody>
          </p:sp>
          <p:sp>
            <p:nvSpPr>
              <p:cNvPr id="208152" name="Line 280"/>
              <p:cNvSpPr>
                <a:spLocks noChangeShapeType="1"/>
              </p:cNvSpPr>
              <p:nvPr/>
            </p:nvSpPr>
            <p:spPr bwMode="auto">
              <a:xfrm flipH="1" flipV="1">
                <a:off x="1700213" y="2981325"/>
                <a:ext cx="381000" cy="30480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08168" name="Group 296"/>
          <p:cNvGrpSpPr>
            <a:grpSpLocks/>
          </p:cNvGrpSpPr>
          <p:nvPr/>
        </p:nvGrpSpPr>
        <p:grpSpPr bwMode="auto">
          <a:xfrm>
            <a:off x="2967038" y="4621212"/>
            <a:ext cx="2303462" cy="1703388"/>
            <a:chOff x="1869" y="3024"/>
            <a:chExt cx="1451" cy="1073"/>
          </a:xfrm>
        </p:grpSpPr>
        <p:sp>
          <p:nvSpPr>
            <p:cNvPr id="208153" name="Freeform 281"/>
            <p:cNvSpPr>
              <a:spLocks/>
            </p:cNvSpPr>
            <p:nvPr/>
          </p:nvSpPr>
          <p:spPr bwMode="auto">
            <a:xfrm>
              <a:off x="1891" y="3051"/>
              <a:ext cx="959" cy="1015"/>
            </a:xfrm>
            <a:custGeom>
              <a:avLst/>
              <a:gdLst>
                <a:gd name="T0" fmla="*/ 0 w 959"/>
                <a:gd name="T1" fmla="*/ 1015 h 1015"/>
                <a:gd name="T2" fmla="*/ 959 w 959"/>
                <a:gd name="T3" fmla="*/ 0 h 10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59" h="1015">
                  <a:moveTo>
                    <a:pt x="0" y="1015"/>
                  </a:moveTo>
                  <a:lnTo>
                    <a:pt x="959" y="0"/>
                  </a:lnTo>
                </a:path>
              </a:pathLst>
            </a:custGeom>
            <a:noFill/>
            <a:ln w="38100">
              <a:solidFill>
                <a:srgbClr val="0000FF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8154" name="Line 282"/>
            <p:cNvSpPr>
              <a:spLocks noChangeShapeType="1"/>
            </p:cNvSpPr>
            <p:nvPr/>
          </p:nvSpPr>
          <p:spPr bwMode="auto">
            <a:xfrm>
              <a:off x="2850" y="3051"/>
              <a:ext cx="432" cy="38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8155" name="Line 283"/>
            <p:cNvSpPr>
              <a:spLocks noChangeShapeType="1"/>
            </p:cNvSpPr>
            <p:nvPr/>
          </p:nvSpPr>
          <p:spPr bwMode="auto">
            <a:xfrm>
              <a:off x="2514" y="3435"/>
              <a:ext cx="288" cy="38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8156" name="Line 284"/>
            <p:cNvSpPr>
              <a:spLocks noChangeShapeType="1"/>
            </p:cNvSpPr>
            <p:nvPr/>
          </p:nvSpPr>
          <p:spPr bwMode="auto">
            <a:xfrm>
              <a:off x="2226" y="3723"/>
              <a:ext cx="144" cy="288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8157" name="Line 285"/>
            <p:cNvSpPr>
              <a:spLocks noChangeShapeType="1"/>
            </p:cNvSpPr>
            <p:nvPr/>
          </p:nvSpPr>
          <p:spPr bwMode="auto">
            <a:xfrm flipH="1">
              <a:off x="3234" y="3435"/>
              <a:ext cx="48" cy="336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8158" name="Oval 286"/>
            <p:cNvSpPr>
              <a:spLocks noChangeAspect="1" noChangeArrowheads="1"/>
            </p:cNvSpPr>
            <p:nvPr/>
          </p:nvSpPr>
          <p:spPr bwMode="auto">
            <a:xfrm>
              <a:off x="2469" y="3360"/>
              <a:ext cx="86" cy="8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159" name="Oval 287"/>
            <p:cNvSpPr>
              <a:spLocks noChangeAspect="1" noChangeArrowheads="1"/>
            </p:cNvSpPr>
            <p:nvPr/>
          </p:nvSpPr>
          <p:spPr bwMode="auto">
            <a:xfrm>
              <a:off x="2802" y="3024"/>
              <a:ext cx="86" cy="8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160" name="Oval 288"/>
            <p:cNvSpPr>
              <a:spLocks noChangeAspect="1" noChangeArrowheads="1"/>
            </p:cNvSpPr>
            <p:nvPr/>
          </p:nvSpPr>
          <p:spPr bwMode="auto">
            <a:xfrm>
              <a:off x="2766" y="3768"/>
              <a:ext cx="86" cy="8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161" name="Oval 289"/>
            <p:cNvSpPr>
              <a:spLocks noChangeAspect="1" noChangeArrowheads="1"/>
            </p:cNvSpPr>
            <p:nvPr/>
          </p:nvSpPr>
          <p:spPr bwMode="auto">
            <a:xfrm>
              <a:off x="2322" y="4011"/>
              <a:ext cx="86" cy="8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162" name="Oval 290"/>
            <p:cNvSpPr>
              <a:spLocks noChangeAspect="1" noChangeArrowheads="1"/>
            </p:cNvSpPr>
            <p:nvPr/>
          </p:nvSpPr>
          <p:spPr bwMode="auto">
            <a:xfrm>
              <a:off x="1869" y="4006"/>
              <a:ext cx="86" cy="8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163" name="Oval 291"/>
            <p:cNvSpPr>
              <a:spLocks noChangeAspect="1" noChangeArrowheads="1"/>
            </p:cNvSpPr>
            <p:nvPr/>
          </p:nvSpPr>
          <p:spPr bwMode="auto">
            <a:xfrm>
              <a:off x="2178" y="3675"/>
              <a:ext cx="86" cy="8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164" name="Oval 292"/>
            <p:cNvSpPr>
              <a:spLocks noChangeAspect="1" noChangeArrowheads="1"/>
            </p:cNvSpPr>
            <p:nvPr/>
          </p:nvSpPr>
          <p:spPr bwMode="auto">
            <a:xfrm>
              <a:off x="3234" y="3387"/>
              <a:ext cx="86" cy="8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165" name="Oval 293"/>
            <p:cNvSpPr>
              <a:spLocks noChangeAspect="1" noChangeArrowheads="1"/>
            </p:cNvSpPr>
            <p:nvPr/>
          </p:nvSpPr>
          <p:spPr bwMode="auto">
            <a:xfrm>
              <a:off x="3186" y="3723"/>
              <a:ext cx="86" cy="8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3073977" y="4240212"/>
            <a:ext cx="2673143" cy="2010070"/>
            <a:chOff x="3073977" y="4240212"/>
            <a:chExt cx="2673143" cy="2010070"/>
          </a:xfrm>
        </p:grpSpPr>
        <p:sp>
          <p:nvSpPr>
            <p:cNvPr id="2" name="TextBox 1"/>
            <p:cNvSpPr txBox="1"/>
            <p:nvPr/>
          </p:nvSpPr>
          <p:spPr>
            <a:xfrm>
              <a:off x="4495800" y="4240212"/>
              <a:ext cx="3429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0" i="1" dirty="0" smtClean="0"/>
                <a:t>b</a:t>
              </a:r>
              <a:endParaRPr lang="en-US" b="0" i="1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3733674" y="4678084"/>
              <a:ext cx="50482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0" i="1" dirty="0" smtClean="0"/>
                <a:t>r</a:t>
              </a:r>
              <a:r>
                <a:rPr lang="en-US" b="0" baseline="-25000" dirty="0" smtClean="0"/>
                <a:t>1</a:t>
              </a:r>
              <a:endParaRPr lang="en-US" b="0" baseline="-25000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5242295" y="4966642"/>
              <a:ext cx="50482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0" i="1" dirty="0" smtClean="0"/>
                <a:t>r</a:t>
              </a:r>
              <a:r>
                <a:rPr lang="en-US" b="0" baseline="-25000" dirty="0" smtClean="0"/>
                <a:t>2</a:t>
              </a:r>
              <a:endParaRPr lang="en-US" b="0" baseline="-25000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3073977" y="5387649"/>
              <a:ext cx="50482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0" i="1" dirty="0"/>
                <a:t>h</a:t>
              </a:r>
              <a:r>
                <a:rPr lang="en-US" b="0" baseline="-25000" dirty="0" smtClean="0"/>
                <a:t>2</a:t>
              </a:r>
              <a:endParaRPr lang="en-US" b="0" baseline="-25000" dirty="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4414837" y="5788617"/>
              <a:ext cx="50482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0" i="1" dirty="0" smtClean="0"/>
                <a:t>h</a:t>
              </a:r>
              <a:r>
                <a:rPr lang="en-US" b="0" baseline="-25000" dirty="0" smtClean="0"/>
                <a:t>1</a:t>
              </a:r>
              <a:endParaRPr lang="en-US" b="0" baseline="-25000" dirty="0"/>
            </a:p>
          </p:txBody>
        </p:sp>
      </p:grpSp>
    </p:spTree>
    <p:extLst>
      <p:ext uri="{BB962C8B-B14F-4D97-AF65-F5344CB8AC3E}">
        <p14:creationId xmlns:p14="http://schemas.microsoft.com/office/powerpoint/2010/main" val="4096517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Quitz: Homotopic Transformation</a:t>
            </a:r>
          </a:p>
        </p:txBody>
      </p:sp>
      <p:sp>
        <p:nvSpPr>
          <p:cNvPr id="209923" name="Rectangle 3"/>
          <p:cNvSpPr>
            <a:spLocks noChangeArrowheads="1"/>
          </p:cNvSpPr>
          <p:nvPr/>
        </p:nvSpPr>
        <p:spPr bwMode="auto">
          <a:xfrm>
            <a:off x="685800" y="1066800"/>
            <a:ext cx="7696200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What is the relation between an element in the ith and i+1th levels?</a:t>
            </a:r>
          </a:p>
        </p:txBody>
      </p:sp>
      <p:grpSp>
        <p:nvGrpSpPr>
          <p:cNvPr id="209948" name="Group 28"/>
          <p:cNvGrpSpPr>
            <a:grpSpLocks/>
          </p:cNvGrpSpPr>
          <p:nvPr/>
        </p:nvGrpSpPr>
        <p:grpSpPr bwMode="auto">
          <a:xfrm>
            <a:off x="3276600" y="2438400"/>
            <a:ext cx="2303463" cy="1703388"/>
            <a:chOff x="1869" y="3024"/>
            <a:chExt cx="1451" cy="1073"/>
          </a:xfrm>
        </p:grpSpPr>
        <p:sp>
          <p:nvSpPr>
            <p:cNvPr id="209949" name="Freeform 29"/>
            <p:cNvSpPr>
              <a:spLocks/>
            </p:cNvSpPr>
            <p:nvPr/>
          </p:nvSpPr>
          <p:spPr bwMode="auto">
            <a:xfrm>
              <a:off x="1891" y="3051"/>
              <a:ext cx="959" cy="1015"/>
            </a:xfrm>
            <a:custGeom>
              <a:avLst/>
              <a:gdLst>
                <a:gd name="T0" fmla="*/ 0 w 959"/>
                <a:gd name="T1" fmla="*/ 1015 h 1015"/>
                <a:gd name="T2" fmla="*/ 959 w 959"/>
                <a:gd name="T3" fmla="*/ 0 h 10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59" h="1015">
                  <a:moveTo>
                    <a:pt x="0" y="1015"/>
                  </a:moveTo>
                  <a:lnTo>
                    <a:pt x="959" y="0"/>
                  </a:lnTo>
                </a:path>
              </a:pathLst>
            </a:custGeom>
            <a:noFill/>
            <a:ln w="38100">
              <a:solidFill>
                <a:srgbClr val="0000FF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9950" name="Line 30"/>
            <p:cNvSpPr>
              <a:spLocks noChangeShapeType="1"/>
            </p:cNvSpPr>
            <p:nvPr/>
          </p:nvSpPr>
          <p:spPr bwMode="auto">
            <a:xfrm>
              <a:off x="2850" y="3051"/>
              <a:ext cx="432" cy="38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9951" name="Line 31"/>
            <p:cNvSpPr>
              <a:spLocks noChangeShapeType="1"/>
            </p:cNvSpPr>
            <p:nvPr/>
          </p:nvSpPr>
          <p:spPr bwMode="auto">
            <a:xfrm>
              <a:off x="2514" y="3435"/>
              <a:ext cx="288" cy="38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9952" name="Line 32"/>
            <p:cNvSpPr>
              <a:spLocks noChangeShapeType="1"/>
            </p:cNvSpPr>
            <p:nvPr/>
          </p:nvSpPr>
          <p:spPr bwMode="auto">
            <a:xfrm>
              <a:off x="2226" y="3723"/>
              <a:ext cx="144" cy="288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9953" name="Line 33"/>
            <p:cNvSpPr>
              <a:spLocks noChangeShapeType="1"/>
            </p:cNvSpPr>
            <p:nvPr/>
          </p:nvSpPr>
          <p:spPr bwMode="auto">
            <a:xfrm flipH="1">
              <a:off x="3234" y="3435"/>
              <a:ext cx="48" cy="336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9954" name="Oval 34"/>
            <p:cNvSpPr>
              <a:spLocks noChangeAspect="1" noChangeArrowheads="1"/>
            </p:cNvSpPr>
            <p:nvPr/>
          </p:nvSpPr>
          <p:spPr bwMode="auto">
            <a:xfrm>
              <a:off x="2469" y="3360"/>
              <a:ext cx="86" cy="8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955" name="Oval 35"/>
            <p:cNvSpPr>
              <a:spLocks noChangeAspect="1" noChangeArrowheads="1"/>
            </p:cNvSpPr>
            <p:nvPr/>
          </p:nvSpPr>
          <p:spPr bwMode="auto">
            <a:xfrm>
              <a:off x="2802" y="3024"/>
              <a:ext cx="86" cy="8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956" name="Oval 36"/>
            <p:cNvSpPr>
              <a:spLocks noChangeAspect="1" noChangeArrowheads="1"/>
            </p:cNvSpPr>
            <p:nvPr/>
          </p:nvSpPr>
          <p:spPr bwMode="auto">
            <a:xfrm>
              <a:off x="2766" y="3768"/>
              <a:ext cx="86" cy="8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957" name="Oval 37"/>
            <p:cNvSpPr>
              <a:spLocks noChangeAspect="1" noChangeArrowheads="1"/>
            </p:cNvSpPr>
            <p:nvPr/>
          </p:nvSpPr>
          <p:spPr bwMode="auto">
            <a:xfrm>
              <a:off x="2322" y="4011"/>
              <a:ext cx="86" cy="8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958" name="Oval 38"/>
            <p:cNvSpPr>
              <a:spLocks noChangeAspect="1" noChangeArrowheads="1"/>
            </p:cNvSpPr>
            <p:nvPr/>
          </p:nvSpPr>
          <p:spPr bwMode="auto">
            <a:xfrm>
              <a:off x="1869" y="4006"/>
              <a:ext cx="86" cy="8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959" name="Oval 39"/>
            <p:cNvSpPr>
              <a:spLocks noChangeAspect="1" noChangeArrowheads="1"/>
            </p:cNvSpPr>
            <p:nvPr/>
          </p:nvSpPr>
          <p:spPr bwMode="auto">
            <a:xfrm>
              <a:off x="2178" y="3675"/>
              <a:ext cx="86" cy="8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960" name="Oval 40"/>
            <p:cNvSpPr>
              <a:spLocks noChangeAspect="1" noChangeArrowheads="1"/>
            </p:cNvSpPr>
            <p:nvPr/>
          </p:nvSpPr>
          <p:spPr bwMode="auto">
            <a:xfrm>
              <a:off x="3234" y="3387"/>
              <a:ext cx="86" cy="8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961" name="Oval 41"/>
            <p:cNvSpPr>
              <a:spLocks noChangeAspect="1" noChangeArrowheads="1"/>
            </p:cNvSpPr>
            <p:nvPr/>
          </p:nvSpPr>
          <p:spPr bwMode="auto">
            <a:xfrm>
              <a:off x="3186" y="3723"/>
              <a:ext cx="86" cy="8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75309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 dirty="0" smtClean="0">
                <a:solidFill>
                  <a:schemeClr val="tx2"/>
                </a:solidFill>
              </a:rPr>
              <a:t>More challenges in 3D </a:t>
            </a:r>
            <a:endParaRPr lang="en-US" sz="3600" b="0" dirty="0">
              <a:solidFill>
                <a:schemeClr val="tx2"/>
              </a:solidFill>
            </a:endParaRPr>
          </a:p>
        </p:txBody>
      </p:sp>
      <p:sp>
        <p:nvSpPr>
          <p:cNvPr id="209923" name="Rectangle 3"/>
          <p:cNvSpPr>
            <a:spLocks noChangeArrowheads="1"/>
          </p:cNvSpPr>
          <p:nvPr/>
        </p:nvSpPr>
        <p:spPr bwMode="auto">
          <a:xfrm>
            <a:off x="685800" y="1066800"/>
            <a:ext cx="7696200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 dirty="0" smtClean="0"/>
              <a:t>Lot more challenges in 3D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 dirty="0" err="1" smtClean="0"/>
              <a:t>Homotopic</a:t>
            </a:r>
            <a:r>
              <a:rPr lang="en-US" sz="2000" b="0" dirty="0" smtClean="0"/>
              <a:t> tree is not feasible</a:t>
            </a:r>
            <a:endParaRPr lang="en-US" sz="2000" b="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37" r="15688"/>
          <a:stretch/>
        </p:blipFill>
        <p:spPr bwMode="auto">
          <a:xfrm>
            <a:off x="704603" y="2120900"/>
            <a:ext cx="3310742" cy="3157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3300" y="2395537"/>
            <a:ext cx="4367938" cy="2481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45359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2465</TotalTime>
  <Words>420</Words>
  <Application>Microsoft Office PowerPoint</Application>
  <PresentationFormat>On-screen Show (4:3)</PresentationFormat>
  <Paragraphs>117</Paragraphs>
  <Slides>15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Pennsylvania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PK Saha</dc:creator>
  <cp:lastModifiedBy>pksaha</cp:lastModifiedBy>
  <cp:revision>84</cp:revision>
  <cp:lastPrinted>2011-03-02T21:33:54Z</cp:lastPrinted>
  <dcterms:created xsi:type="dcterms:W3CDTF">2007-02-05T16:53:06Z</dcterms:created>
  <dcterms:modified xsi:type="dcterms:W3CDTF">2011-03-02T21:44:12Z</dcterms:modified>
</cp:coreProperties>
</file>