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281" r:id="rId2"/>
    <p:sldId id="256" r:id="rId3"/>
    <p:sldId id="280" r:id="rId4"/>
    <p:sldId id="257" r:id="rId5"/>
    <p:sldId id="292" r:id="rId6"/>
    <p:sldId id="283" r:id="rId7"/>
    <p:sldId id="293" r:id="rId8"/>
    <p:sldId id="294" r:id="rId9"/>
    <p:sldId id="295" r:id="rId10"/>
    <p:sldId id="258" r:id="rId11"/>
    <p:sldId id="296" r:id="rId12"/>
    <p:sldId id="297" r:id="rId13"/>
    <p:sldId id="260" r:id="rId14"/>
    <p:sldId id="298" r:id="rId15"/>
    <p:sldId id="299" r:id="rId16"/>
    <p:sldId id="300" r:id="rId17"/>
    <p:sldId id="261" r:id="rId18"/>
    <p:sldId id="301" r:id="rId19"/>
    <p:sldId id="259" r:id="rId20"/>
    <p:sldId id="262" r:id="rId21"/>
    <p:sldId id="302" r:id="rId22"/>
    <p:sldId id="304" r:id="rId23"/>
    <p:sldId id="305" r:id="rId24"/>
    <p:sldId id="263" r:id="rId25"/>
    <p:sldId id="264" r:id="rId26"/>
    <p:sldId id="306" r:id="rId27"/>
    <p:sldId id="307" r:id="rId28"/>
    <p:sldId id="308" r:id="rId29"/>
    <p:sldId id="309" r:id="rId30"/>
    <p:sldId id="310" r:id="rId31"/>
    <p:sldId id="265" r:id="rId32"/>
    <p:sldId id="311" r:id="rId33"/>
    <p:sldId id="312" r:id="rId34"/>
    <p:sldId id="313" r:id="rId35"/>
    <p:sldId id="314" r:id="rId36"/>
    <p:sldId id="266" r:id="rId37"/>
    <p:sldId id="315" r:id="rId38"/>
    <p:sldId id="316" r:id="rId39"/>
    <p:sldId id="317" r:id="rId40"/>
    <p:sldId id="267" r:id="rId41"/>
    <p:sldId id="318" r:id="rId42"/>
    <p:sldId id="319" r:id="rId43"/>
    <p:sldId id="320" r:id="rId44"/>
    <p:sldId id="321" r:id="rId45"/>
    <p:sldId id="322" r:id="rId46"/>
    <p:sldId id="268" r:id="rId47"/>
    <p:sldId id="323" r:id="rId48"/>
    <p:sldId id="324" r:id="rId49"/>
    <p:sldId id="325" r:id="rId50"/>
    <p:sldId id="326" r:id="rId51"/>
    <p:sldId id="327" r:id="rId52"/>
    <p:sldId id="269" r:id="rId53"/>
    <p:sldId id="273" r:id="rId54"/>
    <p:sldId id="270" r:id="rId55"/>
    <p:sldId id="274" r:id="rId56"/>
    <p:sldId id="285" r:id="rId57"/>
    <p:sldId id="328" r:id="rId58"/>
    <p:sldId id="329" r:id="rId59"/>
    <p:sldId id="330" r:id="rId60"/>
    <p:sldId id="287" r:id="rId61"/>
    <p:sldId id="331" r:id="rId62"/>
    <p:sldId id="332" r:id="rId63"/>
    <p:sldId id="333" r:id="rId64"/>
    <p:sldId id="288" r:id="rId65"/>
    <p:sldId id="275" r:id="rId66"/>
    <p:sldId id="334" r:id="rId67"/>
    <p:sldId id="335" r:id="rId68"/>
    <p:sldId id="336" r:id="rId69"/>
    <p:sldId id="337" r:id="rId70"/>
    <p:sldId id="338" r:id="rId71"/>
    <p:sldId id="291" r:id="rId72"/>
    <p:sldId id="339" r:id="rId73"/>
    <p:sldId id="340" r:id="rId74"/>
    <p:sldId id="341" r:id="rId75"/>
    <p:sldId id="342" r:id="rId76"/>
    <p:sldId id="343" r:id="rId77"/>
    <p:sldId id="276" r:id="rId78"/>
    <p:sldId id="344" r:id="rId79"/>
    <p:sldId id="345" r:id="rId80"/>
    <p:sldId id="346" r:id="rId81"/>
    <p:sldId id="347" r:id="rId82"/>
    <p:sldId id="277" r:id="rId83"/>
    <p:sldId id="348" r:id="rId84"/>
    <p:sldId id="349" r:id="rId85"/>
    <p:sldId id="278" r:id="rId86"/>
    <p:sldId id="279" r:id="rId8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00FF00"/>
    <a:srgbClr val="FF0000"/>
    <a:srgbClr val="FFFF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90566" autoAdjust="0"/>
  </p:normalViewPr>
  <p:slideViewPr>
    <p:cSldViewPr>
      <p:cViewPr>
        <p:scale>
          <a:sx n="180" d="100"/>
          <a:sy n="180" d="100"/>
        </p:scale>
        <p:origin x="-828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21.xml"/><Relationship Id="rId26" Type="http://schemas.openxmlformats.org/officeDocument/2006/relationships/slide" Target="slides/slide59.xml"/><Relationship Id="rId3" Type="http://schemas.openxmlformats.org/officeDocument/2006/relationships/slide" Target="slides/slide4.xml"/><Relationship Id="rId21" Type="http://schemas.openxmlformats.org/officeDocument/2006/relationships/slide" Target="slides/slide24.xml"/><Relationship Id="rId34" Type="http://schemas.openxmlformats.org/officeDocument/2006/relationships/slide" Target="slides/slide79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20.xml"/><Relationship Id="rId25" Type="http://schemas.openxmlformats.org/officeDocument/2006/relationships/slide" Target="slides/slide58.xml"/><Relationship Id="rId33" Type="http://schemas.openxmlformats.org/officeDocument/2006/relationships/slide" Target="slides/slide78.xml"/><Relationship Id="rId2" Type="http://schemas.openxmlformats.org/officeDocument/2006/relationships/slide" Target="slides/slide3.xml"/><Relationship Id="rId16" Type="http://schemas.openxmlformats.org/officeDocument/2006/relationships/slide" Target="slides/slide19.xml"/><Relationship Id="rId20" Type="http://schemas.openxmlformats.org/officeDocument/2006/relationships/slide" Target="slides/slide23.xml"/><Relationship Id="rId29" Type="http://schemas.openxmlformats.org/officeDocument/2006/relationships/slide" Target="slides/slide62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57.xml"/><Relationship Id="rId32" Type="http://schemas.openxmlformats.org/officeDocument/2006/relationships/slide" Target="slides/slide77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23" Type="http://schemas.openxmlformats.org/officeDocument/2006/relationships/slide" Target="slides/slide56.xml"/><Relationship Id="rId28" Type="http://schemas.openxmlformats.org/officeDocument/2006/relationships/slide" Target="slides/slide61.xml"/><Relationship Id="rId36" Type="http://schemas.openxmlformats.org/officeDocument/2006/relationships/slide" Target="slides/slide81.xml"/><Relationship Id="rId10" Type="http://schemas.openxmlformats.org/officeDocument/2006/relationships/slide" Target="slides/slide11.xml"/><Relationship Id="rId19" Type="http://schemas.openxmlformats.org/officeDocument/2006/relationships/slide" Target="slides/slide22.xml"/><Relationship Id="rId31" Type="http://schemas.openxmlformats.org/officeDocument/2006/relationships/slide" Target="slides/slide64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55.xml"/><Relationship Id="rId27" Type="http://schemas.openxmlformats.org/officeDocument/2006/relationships/slide" Target="slides/slide60.xml"/><Relationship Id="rId30" Type="http://schemas.openxmlformats.org/officeDocument/2006/relationships/slide" Target="slides/slide63.xml"/><Relationship Id="rId35" Type="http://schemas.openxmlformats.org/officeDocument/2006/relationships/slide" Target="slides/slide8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65BD86-9742-48C9-B85B-E017AA5A0B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96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216934-76A3-4217-BF4C-2F0255A2E5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8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D1732-FC78-4A8C-85A7-9CDAE9A7E35C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44685-D298-46BE-9526-435BCA4E5646}" type="slidenum">
              <a:rPr lang="en-US"/>
              <a:pPr/>
              <a:t>11</a:t>
            </a:fld>
            <a:endParaRPr lang="en-US"/>
          </a:p>
        </p:txBody>
      </p:sp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44685-D298-46BE-9526-435BCA4E5646}" type="slidenum">
              <a:rPr lang="en-US"/>
              <a:pPr/>
              <a:t>12</a:t>
            </a:fld>
            <a:endParaRPr lang="en-US"/>
          </a:p>
        </p:txBody>
      </p:sp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CD53B-9938-4492-82B1-CE74974B5B71}" type="slidenum">
              <a:rPr lang="en-US"/>
              <a:pPr/>
              <a:t>13</a:t>
            </a:fld>
            <a:endParaRPr lang="en-US"/>
          </a:p>
        </p:txBody>
      </p:sp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CD53B-9938-4492-82B1-CE74974B5B71}" type="slidenum">
              <a:rPr lang="en-US"/>
              <a:pPr/>
              <a:t>14</a:t>
            </a:fld>
            <a:endParaRPr lang="en-US"/>
          </a:p>
        </p:txBody>
      </p:sp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CD53B-9938-4492-82B1-CE74974B5B71}" type="slidenum">
              <a:rPr lang="en-US"/>
              <a:pPr/>
              <a:t>15</a:t>
            </a:fld>
            <a:endParaRPr lang="en-US"/>
          </a:p>
        </p:txBody>
      </p:sp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CD53B-9938-4492-82B1-CE74974B5B71}" type="slidenum">
              <a:rPr lang="en-US"/>
              <a:pPr/>
              <a:t>16</a:t>
            </a:fld>
            <a:endParaRPr lang="en-US"/>
          </a:p>
        </p:txBody>
      </p:sp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636A61-D6D1-450F-AE17-2165A9C0DBEF}" type="slidenum">
              <a:rPr lang="en-US"/>
              <a:pPr/>
              <a:t>17</a:t>
            </a:fld>
            <a:endParaRPr lang="en-US"/>
          </a:p>
        </p:txBody>
      </p:sp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636A61-D6D1-450F-AE17-2165A9C0DBEF}" type="slidenum">
              <a:rPr lang="en-US"/>
              <a:pPr/>
              <a:t>18</a:t>
            </a:fld>
            <a:endParaRPr lang="en-US"/>
          </a:p>
        </p:txBody>
      </p:sp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31C061-7DCF-4EBC-9A0E-92D65D12B773}" type="slidenum">
              <a:rPr lang="en-US"/>
              <a:pPr/>
              <a:t>19</a:t>
            </a:fld>
            <a:endParaRPr lang="en-US"/>
          </a:p>
        </p:txBody>
      </p:sp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85701-42FE-4D83-9D67-3682B34C73BB}" type="slidenum">
              <a:rPr lang="en-US"/>
              <a:pPr/>
              <a:t>20</a:t>
            </a:fld>
            <a:endParaRPr lang="en-US"/>
          </a:p>
        </p:txBody>
      </p:sp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BFDCC-E7D4-4569-9216-28DF493ABFC1}" type="slidenum">
              <a:rPr lang="en-US"/>
              <a:pPr/>
              <a:t>3</a:t>
            </a:fld>
            <a:endParaRPr lang="en-US"/>
          </a:p>
        </p:txBody>
      </p:sp>
      <p:sp>
        <p:nvSpPr>
          <p:cNvPr id="124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85701-42FE-4D83-9D67-3682B34C73BB}" type="slidenum">
              <a:rPr lang="en-US"/>
              <a:pPr/>
              <a:t>21</a:t>
            </a:fld>
            <a:endParaRPr lang="en-US"/>
          </a:p>
        </p:txBody>
      </p:sp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85701-42FE-4D83-9D67-3682B34C73BB}" type="slidenum">
              <a:rPr lang="en-US"/>
              <a:pPr/>
              <a:t>22</a:t>
            </a:fld>
            <a:endParaRPr lang="en-US"/>
          </a:p>
        </p:txBody>
      </p:sp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85701-42FE-4D83-9D67-3682B34C73BB}" type="slidenum">
              <a:rPr lang="en-US"/>
              <a:pPr/>
              <a:t>23</a:t>
            </a:fld>
            <a:endParaRPr lang="en-US"/>
          </a:p>
        </p:txBody>
      </p:sp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2F5DE-752D-4B9C-8B70-09BB6DD6AE78}" type="slidenum">
              <a:rPr lang="en-US"/>
              <a:pPr/>
              <a:t>24</a:t>
            </a:fld>
            <a:endParaRPr lang="en-US"/>
          </a:p>
        </p:txBody>
      </p:sp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17075-E6ED-44E7-B150-12325D5549A3}" type="slidenum">
              <a:rPr lang="en-US"/>
              <a:pPr/>
              <a:t>25</a:t>
            </a:fld>
            <a:endParaRPr lang="en-US"/>
          </a:p>
        </p:txBody>
      </p:sp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17075-E6ED-44E7-B150-12325D5549A3}" type="slidenum">
              <a:rPr lang="en-US"/>
              <a:pPr/>
              <a:t>26</a:t>
            </a:fld>
            <a:endParaRPr lang="en-US"/>
          </a:p>
        </p:txBody>
      </p:sp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17075-E6ED-44E7-B150-12325D5549A3}" type="slidenum">
              <a:rPr lang="en-US"/>
              <a:pPr/>
              <a:t>27</a:t>
            </a:fld>
            <a:endParaRPr lang="en-US"/>
          </a:p>
        </p:txBody>
      </p:sp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17075-E6ED-44E7-B150-12325D5549A3}" type="slidenum">
              <a:rPr lang="en-US"/>
              <a:pPr/>
              <a:t>28</a:t>
            </a:fld>
            <a:endParaRPr lang="en-US"/>
          </a:p>
        </p:txBody>
      </p:sp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17075-E6ED-44E7-B150-12325D5549A3}" type="slidenum">
              <a:rPr lang="en-US"/>
              <a:pPr/>
              <a:t>29</a:t>
            </a:fld>
            <a:endParaRPr lang="en-US"/>
          </a:p>
        </p:txBody>
      </p:sp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17075-E6ED-44E7-B150-12325D5549A3}" type="slidenum">
              <a:rPr lang="en-US"/>
              <a:pPr/>
              <a:t>30</a:t>
            </a:fld>
            <a:endParaRPr lang="en-US"/>
          </a:p>
        </p:txBody>
      </p:sp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209FA-4E62-47A2-A83D-762884F78B54}" type="slidenum">
              <a:rPr lang="en-US"/>
              <a:pPr/>
              <a:t>4</a:t>
            </a:fld>
            <a:endParaRPr lang="en-US"/>
          </a:p>
        </p:txBody>
      </p:sp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7FAD29-9FFE-4B35-B149-A6AA634E4BEA}" type="slidenum">
              <a:rPr lang="en-US"/>
              <a:pPr/>
              <a:t>31</a:t>
            </a:fld>
            <a:endParaRPr lang="en-US"/>
          </a:p>
        </p:txBody>
      </p:sp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7FAD29-9FFE-4B35-B149-A6AA634E4BEA}" type="slidenum">
              <a:rPr lang="en-US"/>
              <a:pPr/>
              <a:t>32</a:t>
            </a:fld>
            <a:endParaRPr lang="en-US"/>
          </a:p>
        </p:txBody>
      </p:sp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7FAD29-9FFE-4B35-B149-A6AA634E4BEA}" type="slidenum">
              <a:rPr lang="en-US"/>
              <a:pPr/>
              <a:t>33</a:t>
            </a:fld>
            <a:endParaRPr lang="en-US"/>
          </a:p>
        </p:txBody>
      </p:sp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7FAD29-9FFE-4B35-B149-A6AA634E4BEA}" type="slidenum">
              <a:rPr lang="en-US"/>
              <a:pPr/>
              <a:t>34</a:t>
            </a:fld>
            <a:endParaRPr lang="en-US"/>
          </a:p>
        </p:txBody>
      </p:sp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7FAD29-9FFE-4B35-B149-A6AA634E4BEA}" type="slidenum">
              <a:rPr lang="en-US"/>
              <a:pPr/>
              <a:t>35</a:t>
            </a:fld>
            <a:endParaRPr lang="en-US"/>
          </a:p>
        </p:txBody>
      </p:sp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370D4-49B8-4493-9F9E-7CE4030FC347}" type="slidenum">
              <a:rPr lang="en-US"/>
              <a:pPr/>
              <a:t>36</a:t>
            </a:fld>
            <a:endParaRPr lang="en-US"/>
          </a:p>
        </p:txBody>
      </p:sp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370D4-49B8-4493-9F9E-7CE4030FC347}" type="slidenum">
              <a:rPr lang="en-US"/>
              <a:pPr/>
              <a:t>37</a:t>
            </a:fld>
            <a:endParaRPr lang="en-US"/>
          </a:p>
        </p:txBody>
      </p:sp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370D4-49B8-4493-9F9E-7CE4030FC347}" type="slidenum">
              <a:rPr lang="en-US"/>
              <a:pPr/>
              <a:t>38</a:t>
            </a:fld>
            <a:endParaRPr lang="en-US"/>
          </a:p>
        </p:txBody>
      </p:sp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370D4-49B8-4493-9F9E-7CE4030FC347}" type="slidenum">
              <a:rPr lang="en-US"/>
              <a:pPr/>
              <a:t>39</a:t>
            </a:fld>
            <a:endParaRPr lang="en-US"/>
          </a:p>
        </p:txBody>
      </p:sp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EBB34-7F8C-4E7B-BDC8-1FE3A345F548}" type="slidenum">
              <a:rPr lang="en-US"/>
              <a:pPr/>
              <a:t>40</a:t>
            </a:fld>
            <a:endParaRPr lang="en-US"/>
          </a:p>
        </p:txBody>
      </p:sp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209FA-4E62-47A2-A83D-762884F78B54}" type="slidenum">
              <a:rPr lang="en-US"/>
              <a:pPr/>
              <a:t>5</a:t>
            </a:fld>
            <a:endParaRPr lang="en-US"/>
          </a:p>
        </p:txBody>
      </p:sp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EBB34-7F8C-4E7B-BDC8-1FE3A345F548}" type="slidenum">
              <a:rPr lang="en-US"/>
              <a:pPr/>
              <a:t>41</a:t>
            </a:fld>
            <a:endParaRPr lang="en-US"/>
          </a:p>
        </p:txBody>
      </p:sp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EBB34-7F8C-4E7B-BDC8-1FE3A345F548}" type="slidenum">
              <a:rPr lang="en-US"/>
              <a:pPr/>
              <a:t>42</a:t>
            </a:fld>
            <a:endParaRPr lang="en-US"/>
          </a:p>
        </p:txBody>
      </p:sp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EBB34-7F8C-4E7B-BDC8-1FE3A345F548}" type="slidenum">
              <a:rPr lang="en-US"/>
              <a:pPr/>
              <a:t>43</a:t>
            </a:fld>
            <a:endParaRPr lang="en-US"/>
          </a:p>
        </p:txBody>
      </p:sp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EBB34-7F8C-4E7B-BDC8-1FE3A345F548}" type="slidenum">
              <a:rPr lang="en-US"/>
              <a:pPr/>
              <a:t>44</a:t>
            </a:fld>
            <a:endParaRPr lang="en-US"/>
          </a:p>
        </p:txBody>
      </p:sp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EBB34-7F8C-4E7B-BDC8-1FE3A345F548}" type="slidenum">
              <a:rPr lang="en-US"/>
              <a:pPr/>
              <a:t>45</a:t>
            </a:fld>
            <a:endParaRPr lang="en-US"/>
          </a:p>
        </p:txBody>
      </p:sp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40E74-D178-4A03-BB86-9B677412B41F}" type="slidenum">
              <a:rPr lang="en-US"/>
              <a:pPr/>
              <a:t>46</a:t>
            </a:fld>
            <a:endParaRPr lang="en-US"/>
          </a:p>
        </p:txBody>
      </p:sp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40E74-D178-4A03-BB86-9B677412B41F}" type="slidenum">
              <a:rPr lang="en-US"/>
              <a:pPr/>
              <a:t>47</a:t>
            </a:fld>
            <a:endParaRPr lang="en-US"/>
          </a:p>
        </p:txBody>
      </p:sp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40E74-D178-4A03-BB86-9B677412B41F}" type="slidenum">
              <a:rPr lang="en-US"/>
              <a:pPr/>
              <a:t>48</a:t>
            </a:fld>
            <a:endParaRPr lang="en-US"/>
          </a:p>
        </p:txBody>
      </p:sp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40E74-D178-4A03-BB86-9B677412B41F}" type="slidenum">
              <a:rPr lang="en-US"/>
              <a:pPr/>
              <a:t>49</a:t>
            </a:fld>
            <a:endParaRPr lang="en-US"/>
          </a:p>
        </p:txBody>
      </p:sp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40E74-D178-4A03-BB86-9B677412B41F}" type="slidenum">
              <a:rPr lang="en-US"/>
              <a:pPr/>
              <a:t>50</a:t>
            </a:fld>
            <a:endParaRPr lang="en-US"/>
          </a:p>
        </p:txBody>
      </p:sp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209FA-4E62-47A2-A83D-762884F78B54}" type="slidenum">
              <a:rPr lang="en-US"/>
              <a:pPr/>
              <a:t>6</a:t>
            </a:fld>
            <a:endParaRPr lang="en-US"/>
          </a:p>
        </p:txBody>
      </p:sp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40E74-D178-4A03-BB86-9B677412B41F}" type="slidenum">
              <a:rPr lang="en-US"/>
              <a:pPr/>
              <a:t>51</a:t>
            </a:fld>
            <a:endParaRPr lang="en-US"/>
          </a:p>
        </p:txBody>
      </p:sp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196A0-4A5C-474B-9009-E7625DF63A77}" type="slidenum">
              <a:rPr lang="en-US"/>
              <a:pPr/>
              <a:t>52</a:t>
            </a:fld>
            <a:endParaRPr lang="en-US"/>
          </a:p>
        </p:txBody>
      </p:sp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F5CBE9-87AB-4584-AAC4-D8EB26D07DD0}" type="slidenum">
              <a:rPr lang="en-US"/>
              <a:pPr/>
              <a:t>53</a:t>
            </a:fld>
            <a:endParaRPr lang="en-US"/>
          </a:p>
        </p:txBody>
      </p:sp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803B5-AB0A-4BF5-BE5E-AC087AC06435}" type="slidenum">
              <a:rPr lang="en-US"/>
              <a:pPr/>
              <a:t>54</a:t>
            </a:fld>
            <a:endParaRPr lang="en-US"/>
          </a:p>
        </p:txBody>
      </p:sp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0B06B-B534-49A9-9520-CE7A5051AADA}" type="slidenum">
              <a:rPr lang="en-US"/>
              <a:pPr/>
              <a:t>55</a:t>
            </a:fld>
            <a:endParaRPr lang="en-US"/>
          </a:p>
        </p:txBody>
      </p:sp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0B06B-B534-49A9-9520-CE7A5051AADA}" type="slidenum">
              <a:rPr lang="en-US"/>
              <a:pPr/>
              <a:t>56</a:t>
            </a:fld>
            <a:endParaRPr lang="en-US"/>
          </a:p>
        </p:txBody>
      </p:sp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0B06B-B534-49A9-9520-CE7A5051AADA}" type="slidenum">
              <a:rPr lang="en-US"/>
              <a:pPr/>
              <a:t>57</a:t>
            </a:fld>
            <a:endParaRPr lang="en-US"/>
          </a:p>
        </p:txBody>
      </p:sp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0B06B-B534-49A9-9520-CE7A5051AADA}" type="slidenum">
              <a:rPr lang="en-US"/>
              <a:pPr/>
              <a:t>58</a:t>
            </a:fld>
            <a:endParaRPr lang="en-US"/>
          </a:p>
        </p:txBody>
      </p:sp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0B06B-B534-49A9-9520-CE7A5051AADA}" type="slidenum">
              <a:rPr lang="en-US"/>
              <a:pPr/>
              <a:t>59</a:t>
            </a:fld>
            <a:endParaRPr lang="en-US"/>
          </a:p>
        </p:txBody>
      </p:sp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0B06B-B534-49A9-9520-CE7A5051AADA}" type="slidenum">
              <a:rPr lang="en-US"/>
              <a:pPr/>
              <a:t>60</a:t>
            </a:fld>
            <a:endParaRPr lang="en-US"/>
          </a:p>
        </p:txBody>
      </p:sp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209FA-4E62-47A2-A83D-762884F78B54}" type="slidenum">
              <a:rPr lang="en-US"/>
              <a:pPr/>
              <a:t>7</a:t>
            </a:fld>
            <a:endParaRPr lang="en-US"/>
          </a:p>
        </p:txBody>
      </p:sp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0B06B-B534-49A9-9520-CE7A5051AADA}" type="slidenum">
              <a:rPr lang="en-US"/>
              <a:pPr/>
              <a:t>61</a:t>
            </a:fld>
            <a:endParaRPr lang="en-US"/>
          </a:p>
        </p:txBody>
      </p:sp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0B06B-B534-49A9-9520-CE7A5051AADA}" type="slidenum">
              <a:rPr lang="en-US"/>
              <a:pPr/>
              <a:t>62</a:t>
            </a:fld>
            <a:endParaRPr lang="en-US"/>
          </a:p>
        </p:txBody>
      </p:sp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0B06B-B534-49A9-9520-CE7A5051AADA}" type="slidenum">
              <a:rPr lang="en-US"/>
              <a:pPr/>
              <a:t>63</a:t>
            </a:fld>
            <a:endParaRPr lang="en-US"/>
          </a:p>
        </p:txBody>
      </p:sp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0B06B-B534-49A9-9520-CE7A5051AADA}" type="slidenum">
              <a:rPr lang="en-US"/>
              <a:pPr/>
              <a:t>64</a:t>
            </a:fld>
            <a:endParaRPr lang="en-US"/>
          </a:p>
        </p:txBody>
      </p:sp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17AF4-F17D-484B-9382-C60A3DD2A484}" type="slidenum">
              <a:rPr lang="en-US"/>
              <a:pPr/>
              <a:t>65</a:t>
            </a:fld>
            <a:endParaRPr lang="en-US"/>
          </a:p>
        </p:txBody>
      </p:sp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17AF4-F17D-484B-9382-C60A3DD2A484}" type="slidenum">
              <a:rPr lang="en-US"/>
              <a:pPr/>
              <a:t>66</a:t>
            </a:fld>
            <a:endParaRPr lang="en-US"/>
          </a:p>
        </p:txBody>
      </p:sp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17AF4-F17D-484B-9382-C60A3DD2A484}" type="slidenum">
              <a:rPr lang="en-US"/>
              <a:pPr/>
              <a:t>67</a:t>
            </a:fld>
            <a:endParaRPr lang="en-US"/>
          </a:p>
        </p:txBody>
      </p:sp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17AF4-F17D-484B-9382-C60A3DD2A484}" type="slidenum">
              <a:rPr lang="en-US"/>
              <a:pPr/>
              <a:t>68</a:t>
            </a:fld>
            <a:endParaRPr lang="en-US"/>
          </a:p>
        </p:txBody>
      </p:sp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17AF4-F17D-484B-9382-C60A3DD2A484}" type="slidenum">
              <a:rPr lang="en-US"/>
              <a:pPr/>
              <a:t>69</a:t>
            </a:fld>
            <a:endParaRPr lang="en-US"/>
          </a:p>
        </p:txBody>
      </p:sp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17AF4-F17D-484B-9382-C60A3DD2A484}" type="slidenum">
              <a:rPr lang="en-US"/>
              <a:pPr/>
              <a:t>70</a:t>
            </a:fld>
            <a:endParaRPr lang="en-US"/>
          </a:p>
        </p:txBody>
      </p:sp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209FA-4E62-47A2-A83D-762884F78B54}" type="slidenum">
              <a:rPr lang="en-US"/>
              <a:pPr/>
              <a:t>8</a:t>
            </a:fld>
            <a:endParaRPr lang="en-US"/>
          </a:p>
        </p:txBody>
      </p:sp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17AF4-F17D-484B-9382-C60A3DD2A484}" type="slidenum">
              <a:rPr lang="en-US"/>
              <a:pPr/>
              <a:t>71</a:t>
            </a:fld>
            <a:endParaRPr lang="en-US"/>
          </a:p>
        </p:txBody>
      </p:sp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17AF4-F17D-484B-9382-C60A3DD2A484}" type="slidenum">
              <a:rPr lang="en-US"/>
              <a:pPr/>
              <a:t>72</a:t>
            </a:fld>
            <a:endParaRPr lang="en-US"/>
          </a:p>
        </p:txBody>
      </p:sp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17AF4-F17D-484B-9382-C60A3DD2A484}" type="slidenum">
              <a:rPr lang="en-US"/>
              <a:pPr/>
              <a:t>73</a:t>
            </a:fld>
            <a:endParaRPr lang="en-US"/>
          </a:p>
        </p:txBody>
      </p:sp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17AF4-F17D-484B-9382-C60A3DD2A484}" type="slidenum">
              <a:rPr lang="en-US"/>
              <a:pPr/>
              <a:t>74</a:t>
            </a:fld>
            <a:endParaRPr lang="en-US"/>
          </a:p>
        </p:txBody>
      </p:sp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17AF4-F17D-484B-9382-C60A3DD2A484}" type="slidenum">
              <a:rPr lang="en-US"/>
              <a:pPr/>
              <a:t>75</a:t>
            </a:fld>
            <a:endParaRPr lang="en-US"/>
          </a:p>
        </p:txBody>
      </p:sp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17AF4-F17D-484B-9382-C60A3DD2A484}" type="slidenum">
              <a:rPr lang="en-US"/>
              <a:pPr/>
              <a:t>76</a:t>
            </a:fld>
            <a:endParaRPr lang="en-US"/>
          </a:p>
        </p:txBody>
      </p:sp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606B8-7A65-4ADF-894D-8347C6F14EC0}" type="slidenum">
              <a:rPr lang="en-US"/>
              <a:pPr/>
              <a:t>77</a:t>
            </a:fld>
            <a:endParaRPr lang="en-US"/>
          </a:p>
        </p:txBody>
      </p:sp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606B8-7A65-4ADF-894D-8347C6F14EC0}" type="slidenum">
              <a:rPr lang="en-US"/>
              <a:pPr/>
              <a:t>78</a:t>
            </a:fld>
            <a:endParaRPr lang="en-US"/>
          </a:p>
        </p:txBody>
      </p:sp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606B8-7A65-4ADF-894D-8347C6F14EC0}" type="slidenum">
              <a:rPr lang="en-US"/>
              <a:pPr/>
              <a:t>79</a:t>
            </a:fld>
            <a:endParaRPr lang="en-US"/>
          </a:p>
        </p:txBody>
      </p:sp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606B8-7A65-4ADF-894D-8347C6F14EC0}" type="slidenum">
              <a:rPr lang="en-US"/>
              <a:pPr/>
              <a:t>80</a:t>
            </a:fld>
            <a:endParaRPr lang="en-US"/>
          </a:p>
        </p:txBody>
      </p:sp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209FA-4E62-47A2-A83D-762884F78B54}" type="slidenum">
              <a:rPr lang="en-US"/>
              <a:pPr/>
              <a:t>9</a:t>
            </a:fld>
            <a:endParaRPr lang="en-US"/>
          </a:p>
        </p:txBody>
      </p:sp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606B8-7A65-4ADF-894D-8347C6F14EC0}" type="slidenum">
              <a:rPr lang="en-US"/>
              <a:pPr/>
              <a:t>81</a:t>
            </a:fld>
            <a:endParaRPr lang="en-US"/>
          </a:p>
        </p:txBody>
      </p:sp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AFAAC-7E48-480C-9D75-D3FF26E7E028}" type="slidenum">
              <a:rPr lang="en-US"/>
              <a:pPr/>
              <a:t>82</a:t>
            </a:fld>
            <a:endParaRPr lang="en-US"/>
          </a:p>
        </p:txBody>
      </p:sp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AFAAC-7E48-480C-9D75-D3FF26E7E028}" type="slidenum">
              <a:rPr lang="en-US"/>
              <a:pPr/>
              <a:t>83</a:t>
            </a:fld>
            <a:endParaRPr lang="en-US"/>
          </a:p>
        </p:txBody>
      </p:sp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AFAAC-7E48-480C-9D75-D3FF26E7E028}" type="slidenum">
              <a:rPr lang="en-US"/>
              <a:pPr/>
              <a:t>84</a:t>
            </a:fld>
            <a:endParaRPr lang="en-US"/>
          </a:p>
        </p:txBody>
      </p:sp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BCC4F-39C6-4E59-9A83-3826BDDE06B2}" type="slidenum">
              <a:rPr lang="en-US"/>
              <a:pPr/>
              <a:t>85</a:t>
            </a:fld>
            <a:endParaRPr lang="en-US"/>
          </a:p>
        </p:txBody>
      </p:sp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4FCB1E-F50E-4AA5-AD48-50D27720351C}" type="slidenum">
              <a:rPr lang="en-US"/>
              <a:pPr/>
              <a:t>86</a:t>
            </a:fld>
            <a:endParaRPr lang="en-US"/>
          </a:p>
        </p:txBody>
      </p:sp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44685-D298-46BE-9526-435BCA4E5646}" type="slidenum">
              <a:rPr lang="en-US"/>
              <a:pPr/>
              <a:t>10</a:t>
            </a:fld>
            <a:endParaRPr lang="en-US"/>
          </a:p>
        </p:txBody>
      </p:sp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3F351-E5DB-41A3-B2AF-8E38119503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4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18EA6-B027-4CB3-B0FD-418BEDFBF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4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38258-AEE7-4B78-9496-B11371F0C2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7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509AB-4B4B-40C1-A47A-1D338089EC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0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58E15-179F-4A28-868A-0337CCA554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2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6032D-2C51-4214-805A-7353194FF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0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529D0-2BD7-4880-891D-C8A474470D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8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E8DEE-FBE1-4492-8620-D1B416592E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2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CAE41-04A7-4F3B-9CA7-4AFC6DBAFE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7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97F36-4526-4291-9DBD-3D56C59ED3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0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69AC0-5B3C-4E0D-8283-99D202983D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6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79A3E0-552D-4E5E-9CA5-5CC381DB28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63736"/>
            <a:ext cx="868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Course Syllabus</a:t>
            </a:r>
          </a:p>
          <a:p>
            <a:endParaRPr lang="en-US" sz="16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Color 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Camera models, camera calibration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0000FF"/>
                </a:solidFill>
              </a:rPr>
              <a:t>Advanced image pre-processing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Line </a:t>
            </a:r>
            <a:r>
              <a:rPr lang="en-US" sz="1600" dirty="0" smtClean="0">
                <a:solidFill>
                  <a:srgbClr val="0000FF"/>
                </a:solidFill>
              </a:rPr>
              <a:t>detection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Corner detection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Maximally stable extremal regions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Mathematical Morphology</a:t>
            </a:r>
            <a:r>
              <a:rPr lang="en-US" sz="1600" dirty="0" smtClean="0"/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binary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gray-scale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skeletonization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err="1" smtClean="0"/>
              <a:t>granulometry</a:t>
            </a:r>
            <a:endParaRPr lang="en-US" sz="16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morphological </a:t>
            </a:r>
            <a:r>
              <a:rPr lang="en-US" sz="1600" dirty="0" smtClean="0"/>
              <a:t>segmentation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Scale in image processing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Wavelet theory in image processing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 Compression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Texture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Image Registration</a:t>
            </a:r>
            <a:r>
              <a:rPr lang="en-US" sz="1600" dirty="0" smtClean="0"/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rigid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non-rigid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RANSAC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1991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Lines and corner for correspondence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81000" y="1046163"/>
            <a:ext cx="8229600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Interest point</a:t>
            </a:r>
            <a:r>
              <a:rPr lang="en-US" dirty="0"/>
              <a:t>s for solving correspondence problems in time series data.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Corners are better than lines in solving the above 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Lines and corner for correspondence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81000" y="1046163"/>
            <a:ext cx="8229600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Interest point</a:t>
            </a:r>
            <a:r>
              <a:rPr lang="en-US" dirty="0"/>
              <a:t>s for solving correspondence problems in time series data.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Corners are better than lines in solving the above </a:t>
            </a:r>
            <a:endParaRPr lang="en-US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Consider </a:t>
            </a:r>
            <a:r>
              <a:rPr lang="en-US" dirty="0"/>
              <a:t>that we </a:t>
            </a:r>
            <a:r>
              <a:rPr lang="en-US" dirty="0" smtClean="0"/>
              <a:t>want to solve point matching in two images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71712" y="2895600"/>
            <a:ext cx="1828800" cy="1371600"/>
            <a:chOff x="2271712" y="3429000"/>
            <a:chExt cx="1828800" cy="1371600"/>
          </a:xfrm>
        </p:grpSpPr>
        <p:sp>
          <p:nvSpPr>
            <p:cNvPr id="76809" name="Line 9"/>
            <p:cNvSpPr>
              <a:spLocks noChangeShapeType="1"/>
            </p:cNvSpPr>
            <p:nvPr/>
          </p:nvSpPr>
          <p:spPr bwMode="auto">
            <a:xfrm flipH="1">
              <a:off x="2271712" y="3429000"/>
              <a:ext cx="609600" cy="1143000"/>
            </a:xfrm>
            <a:prstGeom prst="line">
              <a:avLst/>
            </a:prstGeom>
            <a:noFill/>
            <a:ln w="254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5" name="Line 5"/>
            <p:cNvSpPr>
              <a:spLocks noChangeShapeType="1"/>
            </p:cNvSpPr>
            <p:nvPr/>
          </p:nvSpPr>
          <p:spPr bwMode="auto">
            <a:xfrm flipH="1">
              <a:off x="3033712" y="3733800"/>
              <a:ext cx="1066800" cy="10668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8" name="Oval 8"/>
            <p:cNvSpPr>
              <a:spLocks noChangeAspect="1" noChangeArrowheads="1"/>
            </p:cNvSpPr>
            <p:nvPr/>
          </p:nvSpPr>
          <p:spPr bwMode="auto">
            <a:xfrm>
              <a:off x="2486025" y="4014788"/>
              <a:ext cx="109538" cy="10953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1" name="Oval 11"/>
            <p:cNvSpPr>
              <a:spLocks noChangeAspect="1" noChangeArrowheads="1"/>
            </p:cNvSpPr>
            <p:nvPr/>
          </p:nvSpPr>
          <p:spPr bwMode="auto">
            <a:xfrm>
              <a:off x="3324225" y="4395788"/>
              <a:ext cx="109538" cy="1095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2" name="Oval 12"/>
            <p:cNvSpPr>
              <a:spLocks noChangeAspect="1" noChangeArrowheads="1"/>
            </p:cNvSpPr>
            <p:nvPr/>
          </p:nvSpPr>
          <p:spPr bwMode="auto">
            <a:xfrm>
              <a:off x="3124200" y="4572000"/>
              <a:ext cx="109538" cy="1095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Oval 13"/>
            <p:cNvSpPr>
              <a:spLocks noChangeAspect="1" noChangeArrowheads="1"/>
            </p:cNvSpPr>
            <p:nvPr/>
          </p:nvSpPr>
          <p:spPr bwMode="auto">
            <a:xfrm>
              <a:off x="3567112" y="4164330"/>
              <a:ext cx="109538" cy="1095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4" name="Oval 14"/>
            <p:cNvSpPr>
              <a:spLocks noChangeAspect="1" noChangeArrowheads="1"/>
            </p:cNvSpPr>
            <p:nvPr/>
          </p:nvSpPr>
          <p:spPr bwMode="auto">
            <a:xfrm>
              <a:off x="3845242" y="3878580"/>
              <a:ext cx="109538" cy="1095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5" name="Freeform 15"/>
            <p:cNvSpPr>
              <a:spLocks/>
            </p:cNvSpPr>
            <p:nvPr/>
          </p:nvSpPr>
          <p:spPr bwMode="auto">
            <a:xfrm>
              <a:off x="2535237" y="4069557"/>
              <a:ext cx="650875" cy="578643"/>
            </a:xfrm>
            <a:custGeom>
              <a:avLst/>
              <a:gdLst>
                <a:gd name="T0" fmla="*/ 0 w 410"/>
                <a:gd name="T1" fmla="*/ 0 h 344"/>
                <a:gd name="T2" fmla="*/ 410 w 410"/>
                <a:gd name="T3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0" h="344">
                  <a:moveTo>
                    <a:pt x="0" y="0"/>
                  </a:moveTo>
                  <a:lnTo>
                    <a:pt x="410" y="3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6" name="Line 16"/>
            <p:cNvSpPr>
              <a:spLocks noChangeShapeType="1"/>
            </p:cNvSpPr>
            <p:nvPr/>
          </p:nvSpPr>
          <p:spPr bwMode="auto">
            <a:xfrm>
              <a:off x="2535237" y="4069558"/>
              <a:ext cx="843757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7" name="Line 17"/>
            <p:cNvSpPr>
              <a:spLocks noChangeShapeType="1"/>
            </p:cNvSpPr>
            <p:nvPr/>
          </p:nvSpPr>
          <p:spPr bwMode="auto">
            <a:xfrm flipV="1">
              <a:off x="2540794" y="3940968"/>
              <a:ext cx="1359217" cy="128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8" name="Line 18"/>
            <p:cNvSpPr>
              <a:spLocks noChangeShapeType="1"/>
            </p:cNvSpPr>
            <p:nvPr/>
          </p:nvSpPr>
          <p:spPr bwMode="auto">
            <a:xfrm>
              <a:off x="2535238" y="4069556"/>
              <a:ext cx="1086644" cy="1495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9" name="Text Box 19"/>
            <p:cNvSpPr txBox="1">
              <a:spLocks noChangeArrowheads="1"/>
            </p:cNvSpPr>
            <p:nvPr/>
          </p:nvSpPr>
          <p:spPr bwMode="auto">
            <a:xfrm>
              <a:off x="3186112" y="3581400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786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Lines and corner for correspondence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81000" y="1046163"/>
            <a:ext cx="8229600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Interest point</a:t>
            </a:r>
            <a:r>
              <a:rPr lang="en-US" dirty="0"/>
              <a:t>s for solving correspondence problems in time series data.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Corners are better than lines in solving the above </a:t>
            </a:r>
            <a:endParaRPr lang="en-US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Consider </a:t>
            </a:r>
            <a:r>
              <a:rPr lang="en-US" dirty="0"/>
              <a:t>that we </a:t>
            </a:r>
            <a:r>
              <a:rPr lang="en-US" dirty="0" smtClean="0"/>
              <a:t>want to solve point matching in two images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A </a:t>
            </a:r>
            <a:r>
              <a:rPr lang="en-US" dirty="0"/>
              <a:t>vertex or corner provides better correspondence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2271712" y="2895600"/>
            <a:ext cx="1828800" cy="1371600"/>
            <a:chOff x="2271712" y="3429000"/>
            <a:chExt cx="1828800" cy="1371600"/>
          </a:xfrm>
        </p:grpSpPr>
        <p:sp>
          <p:nvSpPr>
            <p:cNvPr id="76809" name="Line 9"/>
            <p:cNvSpPr>
              <a:spLocks noChangeShapeType="1"/>
            </p:cNvSpPr>
            <p:nvPr/>
          </p:nvSpPr>
          <p:spPr bwMode="auto">
            <a:xfrm flipH="1">
              <a:off x="2271712" y="3429000"/>
              <a:ext cx="609600" cy="1143000"/>
            </a:xfrm>
            <a:prstGeom prst="line">
              <a:avLst/>
            </a:prstGeom>
            <a:noFill/>
            <a:ln w="254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5" name="Line 5"/>
            <p:cNvSpPr>
              <a:spLocks noChangeShapeType="1"/>
            </p:cNvSpPr>
            <p:nvPr/>
          </p:nvSpPr>
          <p:spPr bwMode="auto">
            <a:xfrm flipH="1">
              <a:off x="3033712" y="3733800"/>
              <a:ext cx="1066800" cy="10668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8" name="Oval 8"/>
            <p:cNvSpPr>
              <a:spLocks noChangeAspect="1" noChangeArrowheads="1"/>
            </p:cNvSpPr>
            <p:nvPr/>
          </p:nvSpPr>
          <p:spPr bwMode="auto">
            <a:xfrm>
              <a:off x="2486025" y="4014788"/>
              <a:ext cx="109538" cy="10953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1" name="Oval 11"/>
            <p:cNvSpPr>
              <a:spLocks noChangeAspect="1" noChangeArrowheads="1"/>
            </p:cNvSpPr>
            <p:nvPr/>
          </p:nvSpPr>
          <p:spPr bwMode="auto">
            <a:xfrm>
              <a:off x="3324225" y="4395788"/>
              <a:ext cx="109538" cy="1095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2" name="Oval 12"/>
            <p:cNvSpPr>
              <a:spLocks noChangeAspect="1" noChangeArrowheads="1"/>
            </p:cNvSpPr>
            <p:nvPr/>
          </p:nvSpPr>
          <p:spPr bwMode="auto">
            <a:xfrm>
              <a:off x="3124200" y="4572000"/>
              <a:ext cx="109538" cy="1095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Oval 13"/>
            <p:cNvSpPr>
              <a:spLocks noChangeAspect="1" noChangeArrowheads="1"/>
            </p:cNvSpPr>
            <p:nvPr/>
          </p:nvSpPr>
          <p:spPr bwMode="auto">
            <a:xfrm>
              <a:off x="3567112" y="4164330"/>
              <a:ext cx="109538" cy="1095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4" name="Oval 14"/>
            <p:cNvSpPr>
              <a:spLocks noChangeAspect="1" noChangeArrowheads="1"/>
            </p:cNvSpPr>
            <p:nvPr/>
          </p:nvSpPr>
          <p:spPr bwMode="auto">
            <a:xfrm>
              <a:off x="3845242" y="3878580"/>
              <a:ext cx="109538" cy="1095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5" name="Freeform 15"/>
            <p:cNvSpPr>
              <a:spLocks/>
            </p:cNvSpPr>
            <p:nvPr/>
          </p:nvSpPr>
          <p:spPr bwMode="auto">
            <a:xfrm>
              <a:off x="2535237" y="4069557"/>
              <a:ext cx="650875" cy="578643"/>
            </a:xfrm>
            <a:custGeom>
              <a:avLst/>
              <a:gdLst>
                <a:gd name="T0" fmla="*/ 0 w 410"/>
                <a:gd name="T1" fmla="*/ 0 h 344"/>
                <a:gd name="T2" fmla="*/ 410 w 410"/>
                <a:gd name="T3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0" h="344">
                  <a:moveTo>
                    <a:pt x="0" y="0"/>
                  </a:moveTo>
                  <a:lnTo>
                    <a:pt x="410" y="3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6" name="Line 16"/>
            <p:cNvSpPr>
              <a:spLocks noChangeShapeType="1"/>
            </p:cNvSpPr>
            <p:nvPr/>
          </p:nvSpPr>
          <p:spPr bwMode="auto">
            <a:xfrm>
              <a:off x="2535237" y="4069558"/>
              <a:ext cx="843757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7" name="Line 17"/>
            <p:cNvSpPr>
              <a:spLocks noChangeShapeType="1"/>
            </p:cNvSpPr>
            <p:nvPr/>
          </p:nvSpPr>
          <p:spPr bwMode="auto">
            <a:xfrm flipV="1">
              <a:off x="2540794" y="3940968"/>
              <a:ext cx="1359217" cy="128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8" name="Line 18"/>
            <p:cNvSpPr>
              <a:spLocks noChangeShapeType="1"/>
            </p:cNvSpPr>
            <p:nvPr/>
          </p:nvSpPr>
          <p:spPr bwMode="auto">
            <a:xfrm>
              <a:off x="2535238" y="4069556"/>
              <a:ext cx="1086644" cy="1495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9" name="Text Box 19"/>
            <p:cNvSpPr txBox="1">
              <a:spLocks noChangeArrowheads="1"/>
            </p:cNvSpPr>
            <p:nvPr/>
          </p:nvSpPr>
          <p:spPr bwMode="auto">
            <a:xfrm>
              <a:off x="3186112" y="3581400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91112" y="3033713"/>
            <a:ext cx="2071688" cy="1233487"/>
            <a:chOff x="5091112" y="3567113"/>
            <a:chExt cx="2071688" cy="1233487"/>
          </a:xfrm>
        </p:grpSpPr>
        <p:sp>
          <p:nvSpPr>
            <p:cNvPr id="76806" name="Freeform 6"/>
            <p:cNvSpPr>
              <a:spLocks/>
            </p:cNvSpPr>
            <p:nvPr/>
          </p:nvSpPr>
          <p:spPr bwMode="auto">
            <a:xfrm>
              <a:off x="5091112" y="4260850"/>
              <a:ext cx="1004888" cy="539750"/>
            </a:xfrm>
            <a:custGeom>
              <a:avLst/>
              <a:gdLst>
                <a:gd name="T0" fmla="*/ 0 w 633"/>
                <a:gd name="T1" fmla="*/ 340 h 340"/>
                <a:gd name="T2" fmla="*/ 117 w 633"/>
                <a:gd name="T3" fmla="*/ 0 h 340"/>
                <a:gd name="T4" fmla="*/ 633 w 633"/>
                <a:gd name="T5" fmla="*/ 31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3" h="340">
                  <a:moveTo>
                    <a:pt x="0" y="340"/>
                  </a:moveTo>
                  <a:lnTo>
                    <a:pt x="117" y="0"/>
                  </a:lnTo>
                  <a:lnTo>
                    <a:pt x="633" y="319"/>
                  </a:lnTo>
                </a:path>
              </a:pathLst>
            </a:custGeom>
            <a:noFill/>
            <a:ln w="25400">
              <a:solidFill>
                <a:srgbClr val="66FF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7" name="Freeform 7"/>
            <p:cNvSpPr>
              <a:spLocks/>
            </p:cNvSpPr>
            <p:nvPr/>
          </p:nvSpPr>
          <p:spPr bwMode="auto">
            <a:xfrm>
              <a:off x="6157912" y="3581400"/>
              <a:ext cx="1004888" cy="539750"/>
            </a:xfrm>
            <a:custGeom>
              <a:avLst/>
              <a:gdLst>
                <a:gd name="T0" fmla="*/ 0 w 633"/>
                <a:gd name="T1" fmla="*/ 340 h 340"/>
                <a:gd name="T2" fmla="*/ 117 w 633"/>
                <a:gd name="T3" fmla="*/ 0 h 340"/>
                <a:gd name="T4" fmla="*/ 633 w 633"/>
                <a:gd name="T5" fmla="*/ 31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3" h="340">
                  <a:moveTo>
                    <a:pt x="0" y="340"/>
                  </a:moveTo>
                  <a:lnTo>
                    <a:pt x="117" y="0"/>
                  </a:lnTo>
                  <a:lnTo>
                    <a:pt x="633" y="319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20" name="Oval 20"/>
            <p:cNvSpPr>
              <a:spLocks noChangeAspect="1" noChangeArrowheads="1"/>
            </p:cNvSpPr>
            <p:nvPr/>
          </p:nvSpPr>
          <p:spPr bwMode="auto">
            <a:xfrm>
              <a:off x="5243512" y="4219575"/>
              <a:ext cx="109538" cy="10953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Oval 21"/>
            <p:cNvSpPr>
              <a:spLocks noChangeAspect="1" noChangeArrowheads="1"/>
            </p:cNvSpPr>
            <p:nvPr/>
          </p:nvSpPr>
          <p:spPr bwMode="auto">
            <a:xfrm>
              <a:off x="6310312" y="3567113"/>
              <a:ext cx="109538" cy="1095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2" name="Line 22"/>
            <p:cNvSpPr>
              <a:spLocks noChangeShapeType="1"/>
            </p:cNvSpPr>
            <p:nvPr/>
          </p:nvSpPr>
          <p:spPr bwMode="auto">
            <a:xfrm flipV="1">
              <a:off x="5298281" y="3621882"/>
              <a:ext cx="1066800" cy="652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7864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Corners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81000" y="1046163"/>
            <a:ext cx="8534400" cy="390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Challenges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Gradient computation is less reliable near a corner due to ambiguity of edge orientation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/>
          </a:p>
        </p:txBody>
      </p:sp>
      <p:grpSp>
        <p:nvGrpSpPr>
          <p:cNvPr id="80925" name="Group 29"/>
          <p:cNvGrpSpPr>
            <a:grpSpLocks/>
          </p:cNvGrpSpPr>
          <p:nvPr/>
        </p:nvGrpSpPr>
        <p:grpSpPr bwMode="auto">
          <a:xfrm>
            <a:off x="2743200" y="2362200"/>
            <a:ext cx="3673475" cy="747713"/>
            <a:chOff x="1814" y="1386"/>
            <a:chExt cx="2314" cy="471"/>
          </a:xfrm>
        </p:grpSpPr>
        <p:sp>
          <p:nvSpPr>
            <p:cNvPr id="80918" name="Freeform 22"/>
            <p:cNvSpPr>
              <a:spLocks/>
            </p:cNvSpPr>
            <p:nvPr/>
          </p:nvSpPr>
          <p:spPr bwMode="auto">
            <a:xfrm>
              <a:off x="1814" y="1436"/>
              <a:ext cx="1410" cy="421"/>
            </a:xfrm>
            <a:custGeom>
              <a:avLst/>
              <a:gdLst>
                <a:gd name="T0" fmla="*/ 0 w 1410"/>
                <a:gd name="T1" fmla="*/ 0 h 421"/>
                <a:gd name="T2" fmla="*/ 0 w 1410"/>
                <a:gd name="T3" fmla="*/ 421 h 421"/>
                <a:gd name="T4" fmla="*/ 1410 w 1410"/>
                <a:gd name="T5" fmla="*/ 189 h 421"/>
                <a:gd name="T6" fmla="*/ 0 w 1410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0" h="421">
                  <a:moveTo>
                    <a:pt x="0" y="0"/>
                  </a:moveTo>
                  <a:lnTo>
                    <a:pt x="0" y="421"/>
                  </a:lnTo>
                  <a:lnTo>
                    <a:pt x="1410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3057" y="1479"/>
              <a:ext cx="288" cy="288"/>
            </a:xfrm>
            <a:prstGeom prst="ellips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0" name="Freeform 24"/>
            <p:cNvSpPr>
              <a:spLocks/>
            </p:cNvSpPr>
            <p:nvPr/>
          </p:nvSpPr>
          <p:spPr bwMode="auto">
            <a:xfrm>
              <a:off x="3210" y="1386"/>
              <a:ext cx="462" cy="243"/>
            </a:xfrm>
            <a:custGeom>
              <a:avLst/>
              <a:gdLst>
                <a:gd name="T0" fmla="*/ 0 w 462"/>
                <a:gd name="T1" fmla="*/ 243 h 243"/>
                <a:gd name="T2" fmla="*/ 462 w 462"/>
                <a:gd name="T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62" h="243">
                  <a:moveTo>
                    <a:pt x="0" y="243"/>
                  </a:moveTo>
                  <a:lnTo>
                    <a:pt x="46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1" name="Freeform 25"/>
            <p:cNvSpPr>
              <a:spLocks/>
            </p:cNvSpPr>
            <p:nvPr/>
          </p:nvSpPr>
          <p:spPr bwMode="auto">
            <a:xfrm>
              <a:off x="3216" y="1518"/>
              <a:ext cx="498" cy="114"/>
            </a:xfrm>
            <a:custGeom>
              <a:avLst/>
              <a:gdLst>
                <a:gd name="T0" fmla="*/ 0 w 498"/>
                <a:gd name="T1" fmla="*/ 114 h 114"/>
                <a:gd name="T2" fmla="*/ 498 w 498"/>
                <a:gd name="T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8" h="114">
                  <a:moveTo>
                    <a:pt x="0" y="114"/>
                  </a:moveTo>
                  <a:lnTo>
                    <a:pt x="49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2" name="Freeform 26"/>
            <p:cNvSpPr>
              <a:spLocks/>
            </p:cNvSpPr>
            <p:nvPr/>
          </p:nvSpPr>
          <p:spPr bwMode="auto">
            <a:xfrm>
              <a:off x="3219" y="1623"/>
              <a:ext cx="486" cy="9"/>
            </a:xfrm>
            <a:custGeom>
              <a:avLst/>
              <a:gdLst>
                <a:gd name="T0" fmla="*/ 0 w 486"/>
                <a:gd name="T1" fmla="*/ 0 h 9"/>
                <a:gd name="T2" fmla="*/ 486 w 486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" h="9">
                  <a:moveTo>
                    <a:pt x="0" y="0"/>
                  </a:moveTo>
                  <a:lnTo>
                    <a:pt x="486" y="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3" name="Freeform 27"/>
            <p:cNvSpPr>
              <a:spLocks/>
            </p:cNvSpPr>
            <p:nvPr/>
          </p:nvSpPr>
          <p:spPr bwMode="auto">
            <a:xfrm>
              <a:off x="3234" y="1629"/>
              <a:ext cx="459" cy="123"/>
            </a:xfrm>
            <a:custGeom>
              <a:avLst/>
              <a:gdLst>
                <a:gd name="T0" fmla="*/ 0 w 459"/>
                <a:gd name="T1" fmla="*/ 0 h 123"/>
                <a:gd name="T2" fmla="*/ 459 w 459"/>
                <a:gd name="T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9" h="123">
                  <a:moveTo>
                    <a:pt x="0" y="0"/>
                  </a:moveTo>
                  <a:lnTo>
                    <a:pt x="459" y="123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4" name="Text Box 28"/>
            <p:cNvSpPr txBox="1">
              <a:spLocks noChangeArrowheads="1"/>
            </p:cNvSpPr>
            <p:nvPr/>
          </p:nvSpPr>
          <p:spPr bwMode="auto">
            <a:xfrm>
              <a:off x="3792" y="144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?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Corners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81000" y="1046163"/>
            <a:ext cx="8534400" cy="390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Challenges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Gradient computation is less reliable near a corner due to ambiguity of edge orientation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Corner detector are usually not very robust. </a:t>
            </a:r>
            <a:endParaRPr lang="en-US" sz="2000" dirty="0" smtClean="0"/>
          </a:p>
        </p:txBody>
      </p:sp>
      <p:grpSp>
        <p:nvGrpSpPr>
          <p:cNvPr id="80925" name="Group 29"/>
          <p:cNvGrpSpPr>
            <a:grpSpLocks/>
          </p:cNvGrpSpPr>
          <p:nvPr/>
        </p:nvGrpSpPr>
        <p:grpSpPr bwMode="auto">
          <a:xfrm>
            <a:off x="2743200" y="2362200"/>
            <a:ext cx="3673475" cy="747713"/>
            <a:chOff x="1814" y="1386"/>
            <a:chExt cx="2314" cy="471"/>
          </a:xfrm>
        </p:grpSpPr>
        <p:sp>
          <p:nvSpPr>
            <p:cNvPr id="80918" name="Freeform 22"/>
            <p:cNvSpPr>
              <a:spLocks/>
            </p:cNvSpPr>
            <p:nvPr/>
          </p:nvSpPr>
          <p:spPr bwMode="auto">
            <a:xfrm>
              <a:off x="1814" y="1436"/>
              <a:ext cx="1410" cy="421"/>
            </a:xfrm>
            <a:custGeom>
              <a:avLst/>
              <a:gdLst>
                <a:gd name="T0" fmla="*/ 0 w 1410"/>
                <a:gd name="T1" fmla="*/ 0 h 421"/>
                <a:gd name="T2" fmla="*/ 0 w 1410"/>
                <a:gd name="T3" fmla="*/ 421 h 421"/>
                <a:gd name="T4" fmla="*/ 1410 w 1410"/>
                <a:gd name="T5" fmla="*/ 189 h 421"/>
                <a:gd name="T6" fmla="*/ 0 w 1410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0" h="421">
                  <a:moveTo>
                    <a:pt x="0" y="0"/>
                  </a:moveTo>
                  <a:lnTo>
                    <a:pt x="0" y="421"/>
                  </a:lnTo>
                  <a:lnTo>
                    <a:pt x="1410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3057" y="1479"/>
              <a:ext cx="288" cy="288"/>
            </a:xfrm>
            <a:prstGeom prst="ellips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0" name="Freeform 24"/>
            <p:cNvSpPr>
              <a:spLocks/>
            </p:cNvSpPr>
            <p:nvPr/>
          </p:nvSpPr>
          <p:spPr bwMode="auto">
            <a:xfrm>
              <a:off x="3210" y="1386"/>
              <a:ext cx="462" cy="243"/>
            </a:xfrm>
            <a:custGeom>
              <a:avLst/>
              <a:gdLst>
                <a:gd name="T0" fmla="*/ 0 w 462"/>
                <a:gd name="T1" fmla="*/ 243 h 243"/>
                <a:gd name="T2" fmla="*/ 462 w 462"/>
                <a:gd name="T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62" h="243">
                  <a:moveTo>
                    <a:pt x="0" y="243"/>
                  </a:moveTo>
                  <a:lnTo>
                    <a:pt x="46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1" name="Freeform 25"/>
            <p:cNvSpPr>
              <a:spLocks/>
            </p:cNvSpPr>
            <p:nvPr/>
          </p:nvSpPr>
          <p:spPr bwMode="auto">
            <a:xfrm>
              <a:off x="3216" y="1518"/>
              <a:ext cx="498" cy="114"/>
            </a:xfrm>
            <a:custGeom>
              <a:avLst/>
              <a:gdLst>
                <a:gd name="T0" fmla="*/ 0 w 498"/>
                <a:gd name="T1" fmla="*/ 114 h 114"/>
                <a:gd name="T2" fmla="*/ 498 w 498"/>
                <a:gd name="T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8" h="114">
                  <a:moveTo>
                    <a:pt x="0" y="114"/>
                  </a:moveTo>
                  <a:lnTo>
                    <a:pt x="49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2" name="Freeform 26"/>
            <p:cNvSpPr>
              <a:spLocks/>
            </p:cNvSpPr>
            <p:nvPr/>
          </p:nvSpPr>
          <p:spPr bwMode="auto">
            <a:xfrm>
              <a:off x="3219" y="1623"/>
              <a:ext cx="486" cy="9"/>
            </a:xfrm>
            <a:custGeom>
              <a:avLst/>
              <a:gdLst>
                <a:gd name="T0" fmla="*/ 0 w 486"/>
                <a:gd name="T1" fmla="*/ 0 h 9"/>
                <a:gd name="T2" fmla="*/ 486 w 486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" h="9">
                  <a:moveTo>
                    <a:pt x="0" y="0"/>
                  </a:moveTo>
                  <a:lnTo>
                    <a:pt x="486" y="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3" name="Freeform 27"/>
            <p:cNvSpPr>
              <a:spLocks/>
            </p:cNvSpPr>
            <p:nvPr/>
          </p:nvSpPr>
          <p:spPr bwMode="auto">
            <a:xfrm>
              <a:off x="3234" y="1629"/>
              <a:ext cx="459" cy="123"/>
            </a:xfrm>
            <a:custGeom>
              <a:avLst/>
              <a:gdLst>
                <a:gd name="T0" fmla="*/ 0 w 459"/>
                <a:gd name="T1" fmla="*/ 0 h 123"/>
                <a:gd name="T2" fmla="*/ 459 w 459"/>
                <a:gd name="T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9" h="123">
                  <a:moveTo>
                    <a:pt x="0" y="0"/>
                  </a:moveTo>
                  <a:lnTo>
                    <a:pt x="459" y="123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4" name="Text Box 28"/>
            <p:cNvSpPr txBox="1">
              <a:spLocks noChangeArrowheads="1"/>
            </p:cNvSpPr>
            <p:nvPr/>
          </p:nvSpPr>
          <p:spPr bwMode="auto">
            <a:xfrm>
              <a:off x="3792" y="144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7885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Corners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81000" y="1046163"/>
            <a:ext cx="8534400" cy="390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Challenges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Gradient computation is less reliable near a corner due to ambiguity of edge orientation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Corner detector are usually not very robust. </a:t>
            </a:r>
            <a:endParaRPr lang="en-US" sz="2000" dirty="0" smtClean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This </a:t>
            </a:r>
            <a:r>
              <a:rPr lang="en-US" sz="2000" dirty="0"/>
              <a:t>deficiency is overcome either by manual intervention or large redundancies. </a:t>
            </a:r>
            <a:endParaRPr lang="en-US" sz="2000" dirty="0" smtClean="0"/>
          </a:p>
        </p:txBody>
      </p:sp>
      <p:grpSp>
        <p:nvGrpSpPr>
          <p:cNvPr id="80925" name="Group 29"/>
          <p:cNvGrpSpPr>
            <a:grpSpLocks/>
          </p:cNvGrpSpPr>
          <p:nvPr/>
        </p:nvGrpSpPr>
        <p:grpSpPr bwMode="auto">
          <a:xfrm>
            <a:off x="2743200" y="2362200"/>
            <a:ext cx="3673475" cy="747713"/>
            <a:chOff x="1814" y="1386"/>
            <a:chExt cx="2314" cy="471"/>
          </a:xfrm>
        </p:grpSpPr>
        <p:sp>
          <p:nvSpPr>
            <p:cNvPr id="80918" name="Freeform 22"/>
            <p:cNvSpPr>
              <a:spLocks/>
            </p:cNvSpPr>
            <p:nvPr/>
          </p:nvSpPr>
          <p:spPr bwMode="auto">
            <a:xfrm>
              <a:off x="1814" y="1436"/>
              <a:ext cx="1410" cy="421"/>
            </a:xfrm>
            <a:custGeom>
              <a:avLst/>
              <a:gdLst>
                <a:gd name="T0" fmla="*/ 0 w 1410"/>
                <a:gd name="T1" fmla="*/ 0 h 421"/>
                <a:gd name="T2" fmla="*/ 0 w 1410"/>
                <a:gd name="T3" fmla="*/ 421 h 421"/>
                <a:gd name="T4" fmla="*/ 1410 w 1410"/>
                <a:gd name="T5" fmla="*/ 189 h 421"/>
                <a:gd name="T6" fmla="*/ 0 w 1410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0" h="421">
                  <a:moveTo>
                    <a:pt x="0" y="0"/>
                  </a:moveTo>
                  <a:lnTo>
                    <a:pt x="0" y="421"/>
                  </a:lnTo>
                  <a:lnTo>
                    <a:pt x="1410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3057" y="1479"/>
              <a:ext cx="288" cy="288"/>
            </a:xfrm>
            <a:prstGeom prst="ellips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0" name="Freeform 24"/>
            <p:cNvSpPr>
              <a:spLocks/>
            </p:cNvSpPr>
            <p:nvPr/>
          </p:nvSpPr>
          <p:spPr bwMode="auto">
            <a:xfrm>
              <a:off x="3210" y="1386"/>
              <a:ext cx="462" cy="243"/>
            </a:xfrm>
            <a:custGeom>
              <a:avLst/>
              <a:gdLst>
                <a:gd name="T0" fmla="*/ 0 w 462"/>
                <a:gd name="T1" fmla="*/ 243 h 243"/>
                <a:gd name="T2" fmla="*/ 462 w 462"/>
                <a:gd name="T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62" h="243">
                  <a:moveTo>
                    <a:pt x="0" y="243"/>
                  </a:moveTo>
                  <a:lnTo>
                    <a:pt x="46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1" name="Freeform 25"/>
            <p:cNvSpPr>
              <a:spLocks/>
            </p:cNvSpPr>
            <p:nvPr/>
          </p:nvSpPr>
          <p:spPr bwMode="auto">
            <a:xfrm>
              <a:off x="3216" y="1518"/>
              <a:ext cx="498" cy="114"/>
            </a:xfrm>
            <a:custGeom>
              <a:avLst/>
              <a:gdLst>
                <a:gd name="T0" fmla="*/ 0 w 498"/>
                <a:gd name="T1" fmla="*/ 114 h 114"/>
                <a:gd name="T2" fmla="*/ 498 w 498"/>
                <a:gd name="T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8" h="114">
                  <a:moveTo>
                    <a:pt x="0" y="114"/>
                  </a:moveTo>
                  <a:lnTo>
                    <a:pt x="49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2" name="Freeform 26"/>
            <p:cNvSpPr>
              <a:spLocks/>
            </p:cNvSpPr>
            <p:nvPr/>
          </p:nvSpPr>
          <p:spPr bwMode="auto">
            <a:xfrm>
              <a:off x="3219" y="1623"/>
              <a:ext cx="486" cy="9"/>
            </a:xfrm>
            <a:custGeom>
              <a:avLst/>
              <a:gdLst>
                <a:gd name="T0" fmla="*/ 0 w 486"/>
                <a:gd name="T1" fmla="*/ 0 h 9"/>
                <a:gd name="T2" fmla="*/ 486 w 486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" h="9">
                  <a:moveTo>
                    <a:pt x="0" y="0"/>
                  </a:moveTo>
                  <a:lnTo>
                    <a:pt x="486" y="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3" name="Freeform 27"/>
            <p:cNvSpPr>
              <a:spLocks/>
            </p:cNvSpPr>
            <p:nvPr/>
          </p:nvSpPr>
          <p:spPr bwMode="auto">
            <a:xfrm>
              <a:off x="3234" y="1629"/>
              <a:ext cx="459" cy="123"/>
            </a:xfrm>
            <a:custGeom>
              <a:avLst/>
              <a:gdLst>
                <a:gd name="T0" fmla="*/ 0 w 459"/>
                <a:gd name="T1" fmla="*/ 0 h 123"/>
                <a:gd name="T2" fmla="*/ 459 w 459"/>
                <a:gd name="T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9" h="123">
                  <a:moveTo>
                    <a:pt x="0" y="0"/>
                  </a:moveTo>
                  <a:lnTo>
                    <a:pt x="459" y="123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4" name="Text Box 28"/>
            <p:cNvSpPr txBox="1">
              <a:spLocks noChangeArrowheads="1"/>
            </p:cNvSpPr>
            <p:nvPr/>
          </p:nvSpPr>
          <p:spPr bwMode="auto">
            <a:xfrm>
              <a:off x="3792" y="144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7885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Corners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81000" y="1046163"/>
            <a:ext cx="8534400" cy="390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Challenges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Gradient computation is less reliable near a corner due to ambiguity of edge orientation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Corner detector are usually not very robust. </a:t>
            </a:r>
            <a:endParaRPr lang="en-US" sz="2000" dirty="0" smtClean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This </a:t>
            </a:r>
            <a:r>
              <a:rPr lang="en-US" sz="2000" dirty="0"/>
              <a:t>deficiency is overcome either by manual intervention or large redundancies. </a:t>
            </a:r>
            <a:endParaRPr lang="en-US" sz="2000" dirty="0" smtClean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later approach leads to many more corners than needed to estimate transforms between two </a:t>
            </a:r>
            <a:r>
              <a:rPr lang="en-US" sz="2000" dirty="0" smtClean="0"/>
              <a:t>images.</a:t>
            </a:r>
            <a:endParaRPr lang="en-US" sz="2000" dirty="0"/>
          </a:p>
        </p:txBody>
      </p:sp>
      <p:grpSp>
        <p:nvGrpSpPr>
          <p:cNvPr id="80925" name="Group 29"/>
          <p:cNvGrpSpPr>
            <a:grpSpLocks/>
          </p:cNvGrpSpPr>
          <p:nvPr/>
        </p:nvGrpSpPr>
        <p:grpSpPr bwMode="auto">
          <a:xfrm>
            <a:off x="2743200" y="2362200"/>
            <a:ext cx="3673475" cy="747713"/>
            <a:chOff x="1814" y="1386"/>
            <a:chExt cx="2314" cy="471"/>
          </a:xfrm>
        </p:grpSpPr>
        <p:sp>
          <p:nvSpPr>
            <p:cNvPr id="80918" name="Freeform 22"/>
            <p:cNvSpPr>
              <a:spLocks/>
            </p:cNvSpPr>
            <p:nvPr/>
          </p:nvSpPr>
          <p:spPr bwMode="auto">
            <a:xfrm>
              <a:off x="1814" y="1436"/>
              <a:ext cx="1410" cy="421"/>
            </a:xfrm>
            <a:custGeom>
              <a:avLst/>
              <a:gdLst>
                <a:gd name="T0" fmla="*/ 0 w 1410"/>
                <a:gd name="T1" fmla="*/ 0 h 421"/>
                <a:gd name="T2" fmla="*/ 0 w 1410"/>
                <a:gd name="T3" fmla="*/ 421 h 421"/>
                <a:gd name="T4" fmla="*/ 1410 w 1410"/>
                <a:gd name="T5" fmla="*/ 189 h 421"/>
                <a:gd name="T6" fmla="*/ 0 w 1410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0" h="421">
                  <a:moveTo>
                    <a:pt x="0" y="0"/>
                  </a:moveTo>
                  <a:lnTo>
                    <a:pt x="0" y="421"/>
                  </a:lnTo>
                  <a:lnTo>
                    <a:pt x="1410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3057" y="1479"/>
              <a:ext cx="288" cy="288"/>
            </a:xfrm>
            <a:prstGeom prst="ellips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0" name="Freeform 24"/>
            <p:cNvSpPr>
              <a:spLocks/>
            </p:cNvSpPr>
            <p:nvPr/>
          </p:nvSpPr>
          <p:spPr bwMode="auto">
            <a:xfrm>
              <a:off x="3210" y="1386"/>
              <a:ext cx="462" cy="243"/>
            </a:xfrm>
            <a:custGeom>
              <a:avLst/>
              <a:gdLst>
                <a:gd name="T0" fmla="*/ 0 w 462"/>
                <a:gd name="T1" fmla="*/ 243 h 243"/>
                <a:gd name="T2" fmla="*/ 462 w 462"/>
                <a:gd name="T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62" h="243">
                  <a:moveTo>
                    <a:pt x="0" y="243"/>
                  </a:moveTo>
                  <a:lnTo>
                    <a:pt x="46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1" name="Freeform 25"/>
            <p:cNvSpPr>
              <a:spLocks/>
            </p:cNvSpPr>
            <p:nvPr/>
          </p:nvSpPr>
          <p:spPr bwMode="auto">
            <a:xfrm>
              <a:off x="3216" y="1518"/>
              <a:ext cx="498" cy="114"/>
            </a:xfrm>
            <a:custGeom>
              <a:avLst/>
              <a:gdLst>
                <a:gd name="T0" fmla="*/ 0 w 498"/>
                <a:gd name="T1" fmla="*/ 114 h 114"/>
                <a:gd name="T2" fmla="*/ 498 w 498"/>
                <a:gd name="T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8" h="114">
                  <a:moveTo>
                    <a:pt x="0" y="114"/>
                  </a:moveTo>
                  <a:lnTo>
                    <a:pt x="49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2" name="Freeform 26"/>
            <p:cNvSpPr>
              <a:spLocks/>
            </p:cNvSpPr>
            <p:nvPr/>
          </p:nvSpPr>
          <p:spPr bwMode="auto">
            <a:xfrm>
              <a:off x="3219" y="1623"/>
              <a:ext cx="486" cy="9"/>
            </a:xfrm>
            <a:custGeom>
              <a:avLst/>
              <a:gdLst>
                <a:gd name="T0" fmla="*/ 0 w 486"/>
                <a:gd name="T1" fmla="*/ 0 h 9"/>
                <a:gd name="T2" fmla="*/ 486 w 486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" h="9">
                  <a:moveTo>
                    <a:pt x="0" y="0"/>
                  </a:moveTo>
                  <a:lnTo>
                    <a:pt x="486" y="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3" name="Freeform 27"/>
            <p:cNvSpPr>
              <a:spLocks/>
            </p:cNvSpPr>
            <p:nvPr/>
          </p:nvSpPr>
          <p:spPr bwMode="auto">
            <a:xfrm>
              <a:off x="3234" y="1629"/>
              <a:ext cx="459" cy="123"/>
            </a:xfrm>
            <a:custGeom>
              <a:avLst/>
              <a:gdLst>
                <a:gd name="T0" fmla="*/ 0 w 459"/>
                <a:gd name="T1" fmla="*/ 0 h 123"/>
                <a:gd name="T2" fmla="*/ 459 w 459"/>
                <a:gd name="T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9" h="123">
                  <a:moveTo>
                    <a:pt x="0" y="0"/>
                  </a:moveTo>
                  <a:lnTo>
                    <a:pt x="459" y="123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4" name="Text Box 28"/>
            <p:cNvSpPr txBox="1">
              <a:spLocks noChangeArrowheads="1"/>
            </p:cNvSpPr>
            <p:nvPr/>
          </p:nvSpPr>
          <p:spPr bwMode="auto">
            <a:xfrm>
              <a:off x="3792" y="144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7885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Corner detection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947" name="Rectangle 3"/>
              <p:cNvSpPr>
                <a:spLocks noChangeArrowheads="1"/>
              </p:cNvSpPr>
              <p:nvPr/>
            </p:nvSpPr>
            <p:spPr bwMode="auto">
              <a:xfrm>
                <a:off x="381000" y="1046163"/>
                <a:ext cx="5334000" cy="55070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800" b="1" dirty="0" smtClean="0"/>
                  <a:t>Moravec</a:t>
                </a:r>
                <a:r>
                  <a:rPr lang="en-US" sz="1800" b="1" dirty="0"/>
                  <a:t> detector:</a:t>
                </a:r>
                <a:r>
                  <a:rPr lang="en-US" sz="1800" dirty="0"/>
                  <a:t> detects corners as the pixels with locally maximal </a:t>
                </a:r>
                <a:r>
                  <a:rPr lang="en-US" sz="1800" dirty="0" smtClean="0"/>
                  <a:t>contrast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endParaRPr lang="en-US" sz="1800" dirty="0" smtClean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/>
                        <m:t>𝑀𝑂</m:t>
                      </m:r>
                      <m:r>
                        <a:rPr lang="en-US" sz="1400"/>
                        <m:t>(</m:t>
                      </m:r>
                      <m:r>
                        <a:rPr lang="en-US" sz="1400" i="1"/>
                        <m:t>𝑖</m:t>
                      </m:r>
                      <m:r>
                        <a:rPr lang="en-US" sz="1400"/>
                        <m:t>,</m:t>
                      </m:r>
                      <m:r>
                        <a:rPr lang="en-US" sz="1400" i="1"/>
                        <m:t>𝑗</m:t>
                      </m:r>
                      <m:r>
                        <a:rPr lang="en-US" sz="1400"/>
                        <m:t>)=</m:t>
                      </m:r>
                      <m:f>
                        <m:fPr>
                          <m:ctrlPr>
                            <a:rPr lang="en-US" sz="1400" i="1"/>
                          </m:ctrlPr>
                        </m:fPr>
                        <m:num>
                          <m:r>
                            <a:rPr lang="en-US" sz="1400"/>
                            <m:t>1</m:t>
                          </m:r>
                        </m:num>
                        <m:den>
                          <m:r>
                            <a:rPr lang="en-US" sz="1400"/>
                            <m:t>8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400" i="1" smtClean="0">
                              <a:latin typeface="Cambria Math"/>
                            </a:rPr>
                            <m:t>𝛥</m:t>
                          </m:r>
                          <m:r>
                            <a:rPr lang="en-US" sz="1400" i="1" smtClean="0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en-US" sz="1400" i="1"/>
                            <m:t> </m:t>
                          </m:r>
                          <m:r>
                            <a:rPr lang="en-US" sz="140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1400" i="1"/>
                            <m:t> </m:t>
                          </m:r>
                          <m:r>
                            <a:rPr lang="en-US" sz="1400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𝑗</m:t>
                              </m:r>
                              <m:r>
                                <m:rPr>
                                  <m:nor/>
                                </m:rPr>
                                <a:rPr lang="en-US" sz="1400" i="1"/>
                                <m:t> </m:t>
                              </m:r>
                              <m:r>
                                <a:rPr lang="en-US" sz="140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1400" i="1"/>
                                <m:t> </m:t>
                              </m:r>
                              <m:r>
                                <a:rPr lang="en-US" sz="1400"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1400">
                                  <a:latin typeface="Cambria Math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1400">
                                  <a:latin typeface="Cambria Math"/>
                                </a:rPr>
                                <m:t>|</m:t>
                              </m:r>
                              <m:d>
                                <m:dPr>
                                  <m:begChr m:val=""/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140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4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1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1400">
                                      <a:latin typeface="Cambria Math"/>
                                    </a:rPr>
                                    <m:t>)−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140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4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>
                                  <a:latin typeface="Cambria Math"/>
                                </a:rPr>
                                <m:t>|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dirty="0"/>
              </a:p>
            </p:txBody>
          </p:sp>
        </mc:Choice>
        <mc:Fallback>
          <p:sp>
            <p:nvSpPr>
              <p:cNvPr id="8294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046163"/>
                <a:ext cx="5334000" cy="5507037"/>
              </a:xfrm>
              <a:prstGeom prst="rect">
                <a:avLst/>
              </a:prstGeom>
              <a:blipFill rotWithShape="1">
                <a:blip r:embed="rId3"/>
                <a:stretch>
                  <a:fillRect l="-800" t="-9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96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68375"/>
            <a:ext cx="24384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69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20" y="2867025"/>
            <a:ext cx="24384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Corner detection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947" name="Rectangle 3"/>
              <p:cNvSpPr>
                <a:spLocks noChangeArrowheads="1"/>
              </p:cNvSpPr>
              <p:nvPr/>
            </p:nvSpPr>
            <p:spPr bwMode="auto">
              <a:xfrm>
                <a:off x="381000" y="1046163"/>
                <a:ext cx="5334000" cy="55070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800" b="1" dirty="0" smtClean="0"/>
                  <a:t>Moravec</a:t>
                </a:r>
                <a:r>
                  <a:rPr lang="en-US" sz="1800" b="1" dirty="0"/>
                  <a:t> detector:</a:t>
                </a:r>
                <a:r>
                  <a:rPr lang="en-US" sz="1800" dirty="0"/>
                  <a:t> detects corners as the pixels with locally maximal </a:t>
                </a:r>
                <a:r>
                  <a:rPr lang="en-US" sz="1800" dirty="0" smtClean="0"/>
                  <a:t>contrast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endParaRPr lang="en-US" sz="1800" dirty="0" smtClean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/>
                        <m:t>𝑀𝑂</m:t>
                      </m:r>
                      <m:r>
                        <a:rPr lang="en-US" sz="1400"/>
                        <m:t>(</m:t>
                      </m:r>
                      <m:r>
                        <a:rPr lang="en-US" sz="1400" i="1"/>
                        <m:t>𝑖</m:t>
                      </m:r>
                      <m:r>
                        <a:rPr lang="en-US" sz="1400"/>
                        <m:t>,</m:t>
                      </m:r>
                      <m:r>
                        <a:rPr lang="en-US" sz="1400" i="1"/>
                        <m:t>𝑗</m:t>
                      </m:r>
                      <m:r>
                        <a:rPr lang="en-US" sz="1400"/>
                        <m:t>)=</m:t>
                      </m:r>
                      <m:f>
                        <m:fPr>
                          <m:ctrlPr>
                            <a:rPr lang="en-US" sz="1400" i="1"/>
                          </m:ctrlPr>
                        </m:fPr>
                        <m:num>
                          <m:r>
                            <a:rPr lang="en-US" sz="1400"/>
                            <m:t>1</m:t>
                          </m:r>
                        </m:num>
                        <m:den>
                          <m:r>
                            <a:rPr lang="en-US" sz="1400"/>
                            <m:t>8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400" i="1" smtClean="0">
                              <a:latin typeface="Cambria Math"/>
                            </a:rPr>
                            <m:t>𝛥</m:t>
                          </m:r>
                          <m:r>
                            <a:rPr lang="en-US" sz="1400" i="1" smtClean="0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en-US" sz="1400" i="1"/>
                            <m:t> </m:t>
                          </m:r>
                          <m:r>
                            <a:rPr lang="en-US" sz="140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1400" i="1"/>
                            <m:t> </m:t>
                          </m:r>
                          <m:r>
                            <a:rPr lang="en-US" sz="1400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𝑗</m:t>
                              </m:r>
                              <m:r>
                                <m:rPr>
                                  <m:nor/>
                                </m:rPr>
                                <a:rPr lang="en-US" sz="1400" i="1"/>
                                <m:t> </m:t>
                              </m:r>
                              <m:r>
                                <a:rPr lang="en-US" sz="140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1400" i="1"/>
                                <m:t> </m:t>
                              </m:r>
                              <m:r>
                                <a:rPr lang="en-US" sz="1400"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1400">
                                  <a:latin typeface="Cambria Math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1400">
                                  <a:latin typeface="Cambria Math"/>
                                </a:rPr>
                                <m:t>|</m:t>
                              </m:r>
                              <m:d>
                                <m:dPr>
                                  <m:begChr m:val=""/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140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4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1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1400">
                                      <a:latin typeface="Cambria Math"/>
                                    </a:rPr>
                                    <m:t>)−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140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4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>
                                  <a:latin typeface="Cambria Math"/>
                                </a:rPr>
                                <m:t>|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800" b="1" dirty="0"/>
                  <a:t>Differential approaches:</a:t>
                </a:r>
                <a:r>
                  <a:rPr lang="en-US" sz="1800" dirty="0"/>
                  <a:t> </a:t>
                </a: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800" dirty="0" err="1"/>
                  <a:t>Beaudet’s</a:t>
                </a:r>
                <a:r>
                  <a:rPr lang="en-US" sz="1800" dirty="0"/>
                  <a:t> approach: Corners are measured as the determinant of the Hessian. </a:t>
                </a:r>
                <a:endParaRPr lang="en-US" sz="1800" dirty="0" smtClean="0"/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800" dirty="0" smtClean="0"/>
                  <a:t>Note </a:t>
                </a:r>
                <a:r>
                  <a:rPr lang="en-US" sz="1800" dirty="0"/>
                  <a:t>that the determinant of a </a:t>
                </a:r>
                <a:r>
                  <a:rPr lang="en-US" sz="1800" dirty="0" err="1"/>
                  <a:t>Hesian</a:t>
                </a:r>
                <a:r>
                  <a:rPr lang="en-US" sz="1800" dirty="0"/>
                  <a:t> is equivalent to the product of the </a:t>
                </a:r>
                <a:r>
                  <a:rPr lang="en-US" sz="1800" dirty="0" smtClean="0"/>
                  <a:t>min &amp; max </a:t>
                </a:r>
                <a:r>
                  <a:rPr lang="en-US" sz="1800" dirty="0"/>
                  <a:t>Gaussian </a:t>
                </a:r>
                <a:r>
                  <a:rPr lang="en-US" sz="1800" dirty="0" smtClean="0"/>
                  <a:t>curvatures</a:t>
                </a: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endParaRPr lang="en-US" sz="1800" dirty="0" smtClean="0"/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/>
                        <m:t>𝐻</m:t>
                      </m:r>
                      <m:r>
                        <a:rPr lang="en-US" sz="1400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/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400" i="1"/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400" i="1"/>
                                        </m:ctrlPr>
                                      </m:sSupPr>
                                      <m:e>
                                        <m:r>
                                          <a:rPr lang="en-US" sz="1400"/>
                                          <m:t>∂</m:t>
                                        </m:r>
                                      </m:e>
                                      <m:sup>
                                        <m:r>
                                          <a:rPr lang="en-US" sz="1400"/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400" i="1"/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sz="1400"/>
                                      <m:t>∂</m:t>
                                    </m:r>
                                    <m:sSup>
                                      <m:sSupPr>
                                        <m:ctrlPr>
                                          <a:rPr lang="en-US" sz="1400" i="1"/>
                                        </m:ctrlPr>
                                      </m:sSupPr>
                                      <m:e>
                                        <m:r>
                                          <a:rPr lang="en-US" sz="1400" i="1"/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400"/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1400" i="1"/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400" i="1"/>
                                        </m:ctrlPr>
                                      </m:sSupPr>
                                      <m:e>
                                        <m:r>
                                          <a:rPr lang="en-US" sz="1400"/>
                                          <m:t>∂</m:t>
                                        </m:r>
                                      </m:e>
                                      <m:sup>
                                        <m:r>
                                          <a:rPr lang="en-US" sz="1400"/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400" i="1"/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sz="1400"/>
                                      <m:t>∂</m:t>
                                    </m:r>
                                    <m:r>
                                      <a:rPr lang="en-US" sz="1400" i="1"/>
                                      <m:t>𝑥</m:t>
                                    </m:r>
                                    <m:r>
                                      <a:rPr lang="en-US" sz="1400"/>
                                      <m:t>∂</m:t>
                                    </m:r>
                                    <m:r>
                                      <a:rPr lang="en-US" sz="1400" i="1"/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400" i="1"/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400" i="1"/>
                                        </m:ctrlPr>
                                      </m:sSupPr>
                                      <m:e>
                                        <m:r>
                                          <a:rPr lang="en-US" sz="1400"/>
                                          <m:t>∂</m:t>
                                        </m:r>
                                      </m:e>
                                      <m:sup>
                                        <m:r>
                                          <a:rPr lang="en-US" sz="1400"/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400" i="1"/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sz="1400"/>
                                      <m:t>∂</m:t>
                                    </m:r>
                                    <m:r>
                                      <a:rPr lang="en-US" sz="1400" i="1"/>
                                      <m:t>𝑥</m:t>
                                    </m:r>
                                    <m:r>
                                      <a:rPr lang="en-US" sz="1400"/>
                                      <m:t>∂</m:t>
                                    </m:r>
                                    <m:r>
                                      <a:rPr lang="en-US" sz="1400" i="1"/>
                                      <m:t>𝑦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1400" i="1"/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400" i="1"/>
                                        </m:ctrlPr>
                                      </m:sSupPr>
                                      <m:e>
                                        <m:r>
                                          <a:rPr lang="en-US" sz="1400"/>
                                          <m:t>∂</m:t>
                                        </m:r>
                                      </m:e>
                                      <m:sup>
                                        <m:r>
                                          <a:rPr lang="en-US" sz="1400"/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400" i="1"/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sz="1400"/>
                                      <m:t>∂</m:t>
                                    </m:r>
                                    <m:sSup>
                                      <m:sSupPr>
                                        <m:ctrlPr>
                                          <a:rPr lang="en-US" sz="1400" i="1"/>
                                        </m:ctrlPr>
                                      </m:sSupPr>
                                      <m:e>
                                        <m:r>
                                          <a:rPr lang="en-US" sz="1400" i="1"/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1400"/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1600" dirty="0" smtClean="0"/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smtClean="0"/>
                        <m:t>Corner</m:t>
                      </m:r>
                      <m:r>
                        <m:rPr>
                          <m:nor/>
                        </m:rPr>
                        <a:rPr lang="en-US" sz="1400" i="1" smtClean="0"/>
                        <m:t> </m:t>
                      </m:r>
                      <m:r>
                        <m:rPr>
                          <m:nor/>
                        </m:rPr>
                        <a:rPr lang="en-US" sz="1400" i="1" smtClean="0"/>
                        <m:t>measure</m:t>
                      </m:r>
                      <m:r>
                        <m:rPr>
                          <m:nor/>
                        </m:rPr>
                        <a:rPr lang="en-US" sz="1400" i="1" smtClean="0"/>
                        <m:t> </m:t>
                      </m:r>
                      <m:r>
                        <m:rPr>
                          <m:nor/>
                        </m:rPr>
                        <a:rPr lang="en-US" sz="1400" i="1" smtClean="0"/>
                        <m:t>DET</m:t>
                      </m:r>
                      <m:r>
                        <a:rPr lang="en-US" sz="1400"/>
                        <m:t>(</m:t>
                      </m:r>
                      <m:r>
                        <a:rPr lang="en-US" sz="1400" i="1"/>
                        <m:t>𝐻</m:t>
                      </m:r>
                      <m:r>
                        <a:rPr lang="en-US" sz="1400"/>
                        <m:t>)=</m:t>
                      </m:r>
                      <m:f>
                        <m:fPr>
                          <m:ctrlPr>
                            <a:rPr lang="en-US" sz="1400" i="1"/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/>
                              </m:ctrlPr>
                            </m:sSupPr>
                            <m:e>
                              <m:r>
                                <a:rPr lang="en-US" sz="1400"/>
                                <m:t>∂</m:t>
                              </m:r>
                            </m:e>
                            <m:sup>
                              <m:r>
                                <a:rPr lang="en-US" sz="1400"/>
                                <m:t>2</m:t>
                              </m:r>
                            </m:sup>
                          </m:sSup>
                          <m:r>
                            <a:rPr lang="en-US" sz="1400" i="1"/>
                            <m:t>𝑓</m:t>
                          </m:r>
                        </m:num>
                        <m:den>
                          <m:r>
                            <a:rPr lang="en-US" sz="1400"/>
                            <m:t>∂</m:t>
                          </m:r>
                          <m:sSup>
                            <m:sSupPr>
                              <m:ctrlPr>
                                <a:rPr lang="en-US" sz="1400" i="1"/>
                              </m:ctrlPr>
                            </m:sSupPr>
                            <m:e>
                              <m:r>
                                <a:rPr lang="en-US" sz="1400" i="1"/>
                                <m:t>𝑥</m:t>
                              </m:r>
                            </m:e>
                            <m:sup>
                              <m:r>
                                <a:rPr lang="en-US" sz="1400"/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1400" i="1"/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/>
                              </m:ctrlPr>
                            </m:sSupPr>
                            <m:e>
                              <m:r>
                                <a:rPr lang="en-US" sz="1400"/>
                                <m:t>∂</m:t>
                              </m:r>
                            </m:e>
                            <m:sup>
                              <m:r>
                                <a:rPr lang="en-US" sz="1400"/>
                                <m:t>2</m:t>
                              </m:r>
                            </m:sup>
                          </m:sSup>
                          <m:r>
                            <a:rPr lang="en-US" sz="1400" i="1"/>
                            <m:t>𝑓</m:t>
                          </m:r>
                        </m:num>
                        <m:den>
                          <m:r>
                            <a:rPr lang="en-US" sz="1400"/>
                            <m:t>∂</m:t>
                          </m:r>
                          <m:sSup>
                            <m:sSupPr>
                              <m:ctrlPr>
                                <a:rPr lang="en-US" sz="1400" i="1"/>
                              </m:ctrlPr>
                            </m:sSupPr>
                            <m:e>
                              <m:r>
                                <a:rPr lang="en-US" sz="1400" i="1"/>
                                <m:t>𝑦</m:t>
                              </m:r>
                            </m:e>
                            <m:sup>
                              <m:r>
                                <a:rPr lang="en-US" sz="1400"/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/>
                        <m:t>−</m:t>
                      </m:r>
                      <m:sSup>
                        <m:sSupPr>
                          <m:ctrlPr>
                            <a:rPr lang="en-US" sz="1400" i="1"/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/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i="1"/>
                                      </m:ctrlPr>
                                    </m:sSupPr>
                                    <m:e>
                                      <m:r>
                                        <a:rPr lang="en-US" sz="1400"/>
                                        <m:t>∂</m:t>
                                      </m:r>
                                    </m:e>
                                    <m:sup>
                                      <m:r>
                                        <a:rPr lang="en-US" sz="1400"/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/>
                                    <m:t>𝑓</m:t>
                                  </m:r>
                                </m:num>
                                <m:den>
                                  <m:r>
                                    <a:rPr lang="en-US" sz="1400"/>
                                    <m:t>∂</m:t>
                                  </m:r>
                                  <m:r>
                                    <a:rPr lang="en-US" sz="1400" i="1"/>
                                    <m:t>𝑥</m:t>
                                  </m:r>
                                  <m:r>
                                    <a:rPr lang="en-US" sz="1400"/>
                                    <m:t>∂</m:t>
                                  </m:r>
                                  <m:r>
                                    <a:rPr lang="en-US" sz="1400" i="1"/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/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8294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046163"/>
                <a:ext cx="5334000" cy="5507037"/>
              </a:xfrm>
              <a:prstGeom prst="rect">
                <a:avLst/>
              </a:prstGeom>
              <a:blipFill rotWithShape="1">
                <a:blip r:embed="rId3"/>
                <a:stretch>
                  <a:fillRect l="-800" t="-9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96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68375"/>
            <a:ext cx="24384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69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20" y="2867025"/>
            <a:ext cx="24384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70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29200"/>
            <a:ext cx="2311286" cy="148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856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i="1">
                <a:solidFill>
                  <a:schemeClr val="tx2"/>
                </a:solidFill>
              </a:rPr>
              <a:t>Continued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851" name="Rectangle 3"/>
              <p:cNvSpPr>
                <a:spLocks noChangeArrowheads="1"/>
              </p:cNvSpPr>
              <p:nvPr/>
            </p:nvSpPr>
            <p:spPr bwMode="auto">
              <a:xfrm>
                <a:off x="381000" y="1046163"/>
                <a:ext cx="8077200" cy="5265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endParaRPr lang="en-US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dirty="0" smtClean="0"/>
                  <a:t>Using </a:t>
                </a:r>
                <a:r>
                  <a:rPr lang="en-US" dirty="0"/>
                  <a:t>a bi-cubic facet </a:t>
                </a:r>
                <a:r>
                  <a:rPr lang="en-US" dirty="0" smtClean="0"/>
                  <a:t>model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US" dirty="0" smtClean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600"/>
                          </m:ctrlPr>
                        </m:mPr>
                        <m:mr>
                          <m:e>
                            <m:r>
                              <a:rPr lang="en-US" sz="1600" i="1"/>
                              <m:t>𝑓</m:t>
                            </m:r>
                            <m:r>
                              <a:rPr lang="en-US" sz="1600"/>
                              <m:t>(</m:t>
                            </m:r>
                            <m:r>
                              <a:rPr lang="en-US" sz="1600" i="1"/>
                              <m:t>𝑖</m:t>
                            </m:r>
                            <m:r>
                              <a:rPr lang="en-US" sz="1600"/>
                              <m:t>,</m:t>
                            </m:r>
                            <m:r>
                              <a:rPr lang="en-US" sz="1600" i="1"/>
                              <m:t>𝑗</m:t>
                            </m:r>
                            <m:r>
                              <a:rPr lang="en-US" sz="1600"/>
                              <m:t>)=</m:t>
                            </m:r>
                            <m:sSub>
                              <m:sSubPr>
                                <m:ctrlPr>
                                  <a:rPr lang="en-US" sz="1600" i="1"/>
                                </m:ctrlPr>
                              </m:sSubPr>
                              <m:e>
                                <m:r>
                                  <a:rPr lang="en-US" sz="1600" i="1"/>
                                  <m:t>𝑐</m:t>
                                </m:r>
                              </m:e>
                              <m:sub>
                                <m:r>
                                  <a:rPr lang="en-US" sz="1600"/>
                                  <m:t>1</m:t>
                                </m:r>
                              </m:sub>
                            </m:sSub>
                            <m:r>
                              <a:rPr lang="en-US" sz="1600"/>
                              <m:t>+</m:t>
                            </m:r>
                            <m:sSub>
                              <m:sSubPr>
                                <m:ctrlPr>
                                  <a:rPr lang="en-US" sz="1600" i="1"/>
                                </m:ctrlPr>
                              </m:sSubPr>
                              <m:e>
                                <m:r>
                                  <a:rPr lang="en-US" sz="1600" i="1"/>
                                  <m:t>𝑐</m:t>
                                </m:r>
                              </m:e>
                              <m:sub>
                                <m:r>
                                  <a:rPr lang="en-US" sz="1600"/>
                                  <m:t>2</m:t>
                                </m:r>
                              </m:sub>
                            </m:sSub>
                            <m:r>
                              <a:rPr lang="en-US" sz="1600" i="1"/>
                              <m:t>𝑥</m:t>
                            </m:r>
                            <m:r>
                              <a:rPr lang="en-US" sz="1600"/>
                              <m:t>+</m:t>
                            </m:r>
                            <m:sSub>
                              <m:sSubPr>
                                <m:ctrlPr>
                                  <a:rPr lang="en-US" sz="1600" i="1"/>
                                </m:ctrlPr>
                              </m:sSubPr>
                              <m:e>
                                <m:r>
                                  <a:rPr lang="en-US" sz="1600" i="1"/>
                                  <m:t>𝑐</m:t>
                                </m:r>
                              </m:e>
                              <m:sub>
                                <m:r>
                                  <a:rPr lang="en-US" sz="1600"/>
                                  <m:t>3</m:t>
                                </m:r>
                              </m:sub>
                            </m:sSub>
                            <m:r>
                              <a:rPr lang="en-US" sz="1600" i="1"/>
                              <m:t>𝑦</m:t>
                            </m:r>
                            <m:r>
                              <a:rPr lang="en-US" sz="1600"/>
                              <m:t>+</m:t>
                            </m:r>
                            <m:sSub>
                              <m:sSubPr>
                                <m:ctrlPr>
                                  <a:rPr lang="en-US" sz="1600" i="1"/>
                                </m:ctrlPr>
                              </m:sSubPr>
                              <m:e>
                                <m:r>
                                  <a:rPr lang="en-US" sz="1600" i="1"/>
                                  <m:t>𝑐</m:t>
                                </m:r>
                              </m:e>
                              <m:sub>
                                <m:r>
                                  <a:rPr lang="en-US" sz="1600"/>
                                  <m:t>4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600" i="1"/>
                                </m:ctrlPr>
                              </m:sSupPr>
                              <m:e>
                                <m:r>
                                  <a:rPr lang="en-US" sz="1600" i="1"/>
                                  <m:t>𝑥</m:t>
                                </m:r>
                              </m:e>
                              <m:sup>
                                <m:r>
                                  <a:rPr lang="en-US" sz="1600"/>
                                  <m:t>2</m:t>
                                </m:r>
                              </m:sup>
                            </m:sSup>
                            <m:r>
                              <a:rPr lang="en-US" sz="1600"/>
                              <m:t>+</m:t>
                            </m:r>
                            <m:sSub>
                              <m:sSubPr>
                                <m:ctrlPr>
                                  <a:rPr lang="en-US" sz="1600" i="1"/>
                                </m:ctrlPr>
                              </m:sSubPr>
                              <m:e>
                                <m:r>
                                  <a:rPr lang="en-US" sz="1600" i="1"/>
                                  <m:t>𝑐</m:t>
                                </m:r>
                              </m:e>
                              <m:sub>
                                <m:r>
                                  <a:rPr lang="en-US" sz="1600"/>
                                  <m:t>5</m:t>
                                </m:r>
                              </m:sub>
                            </m:sSub>
                            <m:r>
                              <a:rPr lang="en-US" sz="1600" i="1"/>
                              <m:t>𝑥𝑦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1600" i="1"/>
                              <m:t>            </m:t>
                            </m:r>
                            <m:r>
                              <a:rPr lang="en-US" sz="1600"/>
                              <m:t>+</m:t>
                            </m:r>
                            <m:sSub>
                              <m:sSubPr>
                                <m:ctrlPr>
                                  <a:rPr lang="en-US" sz="1600" i="1"/>
                                </m:ctrlPr>
                              </m:sSubPr>
                              <m:e>
                                <m:r>
                                  <a:rPr lang="en-US" sz="1600" i="1"/>
                                  <m:t>𝑐</m:t>
                                </m:r>
                              </m:e>
                              <m:sub>
                                <m:r>
                                  <a:rPr lang="en-US" sz="1600"/>
                                  <m:t>6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600" i="1"/>
                                </m:ctrlPr>
                              </m:sSupPr>
                              <m:e>
                                <m:r>
                                  <a:rPr lang="en-US" sz="1600" i="1"/>
                                  <m:t>𝑦</m:t>
                                </m:r>
                              </m:e>
                              <m:sup>
                                <m:r>
                                  <a:rPr lang="en-US" sz="1600"/>
                                  <m:t>2</m:t>
                                </m:r>
                              </m:sup>
                            </m:sSup>
                            <m:r>
                              <a:rPr lang="en-US" sz="1600"/>
                              <m:t>+</m:t>
                            </m:r>
                            <m:sSub>
                              <m:sSubPr>
                                <m:ctrlPr>
                                  <a:rPr lang="en-US" sz="1600" i="1"/>
                                </m:ctrlPr>
                              </m:sSubPr>
                              <m:e>
                                <m:r>
                                  <a:rPr lang="en-US" sz="1600" i="1"/>
                                  <m:t>𝑐</m:t>
                                </m:r>
                              </m:e>
                              <m:sub>
                                <m:r>
                                  <a:rPr lang="en-US" sz="1600"/>
                                  <m:t>7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600" i="1"/>
                                </m:ctrlPr>
                              </m:sSupPr>
                              <m:e>
                                <m:r>
                                  <a:rPr lang="en-US" sz="1600" i="1"/>
                                  <m:t>𝑥</m:t>
                                </m:r>
                              </m:e>
                              <m:sup>
                                <m:r>
                                  <a:rPr lang="en-US" sz="1600"/>
                                  <m:t>3</m:t>
                                </m:r>
                              </m:sup>
                            </m:sSup>
                            <m:r>
                              <a:rPr lang="en-US" sz="1600"/>
                              <m:t>+</m:t>
                            </m:r>
                            <m:sSub>
                              <m:sSubPr>
                                <m:ctrlPr>
                                  <a:rPr lang="en-US" sz="1600" i="1"/>
                                </m:ctrlPr>
                              </m:sSubPr>
                              <m:e>
                                <m:r>
                                  <a:rPr lang="en-US" sz="1600" i="1"/>
                                  <m:t>𝑐</m:t>
                                </m:r>
                              </m:e>
                              <m:sub>
                                <m:r>
                                  <a:rPr lang="en-US" sz="1600"/>
                                  <m:t>8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600" i="1"/>
                                </m:ctrlPr>
                              </m:sSupPr>
                              <m:e>
                                <m:r>
                                  <a:rPr lang="en-US" sz="1600" i="1"/>
                                  <m:t>𝑥</m:t>
                                </m:r>
                              </m:e>
                              <m:sup>
                                <m:r>
                                  <a:rPr lang="en-US" sz="1600"/>
                                  <m:t>2</m:t>
                                </m:r>
                              </m:sup>
                            </m:sSup>
                            <m:r>
                              <a:rPr lang="en-US" sz="1600" i="1"/>
                              <m:t>𝑦</m:t>
                            </m:r>
                            <m:r>
                              <a:rPr lang="en-US" sz="1600"/>
                              <m:t>+</m:t>
                            </m:r>
                            <m:sSub>
                              <m:sSubPr>
                                <m:ctrlPr>
                                  <a:rPr lang="en-US" sz="1600" i="1"/>
                                </m:ctrlPr>
                              </m:sSubPr>
                              <m:e>
                                <m:r>
                                  <a:rPr lang="en-US" sz="1600" i="1"/>
                                  <m:t>𝑐</m:t>
                                </m:r>
                              </m:e>
                              <m:sub>
                                <m:r>
                                  <a:rPr lang="en-US" sz="1600"/>
                                  <m:t>9</m:t>
                                </m:r>
                              </m:sub>
                            </m:sSub>
                            <m:r>
                              <a:rPr lang="en-US" sz="1600" i="1"/>
                              <m:t>𝑥</m:t>
                            </m:r>
                            <m:sSup>
                              <m:sSupPr>
                                <m:ctrlPr>
                                  <a:rPr lang="en-US" sz="1600" i="1"/>
                                </m:ctrlPr>
                              </m:sSupPr>
                              <m:e>
                                <m:r>
                                  <a:rPr lang="en-US" sz="1600" i="1"/>
                                  <m:t>𝑦</m:t>
                                </m:r>
                              </m:e>
                              <m:sup>
                                <m:r>
                                  <a:rPr lang="en-US" sz="1600"/>
                                  <m:t>2</m:t>
                                </m:r>
                              </m:sup>
                            </m:sSup>
                            <m:r>
                              <a:rPr lang="en-US" sz="1600"/>
                              <m:t>+</m:t>
                            </m:r>
                            <m:sSub>
                              <m:sSubPr>
                                <m:ctrlPr>
                                  <a:rPr lang="en-US" sz="1600" i="1"/>
                                </m:ctrlPr>
                              </m:sSubPr>
                              <m:e>
                                <m:r>
                                  <a:rPr lang="en-US" sz="1600" i="1"/>
                                  <m:t>𝑐</m:t>
                                </m:r>
                              </m:e>
                              <m:sub>
                                <m:r>
                                  <a:rPr lang="en-US" sz="1600"/>
                                  <m:t>10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600" i="1"/>
                                </m:ctrlPr>
                              </m:sSupPr>
                              <m:e>
                                <m:r>
                                  <a:rPr lang="en-US" sz="1600" i="1"/>
                                  <m:t>𝑦</m:t>
                                </m:r>
                              </m:e>
                              <m:sup>
                                <m:r>
                                  <a:rPr lang="en-US" sz="1600"/>
                                  <m:t>3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sz="1600" dirty="0" smtClean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US" sz="1600" dirty="0" smtClean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US" sz="1600" dirty="0" smtClean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1600" dirty="0" smtClean="0"/>
                  <a:t>	</a:t>
                </a:r>
                <a14:m>
                  <m:oMath xmlns:m="http://schemas.openxmlformats.org/officeDocument/2006/math">
                    <m:r>
                      <a:rPr lang="en-US" sz="1600" i="1"/>
                      <m:t>𝐾𝑅</m:t>
                    </m:r>
                    <m:r>
                      <a:rPr lang="en-US" sz="1600"/>
                      <m:t>=</m:t>
                    </m:r>
                    <m:f>
                      <m:fPr>
                        <m:ctrlPr>
                          <a:rPr lang="en-US" sz="1600" i="1"/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en-US" sz="1600" i="1"/>
                            </m:ctrlPr>
                          </m:dPr>
                          <m:e>
                            <m:r>
                              <a:rPr lang="en-US" sz="1600"/>
                              <m:t>2(</m:t>
                            </m:r>
                            <m:sSub>
                              <m:sSubPr>
                                <m:ctrlPr>
                                  <a:rPr lang="en-US" sz="1600" i="1"/>
                                </m:ctrlPr>
                              </m:sSubPr>
                              <m:e>
                                <m:r>
                                  <a:rPr lang="en-US" sz="1600" i="1"/>
                                  <m:t>𝑐</m:t>
                                </m:r>
                              </m:e>
                              <m:sub>
                                <m:r>
                                  <a:rPr lang="en-US" sz="1600"/>
                                  <m:t>4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1600" i="1"/>
                                </m:ctrlPr>
                              </m:sSubSupPr>
                              <m:e>
                                <m:r>
                                  <a:rPr lang="en-US" sz="1600" i="1"/>
                                  <m:t>𝑐</m:t>
                                </m:r>
                              </m:e>
                              <m:sub>
                                <m:r>
                                  <a:rPr lang="en-US" sz="1600"/>
                                  <m:t>3</m:t>
                                </m:r>
                              </m:sub>
                              <m:sup>
                                <m:r>
                                  <a:rPr lang="en-US" sz="1600"/>
                                  <m:t>2</m:t>
                                </m:r>
                              </m:sup>
                            </m:sSubSup>
                            <m:r>
                              <a:rPr lang="en-US" sz="1600"/>
                              <m:t>+</m:t>
                            </m:r>
                            <m:sSub>
                              <m:sSubPr>
                                <m:ctrlPr>
                                  <a:rPr lang="en-US" sz="1600" i="1"/>
                                </m:ctrlPr>
                              </m:sSubPr>
                              <m:e>
                                <m:r>
                                  <a:rPr lang="en-US" sz="1600" i="1"/>
                                  <m:t>𝑐</m:t>
                                </m:r>
                              </m:e>
                              <m:sub>
                                <m:r>
                                  <a:rPr lang="en-US" sz="1600"/>
                                  <m:t>6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1600" i="1"/>
                                </m:ctrlPr>
                              </m:sSubSupPr>
                              <m:e>
                                <m:r>
                                  <a:rPr lang="en-US" sz="1600" i="1"/>
                                  <m:t>𝑐</m:t>
                                </m:r>
                              </m:e>
                              <m:sub>
                                <m:r>
                                  <a:rPr lang="en-US" sz="1600"/>
                                  <m:t>2</m:t>
                                </m:r>
                              </m:sub>
                              <m:sup>
                                <m:r>
                                  <a:rPr lang="en-US" sz="1600"/>
                                  <m:t>2</m:t>
                                </m:r>
                              </m:sup>
                            </m:sSubSup>
                            <m:r>
                              <a:rPr lang="en-US" sz="1600"/>
                              <m:t>−</m:t>
                            </m:r>
                            <m:sSub>
                              <m:sSubPr>
                                <m:ctrlPr>
                                  <a:rPr lang="en-US" sz="1600" i="1"/>
                                </m:ctrlPr>
                              </m:sSubPr>
                              <m:e>
                                <m:r>
                                  <a:rPr lang="en-US" sz="1600" i="1"/>
                                  <m:t>𝑐</m:t>
                                </m:r>
                              </m:e>
                              <m:sub>
                                <m:r>
                                  <a:rPr lang="en-US" sz="1600"/>
                                  <m:t>5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/>
                                </m:ctrlPr>
                              </m:sSubPr>
                              <m:e>
                                <m:r>
                                  <a:rPr lang="en-US" sz="1600" i="1"/>
                                  <m:t>𝑐</m:t>
                                </m:r>
                              </m:e>
                              <m:sub>
                                <m:r>
                                  <a:rPr lang="en-US" sz="1600"/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/>
                                </m:ctrlPr>
                              </m:sSubPr>
                              <m:e>
                                <m:r>
                                  <a:rPr lang="en-US" sz="1600" i="1"/>
                                  <m:t>𝑐</m:t>
                                </m:r>
                              </m:e>
                              <m:sub>
                                <m:r>
                                  <a:rPr lang="en-US" sz="1600"/>
                                  <m:t>3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sz="1600" i="1"/>
                            </m:ctrlPr>
                          </m:sSubSupPr>
                          <m:e>
                            <m:r>
                              <a:rPr lang="en-US" sz="1600" i="1"/>
                              <m:t>𝑐</m:t>
                            </m:r>
                          </m:e>
                          <m:sub>
                            <m:r>
                              <a:rPr lang="en-US" sz="1600"/>
                              <m:t>2</m:t>
                            </m:r>
                          </m:sub>
                          <m:sup>
                            <m:r>
                              <a:rPr lang="en-US" sz="1600"/>
                              <m:t>2</m:t>
                            </m:r>
                          </m:sup>
                        </m:sSubSup>
                        <m:r>
                          <a:rPr lang="en-US" sz="1600"/>
                          <m:t>+</m:t>
                        </m:r>
                        <m:sSubSup>
                          <m:sSubSupPr>
                            <m:ctrlPr>
                              <a:rPr lang="en-US" sz="1600" i="1"/>
                            </m:ctrlPr>
                          </m:sSubSupPr>
                          <m:e>
                            <m:r>
                              <a:rPr lang="en-US" sz="1600" i="1"/>
                              <m:t>𝑐</m:t>
                            </m:r>
                          </m:e>
                          <m:sub>
                            <m:r>
                              <a:rPr lang="en-US" sz="1600"/>
                              <m:t>3</m:t>
                            </m:r>
                          </m:sub>
                          <m:sup>
                            <m:r>
                              <a:rPr lang="en-US" sz="1600"/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600" dirty="0" smtClean="0"/>
                  <a:t>		</a:t>
                </a:r>
                <a14:m>
                  <m:oMath xmlns:m="http://schemas.openxmlformats.org/officeDocument/2006/math">
                    <m:r>
                      <a:rPr lang="en-US" sz="1600" i="1"/>
                      <m:t>𝑍𝐻</m:t>
                    </m:r>
                    <m:r>
                      <a:rPr lang="en-US" sz="1600"/>
                      <m:t>=</m:t>
                    </m:r>
                    <m:f>
                      <m:fPr>
                        <m:ctrlPr>
                          <a:rPr lang="en-US" sz="1600" i="1"/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en-US" sz="1600" i="1"/>
                            </m:ctrlPr>
                          </m:dPr>
                          <m:e>
                            <m:r>
                              <a:rPr lang="en-US" sz="1600"/>
                              <m:t>2(</m:t>
                            </m:r>
                            <m:sSub>
                              <m:sSubPr>
                                <m:ctrlPr>
                                  <a:rPr lang="en-US" sz="1600" i="1"/>
                                </m:ctrlPr>
                              </m:sSubPr>
                              <m:e>
                                <m:r>
                                  <a:rPr lang="en-US" sz="1600" i="1"/>
                                  <m:t>𝑐</m:t>
                                </m:r>
                              </m:e>
                              <m:sub>
                                <m:r>
                                  <a:rPr lang="en-US" sz="1600"/>
                                  <m:t>4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1600" i="1"/>
                                </m:ctrlPr>
                              </m:sSubSupPr>
                              <m:e>
                                <m:r>
                                  <a:rPr lang="en-US" sz="1600" i="1"/>
                                  <m:t>𝑐</m:t>
                                </m:r>
                              </m:e>
                              <m:sub>
                                <m:r>
                                  <a:rPr lang="en-US" sz="1600"/>
                                  <m:t>3</m:t>
                                </m:r>
                              </m:sub>
                              <m:sup>
                                <m:r>
                                  <a:rPr lang="en-US" sz="1600"/>
                                  <m:t>2</m:t>
                                </m:r>
                              </m:sup>
                            </m:sSubSup>
                            <m:r>
                              <a:rPr lang="en-US" sz="1600"/>
                              <m:t>+</m:t>
                            </m:r>
                            <m:sSub>
                              <m:sSubPr>
                                <m:ctrlPr>
                                  <a:rPr lang="en-US" sz="1600" i="1"/>
                                </m:ctrlPr>
                              </m:sSubPr>
                              <m:e>
                                <m:r>
                                  <a:rPr lang="en-US" sz="1600" i="1"/>
                                  <m:t>𝑐</m:t>
                                </m:r>
                              </m:e>
                              <m:sub>
                                <m:r>
                                  <a:rPr lang="en-US" sz="1600"/>
                                  <m:t>6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1600" i="1"/>
                                </m:ctrlPr>
                              </m:sSubSupPr>
                              <m:e>
                                <m:r>
                                  <a:rPr lang="en-US" sz="1600" i="1"/>
                                  <m:t>𝑐</m:t>
                                </m:r>
                              </m:e>
                              <m:sub>
                                <m:r>
                                  <a:rPr lang="en-US" sz="1600"/>
                                  <m:t>2</m:t>
                                </m:r>
                              </m:sub>
                              <m:sup>
                                <m:r>
                                  <a:rPr lang="en-US" sz="1600"/>
                                  <m:t>2</m:t>
                                </m:r>
                              </m:sup>
                            </m:sSubSup>
                            <m:r>
                              <a:rPr lang="en-US" sz="1600"/>
                              <m:t>−</m:t>
                            </m:r>
                            <m:sSub>
                              <m:sSubPr>
                                <m:ctrlPr>
                                  <a:rPr lang="en-US" sz="1600" i="1"/>
                                </m:ctrlPr>
                              </m:sSubPr>
                              <m:e>
                                <m:r>
                                  <a:rPr lang="en-US" sz="1600" i="1"/>
                                  <m:t>𝑐</m:t>
                                </m:r>
                              </m:e>
                              <m:sub>
                                <m:r>
                                  <a:rPr lang="en-US" sz="1600"/>
                                  <m:t>5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/>
                                </m:ctrlPr>
                              </m:sSubPr>
                              <m:e>
                                <m:r>
                                  <a:rPr lang="en-US" sz="1600" i="1"/>
                                  <m:t>𝑐</m:t>
                                </m:r>
                              </m:e>
                              <m:sub>
                                <m:r>
                                  <a:rPr lang="en-US" sz="1600"/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/>
                                </m:ctrlPr>
                              </m:sSubPr>
                              <m:e>
                                <m:r>
                                  <a:rPr lang="en-US" sz="1600" i="1"/>
                                  <m:t>𝑐</m:t>
                                </m:r>
                              </m:e>
                              <m:sub>
                                <m:r>
                                  <a:rPr lang="en-US" sz="1600"/>
                                  <m:t>3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1600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/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600" i="1"/>
                                    </m:ctrlPr>
                                  </m:sSubSupPr>
                                  <m:e>
                                    <m:r>
                                      <a:rPr lang="en-US" sz="1600" i="1"/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/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600"/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1600"/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1600" i="1"/>
                                    </m:ctrlPr>
                                  </m:sSubSupPr>
                                  <m:e>
                                    <m:r>
                                      <a:rPr lang="en-US" sz="1600" i="1"/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/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1600"/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1600" i="1"/>
                                </m:ctrlPr>
                              </m:fPr>
                              <m:num>
                                <m:r>
                                  <a:rPr lang="en-US" sz="1600"/>
                                  <m:t>3</m:t>
                                </m:r>
                              </m:num>
                              <m:den>
                                <m:r>
                                  <a:rPr lang="en-US" sz="1600"/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sz="1600" dirty="0" smtClean="0"/>
              </a:p>
            </p:txBody>
          </p:sp>
        </mc:Choice>
        <mc:Fallback>
          <p:sp>
            <p:nvSpPr>
              <p:cNvPr id="7885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046163"/>
                <a:ext cx="8077200" cy="5265737"/>
              </a:xfrm>
              <a:prstGeom prst="rect">
                <a:avLst/>
              </a:prstGeom>
              <a:blipFill rotWithShape="1">
                <a:blip r:embed="rId3"/>
                <a:stretch>
                  <a:fillRect l="-10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References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1000" y="1046163"/>
            <a:ext cx="7696200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Book:  Chapter 5, Image Processing, Analysis, and Machine Vision, </a:t>
            </a:r>
            <a:r>
              <a:rPr lang="en-US" dirty="0" err="1"/>
              <a:t>Sonka</a:t>
            </a:r>
            <a:r>
              <a:rPr lang="en-US" dirty="0"/>
              <a:t> et al, latest edition (you may collect a copy of the relevant chapters from my office)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Papers: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Harris and Stephens, 4th </a:t>
            </a:r>
            <a:r>
              <a:rPr lang="en-US" sz="2000" dirty="0" err="1"/>
              <a:t>Alvey</a:t>
            </a:r>
            <a:r>
              <a:rPr lang="en-US" sz="2000" dirty="0"/>
              <a:t> Vision Conference, 147-151, 1988.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err="1"/>
              <a:t>Matas</a:t>
            </a:r>
            <a:r>
              <a:rPr lang="en-US" sz="2000" dirty="0"/>
              <a:t> et al, Image Vision Geometry, 22:761-767, 2004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Harris corner detector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81000" y="1046163"/>
            <a:ext cx="8077200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FF"/>
                </a:solidFill>
              </a:rPr>
              <a:t>Key idea:</a:t>
            </a:r>
            <a:r>
              <a:rPr lang="en-US" dirty="0"/>
              <a:t> Measure changes over a neighborhood due to a shift and then analyze its dependency on shift </a:t>
            </a:r>
            <a:r>
              <a:rPr lang="en-US" dirty="0" smtClean="0"/>
              <a:t>orientation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Harris corner detector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81000" y="1046163"/>
            <a:ext cx="8077200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FF"/>
                </a:solidFill>
              </a:rPr>
              <a:t>Key idea:</a:t>
            </a:r>
            <a:r>
              <a:rPr lang="en-US" dirty="0"/>
              <a:t> Measure changes over a neighborhood due to a shift and then analyze its dependency on shift orientation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Orientation dependency of the response for lines</a:t>
            </a:r>
          </a:p>
        </p:txBody>
      </p:sp>
      <p:sp>
        <p:nvSpPr>
          <p:cNvPr id="85058" name="Text Box 66"/>
          <p:cNvSpPr txBox="1">
            <a:spLocks noChangeArrowheads="1"/>
          </p:cNvSpPr>
          <p:nvPr/>
        </p:nvSpPr>
        <p:spPr bwMode="auto">
          <a:xfrm>
            <a:off x="1943100" y="425662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cs typeface="Times New Roman" pitchFamily="18" charset="0"/>
              </a:rPr>
              <a:t>Δ</a:t>
            </a:r>
            <a:endParaRPr lang="en-US" b="1" dirty="0"/>
          </a:p>
        </p:txBody>
      </p:sp>
      <p:grpSp>
        <p:nvGrpSpPr>
          <p:cNvPr id="85070" name="Group 78"/>
          <p:cNvGrpSpPr>
            <a:grpSpLocks/>
          </p:cNvGrpSpPr>
          <p:nvPr/>
        </p:nvGrpSpPr>
        <p:grpSpPr bwMode="auto">
          <a:xfrm>
            <a:off x="990600" y="2676525"/>
            <a:ext cx="1295400" cy="1676400"/>
            <a:chOff x="624" y="1686"/>
            <a:chExt cx="816" cy="1056"/>
          </a:xfrm>
        </p:grpSpPr>
        <p:sp>
          <p:nvSpPr>
            <p:cNvPr id="85000" name="Rectangle 8"/>
            <p:cNvSpPr>
              <a:spLocks noChangeArrowheads="1"/>
            </p:cNvSpPr>
            <p:nvPr/>
          </p:nvSpPr>
          <p:spPr bwMode="auto">
            <a:xfrm>
              <a:off x="816" y="1686"/>
              <a:ext cx="624" cy="105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2" name="Rectangle 10"/>
            <p:cNvSpPr>
              <a:spLocks noChangeArrowheads="1"/>
            </p:cNvSpPr>
            <p:nvPr/>
          </p:nvSpPr>
          <p:spPr bwMode="auto">
            <a:xfrm>
              <a:off x="624" y="1686"/>
              <a:ext cx="624" cy="105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2" name="Oval 20"/>
            <p:cNvSpPr>
              <a:spLocks noChangeArrowheads="1"/>
            </p:cNvSpPr>
            <p:nvPr/>
          </p:nvSpPr>
          <p:spPr bwMode="auto">
            <a:xfrm>
              <a:off x="1218" y="2214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3" name="Oval 21"/>
            <p:cNvSpPr>
              <a:spLocks noChangeArrowheads="1"/>
            </p:cNvSpPr>
            <p:nvPr/>
          </p:nvSpPr>
          <p:spPr bwMode="auto">
            <a:xfrm>
              <a:off x="1104" y="2103"/>
              <a:ext cx="288" cy="28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63" name="Line 71"/>
            <p:cNvSpPr>
              <a:spLocks noChangeShapeType="1"/>
            </p:cNvSpPr>
            <p:nvPr/>
          </p:nvSpPr>
          <p:spPr bwMode="auto">
            <a:xfrm>
              <a:off x="1248" y="273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71" name="Group 79"/>
          <p:cNvGrpSpPr>
            <a:grpSpLocks/>
          </p:cNvGrpSpPr>
          <p:nvPr/>
        </p:nvGrpSpPr>
        <p:grpSpPr bwMode="auto">
          <a:xfrm>
            <a:off x="2667000" y="2371725"/>
            <a:ext cx="1219200" cy="1981200"/>
            <a:chOff x="1680" y="1494"/>
            <a:chExt cx="768" cy="1248"/>
          </a:xfrm>
        </p:grpSpPr>
        <p:sp>
          <p:nvSpPr>
            <p:cNvPr id="85014" name="Rectangle 22"/>
            <p:cNvSpPr>
              <a:spLocks noChangeArrowheads="1"/>
            </p:cNvSpPr>
            <p:nvPr/>
          </p:nvSpPr>
          <p:spPr bwMode="auto">
            <a:xfrm>
              <a:off x="1713" y="1494"/>
              <a:ext cx="624" cy="105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5" name="Rectangle 23"/>
            <p:cNvSpPr>
              <a:spLocks noChangeArrowheads="1"/>
            </p:cNvSpPr>
            <p:nvPr/>
          </p:nvSpPr>
          <p:spPr bwMode="auto">
            <a:xfrm>
              <a:off x="1680" y="1686"/>
              <a:ext cx="624" cy="105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7" name="Oval 25"/>
            <p:cNvSpPr>
              <a:spLocks noChangeArrowheads="1"/>
            </p:cNvSpPr>
            <p:nvPr/>
          </p:nvSpPr>
          <p:spPr bwMode="auto">
            <a:xfrm>
              <a:off x="2274" y="2214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8" name="Oval 26"/>
            <p:cNvSpPr>
              <a:spLocks noChangeArrowheads="1"/>
            </p:cNvSpPr>
            <p:nvPr/>
          </p:nvSpPr>
          <p:spPr bwMode="auto">
            <a:xfrm>
              <a:off x="2160" y="2103"/>
              <a:ext cx="288" cy="28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64" name="Freeform 72"/>
            <p:cNvSpPr>
              <a:spLocks/>
            </p:cNvSpPr>
            <p:nvPr/>
          </p:nvSpPr>
          <p:spPr bwMode="auto">
            <a:xfrm>
              <a:off x="2298" y="1496"/>
              <a:ext cx="32" cy="194"/>
            </a:xfrm>
            <a:custGeom>
              <a:avLst/>
              <a:gdLst>
                <a:gd name="T0" fmla="*/ 0 w 32"/>
                <a:gd name="T1" fmla="*/ 194 h 194"/>
                <a:gd name="T2" fmla="*/ 32 w 32"/>
                <a:gd name="T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" h="194">
                  <a:moveTo>
                    <a:pt x="0" y="194"/>
                  </a:moveTo>
                  <a:lnTo>
                    <a:pt x="3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19" name="Text Box 27"/>
          <p:cNvSpPr txBox="1">
            <a:spLocks noChangeArrowheads="1"/>
          </p:cNvSpPr>
          <p:nvPr/>
        </p:nvSpPr>
        <p:spPr bwMode="auto">
          <a:xfrm>
            <a:off x="3623688" y="229552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Δ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1600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Harris corner detector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81000" y="1046163"/>
            <a:ext cx="8077200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FF"/>
                </a:solidFill>
              </a:rPr>
              <a:t>Key idea:</a:t>
            </a:r>
            <a:r>
              <a:rPr lang="en-US" dirty="0"/>
              <a:t> Measure changes over a neighborhood due to a shift and then analyze its dependency on shift orientation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Orientation dependency of the response for lines</a:t>
            </a: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1905000" y="423857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Δ</a:t>
            </a:r>
            <a:endParaRPr lang="en-US" b="1" dirty="0"/>
          </a:p>
        </p:txBody>
      </p:sp>
      <p:sp>
        <p:nvSpPr>
          <p:cNvPr id="85060" name="Text Box 68"/>
          <p:cNvSpPr txBox="1">
            <a:spLocks noChangeArrowheads="1"/>
          </p:cNvSpPr>
          <p:nvPr/>
        </p:nvSpPr>
        <p:spPr bwMode="auto">
          <a:xfrm>
            <a:off x="6179682" y="267652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Δ</a:t>
            </a:r>
            <a:endParaRPr lang="en-US" b="1" dirty="0"/>
          </a:p>
        </p:txBody>
      </p:sp>
      <p:sp>
        <p:nvSpPr>
          <p:cNvPr id="85061" name="Text Box 69"/>
          <p:cNvSpPr txBox="1">
            <a:spLocks noChangeArrowheads="1"/>
          </p:cNvSpPr>
          <p:nvPr/>
        </p:nvSpPr>
        <p:spPr bwMode="auto">
          <a:xfrm>
            <a:off x="6710886" y="2485451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Δ</a:t>
            </a:r>
            <a:endParaRPr lang="en-US" b="1" dirty="0"/>
          </a:p>
        </p:txBody>
      </p:sp>
      <p:grpSp>
        <p:nvGrpSpPr>
          <p:cNvPr id="85070" name="Group 78"/>
          <p:cNvGrpSpPr>
            <a:grpSpLocks/>
          </p:cNvGrpSpPr>
          <p:nvPr/>
        </p:nvGrpSpPr>
        <p:grpSpPr bwMode="auto">
          <a:xfrm>
            <a:off x="990600" y="2676525"/>
            <a:ext cx="1295400" cy="1676400"/>
            <a:chOff x="624" y="1686"/>
            <a:chExt cx="816" cy="1056"/>
          </a:xfrm>
        </p:grpSpPr>
        <p:sp>
          <p:nvSpPr>
            <p:cNvPr id="85000" name="Rectangle 8"/>
            <p:cNvSpPr>
              <a:spLocks noChangeArrowheads="1"/>
            </p:cNvSpPr>
            <p:nvPr/>
          </p:nvSpPr>
          <p:spPr bwMode="auto">
            <a:xfrm>
              <a:off x="816" y="1686"/>
              <a:ext cx="624" cy="105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2" name="Rectangle 10"/>
            <p:cNvSpPr>
              <a:spLocks noChangeArrowheads="1"/>
            </p:cNvSpPr>
            <p:nvPr/>
          </p:nvSpPr>
          <p:spPr bwMode="auto">
            <a:xfrm>
              <a:off x="624" y="1686"/>
              <a:ext cx="624" cy="105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2" name="Oval 20"/>
            <p:cNvSpPr>
              <a:spLocks noChangeArrowheads="1"/>
            </p:cNvSpPr>
            <p:nvPr/>
          </p:nvSpPr>
          <p:spPr bwMode="auto">
            <a:xfrm>
              <a:off x="1218" y="2214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3" name="Oval 21"/>
            <p:cNvSpPr>
              <a:spLocks noChangeArrowheads="1"/>
            </p:cNvSpPr>
            <p:nvPr/>
          </p:nvSpPr>
          <p:spPr bwMode="auto">
            <a:xfrm>
              <a:off x="1104" y="2103"/>
              <a:ext cx="288" cy="28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63" name="Line 71"/>
            <p:cNvSpPr>
              <a:spLocks noChangeShapeType="1"/>
            </p:cNvSpPr>
            <p:nvPr/>
          </p:nvSpPr>
          <p:spPr bwMode="auto">
            <a:xfrm>
              <a:off x="1248" y="273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71" name="Group 79"/>
          <p:cNvGrpSpPr>
            <a:grpSpLocks/>
          </p:cNvGrpSpPr>
          <p:nvPr/>
        </p:nvGrpSpPr>
        <p:grpSpPr bwMode="auto">
          <a:xfrm>
            <a:off x="2667000" y="2371725"/>
            <a:ext cx="1219200" cy="1981200"/>
            <a:chOff x="1680" y="1494"/>
            <a:chExt cx="768" cy="1248"/>
          </a:xfrm>
        </p:grpSpPr>
        <p:sp>
          <p:nvSpPr>
            <p:cNvPr id="85014" name="Rectangle 22"/>
            <p:cNvSpPr>
              <a:spLocks noChangeArrowheads="1"/>
            </p:cNvSpPr>
            <p:nvPr/>
          </p:nvSpPr>
          <p:spPr bwMode="auto">
            <a:xfrm>
              <a:off x="1713" y="1494"/>
              <a:ext cx="624" cy="105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5" name="Rectangle 23"/>
            <p:cNvSpPr>
              <a:spLocks noChangeArrowheads="1"/>
            </p:cNvSpPr>
            <p:nvPr/>
          </p:nvSpPr>
          <p:spPr bwMode="auto">
            <a:xfrm>
              <a:off x="1680" y="1686"/>
              <a:ext cx="624" cy="105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7" name="Oval 25"/>
            <p:cNvSpPr>
              <a:spLocks noChangeArrowheads="1"/>
            </p:cNvSpPr>
            <p:nvPr/>
          </p:nvSpPr>
          <p:spPr bwMode="auto">
            <a:xfrm>
              <a:off x="2274" y="2214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8" name="Oval 26"/>
            <p:cNvSpPr>
              <a:spLocks noChangeArrowheads="1"/>
            </p:cNvSpPr>
            <p:nvPr/>
          </p:nvSpPr>
          <p:spPr bwMode="auto">
            <a:xfrm>
              <a:off x="2160" y="2103"/>
              <a:ext cx="288" cy="28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64" name="Freeform 72"/>
            <p:cNvSpPr>
              <a:spLocks/>
            </p:cNvSpPr>
            <p:nvPr/>
          </p:nvSpPr>
          <p:spPr bwMode="auto">
            <a:xfrm>
              <a:off x="2298" y="1496"/>
              <a:ext cx="32" cy="194"/>
            </a:xfrm>
            <a:custGeom>
              <a:avLst/>
              <a:gdLst>
                <a:gd name="T0" fmla="*/ 0 w 32"/>
                <a:gd name="T1" fmla="*/ 194 h 194"/>
                <a:gd name="T2" fmla="*/ 32 w 32"/>
                <a:gd name="T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" h="194">
                  <a:moveTo>
                    <a:pt x="0" y="194"/>
                  </a:moveTo>
                  <a:lnTo>
                    <a:pt x="3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72" name="Group 80"/>
          <p:cNvGrpSpPr>
            <a:grpSpLocks/>
          </p:cNvGrpSpPr>
          <p:nvPr/>
        </p:nvGrpSpPr>
        <p:grpSpPr bwMode="auto">
          <a:xfrm>
            <a:off x="4570413" y="2749550"/>
            <a:ext cx="1676400" cy="1296988"/>
            <a:chOff x="2879" y="1732"/>
            <a:chExt cx="1056" cy="817"/>
          </a:xfrm>
        </p:grpSpPr>
        <p:sp>
          <p:nvSpPr>
            <p:cNvPr id="85047" name="Rectangle 55"/>
            <p:cNvSpPr>
              <a:spLocks noChangeArrowheads="1"/>
            </p:cNvSpPr>
            <p:nvPr/>
          </p:nvSpPr>
          <p:spPr bwMode="auto">
            <a:xfrm rot="16200000">
              <a:off x="3095" y="1517"/>
              <a:ext cx="624" cy="105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8" name="Rectangle 56"/>
            <p:cNvSpPr>
              <a:spLocks noChangeArrowheads="1"/>
            </p:cNvSpPr>
            <p:nvPr/>
          </p:nvSpPr>
          <p:spPr bwMode="auto">
            <a:xfrm rot="16200000">
              <a:off x="3095" y="1709"/>
              <a:ext cx="624" cy="105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50" name="Oval 58"/>
            <p:cNvSpPr>
              <a:spLocks noChangeArrowheads="1"/>
            </p:cNvSpPr>
            <p:nvPr/>
          </p:nvSpPr>
          <p:spPr bwMode="auto">
            <a:xfrm rot="16200000">
              <a:off x="3407" y="1897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51" name="Oval 59"/>
            <p:cNvSpPr>
              <a:spLocks noChangeArrowheads="1"/>
            </p:cNvSpPr>
            <p:nvPr/>
          </p:nvSpPr>
          <p:spPr bwMode="auto">
            <a:xfrm rot="16200000">
              <a:off x="3296" y="1781"/>
              <a:ext cx="288" cy="28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68" name="Freeform 76"/>
            <p:cNvSpPr>
              <a:spLocks/>
            </p:cNvSpPr>
            <p:nvPr/>
          </p:nvSpPr>
          <p:spPr bwMode="auto">
            <a:xfrm>
              <a:off x="3930" y="1732"/>
              <a:ext cx="1" cy="196"/>
            </a:xfrm>
            <a:custGeom>
              <a:avLst/>
              <a:gdLst>
                <a:gd name="T0" fmla="*/ 0 w 1"/>
                <a:gd name="T1" fmla="*/ 196 h 196"/>
                <a:gd name="T2" fmla="*/ 0 w 1"/>
                <a:gd name="T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96">
                  <a:moveTo>
                    <a:pt x="0" y="196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73" name="Group 81"/>
          <p:cNvGrpSpPr>
            <a:grpSpLocks/>
          </p:cNvGrpSpPr>
          <p:nvPr/>
        </p:nvGrpSpPr>
        <p:grpSpPr bwMode="auto">
          <a:xfrm>
            <a:off x="6627813" y="2674938"/>
            <a:ext cx="1981200" cy="1219200"/>
            <a:chOff x="4175" y="1685"/>
            <a:chExt cx="1248" cy="768"/>
          </a:xfrm>
        </p:grpSpPr>
        <p:sp>
          <p:nvSpPr>
            <p:cNvPr id="85053" name="Rectangle 61"/>
            <p:cNvSpPr>
              <a:spLocks noChangeArrowheads="1"/>
            </p:cNvSpPr>
            <p:nvPr/>
          </p:nvSpPr>
          <p:spPr bwMode="auto">
            <a:xfrm rot="16200000">
              <a:off x="4391" y="1580"/>
              <a:ext cx="624" cy="105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54" name="Rectangle 62"/>
            <p:cNvSpPr>
              <a:spLocks noChangeArrowheads="1"/>
            </p:cNvSpPr>
            <p:nvPr/>
          </p:nvSpPr>
          <p:spPr bwMode="auto">
            <a:xfrm rot="16200000">
              <a:off x="4583" y="1613"/>
              <a:ext cx="624" cy="105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56" name="Oval 64"/>
            <p:cNvSpPr>
              <a:spLocks noChangeArrowheads="1"/>
            </p:cNvSpPr>
            <p:nvPr/>
          </p:nvSpPr>
          <p:spPr bwMode="auto">
            <a:xfrm rot="16200000">
              <a:off x="4895" y="1801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57" name="Oval 65"/>
            <p:cNvSpPr>
              <a:spLocks noChangeArrowheads="1"/>
            </p:cNvSpPr>
            <p:nvPr/>
          </p:nvSpPr>
          <p:spPr bwMode="auto">
            <a:xfrm rot="16200000">
              <a:off x="4784" y="1685"/>
              <a:ext cx="288" cy="28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69" name="Freeform 77"/>
            <p:cNvSpPr>
              <a:spLocks/>
            </p:cNvSpPr>
            <p:nvPr/>
          </p:nvSpPr>
          <p:spPr bwMode="auto">
            <a:xfrm>
              <a:off x="4178" y="1794"/>
              <a:ext cx="194" cy="38"/>
            </a:xfrm>
            <a:custGeom>
              <a:avLst/>
              <a:gdLst>
                <a:gd name="T0" fmla="*/ 194 w 194"/>
                <a:gd name="T1" fmla="*/ 38 h 38"/>
                <a:gd name="T2" fmla="*/ 0 w 194"/>
                <a:gd name="T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4" h="38">
                  <a:moveTo>
                    <a:pt x="194" y="38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19" name="Text Box 27"/>
          <p:cNvSpPr txBox="1">
            <a:spLocks noChangeArrowheads="1"/>
          </p:cNvSpPr>
          <p:nvPr/>
        </p:nvSpPr>
        <p:spPr bwMode="auto">
          <a:xfrm>
            <a:off x="3597411" y="229552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Δ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1226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Harris corner detector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81000" y="1046163"/>
            <a:ext cx="8077200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FF"/>
                </a:solidFill>
              </a:rPr>
              <a:t>Key idea:</a:t>
            </a:r>
            <a:r>
              <a:rPr lang="en-US" dirty="0"/>
              <a:t> Measure changes over a neighborhood due to a shift and then analyze its dependency on shift orientation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Orientation dependency of the response for lines</a:t>
            </a: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1905000" y="424914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Δ</a:t>
            </a:r>
            <a:endParaRPr lang="en-US" b="1" dirty="0"/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5105400" y="4419600"/>
            <a:ext cx="34290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High response for shifts along the edge direction; low responses for shifts toward orthogonal direction </a:t>
            </a:r>
            <a:r>
              <a:rPr lang="en-US" sz="2000" dirty="0" err="1"/>
              <a:t>direction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b="1" dirty="0"/>
              <a:t>Anisotropic response</a:t>
            </a:r>
          </a:p>
        </p:txBody>
      </p:sp>
      <p:sp>
        <p:nvSpPr>
          <p:cNvPr id="85058" name="Text Box 66"/>
          <p:cNvSpPr txBox="1">
            <a:spLocks noChangeArrowheads="1"/>
          </p:cNvSpPr>
          <p:nvPr/>
        </p:nvSpPr>
        <p:spPr bwMode="auto">
          <a:xfrm>
            <a:off x="2269248" y="5930832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cs typeface="Times New Roman" pitchFamily="18" charset="0"/>
              </a:rPr>
              <a:t>Δ</a:t>
            </a:r>
            <a:endParaRPr lang="en-US" b="1" dirty="0"/>
          </a:p>
        </p:txBody>
      </p:sp>
      <p:sp>
        <p:nvSpPr>
          <p:cNvPr id="85060" name="Text Box 68"/>
          <p:cNvSpPr txBox="1">
            <a:spLocks noChangeArrowheads="1"/>
          </p:cNvSpPr>
          <p:nvPr/>
        </p:nvSpPr>
        <p:spPr bwMode="auto">
          <a:xfrm>
            <a:off x="6179682" y="267652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Δ</a:t>
            </a:r>
            <a:endParaRPr lang="en-US" b="1" dirty="0"/>
          </a:p>
        </p:txBody>
      </p:sp>
      <p:grpSp>
        <p:nvGrpSpPr>
          <p:cNvPr id="85070" name="Group 78"/>
          <p:cNvGrpSpPr>
            <a:grpSpLocks/>
          </p:cNvGrpSpPr>
          <p:nvPr/>
        </p:nvGrpSpPr>
        <p:grpSpPr bwMode="auto">
          <a:xfrm>
            <a:off x="990600" y="2676525"/>
            <a:ext cx="1295400" cy="1676400"/>
            <a:chOff x="624" y="1686"/>
            <a:chExt cx="816" cy="1056"/>
          </a:xfrm>
        </p:grpSpPr>
        <p:sp>
          <p:nvSpPr>
            <p:cNvPr id="85000" name="Rectangle 8"/>
            <p:cNvSpPr>
              <a:spLocks noChangeArrowheads="1"/>
            </p:cNvSpPr>
            <p:nvPr/>
          </p:nvSpPr>
          <p:spPr bwMode="auto">
            <a:xfrm>
              <a:off x="816" y="1686"/>
              <a:ext cx="624" cy="105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2" name="Rectangle 10"/>
            <p:cNvSpPr>
              <a:spLocks noChangeArrowheads="1"/>
            </p:cNvSpPr>
            <p:nvPr/>
          </p:nvSpPr>
          <p:spPr bwMode="auto">
            <a:xfrm>
              <a:off x="624" y="1686"/>
              <a:ext cx="624" cy="105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2" name="Oval 20"/>
            <p:cNvSpPr>
              <a:spLocks noChangeArrowheads="1"/>
            </p:cNvSpPr>
            <p:nvPr/>
          </p:nvSpPr>
          <p:spPr bwMode="auto">
            <a:xfrm>
              <a:off x="1218" y="2214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3" name="Oval 21"/>
            <p:cNvSpPr>
              <a:spLocks noChangeArrowheads="1"/>
            </p:cNvSpPr>
            <p:nvPr/>
          </p:nvSpPr>
          <p:spPr bwMode="auto">
            <a:xfrm>
              <a:off x="1104" y="2103"/>
              <a:ext cx="288" cy="28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63" name="Line 71"/>
            <p:cNvSpPr>
              <a:spLocks noChangeShapeType="1"/>
            </p:cNvSpPr>
            <p:nvPr/>
          </p:nvSpPr>
          <p:spPr bwMode="auto">
            <a:xfrm>
              <a:off x="1248" y="273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71" name="Group 79"/>
          <p:cNvGrpSpPr>
            <a:grpSpLocks/>
          </p:cNvGrpSpPr>
          <p:nvPr/>
        </p:nvGrpSpPr>
        <p:grpSpPr bwMode="auto">
          <a:xfrm>
            <a:off x="2667000" y="2371725"/>
            <a:ext cx="1219200" cy="1981200"/>
            <a:chOff x="1680" y="1494"/>
            <a:chExt cx="768" cy="1248"/>
          </a:xfrm>
        </p:grpSpPr>
        <p:sp>
          <p:nvSpPr>
            <p:cNvPr id="85014" name="Rectangle 22"/>
            <p:cNvSpPr>
              <a:spLocks noChangeArrowheads="1"/>
            </p:cNvSpPr>
            <p:nvPr/>
          </p:nvSpPr>
          <p:spPr bwMode="auto">
            <a:xfrm>
              <a:off x="1713" y="1494"/>
              <a:ext cx="624" cy="105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5" name="Rectangle 23"/>
            <p:cNvSpPr>
              <a:spLocks noChangeArrowheads="1"/>
            </p:cNvSpPr>
            <p:nvPr/>
          </p:nvSpPr>
          <p:spPr bwMode="auto">
            <a:xfrm>
              <a:off x="1680" y="1686"/>
              <a:ext cx="624" cy="105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7" name="Oval 25"/>
            <p:cNvSpPr>
              <a:spLocks noChangeArrowheads="1"/>
            </p:cNvSpPr>
            <p:nvPr/>
          </p:nvSpPr>
          <p:spPr bwMode="auto">
            <a:xfrm>
              <a:off x="2274" y="2214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8" name="Oval 26"/>
            <p:cNvSpPr>
              <a:spLocks noChangeArrowheads="1"/>
            </p:cNvSpPr>
            <p:nvPr/>
          </p:nvSpPr>
          <p:spPr bwMode="auto">
            <a:xfrm>
              <a:off x="2160" y="2103"/>
              <a:ext cx="288" cy="28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64" name="Freeform 72"/>
            <p:cNvSpPr>
              <a:spLocks/>
            </p:cNvSpPr>
            <p:nvPr/>
          </p:nvSpPr>
          <p:spPr bwMode="auto">
            <a:xfrm>
              <a:off x="2298" y="1496"/>
              <a:ext cx="32" cy="194"/>
            </a:xfrm>
            <a:custGeom>
              <a:avLst/>
              <a:gdLst>
                <a:gd name="T0" fmla="*/ 0 w 32"/>
                <a:gd name="T1" fmla="*/ 194 h 194"/>
                <a:gd name="T2" fmla="*/ 32 w 32"/>
                <a:gd name="T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" h="194">
                  <a:moveTo>
                    <a:pt x="0" y="194"/>
                  </a:moveTo>
                  <a:lnTo>
                    <a:pt x="3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75" name="Group 83"/>
          <p:cNvGrpSpPr>
            <a:grpSpLocks/>
          </p:cNvGrpSpPr>
          <p:nvPr/>
        </p:nvGrpSpPr>
        <p:grpSpPr bwMode="auto">
          <a:xfrm>
            <a:off x="3098800" y="4508500"/>
            <a:ext cx="1292225" cy="2081213"/>
            <a:chOff x="1952" y="2840"/>
            <a:chExt cx="814" cy="1311"/>
          </a:xfrm>
        </p:grpSpPr>
        <p:sp>
          <p:nvSpPr>
            <p:cNvPr id="85029" name="Rectangle 37"/>
            <p:cNvSpPr>
              <a:spLocks noChangeArrowheads="1"/>
            </p:cNvSpPr>
            <p:nvPr/>
          </p:nvSpPr>
          <p:spPr bwMode="auto">
            <a:xfrm rot="19500000">
              <a:off x="1952" y="2919"/>
              <a:ext cx="624" cy="105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0" name="Rectangle 38"/>
            <p:cNvSpPr>
              <a:spLocks noChangeArrowheads="1"/>
            </p:cNvSpPr>
            <p:nvPr/>
          </p:nvSpPr>
          <p:spPr bwMode="auto">
            <a:xfrm rot="19500000">
              <a:off x="2036" y="3095"/>
              <a:ext cx="624" cy="105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2" name="Oval 40"/>
            <p:cNvSpPr>
              <a:spLocks noChangeArrowheads="1"/>
            </p:cNvSpPr>
            <p:nvPr/>
          </p:nvSpPr>
          <p:spPr bwMode="auto">
            <a:xfrm rot="19500000">
              <a:off x="2590" y="344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3" name="Oval 41"/>
            <p:cNvSpPr>
              <a:spLocks noChangeArrowheads="1"/>
            </p:cNvSpPr>
            <p:nvPr/>
          </p:nvSpPr>
          <p:spPr bwMode="auto">
            <a:xfrm rot="19500000">
              <a:off x="2478" y="3328"/>
              <a:ext cx="288" cy="28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65" name="Freeform 73"/>
            <p:cNvSpPr>
              <a:spLocks/>
            </p:cNvSpPr>
            <p:nvPr/>
          </p:nvSpPr>
          <p:spPr bwMode="auto">
            <a:xfrm>
              <a:off x="2212" y="2840"/>
              <a:ext cx="82" cy="180"/>
            </a:xfrm>
            <a:custGeom>
              <a:avLst/>
              <a:gdLst>
                <a:gd name="T0" fmla="*/ 82 w 82"/>
                <a:gd name="T1" fmla="*/ 180 h 180"/>
                <a:gd name="T2" fmla="*/ 0 w 82"/>
                <a:gd name="T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2" h="180">
                  <a:moveTo>
                    <a:pt x="82" y="18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74" name="Group 82"/>
          <p:cNvGrpSpPr>
            <a:grpSpLocks/>
          </p:cNvGrpSpPr>
          <p:nvPr/>
        </p:nvGrpSpPr>
        <p:grpSpPr bwMode="auto">
          <a:xfrm>
            <a:off x="919163" y="4719638"/>
            <a:ext cx="1627187" cy="1851025"/>
            <a:chOff x="579" y="2973"/>
            <a:chExt cx="1025" cy="1166"/>
          </a:xfrm>
        </p:grpSpPr>
        <p:sp>
          <p:nvSpPr>
            <p:cNvPr id="85023" name="Rectangle 31"/>
            <p:cNvSpPr>
              <a:spLocks noChangeArrowheads="1"/>
            </p:cNvSpPr>
            <p:nvPr/>
          </p:nvSpPr>
          <p:spPr bwMode="auto">
            <a:xfrm rot="19500000">
              <a:off x="736" y="2973"/>
              <a:ext cx="624" cy="105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4" name="Rectangle 32"/>
            <p:cNvSpPr>
              <a:spLocks noChangeArrowheads="1"/>
            </p:cNvSpPr>
            <p:nvPr/>
          </p:nvSpPr>
          <p:spPr bwMode="auto">
            <a:xfrm rot="19500000">
              <a:off x="579" y="3083"/>
              <a:ext cx="624" cy="105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6" name="Oval 34"/>
            <p:cNvSpPr>
              <a:spLocks noChangeArrowheads="1"/>
            </p:cNvSpPr>
            <p:nvPr/>
          </p:nvSpPr>
          <p:spPr bwMode="auto">
            <a:xfrm rot="19500000">
              <a:off x="1133" y="3427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7" name="Oval 35"/>
            <p:cNvSpPr>
              <a:spLocks noChangeArrowheads="1"/>
            </p:cNvSpPr>
            <p:nvPr/>
          </p:nvSpPr>
          <p:spPr bwMode="auto">
            <a:xfrm rot="19500000">
              <a:off x="1022" y="3315"/>
              <a:ext cx="288" cy="28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66" name="Freeform 74"/>
            <p:cNvSpPr>
              <a:spLocks/>
            </p:cNvSpPr>
            <p:nvPr/>
          </p:nvSpPr>
          <p:spPr bwMode="auto">
            <a:xfrm>
              <a:off x="1446" y="3756"/>
              <a:ext cx="158" cy="112"/>
            </a:xfrm>
            <a:custGeom>
              <a:avLst/>
              <a:gdLst>
                <a:gd name="T0" fmla="*/ 0 w 158"/>
                <a:gd name="T1" fmla="*/ 112 h 112"/>
                <a:gd name="T2" fmla="*/ 158 w 158"/>
                <a:gd name="T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8" h="112">
                  <a:moveTo>
                    <a:pt x="0" y="112"/>
                  </a:moveTo>
                  <a:lnTo>
                    <a:pt x="158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72" name="Group 80"/>
          <p:cNvGrpSpPr>
            <a:grpSpLocks/>
          </p:cNvGrpSpPr>
          <p:nvPr/>
        </p:nvGrpSpPr>
        <p:grpSpPr bwMode="auto">
          <a:xfrm>
            <a:off x="4570413" y="2749550"/>
            <a:ext cx="1676400" cy="1296988"/>
            <a:chOff x="2879" y="1732"/>
            <a:chExt cx="1056" cy="817"/>
          </a:xfrm>
        </p:grpSpPr>
        <p:sp>
          <p:nvSpPr>
            <p:cNvPr id="85047" name="Rectangle 55"/>
            <p:cNvSpPr>
              <a:spLocks noChangeArrowheads="1"/>
            </p:cNvSpPr>
            <p:nvPr/>
          </p:nvSpPr>
          <p:spPr bwMode="auto">
            <a:xfrm rot="16200000">
              <a:off x="3095" y="1517"/>
              <a:ext cx="624" cy="105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8" name="Rectangle 56"/>
            <p:cNvSpPr>
              <a:spLocks noChangeArrowheads="1"/>
            </p:cNvSpPr>
            <p:nvPr/>
          </p:nvSpPr>
          <p:spPr bwMode="auto">
            <a:xfrm rot="16200000">
              <a:off x="3095" y="1709"/>
              <a:ext cx="624" cy="105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50" name="Oval 58"/>
            <p:cNvSpPr>
              <a:spLocks noChangeArrowheads="1"/>
            </p:cNvSpPr>
            <p:nvPr/>
          </p:nvSpPr>
          <p:spPr bwMode="auto">
            <a:xfrm rot="16200000">
              <a:off x="3407" y="1897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51" name="Oval 59"/>
            <p:cNvSpPr>
              <a:spLocks noChangeArrowheads="1"/>
            </p:cNvSpPr>
            <p:nvPr/>
          </p:nvSpPr>
          <p:spPr bwMode="auto">
            <a:xfrm rot="16200000">
              <a:off x="3296" y="1781"/>
              <a:ext cx="288" cy="28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68" name="Freeform 76"/>
            <p:cNvSpPr>
              <a:spLocks/>
            </p:cNvSpPr>
            <p:nvPr/>
          </p:nvSpPr>
          <p:spPr bwMode="auto">
            <a:xfrm>
              <a:off x="3930" y="1732"/>
              <a:ext cx="1" cy="196"/>
            </a:xfrm>
            <a:custGeom>
              <a:avLst/>
              <a:gdLst>
                <a:gd name="T0" fmla="*/ 0 w 1"/>
                <a:gd name="T1" fmla="*/ 196 h 196"/>
                <a:gd name="T2" fmla="*/ 0 w 1"/>
                <a:gd name="T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96">
                  <a:moveTo>
                    <a:pt x="0" y="196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73" name="Group 81"/>
          <p:cNvGrpSpPr>
            <a:grpSpLocks/>
          </p:cNvGrpSpPr>
          <p:nvPr/>
        </p:nvGrpSpPr>
        <p:grpSpPr bwMode="auto">
          <a:xfrm>
            <a:off x="6627813" y="2674938"/>
            <a:ext cx="1981200" cy="1219200"/>
            <a:chOff x="4175" y="1685"/>
            <a:chExt cx="1248" cy="768"/>
          </a:xfrm>
        </p:grpSpPr>
        <p:sp>
          <p:nvSpPr>
            <p:cNvPr id="85053" name="Rectangle 61"/>
            <p:cNvSpPr>
              <a:spLocks noChangeArrowheads="1"/>
            </p:cNvSpPr>
            <p:nvPr/>
          </p:nvSpPr>
          <p:spPr bwMode="auto">
            <a:xfrm rot="16200000">
              <a:off x="4391" y="1580"/>
              <a:ext cx="624" cy="105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54" name="Rectangle 62"/>
            <p:cNvSpPr>
              <a:spLocks noChangeArrowheads="1"/>
            </p:cNvSpPr>
            <p:nvPr/>
          </p:nvSpPr>
          <p:spPr bwMode="auto">
            <a:xfrm rot="16200000">
              <a:off x="4583" y="1613"/>
              <a:ext cx="624" cy="105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56" name="Oval 64"/>
            <p:cNvSpPr>
              <a:spLocks noChangeArrowheads="1"/>
            </p:cNvSpPr>
            <p:nvPr/>
          </p:nvSpPr>
          <p:spPr bwMode="auto">
            <a:xfrm rot="16200000">
              <a:off x="4895" y="1801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57" name="Oval 65"/>
            <p:cNvSpPr>
              <a:spLocks noChangeArrowheads="1"/>
            </p:cNvSpPr>
            <p:nvPr/>
          </p:nvSpPr>
          <p:spPr bwMode="auto">
            <a:xfrm rot="16200000">
              <a:off x="4784" y="1685"/>
              <a:ext cx="288" cy="28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69" name="Freeform 77"/>
            <p:cNvSpPr>
              <a:spLocks/>
            </p:cNvSpPr>
            <p:nvPr/>
          </p:nvSpPr>
          <p:spPr bwMode="auto">
            <a:xfrm>
              <a:off x="4178" y="1794"/>
              <a:ext cx="194" cy="38"/>
            </a:xfrm>
            <a:custGeom>
              <a:avLst/>
              <a:gdLst>
                <a:gd name="T0" fmla="*/ 194 w 194"/>
                <a:gd name="T1" fmla="*/ 38 h 38"/>
                <a:gd name="T2" fmla="*/ 0 w 194"/>
                <a:gd name="T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4" h="38">
                  <a:moveTo>
                    <a:pt x="194" y="38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19" name="Text Box 27"/>
          <p:cNvSpPr txBox="1">
            <a:spLocks noChangeArrowheads="1"/>
          </p:cNvSpPr>
          <p:nvPr/>
        </p:nvSpPr>
        <p:spPr bwMode="auto">
          <a:xfrm>
            <a:off x="3597258" y="229552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Δ</a:t>
            </a:r>
            <a:endParaRPr lang="en-US" b="1" dirty="0"/>
          </a:p>
        </p:txBody>
      </p:sp>
      <p:sp>
        <p:nvSpPr>
          <p:cNvPr id="85059" name="Text Box 67"/>
          <p:cNvSpPr txBox="1">
            <a:spLocks noChangeArrowheads="1"/>
          </p:cNvSpPr>
          <p:nvPr/>
        </p:nvSpPr>
        <p:spPr bwMode="auto">
          <a:xfrm>
            <a:off x="3528540" y="4343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Δ</a:t>
            </a:r>
            <a:endParaRPr lang="en-US" b="1" dirty="0"/>
          </a:p>
        </p:txBody>
      </p:sp>
      <p:sp>
        <p:nvSpPr>
          <p:cNvPr id="85061" name="Text Box 69"/>
          <p:cNvSpPr txBox="1">
            <a:spLocks noChangeArrowheads="1"/>
          </p:cNvSpPr>
          <p:nvPr/>
        </p:nvSpPr>
        <p:spPr bwMode="auto">
          <a:xfrm>
            <a:off x="6721458" y="2511881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Δ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4034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Key idea: </a:t>
            </a:r>
            <a:r>
              <a:rPr lang="en-US" sz="3600" i="1">
                <a:solidFill>
                  <a:schemeClr val="tx2"/>
                </a:solidFill>
              </a:rPr>
              <a:t>continued …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81000" y="1046163"/>
            <a:ext cx="8077200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Orientation dependence of the shift response for corners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905000" y="394434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Δ</a:t>
            </a:r>
            <a:endParaRPr lang="en-US" b="1" dirty="0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105400" y="4191000"/>
            <a:ext cx="34290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High response for shifts along all directions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Isotropic response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1295399" y="2059898"/>
            <a:ext cx="1169233" cy="197870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990600" y="2362200"/>
            <a:ext cx="990600" cy="16764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0" name="Oval 10"/>
          <p:cNvSpPr>
            <a:spLocks noChangeArrowheads="1"/>
          </p:cNvSpPr>
          <p:nvPr/>
        </p:nvSpPr>
        <p:spPr bwMode="auto">
          <a:xfrm>
            <a:off x="1933575" y="2328863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Oval 11"/>
          <p:cNvSpPr>
            <a:spLocks noChangeArrowheads="1"/>
          </p:cNvSpPr>
          <p:nvPr/>
        </p:nvSpPr>
        <p:spPr bwMode="auto">
          <a:xfrm>
            <a:off x="1752600" y="215265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2719387" y="2057400"/>
            <a:ext cx="1385887" cy="16764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2667000" y="2362200"/>
            <a:ext cx="990600" cy="16764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6" name="Oval 16"/>
          <p:cNvSpPr>
            <a:spLocks noChangeArrowheads="1"/>
          </p:cNvSpPr>
          <p:nvPr/>
        </p:nvSpPr>
        <p:spPr bwMode="auto">
          <a:xfrm>
            <a:off x="3595688" y="2305050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7" name="Oval 17"/>
          <p:cNvSpPr>
            <a:spLocks noChangeArrowheads="1"/>
          </p:cNvSpPr>
          <p:nvPr/>
        </p:nvSpPr>
        <p:spPr bwMode="auto">
          <a:xfrm>
            <a:off x="3414713" y="2128838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3657600" y="3700497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Δ</a:t>
            </a:r>
            <a:endParaRPr lang="en-US" b="1" dirty="0"/>
          </a:p>
        </p:txBody>
      </p:sp>
      <p:sp>
        <p:nvSpPr>
          <p:cNvPr id="87060" name="Rectangle 20"/>
          <p:cNvSpPr>
            <a:spLocks noChangeArrowheads="1"/>
          </p:cNvSpPr>
          <p:nvPr/>
        </p:nvSpPr>
        <p:spPr bwMode="auto">
          <a:xfrm rot="19500000">
            <a:off x="1078776" y="4206785"/>
            <a:ext cx="990600" cy="198891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1" name="Rectangle 21"/>
          <p:cNvSpPr>
            <a:spLocks noChangeArrowheads="1"/>
          </p:cNvSpPr>
          <p:nvPr/>
        </p:nvSpPr>
        <p:spPr bwMode="auto">
          <a:xfrm rot="19500000">
            <a:off x="919163" y="4665663"/>
            <a:ext cx="990600" cy="16764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3" name="Oval 23"/>
          <p:cNvSpPr>
            <a:spLocks noChangeArrowheads="1"/>
          </p:cNvSpPr>
          <p:nvPr/>
        </p:nvSpPr>
        <p:spPr bwMode="auto">
          <a:xfrm rot="19500000">
            <a:off x="1284288" y="4511675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4" name="Oval 24"/>
          <p:cNvSpPr>
            <a:spLocks noChangeArrowheads="1"/>
          </p:cNvSpPr>
          <p:nvPr/>
        </p:nvSpPr>
        <p:spPr bwMode="auto">
          <a:xfrm rot="19500000">
            <a:off x="1108075" y="4333875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6" name="Rectangle 26"/>
          <p:cNvSpPr>
            <a:spLocks noChangeArrowheads="1"/>
          </p:cNvSpPr>
          <p:nvPr/>
        </p:nvSpPr>
        <p:spPr bwMode="auto">
          <a:xfrm rot="19500000">
            <a:off x="3070758" y="4316376"/>
            <a:ext cx="1300716" cy="16764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7" name="Rectangle 27"/>
          <p:cNvSpPr>
            <a:spLocks noChangeArrowheads="1"/>
          </p:cNvSpPr>
          <p:nvPr/>
        </p:nvSpPr>
        <p:spPr bwMode="auto">
          <a:xfrm rot="19500000">
            <a:off x="3232150" y="4684713"/>
            <a:ext cx="990600" cy="16764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9" name="Oval 29"/>
          <p:cNvSpPr>
            <a:spLocks noChangeArrowheads="1"/>
          </p:cNvSpPr>
          <p:nvPr/>
        </p:nvSpPr>
        <p:spPr bwMode="auto">
          <a:xfrm rot="19500000">
            <a:off x="3611563" y="4532313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70" name="Oval 30"/>
          <p:cNvSpPr>
            <a:spLocks noChangeArrowheads="1"/>
          </p:cNvSpPr>
          <p:nvPr/>
        </p:nvSpPr>
        <p:spPr bwMode="auto">
          <a:xfrm rot="19500000">
            <a:off x="3433763" y="4354513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72" name="Rectangle 32"/>
          <p:cNvSpPr>
            <a:spLocks noChangeArrowheads="1"/>
          </p:cNvSpPr>
          <p:nvPr/>
        </p:nvSpPr>
        <p:spPr bwMode="auto">
          <a:xfrm rot="16200000">
            <a:off x="4657726" y="1838325"/>
            <a:ext cx="1122363" cy="20558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73" name="Rectangle 33"/>
          <p:cNvSpPr>
            <a:spLocks noChangeArrowheads="1"/>
          </p:cNvSpPr>
          <p:nvPr/>
        </p:nvSpPr>
        <p:spPr bwMode="auto">
          <a:xfrm rot="16200000">
            <a:off x="4913313" y="2398713"/>
            <a:ext cx="990600" cy="16764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75" name="Oval 35"/>
          <p:cNvSpPr>
            <a:spLocks noChangeArrowheads="1"/>
          </p:cNvSpPr>
          <p:nvPr/>
        </p:nvSpPr>
        <p:spPr bwMode="auto">
          <a:xfrm rot="16200000">
            <a:off x="4551363" y="2697163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76" name="Oval 36"/>
          <p:cNvSpPr>
            <a:spLocks noChangeArrowheads="1"/>
          </p:cNvSpPr>
          <p:nvPr/>
        </p:nvSpPr>
        <p:spPr bwMode="auto">
          <a:xfrm rot="16200000">
            <a:off x="4375150" y="2513013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78" name="Rectangle 38"/>
          <p:cNvSpPr>
            <a:spLocks noChangeArrowheads="1"/>
          </p:cNvSpPr>
          <p:nvPr/>
        </p:nvSpPr>
        <p:spPr bwMode="auto">
          <a:xfrm rot="16200000">
            <a:off x="6741320" y="1971973"/>
            <a:ext cx="1374775" cy="1751011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79" name="Rectangle 39"/>
          <p:cNvSpPr>
            <a:spLocks noChangeArrowheads="1"/>
          </p:cNvSpPr>
          <p:nvPr/>
        </p:nvSpPr>
        <p:spPr bwMode="auto">
          <a:xfrm rot="16200000">
            <a:off x="7275513" y="2246313"/>
            <a:ext cx="990600" cy="16764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81" name="Oval 41"/>
          <p:cNvSpPr>
            <a:spLocks noChangeArrowheads="1"/>
          </p:cNvSpPr>
          <p:nvPr/>
        </p:nvSpPr>
        <p:spPr bwMode="auto">
          <a:xfrm rot="16200000">
            <a:off x="6899275" y="2544763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82" name="Oval 42"/>
          <p:cNvSpPr>
            <a:spLocks noChangeArrowheads="1"/>
          </p:cNvSpPr>
          <p:nvPr/>
        </p:nvSpPr>
        <p:spPr bwMode="auto">
          <a:xfrm rot="16200000">
            <a:off x="6723063" y="2360613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83" name="Text Box 43"/>
          <p:cNvSpPr txBox="1">
            <a:spLocks noChangeArrowheads="1"/>
          </p:cNvSpPr>
          <p:nvPr/>
        </p:nvSpPr>
        <p:spPr bwMode="auto">
          <a:xfrm>
            <a:off x="2438400" y="5638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Δ</a:t>
            </a:r>
            <a:endParaRPr lang="en-US" b="1"/>
          </a:p>
        </p:txBody>
      </p:sp>
      <p:sp>
        <p:nvSpPr>
          <p:cNvPr id="87084" name="Text Box 44"/>
          <p:cNvSpPr txBox="1">
            <a:spLocks noChangeArrowheads="1"/>
          </p:cNvSpPr>
          <p:nvPr/>
        </p:nvSpPr>
        <p:spPr bwMode="auto">
          <a:xfrm>
            <a:off x="3657600" y="4114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Δ</a:t>
            </a:r>
            <a:endParaRPr lang="en-US" b="1"/>
          </a:p>
        </p:txBody>
      </p:sp>
      <p:sp>
        <p:nvSpPr>
          <p:cNvPr id="87086" name="Text Box 46"/>
          <p:cNvSpPr txBox="1">
            <a:spLocks noChangeArrowheads="1"/>
          </p:cNvSpPr>
          <p:nvPr/>
        </p:nvSpPr>
        <p:spPr bwMode="auto">
          <a:xfrm>
            <a:off x="6595443" y="3397571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Δ</a:t>
            </a:r>
            <a:endParaRPr lang="en-US" b="1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6723063" y="3427414"/>
            <a:ext cx="216774" cy="155950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248400" y="2506224"/>
            <a:ext cx="0" cy="228600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6182774" y="234609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Δ</a:t>
            </a:r>
            <a:endParaRPr lang="en-US" b="1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979612" y="4038600"/>
            <a:ext cx="306388" cy="0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300866" y="5736144"/>
            <a:ext cx="238760" cy="163412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4475312" y="5649372"/>
            <a:ext cx="133350" cy="260756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662363" y="3700497"/>
            <a:ext cx="0" cy="339879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Harris corner: mathematical formulation 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81000" y="1046163"/>
            <a:ext cx="8534400" cy="527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An image patch or </a:t>
            </a:r>
            <a:r>
              <a:rPr lang="en-US" dirty="0" smtClean="0"/>
              <a:t>neighborhood </a:t>
            </a:r>
            <a:r>
              <a:rPr lang="en-US" dirty="0"/>
              <a:t>W is shifted by a shift </a:t>
            </a:r>
            <a:r>
              <a:rPr lang="en-US" dirty="0" smtClean="0"/>
              <a:t>vector    </a:t>
            </a:r>
            <a:r>
              <a:rPr lang="en-US" b="1" dirty="0" smtClean="0">
                <a:cs typeface="Times New Roman" pitchFamily="18" charset="0"/>
              </a:rPr>
              <a:t>Δ </a:t>
            </a:r>
            <a:r>
              <a:rPr lang="en-US" dirty="0" smtClean="0">
                <a:cs typeface="Times New Roman" pitchFamily="18" charset="0"/>
              </a:rPr>
              <a:t>= [</a:t>
            </a:r>
            <a:r>
              <a:rPr lang="en-US" dirty="0" err="1" smtClean="0">
                <a:cs typeface="Times New Roman" pitchFamily="18" charset="0"/>
              </a:rPr>
              <a:t>Δ</a:t>
            </a:r>
            <a:r>
              <a:rPr lang="en-US" i="1" dirty="0" err="1" smtClean="0">
                <a:cs typeface="Times New Roman" pitchFamily="18" charset="0"/>
              </a:rPr>
              <a:t>x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Δ</a:t>
            </a:r>
            <a:r>
              <a:rPr lang="en-US" i="1" dirty="0" err="1" smtClean="0">
                <a:cs typeface="Times New Roman" pitchFamily="18" charset="0"/>
              </a:rPr>
              <a:t>y</a:t>
            </a:r>
            <a:r>
              <a:rPr lang="en-US" dirty="0" smtClean="0">
                <a:cs typeface="Times New Roman" pitchFamily="18" charset="0"/>
              </a:rPr>
              <a:t>]</a:t>
            </a:r>
            <a:r>
              <a:rPr lang="en-US" baseline="30000" dirty="0" smtClean="0">
                <a:cs typeface="Times New Roman" pitchFamily="18" charset="0"/>
              </a:rPr>
              <a:t>T</a:t>
            </a:r>
            <a:endParaRPr lang="en-US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Harris corner: mathematical formulation 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81000" y="1046163"/>
            <a:ext cx="8534400" cy="527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An image patch or </a:t>
            </a:r>
            <a:r>
              <a:rPr lang="en-US" dirty="0" smtClean="0"/>
              <a:t>neighborhood </a:t>
            </a:r>
            <a:r>
              <a:rPr lang="en-US" dirty="0"/>
              <a:t>W is shifted by a shift </a:t>
            </a:r>
            <a:r>
              <a:rPr lang="en-US" dirty="0" smtClean="0"/>
              <a:t>vector    </a:t>
            </a:r>
            <a:r>
              <a:rPr lang="en-US" b="1" dirty="0" smtClean="0">
                <a:cs typeface="Times New Roman" pitchFamily="18" charset="0"/>
              </a:rPr>
              <a:t>Δ </a:t>
            </a:r>
            <a:r>
              <a:rPr lang="en-US" dirty="0" smtClean="0">
                <a:cs typeface="Times New Roman" pitchFamily="18" charset="0"/>
              </a:rPr>
              <a:t>= [</a:t>
            </a:r>
            <a:r>
              <a:rPr lang="en-US" dirty="0" err="1" smtClean="0">
                <a:cs typeface="Times New Roman" pitchFamily="18" charset="0"/>
              </a:rPr>
              <a:t>Δ</a:t>
            </a:r>
            <a:r>
              <a:rPr lang="en-US" i="1" dirty="0" err="1" smtClean="0">
                <a:cs typeface="Times New Roman" pitchFamily="18" charset="0"/>
              </a:rPr>
              <a:t>x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Δ</a:t>
            </a:r>
            <a:r>
              <a:rPr lang="en-US" i="1" dirty="0" err="1" smtClean="0">
                <a:cs typeface="Times New Roman" pitchFamily="18" charset="0"/>
              </a:rPr>
              <a:t>y</a:t>
            </a:r>
            <a:r>
              <a:rPr lang="en-US" dirty="0" smtClean="0">
                <a:cs typeface="Times New Roman" pitchFamily="18" charset="0"/>
              </a:rPr>
              <a:t>]</a:t>
            </a:r>
            <a:r>
              <a:rPr lang="en-US" baseline="30000" dirty="0" smtClean="0">
                <a:cs typeface="Times New Roman" pitchFamily="18" charset="0"/>
              </a:rPr>
              <a:t>T</a:t>
            </a:r>
            <a:endParaRPr lang="en-US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cs typeface="Times New Roman" pitchFamily="18" charset="0"/>
              </a:rPr>
              <a:t>A </a:t>
            </a:r>
            <a:r>
              <a:rPr lang="en-US" dirty="0">
                <a:cs typeface="Times New Roman" pitchFamily="18" charset="0"/>
              </a:rPr>
              <a:t>corner does not have the aperture problem and therefore should show high shift response for all orientation of </a:t>
            </a:r>
            <a:r>
              <a:rPr lang="en-US" b="1" dirty="0">
                <a:cs typeface="Times New Roman" pitchFamily="18" charset="0"/>
              </a:rPr>
              <a:t>Δ</a:t>
            </a:r>
            <a:r>
              <a:rPr lang="en-US" dirty="0"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1210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Harris corner: mathematical formulation 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81000" y="1046163"/>
            <a:ext cx="8534400" cy="527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An image patch or </a:t>
            </a:r>
            <a:r>
              <a:rPr lang="en-US" dirty="0" smtClean="0"/>
              <a:t>neighborhood </a:t>
            </a:r>
            <a:r>
              <a:rPr lang="en-US" dirty="0"/>
              <a:t>W is shifted by a shift </a:t>
            </a:r>
            <a:r>
              <a:rPr lang="en-US" dirty="0" smtClean="0"/>
              <a:t>vector    </a:t>
            </a:r>
            <a:r>
              <a:rPr lang="en-US" b="1" dirty="0" smtClean="0">
                <a:cs typeface="Times New Roman" pitchFamily="18" charset="0"/>
              </a:rPr>
              <a:t>Δ </a:t>
            </a:r>
            <a:r>
              <a:rPr lang="en-US" dirty="0" smtClean="0">
                <a:cs typeface="Times New Roman" pitchFamily="18" charset="0"/>
              </a:rPr>
              <a:t>= [</a:t>
            </a:r>
            <a:r>
              <a:rPr lang="en-US" dirty="0" err="1" smtClean="0">
                <a:cs typeface="Times New Roman" pitchFamily="18" charset="0"/>
              </a:rPr>
              <a:t>Δ</a:t>
            </a:r>
            <a:r>
              <a:rPr lang="en-US" i="1" dirty="0" err="1" smtClean="0">
                <a:cs typeface="Times New Roman" pitchFamily="18" charset="0"/>
              </a:rPr>
              <a:t>x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Δ</a:t>
            </a:r>
            <a:r>
              <a:rPr lang="en-US" i="1" dirty="0" err="1" smtClean="0">
                <a:cs typeface="Times New Roman" pitchFamily="18" charset="0"/>
              </a:rPr>
              <a:t>y</a:t>
            </a:r>
            <a:r>
              <a:rPr lang="en-US" dirty="0" smtClean="0">
                <a:cs typeface="Times New Roman" pitchFamily="18" charset="0"/>
              </a:rPr>
              <a:t>]</a:t>
            </a:r>
            <a:r>
              <a:rPr lang="en-US" baseline="30000" dirty="0" smtClean="0">
                <a:cs typeface="Times New Roman" pitchFamily="18" charset="0"/>
              </a:rPr>
              <a:t>T</a:t>
            </a:r>
            <a:endParaRPr lang="en-US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cs typeface="Times New Roman" pitchFamily="18" charset="0"/>
              </a:rPr>
              <a:t>A </a:t>
            </a:r>
            <a:r>
              <a:rPr lang="en-US" dirty="0">
                <a:cs typeface="Times New Roman" pitchFamily="18" charset="0"/>
              </a:rPr>
              <a:t>corner does not have the aperture problem and therefore should show high shift response for all orientation of </a:t>
            </a:r>
            <a:r>
              <a:rPr lang="en-US" b="1" dirty="0">
                <a:cs typeface="Times New Roman" pitchFamily="18" charset="0"/>
              </a:rPr>
              <a:t>Δ</a:t>
            </a:r>
            <a:r>
              <a:rPr lang="en-US" dirty="0">
                <a:cs typeface="Times New Roman" pitchFamily="18" charset="0"/>
              </a:rPr>
              <a:t>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cs typeface="Times New Roman" pitchFamily="18" charset="0"/>
              </a:rPr>
              <a:t>The square intensity difference between the original and the shifted image over the neighborhood W </a:t>
            </a:r>
            <a:r>
              <a:rPr lang="en-US" dirty="0" smtClean="0">
                <a:cs typeface="Times New Roman" pitchFamily="18" charset="0"/>
              </a:rPr>
              <a:t>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10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Harris corner: mathematical formulation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091" name="Rectangle 3"/>
              <p:cNvSpPr>
                <a:spLocks noChangeArrowheads="1"/>
              </p:cNvSpPr>
              <p:nvPr/>
            </p:nvSpPr>
            <p:spPr bwMode="auto">
              <a:xfrm>
                <a:off x="381000" y="1046163"/>
                <a:ext cx="8534400" cy="5278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dirty="0"/>
                  <a:t>An image patch or </a:t>
                </a:r>
                <a:r>
                  <a:rPr lang="en-US" dirty="0" smtClean="0"/>
                  <a:t>neighborhood </a:t>
                </a:r>
                <a:r>
                  <a:rPr lang="en-US" dirty="0"/>
                  <a:t>W is shifted by a shift </a:t>
                </a:r>
                <a:r>
                  <a:rPr lang="en-US" dirty="0" smtClean="0"/>
                  <a:t>vector    </a:t>
                </a:r>
                <a:r>
                  <a:rPr lang="en-US" b="1" dirty="0" smtClean="0">
                    <a:cs typeface="Times New Roman" pitchFamily="18" charset="0"/>
                  </a:rPr>
                  <a:t>Δ </a:t>
                </a:r>
                <a:r>
                  <a:rPr lang="en-US" dirty="0" smtClean="0">
                    <a:cs typeface="Times New Roman" pitchFamily="18" charset="0"/>
                  </a:rPr>
                  <a:t>= [</a:t>
                </a:r>
                <a:r>
                  <a:rPr lang="en-US" dirty="0" err="1" smtClean="0">
                    <a:cs typeface="Times New Roman" pitchFamily="18" charset="0"/>
                  </a:rPr>
                  <a:t>Δ</a:t>
                </a:r>
                <a:r>
                  <a:rPr lang="en-US" i="1" dirty="0" err="1" smtClean="0">
                    <a:cs typeface="Times New Roman" pitchFamily="18" charset="0"/>
                  </a:rPr>
                  <a:t>x</a:t>
                </a:r>
                <a:r>
                  <a:rPr lang="en-US" dirty="0" smtClean="0">
                    <a:cs typeface="Times New Roman" pitchFamily="18" charset="0"/>
                  </a:rPr>
                  <a:t>, </a:t>
                </a:r>
                <a:r>
                  <a:rPr lang="en-US" dirty="0" err="1" smtClean="0">
                    <a:cs typeface="Times New Roman" pitchFamily="18" charset="0"/>
                  </a:rPr>
                  <a:t>Δ</a:t>
                </a:r>
                <a:r>
                  <a:rPr lang="en-US" i="1" dirty="0" err="1" smtClean="0">
                    <a:cs typeface="Times New Roman" pitchFamily="18" charset="0"/>
                  </a:rPr>
                  <a:t>y</a:t>
                </a:r>
                <a:r>
                  <a:rPr lang="en-US" dirty="0" smtClean="0">
                    <a:cs typeface="Times New Roman" pitchFamily="18" charset="0"/>
                  </a:rPr>
                  <a:t>]</a:t>
                </a:r>
                <a:r>
                  <a:rPr lang="en-US" baseline="30000" dirty="0" smtClean="0">
                    <a:cs typeface="Times New Roman" pitchFamily="18" charset="0"/>
                  </a:rPr>
                  <a:t>T</a:t>
                </a:r>
                <a:endParaRPr lang="en-US" dirty="0" smtClean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dirty="0" smtClean="0">
                    <a:cs typeface="Times New Roman" pitchFamily="18" charset="0"/>
                  </a:rPr>
                  <a:t>A </a:t>
                </a:r>
                <a:r>
                  <a:rPr lang="en-US" dirty="0">
                    <a:cs typeface="Times New Roman" pitchFamily="18" charset="0"/>
                  </a:rPr>
                  <a:t>corner does not have the aperture problem and therefore should show high shift response for all orientation of </a:t>
                </a:r>
                <a:r>
                  <a:rPr lang="en-US" b="1" dirty="0">
                    <a:cs typeface="Times New Roman" pitchFamily="18" charset="0"/>
                  </a:rPr>
                  <a:t>Δ</a:t>
                </a:r>
                <a:r>
                  <a:rPr lang="en-US" dirty="0">
                    <a:cs typeface="Times New Roman" pitchFamily="18" charset="0"/>
                  </a:rPr>
                  <a:t>. 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dirty="0">
                    <a:cs typeface="Times New Roman" pitchFamily="18" charset="0"/>
                  </a:rPr>
                  <a:t>The square intensity difference between the original and the shifted image over the neighborhood W </a:t>
                </a:r>
                <a:r>
                  <a:rPr lang="en-US" dirty="0" smtClean="0">
                    <a:cs typeface="Times New Roman" pitchFamily="18" charset="0"/>
                  </a:rPr>
                  <a:t>is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endParaRPr lang="en-US" dirty="0" smtClean="0"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/>
                          </m:ctrlPr>
                        </m:sSubPr>
                        <m:e>
                          <m:r>
                            <a:rPr lang="en-US" sz="1600" i="1"/>
                            <m:t>𝑆</m:t>
                          </m:r>
                        </m:e>
                        <m:sub>
                          <m:r>
                            <a:rPr lang="en-US" sz="1600" i="1"/>
                            <m:t>𝑊</m:t>
                          </m:r>
                        </m:sub>
                      </m:sSub>
                      <m:r>
                        <a:rPr lang="en-US" sz="1600"/>
                        <m:t>(</m:t>
                      </m:r>
                      <m:r>
                        <a:rPr lang="en-US" sz="1600" b="1"/>
                        <m:t>𝚫</m:t>
                      </m:r>
                      <m:r>
                        <a:rPr lang="en-US" sz="1600"/>
                        <m:t>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sz="1600" i="1"/>
                          </m:ctrlPr>
                        </m:naryPr>
                        <m:sub>
                          <m:d>
                            <m:dPr>
                              <m:endChr m:val=""/>
                              <m:ctrlPr>
                                <a:rPr lang="en-US" sz="1600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/>
                                  </m:ctrlPr>
                                </m:sSubPr>
                                <m:e>
                                  <m:r>
                                    <a:rPr lang="en-US" sz="1600" i="1"/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/>
                                    <m:t>𝑖</m:t>
                                  </m:r>
                                </m:sub>
                              </m:sSub>
                              <m:r>
                                <a:rPr lang="en-US" sz="1600"/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/>
                                  </m:ctrlPr>
                                </m:sSubPr>
                                <m:e>
                                  <m:r>
                                    <a:rPr lang="en-US" sz="1600" i="1"/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i="1"/>
                                    <m:t>𝑖</m:t>
                                  </m:r>
                                </m:sub>
                              </m:sSub>
                              <m:r>
                                <a:rPr lang="en-US" sz="1600"/>
                                <m:t>)∈</m:t>
                              </m:r>
                              <m:r>
                                <a:rPr lang="en-US" sz="1600" i="1"/>
                                <m:t>𝑊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en-US" sz="1600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/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n-US" sz="1600" i="1"/>
                                      </m:ctrlPr>
                                    </m:dPr>
                                    <m:e>
                                      <m:r>
                                        <a:rPr lang="en-US" sz="1600" i="1"/>
                                        <m:t>𝑓</m:t>
                                      </m:r>
                                      <m:r>
                                        <a:rPr lang="en-US" sz="1600"/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/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6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600"/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/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6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600"/>
                                        <m:t>)−</m:t>
                                      </m:r>
                                      <m:r>
                                        <a:rPr lang="en-US" sz="1600" i="1"/>
                                        <m:t>𝑓</m:t>
                                      </m:r>
                                      <m:r>
                                        <a:rPr lang="en-US" sz="1600"/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/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6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600"/>
                                        <m:t>+</m:t>
                                      </m:r>
                                      <m:r>
                                        <a:rPr lang="en-US" sz="1600" i="1"/>
                                        <m:t>𝛥</m:t>
                                      </m:r>
                                      <m:r>
                                        <a:rPr lang="en-US" sz="1600" i="1"/>
                                        <m:t>𝑥</m:t>
                                      </m:r>
                                      <m:r>
                                        <a:rPr lang="en-US" sz="1600"/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/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6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600"/>
                                        <m:t>+</m:t>
                                      </m:r>
                                      <m:r>
                                        <a:rPr lang="en-US" sz="1600" i="1"/>
                                        <m:t>𝛥</m:t>
                                      </m:r>
                                      <m:r>
                                        <a:rPr lang="en-US" sz="1600" i="1"/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600"/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US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909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046163"/>
                <a:ext cx="8534400" cy="5278437"/>
              </a:xfrm>
              <a:prstGeom prst="rect">
                <a:avLst/>
              </a:prstGeom>
              <a:blipFill rotWithShape="1">
                <a:blip r:embed="rId3"/>
                <a:stretch>
                  <a:fillRect l="-1000" t="-1617" r="-1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210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Harris corner: mathematical formulation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091" name="Rectangle 3"/>
              <p:cNvSpPr>
                <a:spLocks noChangeArrowheads="1"/>
              </p:cNvSpPr>
              <p:nvPr/>
            </p:nvSpPr>
            <p:spPr bwMode="auto">
              <a:xfrm>
                <a:off x="381000" y="1046163"/>
                <a:ext cx="8534400" cy="5278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dirty="0"/>
                  <a:t>An image patch or </a:t>
                </a:r>
                <a:r>
                  <a:rPr lang="en-US" dirty="0" smtClean="0"/>
                  <a:t>neighborhood </a:t>
                </a:r>
                <a:r>
                  <a:rPr lang="en-US" dirty="0"/>
                  <a:t>W is shifted by a shift </a:t>
                </a:r>
                <a:r>
                  <a:rPr lang="en-US" dirty="0" smtClean="0"/>
                  <a:t>vector    </a:t>
                </a:r>
                <a:r>
                  <a:rPr lang="en-US" b="1" dirty="0" smtClean="0">
                    <a:cs typeface="Times New Roman" pitchFamily="18" charset="0"/>
                  </a:rPr>
                  <a:t>Δ </a:t>
                </a:r>
                <a:r>
                  <a:rPr lang="en-US" dirty="0" smtClean="0">
                    <a:cs typeface="Times New Roman" pitchFamily="18" charset="0"/>
                  </a:rPr>
                  <a:t>= [</a:t>
                </a:r>
                <a:r>
                  <a:rPr lang="en-US" dirty="0" err="1" smtClean="0">
                    <a:cs typeface="Times New Roman" pitchFamily="18" charset="0"/>
                  </a:rPr>
                  <a:t>Δ</a:t>
                </a:r>
                <a:r>
                  <a:rPr lang="en-US" i="1" dirty="0" err="1" smtClean="0">
                    <a:cs typeface="Times New Roman" pitchFamily="18" charset="0"/>
                  </a:rPr>
                  <a:t>x</a:t>
                </a:r>
                <a:r>
                  <a:rPr lang="en-US" dirty="0" smtClean="0">
                    <a:cs typeface="Times New Roman" pitchFamily="18" charset="0"/>
                  </a:rPr>
                  <a:t>, </a:t>
                </a:r>
                <a:r>
                  <a:rPr lang="en-US" dirty="0" err="1" smtClean="0">
                    <a:cs typeface="Times New Roman" pitchFamily="18" charset="0"/>
                  </a:rPr>
                  <a:t>Δ</a:t>
                </a:r>
                <a:r>
                  <a:rPr lang="en-US" i="1" dirty="0" err="1" smtClean="0">
                    <a:cs typeface="Times New Roman" pitchFamily="18" charset="0"/>
                  </a:rPr>
                  <a:t>y</a:t>
                </a:r>
                <a:r>
                  <a:rPr lang="en-US" dirty="0" smtClean="0">
                    <a:cs typeface="Times New Roman" pitchFamily="18" charset="0"/>
                  </a:rPr>
                  <a:t>]</a:t>
                </a:r>
                <a:r>
                  <a:rPr lang="en-US" baseline="30000" dirty="0" smtClean="0">
                    <a:cs typeface="Times New Roman" pitchFamily="18" charset="0"/>
                  </a:rPr>
                  <a:t>T</a:t>
                </a:r>
                <a:endParaRPr lang="en-US" dirty="0" smtClean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dirty="0" smtClean="0">
                    <a:cs typeface="Times New Roman" pitchFamily="18" charset="0"/>
                  </a:rPr>
                  <a:t>A </a:t>
                </a:r>
                <a:r>
                  <a:rPr lang="en-US" dirty="0">
                    <a:cs typeface="Times New Roman" pitchFamily="18" charset="0"/>
                  </a:rPr>
                  <a:t>corner does not have the aperture problem and therefore should show high shift response for all orientation of </a:t>
                </a:r>
                <a:r>
                  <a:rPr lang="en-US" b="1" dirty="0">
                    <a:cs typeface="Times New Roman" pitchFamily="18" charset="0"/>
                  </a:rPr>
                  <a:t>Δ</a:t>
                </a:r>
                <a:r>
                  <a:rPr lang="en-US" dirty="0">
                    <a:cs typeface="Times New Roman" pitchFamily="18" charset="0"/>
                  </a:rPr>
                  <a:t>. 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dirty="0">
                    <a:cs typeface="Times New Roman" pitchFamily="18" charset="0"/>
                  </a:rPr>
                  <a:t>The square intensity difference between the original and the shifted image over the neighborhood W </a:t>
                </a:r>
                <a:r>
                  <a:rPr lang="en-US" dirty="0" smtClean="0">
                    <a:cs typeface="Times New Roman" pitchFamily="18" charset="0"/>
                  </a:rPr>
                  <a:t>is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endParaRPr lang="en-US" dirty="0" smtClean="0"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/>
                          </m:ctrlPr>
                        </m:sSubPr>
                        <m:e>
                          <m:r>
                            <a:rPr lang="en-US" sz="1600" i="1"/>
                            <m:t>𝑆</m:t>
                          </m:r>
                        </m:e>
                        <m:sub>
                          <m:r>
                            <a:rPr lang="en-US" sz="1600" i="1"/>
                            <m:t>𝑊</m:t>
                          </m:r>
                        </m:sub>
                      </m:sSub>
                      <m:r>
                        <a:rPr lang="en-US" sz="1600"/>
                        <m:t>(</m:t>
                      </m:r>
                      <m:r>
                        <a:rPr lang="en-US" sz="1600" b="1"/>
                        <m:t>𝚫</m:t>
                      </m:r>
                      <m:r>
                        <a:rPr lang="en-US" sz="1600"/>
                        <m:t>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sz="1600" i="1"/>
                          </m:ctrlPr>
                        </m:naryPr>
                        <m:sub>
                          <m:d>
                            <m:dPr>
                              <m:endChr m:val=""/>
                              <m:ctrlPr>
                                <a:rPr lang="en-US" sz="1600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/>
                                  </m:ctrlPr>
                                </m:sSubPr>
                                <m:e>
                                  <m:r>
                                    <a:rPr lang="en-US" sz="1600" i="1"/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/>
                                    <m:t>𝑖</m:t>
                                  </m:r>
                                </m:sub>
                              </m:sSub>
                              <m:r>
                                <a:rPr lang="en-US" sz="1600"/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/>
                                  </m:ctrlPr>
                                </m:sSubPr>
                                <m:e>
                                  <m:r>
                                    <a:rPr lang="en-US" sz="1600" i="1"/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i="1"/>
                                    <m:t>𝑖</m:t>
                                  </m:r>
                                </m:sub>
                              </m:sSub>
                              <m:r>
                                <a:rPr lang="en-US" sz="1600"/>
                                <m:t>)∈</m:t>
                              </m:r>
                              <m:r>
                                <a:rPr lang="en-US" sz="1600" i="1"/>
                                <m:t>𝑊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en-US" sz="1600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/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n-US" sz="1600" i="1"/>
                                      </m:ctrlPr>
                                    </m:dPr>
                                    <m:e>
                                      <m:r>
                                        <a:rPr lang="en-US" sz="1600" i="1"/>
                                        <m:t>𝑓</m:t>
                                      </m:r>
                                      <m:r>
                                        <a:rPr lang="en-US" sz="1600"/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/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6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600"/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/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6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600"/>
                                        <m:t>)−</m:t>
                                      </m:r>
                                      <m:r>
                                        <a:rPr lang="en-US" sz="1600" i="1"/>
                                        <m:t>𝑓</m:t>
                                      </m:r>
                                      <m:r>
                                        <a:rPr lang="en-US" sz="1600"/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/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6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600"/>
                                        <m:t>+</m:t>
                                      </m:r>
                                      <m:r>
                                        <a:rPr lang="en-US" sz="1600" i="1"/>
                                        <m:t>𝛥</m:t>
                                      </m:r>
                                      <m:r>
                                        <a:rPr lang="en-US" sz="1600" i="1"/>
                                        <m:t>𝑥</m:t>
                                      </m:r>
                                      <m:r>
                                        <a:rPr lang="en-US" sz="1600"/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/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6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600"/>
                                        <m:t>+</m:t>
                                      </m:r>
                                      <m:r>
                                        <a:rPr lang="en-US" sz="1600" i="1"/>
                                        <m:t>𝛥</m:t>
                                      </m:r>
                                      <m:r>
                                        <a:rPr lang="en-US" sz="1600" i="1"/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600"/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US" dirty="0">
                  <a:cs typeface="Times New Roman" pitchFamily="18" charset="0"/>
                </a:endParaRP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dirty="0">
                    <a:cs typeface="Times New Roman" pitchFamily="18" charset="0"/>
                  </a:rPr>
                  <a:t>Apply first-order Taylor </a:t>
                </a:r>
                <a:r>
                  <a:rPr lang="en-US" dirty="0" smtClean="0">
                    <a:cs typeface="Times New Roman" pitchFamily="18" charset="0"/>
                  </a:rPr>
                  <a:t>expansion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US" sz="16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909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046163"/>
                <a:ext cx="8534400" cy="5278437"/>
              </a:xfrm>
              <a:prstGeom prst="rect">
                <a:avLst/>
              </a:prstGeom>
              <a:blipFill rotWithShape="1">
                <a:blip r:embed="rId3"/>
                <a:stretch>
                  <a:fillRect l="-1000" t="-1617" r="-1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21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Topics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381000" y="1046163"/>
            <a:ext cx="7696200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Line detection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Interest points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Corner Detection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err="1"/>
              <a:t>Moravec</a:t>
            </a:r>
            <a:r>
              <a:rPr lang="en-US" dirty="0"/>
              <a:t> detector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Facet model</a:t>
            </a:r>
            <a:endParaRPr lang="en-US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Harris corner detection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Maximally stable extremal regions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Harris corner: mathematical formulation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091" name="Rectangle 3"/>
              <p:cNvSpPr>
                <a:spLocks noChangeArrowheads="1"/>
              </p:cNvSpPr>
              <p:nvPr/>
            </p:nvSpPr>
            <p:spPr bwMode="auto">
              <a:xfrm>
                <a:off x="381000" y="1046163"/>
                <a:ext cx="8534400" cy="5278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dirty="0"/>
                  <a:t>An image patch or </a:t>
                </a:r>
                <a:r>
                  <a:rPr lang="en-US" dirty="0" smtClean="0"/>
                  <a:t>neighborhood </a:t>
                </a:r>
                <a:r>
                  <a:rPr lang="en-US" dirty="0"/>
                  <a:t>W is shifted by a shift </a:t>
                </a:r>
                <a:r>
                  <a:rPr lang="en-US" dirty="0" smtClean="0"/>
                  <a:t>vector    </a:t>
                </a:r>
                <a:r>
                  <a:rPr lang="en-US" b="1" dirty="0" smtClean="0">
                    <a:cs typeface="Times New Roman" pitchFamily="18" charset="0"/>
                  </a:rPr>
                  <a:t>Δ </a:t>
                </a:r>
                <a:r>
                  <a:rPr lang="en-US" dirty="0" smtClean="0">
                    <a:cs typeface="Times New Roman" pitchFamily="18" charset="0"/>
                  </a:rPr>
                  <a:t>= [</a:t>
                </a:r>
                <a:r>
                  <a:rPr lang="en-US" dirty="0" err="1" smtClean="0">
                    <a:cs typeface="Times New Roman" pitchFamily="18" charset="0"/>
                  </a:rPr>
                  <a:t>Δ</a:t>
                </a:r>
                <a:r>
                  <a:rPr lang="en-US" i="1" dirty="0" err="1" smtClean="0">
                    <a:cs typeface="Times New Roman" pitchFamily="18" charset="0"/>
                  </a:rPr>
                  <a:t>x</a:t>
                </a:r>
                <a:r>
                  <a:rPr lang="en-US" dirty="0" smtClean="0">
                    <a:cs typeface="Times New Roman" pitchFamily="18" charset="0"/>
                  </a:rPr>
                  <a:t>, </a:t>
                </a:r>
                <a:r>
                  <a:rPr lang="en-US" dirty="0" err="1" smtClean="0">
                    <a:cs typeface="Times New Roman" pitchFamily="18" charset="0"/>
                  </a:rPr>
                  <a:t>Δ</a:t>
                </a:r>
                <a:r>
                  <a:rPr lang="en-US" i="1" dirty="0" err="1" smtClean="0">
                    <a:cs typeface="Times New Roman" pitchFamily="18" charset="0"/>
                  </a:rPr>
                  <a:t>y</a:t>
                </a:r>
                <a:r>
                  <a:rPr lang="en-US" dirty="0" smtClean="0">
                    <a:cs typeface="Times New Roman" pitchFamily="18" charset="0"/>
                  </a:rPr>
                  <a:t>]</a:t>
                </a:r>
                <a:r>
                  <a:rPr lang="en-US" baseline="30000" dirty="0" smtClean="0">
                    <a:cs typeface="Times New Roman" pitchFamily="18" charset="0"/>
                  </a:rPr>
                  <a:t>T</a:t>
                </a:r>
                <a:endParaRPr lang="en-US" dirty="0" smtClean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dirty="0" smtClean="0">
                    <a:cs typeface="Times New Roman" pitchFamily="18" charset="0"/>
                  </a:rPr>
                  <a:t>A </a:t>
                </a:r>
                <a:r>
                  <a:rPr lang="en-US" dirty="0">
                    <a:cs typeface="Times New Roman" pitchFamily="18" charset="0"/>
                  </a:rPr>
                  <a:t>corner does not have the aperture problem and therefore should show high shift response for all orientation of </a:t>
                </a:r>
                <a:r>
                  <a:rPr lang="en-US" b="1" dirty="0">
                    <a:cs typeface="Times New Roman" pitchFamily="18" charset="0"/>
                  </a:rPr>
                  <a:t>Δ</a:t>
                </a:r>
                <a:r>
                  <a:rPr lang="en-US" dirty="0">
                    <a:cs typeface="Times New Roman" pitchFamily="18" charset="0"/>
                  </a:rPr>
                  <a:t>. 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dirty="0">
                    <a:cs typeface="Times New Roman" pitchFamily="18" charset="0"/>
                  </a:rPr>
                  <a:t>The square intensity difference between the original and the shifted image over the neighborhood W </a:t>
                </a:r>
                <a:r>
                  <a:rPr lang="en-US" dirty="0" smtClean="0">
                    <a:cs typeface="Times New Roman" pitchFamily="18" charset="0"/>
                  </a:rPr>
                  <a:t>is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endParaRPr lang="en-US" dirty="0" smtClean="0"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/>
                          </m:ctrlPr>
                        </m:sSubPr>
                        <m:e>
                          <m:r>
                            <a:rPr lang="en-US" sz="1600" i="1"/>
                            <m:t>𝑆</m:t>
                          </m:r>
                        </m:e>
                        <m:sub>
                          <m:r>
                            <a:rPr lang="en-US" sz="1600" i="1"/>
                            <m:t>𝑊</m:t>
                          </m:r>
                        </m:sub>
                      </m:sSub>
                      <m:r>
                        <a:rPr lang="en-US" sz="1600"/>
                        <m:t>(</m:t>
                      </m:r>
                      <m:r>
                        <a:rPr lang="en-US" sz="1600" b="1"/>
                        <m:t>𝚫</m:t>
                      </m:r>
                      <m:r>
                        <a:rPr lang="en-US" sz="1600"/>
                        <m:t>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sz="1600" i="1"/>
                          </m:ctrlPr>
                        </m:naryPr>
                        <m:sub>
                          <m:d>
                            <m:dPr>
                              <m:endChr m:val=""/>
                              <m:ctrlPr>
                                <a:rPr lang="en-US" sz="1600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/>
                                  </m:ctrlPr>
                                </m:sSubPr>
                                <m:e>
                                  <m:r>
                                    <a:rPr lang="en-US" sz="1600" i="1"/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/>
                                    <m:t>𝑖</m:t>
                                  </m:r>
                                </m:sub>
                              </m:sSub>
                              <m:r>
                                <a:rPr lang="en-US" sz="1600"/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/>
                                  </m:ctrlPr>
                                </m:sSubPr>
                                <m:e>
                                  <m:r>
                                    <a:rPr lang="en-US" sz="1600" i="1"/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i="1"/>
                                    <m:t>𝑖</m:t>
                                  </m:r>
                                </m:sub>
                              </m:sSub>
                              <m:r>
                                <a:rPr lang="en-US" sz="1600"/>
                                <m:t>)∈</m:t>
                              </m:r>
                              <m:r>
                                <a:rPr lang="en-US" sz="1600" i="1"/>
                                <m:t>𝑊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en-US" sz="1600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/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n-US" sz="1600" i="1"/>
                                      </m:ctrlPr>
                                    </m:dPr>
                                    <m:e>
                                      <m:r>
                                        <a:rPr lang="en-US" sz="1600" i="1"/>
                                        <m:t>𝑓</m:t>
                                      </m:r>
                                      <m:r>
                                        <a:rPr lang="en-US" sz="1600"/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/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6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600"/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/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6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600"/>
                                        <m:t>)−</m:t>
                                      </m:r>
                                      <m:r>
                                        <a:rPr lang="en-US" sz="1600" i="1"/>
                                        <m:t>𝑓</m:t>
                                      </m:r>
                                      <m:r>
                                        <a:rPr lang="en-US" sz="1600"/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/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6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600"/>
                                        <m:t>+</m:t>
                                      </m:r>
                                      <m:r>
                                        <a:rPr lang="en-US" sz="1600" i="1"/>
                                        <m:t>𝛥</m:t>
                                      </m:r>
                                      <m:r>
                                        <a:rPr lang="en-US" sz="1600" i="1"/>
                                        <m:t>𝑥</m:t>
                                      </m:r>
                                      <m:r>
                                        <a:rPr lang="en-US" sz="1600"/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/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6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600"/>
                                        <m:t>+</m:t>
                                      </m:r>
                                      <m:r>
                                        <a:rPr lang="en-US" sz="1600" i="1"/>
                                        <m:t>𝛥</m:t>
                                      </m:r>
                                      <m:r>
                                        <a:rPr lang="en-US" sz="1600" i="1"/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600"/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US" dirty="0">
                  <a:cs typeface="Times New Roman" pitchFamily="18" charset="0"/>
                </a:endParaRP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dirty="0">
                    <a:cs typeface="Times New Roman" pitchFamily="18" charset="0"/>
                  </a:rPr>
                  <a:t>Apply first-order Taylor </a:t>
                </a:r>
                <a:r>
                  <a:rPr lang="en-US" dirty="0" smtClean="0">
                    <a:cs typeface="Times New Roman" pitchFamily="18" charset="0"/>
                  </a:rPr>
                  <a:t>expansion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endParaRPr lang="en-US" dirty="0" smtClean="0"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/>
                        <m:t>𝑓</m:t>
                      </m:r>
                      <m:r>
                        <a:rPr lang="en-US" sz="1600"/>
                        <m:t>(</m:t>
                      </m:r>
                      <m:sSub>
                        <m:sSubPr>
                          <m:ctrlPr>
                            <a:rPr lang="en-US" sz="1600" i="1"/>
                          </m:ctrlPr>
                        </m:sSubPr>
                        <m:e>
                          <m:r>
                            <a:rPr lang="en-US" sz="1600" i="1"/>
                            <m:t>𝑥</m:t>
                          </m:r>
                        </m:e>
                        <m:sub>
                          <m:r>
                            <a:rPr lang="en-US" sz="1600" i="1"/>
                            <m:t>𝑖</m:t>
                          </m:r>
                        </m:sub>
                      </m:sSub>
                      <m:r>
                        <a:rPr lang="en-US" sz="1600"/>
                        <m:t>+</m:t>
                      </m:r>
                      <m:r>
                        <a:rPr lang="en-US" sz="1600" i="1"/>
                        <m:t>𝛥</m:t>
                      </m:r>
                      <m:r>
                        <a:rPr lang="en-US" sz="1600" i="1"/>
                        <m:t>𝑥</m:t>
                      </m:r>
                      <m:r>
                        <a:rPr lang="en-US" sz="1600"/>
                        <m:t>,</m:t>
                      </m:r>
                      <m:sSub>
                        <m:sSubPr>
                          <m:ctrlPr>
                            <a:rPr lang="en-US" sz="1600" i="1"/>
                          </m:ctrlPr>
                        </m:sSubPr>
                        <m:e>
                          <m:r>
                            <a:rPr lang="en-US" sz="1600" i="1"/>
                            <m:t>𝑦</m:t>
                          </m:r>
                        </m:e>
                        <m:sub>
                          <m:r>
                            <a:rPr lang="en-US" sz="1600" i="1"/>
                            <m:t>𝑖</m:t>
                          </m:r>
                        </m:sub>
                      </m:sSub>
                      <m:r>
                        <a:rPr lang="en-US" sz="1600"/>
                        <m:t>+</m:t>
                      </m:r>
                      <m:r>
                        <a:rPr lang="en-US" sz="1600" i="1"/>
                        <m:t>𝛥</m:t>
                      </m:r>
                      <m:r>
                        <a:rPr lang="en-US" sz="1600" i="1"/>
                        <m:t>𝑦</m:t>
                      </m:r>
                      <m:r>
                        <a:rPr lang="en-US" sz="1600"/>
                        <m:t>)≈</m:t>
                      </m:r>
                      <m:r>
                        <a:rPr lang="en-US" sz="1600" i="1"/>
                        <m:t>𝑓</m:t>
                      </m:r>
                      <m:r>
                        <a:rPr lang="en-US" sz="1600"/>
                        <m:t>(</m:t>
                      </m:r>
                      <m:sSub>
                        <m:sSubPr>
                          <m:ctrlPr>
                            <a:rPr lang="en-US" sz="1600" i="1"/>
                          </m:ctrlPr>
                        </m:sSubPr>
                        <m:e>
                          <m:r>
                            <a:rPr lang="en-US" sz="1600" i="1"/>
                            <m:t>𝑥</m:t>
                          </m:r>
                        </m:e>
                        <m:sub>
                          <m:r>
                            <a:rPr lang="en-US" sz="1600" i="1"/>
                            <m:t>𝑖</m:t>
                          </m:r>
                        </m:sub>
                      </m:sSub>
                      <m:r>
                        <a:rPr lang="en-US" sz="1600"/>
                        <m:t>,</m:t>
                      </m:r>
                      <m:sSub>
                        <m:sSubPr>
                          <m:ctrlPr>
                            <a:rPr lang="en-US" sz="1600" i="1"/>
                          </m:ctrlPr>
                        </m:sSubPr>
                        <m:e>
                          <m:r>
                            <a:rPr lang="en-US" sz="1600" i="1"/>
                            <m:t>𝑦</m:t>
                          </m:r>
                        </m:e>
                        <m:sub>
                          <m:r>
                            <a:rPr lang="en-US" sz="1600" i="1"/>
                            <m:t>𝑖</m:t>
                          </m:r>
                        </m:sub>
                      </m:sSub>
                      <m:r>
                        <a:rPr lang="en-US" sz="1600"/>
                        <m:t>)+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/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600" i="1"/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"/>
                                        <m:ctrlPr>
                                          <a:rPr lang="en-US" sz="1600" i="1"/>
                                        </m:ctrlPr>
                                      </m:dPr>
                                      <m:e>
                                        <m:r>
                                          <a:rPr lang="en-US" sz="1600"/>
                                          <m:t>∂</m:t>
                                        </m:r>
                                        <m:r>
                                          <a:rPr lang="en-US" sz="1600" i="1"/>
                                          <m:t>𝑓</m:t>
                                        </m:r>
                                        <m:r>
                                          <a:rPr lang="en-US" sz="1600"/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i="1"/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/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600"/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i="1"/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/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/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600"/>
                                      <m:t>∂</m:t>
                                    </m:r>
                                    <m:r>
                                      <a:rPr lang="en-US" sz="1600" i="1"/>
                                      <m:t>𝑥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1600" i="1"/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"/>
                                        <m:ctrlPr>
                                          <a:rPr lang="en-US" sz="1600" i="1"/>
                                        </m:ctrlPr>
                                      </m:dPr>
                                      <m:e>
                                        <m:r>
                                          <a:rPr lang="en-US" sz="1600"/>
                                          <m:t>∂</m:t>
                                        </m:r>
                                        <m:r>
                                          <a:rPr lang="en-US" sz="1600" i="1"/>
                                          <m:t>𝑓</m:t>
                                        </m:r>
                                        <m:r>
                                          <a:rPr lang="en-US" sz="1600"/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i="1"/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/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/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600"/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i="1"/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/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/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600"/>
                                      <m:t>∂</m:t>
                                    </m:r>
                                    <m:r>
                                      <a:rPr lang="en-US" sz="1600" i="1"/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/>
                              </m:ctrlPr>
                            </m:mPr>
                            <m:mr>
                              <m:e>
                                <m:r>
                                  <a:rPr lang="en-US" sz="1600" i="1"/>
                                  <m:t>𝛥</m:t>
                                </m:r>
                                <m:r>
                                  <a:rPr lang="en-US" sz="1600" i="1"/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/>
                                  <m:t>𝛥</m:t>
                                </m:r>
                                <m:r>
                                  <a:rPr lang="en-US" sz="1600" i="1"/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909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046163"/>
                <a:ext cx="8534400" cy="5278437"/>
              </a:xfrm>
              <a:prstGeom prst="rect">
                <a:avLst/>
              </a:prstGeom>
              <a:blipFill rotWithShape="1">
                <a:blip r:embed="rId3"/>
                <a:stretch>
                  <a:fillRect l="-1000" t="-1617" r="-1857" b="-36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210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i="1">
                <a:solidFill>
                  <a:schemeClr val="tx2"/>
                </a:solidFill>
              </a:rPr>
              <a:t>Continued …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04800" y="1219200"/>
                <a:ext cx="6781800" cy="1144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i="1"/>
                      <m:t>𝑆</m:t>
                    </m:r>
                    <m:r>
                      <a:rPr lang="en-US" sz="1400"/>
                      <m:t>(</m:t>
                    </m:r>
                    <m:r>
                      <a:rPr lang="en-US" sz="1400" i="1"/>
                      <m:t>𝑥</m:t>
                    </m:r>
                    <m:r>
                      <a:rPr lang="en-US" sz="1400"/>
                      <m:t>,</m:t>
                    </m:r>
                    <m:r>
                      <a:rPr lang="en-US" sz="1400" i="1"/>
                      <m:t>𝑦</m:t>
                    </m:r>
                    <m:r>
                      <a:rPr lang="en-US" sz="1400"/>
                      <m:t>,</m:t>
                    </m:r>
                    <m:r>
                      <a:rPr lang="en-US" sz="1400" b="1"/>
                      <m:t>𝚫</m:t>
                    </m:r>
                    <m:r>
                      <a:rPr lang="en-US" sz="1400"/>
                      <m:t>)=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1400" i="1"/>
                        </m:ctrlPr>
                      </m:naryPr>
                      <m:sub>
                        <m:d>
                          <m:dPr>
                            <m:endChr m:val=""/>
                            <m:ctrlPr>
                              <a:rPr lang="en-US" sz="1400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𝑥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,</m:t>
                            </m:r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𝑦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)∈</m:t>
                            </m:r>
                            <m:r>
                              <a:rPr lang="en-US" sz="1400" i="1"/>
                              <m:t>𝑊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en-US" sz="1400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/>
                                </m:ctrlPr>
                              </m:dPr>
                              <m:e>
                                <m:r>
                                  <a:rPr lang="en-US" sz="1400" i="1"/>
                                  <m:t>𝑓</m:t>
                                </m:r>
                                <m:r>
                                  <a:rPr lang="en-US" sz="1400"/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400" i="1"/>
                                    </m:ctrlPr>
                                  </m:sSubPr>
                                  <m:e>
                                    <m:r>
                                      <a:rPr lang="en-US" sz="1400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/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/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400" i="1"/>
                                    </m:ctrlPr>
                                  </m:sSubPr>
                                  <m:e>
                                    <m:r>
                                      <a:rPr lang="en-US" sz="1400" i="1"/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/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/>
                                  <m:t>)−</m:t>
                                </m:r>
                                <m:r>
                                  <a:rPr lang="en-US" sz="1400" i="1"/>
                                  <m:t>𝑓</m:t>
                                </m:r>
                                <m:r>
                                  <a:rPr lang="en-US" sz="1400"/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400" i="1"/>
                                    </m:ctrlPr>
                                  </m:sSubPr>
                                  <m:e>
                                    <m:r>
                                      <a:rPr lang="en-US" sz="1400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/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/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400" i="1"/>
                                    </m:ctrlPr>
                                  </m:sSubPr>
                                  <m:e>
                                    <m:r>
                                      <a:rPr lang="en-US" sz="1400" i="1"/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/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/>
                                  <m:t>)−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/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𝑦</m:t>
                                              </m:r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/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1400" i="1"/>
                                            <m:t>𝛥</m:t>
                                          </m:r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400" i="1"/>
                                            <m:t>𝛥</m:t>
                                          </m:r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400"/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	</a:t>
                </a:r>
                <a:endParaRPr lang="en-US" sz="1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19200"/>
                <a:ext cx="6781800" cy="11448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i="1">
                <a:solidFill>
                  <a:schemeClr val="tx2"/>
                </a:solidFill>
              </a:rPr>
              <a:t>Continued …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04800" y="1219200"/>
                <a:ext cx="6781800" cy="1981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i="1"/>
                      <m:t>𝑆</m:t>
                    </m:r>
                    <m:r>
                      <a:rPr lang="en-US" sz="1400"/>
                      <m:t>(</m:t>
                    </m:r>
                    <m:r>
                      <a:rPr lang="en-US" sz="1400" i="1"/>
                      <m:t>𝑥</m:t>
                    </m:r>
                    <m:r>
                      <a:rPr lang="en-US" sz="1400"/>
                      <m:t>,</m:t>
                    </m:r>
                    <m:r>
                      <a:rPr lang="en-US" sz="1400" i="1"/>
                      <m:t>𝑦</m:t>
                    </m:r>
                    <m:r>
                      <a:rPr lang="en-US" sz="1400"/>
                      <m:t>,</m:t>
                    </m:r>
                    <m:r>
                      <a:rPr lang="en-US" sz="1400" b="1"/>
                      <m:t>𝚫</m:t>
                    </m:r>
                    <m:r>
                      <a:rPr lang="en-US" sz="1400"/>
                      <m:t>)=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1400" i="1"/>
                        </m:ctrlPr>
                      </m:naryPr>
                      <m:sub>
                        <m:d>
                          <m:dPr>
                            <m:endChr m:val=""/>
                            <m:ctrlPr>
                              <a:rPr lang="en-US" sz="1400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𝑥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,</m:t>
                            </m:r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𝑦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)∈</m:t>
                            </m:r>
                            <m:r>
                              <a:rPr lang="en-US" sz="1400" i="1"/>
                              <m:t>𝑊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en-US" sz="1400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/>
                                </m:ctrlPr>
                              </m:dPr>
                              <m:e>
                                <m:r>
                                  <a:rPr lang="en-US" sz="1400" i="1"/>
                                  <m:t>𝑓</m:t>
                                </m:r>
                                <m:r>
                                  <a:rPr lang="en-US" sz="1400"/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400" i="1"/>
                                    </m:ctrlPr>
                                  </m:sSubPr>
                                  <m:e>
                                    <m:r>
                                      <a:rPr lang="en-US" sz="1400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/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/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400" i="1"/>
                                    </m:ctrlPr>
                                  </m:sSubPr>
                                  <m:e>
                                    <m:r>
                                      <a:rPr lang="en-US" sz="1400" i="1"/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/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/>
                                  <m:t>)−</m:t>
                                </m:r>
                                <m:r>
                                  <a:rPr lang="en-US" sz="1400" i="1"/>
                                  <m:t>𝑓</m:t>
                                </m:r>
                                <m:r>
                                  <a:rPr lang="en-US" sz="1400"/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400" i="1"/>
                                    </m:ctrlPr>
                                  </m:sSubPr>
                                  <m:e>
                                    <m:r>
                                      <a:rPr lang="en-US" sz="1400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/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/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400" i="1"/>
                                    </m:ctrlPr>
                                  </m:sSubPr>
                                  <m:e>
                                    <m:r>
                                      <a:rPr lang="en-US" sz="1400" i="1"/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/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/>
                                  <m:t>)−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/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𝑦</m:t>
                                              </m:r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/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1400" i="1"/>
                                            <m:t>𝛥</m:t>
                                          </m:r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400" i="1"/>
                                            <m:t>𝛥</m:t>
                                          </m:r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400"/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1400" i="1"/>
                        </m:ctrlPr>
                      </m:naryPr>
                      <m:sub>
                        <m:d>
                          <m:dPr>
                            <m:endChr m:val=""/>
                            <m:ctrlPr>
                              <a:rPr lang="en-US" sz="1400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𝑥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,</m:t>
                            </m:r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𝑦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)∈</m:t>
                            </m:r>
                            <m:r>
                              <a:rPr lang="en-US" sz="1400" i="1"/>
                              <m:t>𝑊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en-US" sz="1400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/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/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𝑦</m:t>
                                              </m:r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/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1400" i="1"/>
                                            <m:t>𝛥</m:t>
                                          </m:r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400" i="1"/>
                                            <m:t>𝛥</m:t>
                                          </m:r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400"/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	</a:t>
                </a:r>
                <a:endParaRPr lang="en-US" sz="1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19200"/>
                <a:ext cx="6781800" cy="19819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431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i="1">
                <a:solidFill>
                  <a:schemeClr val="tx2"/>
                </a:solidFill>
              </a:rPr>
              <a:t>Continued …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04800" y="1219200"/>
                <a:ext cx="6781800" cy="281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i="1"/>
                      <m:t>𝑆</m:t>
                    </m:r>
                    <m:r>
                      <a:rPr lang="en-US" sz="1400"/>
                      <m:t>(</m:t>
                    </m:r>
                    <m:r>
                      <a:rPr lang="en-US" sz="1400" i="1"/>
                      <m:t>𝑥</m:t>
                    </m:r>
                    <m:r>
                      <a:rPr lang="en-US" sz="1400"/>
                      <m:t>,</m:t>
                    </m:r>
                    <m:r>
                      <a:rPr lang="en-US" sz="1400" i="1"/>
                      <m:t>𝑦</m:t>
                    </m:r>
                    <m:r>
                      <a:rPr lang="en-US" sz="1400"/>
                      <m:t>,</m:t>
                    </m:r>
                    <m:r>
                      <a:rPr lang="en-US" sz="1400" b="1"/>
                      <m:t>𝚫</m:t>
                    </m:r>
                    <m:r>
                      <a:rPr lang="en-US" sz="1400"/>
                      <m:t>)=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1400" i="1"/>
                        </m:ctrlPr>
                      </m:naryPr>
                      <m:sub>
                        <m:d>
                          <m:dPr>
                            <m:endChr m:val=""/>
                            <m:ctrlPr>
                              <a:rPr lang="en-US" sz="1400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𝑥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,</m:t>
                            </m:r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𝑦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)∈</m:t>
                            </m:r>
                            <m:r>
                              <a:rPr lang="en-US" sz="1400" i="1"/>
                              <m:t>𝑊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en-US" sz="1400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/>
                                </m:ctrlPr>
                              </m:dPr>
                              <m:e>
                                <m:r>
                                  <a:rPr lang="en-US" sz="1400" i="1"/>
                                  <m:t>𝑓</m:t>
                                </m:r>
                                <m:r>
                                  <a:rPr lang="en-US" sz="1400"/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400" i="1"/>
                                    </m:ctrlPr>
                                  </m:sSubPr>
                                  <m:e>
                                    <m:r>
                                      <a:rPr lang="en-US" sz="1400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/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/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400" i="1"/>
                                    </m:ctrlPr>
                                  </m:sSubPr>
                                  <m:e>
                                    <m:r>
                                      <a:rPr lang="en-US" sz="1400" i="1"/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/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/>
                                  <m:t>)−</m:t>
                                </m:r>
                                <m:r>
                                  <a:rPr lang="en-US" sz="1400" i="1"/>
                                  <m:t>𝑓</m:t>
                                </m:r>
                                <m:r>
                                  <a:rPr lang="en-US" sz="1400"/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400" i="1"/>
                                    </m:ctrlPr>
                                  </m:sSubPr>
                                  <m:e>
                                    <m:r>
                                      <a:rPr lang="en-US" sz="1400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/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/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400" i="1"/>
                                    </m:ctrlPr>
                                  </m:sSubPr>
                                  <m:e>
                                    <m:r>
                                      <a:rPr lang="en-US" sz="1400" i="1"/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/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/>
                                  <m:t>)−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/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𝑦</m:t>
                                              </m:r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/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1400" i="1"/>
                                            <m:t>𝛥</m:t>
                                          </m:r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400" i="1"/>
                                            <m:t>𝛥</m:t>
                                          </m:r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400"/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1400" i="1"/>
                        </m:ctrlPr>
                      </m:naryPr>
                      <m:sub>
                        <m:d>
                          <m:dPr>
                            <m:endChr m:val=""/>
                            <m:ctrlPr>
                              <a:rPr lang="en-US" sz="1400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𝑥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,</m:t>
                            </m:r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𝑦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)∈</m:t>
                            </m:r>
                            <m:r>
                              <a:rPr lang="en-US" sz="1400" i="1"/>
                              <m:t>𝑊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en-US" sz="1400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/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/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𝑦</m:t>
                                              </m:r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/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1400" i="1"/>
                                            <m:t>𝛥</m:t>
                                          </m:r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400" i="1"/>
                                            <m:t>𝛥</m:t>
                                          </m:r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400"/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1400" i="1"/>
                        </m:ctrlPr>
                      </m:naryPr>
                      <m:sub>
                        <m:d>
                          <m:dPr>
                            <m:endChr m:val=""/>
                            <m:ctrlPr>
                              <a:rPr lang="en-US" sz="1400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𝑥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,</m:t>
                            </m:r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𝑦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)∈</m:t>
                            </m:r>
                            <m:r>
                              <a:rPr lang="en-US" sz="1400" i="1"/>
                              <m:t>𝑊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en-US" sz="1400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/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/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𝑦</m:t>
                                              </m:r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/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1400" i="1"/>
                                            <m:t>𝛥</m:t>
                                          </m:r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400" i="1"/>
                                            <m:t>𝛥</m:t>
                                          </m:r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d>
                          <m:d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𝛥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𝛥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b="0" dirty="0" smtClean="0"/>
                  <a:t>	</a:t>
                </a:r>
                <a:endParaRPr lang="en-US" sz="1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19200"/>
                <a:ext cx="6781800" cy="28190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431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i="1">
                <a:solidFill>
                  <a:schemeClr val="tx2"/>
                </a:solidFill>
              </a:rPr>
              <a:t>Continued …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04800" y="1219200"/>
                <a:ext cx="6781800" cy="3675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i="1"/>
                      <m:t>𝑆</m:t>
                    </m:r>
                    <m:r>
                      <a:rPr lang="en-US" sz="1400"/>
                      <m:t>(</m:t>
                    </m:r>
                    <m:r>
                      <a:rPr lang="en-US" sz="1400" i="1"/>
                      <m:t>𝑥</m:t>
                    </m:r>
                    <m:r>
                      <a:rPr lang="en-US" sz="1400"/>
                      <m:t>,</m:t>
                    </m:r>
                    <m:r>
                      <a:rPr lang="en-US" sz="1400" i="1"/>
                      <m:t>𝑦</m:t>
                    </m:r>
                    <m:r>
                      <a:rPr lang="en-US" sz="1400"/>
                      <m:t>,</m:t>
                    </m:r>
                    <m:r>
                      <a:rPr lang="en-US" sz="1400" b="1"/>
                      <m:t>𝚫</m:t>
                    </m:r>
                    <m:r>
                      <a:rPr lang="en-US" sz="1400"/>
                      <m:t>)=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1400" i="1"/>
                        </m:ctrlPr>
                      </m:naryPr>
                      <m:sub>
                        <m:d>
                          <m:dPr>
                            <m:endChr m:val=""/>
                            <m:ctrlPr>
                              <a:rPr lang="en-US" sz="1400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𝑥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,</m:t>
                            </m:r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𝑦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)∈</m:t>
                            </m:r>
                            <m:r>
                              <a:rPr lang="en-US" sz="1400" i="1"/>
                              <m:t>𝑊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en-US" sz="1400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/>
                                </m:ctrlPr>
                              </m:dPr>
                              <m:e>
                                <m:r>
                                  <a:rPr lang="en-US" sz="1400" i="1"/>
                                  <m:t>𝑓</m:t>
                                </m:r>
                                <m:r>
                                  <a:rPr lang="en-US" sz="1400"/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400" i="1"/>
                                    </m:ctrlPr>
                                  </m:sSubPr>
                                  <m:e>
                                    <m:r>
                                      <a:rPr lang="en-US" sz="1400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/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/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400" i="1"/>
                                    </m:ctrlPr>
                                  </m:sSubPr>
                                  <m:e>
                                    <m:r>
                                      <a:rPr lang="en-US" sz="1400" i="1"/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/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/>
                                  <m:t>)−</m:t>
                                </m:r>
                                <m:r>
                                  <a:rPr lang="en-US" sz="1400" i="1"/>
                                  <m:t>𝑓</m:t>
                                </m:r>
                                <m:r>
                                  <a:rPr lang="en-US" sz="1400"/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400" i="1"/>
                                    </m:ctrlPr>
                                  </m:sSubPr>
                                  <m:e>
                                    <m:r>
                                      <a:rPr lang="en-US" sz="1400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/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/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400" i="1"/>
                                    </m:ctrlPr>
                                  </m:sSubPr>
                                  <m:e>
                                    <m:r>
                                      <a:rPr lang="en-US" sz="1400" i="1"/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/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/>
                                  <m:t>)−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/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𝑦</m:t>
                                              </m:r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/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1400" i="1"/>
                                            <m:t>𝛥</m:t>
                                          </m:r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400" i="1"/>
                                            <m:t>𝛥</m:t>
                                          </m:r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400"/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1400" i="1"/>
                        </m:ctrlPr>
                      </m:naryPr>
                      <m:sub>
                        <m:d>
                          <m:dPr>
                            <m:endChr m:val=""/>
                            <m:ctrlPr>
                              <a:rPr lang="en-US" sz="1400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𝑥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,</m:t>
                            </m:r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𝑦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)∈</m:t>
                            </m:r>
                            <m:r>
                              <a:rPr lang="en-US" sz="1400" i="1"/>
                              <m:t>𝑊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en-US" sz="1400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/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/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𝑦</m:t>
                                              </m:r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/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1400" i="1"/>
                                            <m:t>𝛥</m:t>
                                          </m:r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400" i="1"/>
                                            <m:t>𝛥</m:t>
                                          </m:r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400"/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1400" i="1"/>
                        </m:ctrlPr>
                      </m:naryPr>
                      <m:sub>
                        <m:d>
                          <m:dPr>
                            <m:endChr m:val=""/>
                            <m:ctrlPr>
                              <a:rPr lang="en-US" sz="1400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𝑥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,</m:t>
                            </m:r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𝑦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)∈</m:t>
                            </m:r>
                            <m:r>
                              <a:rPr lang="en-US" sz="1400" i="1"/>
                              <m:t>𝑊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en-US" sz="1400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/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/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𝑦</m:t>
                                              </m:r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/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1400" i="1"/>
                                            <m:t>𝛥</m:t>
                                          </m:r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400" i="1"/>
                                            <m:t>𝛥</m:t>
                                          </m:r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d>
                          <m:d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𝛥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𝛥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1400" i="1"/>
                        </m:ctrlPr>
                      </m:naryPr>
                      <m:sub>
                        <m:d>
                          <m:dPr>
                            <m:endChr m:val=""/>
                            <m:ctrlPr>
                              <a:rPr lang="en-US" sz="1400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𝑥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,</m:t>
                            </m:r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𝑦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)∈</m:t>
                            </m:r>
                            <m:r>
                              <a:rPr lang="en-US" sz="1400" i="1"/>
                              <m:t>𝑊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i="1"/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/>
                                </m:ctrlPr>
                              </m:mPr>
                              <m:mr>
                                <m:e>
                                  <m:r>
                                    <a:rPr lang="en-US" sz="1400" i="1"/>
                                    <m:t>𝛥</m:t>
                                  </m:r>
                                  <m:r>
                                    <a:rPr lang="en-US" sz="1400" i="1"/>
                                    <m:t>𝑥</m:t>
                                  </m:r>
                                </m:e>
                                <m:e>
                                  <m:r>
                                    <a:rPr lang="en-US" sz="1400" i="1"/>
                                    <m:t>𝛥</m:t>
                                  </m:r>
                                  <m:r>
                                    <a:rPr lang="en-US" sz="1400" i="1"/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"/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400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mr>
                              <m:m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"/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400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"/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400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"/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400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1400" i="1"/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/>
                                </m:ctrlPr>
                              </m:mPr>
                              <m:mr>
                                <m:e>
                                  <m:r>
                                    <a:rPr lang="en-US" sz="1400" i="1"/>
                                    <m:t>𝛥</m:t>
                                  </m:r>
                                  <m:r>
                                    <a:rPr lang="en-US" sz="1400" i="1"/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i="1"/>
                                    <m:t>𝛥</m:t>
                                  </m:r>
                                  <m:r>
                                    <a:rPr lang="en-US" sz="1400" i="1"/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endParaRPr lang="en-US" sz="1400" dirty="0" smtClean="0"/>
              </a:p>
              <a:p>
                <a:endParaRPr lang="en-US" sz="1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19200"/>
                <a:ext cx="6781800" cy="36755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431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i="1">
                <a:solidFill>
                  <a:schemeClr val="tx2"/>
                </a:solidFill>
              </a:rPr>
              <a:t>Continued …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04800" y="1219200"/>
                <a:ext cx="6781800" cy="4500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i="1"/>
                      <m:t>𝑆</m:t>
                    </m:r>
                    <m:r>
                      <a:rPr lang="en-US" sz="1400"/>
                      <m:t>(</m:t>
                    </m:r>
                    <m:r>
                      <a:rPr lang="en-US" sz="1400" i="1"/>
                      <m:t>𝑥</m:t>
                    </m:r>
                    <m:r>
                      <a:rPr lang="en-US" sz="1400"/>
                      <m:t>,</m:t>
                    </m:r>
                    <m:r>
                      <a:rPr lang="en-US" sz="1400" i="1"/>
                      <m:t>𝑦</m:t>
                    </m:r>
                    <m:r>
                      <a:rPr lang="en-US" sz="1400"/>
                      <m:t>,</m:t>
                    </m:r>
                    <m:r>
                      <a:rPr lang="en-US" sz="1400" b="1"/>
                      <m:t>𝚫</m:t>
                    </m:r>
                    <m:r>
                      <a:rPr lang="en-US" sz="1400"/>
                      <m:t>)=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1400" i="1"/>
                        </m:ctrlPr>
                      </m:naryPr>
                      <m:sub>
                        <m:d>
                          <m:dPr>
                            <m:endChr m:val=""/>
                            <m:ctrlPr>
                              <a:rPr lang="en-US" sz="1400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𝑥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,</m:t>
                            </m:r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𝑦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)∈</m:t>
                            </m:r>
                            <m:r>
                              <a:rPr lang="en-US" sz="1400" i="1"/>
                              <m:t>𝑊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en-US" sz="1400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/>
                                </m:ctrlPr>
                              </m:dPr>
                              <m:e>
                                <m:r>
                                  <a:rPr lang="en-US" sz="1400" i="1"/>
                                  <m:t>𝑓</m:t>
                                </m:r>
                                <m:r>
                                  <a:rPr lang="en-US" sz="1400"/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400" i="1"/>
                                    </m:ctrlPr>
                                  </m:sSubPr>
                                  <m:e>
                                    <m:r>
                                      <a:rPr lang="en-US" sz="1400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/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/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400" i="1"/>
                                    </m:ctrlPr>
                                  </m:sSubPr>
                                  <m:e>
                                    <m:r>
                                      <a:rPr lang="en-US" sz="1400" i="1"/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/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/>
                                  <m:t>)−</m:t>
                                </m:r>
                                <m:r>
                                  <a:rPr lang="en-US" sz="1400" i="1"/>
                                  <m:t>𝑓</m:t>
                                </m:r>
                                <m:r>
                                  <a:rPr lang="en-US" sz="1400"/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400" i="1"/>
                                    </m:ctrlPr>
                                  </m:sSubPr>
                                  <m:e>
                                    <m:r>
                                      <a:rPr lang="en-US" sz="1400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/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/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400" i="1"/>
                                    </m:ctrlPr>
                                  </m:sSubPr>
                                  <m:e>
                                    <m:r>
                                      <a:rPr lang="en-US" sz="1400" i="1"/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/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/>
                                  <m:t>)−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/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𝑦</m:t>
                                              </m:r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/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1400" i="1"/>
                                            <m:t>𝛥</m:t>
                                          </m:r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400" i="1"/>
                                            <m:t>𝛥</m:t>
                                          </m:r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400"/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1400" i="1"/>
                        </m:ctrlPr>
                      </m:naryPr>
                      <m:sub>
                        <m:d>
                          <m:dPr>
                            <m:endChr m:val=""/>
                            <m:ctrlPr>
                              <a:rPr lang="en-US" sz="1400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𝑥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,</m:t>
                            </m:r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𝑦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)∈</m:t>
                            </m:r>
                            <m:r>
                              <a:rPr lang="en-US" sz="1400" i="1"/>
                              <m:t>𝑊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en-US" sz="1400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/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/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𝑦</m:t>
                                              </m:r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/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1400" i="1"/>
                                            <m:t>𝛥</m:t>
                                          </m:r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400" i="1"/>
                                            <m:t>𝛥</m:t>
                                          </m:r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400"/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1400" i="1"/>
                        </m:ctrlPr>
                      </m:naryPr>
                      <m:sub>
                        <m:d>
                          <m:dPr>
                            <m:endChr m:val=""/>
                            <m:ctrlPr>
                              <a:rPr lang="en-US" sz="1400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𝑥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,</m:t>
                            </m:r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𝑦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)∈</m:t>
                            </m:r>
                            <m:r>
                              <a:rPr lang="en-US" sz="1400" i="1"/>
                              <m:t>𝑊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en-US" sz="1400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/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/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𝑦</m:t>
                                              </m:r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/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1400" i="1"/>
                                            <m:t>𝛥</m:t>
                                          </m:r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400" i="1"/>
                                            <m:t>𝛥</m:t>
                                          </m:r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d>
                          <m:d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𝛥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𝛥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1400" i="1"/>
                        </m:ctrlPr>
                      </m:naryPr>
                      <m:sub>
                        <m:d>
                          <m:dPr>
                            <m:endChr m:val=""/>
                            <m:ctrlPr>
                              <a:rPr lang="en-US" sz="1400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𝑥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,</m:t>
                            </m:r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𝑦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)∈</m:t>
                            </m:r>
                            <m:r>
                              <a:rPr lang="en-US" sz="1400" i="1"/>
                              <m:t>𝑊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i="1"/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/>
                                </m:ctrlPr>
                              </m:mPr>
                              <m:mr>
                                <m:e>
                                  <m:r>
                                    <a:rPr lang="en-US" sz="1400" i="1"/>
                                    <m:t>𝛥</m:t>
                                  </m:r>
                                  <m:r>
                                    <a:rPr lang="en-US" sz="1400" i="1"/>
                                    <m:t>𝑥</m:t>
                                  </m:r>
                                </m:e>
                                <m:e>
                                  <m:r>
                                    <a:rPr lang="en-US" sz="1400" i="1"/>
                                    <m:t>𝛥</m:t>
                                  </m:r>
                                  <m:r>
                                    <a:rPr lang="en-US" sz="1400" i="1"/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"/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400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mr>
                              <m:m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"/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400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"/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400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"/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400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1400" i="1"/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/>
                                </m:ctrlPr>
                              </m:mPr>
                              <m:mr>
                                <m:e>
                                  <m:r>
                                    <a:rPr lang="en-US" sz="1400" i="1"/>
                                    <m:t>𝛥</m:t>
                                  </m:r>
                                  <m:r>
                                    <a:rPr lang="en-US" sz="1400" i="1"/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i="1"/>
                                    <m:t>𝛥</m:t>
                                  </m:r>
                                  <m:r>
                                    <a:rPr lang="en-US" sz="1400" i="1"/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endParaRPr lang="en-US" sz="14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sz="1400" i="1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endChr m:val=""/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>
                                  <a:latin typeface="Cambria Math"/>
                                </a:rPr>
                                <m:t>)∈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𝑊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𝛥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𝛥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f>
                                          <m:fPr>
                                            <m:ctrlPr>
                                              <a:rPr lang="en-US" sz="14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d>
                                              <m:dPr>
                                                <m:begChr m:val=""/>
                                                <m:ctrlPr>
                                                  <a:rPr lang="en-US" sz="14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400">
                                                    <a:latin typeface="Cambria Math"/>
                                                  </a:rPr>
                                                  <m:t>𝜕</m:t>
                                                </m:r>
                                                <m:r>
                                                  <a:rPr lang="en-US" sz="1400" i="1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  <m:r>
                                                  <a:rPr lang="en-US" sz="1400">
                                                    <a:latin typeface="Cambria Math"/>
                                                  </a:rPr>
                                                  <m:t>(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14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400" i="1">
                                                        <a:latin typeface="Cambria Math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400" i="1"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1400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14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400" i="1">
                                                        <a:latin typeface="Cambria Math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400" i="1"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num>
                                          <m:den>
                                            <m:r>
                                              <a:rPr lang="en-US" sz="14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sz="14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den>
                                        </m:f>
                                      </m:e>
                                    </m:mr>
                                    <m:mr>
                                      <m:e>
                                        <m:f>
                                          <m:fPr>
                                            <m:ctrlPr>
                                              <a:rPr lang="en-US" sz="14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d>
                                              <m:dPr>
                                                <m:begChr m:val=""/>
                                                <m:ctrlPr>
                                                  <a:rPr lang="en-US" sz="14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400">
                                                    <a:latin typeface="Cambria Math"/>
                                                  </a:rPr>
                                                  <m:t>𝜕</m:t>
                                                </m:r>
                                                <m:r>
                                                  <a:rPr lang="en-US" sz="1400" i="1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  <m:r>
                                                  <a:rPr lang="en-US" sz="1400">
                                                    <a:latin typeface="Cambria Math"/>
                                                  </a:rPr>
                                                  <m:t>(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14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400" i="1">
                                                        <a:latin typeface="Cambria Math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400" i="1"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1400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14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400" i="1">
                                                        <a:latin typeface="Cambria Math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400" i="1"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num>
                                          <m:den>
                                            <m:r>
                                              <a:rPr lang="en-US" sz="14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sz="14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den>
                                        </m:f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f>
                                          <m:fPr>
                                            <m:ctrlPr>
                                              <a:rPr lang="en-US" sz="14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d>
                                              <m:dPr>
                                                <m:begChr m:val=""/>
                                                <m:ctrlPr>
                                                  <a:rPr lang="en-US" sz="14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400">
                                                    <a:latin typeface="Cambria Math"/>
                                                  </a:rPr>
                                                  <m:t>𝜕</m:t>
                                                </m:r>
                                                <m:r>
                                                  <a:rPr lang="en-US" sz="1400" i="1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  <m:r>
                                                  <a:rPr lang="en-US" sz="1400">
                                                    <a:latin typeface="Cambria Math"/>
                                                  </a:rPr>
                                                  <m:t>(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14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400" i="1">
                                                        <a:latin typeface="Cambria Math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400" i="1"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1400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14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400" i="1">
                                                        <a:latin typeface="Cambria Math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400" i="1"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num>
                                          <m:den>
                                            <m:r>
                                              <a:rPr lang="en-US" sz="14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sz="14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den>
                                        </m:f>
                                      </m:e>
                                      <m:e>
                                        <m:f>
                                          <m:fPr>
                                            <m:ctrlPr>
                                              <a:rPr lang="en-US" sz="14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d>
                                              <m:dPr>
                                                <m:begChr m:val=""/>
                                                <m:ctrlPr>
                                                  <a:rPr lang="en-US" sz="14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400">
                                                    <a:latin typeface="Cambria Math"/>
                                                  </a:rPr>
                                                  <m:t>𝜕</m:t>
                                                </m:r>
                                                <m:r>
                                                  <a:rPr lang="en-US" sz="1400" i="1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  <m:r>
                                                  <a:rPr lang="en-US" sz="1400">
                                                    <a:latin typeface="Cambria Math"/>
                                                  </a:rPr>
                                                  <m:t>(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14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400" i="1">
                                                        <a:latin typeface="Cambria Math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400" i="1"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1400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14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400" i="1">
                                                        <a:latin typeface="Cambria Math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400" i="1"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num>
                                          <m:den>
                                            <m:r>
                                              <a:rPr lang="en-US" sz="14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sz="14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den>
                                        </m:f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𝛥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𝛥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19200"/>
                <a:ext cx="6781800" cy="45001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431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i="1">
                <a:solidFill>
                  <a:schemeClr val="tx2"/>
                </a:solidFill>
              </a:rPr>
              <a:t>Continued …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04800" y="1219200"/>
                <a:ext cx="6781800" cy="13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smtClean="0"/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1400" i="1"/>
                        </m:ctrlPr>
                      </m:naryPr>
                      <m:sub>
                        <m:d>
                          <m:dPr>
                            <m:endChr m:val=""/>
                            <m:ctrlPr>
                              <a:rPr lang="en-US" sz="1400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𝑥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,</m:t>
                            </m:r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𝑦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)∈</m:t>
                            </m:r>
                            <m:r>
                              <a:rPr lang="en-US" sz="1400" i="1"/>
                              <m:t>𝑊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i="1"/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/>
                                </m:ctrlPr>
                              </m:mPr>
                              <m:mr>
                                <m:e>
                                  <m:r>
                                    <a:rPr lang="en-US" sz="1400" i="1"/>
                                    <m:t>𝛥</m:t>
                                  </m:r>
                                  <m:r>
                                    <a:rPr lang="en-US" sz="1400" i="1"/>
                                    <m:t>𝑥</m:t>
                                  </m:r>
                                </m:e>
                                <m:e>
                                  <m:r>
                                    <a:rPr lang="en-US" sz="1400" i="1"/>
                                    <m:t>𝛥</m:t>
                                  </m:r>
                                  <m:r>
                                    <a:rPr lang="en-US" sz="1400" i="1"/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sz="1400" i="1"/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/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/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1400" i="1"/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𝑓</m:t>
                                              </m:r>
                                              <m:r>
                                                <a:rPr lang="en-US" sz="1400"/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/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/>
                                            <m:t>∂</m:t>
                                          </m:r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1400" i="1"/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𝑓</m:t>
                                              </m:r>
                                              <m:r>
                                                <a:rPr lang="en-US" sz="1400"/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/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/>
                                            <m:t>∂</m:t>
                                          </m:r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/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/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1400" i="1"/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𝑓</m:t>
                                              </m:r>
                                              <m:r>
                                                <a:rPr lang="en-US" sz="1400"/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/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/>
                                            <m:t>∂</m:t>
                                          </m:r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sz="1400" i="1"/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𝑓</m:t>
                                              </m:r>
                                              <m:r>
                                                <a:rPr lang="en-US" sz="1400"/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/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/>
                                            <m:t>∂</m:t>
                                          </m:r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1400" i="1"/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/>
                                </m:ctrlPr>
                              </m:mPr>
                              <m:mr>
                                <m:e>
                                  <m:r>
                                    <a:rPr lang="en-US" sz="1400" i="1"/>
                                    <m:t>𝛥</m:t>
                                  </m:r>
                                  <m:r>
                                    <a:rPr lang="en-US" sz="1400" i="1"/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i="1"/>
                                    <m:t>𝛥</m:t>
                                  </m:r>
                                  <m:r>
                                    <a:rPr lang="en-US" sz="1400" i="1"/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	</a:t>
                </a:r>
                <a:endParaRPr lang="en-US" sz="1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19200"/>
                <a:ext cx="6781800" cy="13924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i="1">
                <a:solidFill>
                  <a:schemeClr val="tx2"/>
                </a:solidFill>
              </a:rPr>
              <a:t>Continued …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04800" y="1219200"/>
                <a:ext cx="6781800" cy="2473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smtClean="0"/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1400" i="1"/>
                        </m:ctrlPr>
                      </m:naryPr>
                      <m:sub>
                        <m:d>
                          <m:dPr>
                            <m:endChr m:val=""/>
                            <m:ctrlPr>
                              <a:rPr lang="en-US" sz="1400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𝑥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,</m:t>
                            </m:r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𝑦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)∈</m:t>
                            </m:r>
                            <m:r>
                              <a:rPr lang="en-US" sz="1400" i="1"/>
                              <m:t>𝑊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i="1"/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/>
                                </m:ctrlPr>
                              </m:mPr>
                              <m:mr>
                                <m:e>
                                  <m:r>
                                    <a:rPr lang="en-US" sz="1400" i="1"/>
                                    <m:t>𝛥</m:t>
                                  </m:r>
                                  <m:r>
                                    <a:rPr lang="en-US" sz="1400" i="1"/>
                                    <m:t>𝑥</m:t>
                                  </m:r>
                                </m:e>
                                <m:e>
                                  <m:r>
                                    <a:rPr lang="en-US" sz="1400" i="1"/>
                                    <m:t>𝛥</m:t>
                                  </m:r>
                                  <m:r>
                                    <a:rPr lang="en-US" sz="1400" i="1"/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sz="1400" i="1"/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/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/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1400" i="1"/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𝑓</m:t>
                                              </m:r>
                                              <m:r>
                                                <a:rPr lang="en-US" sz="1400"/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/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/>
                                            <m:t>∂</m:t>
                                          </m:r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1400" i="1"/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𝑓</m:t>
                                              </m:r>
                                              <m:r>
                                                <a:rPr lang="en-US" sz="1400"/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/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/>
                                            <m:t>∂</m:t>
                                          </m:r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/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/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1400" i="1"/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𝑓</m:t>
                                              </m:r>
                                              <m:r>
                                                <a:rPr lang="en-US" sz="1400"/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/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/>
                                            <m:t>∂</m:t>
                                          </m:r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sz="1400" i="1"/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𝑓</m:t>
                                              </m:r>
                                              <m:r>
                                                <a:rPr lang="en-US" sz="1400"/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/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/>
                                            <m:t>∂</m:t>
                                          </m:r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1400" i="1"/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/>
                                </m:ctrlPr>
                              </m:mPr>
                              <m:mr>
                                <m:e>
                                  <m:r>
                                    <a:rPr lang="en-US" sz="1400" i="1"/>
                                    <m:t>𝛥</m:t>
                                  </m:r>
                                  <m:r>
                                    <a:rPr lang="en-US" sz="1400" i="1"/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i="1"/>
                                    <m:t>𝛥</m:t>
                                  </m:r>
                                  <m:r>
                                    <a:rPr lang="en-US" sz="1400" i="1"/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1400" i="1" smtClean="0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grow m:val="on"/>
                            <m:supHide m:val="on"/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naryPr>
                          <m:sub>
                            <m:d>
                              <m:dPr>
                                <m:endChr m:val=""/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>
                                    <a:latin typeface="Cambria Math"/>
                                  </a:rPr>
                                  <m:t>)∈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𝑊</m:t>
                                </m:r>
                              </m:e>
                            </m:d>
                          </m:sub>
                          <m:sup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</m:e>
                        </m:nary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	</a:t>
                </a:r>
                <a:endParaRPr lang="en-US" sz="1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19200"/>
                <a:ext cx="6781800" cy="24738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119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i="1">
                <a:solidFill>
                  <a:schemeClr val="tx2"/>
                </a:solidFill>
              </a:rPr>
              <a:t>Continued …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04800" y="1219200"/>
                <a:ext cx="6781800" cy="3981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smtClean="0"/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1400" i="1"/>
                        </m:ctrlPr>
                      </m:naryPr>
                      <m:sub>
                        <m:d>
                          <m:dPr>
                            <m:endChr m:val=""/>
                            <m:ctrlPr>
                              <a:rPr lang="en-US" sz="1400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𝑥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,</m:t>
                            </m:r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𝑦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)∈</m:t>
                            </m:r>
                            <m:r>
                              <a:rPr lang="en-US" sz="1400" i="1"/>
                              <m:t>𝑊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i="1"/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/>
                                </m:ctrlPr>
                              </m:mPr>
                              <m:mr>
                                <m:e>
                                  <m:r>
                                    <a:rPr lang="en-US" sz="1400" i="1"/>
                                    <m:t>𝛥</m:t>
                                  </m:r>
                                  <m:r>
                                    <a:rPr lang="en-US" sz="1400" i="1"/>
                                    <m:t>𝑥</m:t>
                                  </m:r>
                                </m:e>
                                <m:e>
                                  <m:r>
                                    <a:rPr lang="en-US" sz="1400" i="1"/>
                                    <m:t>𝛥</m:t>
                                  </m:r>
                                  <m:r>
                                    <a:rPr lang="en-US" sz="1400" i="1"/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sz="1400" i="1"/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/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/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1400" i="1"/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𝑓</m:t>
                                              </m:r>
                                              <m:r>
                                                <a:rPr lang="en-US" sz="1400"/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/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/>
                                            <m:t>∂</m:t>
                                          </m:r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1400" i="1"/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𝑓</m:t>
                                              </m:r>
                                              <m:r>
                                                <a:rPr lang="en-US" sz="1400"/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/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/>
                                            <m:t>∂</m:t>
                                          </m:r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/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/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1400" i="1"/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𝑓</m:t>
                                              </m:r>
                                              <m:r>
                                                <a:rPr lang="en-US" sz="1400"/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/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/>
                                            <m:t>∂</m:t>
                                          </m:r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sz="1400" i="1"/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𝑓</m:t>
                                              </m:r>
                                              <m:r>
                                                <a:rPr lang="en-US" sz="1400"/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/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/>
                                            <m:t>∂</m:t>
                                          </m:r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1400" i="1"/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/>
                                </m:ctrlPr>
                              </m:mPr>
                              <m:mr>
                                <m:e>
                                  <m:r>
                                    <a:rPr lang="en-US" sz="1400" i="1"/>
                                    <m:t>𝛥</m:t>
                                  </m:r>
                                  <m:r>
                                    <a:rPr lang="en-US" sz="1400" i="1"/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i="1"/>
                                    <m:t>𝛥</m:t>
                                  </m:r>
                                  <m:r>
                                    <a:rPr lang="en-US" sz="1400" i="1"/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1400" i="1" smtClean="0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grow m:val="on"/>
                            <m:supHide m:val="on"/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naryPr>
                          <m:sub>
                            <m:d>
                              <m:dPr>
                                <m:endChr m:val=""/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>
                                    <a:latin typeface="Cambria Math"/>
                                  </a:rPr>
                                  <m:t>)∈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𝑊</m:t>
                                </m:r>
                              </m:e>
                            </m:d>
                          </m:sub>
                          <m:sup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</m:e>
                        </m:nary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/>
                            </m:ctrlPr>
                          </m:mPr>
                          <m:mr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supHide m:val="on"/>
                                  <m:ctrlPr>
                                    <a:rPr lang="en-US" sz="1400"/>
                                  </m:ctrlPr>
                                </m:naryPr>
                                <m:sub>
                                  <m:d>
                                    <m:dPr>
                                      <m:endChr m:val=""/>
                                      <m:ctrlPr>
                                        <a:rPr lang="en-US" sz="1400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4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400"/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4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400"/>
                                        <m:t>)∈</m:t>
                                      </m:r>
                                      <m:r>
                                        <a:rPr lang="en-US" sz="1400" i="1"/>
                                        <m:t>𝑊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1400" i="1"/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/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/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supHide m:val="on"/>
                                  <m:ctrlPr>
                                    <a:rPr lang="en-US" sz="1400" i="1"/>
                                  </m:ctrlPr>
                                </m:naryPr>
                                <m:sub>
                                  <m:d>
                                    <m:dPr>
                                      <m:endChr m:val=""/>
                                      <m:ctrlPr>
                                        <a:rPr lang="en-US" sz="1400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4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400"/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4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400"/>
                                        <m:t>)∈</m:t>
                                      </m:r>
                                      <m:r>
                                        <a:rPr lang="en-US" sz="1400" i="1"/>
                                        <m:t>𝑊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1400" i="1"/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"/>
                                          <m:ctrlPr>
                                            <a:rPr lang="en-US" sz="1400" i="1"/>
                                          </m:ctrlPr>
                                        </m:dPr>
                                        <m:e>
                                          <m:r>
                                            <a:rPr lang="en-US" sz="1400"/>
                                            <m:t>∂</m:t>
                                          </m:r>
                                          <m:r>
                                            <a:rPr lang="en-US" sz="1400" i="1"/>
                                            <m:t>𝑓</m:t>
                                          </m:r>
                                          <m:r>
                                            <a:rPr lang="en-US" sz="1400"/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/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/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/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/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/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400"/>
                                        <m:t>∂</m:t>
                                      </m:r>
                                      <m:r>
                                        <a:rPr lang="en-US" sz="1400" i="1"/>
                                        <m:t>𝑥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1400" i="1"/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"/>
                                          <m:ctrlPr>
                                            <a:rPr lang="en-US" sz="1400" i="1"/>
                                          </m:ctrlPr>
                                        </m:dPr>
                                        <m:e>
                                          <m:r>
                                            <a:rPr lang="en-US" sz="1400"/>
                                            <m:t>∂</m:t>
                                          </m:r>
                                          <m:r>
                                            <a:rPr lang="en-US" sz="1400" i="1"/>
                                            <m:t>𝑓</m:t>
                                          </m:r>
                                          <m:r>
                                            <a:rPr lang="en-US" sz="1400"/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/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/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/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/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/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400"/>
                                        <m:t>∂</m:t>
                                      </m:r>
                                      <m:r>
                                        <a:rPr lang="en-US" sz="1400" i="1"/>
                                        <m:t>𝑦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supHide m:val="on"/>
                                  <m:ctrlPr>
                                    <a:rPr lang="en-US" sz="1400" i="1"/>
                                  </m:ctrlPr>
                                </m:naryPr>
                                <m:sub>
                                  <m:d>
                                    <m:dPr>
                                      <m:endChr m:val=""/>
                                      <m:ctrlPr>
                                        <a:rPr lang="en-US" sz="1400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4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400"/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4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400"/>
                                        <m:t>)∈</m:t>
                                      </m:r>
                                      <m:r>
                                        <a:rPr lang="en-US" sz="1400" i="1"/>
                                        <m:t>𝑊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1400" i="1"/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"/>
                                          <m:ctrlPr>
                                            <a:rPr lang="en-US" sz="1400" i="1"/>
                                          </m:ctrlPr>
                                        </m:dPr>
                                        <m:e>
                                          <m:r>
                                            <a:rPr lang="en-US" sz="1400"/>
                                            <m:t>∂</m:t>
                                          </m:r>
                                          <m:r>
                                            <a:rPr lang="en-US" sz="1400" i="1"/>
                                            <m:t>𝑓</m:t>
                                          </m:r>
                                          <m:r>
                                            <a:rPr lang="en-US" sz="1400"/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/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/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/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/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/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400"/>
                                        <m:t>∂</m:t>
                                      </m:r>
                                      <m:r>
                                        <a:rPr lang="en-US" sz="1400" i="1"/>
                                        <m:t>𝑥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1400" i="1"/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"/>
                                          <m:ctrlPr>
                                            <a:rPr lang="en-US" sz="1400" i="1"/>
                                          </m:ctrlPr>
                                        </m:dPr>
                                        <m:e>
                                          <m:r>
                                            <a:rPr lang="en-US" sz="1400"/>
                                            <m:t>∂</m:t>
                                          </m:r>
                                          <m:r>
                                            <a:rPr lang="en-US" sz="1400" i="1"/>
                                            <m:t>𝑓</m:t>
                                          </m:r>
                                          <m:r>
                                            <a:rPr lang="en-US" sz="1400"/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/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/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/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/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/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400"/>
                                        <m:t>∂</m:t>
                                      </m:r>
                                      <m:r>
                                        <a:rPr lang="en-US" sz="1400" i="1"/>
                                        <m:t>𝑦</m:t>
                                      </m:r>
                                    </m:den>
                                  </m:f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supHide m:val="on"/>
                                  <m:ctrlPr>
                                    <a:rPr lang="en-US" sz="1400" i="1"/>
                                  </m:ctrlPr>
                                </m:naryPr>
                                <m:sub>
                                  <m:d>
                                    <m:dPr>
                                      <m:endChr m:val=""/>
                                      <m:ctrlPr>
                                        <a:rPr lang="en-US" sz="1400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4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400"/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4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400"/>
                                        <m:t>)∈</m:t>
                                      </m:r>
                                      <m:r>
                                        <a:rPr lang="en-US" sz="1400" i="1"/>
                                        <m:t>𝑊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1400" i="1"/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/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𝑦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/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b="0" dirty="0" smtClean="0"/>
                  <a:t>	</a:t>
                </a:r>
                <a:endParaRPr lang="en-US" sz="1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19200"/>
                <a:ext cx="6781800" cy="39817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119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i="1">
                <a:solidFill>
                  <a:schemeClr val="tx2"/>
                </a:solidFill>
              </a:rPr>
              <a:t>Continued …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04800" y="1219200"/>
                <a:ext cx="6781800" cy="3981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smtClean="0"/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1400" i="1"/>
                        </m:ctrlPr>
                      </m:naryPr>
                      <m:sub>
                        <m:d>
                          <m:dPr>
                            <m:endChr m:val=""/>
                            <m:ctrlPr>
                              <a:rPr lang="en-US" sz="1400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𝑥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,</m:t>
                            </m:r>
                            <m:sSub>
                              <m:sSubPr>
                                <m:ctrlPr>
                                  <a:rPr lang="en-US" sz="1400" i="1"/>
                                </m:ctrlPr>
                              </m:sSubPr>
                              <m:e>
                                <m:r>
                                  <a:rPr lang="en-US" sz="1400" i="1"/>
                                  <m:t>𝑦</m:t>
                                </m:r>
                              </m:e>
                              <m:sub>
                                <m:r>
                                  <a:rPr lang="en-US" sz="1400" i="1"/>
                                  <m:t>𝑖</m:t>
                                </m:r>
                              </m:sub>
                            </m:sSub>
                            <m:r>
                              <a:rPr lang="en-US" sz="1400"/>
                              <m:t>)∈</m:t>
                            </m:r>
                            <m:r>
                              <a:rPr lang="en-US" sz="1400" i="1"/>
                              <m:t>𝑊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i="1"/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/>
                                </m:ctrlPr>
                              </m:mPr>
                              <m:mr>
                                <m:e>
                                  <m:r>
                                    <a:rPr lang="en-US" sz="1400" i="1"/>
                                    <m:t>𝛥</m:t>
                                  </m:r>
                                  <m:r>
                                    <a:rPr lang="en-US" sz="1400" i="1"/>
                                    <m:t>𝑥</m:t>
                                  </m:r>
                                </m:e>
                                <m:e>
                                  <m:r>
                                    <a:rPr lang="en-US" sz="1400" i="1"/>
                                    <m:t>𝛥</m:t>
                                  </m:r>
                                  <m:r>
                                    <a:rPr lang="en-US" sz="1400" i="1"/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sz="1400" i="1"/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/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/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1400" i="1"/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𝑓</m:t>
                                              </m:r>
                                              <m:r>
                                                <a:rPr lang="en-US" sz="1400"/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/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/>
                                            <m:t>∂</m:t>
                                          </m:r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1400" i="1"/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𝑓</m:t>
                                              </m:r>
                                              <m:r>
                                                <a:rPr lang="en-US" sz="1400"/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/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/>
                                            <m:t>∂</m:t>
                                          </m:r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/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/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1400" i="1"/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𝑓</m:t>
                                              </m:r>
                                              <m:r>
                                                <a:rPr lang="en-US" sz="1400"/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/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/>
                                            <m:t>∂</m:t>
                                          </m:r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sz="1400" i="1"/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𝑓</m:t>
                                              </m:r>
                                              <m:r>
                                                <a:rPr lang="en-US" sz="1400"/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/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/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/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/>
                                            <m:t>∂</m:t>
                                          </m:r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1400" i="1"/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/>
                                </m:ctrlPr>
                              </m:mPr>
                              <m:mr>
                                <m:e>
                                  <m:r>
                                    <a:rPr lang="en-US" sz="1400" i="1"/>
                                    <m:t>𝛥</m:t>
                                  </m:r>
                                  <m:r>
                                    <a:rPr lang="en-US" sz="1400" i="1"/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i="1"/>
                                    <m:t>𝛥</m:t>
                                  </m:r>
                                  <m:r>
                                    <a:rPr lang="en-US" sz="1400" i="1"/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1400" i="1" smtClean="0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grow m:val="on"/>
                            <m:supHide m:val="on"/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naryPr>
                          <m:sub>
                            <m:d>
                              <m:dPr>
                                <m:endChr m:val=""/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>
                                    <a:latin typeface="Cambria Math"/>
                                  </a:rPr>
                                  <m:t>)∈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𝑊</m:t>
                                </m:r>
                              </m:e>
                            </m:d>
                          </m:sub>
                          <m:sup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</m:e>
                        </m:nary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/>
                            </m:ctrlPr>
                          </m:mPr>
                          <m:mr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supHide m:val="on"/>
                                  <m:ctrlPr>
                                    <a:rPr lang="en-US" sz="1400"/>
                                  </m:ctrlPr>
                                </m:naryPr>
                                <m:sub>
                                  <m:d>
                                    <m:dPr>
                                      <m:endChr m:val=""/>
                                      <m:ctrlPr>
                                        <a:rPr lang="en-US" sz="1400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4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400"/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4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400"/>
                                        <m:t>)∈</m:t>
                                      </m:r>
                                      <m:r>
                                        <a:rPr lang="en-US" sz="1400" i="1"/>
                                        <m:t>𝑊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1400" i="1"/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/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/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supHide m:val="on"/>
                                  <m:ctrlPr>
                                    <a:rPr lang="en-US" sz="1400" i="1"/>
                                  </m:ctrlPr>
                                </m:naryPr>
                                <m:sub>
                                  <m:d>
                                    <m:dPr>
                                      <m:endChr m:val=""/>
                                      <m:ctrlPr>
                                        <a:rPr lang="en-US" sz="1400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4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400"/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4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400"/>
                                        <m:t>)∈</m:t>
                                      </m:r>
                                      <m:r>
                                        <a:rPr lang="en-US" sz="1400" i="1"/>
                                        <m:t>𝑊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1400" i="1"/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"/>
                                          <m:ctrlPr>
                                            <a:rPr lang="en-US" sz="1400" i="1"/>
                                          </m:ctrlPr>
                                        </m:dPr>
                                        <m:e>
                                          <m:r>
                                            <a:rPr lang="en-US" sz="1400"/>
                                            <m:t>∂</m:t>
                                          </m:r>
                                          <m:r>
                                            <a:rPr lang="en-US" sz="1400" i="1"/>
                                            <m:t>𝑓</m:t>
                                          </m:r>
                                          <m:r>
                                            <a:rPr lang="en-US" sz="1400"/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/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/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/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/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/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400"/>
                                        <m:t>∂</m:t>
                                      </m:r>
                                      <m:r>
                                        <a:rPr lang="en-US" sz="1400" i="1"/>
                                        <m:t>𝑥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1400" i="1"/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"/>
                                          <m:ctrlPr>
                                            <a:rPr lang="en-US" sz="1400" i="1"/>
                                          </m:ctrlPr>
                                        </m:dPr>
                                        <m:e>
                                          <m:r>
                                            <a:rPr lang="en-US" sz="1400"/>
                                            <m:t>∂</m:t>
                                          </m:r>
                                          <m:r>
                                            <a:rPr lang="en-US" sz="1400" i="1"/>
                                            <m:t>𝑓</m:t>
                                          </m:r>
                                          <m:r>
                                            <a:rPr lang="en-US" sz="1400"/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/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/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/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/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/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400"/>
                                        <m:t>∂</m:t>
                                      </m:r>
                                      <m:r>
                                        <a:rPr lang="en-US" sz="1400" i="1"/>
                                        <m:t>𝑦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supHide m:val="on"/>
                                  <m:ctrlPr>
                                    <a:rPr lang="en-US" sz="1400" i="1"/>
                                  </m:ctrlPr>
                                </m:naryPr>
                                <m:sub>
                                  <m:d>
                                    <m:dPr>
                                      <m:endChr m:val=""/>
                                      <m:ctrlPr>
                                        <a:rPr lang="en-US" sz="1400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4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400"/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4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400"/>
                                        <m:t>)∈</m:t>
                                      </m:r>
                                      <m:r>
                                        <a:rPr lang="en-US" sz="1400" i="1"/>
                                        <m:t>𝑊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1400" i="1"/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"/>
                                          <m:ctrlPr>
                                            <a:rPr lang="en-US" sz="1400" i="1"/>
                                          </m:ctrlPr>
                                        </m:dPr>
                                        <m:e>
                                          <m:r>
                                            <a:rPr lang="en-US" sz="1400"/>
                                            <m:t>∂</m:t>
                                          </m:r>
                                          <m:r>
                                            <a:rPr lang="en-US" sz="1400" i="1"/>
                                            <m:t>𝑓</m:t>
                                          </m:r>
                                          <m:r>
                                            <a:rPr lang="en-US" sz="1400"/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/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/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/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/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/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400"/>
                                        <m:t>∂</m:t>
                                      </m:r>
                                      <m:r>
                                        <a:rPr lang="en-US" sz="1400" i="1"/>
                                        <m:t>𝑥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1400" i="1"/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"/>
                                          <m:ctrlPr>
                                            <a:rPr lang="en-US" sz="1400" i="1"/>
                                          </m:ctrlPr>
                                        </m:dPr>
                                        <m:e>
                                          <m:r>
                                            <a:rPr lang="en-US" sz="1400"/>
                                            <m:t>∂</m:t>
                                          </m:r>
                                          <m:r>
                                            <a:rPr lang="en-US" sz="1400" i="1"/>
                                            <m:t>𝑓</m:t>
                                          </m:r>
                                          <m:r>
                                            <a:rPr lang="en-US" sz="1400"/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/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/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/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/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/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400"/>
                                        <m:t>∂</m:t>
                                      </m:r>
                                      <m:r>
                                        <a:rPr lang="en-US" sz="1400" i="1"/>
                                        <m:t>𝑦</m:t>
                                      </m:r>
                                    </m:den>
                                  </m:f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supHide m:val="on"/>
                                  <m:ctrlPr>
                                    <a:rPr lang="en-US" sz="1400" i="1"/>
                                  </m:ctrlPr>
                                </m:naryPr>
                                <m:sub>
                                  <m:d>
                                    <m:dPr>
                                      <m:endChr m:val=""/>
                                      <m:ctrlPr>
                                        <a:rPr lang="en-US" sz="1400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/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4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400"/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/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400" i="1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400"/>
                                        <m:t>)∈</m:t>
                                      </m:r>
                                      <m:r>
                                        <a:rPr lang="en-US" sz="1400" i="1"/>
                                        <m:t>𝑊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1400" i="1"/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/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/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"/>
                                                  <m:ctrlPr>
                                                    <a:rPr lang="en-US" sz="1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/>
                                                    <m:t>∂</m:t>
                                                  </m:r>
                                                  <m:r>
                                                    <a:rPr lang="en-US" sz="1400" i="1"/>
                                                    <m:t>𝑓</m:t>
                                                  </m:r>
                                                  <m:r>
                                                    <a:rPr lang="en-US" sz="1400"/>
                                                    <m:t>(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/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400"/>
                                                <m:t>∂</m:t>
                                              </m:r>
                                              <m:r>
                                                <a:rPr lang="en-US" sz="1400" i="1"/>
                                                <m:t>𝑦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/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1" i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1"/>
                          <m:t>𝚫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sz="1400" b="0" i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(</m:t>
                    </m:r>
                    <m:r>
                      <a:rPr lang="en-US" sz="1400" b="0" i="1" smtClean="0"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latin typeface="Cambria Math"/>
                      </a:rPr>
                      <m:t>,</m:t>
                    </m:r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)</m:t>
                    </m:r>
                    <m:r>
                      <a:rPr lang="en-US" sz="1400" b="1" smtClean="0">
                        <a:latin typeface="Cambria Math"/>
                      </a:rPr>
                      <m:t>𝚫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19200"/>
                <a:ext cx="6781800" cy="39817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11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Line detection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81000" y="1350963"/>
            <a:ext cx="4343400" cy="459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/>
              <a:t>Useful in remote sensing, document processing etc</a:t>
            </a:r>
            <a:r>
              <a:rPr lang="en-US" sz="1800" dirty="0" smtClean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/>
              <a:t>Edges: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/>
              <a:t>boundaries between regions with relatively distinct gray-levels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/>
              <a:t>the most common type of discontinuity in an image</a:t>
            </a:r>
          </a:p>
        </p:txBody>
      </p:sp>
      <p:pic>
        <p:nvPicPr>
          <p:cNvPr id="747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2" y="3677761"/>
            <a:ext cx="24288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Harris matrix 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81000" y="1046163"/>
            <a:ext cx="8534400" cy="47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The matrix </a:t>
            </a:r>
            <a:r>
              <a:rPr lang="en-US" sz="2000" b="1" dirty="0"/>
              <a:t>A</a:t>
            </a:r>
            <a:r>
              <a:rPr lang="en-US" sz="2000" i="1" baseline="-25000" dirty="0"/>
              <a:t>W</a:t>
            </a:r>
            <a:r>
              <a:rPr lang="en-US" sz="2000" dirty="0"/>
              <a:t> is called the </a:t>
            </a:r>
            <a:r>
              <a:rPr lang="en-US" sz="2000" u="sng" dirty="0">
                <a:solidFill>
                  <a:srgbClr val="0000FF"/>
                </a:solidFill>
              </a:rPr>
              <a:t>Harris matrix</a:t>
            </a:r>
            <a:r>
              <a:rPr lang="en-US" sz="2000" dirty="0"/>
              <a:t> and its symmetric and positive semi-definite. </a:t>
            </a:r>
            <a:endParaRPr lang="en-US" sz="20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Harris matrix 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81000" y="1046163"/>
            <a:ext cx="8534400" cy="47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The matrix </a:t>
            </a:r>
            <a:r>
              <a:rPr lang="en-US" sz="2000" b="1" dirty="0"/>
              <a:t>A</a:t>
            </a:r>
            <a:r>
              <a:rPr lang="en-US" sz="2000" i="1" baseline="-25000" dirty="0"/>
              <a:t>W</a:t>
            </a:r>
            <a:r>
              <a:rPr lang="en-US" sz="2000" dirty="0"/>
              <a:t> is called the </a:t>
            </a:r>
            <a:r>
              <a:rPr lang="en-US" sz="2000" u="sng" dirty="0">
                <a:solidFill>
                  <a:srgbClr val="0000FF"/>
                </a:solidFill>
              </a:rPr>
              <a:t>Harris matrix</a:t>
            </a:r>
            <a:r>
              <a:rPr lang="en-US" sz="2000" dirty="0"/>
              <a:t> and its symmetric and positive semi-definite. </a:t>
            </a:r>
            <a:endParaRPr lang="en-US" sz="20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Eigen-value decomposition of </a:t>
            </a:r>
            <a:r>
              <a:rPr lang="en-US" sz="2000" dirty="0"/>
              <a:t>of </a:t>
            </a:r>
            <a:r>
              <a:rPr lang="en-US" sz="2000" b="1" dirty="0"/>
              <a:t>A</a:t>
            </a:r>
            <a:r>
              <a:rPr lang="en-US" sz="2000" i="1" baseline="-25000" dirty="0"/>
              <a:t>W</a:t>
            </a:r>
            <a:r>
              <a:rPr lang="en-US" sz="2000" dirty="0"/>
              <a:t> gives </a:t>
            </a:r>
            <a:r>
              <a:rPr lang="en-US" sz="2000" dirty="0" smtClean="0"/>
              <a:t>eigenvectors </a:t>
            </a:r>
            <a:r>
              <a:rPr lang="en-US" sz="2000" dirty="0"/>
              <a:t>and </a:t>
            </a:r>
            <a:r>
              <a:rPr lang="en-US" sz="2000" dirty="0" smtClean="0"/>
              <a:t>eigenvalues     (</a:t>
            </a:r>
            <a:r>
              <a:rPr lang="en-US" sz="2000" dirty="0">
                <a:cs typeface="Times New Roman" pitchFamily="18" charset="0"/>
              </a:rPr>
              <a:t>λ</a:t>
            </a:r>
            <a:r>
              <a:rPr lang="en-US" sz="2000" baseline="-25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, λ</a:t>
            </a:r>
            <a:r>
              <a:rPr lang="en-US" sz="2000" baseline="-25000" dirty="0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) </a:t>
            </a:r>
            <a:r>
              <a:rPr lang="en-US" sz="2000" dirty="0" smtClean="0"/>
              <a:t>of the response matrix.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.</a:t>
            </a:r>
            <a:endParaRPr lang="en-US" sz="2000" dirty="0"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651748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Harris matrix 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81000" y="1046163"/>
            <a:ext cx="8534400" cy="47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The matrix </a:t>
            </a:r>
            <a:r>
              <a:rPr lang="en-US" sz="2000" b="1" dirty="0"/>
              <a:t>A</a:t>
            </a:r>
            <a:r>
              <a:rPr lang="en-US" sz="2000" i="1" baseline="-25000" dirty="0"/>
              <a:t>W</a:t>
            </a:r>
            <a:r>
              <a:rPr lang="en-US" sz="2000" dirty="0"/>
              <a:t> is called the </a:t>
            </a:r>
            <a:r>
              <a:rPr lang="en-US" sz="2000" u="sng" dirty="0">
                <a:solidFill>
                  <a:srgbClr val="0000FF"/>
                </a:solidFill>
              </a:rPr>
              <a:t>Harris matrix</a:t>
            </a:r>
            <a:r>
              <a:rPr lang="en-US" sz="2000" dirty="0"/>
              <a:t> and its symmetric and positive semi-definite. </a:t>
            </a:r>
            <a:endParaRPr lang="en-US" sz="20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Eigen-value decomposition of </a:t>
            </a:r>
            <a:r>
              <a:rPr lang="en-US" sz="2000" dirty="0"/>
              <a:t>of </a:t>
            </a:r>
            <a:r>
              <a:rPr lang="en-US" sz="2000" b="1" dirty="0"/>
              <a:t>A</a:t>
            </a:r>
            <a:r>
              <a:rPr lang="en-US" sz="2000" i="1" baseline="-25000" dirty="0"/>
              <a:t>W</a:t>
            </a:r>
            <a:r>
              <a:rPr lang="en-US" sz="2000" dirty="0"/>
              <a:t> gives </a:t>
            </a:r>
            <a:r>
              <a:rPr lang="en-US" sz="2000" dirty="0" smtClean="0"/>
              <a:t>eigenvectors </a:t>
            </a:r>
            <a:r>
              <a:rPr lang="en-US" sz="2000" dirty="0"/>
              <a:t>and </a:t>
            </a:r>
            <a:r>
              <a:rPr lang="en-US" sz="2000" dirty="0" smtClean="0"/>
              <a:t>eigenvalues     (</a:t>
            </a:r>
            <a:r>
              <a:rPr lang="en-US" sz="2000" dirty="0">
                <a:cs typeface="Times New Roman" pitchFamily="18" charset="0"/>
              </a:rPr>
              <a:t>λ</a:t>
            </a:r>
            <a:r>
              <a:rPr lang="en-US" sz="2000" baseline="-25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, λ</a:t>
            </a:r>
            <a:r>
              <a:rPr lang="en-US" sz="2000" baseline="-25000" dirty="0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) </a:t>
            </a:r>
            <a:r>
              <a:rPr lang="en-US" sz="2000" dirty="0" smtClean="0"/>
              <a:t>of the response matrix.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Three distinct situations: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Both λ</a:t>
            </a:r>
            <a:r>
              <a:rPr lang="en-US" sz="2000" baseline="-25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 and  λ</a:t>
            </a:r>
            <a:r>
              <a:rPr lang="en-US" sz="2000" baseline="-25000" dirty="0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 are small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 no edge or corner; a flat region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651748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Harris matrix 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81000" y="1046163"/>
            <a:ext cx="8534400" cy="47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The matrix </a:t>
            </a:r>
            <a:r>
              <a:rPr lang="en-US" sz="2000" b="1" dirty="0"/>
              <a:t>A</a:t>
            </a:r>
            <a:r>
              <a:rPr lang="en-US" sz="2000" i="1" baseline="-25000" dirty="0"/>
              <a:t>W</a:t>
            </a:r>
            <a:r>
              <a:rPr lang="en-US" sz="2000" dirty="0"/>
              <a:t> is called the </a:t>
            </a:r>
            <a:r>
              <a:rPr lang="en-US" sz="2000" u="sng" dirty="0">
                <a:solidFill>
                  <a:srgbClr val="0000FF"/>
                </a:solidFill>
              </a:rPr>
              <a:t>Harris matrix</a:t>
            </a:r>
            <a:r>
              <a:rPr lang="en-US" sz="2000" dirty="0"/>
              <a:t> and its symmetric and positive semi-definite. </a:t>
            </a:r>
            <a:endParaRPr lang="en-US" sz="20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Eigen-value decomposition of </a:t>
            </a:r>
            <a:r>
              <a:rPr lang="en-US" sz="2000" dirty="0"/>
              <a:t>of </a:t>
            </a:r>
            <a:r>
              <a:rPr lang="en-US" sz="2000" b="1" dirty="0"/>
              <a:t>A</a:t>
            </a:r>
            <a:r>
              <a:rPr lang="en-US" sz="2000" i="1" baseline="-25000" dirty="0"/>
              <a:t>W</a:t>
            </a:r>
            <a:r>
              <a:rPr lang="en-US" sz="2000" dirty="0"/>
              <a:t> gives </a:t>
            </a:r>
            <a:r>
              <a:rPr lang="en-US" sz="2000" dirty="0" smtClean="0"/>
              <a:t>eigenvectors </a:t>
            </a:r>
            <a:r>
              <a:rPr lang="en-US" sz="2000" dirty="0"/>
              <a:t>and </a:t>
            </a:r>
            <a:r>
              <a:rPr lang="en-US" sz="2000" dirty="0" smtClean="0"/>
              <a:t>eigenvalues     (</a:t>
            </a:r>
            <a:r>
              <a:rPr lang="en-US" sz="2000" dirty="0">
                <a:cs typeface="Times New Roman" pitchFamily="18" charset="0"/>
              </a:rPr>
              <a:t>λ</a:t>
            </a:r>
            <a:r>
              <a:rPr lang="en-US" sz="2000" baseline="-25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, λ</a:t>
            </a:r>
            <a:r>
              <a:rPr lang="en-US" sz="2000" baseline="-25000" dirty="0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) </a:t>
            </a:r>
            <a:r>
              <a:rPr lang="en-US" sz="2000" dirty="0" smtClean="0"/>
              <a:t>of the response matrix.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Three distinct situations: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Both λ</a:t>
            </a:r>
            <a:r>
              <a:rPr lang="en-US" sz="2000" baseline="-25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 and  λ</a:t>
            </a:r>
            <a:r>
              <a:rPr lang="en-US" sz="2000" baseline="-25000" dirty="0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 are small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 no edge or corner; a flat region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err="1">
                <a:cs typeface="Times New Roman" pitchFamily="18" charset="0"/>
              </a:rPr>
              <a:t>λ</a:t>
            </a:r>
            <a:r>
              <a:rPr lang="en-US" sz="2000" i="1" baseline="-25000" dirty="0" err="1">
                <a:cs typeface="Times New Roman" pitchFamily="18" charset="0"/>
              </a:rPr>
              <a:t>i</a:t>
            </a:r>
            <a:r>
              <a:rPr lang="en-US" sz="2000" dirty="0">
                <a:cs typeface="Times New Roman" pitchFamily="18" charset="0"/>
              </a:rPr>
              <a:t> is large but </a:t>
            </a:r>
            <a:r>
              <a:rPr lang="en-US" sz="2000" dirty="0" err="1">
                <a:cs typeface="Times New Roman" pitchFamily="18" charset="0"/>
              </a:rPr>
              <a:t>λ</a:t>
            </a:r>
            <a:r>
              <a:rPr lang="en-US" sz="2000" i="1" baseline="-25000" dirty="0" err="1">
                <a:cs typeface="Times New Roman" pitchFamily="18" charset="0"/>
              </a:rPr>
              <a:t>j</a:t>
            </a:r>
            <a:r>
              <a:rPr lang="en-US" sz="2000" baseline="-25000" dirty="0" err="1">
                <a:cs typeface="Times New Roman" pitchFamily="18" charset="0"/>
                <a:sym typeface="MT Symbol" pitchFamily="82" charset="2"/>
              </a:rPr>
              <a:t></a:t>
            </a:r>
            <a:r>
              <a:rPr lang="en-US" sz="2000" i="1" baseline="-25000" dirty="0" err="1">
                <a:cs typeface="Times New Roman" pitchFamily="18" charset="0"/>
                <a:sym typeface="MT Symbol" pitchFamily="82" charset="2"/>
              </a:rPr>
              <a:t>i</a:t>
            </a:r>
            <a:r>
              <a:rPr lang="en-US" sz="2000" dirty="0">
                <a:cs typeface="Times New Roman" pitchFamily="18" charset="0"/>
              </a:rPr>
              <a:t> is small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 existence of an edge; no corner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651748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Harris matrix 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81000" y="1046163"/>
            <a:ext cx="8534400" cy="47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The matrix </a:t>
            </a:r>
            <a:r>
              <a:rPr lang="en-US" sz="2000" b="1" dirty="0"/>
              <a:t>A</a:t>
            </a:r>
            <a:r>
              <a:rPr lang="en-US" sz="2000" i="1" baseline="-25000" dirty="0"/>
              <a:t>W</a:t>
            </a:r>
            <a:r>
              <a:rPr lang="en-US" sz="2000" dirty="0"/>
              <a:t> is called the </a:t>
            </a:r>
            <a:r>
              <a:rPr lang="en-US" sz="2000" u="sng" dirty="0">
                <a:solidFill>
                  <a:srgbClr val="0000FF"/>
                </a:solidFill>
              </a:rPr>
              <a:t>Harris matrix</a:t>
            </a:r>
            <a:r>
              <a:rPr lang="en-US" sz="2000" dirty="0"/>
              <a:t> and its symmetric and positive semi-definite. </a:t>
            </a:r>
            <a:endParaRPr lang="en-US" sz="20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Eigen-value decomposition of </a:t>
            </a:r>
            <a:r>
              <a:rPr lang="en-US" sz="2000" dirty="0"/>
              <a:t>of </a:t>
            </a:r>
            <a:r>
              <a:rPr lang="en-US" sz="2000" b="1" dirty="0"/>
              <a:t>A</a:t>
            </a:r>
            <a:r>
              <a:rPr lang="en-US" sz="2000" i="1" baseline="-25000" dirty="0"/>
              <a:t>W</a:t>
            </a:r>
            <a:r>
              <a:rPr lang="en-US" sz="2000" dirty="0"/>
              <a:t> gives </a:t>
            </a:r>
            <a:r>
              <a:rPr lang="en-US" sz="2000" dirty="0" smtClean="0"/>
              <a:t>eigenvectors </a:t>
            </a:r>
            <a:r>
              <a:rPr lang="en-US" sz="2000" dirty="0"/>
              <a:t>and </a:t>
            </a:r>
            <a:r>
              <a:rPr lang="en-US" sz="2000" dirty="0" smtClean="0"/>
              <a:t>eigenvalues     (</a:t>
            </a:r>
            <a:r>
              <a:rPr lang="en-US" sz="2000" dirty="0">
                <a:cs typeface="Times New Roman" pitchFamily="18" charset="0"/>
              </a:rPr>
              <a:t>λ</a:t>
            </a:r>
            <a:r>
              <a:rPr lang="en-US" sz="2000" baseline="-25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, λ</a:t>
            </a:r>
            <a:r>
              <a:rPr lang="en-US" sz="2000" baseline="-25000" dirty="0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) </a:t>
            </a:r>
            <a:r>
              <a:rPr lang="en-US" sz="2000" dirty="0" smtClean="0"/>
              <a:t>of the response matrix.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Three distinct situations: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Both λ</a:t>
            </a:r>
            <a:r>
              <a:rPr lang="en-US" sz="2000" baseline="-25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 and  λ</a:t>
            </a:r>
            <a:r>
              <a:rPr lang="en-US" sz="2000" baseline="-25000" dirty="0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 are small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 no edge or corner; a flat region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err="1">
                <a:cs typeface="Times New Roman" pitchFamily="18" charset="0"/>
              </a:rPr>
              <a:t>λ</a:t>
            </a:r>
            <a:r>
              <a:rPr lang="en-US" sz="2000" i="1" baseline="-25000" dirty="0" err="1">
                <a:cs typeface="Times New Roman" pitchFamily="18" charset="0"/>
              </a:rPr>
              <a:t>i</a:t>
            </a:r>
            <a:r>
              <a:rPr lang="en-US" sz="2000" dirty="0">
                <a:cs typeface="Times New Roman" pitchFamily="18" charset="0"/>
              </a:rPr>
              <a:t> is large but </a:t>
            </a:r>
            <a:r>
              <a:rPr lang="en-US" sz="2000" dirty="0" err="1">
                <a:cs typeface="Times New Roman" pitchFamily="18" charset="0"/>
              </a:rPr>
              <a:t>λ</a:t>
            </a:r>
            <a:r>
              <a:rPr lang="en-US" sz="2000" i="1" baseline="-25000" dirty="0" err="1">
                <a:cs typeface="Times New Roman" pitchFamily="18" charset="0"/>
              </a:rPr>
              <a:t>j</a:t>
            </a:r>
            <a:r>
              <a:rPr lang="en-US" sz="2000" baseline="-25000" dirty="0" err="1">
                <a:cs typeface="Times New Roman" pitchFamily="18" charset="0"/>
                <a:sym typeface="MT Symbol" pitchFamily="82" charset="2"/>
              </a:rPr>
              <a:t></a:t>
            </a:r>
            <a:r>
              <a:rPr lang="en-US" sz="2000" i="1" baseline="-25000" dirty="0" err="1">
                <a:cs typeface="Times New Roman" pitchFamily="18" charset="0"/>
                <a:sym typeface="MT Symbol" pitchFamily="82" charset="2"/>
              </a:rPr>
              <a:t>i</a:t>
            </a:r>
            <a:r>
              <a:rPr lang="en-US" sz="2000" dirty="0">
                <a:cs typeface="Times New Roman" pitchFamily="18" charset="0"/>
              </a:rPr>
              <a:t> is small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 existence of an edge; no corner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Both λ</a:t>
            </a:r>
            <a:r>
              <a:rPr lang="en-US" sz="2000" baseline="-25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 and  λ</a:t>
            </a:r>
            <a:r>
              <a:rPr lang="en-US" sz="2000" baseline="-25000" dirty="0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 are large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 existence of a corner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cs typeface="Times New Roman" pitchFamily="18" charset="0"/>
              <a:sym typeface="Symbol" pitchFamily="18" charset="2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 smtClean="0">
              <a:cs typeface="Times New Roman" pitchFamily="18" charset="0"/>
              <a:sym typeface="Symbol" pitchFamily="18" charset="2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cs typeface="Times New Roman" pitchFamily="18" charset="0"/>
              <a:sym typeface="Symbol" pitchFamily="18" charset="2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87775"/>
            <a:ext cx="19812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1748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Harris matrix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283" name="Rectangle 3"/>
              <p:cNvSpPr>
                <a:spLocks noChangeArrowheads="1"/>
              </p:cNvSpPr>
              <p:nvPr/>
            </p:nvSpPr>
            <p:spPr bwMode="auto">
              <a:xfrm>
                <a:off x="381000" y="1046163"/>
                <a:ext cx="8534400" cy="47450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 smtClean="0"/>
                  <a:t>The matrix </a:t>
                </a:r>
                <a:r>
                  <a:rPr lang="en-US" sz="2000" b="1" dirty="0"/>
                  <a:t>A</a:t>
                </a:r>
                <a:r>
                  <a:rPr lang="en-US" sz="2000" i="1" baseline="-25000" dirty="0"/>
                  <a:t>W</a:t>
                </a:r>
                <a:r>
                  <a:rPr lang="en-US" sz="2000" dirty="0"/>
                  <a:t> is called the </a:t>
                </a:r>
                <a:r>
                  <a:rPr lang="en-US" sz="2000" u="sng" dirty="0">
                    <a:solidFill>
                      <a:srgbClr val="0000FF"/>
                    </a:solidFill>
                  </a:rPr>
                  <a:t>Harris matrix</a:t>
                </a:r>
                <a:r>
                  <a:rPr lang="en-US" sz="2000" dirty="0"/>
                  <a:t> and its symmetric and positive semi-definite. </a:t>
                </a:r>
                <a:endParaRPr lang="en-US" sz="2000" dirty="0" smtClean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 smtClean="0"/>
                  <a:t>Eigen-value decomposition of </a:t>
                </a:r>
                <a:r>
                  <a:rPr lang="en-US" sz="2000" dirty="0"/>
                  <a:t>of </a:t>
                </a:r>
                <a:r>
                  <a:rPr lang="en-US" sz="2000" b="1" dirty="0"/>
                  <a:t>A</a:t>
                </a:r>
                <a:r>
                  <a:rPr lang="en-US" sz="2000" i="1" baseline="-25000" dirty="0"/>
                  <a:t>W</a:t>
                </a:r>
                <a:r>
                  <a:rPr lang="en-US" sz="2000" dirty="0"/>
                  <a:t> gives </a:t>
                </a:r>
                <a:r>
                  <a:rPr lang="en-US" sz="2000" dirty="0" smtClean="0"/>
                  <a:t>eigenvectors </a:t>
                </a:r>
                <a:r>
                  <a:rPr lang="en-US" sz="2000" dirty="0"/>
                  <a:t>and </a:t>
                </a:r>
                <a:r>
                  <a:rPr lang="en-US" sz="2000" dirty="0" smtClean="0"/>
                  <a:t>eigenvalues     (</a:t>
                </a:r>
                <a:r>
                  <a:rPr lang="en-US" sz="2000" dirty="0">
                    <a:cs typeface="Times New Roman" pitchFamily="18" charset="0"/>
                  </a:rPr>
                  <a:t>λ</a:t>
                </a:r>
                <a:r>
                  <a:rPr lang="en-US" sz="2000" baseline="-25000" dirty="0">
                    <a:cs typeface="Times New Roman" pitchFamily="18" charset="0"/>
                  </a:rPr>
                  <a:t>1</a:t>
                </a:r>
                <a:r>
                  <a:rPr lang="en-US" sz="2000" dirty="0">
                    <a:cs typeface="Times New Roman" pitchFamily="18" charset="0"/>
                  </a:rPr>
                  <a:t>, λ</a:t>
                </a:r>
                <a:r>
                  <a:rPr lang="en-US" sz="2000" baseline="-25000" dirty="0">
                    <a:cs typeface="Times New Roman" pitchFamily="18" charset="0"/>
                  </a:rPr>
                  <a:t>2</a:t>
                </a:r>
                <a:r>
                  <a:rPr lang="en-US" sz="2000" dirty="0">
                    <a:cs typeface="Times New Roman" pitchFamily="18" charset="0"/>
                  </a:rPr>
                  <a:t>) </a:t>
                </a:r>
                <a:r>
                  <a:rPr lang="en-US" sz="2000" dirty="0" smtClean="0"/>
                  <a:t>of the response matrix.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 smtClean="0"/>
                  <a:t> </a:t>
                </a:r>
                <a:r>
                  <a:rPr lang="en-US" sz="2000" dirty="0"/>
                  <a:t>Three distinct situations:</a:t>
                </a: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>
                    <a:cs typeface="Times New Roman" pitchFamily="18" charset="0"/>
                  </a:rPr>
                  <a:t>Both λ</a:t>
                </a:r>
                <a:r>
                  <a:rPr lang="en-US" sz="2000" baseline="-25000" dirty="0">
                    <a:cs typeface="Times New Roman" pitchFamily="18" charset="0"/>
                  </a:rPr>
                  <a:t>1</a:t>
                </a:r>
                <a:r>
                  <a:rPr lang="en-US" sz="2000" dirty="0">
                    <a:cs typeface="Times New Roman" pitchFamily="18" charset="0"/>
                  </a:rPr>
                  <a:t> and  λ</a:t>
                </a:r>
                <a:r>
                  <a:rPr lang="en-US" sz="2000" baseline="-25000" dirty="0">
                    <a:cs typeface="Times New Roman" pitchFamily="18" charset="0"/>
                  </a:rPr>
                  <a:t>2</a:t>
                </a:r>
                <a:r>
                  <a:rPr lang="en-US" sz="2000" dirty="0">
                    <a:cs typeface="Times New Roman" pitchFamily="18" charset="0"/>
                  </a:rPr>
                  <a:t> are small </a:t>
                </a:r>
                <a:r>
                  <a:rPr lang="en-US" sz="2000" dirty="0">
                    <a:cs typeface="Times New Roman" pitchFamily="18" charset="0"/>
                    <a:sym typeface="Symbol" pitchFamily="18" charset="2"/>
                  </a:rPr>
                  <a:t> no edge or corner; a flat region</a:t>
                </a: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 err="1">
                    <a:cs typeface="Times New Roman" pitchFamily="18" charset="0"/>
                  </a:rPr>
                  <a:t>λ</a:t>
                </a:r>
                <a:r>
                  <a:rPr lang="en-US" sz="2000" i="1" baseline="-25000" dirty="0" err="1">
                    <a:cs typeface="Times New Roman" pitchFamily="18" charset="0"/>
                  </a:rPr>
                  <a:t>i</a:t>
                </a:r>
                <a:r>
                  <a:rPr lang="en-US" sz="2000" dirty="0">
                    <a:cs typeface="Times New Roman" pitchFamily="18" charset="0"/>
                  </a:rPr>
                  <a:t> is large but </a:t>
                </a:r>
                <a:r>
                  <a:rPr lang="en-US" sz="2000" dirty="0" err="1">
                    <a:cs typeface="Times New Roman" pitchFamily="18" charset="0"/>
                  </a:rPr>
                  <a:t>λ</a:t>
                </a:r>
                <a:r>
                  <a:rPr lang="en-US" sz="2000" i="1" baseline="-25000" dirty="0" err="1">
                    <a:cs typeface="Times New Roman" pitchFamily="18" charset="0"/>
                  </a:rPr>
                  <a:t>j</a:t>
                </a:r>
                <a:r>
                  <a:rPr lang="en-US" sz="2000" baseline="-25000" dirty="0" err="1">
                    <a:cs typeface="Times New Roman" pitchFamily="18" charset="0"/>
                    <a:sym typeface="MT Symbol" pitchFamily="82" charset="2"/>
                  </a:rPr>
                  <a:t></a:t>
                </a:r>
                <a:r>
                  <a:rPr lang="en-US" sz="2000" i="1" baseline="-25000" dirty="0" err="1">
                    <a:cs typeface="Times New Roman" pitchFamily="18" charset="0"/>
                    <a:sym typeface="MT Symbol" pitchFamily="82" charset="2"/>
                  </a:rPr>
                  <a:t>i</a:t>
                </a:r>
                <a:r>
                  <a:rPr lang="en-US" sz="2000" dirty="0">
                    <a:cs typeface="Times New Roman" pitchFamily="18" charset="0"/>
                  </a:rPr>
                  <a:t> is small </a:t>
                </a:r>
                <a:r>
                  <a:rPr lang="en-US" sz="2000" dirty="0">
                    <a:cs typeface="Times New Roman" pitchFamily="18" charset="0"/>
                    <a:sym typeface="Symbol" pitchFamily="18" charset="2"/>
                  </a:rPr>
                  <a:t> existence of an edge; no corner</a:t>
                </a: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>
                    <a:cs typeface="Times New Roman" pitchFamily="18" charset="0"/>
                  </a:rPr>
                  <a:t>Both λ</a:t>
                </a:r>
                <a:r>
                  <a:rPr lang="en-US" sz="2000" baseline="-25000" dirty="0">
                    <a:cs typeface="Times New Roman" pitchFamily="18" charset="0"/>
                  </a:rPr>
                  <a:t>1</a:t>
                </a:r>
                <a:r>
                  <a:rPr lang="en-US" sz="2000" dirty="0">
                    <a:cs typeface="Times New Roman" pitchFamily="18" charset="0"/>
                  </a:rPr>
                  <a:t> and  λ</a:t>
                </a:r>
                <a:r>
                  <a:rPr lang="en-US" sz="2000" baseline="-25000" dirty="0">
                    <a:cs typeface="Times New Roman" pitchFamily="18" charset="0"/>
                  </a:rPr>
                  <a:t>2</a:t>
                </a:r>
                <a:r>
                  <a:rPr lang="en-US" sz="2000" dirty="0">
                    <a:cs typeface="Times New Roman" pitchFamily="18" charset="0"/>
                  </a:rPr>
                  <a:t> are large </a:t>
                </a:r>
                <a:r>
                  <a:rPr lang="en-US" sz="2000" dirty="0">
                    <a:cs typeface="Times New Roman" pitchFamily="18" charset="0"/>
                    <a:sym typeface="Symbol" pitchFamily="18" charset="2"/>
                  </a:rPr>
                  <a:t> existence of a corner</a:t>
                </a: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endParaRPr lang="en-US" sz="2000" dirty="0">
                  <a:cs typeface="Times New Roman" pitchFamily="18" charset="0"/>
                  <a:sym typeface="Symbol" pitchFamily="18" charset="2"/>
                </a:endParaRP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endParaRPr lang="en-US" sz="2000" dirty="0" smtClean="0">
                  <a:cs typeface="Times New Roman" pitchFamily="18" charset="0"/>
                  <a:sym typeface="Symbol" pitchFamily="18" charset="2"/>
                </a:endParaRP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endParaRPr lang="en-US" sz="2000" dirty="0">
                  <a:cs typeface="Times New Roman" pitchFamily="18" charset="0"/>
                  <a:sym typeface="Symbol" pitchFamily="18" charset="2"/>
                </a:endParaRPr>
              </a:p>
              <a:p>
                <a:pPr marL="285750" indent="-28575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 smtClean="0">
                    <a:cs typeface="Times New Roman" pitchFamily="18" charset="0"/>
                    <a:sym typeface="Symbol" pitchFamily="18" charset="2"/>
                  </a:rPr>
                  <a:t>Avoid eigenvalue decomposition and </a:t>
                </a:r>
                <a:br>
                  <a:rPr lang="en-US" sz="2000" dirty="0" smtClean="0">
                    <a:cs typeface="Times New Roman" pitchFamily="18" charset="0"/>
                    <a:sym typeface="Symbol" pitchFamily="18" charset="2"/>
                  </a:rPr>
                </a:br>
                <a:r>
                  <a:rPr lang="en-US" sz="2000" dirty="0" smtClean="0">
                    <a:cs typeface="Times New Roman" pitchFamily="18" charset="0"/>
                    <a:sym typeface="Symbol" pitchFamily="18" charset="2"/>
                  </a:rPr>
                  <a:t>compute a single response measure</a:t>
                </a:r>
                <a:endParaRPr lang="en-US" sz="2000" dirty="0">
                  <a:cs typeface="Times New Roman" pitchFamily="18" charset="0"/>
                  <a:sym typeface="Symbol" pitchFamily="18" charset="2"/>
                </a:endParaRPr>
              </a:p>
              <a:p>
                <a:pPr marL="800100" lvl="1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 smtClean="0">
                    <a:solidFill>
                      <a:srgbClr val="0000FF"/>
                    </a:solidFill>
                    <a:cs typeface="Times New Roman" pitchFamily="18" charset="0"/>
                    <a:sym typeface="Symbol" pitchFamily="18" charset="2"/>
                  </a:rPr>
                  <a:t>Harris response function</a:t>
                </a: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2000" dirty="0" smtClean="0"/>
                  <a:t>	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𝑅</m:t>
                    </m:r>
                    <m:r>
                      <a:rPr lang="en-US" sz="2000">
                        <a:latin typeface="Cambria Math"/>
                      </a:rPr>
                      <m:t>(</m:t>
                    </m:r>
                    <m:r>
                      <a:rPr lang="en-US" sz="2000" i="1" smtClean="0">
                        <a:latin typeface="Cambria Math"/>
                      </a:rPr>
                      <m:t>𝐴</m:t>
                    </m:r>
                    <m:r>
                      <a:rPr lang="en-US" sz="2000">
                        <a:latin typeface="Cambria Math"/>
                      </a:rPr>
                      <m:t>)=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det</m:t>
                    </m:r>
                    <m:r>
                      <a:rPr lang="en-US" sz="2000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𝐴</m:t>
                    </m:r>
                    <m:r>
                      <a:rPr lang="en-US" sz="2000">
                        <a:latin typeface="Cambria Math"/>
                      </a:rPr>
                      <m:t>)−</m:t>
                    </m:r>
                    <m:r>
                      <a:rPr lang="en-US" sz="2000" i="1" smtClean="0">
                        <a:latin typeface="Cambria Math"/>
                      </a:rPr>
                      <m:t>𝜅</m:t>
                    </m:r>
                    <m:r>
                      <a:rPr lang="en-US" sz="2000" b="0" i="1" smtClean="0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i="1"/>
                          <m:t>trace</m:t>
                        </m:r>
                      </m:e>
                      <m:sup>
                        <m:r>
                          <a:rPr lang="en-US" sz="20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i="1" dirty="0" smtClean="0">
                  <a:cs typeface="Times New Roman" pitchFamily="18" charset="0"/>
                  <a:sym typeface="Symbol" pitchFamily="18" charset="2"/>
                </a:endParaRP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 smtClean="0">
                    <a:cs typeface="Times New Roman" pitchFamily="18" charset="0"/>
                    <a:sym typeface="Symbol" pitchFamily="18" charset="2"/>
                  </a:rPr>
                  <a:t>A value of κ between 0.04 and 0.15 has be used in literature.</a:t>
                </a:r>
                <a:endParaRPr lang="en-US" sz="2000" dirty="0"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9728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046163"/>
                <a:ext cx="8534400" cy="4745037"/>
              </a:xfrm>
              <a:prstGeom prst="rect">
                <a:avLst/>
              </a:prstGeom>
              <a:blipFill rotWithShape="1">
                <a:blip r:embed="rId3"/>
                <a:stretch>
                  <a:fillRect l="-643" t="-1285" r="-500" b="-12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87775"/>
            <a:ext cx="19812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1748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Algorithm: Harris corner detection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381000" y="1579563"/>
            <a:ext cx="8534400" cy="390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Filter the image with a Gaussian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dirty="0"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Algorithm: Harris corner detection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381000" y="1579563"/>
            <a:ext cx="8534400" cy="390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Filter the image with a Gaussian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Estimate intensity gradient in two coordinate directions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dirty="0"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476020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Algorithm: Harris corner detection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381000" y="1579563"/>
            <a:ext cx="8534400" cy="390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Filter the image with a Gaussian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Estimate intensity gradient in two coordinate directions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For each pixel 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c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and a neighborhood window 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W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+mj-lt"/>
              <a:buAutoNum type="alphaL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Calculate the local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Harris matrix </a:t>
            </a:r>
            <a:r>
              <a:rPr lang="en-US" i="1" dirty="0" smtClean="0">
                <a:cs typeface="Times New Roman" pitchFamily="18" charset="0"/>
                <a:sym typeface="Symbol" pitchFamily="18" charset="2"/>
              </a:rPr>
              <a:t>A</a:t>
            </a:r>
            <a:endParaRPr lang="en-US" i="1" dirty="0"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476020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Algorithm: Harris corner detection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381000" y="1579563"/>
            <a:ext cx="8534400" cy="390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Filter the image with a Gaussian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Estimate intensity gradient in two coordinate directions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For each pixel 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c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and a neighborhood window 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W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+mj-lt"/>
              <a:buAutoNum type="alphaL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Calculate the local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Harris matrix 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A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+mj-lt"/>
              <a:buAutoNum type="alphaL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Compute the response function 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R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A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)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dirty="0"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4760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Line detection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81000" y="1350963"/>
            <a:ext cx="4343400" cy="459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/>
              <a:t>Useful in remote sensing, document processing etc</a:t>
            </a:r>
            <a:r>
              <a:rPr lang="en-US" sz="1800" dirty="0" smtClean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/>
              <a:t>Edges: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/>
              <a:t>boundaries between regions with relatively distinct gray-levels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/>
              <a:t>the most common type of discontinuity in an image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/>
              <a:t>Lines: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/>
              <a:t>instances of thin lines in an image occur frequently enough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/>
              <a:t>it is useful to have a separate mechanism for detecting them.</a:t>
            </a:r>
            <a:endParaRPr lang="en-US" sz="1800" dirty="0"/>
          </a:p>
        </p:txBody>
      </p:sp>
      <p:pic>
        <p:nvPicPr>
          <p:cNvPr id="747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2" y="3677761"/>
            <a:ext cx="24288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4782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Algorithm: Harris corner detection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381000" y="1579563"/>
            <a:ext cx="8534400" cy="390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Filter the image with a Gaussian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Estimate intensity gradient in two coordinate directions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For each pixel 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c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and a neighborhood window 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W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+mj-lt"/>
              <a:buAutoNum type="alphaL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Calculate the local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Harris matrix 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A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+mj-lt"/>
              <a:buAutoNum type="alphaL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Compute the response function 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R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A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Choose the best candidates for corners by selecting thresholds on the response function 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R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A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) 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dirty="0"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476020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Algorithm: Harris corner detection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381000" y="1579563"/>
            <a:ext cx="8534400" cy="390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Filter the image with a Gaussian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Estimate intensity gradient in two coordinate directions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For each pixel 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c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and a neighborhood window 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W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+mj-lt"/>
              <a:buAutoNum type="alphaL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Calculate the local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Harris matrix 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A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+mj-lt"/>
              <a:buAutoNum type="alphaL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Compute the response function 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R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A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Choose the best candidates for corners by selecting thresholds on the response function 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R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A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)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Apply non-maximal suppression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dirty="0"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476020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Examples</a:t>
            </a:r>
          </a:p>
        </p:txBody>
      </p:sp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Examples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Examples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5562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04800" y="177800"/>
            <a:ext cx="8610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Maximally Stable Extremal Regions (MSER)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81000" y="1046163"/>
            <a:ext cx="8229600" cy="30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Key idea: Consider a movie generated by thresholding a gray level image (intensity values [0,1,…,255]) at all possible thresholds starting from 0 and ending at 255</a:t>
            </a:r>
            <a:r>
              <a:rPr lang="en-US" sz="2000" dirty="0" smtClean="0"/>
              <a:t>. building</a:t>
            </a:r>
            <a:endParaRPr lang="en-US" sz="2000" dirty="0"/>
          </a:p>
        </p:txBody>
      </p:sp>
      <p:pic>
        <p:nvPicPr>
          <p:cNvPr id="111663" name="Picture 47" descr="C:\Users\pksaha\Desktop\Teaching\Spring 2011\Web\Current\Lectures\Lecture08\build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981200"/>
            <a:ext cx="629920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04800" y="177800"/>
            <a:ext cx="8610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Maximally Stable Extremal Regions (MSER)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81000" y="1046163"/>
            <a:ext cx="8229600" cy="30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Key idea: Consider a movie generated by thresholding a gray level image (intensity values [0,1,…,255]) at all possible thresholds starting from 0 and ending at 255.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Initially it’s an empty image and then some dots (local minima) appear and starts </a:t>
            </a:r>
            <a:r>
              <a:rPr lang="en-US" sz="2000" dirty="0" smtClean="0"/>
              <a:t>growing</a:t>
            </a:r>
          </a:p>
        </p:txBody>
      </p:sp>
    </p:spTree>
    <p:extLst>
      <p:ext uri="{BB962C8B-B14F-4D97-AF65-F5344CB8AC3E}">
        <p14:creationId xmlns:p14="http://schemas.microsoft.com/office/powerpoint/2010/main" val="17118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04800" y="177800"/>
            <a:ext cx="8610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Maximally Stable Extremal Regions (MSER)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81000" y="1046163"/>
            <a:ext cx="8229600" cy="30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Key idea: Consider a movie generated by thresholding a gray level image (intensity values [0,1,…,255]) at all possible thresholds starting from 0 and ending at 255.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Initially it’s an empty image and then some dots (local minima) appear and starts </a:t>
            </a:r>
            <a:r>
              <a:rPr lang="en-US" sz="2000" dirty="0" smtClean="0"/>
              <a:t>growing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New </a:t>
            </a:r>
            <a:r>
              <a:rPr lang="en-US" sz="2000" dirty="0"/>
              <a:t>dots appear and starts growing and so </a:t>
            </a:r>
            <a:r>
              <a:rPr lang="en-US" sz="2000" dirty="0" smtClean="0"/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35863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04800" y="177800"/>
            <a:ext cx="8610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Maximally Stable Extremal Regions (MSER)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81000" y="1046163"/>
            <a:ext cx="8229600" cy="30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Key idea: Consider a movie generated by thresholding a gray level image (intensity values [0,1,…,255]) at all possible thresholds starting from 0 and ending at 255.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Initially it’s an empty image and then some dots (local minima) appear and starts </a:t>
            </a:r>
            <a:r>
              <a:rPr lang="en-US" sz="2000" dirty="0" smtClean="0"/>
              <a:t>growing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New </a:t>
            </a:r>
            <a:r>
              <a:rPr lang="en-US" sz="2000" dirty="0"/>
              <a:t>dots appear and starts growing and so </a:t>
            </a:r>
            <a:r>
              <a:rPr lang="en-US" sz="2000" dirty="0" smtClean="0"/>
              <a:t>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From </a:t>
            </a:r>
            <a:r>
              <a:rPr lang="en-US" sz="2000" dirty="0"/>
              <a:t>time to time two disconnected regions get merged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863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04800" y="177800"/>
            <a:ext cx="8610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Maximally Stable Extremal Regions (MSER)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81000" y="1046163"/>
            <a:ext cx="8229600" cy="30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Key idea: Consider a movie generated by thresholding a gray level image (intensity values [0,1,…,255]) at all possible thresholds starting from 0 and ending at 255.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Initially it’s an empty image and then some dots (local minima) appear and starts </a:t>
            </a:r>
            <a:r>
              <a:rPr lang="en-US" sz="2000" dirty="0" smtClean="0"/>
              <a:t>growing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New </a:t>
            </a:r>
            <a:r>
              <a:rPr lang="en-US" sz="2000" dirty="0"/>
              <a:t>dots appear and starts growing and so </a:t>
            </a:r>
            <a:r>
              <a:rPr lang="en-US" sz="2000" dirty="0" smtClean="0"/>
              <a:t>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From </a:t>
            </a:r>
            <a:r>
              <a:rPr lang="en-US" sz="2000" dirty="0"/>
              <a:t>time to time two disconnected regions get merged </a:t>
            </a:r>
            <a:endParaRPr lang="en-US" sz="2000" dirty="0" smtClean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Finally, </a:t>
            </a:r>
            <a:r>
              <a:rPr lang="en-US" sz="2000" dirty="0"/>
              <a:t>all regions get merged into a single component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63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Line </a:t>
            </a:r>
            <a:r>
              <a:rPr lang="en-US" sz="3600" dirty="0" smtClean="0">
                <a:solidFill>
                  <a:schemeClr val="tx2"/>
                </a:solidFill>
              </a:rPr>
              <a:t>detection: How?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81000" y="1046163"/>
            <a:ext cx="4191000" cy="535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/>
              <a:t>Possible approaches: </a:t>
            </a:r>
            <a:r>
              <a:rPr lang="en-US" sz="1800" dirty="0" smtClean="0">
                <a:solidFill>
                  <a:srgbClr val="0000FF"/>
                </a:solidFill>
              </a:rPr>
              <a:t>Hough transform</a:t>
            </a:r>
            <a:endParaRPr lang="en-US" sz="1800" dirty="0"/>
          </a:p>
        </p:txBody>
      </p:sp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80281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1992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04800" y="177800"/>
            <a:ext cx="8610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Maximally Stable Extremal Regions (MSER)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81000" y="1046163"/>
            <a:ext cx="8229600" cy="30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Key idea: Consider a movie generated by thresholding a gray level image (intensity values [0,1,…,255]) at all possible thresholds starting from 0 and ending at 255.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BUT</a:t>
            </a:r>
            <a:r>
              <a:rPr lang="en-US" sz="2000" dirty="0"/>
              <a:t>, the important observation here is that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212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04800" y="177800"/>
            <a:ext cx="8610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Maximally Stable Extremal Regions (MSER)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81000" y="1046163"/>
            <a:ext cx="8229600" cy="30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Key idea: Consider a movie generated by thresholding a gray level image (intensity values [0,1,…,255]) at all possible thresholds starting from 0 and ending at 255.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BUT</a:t>
            </a:r>
            <a:r>
              <a:rPr lang="en-US" sz="2000" dirty="0"/>
              <a:t>, the important observation here is that </a:t>
            </a:r>
            <a:endParaRPr lang="en-US" sz="2000" dirty="0" smtClean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Starting </a:t>
            </a:r>
            <a:r>
              <a:rPr lang="en-US" sz="2000" dirty="0"/>
              <a:t>from a tiny seed area (one or a few pixels), a region continues growing till it fills the object containing the initial seed area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341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04800" y="177800"/>
            <a:ext cx="8610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Maximally Stable Extremal Regions (MSER)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81000" y="1046163"/>
            <a:ext cx="8229600" cy="30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Key idea: Consider a movie generated by thresholding a gray level image (intensity values [0,1,…,255]) at all possible thresholds starting from 0 and ending at 255.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BUT</a:t>
            </a:r>
            <a:r>
              <a:rPr lang="en-US" sz="2000" dirty="0"/>
              <a:t>, the important observation here is that </a:t>
            </a:r>
            <a:endParaRPr lang="en-US" sz="2000" dirty="0" smtClean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Starting </a:t>
            </a:r>
            <a:r>
              <a:rPr lang="en-US" sz="2000" dirty="0"/>
              <a:t>from a tiny seed area (one or a few pixels), a region continues growing till it fills the object containing the initial seed area </a:t>
            </a:r>
            <a:endParaRPr lang="en-US" sz="2000" dirty="0" smtClean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hen </a:t>
            </a:r>
            <a:r>
              <a:rPr lang="en-US" sz="2000" dirty="0"/>
              <a:t>remains (almost) unchanged for quite sometime in the threshold movie until it get merged with the bigger (generally, parent) object to which it </a:t>
            </a:r>
            <a:r>
              <a:rPr lang="en-US" sz="2000" dirty="0" smtClean="0"/>
              <a:t>belongs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41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04800" y="177800"/>
            <a:ext cx="8610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Maximally Stable Extremal Regions (MSER)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81000" y="1046163"/>
            <a:ext cx="8229600" cy="30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Key idea: Consider a movie generated by thresholding a gray level image (intensity values [0,1,…,255]) at all possible thresholds starting from 0 and ending at 255.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BUT</a:t>
            </a:r>
            <a:r>
              <a:rPr lang="en-US" sz="2000" dirty="0"/>
              <a:t>, the important observation here is that </a:t>
            </a:r>
            <a:endParaRPr lang="en-US" sz="2000" dirty="0" smtClean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Starting </a:t>
            </a:r>
            <a:r>
              <a:rPr lang="en-US" sz="2000" dirty="0"/>
              <a:t>from a tiny seed area (one or a few pixels), a region continues growing till it fills the object containing the initial seed area </a:t>
            </a:r>
            <a:endParaRPr lang="en-US" sz="2000" dirty="0" smtClean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hen </a:t>
            </a:r>
            <a:r>
              <a:rPr lang="en-US" sz="2000" dirty="0"/>
              <a:t>remains (almost) unchanged for quite sometime in the threshold movie until it get merged with the bigger (generally, parent) object to which it </a:t>
            </a:r>
            <a:r>
              <a:rPr lang="en-US" sz="2000" dirty="0" smtClean="0"/>
              <a:t>belongs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>
                <a:solidFill>
                  <a:srgbClr val="0000FF"/>
                </a:solidFill>
              </a:rPr>
              <a:t>MSER intends to capture these stable regions</a:t>
            </a:r>
          </a:p>
        </p:txBody>
      </p:sp>
    </p:spTree>
    <p:extLst>
      <p:ext uri="{BB962C8B-B14F-4D97-AF65-F5344CB8AC3E}">
        <p14:creationId xmlns:p14="http://schemas.microsoft.com/office/powerpoint/2010/main" val="24341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04800" y="177800"/>
            <a:ext cx="8610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Maximally Stable Extremal Regions (MSER)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81000" y="1046163"/>
            <a:ext cx="8229600" cy="30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Key idea: Consider a movie generated by thresholding a gray level image (intensity values [0,1,…,255]) at all possible thresholds starting from 0 and ending at 255</a:t>
            </a:r>
            <a:r>
              <a:rPr lang="en-US" sz="2000" dirty="0" smtClean="0"/>
              <a:t>. building</a:t>
            </a:r>
            <a:endParaRPr lang="en-US" sz="2000" dirty="0"/>
          </a:p>
        </p:txBody>
      </p:sp>
      <p:pic>
        <p:nvPicPr>
          <p:cNvPr id="111663" name="Picture 47" descr="C:\Users\pksaha\Desktop\Teaching\Spring 2011\Web\Current\Lectures\Lecture08\build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981200"/>
            <a:ext cx="629920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9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MSER: mathematical formulation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1000" y="1143000"/>
                <a:ext cx="4876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Image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𝐼</m:t>
                    </m:r>
                    <m:r>
                      <a:rPr lang="en-US" sz="1800" b="0" i="1" smtClean="0">
                        <a:latin typeface="Cambria Math"/>
                      </a:rPr>
                      <m:t>:</m:t>
                    </m:r>
                    <m:r>
                      <a:rPr lang="en-US" sz="1800" b="0" i="1" smtClean="0">
                        <a:latin typeface="Cambria Math"/>
                      </a:rPr>
                      <m:t>𝐷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⊂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endParaRPr lang="en-US" sz="1800" dirty="0" smtClean="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1800" dirty="0" smtClean="0"/>
                  <a:t>Assumption: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sz="1800" dirty="0" smtClean="0"/>
                  <a:t> is fully ordered</a:t>
                </a:r>
                <a:br>
                  <a:rPr lang="en-US" sz="1800" dirty="0" smtClean="0"/>
                </a:br>
                <a:r>
                  <a:rPr lang="en-US" sz="1800" dirty="0" smtClean="0"/>
                  <a:t>i.e.,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sz="1800" dirty="0" smtClean="0"/>
                  <a:t> a reflexive, anti-symmetric and transitive relation 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Trivially satisfied in a scalar image</a:t>
                </a:r>
              </a:p>
              <a:p>
                <a:pPr marL="457200" indent="-457200">
                  <a:buFont typeface="+mj-lt"/>
                  <a:buAutoNum type="arabicParenR"/>
                </a:pPr>
                <a:endParaRPr lang="en-US" sz="1800" dirty="0" smtClean="0"/>
              </a:p>
              <a:p>
                <a:pPr marL="457200" indent="-457200">
                  <a:buFont typeface="+mj-lt"/>
                  <a:buAutoNum type="arabicParenR"/>
                </a:pPr>
                <a:endParaRPr lang="en-US" sz="1800" dirty="0" smtClean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4876800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1125" t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MSER: mathematical formulation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1000" y="1143000"/>
                <a:ext cx="48768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Image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𝐼</m:t>
                    </m:r>
                    <m:r>
                      <a:rPr lang="en-US" sz="1800" b="0" i="1" smtClean="0">
                        <a:latin typeface="Cambria Math"/>
                      </a:rPr>
                      <m:t>:</m:t>
                    </m:r>
                    <m:r>
                      <a:rPr lang="en-US" sz="1800" b="0" i="1" smtClean="0">
                        <a:latin typeface="Cambria Math"/>
                      </a:rPr>
                      <m:t>𝐷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⊂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endParaRPr lang="en-US" sz="1800" dirty="0" smtClean="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1800" dirty="0" smtClean="0"/>
                  <a:t>Assumption: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sz="1800" dirty="0" smtClean="0"/>
                  <a:t> is fully ordered</a:t>
                </a:r>
                <a:br>
                  <a:rPr lang="en-US" sz="1800" dirty="0" smtClean="0"/>
                </a:br>
                <a:r>
                  <a:rPr lang="en-US" sz="1800" dirty="0" smtClean="0"/>
                  <a:t>i.e.,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sz="1800" dirty="0" smtClean="0"/>
                  <a:t> a reflexive, anti-symmetric and transitive relation 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Trivially satisfied in a scalar image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1800" dirty="0" smtClean="0"/>
                  <a:t>There exists an adjacency relation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𝐴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en-US" sz="1800" dirty="0" smtClean="0"/>
                  <a:t>, e.g., 26-adjacency</a:t>
                </a:r>
                <a:br>
                  <a:rPr lang="en-US" sz="1800" dirty="0" smtClean="0"/>
                </a:br>
                <a:r>
                  <a:rPr lang="en-US" sz="1800" dirty="0" smtClean="0"/>
                  <a:t> </a:t>
                </a:r>
              </a:p>
              <a:p>
                <a:pPr marL="457200" indent="-457200">
                  <a:buFont typeface="+mj-lt"/>
                  <a:buAutoNum type="arabicParenR"/>
                </a:pPr>
                <a:endParaRPr lang="en-US" sz="1800" dirty="0" smtClean="0"/>
              </a:p>
              <a:p>
                <a:pPr marL="457200" indent="-457200">
                  <a:buFont typeface="+mj-lt"/>
                  <a:buAutoNum type="arabicParenR"/>
                </a:pPr>
                <a:endParaRPr lang="en-US" sz="1800" dirty="0" smtClean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4876800" cy="3139321"/>
              </a:xfrm>
              <a:prstGeom prst="rect">
                <a:avLst/>
              </a:prstGeom>
              <a:blipFill rotWithShape="1">
                <a:blip r:embed="rId3"/>
                <a:stretch>
                  <a:fillRect l="-1125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9472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MSER: mathematical formulation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1000" y="1143000"/>
                <a:ext cx="48768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Image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𝐼</m:t>
                    </m:r>
                    <m:r>
                      <a:rPr lang="en-US" sz="1800" b="0" i="1" smtClean="0">
                        <a:latin typeface="Cambria Math"/>
                      </a:rPr>
                      <m:t>:</m:t>
                    </m:r>
                    <m:r>
                      <a:rPr lang="en-US" sz="1800" b="0" i="1" smtClean="0">
                        <a:latin typeface="Cambria Math"/>
                      </a:rPr>
                      <m:t>𝐷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⊂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endParaRPr lang="en-US" sz="1800" dirty="0" smtClean="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1800" dirty="0" smtClean="0"/>
                  <a:t>Assumption: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sz="1800" dirty="0" smtClean="0"/>
                  <a:t> is fully ordered</a:t>
                </a:r>
                <a:br>
                  <a:rPr lang="en-US" sz="1800" dirty="0" smtClean="0"/>
                </a:br>
                <a:r>
                  <a:rPr lang="en-US" sz="1800" dirty="0" smtClean="0"/>
                  <a:t>i.e.,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sz="1800" dirty="0" smtClean="0"/>
                  <a:t> a reflexive, anti-symmetric and transitive relation 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Trivially satisfied in a scalar image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1800" dirty="0" smtClean="0"/>
                  <a:t>There exists an adjacency relation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𝐴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en-US" sz="1800" dirty="0" smtClean="0"/>
                  <a:t>, e.g., 26-adjacency</a:t>
                </a:r>
                <a:br>
                  <a:rPr lang="en-US" sz="1800" dirty="0" smtClean="0"/>
                </a:br>
                <a:r>
                  <a:rPr lang="en-US" sz="1800" dirty="0" smtClean="0"/>
                  <a:t>Path: a sequence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8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endParaRPr lang="en-US" sz="1800" dirty="0" smtClean="0"/>
              </a:p>
              <a:p>
                <a:pPr marL="457200" indent="-457200">
                  <a:buFont typeface="+mj-lt"/>
                  <a:buAutoNum type="arabicParenR"/>
                </a:pPr>
                <a:endParaRPr lang="en-US" sz="1800" dirty="0" smtClean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4876800" cy="3416320"/>
              </a:xfrm>
              <a:prstGeom prst="rect">
                <a:avLst/>
              </a:prstGeom>
              <a:blipFill rotWithShape="1">
                <a:blip r:embed="rId3"/>
                <a:stretch>
                  <a:fillRect l="-1125" t="-893" r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9472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MSER: mathematical formulation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1000" y="1143000"/>
                <a:ext cx="4876800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Image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𝐼</m:t>
                    </m:r>
                    <m:r>
                      <a:rPr lang="en-US" sz="1800" b="0" i="1" smtClean="0">
                        <a:latin typeface="Cambria Math"/>
                      </a:rPr>
                      <m:t>:</m:t>
                    </m:r>
                    <m:r>
                      <a:rPr lang="en-US" sz="1800" b="0" i="1" smtClean="0">
                        <a:latin typeface="Cambria Math"/>
                      </a:rPr>
                      <m:t>𝐷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⊂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endParaRPr lang="en-US" sz="1800" dirty="0" smtClean="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1800" dirty="0" smtClean="0"/>
                  <a:t>Assumption: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sz="1800" dirty="0" smtClean="0"/>
                  <a:t> is fully ordered</a:t>
                </a:r>
                <a:br>
                  <a:rPr lang="en-US" sz="1800" dirty="0" smtClean="0"/>
                </a:br>
                <a:r>
                  <a:rPr lang="en-US" sz="1800" dirty="0" smtClean="0"/>
                  <a:t>i.e.,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sz="1800" dirty="0" smtClean="0"/>
                  <a:t> a reflexive, anti-symmetric and transitive relation 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Trivially satisfied in a scalar image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1800" dirty="0" smtClean="0"/>
                  <a:t>There exists an adjacency relation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𝐴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en-US" sz="1800" dirty="0" smtClean="0"/>
                  <a:t>, e.g., 26-adjacency</a:t>
                </a:r>
                <a:br>
                  <a:rPr lang="en-US" sz="1800" dirty="0" smtClean="0"/>
                </a:br>
                <a:r>
                  <a:rPr lang="en-US" sz="1800" dirty="0" smtClean="0"/>
                  <a:t>Path: a sequence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8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>
                    <a:solidFill>
                      <a:srgbClr val="0000FF"/>
                    </a:solidFill>
                  </a:rPr>
                  <a:t>Connected region:</a:t>
                </a:r>
                <a:r>
                  <a:rPr lang="en-US" sz="1800" dirty="0" smtClean="0"/>
                  <a:t> a maximal subset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1800" dirty="0" smtClean="0"/>
                  <a:t>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1800" dirty="0" smtClean="0"/>
                  <a:t> where every two points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𝑝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𝑞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1800" dirty="0" smtClean="0"/>
                  <a:t> are connected by a path entirely contained by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endParaRPr lang="en-US" sz="1800" dirty="0" smtClean="0"/>
              </a:p>
              <a:p>
                <a:pPr marL="457200" indent="-457200">
                  <a:buFont typeface="+mj-lt"/>
                  <a:buAutoNum type="arabicParenR"/>
                </a:pPr>
                <a:endParaRPr lang="en-US" sz="1800" dirty="0" smtClean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4876800" cy="4247317"/>
              </a:xfrm>
              <a:prstGeom prst="rect">
                <a:avLst/>
              </a:prstGeom>
              <a:blipFill rotWithShape="1">
                <a:blip r:embed="rId3"/>
                <a:stretch>
                  <a:fillRect l="-1125" t="-718" r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5320665" y="1460308"/>
            <a:ext cx="1755132" cy="1076190"/>
          </a:xfrm>
          <a:custGeom>
            <a:avLst/>
            <a:gdLst>
              <a:gd name="connsiteX0" fmla="*/ 79459 w 1755132"/>
              <a:gd name="connsiteY0" fmla="*/ 910451 h 1076190"/>
              <a:gd name="connsiteX1" fmla="*/ 22309 w 1755132"/>
              <a:gd name="connsiteY1" fmla="*/ 573266 h 1076190"/>
              <a:gd name="connsiteX2" fmla="*/ 479509 w 1755132"/>
              <a:gd name="connsiteY2" fmla="*/ 510401 h 1076190"/>
              <a:gd name="connsiteX3" fmla="*/ 588094 w 1755132"/>
              <a:gd name="connsiteY3" fmla="*/ 36056 h 1076190"/>
              <a:gd name="connsiteX4" fmla="*/ 1079584 w 1755132"/>
              <a:gd name="connsiteY4" fmla="*/ 64631 h 1076190"/>
              <a:gd name="connsiteX5" fmla="*/ 1748239 w 1755132"/>
              <a:gd name="connsiteY5" fmla="*/ 316091 h 1076190"/>
              <a:gd name="connsiteX6" fmla="*/ 1399624 w 1755132"/>
              <a:gd name="connsiteY6" fmla="*/ 664706 h 1076190"/>
              <a:gd name="connsiteX7" fmla="*/ 953854 w 1755132"/>
              <a:gd name="connsiteY7" fmla="*/ 573266 h 1076190"/>
              <a:gd name="connsiteX8" fmla="*/ 799549 w 1755132"/>
              <a:gd name="connsiteY8" fmla="*/ 1007606 h 1076190"/>
              <a:gd name="connsiteX9" fmla="*/ 399499 w 1755132"/>
              <a:gd name="connsiteY9" fmla="*/ 899021 h 1076190"/>
              <a:gd name="connsiteX10" fmla="*/ 153754 w 1755132"/>
              <a:gd name="connsiteY10" fmla="*/ 1076186 h 1076190"/>
              <a:gd name="connsiteX11" fmla="*/ 79459 w 1755132"/>
              <a:gd name="connsiteY11" fmla="*/ 910451 h 107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5132" h="1076190">
                <a:moveTo>
                  <a:pt x="79459" y="910451"/>
                </a:moveTo>
                <a:cubicBezTo>
                  <a:pt x="57552" y="826631"/>
                  <a:pt x="-44366" y="639941"/>
                  <a:pt x="22309" y="573266"/>
                </a:cubicBezTo>
                <a:cubicBezTo>
                  <a:pt x="88984" y="506591"/>
                  <a:pt x="385212" y="599936"/>
                  <a:pt x="479509" y="510401"/>
                </a:cubicBezTo>
                <a:cubicBezTo>
                  <a:pt x="573807" y="420866"/>
                  <a:pt x="488082" y="110351"/>
                  <a:pt x="588094" y="36056"/>
                </a:cubicBezTo>
                <a:cubicBezTo>
                  <a:pt x="688106" y="-38239"/>
                  <a:pt x="886227" y="17959"/>
                  <a:pt x="1079584" y="64631"/>
                </a:cubicBezTo>
                <a:cubicBezTo>
                  <a:pt x="1272941" y="111303"/>
                  <a:pt x="1694899" y="216079"/>
                  <a:pt x="1748239" y="316091"/>
                </a:cubicBezTo>
                <a:cubicBezTo>
                  <a:pt x="1801579" y="416103"/>
                  <a:pt x="1532021" y="621844"/>
                  <a:pt x="1399624" y="664706"/>
                </a:cubicBezTo>
                <a:cubicBezTo>
                  <a:pt x="1267227" y="707568"/>
                  <a:pt x="1053866" y="516116"/>
                  <a:pt x="953854" y="573266"/>
                </a:cubicBezTo>
                <a:cubicBezTo>
                  <a:pt x="853842" y="630416"/>
                  <a:pt x="891942" y="953314"/>
                  <a:pt x="799549" y="1007606"/>
                </a:cubicBezTo>
                <a:cubicBezTo>
                  <a:pt x="707157" y="1061899"/>
                  <a:pt x="507131" y="887591"/>
                  <a:pt x="399499" y="899021"/>
                </a:cubicBezTo>
                <a:cubicBezTo>
                  <a:pt x="291867" y="910451"/>
                  <a:pt x="207094" y="1077138"/>
                  <a:pt x="153754" y="1076186"/>
                </a:cubicBezTo>
                <a:cubicBezTo>
                  <a:pt x="100414" y="1075234"/>
                  <a:pt x="101366" y="994271"/>
                  <a:pt x="79459" y="910451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067680" y="2354508"/>
            <a:ext cx="1043886" cy="1044603"/>
          </a:xfrm>
          <a:custGeom>
            <a:avLst/>
            <a:gdLst>
              <a:gd name="connsiteX0" fmla="*/ 597192 w 1057346"/>
              <a:gd name="connsiteY0" fmla="*/ 72429 h 1033049"/>
              <a:gd name="connsiteX1" fmla="*/ 277152 w 1057346"/>
              <a:gd name="connsiteY1" fmla="*/ 346749 h 1033049"/>
              <a:gd name="connsiteX2" fmla="*/ 25692 w 1057346"/>
              <a:gd name="connsiteY2" fmla="*/ 649644 h 1033049"/>
              <a:gd name="connsiteX3" fmla="*/ 928662 w 1057346"/>
              <a:gd name="connsiteY3" fmla="*/ 1032549 h 1033049"/>
              <a:gd name="connsiteX4" fmla="*/ 1025817 w 1057346"/>
              <a:gd name="connsiteY4" fmla="*/ 729654 h 1033049"/>
              <a:gd name="connsiteX5" fmla="*/ 682917 w 1057346"/>
              <a:gd name="connsiteY5" fmla="*/ 678219 h 1033049"/>
              <a:gd name="connsiteX6" fmla="*/ 762927 w 1057346"/>
              <a:gd name="connsiteY6" fmla="*/ 375324 h 1033049"/>
              <a:gd name="connsiteX7" fmla="*/ 831507 w 1057346"/>
              <a:gd name="connsiteY7" fmla="*/ 20994 h 1033049"/>
              <a:gd name="connsiteX8" fmla="*/ 597192 w 1057346"/>
              <a:gd name="connsiteY8" fmla="*/ 72429 h 1033049"/>
              <a:gd name="connsiteX0" fmla="*/ 597192 w 1057346"/>
              <a:gd name="connsiteY0" fmla="*/ 95180 h 1055800"/>
              <a:gd name="connsiteX1" fmla="*/ 277152 w 1057346"/>
              <a:gd name="connsiteY1" fmla="*/ 369500 h 1055800"/>
              <a:gd name="connsiteX2" fmla="*/ 25692 w 1057346"/>
              <a:gd name="connsiteY2" fmla="*/ 672395 h 1055800"/>
              <a:gd name="connsiteX3" fmla="*/ 928662 w 1057346"/>
              <a:gd name="connsiteY3" fmla="*/ 1055300 h 1055800"/>
              <a:gd name="connsiteX4" fmla="*/ 1025817 w 1057346"/>
              <a:gd name="connsiteY4" fmla="*/ 752405 h 1055800"/>
              <a:gd name="connsiteX5" fmla="*/ 682917 w 1057346"/>
              <a:gd name="connsiteY5" fmla="*/ 700970 h 1055800"/>
              <a:gd name="connsiteX6" fmla="*/ 831507 w 1057346"/>
              <a:gd name="connsiteY6" fmla="*/ 43745 h 1055800"/>
              <a:gd name="connsiteX7" fmla="*/ 597192 w 1057346"/>
              <a:gd name="connsiteY7" fmla="*/ 95180 h 1055800"/>
              <a:gd name="connsiteX0" fmla="*/ 597192 w 1065274"/>
              <a:gd name="connsiteY0" fmla="*/ 83931 h 1044603"/>
              <a:gd name="connsiteX1" fmla="*/ 277152 w 1065274"/>
              <a:gd name="connsiteY1" fmla="*/ 358251 h 1044603"/>
              <a:gd name="connsiteX2" fmla="*/ 25692 w 1065274"/>
              <a:gd name="connsiteY2" fmla="*/ 661146 h 1044603"/>
              <a:gd name="connsiteX3" fmla="*/ 928662 w 1065274"/>
              <a:gd name="connsiteY3" fmla="*/ 1044051 h 1044603"/>
              <a:gd name="connsiteX4" fmla="*/ 1025817 w 1065274"/>
              <a:gd name="connsiteY4" fmla="*/ 741156 h 1044603"/>
              <a:gd name="connsiteX5" fmla="*/ 572427 w 1065274"/>
              <a:gd name="connsiteY5" fmla="*/ 537321 h 1044603"/>
              <a:gd name="connsiteX6" fmla="*/ 831507 w 1065274"/>
              <a:gd name="connsiteY6" fmla="*/ 32496 h 1044603"/>
              <a:gd name="connsiteX7" fmla="*/ 597192 w 1065274"/>
              <a:gd name="connsiteY7" fmla="*/ 83931 h 1044603"/>
              <a:gd name="connsiteX0" fmla="*/ 575804 w 1043886"/>
              <a:gd name="connsiteY0" fmla="*/ 83931 h 1044603"/>
              <a:gd name="connsiteX1" fmla="*/ 4304 w 1043886"/>
              <a:gd name="connsiteY1" fmla="*/ 661146 h 1044603"/>
              <a:gd name="connsiteX2" fmla="*/ 907274 w 1043886"/>
              <a:gd name="connsiteY2" fmla="*/ 1044051 h 1044603"/>
              <a:gd name="connsiteX3" fmla="*/ 1004429 w 1043886"/>
              <a:gd name="connsiteY3" fmla="*/ 741156 h 1044603"/>
              <a:gd name="connsiteX4" fmla="*/ 551039 w 1043886"/>
              <a:gd name="connsiteY4" fmla="*/ 537321 h 1044603"/>
              <a:gd name="connsiteX5" fmla="*/ 810119 w 1043886"/>
              <a:gd name="connsiteY5" fmla="*/ 32496 h 1044603"/>
              <a:gd name="connsiteX6" fmla="*/ 575804 w 1043886"/>
              <a:gd name="connsiteY6" fmla="*/ 83931 h 104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886" h="1044603">
                <a:moveTo>
                  <a:pt x="575804" y="83931"/>
                </a:moveTo>
                <a:cubicBezTo>
                  <a:pt x="441502" y="188706"/>
                  <a:pt x="-50941" y="501126"/>
                  <a:pt x="4304" y="661146"/>
                </a:cubicBezTo>
                <a:cubicBezTo>
                  <a:pt x="59549" y="821166"/>
                  <a:pt x="740586" y="1030716"/>
                  <a:pt x="907274" y="1044051"/>
                </a:cubicBezTo>
                <a:cubicBezTo>
                  <a:pt x="1073962" y="1057386"/>
                  <a:pt x="1063801" y="825611"/>
                  <a:pt x="1004429" y="741156"/>
                </a:cubicBezTo>
                <a:cubicBezTo>
                  <a:pt x="945057" y="656701"/>
                  <a:pt x="583424" y="655431"/>
                  <a:pt x="551039" y="537321"/>
                </a:cubicBezTo>
                <a:cubicBezTo>
                  <a:pt x="518654" y="419211"/>
                  <a:pt x="805992" y="108061"/>
                  <a:pt x="810119" y="32496"/>
                </a:cubicBezTo>
                <a:cubicBezTo>
                  <a:pt x="814246" y="-43069"/>
                  <a:pt x="668197" y="29638"/>
                  <a:pt x="575804" y="83931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472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MSER: mathematical formulation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1000" y="1143000"/>
                <a:ext cx="4876800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Image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𝐼</m:t>
                    </m:r>
                    <m:r>
                      <a:rPr lang="en-US" sz="1800" b="0" i="1" smtClean="0">
                        <a:latin typeface="Cambria Math"/>
                      </a:rPr>
                      <m:t>:</m:t>
                    </m:r>
                    <m:r>
                      <a:rPr lang="en-US" sz="1800" b="0" i="1" smtClean="0">
                        <a:latin typeface="Cambria Math"/>
                      </a:rPr>
                      <m:t>𝐷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⊂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endParaRPr lang="en-US" sz="1800" dirty="0" smtClean="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1800" dirty="0" smtClean="0"/>
                  <a:t>Assumption: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sz="1800" dirty="0" smtClean="0"/>
                  <a:t> is fully ordered</a:t>
                </a:r>
                <a:br>
                  <a:rPr lang="en-US" sz="1800" dirty="0" smtClean="0"/>
                </a:br>
                <a:r>
                  <a:rPr lang="en-US" sz="1800" dirty="0" smtClean="0"/>
                  <a:t>i.e.,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sz="1800" dirty="0" smtClean="0"/>
                  <a:t> a reflexive, anti-symmetric and transitive relation 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Trivially satisfied in a scalar image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1800" dirty="0" smtClean="0"/>
                  <a:t>There exists an adjacency relation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𝐴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en-US" sz="1800" dirty="0" smtClean="0"/>
                  <a:t>, e.g., 26-adjacency</a:t>
                </a:r>
                <a:br>
                  <a:rPr lang="en-US" sz="1800" dirty="0" smtClean="0"/>
                </a:br>
                <a:r>
                  <a:rPr lang="en-US" sz="1800" dirty="0" smtClean="0"/>
                  <a:t>Path: a sequence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8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>
                    <a:solidFill>
                      <a:srgbClr val="0000FF"/>
                    </a:solidFill>
                  </a:rPr>
                  <a:t>Connected region:</a:t>
                </a:r>
                <a:r>
                  <a:rPr lang="en-US" sz="1800" dirty="0" smtClean="0"/>
                  <a:t> a maximal subset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1800" dirty="0" smtClean="0"/>
                  <a:t>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1800" dirty="0" smtClean="0"/>
                  <a:t> where every two points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𝑝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𝑞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1800" dirty="0" smtClean="0"/>
                  <a:t> are connected by a path entirely contained by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>
                    <a:solidFill>
                      <a:srgbClr val="FF0000"/>
                    </a:solidFill>
                  </a:rPr>
                  <a:t>Boundary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∂</m:t>
                    </m:r>
                    <m:r>
                      <a:rPr lang="en-US" sz="1800" b="0" i="1" smtClean="0">
                        <a:latin typeface="Cambria Math"/>
                      </a:rPr>
                      <m:t>𝑅</m:t>
                    </m:r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1800" b="0" i="1" smtClean="0">
                            <a:latin typeface="Cambria Math"/>
                          </a:rPr>
                          <m:t>|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ea typeface="Cambria Math"/>
                          </a:rPr>
                          <m:t>and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 ∃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ea typeface="Cambria Math"/>
                          </a:rPr>
                          <m:t>s</m:t>
                        </m:r>
                        <m:r>
                          <a:rPr lang="en-US" sz="1800" b="0" i="0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ea typeface="Cambria Math"/>
                          </a:rPr>
                          <m:t>t</m:t>
                        </m:r>
                        <m:r>
                          <a:rPr lang="en-US" sz="1800" b="0" i="0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𝑝𝐴𝑞</m:t>
                        </m:r>
                      </m:e>
                    </m:d>
                  </m:oMath>
                </a14:m>
                <a:r>
                  <a:rPr lang="en-US" sz="1800" dirty="0" smtClean="0"/>
                  <a:t> </a:t>
                </a:r>
              </a:p>
              <a:p>
                <a:pPr marL="457200" indent="-457200">
                  <a:buFont typeface="+mj-lt"/>
                  <a:buAutoNum type="arabicParenR"/>
                </a:pPr>
                <a:endParaRPr lang="en-US" sz="1800" dirty="0" smtClean="0"/>
              </a:p>
              <a:p>
                <a:pPr marL="457200" indent="-457200">
                  <a:buFont typeface="+mj-lt"/>
                  <a:buAutoNum type="arabicParenR"/>
                </a:pPr>
                <a:endParaRPr lang="en-US" sz="1800" dirty="0" smtClean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4876800" cy="4801314"/>
              </a:xfrm>
              <a:prstGeom prst="rect">
                <a:avLst/>
              </a:prstGeom>
              <a:blipFill rotWithShape="1">
                <a:blip r:embed="rId3"/>
                <a:stretch>
                  <a:fillRect l="-1125" t="-635" r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5320665" y="1460308"/>
            <a:ext cx="1755132" cy="1076190"/>
          </a:xfrm>
          <a:custGeom>
            <a:avLst/>
            <a:gdLst>
              <a:gd name="connsiteX0" fmla="*/ 79459 w 1755132"/>
              <a:gd name="connsiteY0" fmla="*/ 910451 h 1076190"/>
              <a:gd name="connsiteX1" fmla="*/ 22309 w 1755132"/>
              <a:gd name="connsiteY1" fmla="*/ 573266 h 1076190"/>
              <a:gd name="connsiteX2" fmla="*/ 479509 w 1755132"/>
              <a:gd name="connsiteY2" fmla="*/ 510401 h 1076190"/>
              <a:gd name="connsiteX3" fmla="*/ 588094 w 1755132"/>
              <a:gd name="connsiteY3" fmla="*/ 36056 h 1076190"/>
              <a:gd name="connsiteX4" fmla="*/ 1079584 w 1755132"/>
              <a:gd name="connsiteY4" fmla="*/ 64631 h 1076190"/>
              <a:gd name="connsiteX5" fmla="*/ 1748239 w 1755132"/>
              <a:gd name="connsiteY5" fmla="*/ 316091 h 1076190"/>
              <a:gd name="connsiteX6" fmla="*/ 1399624 w 1755132"/>
              <a:gd name="connsiteY6" fmla="*/ 664706 h 1076190"/>
              <a:gd name="connsiteX7" fmla="*/ 953854 w 1755132"/>
              <a:gd name="connsiteY7" fmla="*/ 573266 h 1076190"/>
              <a:gd name="connsiteX8" fmla="*/ 799549 w 1755132"/>
              <a:gd name="connsiteY8" fmla="*/ 1007606 h 1076190"/>
              <a:gd name="connsiteX9" fmla="*/ 399499 w 1755132"/>
              <a:gd name="connsiteY9" fmla="*/ 899021 h 1076190"/>
              <a:gd name="connsiteX10" fmla="*/ 153754 w 1755132"/>
              <a:gd name="connsiteY10" fmla="*/ 1076186 h 1076190"/>
              <a:gd name="connsiteX11" fmla="*/ 79459 w 1755132"/>
              <a:gd name="connsiteY11" fmla="*/ 910451 h 107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5132" h="1076190">
                <a:moveTo>
                  <a:pt x="79459" y="910451"/>
                </a:moveTo>
                <a:cubicBezTo>
                  <a:pt x="57552" y="826631"/>
                  <a:pt x="-44366" y="639941"/>
                  <a:pt x="22309" y="573266"/>
                </a:cubicBezTo>
                <a:cubicBezTo>
                  <a:pt x="88984" y="506591"/>
                  <a:pt x="385212" y="599936"/>
                  <a:pt x="479509" y="510401"/>
                </a:cubicBezTo>
                <a:cubicBezTo>
                  <a:pt x="573807" y="420866"/>
                  <a:pt x="488082" y="110351"/>
                  <a:pt x="588094" y="36056"/>
                </a:cubicBezTo>
                <a:cubicBezTo>
                  <a:pt x="688106" y="-38239"/>
                  <a:pt x="886227" y="17959"/>
                  <a:pt x="1079584" y="64631"/>
                </a:cubicBezTo>
                <a:cubicBezTo>
                  <a:pt x="1272941" y="111303"/>
                  <a:pt x="1694899" y="216079"/>
                  <a:pt x="1748239" y="316091"/>
                </a:cubicBezTo>
                <a:cubicBezTo>
                  <a:pt x="1801579" y="416103"/>
                  <a:pt x="1532021" y="621844"/>
                  <a:pt x="1399624" y="664706"/>
                </a:cubicBezTo>
                <a:cubicBezTo>
                  <a:pt x="1267227" y="707568"/>
                  <a:pt x="1053866" y="516116"/>
                  <a:pt x="953854" y="573266"/>
                </a:cubicBezTo>
                <a:cubicBezTo>
                  <a:pt x="853842" y="630416"/>
                  <a:pt x="891942" y="953314"/>
                  <a:pt x="799549" y="1007606"/>
                </a:cubicBezTo>
                <a:cubicBezTo>
                  <a:pt x="707157" y="1061899"/>
                  <a:pt x="507131" y="887591"/>
                  <a:pt x="399499" y="899021"/>
                </a:cubicBezTo>
                <a:cubicBezTo>
                  <a:pt x="291867" y="910451"/>
                  <a:pt x="207094" y="1077138"/>
                  <a:pt x="153754" y="1076186"/>
                </a:cubicBezTo>
                <a:cubicBezTo>
                  <a:pt x="100414" y="1075234"/>
                  <a:pt x="101366" y="994271"/>
                  <a:pt x="79459" y="910451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067680" y="2354508"/>
            <a:ext cx="1043886" cy="1044603"/>
          </a:xfrm>
          <a:custGeom>
            <a:avLst/>
            <a:gdLst>
              <a:gd name="connsiteX0" fmla="*/ 597192 w 1057346"/>
              <a:gd name="connsiteY0" fmla="*/ 72429 h 1033049"/>
              <a:gd name="connsiteX1" fmla="*/ 277152 w 1057346"/>
              <a:gd name="connsiteY1" fmla="*/ 346749 h 1033049"/>
              <a:gd name="connsiteX2" fmla="*/ 25692 w 1057346"/>
              <a:gd name="connsiteY2" fmla="*/ 649644 h 1033049"/>
              <a:gd name="connsiteX3" fmla="*/ 928662 w 1057346"/>
              <a:gd name="connsiteY3" fmla="*/ 1032549 h 1033049"/>
              <a:gd name="connsiteX4" fmla="*/ 1025817 w 1057346"/>
              <a:gd name="connsiteY4" fmla="*/ 729654 h 1033049"/>
              <a:gd name="connsiteX5" fmla="*/ 682917 w 1057346"/>
              <a:gd name="connsiteY5" fmla="*/ 678219 h 1033049"/>
              <a:gd name="connsiteX6" fmla="*/ 762927 w 1057346"/>
              <a:gd name="connsiteY6" fmla="*/ 375324 h 1033049"/>
              <a:gd name="connsiteX7" fmla="*/ 831507 w 1057346"/>
              <a:gd name="connsiteY7" fmla="*/ 20994 h 1033049"/>
              <a:gd name="connsiteX8" fmla="*/ 597192 w 1057346"/>
              <a:gd name="connsiteY8" fmla="*/ 72429 h 1033049"/>
              <a:gd name="connsiteX0" fmla="*/ 597192 w 1057346"/>
              <a:gd name="connsiteY0" fmla="*/ 95180 h 1055800"/>
              <a:gd name="connsiteX1" fmla="*/ 277152 w 1057346"/>
              <a:gd name="connsiteY1" fmla="*/ 369500 h 1055800"/>
              <a:gd name="connsiteX2" fmla="*/ 25692 w 1057346"/>
              <a:gd name="connsiteY2" fmla="*/ 672395 h 1055800"/>
              <a:gd name="connsiteX3" fmla="*/ 928662 w 1057346"/>
              <a:gd name="connsiteY3" fmla="*/ 1055300 h 1055800"/>
              <a:gd name="connsiteX4" fmla="*/ 1025817 w 1057346"/>
              <a:gd name="connsiteY4" fmla="*/ 752405 h 1055800"/>
              <a:gd name="connsiteX5" fmla="*/ 682917 w 1057346"/>
              <a:gd name="connsiteY5" fmla="*/ 700970 h 1055800"/>
              <a:gd name="connsiteX6" fmla="*/ 831507 w 1057346"/>
              <a:gd name="connsiteY6" fmla="*/ 43745 h 1055800"/>
              <a:gd name="connsiteX7" fmla="*/ 597192 w 1057346"/>
              <a:gd name="connsiteY7" fmla="*/ 95180 h 1055800"/>
              <a:gd name="connsiteX0" fmla="*/ 597192 w 1065274"/>
              <a:gd name="connsiteY0" fmla="*/ 83931 h 1044603"/>
              <a:gd name="connsiteX1" fmla="*/ 277152 w 1065274"/>
              <a:gd name="connsiteY1" fmla="*/ 358251 h 1044603"/>
              <a:gd name="connsiteX2" fmla="*/ 25692 w 1065274"/>
              <a:gd name="connsiteY2" fmla="*/ 661146 h 1044603"/>
              <a:gd name="connsiteX3" fmla="*/ 928662 w 1065274"/>
              <a:gd name="connsiteY3" fmla="*/ 1044051 h 1044603"/>
              <a:gd name="connsiteX4" fmla="*/ 1025817 w 1065274"/>
              <a:gd name="connsiteY4" fmla="*/ 741156 h 1044603"/>
              <a:gd name="connsiteX5" fmla="*/ 572427 w 1065274"/>
              <a:gd name="connsiteY5" fmla="*/ 537321 h 1044603"/>
              <a:gd name="connsiteX6" fmla="*/ 831507 w 1065274"/>
              <a:gd name="connsiteY6" fmla="*/ 32496 h 1044603"/>
              <a:gd name="connsiteX7" fmla="*/ 597192 w 1065274"/>
              <a:gd name="connsiteY7" fmla="*/ 83931 h 1044603"/>
              <a:gd name="connsiteX0" fmla="*/ 575804 w 1043886"/>
              <a:gd name="connsiteY0" fmla="*/ 83931 h 1044603"/>
              <a:gd name="connsiteX1" fmla="*/ 4304 w 1043886"/>
              <a:gd name="connsiteY1" fmla="*/ 661146 h 1044603"/>
              <a:gd name="connsiteX2" fmla="*/ 907274 w 1043886"/>
              <a:gd name="connsiteY2" fmla="*/ 1044051 h 1044603"/>
              <a:gd name="connsiteX3" fmla="*/ 1004429 w 1043886"/>
              <a:gd name="connsiteY3" fmla="*/ 741156 h 1044603"/>
              <a:gd name="connsiteX4" fmla="*/ 551039 w 1043886"/>
              <a:gd name="connsiteY4" fmla="*/ 537321 h 1044603"/>
              <a:gd name="connsiteX5" fmla="*/ 810119 w 1043886"/>
              <a:gd name="connsiteY5" fmla="*/ 32496 h 1044603"/>
              <a:gd name="connsiteX6" fmla="*/ 575804 w 1043886"/>
              <a:gd name="connsiteY6" fmla="*/ 83931 h 104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886" h="1044603">
                <a:moveTo>
                  <a:pt x="575804" y="83931"/>
                </a:moveTo>
                <a:cubicBezTo>
                  <a:pt x="441502" y="188706"/>
                  <a:pt x="-50941" y="501126"/>
                  <a:pt x="4304" y="661146"/>
                </a:cubicBezTo>
                <a:cubicBezTo>
                  <a:pt x="59549" y="821166"/>
                  <a:pt x="740586" y="1030716"/>
                  <a:pt x="907274" y="1044051"/>
                </a:cubicBezTo>
                <a:cubicBezTo>
                  <a:pt x="1073962" y="1057386"/>
                  <a:pt x="1063801" y="825611"/>
                  <a:pt x="1004429" y="741156"/>
                </a:cubicBezTo>
                <a:cubicBezTo>
                  <a:pt x="945057" y="656701"/>
                  <a:pt x="583424" y="655431"/>
                  <a:pt x="551039" y="537321"/>
                </a:cubicBezTo>
                <a:cubicBezTo>
                  <a:pt x="518654" y="419211"/>
                  <a:pt x="805992" y="108061"/>
                  <a:pt x="810119" y="32496"/>
                </a:cubicBezTo>
                <a:cubicBezTo>
                  <a:pt x="814246" y="-43069"/>
                  <a:pt x="668197" y="29638"/>
                  <a:pt x="575804" y="83931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4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Line </a:t>
            </a:r>
            <a:r>
              <a:rPr lang="en-US" sz="3600" dirty="0" smtClean="0">
                <a:solidFill>
                  <a:schemeClr val="tx2"/>
                </a:solidFill>
              </a:rPr>
              <a:t>detection: How?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81000" y="1046163"/>
            <a:ext cx="4191000" cy="535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/>
              <a:t>Possible approaches: </a:t>
            </a:r>
            <a:r>
              <a:rPr lang="en-US" sz="1800" dirty="0" smtClean="0">
                <a:solidFill>
                  <a:srgbClr val="0000FF"/>
                </a:solidFill>
              </a:rPr>
              <a:t>Hough transform </a:t>
            </a:r>
            <a:r>
              <a:rPr lang="en-US" sz="1800" dirty="0" smtClean="0"/>
              <a:t>(more global analysis and may not be considered as a local pre-processing technique)</a:t>
            </a:r>
            <a:endParaRPr lang="en-US" sz="1800" dirty="0"/>
          </a:p>
        </p:txBody>
      </p:sp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80281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023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>
            <a:spLocks noChangeAspect="1"/>
          </p:cNvSpPr>
          <p:nvPr/>
        </p:nvSpPr>
        <p:spPr>
          <a:xfrm>
            <a:off x="5291792" y="1419848"/>
            <a:ext cx="1819774" cy="1167825"/>
          </a:xfrm>
          <a:custGeom>
            <a:avLst/>
            <a:gdLst>
              <a:gd name="connsiteX0" fmla="*/ 79459 w 1755132"/>
              <a:gd name="connsiteY0" fmla="*/ 910451 h 1076190"/>
              <a:gd name="connsiteX1" fmla="*/ 22309 w 1755132"/>
              <a:gd name="connsiteY1" fmla="*/ 573266 h 1076190"/>
              <a:gd name="connsiteX2" fmla="*/ 479509 w 1755132"/>
              <a:gd name="connsiteY2" fmla="*/ 510401 h 1076190"/>
              <a:gd name="connsiteX3" fmla="*/ 588094 w 1755132"/>
              <a:gd name="connsiteY3" fmla="*/ 36056 h 1076190"/>
              <a:gd name="connsiteX4" fmla="*/ 1079584 w 1755132"/>
              <a:gd name="connsiteY4" fmla="*/ 64631 h 1076190"/>
              <a:gd name="connsiteX5" fmla="*/ 1748239 w 1755132"/>
              <a:gd name="connsiteY5" fmla="*/ 316091 h 1076190"/>
              <a:gd name="connsiteX6" fmla="*/ 1399624 w 1755132"/>
              <a:gd name="connsiteY6" fmla="*/ 664706 h 1076190"/>
              <a:gd name="connsiteX7" fmla="*/ 953854 w 1755132"/>
              <a:gd name="connsiteY7" fmla="*/ 573266 h 1076190"/>
              <a:gd name="connsiteX8" fmla="*/ 799549 w 1755132"/>
              <a:gd name="connsiteY8" fmla="*/ 1007606 h 1076190"/>
              <a:gd name="connsiteX9" fmla="*/ 399499 w 1755132"/>
              <a:gd name="connsiteY9" fmla="*/ 899021 h 1076190"/>
              <a:gd name="connsiteX10" fmla="*/ 153754 w 1755132"/>
              <a:gd name="connsiteY10" fmla="*/ 1076186 h 1076190"/>
              <a:gd name="connsiteX11" fmla="*/ 79459 w 1755132"/>
              <a:gd name="connsiteY11" fmla="*/ 910451 h 1076190"/>
              <a:gd name="connsiteX0" fmla="*/ 80120 w 1755793"/>
              <a:gd name="connsiteY0" fmla="*/ 902359 h 1068098"/>
              <a:gd name="connsiteX1" fmla="*/ 22970 w 1755793"/>
              <a:gd name="connsiteY1" fmla="*/ 565174 h 1068098"/>
              <a:gd name="connsiteX2" fmla="*/ 489695 w 1755793"/>
              <a:gd name="connsiteY2" fmla="*/ 392771 h 1068098"/>
              <a:gd name="connsiteX3" fmla="*/ 588755 w 1755793"/>
              <a:gd name="connsiteY3" fmla="*/ 27964 h 1068098"/>
              <a:gd name="connsiteX4" fmla="*/ 1080245 w 1755793"/>
              <a:gd name="connsiteY4" fmla="*/ 56539 h 1068098"/>
              <a:gd name="connsiteX5" fmla="*/ 1748900 w 1755793"/>
              <a:gd name="connsiteY5" fmla="*/ 307999 h 1068098"/>
              <a:gd name="connsiteX6" fmla="*/ 1400285 w 1755793"/>
              <a:gd name="connsiteY6" fmla="*/ 656614 h 1068098"/>
              <a:gd name="connsiteX7" fmla="*/ 954515 w 1755793"/>
              <a:gd name="connsiteY7" fmla="*/ 565174 h 1068098"/>
              <a:gd name="connsiteX8" fmla="*/ 800210 w 1755793"/>
              <a:gd name="connsiteY8" fmla="*/ 999514 h 1068098"/>
              <a:gd name="connsiteX9" fmla="*/ 400160 w 1755793"/>
              <a:gd name="connsiteY9" fmla="*/ 890929 h 1068098"/>
              <a:gd name="connsiteX10" fmla="*/ 154415 w 1755793"/>
              <a:gd name="connsiteY10" fmla="*/ 1068094 h 1068098"/>
              <a:gd name="connsiteX11" fmla="*/ 80120 w 1755793"/>
              <a:gd name="connsiteY11" fmla="*/ 902359 h 1068098"/>
              <a:gd name="connsiteX0" fmla="*/ 1885 w 1677558"/>
              <a:gd name="connsiteY0" fmla="*/ 902359 h 1068098"/>
              <a:gd name="connsiteX1" fmla="*/ 59035 w 1677558"/>
              <a:gd name="connsiteY1" fmla="*/ 469924 h 1068098"/>
              <a:gd name="connsiteX2" fmla="*/ 411460 w 1677558"/>
              <a:gd name="connsiteY2" fmla="*/ 392771 h 1068098"/>
              <a:gd name="connsiteX3" fmla="*/ 510520 w 1677558"/>
              <a:gd name="connsiteY3" fmla="*/ 27964 h 1068098"/>
              <a:gd name="connsiteX4" fmla="*/ 1002010 w 1677558"/>
              <a:gd name="connsiteY4" fmla="*/ 56539 h 1068098"/>
              <a:gd name="connsiteX5" fmla="*/ 1670665 w 1677558"/>
              <a:gd name="connsiteY5" fmla="*/ 307999 h 1068098"/>
              <a:gd name="connsiteX6" fmla="*/ 1322050 w 1677558"/>
              <a:gd name="connsiteY6" fmla="*/ 656614 h 1068098"/>
              <a:gd name="connsiteX7" fmla="*/ 876280 w 1677558"/>
              <a:gd name="connsiteY7" fmla="*/ 565174 h 1068098"/>
              <a:gd name="connsiteX8" fmla="*/ 721975 w 1677558"/>
              <a:gd name="connsiteY8" fmla="*/ 999514 h 1068098"/>
              <a:gd name="connsiteX9" fmla="*/ 321925 w 1677558"/>
              <a:gd name="connsiteY9" fmla="*/ 890929 h 1068098"/>
              <a:gd name="connsiteX10" fmla="*/ 76180 w 1677558"/>
              <a:gd name="connsiteY10" fmla="*/ 1068094 h 1068098"/>
              <a:gd name="connsiteX11" fmla="*/ 1885 w 1677558"/>
              <a:gd name="connsiteY11" fmla="*/ 902359 h 1068098"/>
              <a:gd name="connsiteX0" fmla="*/ 15340 w 1652913"/>
              <a:gd name="connsiteY0" fmla="*/ 764246 h 1069755"/>
              <a:gd name="connsiteX1" fmla="*/ 34390 w 1652913"/>
              <a:gd name="connsiteY1" fmla="*/ 469924 h 1069755"/>
              <a:gd name="connsiteX2" fmla="*/ 386815 w 1652913"/>
              <a:gd name="connsiteY2" fmla="*/ 392771 h 1069755"/>
              <a:gd name="connsiteX3" fmla="*/ 485875 w 1652913"/>
              <a:gd name="connsiteY3" fmla="*/ 27964 h 1069755"/>
              <a:gd name="connsiteX4" fmla="*/ 977365 w 1652913"/>
              <a:gd name="connsiteY4" fmla="*/ 56539 h 1069755"/>
              <a:gd name="connsiteX5" fmla="*/ 1646020 w 1652913"/>
              <a:gd name="connsiteY5" fmla="*/ 307999 h 1069755"/>
              <a:gd name="connsiteX6" fmla="*/ 1297405 w 1652913"/>
              <a:gd name="connsiteY6" fmla="*/ 656614 h 1069755"/>
              <a:gd name="connsiteX7" fmla="*/ 851635 w 1652913"/>
              <a:gd name="connsiteY7" fmla="*/ 565174 h 1069755"/>
              <a:gd name="connsiteX8" fmla="*/ 697330 w 1652913"/>
              <a:gd name="connsiteY8" fmla="*/ 999514 h 1069755"/>
              <a:gd name="connsiteX9" fmla="*/ 297280 w 1652913"/>
              <a:gd name="connsiteY9" fmla="*/ 890929 h 1069755"/>
              <a:gd name="connsiteX10" fmla="*/ 51535 w 1652913"/>
              <a:gd name="connsiteY10" fmla="*/ 1068094 h 1069755"/>
              <a:gd name="connsiteX11" fmla="*/ 15340 w 1652913"/>
              <a:gd name="connsiteY11" fmla="*/ 764246 h 1069755"/>
              <a:gd name="connsiteX0" fmla="*/ 18769 w 1656342"/>
              <a:gd name="connsiteY0" fmla="*/ 764246 h 1010023"/>
              <a:gd name="connsiteX1" fmla="*/ 37819 w 1656342"/>
              <a:gd name="connsiteY1" fmla="*/ 469924 h 1010023"/>
              <a:gd name="connsiteX2" fmla="*/ 390244 w 1656342"/>
              <a:gd name="connsiteY2" fmla="*/ 392771 h 1010023"/>
              <a:gd name="connsiteX3" fmla="*/ 489304 w 1656342"/>
              <a:gd name="connsiteY3" fmla="*/ 27964 h 1010023"/>
              <a:gd name="connsiteX4" fmla="*/ 980794 w 1656342"/>
              <a:gd name="connsiteY4" fmla="*/ 56539 h 1010023"/>
              <a:gd name="connsiteX5" fmla="*/ 1649449 w 1656342"/>
              <a:gd name="connsiteY5" fmla="*/ 307999 h 1010023"/>
              <a:gd name="connsiteX6" fmla="*/ 1300834 w 1656342"/>
              <a:gd name="connsiteY6" fmla="*/ 656614 h 1010023"/>
              <a:gd name="connsiteX7" fmla="*/ 855064 w 1656342"/>
              <a:gd name="connsiteY7" fmla="*/ 565174 h 1010023"/>
              <a:gd name="connsiteX8" fmla="*/ 700759 w 1656342"/>
              <a:gd name="connsiteY8" fmla="*/ 999514 h 1010023"/>
              <a:gd name="connsiteX9" fmla="*/ 300709 w 1656342"/>
              <a:gd name="connsiteY9" fmla="*/ 890929 h 1010023"/>
              <a:gd name="connsiteX10" fmla="*/ 116877 w 1656342"/>
              <a:gd name="connsiteY10" fmla="*/ 1001419 h 1010023"/>
              <a:gd name="connsiteX11" fmla="*/ 18769 w 1656342"/>
              <a:gd name="connsiteY11" fmla="*/ 764246 h 1010023"/>
              <a:gd name="connsiteX0" fmla="*/ 29288 w 1647811"/>
              <a:gd name="connsiteY0" fmla="*/ 788059 h 1010023"/>
              <a:gd name="connsiteX1" fmla="*/ 29288 w 1647811"/>
              <a:gd name="connsiteY1" fmla="*/ 469924 h 1010023"/>
              <a:gd name="connsiteX2" fmla="*/ 381713 w 1647811"/>
              <a:gd name="connsiteY2" fmla="*/ 392771 h 1010023"/>
              <a:gd name="connsiteX3" fmla="*/ 480773 w 1647811"/>
              <a:gd name="connsiteY3" fmla="*/ 27964 h 1010023"/>
              <a:gd name="connsiteX4" fmla="*/ 972263 w 1647811"/>
              <a:gd name="connsiteY4" fmla="*/ 56539 h 1010023"/>
              <a:gd name="connsiteX5" fmla="*/ 1640918 w 1647811"/>
              <a:gd name="connsiteY5" fmla="*/ 307999 h 1010023"/>
              <a:gd name="connsiteX6" fmla="*/ 1292303 w 1647811"/>
              <a:gd name="connsiteY6" fmla="*/ 656614 h 1010023"/>
              <a:gd name="connsiteX7" fmla="*/ 846533 w 1647811"/>
              <a:gd name="connsiteY7" fmla="*/ 565174 h 1010023"/>
              <a:gd name="connsiteX8" fmla="*/ 692228 w 1647811"/>
              <a:gd name="connsiteY8" fmla="*/ 999514 h 1010023"/>
              <a:gd name="connsiteX9" fmla="*/ 292178 w 1647811"/>
              <a:gd name="connsiteY9" fmla="*/ 890929 h 1010023"/>
              <a:gd name="connsiteX10" fmla="*/ 108346 w 1647811"/>
              <a:gd name="connsiteY10" fmla="*/ 1001419 h 1010023"/>
              <a:gd name="connsiteX11" fmla="*/ 29288 w 1647811"/>
              <a:gd name="connsiteY11" fmla="*/ 788059 h 1010023"/>
              <a:gd name="connsiteX0" fmla="*/ 51735 w 1670258"/>
              <a:gd name="connsiteY0" fmla="*/ 788059 h 1010023"/>
              <a:gd name="connsiteX1" fmla="*/ 23160 w 1670258"/>
              <a:gd name="connsiteY1" fmla="*/ 517549 h 1010023"/>
              <a:gd name="connsiteX2" fmla="*/ 404160 w 1670258"/>
              <a:gd name="connsiteY2" fmla="*/ 392771 h 1010023"/>
              <a:gd name="connsiteX3" fmla="*/ 503220 w 1670258"/>
              <a:gd name="connsiteY3" fmla="*/ 27964 h 1010023"/>
              <a:gd name="connsiteX4" fmla="*/ 994710 w 1670258"/>
              <a:gd name="connsiteY4" fmla="*/ 56539 h 1010023"/>
              <a:gd name="connsiteX5" fmla="*/ 1663365 w 1670258"/>
              <a:gd name="connsiteY5" fmla="*/ 307999 h 1010023"/>
              <a:gd name="connsiteX6" fmla="*/ 1314750 w 1670258"/>
              <a:gd name="connsiteY6" fmla="*/ 656614 h 1010023"/>
              <a:gd name="connsiteX7" fmla="*/ 868980 w 1670258"/>
              <a:gd name="connsiteY7" fmla="*/ 565174 h 1010023"/>
              <a:gd name="connsiteX8" fmla="*/ 714675 w 1670258"/>
              <a:gd name="connsiteY8" fmla="*/ 999514 h 1010023"/>
              <a:gd name="connsiteX9" fmla="*/ 314625 w 1670258"/>
              <a:gd name="connsiteY9" fmla="*/ 890929 h 1010023"/>
              <a:gd name="connsiteX10" fmla="*/ 130793 w 1670258"/>
              <a:gd name="connsiteY10" fmla="*/ 1001419 h 1010023"/>
              <a:gd name="connsiteX11" fmla="*/ 51735 w 1670258"/>
              <a:gd name="connsiteY11" fmla="*/ 788059 h 1010023"/>
              <a:gd name="connsiteX0" fmla="*/ 38123 w 1656646"/>
              <a:gd name="connsiteY0" fmla="*/ 788059 h 1010023"/>
              <a:gd name="connsiteX1" fmla="*/ 9548 w 1656646"/>
              <a:gd name="connsiteY1" fmla="*/ 517549 h 1010023"/>
              <a:gd name="connsiteX2" fmla="*/ 201534 w 1656646"/>
              <a:gd name="connsiteY2" fmla="*/ 436292 h 1010023"/>
              <a:gd name="connsiteX3" fmla="*/ 390548 w 1656646"/>
              <a:gd name="connsiteY3" fmla="*/ 392771 h 1010023"/>
              <a:gd name="connsiteX4" fmla="*/ 489608 w 1656646"/>
              <a:gd name="connsiteY4" fmla="*/ 27964 h 1010023"/>
              <a:gd name="connsiteX5" fmla="*/ 981098 w 1656646"/>
              <a:gd name="connsiteY5" fmla="*/ 56539 h 1010023"/>
              <a:gd name="connsiteX6" fmla="*/ 1649753 w 1656646"/>
              <a:gd name="connsiteY6" fmla="*/ 307999 h 1010023"/>
              <a:gd name="connsiteX7" fmla="*/ 1301138 w 1656646"/>
              <a:gd name="connsiteY7" fmla="*/ 656614 h 1010023"/>
              <a:gd name="connsiteX8" fmla="*/ 855368 w 1656646"/>
              <a:gd name="connsiteY8" fmla="*/ 565174 h 1010023"/>
              <a:gd name="connsiteX9" fmla="*/ 701063 w 1656646"/>
              <a:gd name="connsiteY9" fmla="*/ 999514 h 1010023"/>
              <a:gd name="connsiteX10" fmla="*/ 301013 w 1656646"/>
              <a:gd name="connsiteY10" fmla="*/ 890929 h 1010023"/>
              <a:gd name="connsiteX11" fmla="*/ 117181 w 1656646"/>
              <a:gd name="connsiteY11" fmla="*/ 1001419 h 1010023"/>
              <a:gd name="connsiteX12" fmla="*/ 38123 w 1656646"/>
              <a:gd name="connsiteY12" fmla="*/ 788059 h 1010023"/>
              <a:gd name="connsiteX0" fmla="*/ 38123 w 1656646"/>
              <a:gd name="connsiteY0" fmla="*/ 790520 h 1012484"/>
              <a:gd name="connsiteX1" fmla="*/ 9548 w 1656646"/>
              <a:gd name="connsiteY1" fmla="*/ 520010 h 1012484"/>
              <a:gd name="connsiteX2" fmla="*/ 201534 w 1656646"/>
              <a:gd name="connsiteY2" fmla="*/ 438753 h 1012484"/>
              <a:gd name="connsiteX3" fmla="*/ 414361 w 1656646"/>
              <a:gd name="connsiteY3" fmla="*/ 428569 h 1012484"/>
              <a:gd name="connsiteX4" fmla="*/ 489608 w 1656646"/>
              <a:gd name="connsiteY4" fmla="*/ 30425 h 1012484"/>
              <a:gd name="connsiteX5" fmla="*/ 981098 w 1656646"/>
              <a:gd name="connsiteY5" fmla="*/ 59000 h 1012484"/>
              <a:gd name="connsiteX6" fmla="*/ 1649753 w 1656646"/>
              <a:gd name="connsiteY6" fmla="*/ 310460 h 1012484"/>
              <a:gd name="connsiteX7" fmla="*/ 1301138 w 1656646"/>
              <a:gd name="connsiteY7" fmla="*/ 659075 h 1012484"/>
              <a:gd name="connsiteX8" fmla="*/ 855368 w 1656646"/>
              <a:gd name="connsiteY8" fmla="*/ 567635 h 1012484"/>
              <a:gd name="connsiteX9" fmla="*/ 701063 w 1656646"/>
              <a:gd name="connsiteY9" fmla="*/ 1001975 h 1012484"/>
              <a:gd name="connsiteX10" fmla="*/ 301013 w 1656646"/>
              <a:gd name="connsiteY10" fmla="*/ 893390 h 1012484"/>
              <a:gd name="connsiteX11" fmla="*/ 117181 w 1656646"/>
              <a:gd name="connsiteY11" fmla="*/ 1003880 h 1012484"/>
              <a:gd name="connsiteX12" fmla="*/ 38123 w 1656646"/>
              <a:gd name="connsiteY12" fmla="*/ 790520 h 1012484"/>
              <a:gd name="connsiteX0" fmla="*/ 38123 w 1540771"/>
              <a:gd name="connsiteY0" fmla="*/ 788849 h 1010813"/>
              <a:gd name="connsiteX1" fmla="*/ 9548 w 1540771"/>
              <a:gd name="connsiteY1" fmla="*/ 518339 h 1010813"/>
              <a:gd name="connsiteX2" fmla="*/ 201534 w 1540771"/>
              <a:gd name="connsiteY2" fmla="*/ 437082 h 1010813"/>
              <a:gd name="connsiteX3" fmla="*/ 414361 w 1540771"/>
              <a:gd name="connsiteY3" fmla="*/ 426898 h 1010813"/>
              <a:gd name="connsiteX4" fmla="*/ 489608 w 1540771"/>
              <a:gd name="connsiteY4" fmla="*/ 28754 h 1010813"/>
              <a:gd name="connsiteX5" fmla="*/ 981098 w 1540771"/>
              <a:gd name="connsiteY5" fmla="*/ 57329 h 1010813"/>
              <a:gd name="connsiteX6" fmla="*/ 1530691 w 1540771"/>
              <a:gd name="connsiteY6" fmla="*/ 265926 h 1010813"/>
              <a:gd name="connsiteX7" fmla="*/ 1301138 w 1540771"/>
              <a:gd name="connsiteY7" fmla="*/ 657404 h 1010813"/>
              <a:gd name="connsiteX8" fmla="*/ 855368 w 1540771"/>
              <a:gd name="connsiteY8" fmla="*/ 565964 h 1010813"/>
              <a:gd name="connsiteX9" fmla="*/ 701063 w 1540771"/>
              <a:gd name="connsiteY9" fmla="*/ 1000304 h 1010813"/>
              <a:gd name="connsiteX10" fmla="*/ 301013 w 1540771"/>
              <a:gd name="connsiteY10" fmla="*/ 891719 h 1010813"/>
              <a:gd name="connsiteX11" fmla="*/ 117181 w 1540771"/>
              <a:gd name="connsiteY11" fmla="*/ 1002209 h 1010813"/>
              <a:gd name="connsiteX12" fmla="*/ 38123 w 1540771"/>
              <a:gd name="connsiteY12" fmla="*/ 788849 h 1010813"/>
              <a:gd name="connsiteX0" fmla="*/ 38123 w 1544438"/>
              <a:gd name="connsiteY0" fmla="*/ 788849 h 1010813"/>
              <a:gd name="connsiteX1" fmla="*/ 9548 w 1544438"/>
              <a:gd name="connsiteY1" fmla="*/ 518339 h 1010813"/>
              <a:gd name="connsiteX2" fmla="*/ 201534 w 1544438"/>
              <a:gd name="connsiteY2" fmla="*/ 437082 h 1010813"/>
              <a:gd name="connsiteX3" fmla="*/ 414361 w 1544438"/>
              <a:gd name="connsiteY3" fmla="*/ 426898 h 1010813"/>
              <a:gd name="connsiteX4" fmla="*/ 489608 w 1544438"/>
              <a:gd name="connsiteY4" fmla="*/ 28754 h 1010813"/>
              <a:gd name="connsiteX5" fmla="*/ 981098 w 1544438"/>
              <a:gd name="connsiteY5" fmla="*/ 57329 h 1010813"/>
              <a:gd name="connsiteX6" fmla="*/ 1530691 w 1544438"/>
              <a:gd name="connsiteY6" fmla="*/ 265926 h 1010813"/>
              <a:gd name="connsiteX7" fmla="*/ 1334476 w 1544438"/>
              <a:gd name="connsiteY7" fmla="*/ 633591 h 1010813"/>
              <a:gd name="connsiteX8" fmla="*/ 855368 w 1544438"/>
              <a:gd name="connsiteY8" fmla="*/ 565964 h 1010813"/>
              <a:gd name="connsiteX9" fmla="*/ 701063 w 1544438"/>
              <a:gd name="connsiteY9" fmla="*/ 1000304 h 1010813"/>
              <a:gd name="connsiteX10" fmla="*/ 301013 w 1544438"/>
              <a:gd name="connsiteY10" fmla="*/ 891719 h 1010813"/>
              <a:gd name="connsiteX11" fmla="*/ 117181 w 1544438"/>
              <a:gd name="connsiteY11" fmla="*/ 1002209 h 1010813"/>
              <a:gd name="connsiteX12" fmla="*/ 38123 w 1544438"/>
              <a:gd name="connsiteY12" fmla="*/ 788849 h 1010813"/>
              <a:gd name="connsiteX0" fmla="*/ 38123 w 1542543"/>
              <a:gd name="connsiteY0" fmla="*/ 788849 h 1010813"/>
              <a:gd name="connsiteX1" fmla="*/ 9548 w 1542543"/>
              <a:gd name="connsiteY1" fmla="*/ 518339 h 1010813"/>
              <a:gd name="connsiteX2" fmla="*/ 201534 w 1542543"/>
              <a:gd name="connsiteY2" fmla="*/ 437082 h 1010813"/>
              <a:gd name="connsiteX3" fmla="*/ 414361 w 1542543"/>
              <a:gd name="connsiteY3" fmla="*/ 426898 h 1010813"/>
              <a:gd name="connsiteX4" fmla="*/ 489608 w 1542543"/>
              <a:gd name="connsiteY4" fmla="*/ 28754 h 1010813"/>
              <a:gd name="connsiteX5" fmla="*/ 981098 w 1542543"/>
              <a:gd name="connsiteY5" fmla="*/ 57329 h 1010813"/>
              <a:gd name="connsiteX6" fmla="*/ 1530691 w 1542543"/>
              <a:gd name="connsiteY6" fmla="*/ 265926 h 1010813"/>
              <a:gd name="connsiteX7" fmla="*/ 1334476 w 1542543"/>
              <a:gd name="connsiteY7" fmla="*/ 633591 h 1010813"/>
              <a:gd name="connsiteX8" fmla="*/ 1054022 w 1542543"/>
              <a:gd name="connsiteY8" fmla="*/ 622820 h 1010813"/>
              <a:gd name="connsiteX9" fmla="*/ 855368 w 1542543"/>
              <a:gd name="connsiteY9" fmla="*/ 565964 h 1010813"/>
              <a:gd name="connsiteX10" fmla="*/ 701063 w 1542543"/>
              <a:gd name="connsiteY10" fmla="*/ 1000304 h 1010813"/>
              <a:gd name="connsiteX11" fmla="*/ 301013 w 1542543"/>
              <a:gd name="connsiteY11" fmla="*/ 891719 h 1010813"/>
              <a:gd name="connsiteX12" fmla="*/ 117181 w 1542543"/>
              <a:gd name="connsiteY12" fmla="*/ 1002209 h 1010813"/>
              <a:gd name="connsiteX13" fmla="*/ 38123 w 1542543"/>
              <a:gd name="connsiteY13" fmla="*/ 788849 h 1010813"/>
              <a:gd name="connsiteX0" fmla="*/ 38123 w 1542543"/>
              <a:gd name="connsiteY0" fmla="*/ 788849 h 1003931"/>
              <a:gd name="connsiteX1" fmla="*/ 9548 w 1542543"/>
              <a:gd name="connsiteY1" fmla="*/ 518339 h 1003931"/>
              <a:gd name="connsiteX2" fmla="*/ 201534 w 1542543"/>
              <a:gd name="connsiteY2" fmla="*/ 437082 h 1003931"/>
              <a:gd name="connsiteX3" fmla="*/ 414361 w 1542543"/>
              <a:gd name="connsiteY3" fmla="*/ 426898 h 1003931"/>
              <a:gd name="connsiteX4" fmla="*/ 489608 w 1542543"/>
              <a:gd name="connsiteY4" fmla="*/ 28754 h 1003931"/>
              <a:gd name="connsiteX5" fmla="*/ 981098 w 1542543"/>
              <a:gd name="connsiteY5" fmla="*/ 57329 h 1003931"/>
              <a:gd name="connsiteX6" fmla="*/ 1530691 w 1542543"/>
              <a:gd name="connsiteY6" fmla="*/ 265926 h 1003931"/>
              <a:gd name="connsiteX7" fmla="*/ 1334476 w 1542543"/>
              <a:gd name="connsiteY7" fmla="*/ 633591 h 1003931"/>
              <a:gd name="connsiteX8" fmla="*/ 1054022 w 1542543"/>
              <a:gd name="connsiteY8" fmla="*/ 622820 h 1003931"/>
              <a:gd name="connsiteX9" fmla="*/ 855368 w 1542543"/>
              <a:gd name="connsiteY9" fmla="*/ 565964 h 1003931"/>
              <a:gd name="connsiteX10" fmla="*/ 715350 w 1542543"/>
              <a:gd name="connsiteY10" fmla="*/ 924104 h 1003931"/>
              <a:gd name="connsiteX11" fmla="*/ 301013 w 1542543"/>
              <a:gd name="connsiteY11" fmla="*/ 891719 h 1003931"/>
              <a:gd name="connsiteX12" fmla="*/ 117181 w 1542543"/>
              <a:gd name="connsiteY12" fmla="*/ 1002209 h 1003931"/>
              <a:gd name="connsiteX13" fmla="*/ 38123 w 1542543"/>
              <a:gd name="connsiteY13" fmla="*/ 788849 h 1003931"/>
              <a:gd name="connsiteX0" fmla="*/ 38123 w 1542543"/>
              <a:gd name="connsiteY0" fmla="*/ 788849 h 1003977"/>
              <a:gd name="connsiteX1" fmla="*/ 9548 w 1542543"/>
              <a:gd name="connsiteY1" fmla="*/ 518339 h 1003977"/>
              <a:gd name="connsiteX2" fmla="*/ 201534 w 1542543"/>
              <a:gd name="connsiteY2" fmla="*/ 437082 h 1003977"/>
              <a:gd name="connsiteX3" fmla="*/ 414361 w 1542543"/>
              <a:gd name="connsiteY3" fmla="*/ 426898 h 1003977"/>
              <a:gd name="connsiteX4" fmla="*/ 489608 w 1542543"/>
              <a:gd name="connsiteY4" fmla="*/ 28754 h 1003977"/>
              <a:gd name="connsiteX5" fmla="*/ 981098 w 1542543"/>
              <a:gd name="connsiteY5" fmla="*/ 57329 h 1003977"/>
              <a:gd name="connsiteX6" fmla="*/ 1530691 w 1542543"/>
              <a:gd name="connsiteY6" fmla="*/ 265926 h 1003977"/>
              <a:gd name="connsiteX7" fmla="*/ 1334476 w 1542543"/>
              <a:gd name="connsiteY7" fmla="*/ 633591 h 1003977"/>
              <a:gd name="connsiteX8" fmla="*/ 1054022 w 1542543"/>
              <a:gd name="connsiteY8" fmla="*/ 622820 h 1003977"/>
              <a:gd name="connsiteX9" fmla="*/ 855368 w 1542543"/>
              <a:gd name="connsiteY9" fmla="*/ 565964 h 1003977"/>
              <a:gd name="connsiteX10" fmla="*/ 715350 w 1542543"/>
              <a:gd name="connsiteY10" fmla="*/ 924104 h 1003977"/>
              <a:gd name="connsiteX11" fmla="*/ 401559 w 1542543"/>
              <a:gd name="connsiteY11" fmla="*/ 846657 h 1003977"/>
              <a:gd name="connsiteX12" fmla="*/ 301013 w 1542543"/>
              <a:gd name="connsiteY12" fmla="*/ 891719 h 1003977"/>
              <a:gd name="connsiteX13" fmla="*/ 117181 w 1542543"/>
              <a:gd name="connsiteY13" fmla="*/ 1002209 h 1003977"/>
              <a:gd name="connsiteX14" fmla="*/ 38123 w 1542543"/>
              <a:gd name="connsiteY14" fmla="*/ 788849 h 1003977"/>
              <a:gd name="connsiteX0" fmla="*/ 38123 w 1542543"/>
              <a:gd name="connsiteY0" fmla="*/ 788849 h 1009933"/>
              <a:gd name="connsiteX1" fmla="*/ 9548 w 1542543"/>
              <a:gd name="connsiteY1" fmla="*/ 518339 h 1009933"/>
              <a:gd name="connsiteX2" fmla="*/ 201534 w 1542543"/>
              <a:gd name="connsiteY2" fmla="*/ 437082 h 1009933"/>
              <a:gd name="connsiteX3" fmla="*/ 414361 w 1542543"/>
              <a:gd name="connsiteY3" fmla="*/ 426898 h 1009933"/>
              <a:gd name="connsiteX4" fmla="*/ 489608 w 1542543"/>
              <a:gd name="connsiteY4" fmla="*/ 28754 h 1009933"/>
              <a:gd name="connsiteX5" fmla="*/ 981098 w 1542543"/>
              <a:gd name="connsiteY5" fmla="*/ 57329 h 1009933"/>
              <a:gd name="connsiteX6" fmla="*/ 1530691 w 1542543"/>
              <a:gd name="connsiteY6" fmla="*/ 265926 h 1009933"/>
              <a:gd name="connsiteX7" fmla="*/ 1334476 w 1542543"/>
              <a:gd name="connsiteY7" fmla="*/ 633591 h 1009933"/>
              <a:gd name="connsiteX8" fmla="*/ 1054022 w 1542543"/>
              <a:gd name="connsiteY8" fmla="*/ 622820 h 1009933"/>
              <a:gd name="connsiteX9" fmla="*/ 855368 w 1542543"/>
              <a:gd name="connsiteY9" fmla="*/ 565964 h 1009933"/>
              <a:gd name="connsiteX10" fmla="*/ 715350 w 1542543"/>
              <a:gd name="connsiteY10" fmla="*/ 924104 h 1009933"/>
              <a:gd name="connsiteX11" fmla="*/ 401559 w 1542543"/>
              <a:gd name="connsiteY11" fmla="*/ 846657 h 1009933"/>
              <a:gd name="connsiteX12" fmla="*/ 258150 w 1542543"/>
              <a:gd name="connsiteY12" fmla="*/ 958394 h 1009933"/>
              <a:gd name="connsiteX13" fmla="*/ 117181 w 1542543"/>
              <a:gd name="connsiteY13" fmla="*/ 1002209 h 1009933"/>
              <a:gd name="connsiteX14" fmla="*/ 38123 w 1542543"/>
              <a:gd name="connsiteY14" fmla="*/ 788849 h 1009933"/>
              <a:gd name="connsiteX0" fmla="*/ 38793 w 1543213"/>
              <a:gd name="connsiteY0" fmla="*/ 788849 h 1009933"/>
              <a:gd name="connsiteX1" fmla="*/ 10218 w 1543213"/>
              <a:gd name="connsiteY1" fmla="*/ 518339 h 1009933"/>
              <a:gd name="connsiteX2" fmla="*/ 211729 w 1543213"/>
              <a:gd name="connsiteY2" fmla="*/ 462482 h 1009933"/>
              <a:gd name="connsiteX3" fmla="*/ 415031 w 1543213"/>
              <a:gd name="connsiteY3" fmla="*/ 426898 h 1009933"/>
              <a:gd name="connsiteX4" fmla="*/ 490278 w 1543213"/>
              <a:gd name="connsiteY4" fmla="*/ 28754 h 1009933"/>
              <a:gd name="connsiteX5" fmla="*/ 981768 w 1543213"/>
              <a:gd name="connsiteY5" fmla="*/ 57329 h 1009933"/>
              <a:gd name="connsiteX6" fmla="*/ 1531361 w 1543213"/>
              <a:gd name="connsiteY6" fmla="*/ 265926 h 1009933"/>
              <a:gd name="connsiteX7" fmla="*/ 1335146 w 1543213"/>
              <a:gd name="connsiteY7" fmla="*/ 633591 h 1009933"/>
              <a:gd name="connsiteX8" fmla="*/ 1054692 w 1543213"/>
              <a:gd name="connsiteY8" fmla="*/ 622820 h 1009933"/>
              <a:gd name="connsiteX9" fmla="*/ 856038 w 1543213"/>
              <a:gd name="connsiteY9" fmla="*/ 565964 h 1009933"/>
              <a:gd name="connsiteX10" fmla="*/ 716020 w 1543213"/>
              <a:gd name="connsiteY10" fmla="*/ 924104 h 1009933"/>
              <a:gd name="connsiteX11" fmla="*/ 402229 w 1543213"/>
              <a:gd name="connsiteY11" fmla="*/ 846657 h 1009933"/>
              <a:gd name="connsiteX12" fmla="*/ 258820 w 1543213"/>
              <a:gd name="connsiteY12" fmla="*/ 958394 h 1009933"/>
              <a:gd name="connsiteX13" fmla="*/ 117851 w 1543213"/>
              <a:gd name="connsiteY13" fmla="*/ 1002209 h 1009933"/>
              <a:gd name="connsiteX14" fmla="*/ 38793 w 1543213"/>
              <a:gd name="connsiteY14" fmla="*/ 788849 h 1009933"/>
              <a:gd name="connsiteX0" fmla="*/ 38793 w 1542256"/>
              <a:gd name="connsiteY0" fmla="*/ 788849 h 1009933"/>
              <a:gd name="connsiteX1" fmla="*/ 10218 w 1542256"/>
              <a:gd name="connsiteY1" fmla="*/ 518339 h 1009933"/>
              <a:gd name="connsiteX2" fmla="*/ 211729 w 1542256"/>
              <a:gd name="connsiteY2" fmla="*/ 462482 h 1009933"/>
              <a:gd name="connsiteX3" fmla="*/ 415031 w 1542256"/>
              <a:gd name="connsiteY3" fmla="*/ 426898 h 1009933"/>
              <a:gd name="connsiteX4" fmla="*/ 490278 w 1542256"/>
              <a:gd name="connsiteY4" fmla="*/ 28754 h 1009933"/>
              <a:gd name="connsiteX5" fmla="*/ 981768 w 1542256"/>
              <a:gd name="connsiteY5" fmla="*/ 57329 h 1009933"/>
              <a:gd name="connsiteX6" fmla="*/ 1531361 w 1542256"/>
              <a:gd name="connsiteY6" fmla="*/ 265926 h 1009933"/>
              <a:gd name="connsiteX7" fmla="*/ 1325621 w 1542256"/>
              <a:gd name="connsiteY7" fmla="*/ 592316 h 1009933"/>
              <a:gd name="connsiteX8" fmla="*/ 1054692 w 1542256"/>
              <a:gd name="connsiteY8" fmla="*/ 622820 h 1009933"/>
              <a:gd name="connsiteX9" fmla="*/ 856038 w 1542256"/>
              <a:gd name="connsiteY9" fmla="*/ 565964 h 1009933"/>
              <a:gd name="connsiteX10" fmla="*/ 716020 w 1542256"/>
              <a:gd name="connsiteY10" fmla="*/ 924104 h 1009933"/>
              <a:gd name="connsiteX11" fmla="*/ 402229 w 1542256"/>
              <a:gd name="connsiteY11" fmla="*/ 846657 h 1009933"/>
              <a:gd name="connsiteX12" fmla="*/ 258820 w 1542256"/>
              <a:gd name="connsiteY12" fmla="*/ 958394 h 1009933"/>
              <a:gd name="connsiteX13" fmla="*/ 117851 w 1542256"/>
              <a:gd name="connsiteY13" fmla="*/ 1002209 h 1009933"/>
              <a:gd name="connsiteX14" fmla="*/ 38793 w 1542256"/>
              <a:gd name="connsiteY14" fmla="*/ 788849 h 1009933"/>
              <a:gd name="connsiteX0" fmla="*/ 38793 w 1542889"/>
              <a:gd name="connsiteY0" fmla="*/ 783983 h 1005067"/>
              <a:gd name="connsiteX1" fmla="*/ 10218 w 1542889"/>
              <a:gd name="connsiteY1" fmla="*/ 513473 h 1005067"/>
              <a:gd name="connsiteX2" fmla="*/ 211729 w 1542889"/>
              <a:gd name="connsiteY2" fmla="*/ 457616 h 1005067"/>
              <a:gd name="connsiteX3" fmla="*/ 415031 w 1542889"/>
              <a:gd name="connsiteY3" fmla="*/ 422032 h 1005067"/>
              <a:gd name="connsiteX4" fmla="*/ 490278 w 1542889"/>
              <a:gd name="connsiteY4" fmla="*/ 23888 h 1005067"/>
              <a:gd name="connsiteX5" fmla="*/ 969068 w 1542889"/>
              <a:gd name="connsiteY5" fmla="*/ 68338 h 1005067"/>
              <a:gd name="connsiteX6" fmla="*/ 1531361 w 1542889"/>
              <a:gd name="connsiteY6" fmla="*/ 261060 h 1005067"/>
              <a:gd name="connsiteX7" fmla="*/ 1325621 w 1542889"/>
              <a:gd name="connsiteY7" fmla="*/ 587450 h 1005067"/>
              <a:gd name="connsiteX8" fmla="*/ 1054692 w 1542889"/>
              <a:gd name="connsiteY8" fmla="*/ 617954 h 1005067"/>
              <a:gd name="connsiteX9" fmla="*/ 856038 w 1542889"/>
              <a:gd name="connsiteY9" fmla="*/ 561098 h 1005067"/>
              <a:gd name="connsiteX10" fmla="*/ 716020 w 1542889"/>
              <a:gd name="connsiteY10" fmla="*/ 919238 h 1005067"/>
              <a:gd name="connsiteX11" fmla="*/ 402229 w 1542889"/>
              <a:gd name="connsiteY11" fmla="*/ 841791 h 1005067"/>
              <a:gd name="connsiteX12" fmla="*/ 258820 w 1542889"/>
              <a:gd name="connsiteY12" fmla="*/ 953528 h 1005067"/>
              <a:gd name="connsiteX13" fmla="*/ 117851 w 1542889"/>
              <a:gd name="connsiteY13" fmla="*/ 997343 h 1005067"/>
              <a:gd name="connsiteX14" fmla="*/ 38793 w 1542889"/>
              <a:gd name="connsiteY14" fmla="*/ 783983 h 1005067"/>
              <a:gd name="connsiteX0" fmla="*/ 38793 w 1530740"/>
              <a:gd name="connsiteY0" fmla="*/ 784761 h 1005845"/>
              <a:gd name="connsiteX1" fmla="*/ 10218 w 1530740"/>
              <a:gd name="connsiteY1" fmla="*/ 514251 h 1005845"/>
              <a:gd name="connsiteX2" fmla="*/ 211729 w 1530740"/>
              <a:gd name="connsiteY2" fmla="*/ 458394 h 1005845"/>
              <a:gd name="connsiteX3" fmla="*/ 415031 w 1530740"/>
              <a:gd name="connsiteY3" fmla="*/ 422810 h 1005845"/>
              <a:gd name="connsiteX4" fmla="*/ 490278 w 1530740"/>
              <a:gd name="connsiteY4" fmla="*/ 24666 h 1005845"/>
              <a:gd name="connsiteX5" fmla="*/ 969068 w 1530740"/>
              <a:gd name="connsiteY5" fmla="*/ 69116 h 1005845"/>
              <a:gd name="connsiteX6" fmla="*/ 1518662 w 1530740"/>
              <a:gd name="connsiteY6" fmla="*/ 287238 h 1005845"/>
              <a:gd name="connsiteX7" fmla="*/ 1325621 w 1530740"/>
              <a:gd name="connsiteY7" fmla="*/ 588228 h 1005845"/>
              <a:gd name="connsiteX8" fmla="*/ 1054692 w 1530740"/>
              <a:gd name="connsiteY8" fmla="*/ 618732 h 1005845"/>
              <a:gd name="connsiteX9" fmla="*/ 856038 w 1530740"/>
              <a:gd name="connsiteY9" fmla="*/ 561876 h 1005845"/>
              <a:gd name="connsiteX10" fmla="*/ 716020 w 1530740"/>
              <a:gd name="connsiteY10" fmla="*/ 920016 h 1005845"/>
              <a:gd name="connsiteX11" fmla="*/ 402229 w 1530740"/>
              <a:gd name="connsiteY11" fmla="*/ 842569 h 1005845"/>
              <a:gd name="connsiteX12" fmla="*/ 258820 w 1530740"/>
              <a:gd name="connsiteY12" fmla="*/ 954306 h 1005845"/>
              <a:gd name="connsiteX13" fmla="*/ 117851 w 1530740"/>
              <a:gd name="connsiteY13" fmla="*/ 998121 h 1005845"/>
              <a:gd name="connsiteX14" fmla="*/ 38793 w 1530740"/>
              <a:gd name="connsiteY14" fmla="*/ 784761 h 1005845"/>
              <a:gd name="connsiteX0" fmla="*/ 38793 w 1528306"/>
              <a:gd name="connsiteY0" fmla="*/ 784761 h 1005845"/>
              <a:gd name="connsiteX1" fmla="*/ 10218 w 1528306"/>
              <a:gd name="connsiteY1" fmla="*/ 514251 h 1005845"/>
              <a:gd name="connsiteX2" fmla="*/ 211729 w 1528306"/>
              <a:gd name="connsiteY2" fmla="*/ 458394 h 1005845"/>
              <a:gd name="connsiteX3" fmla="*/ 415031 w 1528306"/>
              <a:gd name="connsiteY3" fmla="*/ 422810 h 1005845"/>
              <a:gd name="connsiteX4" fmla="*/ 490278 w 1528306"/>
              <a:gd name="connsiteY4" fmla="*/ 24666 h 1005845"/>
              <a:gd name="connsiteX5" fmla="*/ 969068 w 1528306"/>
              <a:gd name="connsiteY5" fmla="*/ 69116 h 1005845"/>
              <a:gd name="connsiteX6" fmla="*/ 1518662 w 1528306"/>
              <a:gd name="connsiteY6" fmla="*/ 287238 h 1005845"/>
              <a:gd name="connsiteX7" fmla="*/ 1300221 w 1528306"/>
              <a:gd name="connsiteY7" fmla="*/ 594578 h 1005845"/>
              <a:gd name="connsiteX8" fmla="*/ 1054692 w 1528306"/>
              <a:gd name="connsiteY8" fmla="*/ 618732 h 1005845"/>
              <a:gd name="connsiteX9" fmla="*/ 856038 w 1528306"/>
              <a:gd name="connsiteY9" fmla="*/ 561876 h 1005845"/>
              <a:gd name="connsiteX10" fmla="*/ 716020 w 1528306"/>
              <a:gd name="connsiteY10" fmla="*/ 920016 h 1005845"/>
              <a:gd name="connsiteX11" fmla="*/ 402229 w 1528306"/>
              <a:gd name="connsiteY11" fmla="*/ 842569 h 1005845"/>
              <a:gd name="connsiteX12" fmla="*/ 258820 w 1528306"/>
              <a:gd name="connsiteY12" fmla="*/ 954306 h 1005845"/>
              <a:gd name="connsiteX13" fmla="*/ 117851 w 1528306"/>
              <a:gd name="connsiteY13" fmla="*/ 998121 h 1005845"/>
              <a:gd name="connsiteX14" fmla="*/ 38793 w 1528306"/>
              <a:gd name="connsiteY14" fmla="*/ 784761 h 1005845"/>
              <a:gd name="connsiteX0" fmla="*/ 38793 w 1527935"/>
              <a:gd name="connsiteY0" fmla="*/ 784761 h 1005845"/>
              <a:gd name="connsiteX1" fmla="*/ 10218 w 1527935"/>
              <a:gd name="connsiteY1" fmla="*/ 514251 h 1005845"/>
              <a:gd name="connsiteX2" fmla="*/ 211729 w 1527935"/>
              <a:gd name="connsiteY2" fmla="*/ 458394 h 1005845"/>
              <a:gd name="connsiteX3" fmla="*/ 415031 w 1527935"/>
              <a:gd name="connsiteY3" fmla="*/ 422810 h 1005845"/>
              <a:gd name="connsiteX4" fmla="*/ 490278 w 1527935"/>
              <a:gd name="connsiteY4" fmla="*/ 24666 h 1005845"/>
              <a:gd name="connsiteX5" fmla="*/ 969068 w 1527935"/>
              <a:gd name="connsiteY5" fmla="*/ 69116 h 1005845"/>
              <a:gd name="connsiteX6" fmla="*/ 1518662 w 1527935"/>
              <a:gd name="connsiteY6" fmla="*/ 287238 h 1005845"/>
              <a:gd name="connsiteX7" fmla="*/ 1300221 w 1527935"/>
              <a:gd name="connsiteY7" fmla="*/ 594578 h 1005845"/>
              <a:gd name="connsiteX8" fmla="*/ 1115017 w 1527935"/>
              <a:gd name="connsiteY8" fmla="*/ 631432 h 1005845"/>
              <a:gd name="connsiteX9" fmla="*/ 856038 w 1527935"/>
              <a:gd name="connsiteY9" fmla="*/ 561876 h 1005845"/>
              <a:gd name="connsiteX10" fmla="*/ 716020 w 1527935"/>
              <a:gd name="connsiteY10" fmla="*/ 920016 h 1005845"/>
              <a:gd name="connsiteX11" fmla="*/ 402229 w 1527935"/>
              <a:gd name="connsiteY11" fmla="*/ 842569 h 1005845"/>
              <a:gd name="connsiteX12" fmla="*/ 258820 w 1527935"/>
              <a:gd name="connsiteY12" fmla="*/ 954306 h 1005845"/>
              <a:gd name="connsiteX13" fmla="*/ 117851 w 1527935"/>
              <a:gd name="connsiteY13" fmla="*/ 998121 h 1005845"/>
              <a:gd name="connsiteX14" fmla="*/ 38793 w 1527935"/>
              <a:gd name="connsiteY14" fmla="*/ 784761 h 1005845"/>
              <a:gd name="connsiteX0" fmla="*/ 38793 w 1527935"/>
              <a:gd name="connsiteY0" fmla="*/ 777110 h 998194"/>
              <a:gd name="connsiteX1" fmla="*/ 10218 w 1527935"/>
              <a:gd name="connsiteY1" fmla="*/ 506600 h 998194"/>
              <a:gd name="connsiteX2" fmla="*/ 211729 w 1527935"/>
              <a:gd name="connsiteY2" fmla="*/ 450743 h 998194"/>
              <a:gd name="connsiteX3" fmla="*/ 415031 w 1527935"/>
              <a:gd name="connsiteY3" fmla="*/ 415159 h 998194"/>
              <a:gd name="connsiteX4" fmla="*/ 518853 w 1527935"/>
              <a:gd name="connsiteY4" fmla="*/ 26540 h 998194"/>
              <a:gd name="connsiteX5" fmla="*/ 969068 w 1527935"/>
              <a:gd name="connsiteY5" fmla="*/ 61465 h 998194"/>
              <a:gd name="connsiteX6" fmla="*/ 1518662 w 1527935"/>
              <a:gd name="connsiteY6" fmla="*/ 279587 h 998194"/>
              <a:gd name="connsiteX7" fmla="*/ 1300221 w 1527935"/>
              <a:gd name="connsiteY7" fmla="*/ 586927 h 998194"/>
              <a:gd name="connsiteX8" fmla="*/ 1115017 w 1527935"/>
              <a:gd name="connsiteY8" fmla="*/ 623781 h 998194"/>
              <a:gd name="connsiteX9" fmla="*/ 856038 w 1527935"/>
              <a:gd name="connsiteY9" fmla="*/ 554225 h 998194"/>
              <a:gd name="connsiteX10" fmla="*/ 716020 w 1527935"/>
              <a:gd name="connsiteY10" fmla="*/ 912365 h 998194"/>
              <a:gd name="connsiteX11" fmla="*/ 402229 w 1527935"/>
              <a:gd name="connsiteY11" fmla="*/ 834918 h 998194"/>
              <a:gd name="connsiteX12" fmla="*/ 258820 w 1527935"/>
              <a:gd name="connsiteY12" fmla="*/ 946655 h 998194"/>
              <a:gd name="connsiteX13" fmla="*/ 117851 w 1527935"/>
              <a:gd name="connsiteY13" fmla="*/ 990470 h 998194"/>
              <a:gd name="connsiteX14" fmla="*/ 38793 w 1527935"/>
              <a:gd name="connsiteY14" fmla="*/ 777110 h 998194"/>
              <a:gd name="connsiteX0" fmla="*/ 38793 w 1527935"/>
              <a:gd name="connsiteY0" fmla="*/ 777110 h 994712"/>
              <a:gd name="connsiteX1" fmla="*/ 10218 w 1527935"/>
              <a:gd name="connsiteY1" fmla="*/ 506600 h 994712"/>
              <a:gd name="connsiteX2" fmla="*/ 211729 w 1527935"/>
              <a:gd name="connsiteY2" fmla="*/ 450743 h 994712"/>
              <a:gd name="connsiteX3" fmla="*/ 415031 w 1527935"/>
              <a:gd name="connsiteY3" fmla="*/ 415159 h 994712"/>
              <a:gd name="connsiteX4" fmla="*/ 518853 w 1527935"/>
              <a:gd name="connsiteY4" fmla="*/ 26540 h 994712"/>
              <a:gd name="connsiteX5" fmla="*/ 969068 w 1527935"/>
              <a:gd name="connsiteY5" fmla="*/ 61465 h 994712"/>
              <a:gd name="connsiteX6" fmla="*/ 1518662 w 1527935"/>
              <a:gd name="connsiteY6" fmla="*/ 279587 h 994712"/>
              <a:gd name="connsiteX7" fmla="*/ 1300221 w 1527935"/>
              <a:gd name="connsiteY7" fmla="*/ 586927 h 994712"/>
              <a:gd name="connsiteX8" fmla="*/ 1115017 w 1527935"/>
              <a:gd name="connsiteY8" fmla="*/ 623781 h 994712"/>
              <a:gd name="connsiteX9" fmla="*/ 856038 w 1527935"/>
              <a:gd name="connsiteY9" fmla="*/ 554225 h 994712"/>
              <a:gd name="connsiteX10" fmla="*/ 716020 w 1527935"/>
              <a:gd name="connsiteY10" fmla="*/ 912365 h 994712"/>
              <a:gd name="connsiteX11" fmla="*/ 402229 w 1527935"/>
              <a:gd name="connsiteY11" fmla="*/ 834918 h 994712"/>
              <a:gd name="connsiteX12" fmla="*/ 268345 w 1527935"/>
              <a:gd name="connsiteY12" fmla="*/ 918080 h 994712"/>
              <a:gd name="connsiteX13" fmla="*/ 117851 w 1527935"/>
              <a:gd name="connsiteY13" fmla="*/ 990470 h 994712"/>
              <a:gd name="connsiteX14" fmla="*/ 38793 w 1527935"/>
              <a:gd name="connsiteY14" fmla="*/ 777110 h 994712"/>
              <a:gd name="connsiteX0" fmla="*/ 38793 w 1527935"/>
              <a:gd name="connsiteY0" fmla="*/ 777110 h 994712"/>
              <a:gd name="connsiteX1" fmla="*/ 10218 w 1527935"/>
              <a:gd name="connsiteY1" fmla="*/ 506600 h 994712"/>
              <a:gd name="connsiteX2" fmla="*/ 211729 w 1527935"/>
              <a:gd name="connsiteY2" fmla="*/ 450743 h 994712"/>
              <a:gd name="connsiteX3" fmla="*/ 415031 w 1527935"/>
              <a:gd name="connsiteY3" fmla="*/ 415159 h 994712"/>
              <a:gd name="connsiteX4" fmla="*/ 518853 w 1527935"/>
              <a:gd name="connsiteY4" fmla="*/ 26540 h 994712"/>
              <a:gd name="connsiteX5" fmla="*/ 969068 w 1527935"/>
              <a:gd name="connsiteY5" fmla="*/ 61465 h 994712"/>
              <a:gd name="connsiteX6" fmla="*/ 1518662 w 1527935"/>
              <a:gd name="connsiteY6" fmla="*/ 279587 h 994712"/>
              <a:gd name="connsiteX7" fmla="*/ 1300221 w 1527935"/>
              <a:gd name="connsiteY7" fmla="*/ 586927 h 994712"/>
              <a:gd name="connsiteX8" fmla="*/ 1115017 w 1527935"/>
              <a:gd name="connsiteY8" fmla="*/ 623781 h 994712"/>
              <a:gd name="connsiteX9" fmla="*/ 856038 w 1527935"/>
              <a:gd name="connsiteY9" fmla="*/ 554225 h 994712"/>
              <a:gd name="connsiteX10" fmla="*/ 716020 w 1527935"/>
              <a:gd name="connsiteY10" fmla="*/ 912365 h 994712"/>
              <a:gd name="connsiteX11" fmla="*/ 370479 w 1527935"/>
              <a:gd name="connsiteY11" fmla="*/ 831743 h 994712"/>
              <a:gd name="connsiteX12" fmla="*/ 268345 w 1527935"/>
              <a:gd name="connsiteY12" fmla="*/ 918080 h 994712"/>
              <a:gd name="connsiteX13" fmla="*/ 117851 w 1527935"/>
              <a:gd name="connsiteY13" fmla="*/ 990470 h 994712"/>
              <a:gd name="connsiteX14" fmla="*/ 38793 w 1527935"/>
              <a:gd name="connsiteY14" fmla="*/ 777110 h 994712"/>
              <a:gd name="connsiteX0" fmla="*/ 38793 w 1527935"/>
              <a:gd name="connsiteY0" fmla="*/ 777110 h 990856"/>
              <a:gd name="connsiteX1" fmla="*/ 10218 w 1527935"/>
              <a:gd name="connsiteY1" fmla="*/ 506600 h 990856"/>
              <a:gd name="connsiteX2" fmla="*/ 211729 w 1527935"/>
              <a:gd name="connsiteY2" fmla="*/ 450743 h 990856"/>
              <a:gd name="connsiteX3" fmla="*/ 415031 w 1527935"/>
              <a:gd name="connsiteY3" fmla="*/ 415159 h 990856"/>
              <a:gd name="connsiteX4" fmla="*/ 518853 w 1527935"/>
              <a:gd name="connsiteY4" fmla="*/ 26540 h 990856"/>
              <a:gd name="connsiteX5" fmla="*/ 969068 w 1527935"/>
              <a:gd name="connsiteY5" fmla="*/ 61465 h 990856"/>
              <a:gd name="connsiteX6" fmla="*/ 1518662 w 1527935"/>
              <a:gd name="connsiteY6" fmla="*/ 279587 h 990856"/>
              <a:gd name="connsiteX7" fmla="*/ 1300221 w 1527935"/>
              <a:gd name="connsiteY7" fmla="*/ 586927 h 990856"/>
              <a:gd name="connsiteX8" fmla="*/ 1115017 w 1527935"/>
              <a:gd name="connsiteY8" fmla="*/ 623781 h 990856"/>
              <a:gd name="connsiteX9" fmla="*/ 856038 w 1527935"/>
              <a:gd name="connsiteY9" fmla="*/ 554225 h 990856"/>
              <a:gd name="connsiteX10" fmla="*/ 716020 w 1527935"/>
              <a:gd name="connsiteY10" fmla="*/ 912365 h 990856"/>
              <a:gd name="connsiteX11" fmla="*/ 370479 w 1527935"/>
              <a:gd name="connsiteY11" fmla="*/ 831743 h 990856"/>
              <a:gd name="connsiteX12" fmla="*/ 117851 w 1527935"/>
              <a:gd name="connsiteY12" fmla="*/ 990470 h 990856"/>
              <a:gd name="connsiteX13" fmla="*/ 38793 w 1527935"/>
              <a:gd name="connsiteY13" fmla="*/ 777110 h 990856"/>
              <a:gd name="connsiteX0" fmla="*/ 40042 w 1529184"/>
              <a:gd name="connsiteY0" fmla="*/ 777110 h 971857"/>
              <a:gd name="connsiteX1" fmla="*/ 11467 w 1529184"/>
              <a:gd name="connsiteY1" fmla="*/ 506600 h 971857"/>
              <a:gd name="connsiteX2" fmla="*/ 212978 w 1529184"/>
              <a:gd name="connsiteY2" fmla="*/ 450743 h 971857"/>
              <a:gd name="connsiteX3" fmla="*/ 416280 w 1529184"/>
              <a:gd name="connsiteY3" fmla="*/ 415159 h 971857"/>
              <a:gd name="connsiteX4" fmla="*/ 520102 w 1529184"/>
              <a:gd name="connsiteY4" fmla="*/ 26540 h 971857"/>
              <a:gd name="connsiteX5" fmla="*/ 970317 w 1529184"/>
              <a:gd name="connsiteY5" fmla="*/ 61465 h 971857"/>
              <a:gd name="connsiteX6" fmla="*/ 1519911 w 1529184"/>
              <a:gd name="connsiteY6" fmla="*/ 279587 h 971857"/>
              <a:gd name="connsiteX7" fmla="*/ 1301470 w 1529184"/>
              <a:gd name="connsiteY7" fmla="*/ 586927 h 971857"/>
              <a:gd name="connsiteX8" fmla="*/ 1116266 w 1529184"/>
              <a:gd name="connsiteY8" fmla="*/ 623781 h 971857"/>
              <a:gd name="connsiteX9" fmla="*/ 857287 w 1529184"/>
              <a:gd name="connsiteY9" fmla="*/ 554225 h 971857"/>
              <a:gd name="connsiteX10" fmla="*/ 717269 w 1529184"/>
              <a:gd name="connsiteY10" fmla="*/ 912365 h 971857"/>
              <a:gd name="connsiteX11" fmla="*/ 371728 w 1529184"/>
              <a:gd name="connsiteY11" fmla="*/ 831743 h 971857"/>
              <a:gd name="connsiteX12" fmla="*/ 166725 w 1529184"/>
              <a:gd name="connsiteY12" fmla="*/ 971420 h 971857"/>
              <a:gd name="connsiteX13" fmla="*/ 40042 w 1529184"/>
              <a:gd name="connsiteY13" fmla="*/ 777110 h 971857"/>
              <a:gd name="connsiteX0" fmla="*/ 57659 w 1524576"/>
              <a:gd name="connsiteY0" fmla="*/ 767585 h 972012"/>
              <a:gd name="connsiteX1" fmla="*/ 6859 w 1524576"/>
              <a:gd name="connsiteY1" fmla="*/ 506600 h 972012"/>
              <a:gd name="connsiteX2" fmla="*/ 208370 w 1524576"/>
              <a:gd name="connsiteY2" fmla="*/ 450743 h 972012"/>
              <a:gd name="connsiteX3" fmla="*/ 411672 w 1524576"/>
              <a:gd name="connsiteY3" fmla="*/ 415159 h 972012"/>
              <a:gd name="connsiteX4" fmla="*/ 515494 w 1524576"/>
              <a:gd name="connsiteY4" fmla="*/ 26540 h 972012"/>
              <a:gd name="connsiteX5" fmla="*/ 965709 w 1524576"/>
              <a:gd name="connsiteY5" fmla="*/ 61465 h 972012"/>
              <a:gd name="connsiteX6" fmla="*/ 1515303 w 1524576"/>
              <a:gd name="connsiteY6" fmla="*/ 279587 h 972012"/>
              <a:gd name="connsiteX7" fmla="*/ 1296862 w 1524576"/>
              <a:gd name="connsiteY7" fmla="*/ 586927 h 972012"/>
              <a:gd name="connsiteX8" fmla="*/ 1111658 w 1524576"/>
              <a:gd name="connsiteY8" fmla="*/ 623781 h 972012"/>
              <a:gd name="connsiteX9" fmla="*/ 852679 w 1524576"/>
              <a:gd name="connsiteY9" fmla="*/ 554225 h 972012"/>
              <a:gd name="connsiteX10" fmla="*/ 712661 w 1524576"/>
              <a:gd name="connsiteY10" fmla="*/ 912365 h 972012"/>
              <a:gd name="connsiteX11" fmla="*/ 367120 w 1524576"/>
              <a:gd name="connsiteY11" fmla="*/ 831743 h 972012"/>
              <a:gd name="connsiteX12" fmla="*/ 162117 w 1524576"/>
              <a:gd name="connsiteY12" fmla="*/ 971420 h 972012"/>
              <a:gd name="connsiteX13" fmla="*/ 57659 w 1524576"/>
              <a:gd name="connsiteY13" fmla="*/ 767585 h 972012"/>
              <a:gd name="connsiteX0" fmla="*/ 71392 w 1538309"/>
              <a:gd name="connsiteY0" fmla="*/ 767585 h 972012"/>
              <a:gd name="connsiteX1" fmla="*/ 20592 w 1538309"/>
              <a:gd name="connsiteY1" fmla="*/ 506600 h 972012"/>
              <a:gd name="connsiteX2" fmla="*/ 425405 w 1538309"/>
              <a:gd name="connsiteY2" fmla="*/ 415159 h 972012"/>
              <a:gd name="connsiteX3" fmla="*/ 529227 w 1538309"/>
              <a:gd name="connsiteY3" fmla="*/ 26540 h 972012"/>
              <a:gd name="connsiteX4" fmla="*/ 979442 w 1538309"/>
              <a:gd name="connsiteY4" fmla="*/ 61465 h 972012"/>
              <a:gd name="connsiteX5" fmla="*/ 1529036 w 1538309"/>
              <a:gd name="connsiteY5" fmla="*/ 279587 h 972012"/>
              <a:gd name="connsiteX6" fmla="*/ 1310595 w 1538309"/>
              <a:gd name="connsiteY6" fmla="*/ 586927 h 972012"/>
              <a:gd name="connsiteX7" fmla="*/ 1125391 w 1538309"/>
              <a:gd name="connsiteY7" fmla="*/ 623781 h 972012"/>
              <a:gd name="connsiteX8" fmla="*/ 866412 w 1538309"/>
              <a:gd name="connsiteY8" fmla="*/ 554225 h 972012"/>
              <a:gd name="connsiteX9" fmla="*/ 726394 w 1538309"/>
              <a:gd name="connsiteY9" fmla="*/ 912365 h 972012"/>
              <a:gd name="connsiteX10" fmla="*/ 380853 w 1538309"/>
              <a:gd name="connsiteY10" fmla="*/ 831743 h 972012"/>
              <a:gd name="connsiteX11" fmla="*/ 175850 w 1538309"/>
              <a:gd name="connsiteY11" fmla="*/ 971420 h 972012"/>
              <a:gd name="connsiteX12" fmla="*/ 71392 w 1538309"/>
              <a:gd name="connsiteY12" fmla="*/ 767585 h 972012"/>
              <a:gd name="connsiteX0" fmla="*/ 50028 w 1516945"/>
              <a:gd name="connsiteY0" fmla="*/ 767585 h 972012"/>
              <a:gd name="connsiteX1" fmla="*/ 24628 w 1516945"/>
              <a:gd name="connsiteY1" fmla="*/ 490725 h 972012"/>
              <a:gd name="connsiteX2" fmla="*/ 404041 w 1516945"/>
              <a:gd name="connsiteY2" fmla="*/ 415159 h 972012"/>
              <a:gd name="connsiteX3" fmla="*/ 507863 w 1516945"/>
              <a:gd name="connsiteY3" fmla="*/ 26540 h 972012"/>
              <a:gd name="connsiteX4" fmla="*/ 958078 w 1516945"/>
              <a:gd name="connsiteY4" fmla="*/ 61465 h 972012"/>
              <a:gd name="connsiteX5" fmla="*/ 1507672 w 1516945"/>
              <a:gd name="connsiteY5" fmla="*/ 279587 h 972012"/>
              <a:gd name="connsiteX6" fmla="*/ 1289231 w 1516945"/>
              <a:gd name="connsiteY6" fmla="*/ 586927 h 972012"/>
              <a:gd name="connsiteX7" fmla="*/ 1104027 w 1516945"/>
              <a:gd name="connsiteY7" fmla="*/ 623781 h 972012"/>
              <a:gd name="connsiteX8" fmla="*/ 845048 w 1516945"/>
              <a:gd name="connsiteY8" fmla="*/ 554225 h 972012"/>
              <a:gd name="connsiteX9" fmla="*/ 705030 w 1516945"/>
              <a:gd name="connsiteY9" fmla="*/ 912365 h 972012"/>
              <a:gd name="connsiteX10" fmla="*/ 359489 w 1516945"/>
              <a:gd name="connsiteY10" fmla="*/ 831743 h 972012"/>
              <a:gd name="connsiteX11" fmla="*/ 154486 w 1516945"/>
              <a:gd name="connsiteY11" fmla="*/ 971420 h 972012"/>
              <a:gd name="connsiteX12" fmla="*/ 50028 w 1516945"/>
              <a:gd name="connsiteY12" fmla="*/ 767585 h 972012"/>
              <a:gd name="connsiteX0" fmla="*/ 49561 w 1516478"/>
              <a:gd name="connsiteY0" fmla="*/ 768759 h 973186"/>
              <a:gd name="connsiteX1" fmla="*/ 24161 w 1516478"/>
              <a:gd name="connsiteY1" fmla="*/ 491899 h 973186"/>
              <a:gd name="connsiteX2" fmla="*/ 397224 w 1516478"/>
              <a:gd name="connsiteY2" fmla="*/ 432208 h 973186"/>
              <a:gd name="connsiteX3" fmla="*/ 507396 w 1516478"/>
              <a:gd name="connsiteY3" fmla="*/ 27714 h 973186"/>
              <a:gd name="connsiteX4" fmla="*/ 957611 w 1516478"/>
              <a:gd name="connsiteY4" fmla="*/ 62639 h 973186"/>
              <a:gd name="connsiteX5" fmla="*/ 1507205 w 1516478"/>
              <a:gd name="connsiteY5" fmla="*/ 280761 h 973186"/>
              <a:gd name="connsiteX6" fmla="*/ 1288764 w 1516478"/>
              <a:gd name="connsiteY6" fmla="*/ 588101 h 973186"/>
              <a:gd name="connsiteX7" fmla="*/ 1103560 w 1516478"/>
              <a:gd name="connsiteY7" fmla="*/ 624955 h 973186"/>
              <a:gd name="connsiteX8" fmla="*/ 844581 w 1516478"/>
              <a:gd name="connsiteY8" fmla="*/ 555399 h 973186"/>
              <a:gd name="connsiteX9" fmla="*/ 704563 w 1516478"/>
              <a:gd name="connsiteY9" fmla="*/ 913539 h 973186"/>
              <a:gd name="connsiteX10" fmla="*/ 359022 w 1516478"/>
              <a:gd name="connsiteY10" fmla="*/ 832917 h 973186"/>
              <a:gd name="connsiteX11" fmla="*/ 154019 w 1516478"/>
              <a:gd name="connsiteY11" fmla="*/ 972594 h 973186"/>
              <a:gd name="connsiteX12" fmla="*/ 49561 w 1516478"/>
              <a:gd name="connsiteY12" fmla="*/ 768759 h 97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16478" h="973186">
                <a:moveTo>
                  <a:pt x="49561" y="768759"/>
                </a:moveTo>
                <a:cubicBezTo>
                  <a:pt x="27918" y="688643"/>
                  <a:pt x="-33783" y="547991"/>
                  <a:pt x="24161" y="491899"/>
                </a:cubicBezTo>
                <a:cubicBezTo>
                  <a:pt x="82105" y="435807"/>
                  <a:pt x="316685" y="509572"/>
                  <a:pt x="397224" y="432208"/>
                </a:cubicBezTo>
                <a:cubicBezTo>
                  <a:pt x="477763" y="354844"/>
                  <a:pt x="413998" y="89309"/>
                  <a:pt x="507396" y="27714"/>
                </a:cubicBezTo>
                <a:cubicBezTo>
                  <a:pt x="600794" y="-33881"/>
                  <a:pt x="790976" y="20465"/>
                  <a:pt x="957611" y="62639"/>
                </a:cubicBezTo>
                <a:cubicBezTo>
                  <a:pt x="1124246" y="104814"/>
                  <a:pt x="1452013" y="193184"/>
                  <a:pt x="1507205" y="280761"/>
                </a:cubicBezTo>
                <a:cubicBezTo>
                  <a:pt x="1562397" y="368338"/>
                  <a:pt x="1356038" y="530735"/>
                  <a:pt x="1288764" y="588101"/>
                </a:cubicBezTo>
                <a:cubicBezTo>
                  <a:pt x="1221490" y="645467"/>
                  <a:pt x="1183411" y="636226"/>
                  <a:pt x="1103560" y="624955"/>
                </a:cubicBezTo>
                <a:cubicBezTo>
                  <a:pt x="1023709" y="613684"/>
                  <a:pt x="911080" y="507302"/>
                  <a:pt x="844581" y="555399"/>
                </a:cubicBezTo>
                <a:cubicBezTo>
                  <a:pt x="778082" y="603496"/>
                  <a:pt x="785489" y="867286"/>
                  <a:pt x="704563" y="913539"/>
                </a:cubicBezTo>
                <a:cubicBezTo>
                  <a:pt x="623637" y="959792"/>
                  <a:pt x="458717" y="819900"/>
                  <a:pt x="359022" y="832917"/>
                </a:cubicBezTo>
                <a:cubicBezTo>
                  <a:pt x="259327" y="845934"/>
                  <a:pt x="205596" y="983287"/>
                  <a:pt x="154019" y="972594"/>
                </a:cubicBezTo>
                <a:cubicBezTo>
                  <a:pt x="102442" y="961901"/>
                  <a:pt x="71204" y="848875"/>
                  <a:pt x="49561" y="7687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MSER: mathematical formulation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1000" y="1143000"/>
                <a:ext cx="4876800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Image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𝐼</m:t>
                    </m:r>
                    <m:r>
                      <a:rPr lang="en-US" sz="1800" b="0" i="1" smtClean="0">
                        <a:latin typeface="Cambria Math"/>
                      </a:rPr>
                      <m:t>:</m:t>
                    </m:r>
                    <m:r>
                      <a:rPr lang="en-US" sz="1800" b="0" i="1" smtClean="0">
                        <a:latin typeface="Cambria Math"/>
                      </a:rPr>
                      <m:t>𝐷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⊂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endParaRPr lang="en-US" sz="1800" dirty="0" smtClean="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1800" dirty="0" smtClean="0"/>
                  <a:t>Assumption: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sz="1800" dirty="0" smtClean="0"/>
                  <a:t> is fully ordered</a:t>
                </a:r>
                <a:br>
                  <a:rPr lang="en-US" sz="1800" dirty="0" smtClean="0"/>
                </a:br>
                <a:r>
                  <a:rPr lang="en-US" sz="1800" dirty="0" smtClean="0"/>
                  <a:t>i.e.,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sz="1800" dirty="0" smtClean="0"/>
                  <a:t> a reflexive, anti-symmetric and transitive relation 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Trivially satisfied in a scalar image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1800" dirty="0" smtClean="0"/>
                  <a:t>There exists an adjacency relation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𝐴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en-US" sz="1800" dirty="0" smtClean="0"/>
                  <a:t>, e.g., 26-adjacency</a:t>
                </a:r>
                <a:br>
                  <a:rPr lang="en-US" sz="1800" dirty="0" smtClean="0"/>
                </a:br>
                <a:r>
                  <a:rPr lang="en-US" sz="1800" dirty="0" smtClean="0"/>
                  <a:t>Path: a sequence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8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>
                    <a:solidFill>
                      <a:srgbClr val="0000FF"/>
                    </a:solidFill>
                  </a:rPr>
                  <a:t>Connected region:</a:t>
                </a:r>
                <a:r>
                  <a:rPr lang="en-US" sz="1800" dirty="0" smtClean="0"/>
                  <a:t> a maximal subset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1800" dirty="0" smtClean="0"/>
                  <a:t>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1800" dirty="0" smtClean="0"/>
                  <a:t> where every two points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𝑝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𝑞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1800" dirty="0" smtClean="0"/>
                  <a:t> are connected by a path entirely contained by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>
                    <a:solidFill>
                      <a:srgbClr val="FF0000"/>
                    </a:solidFill>
                  </a:rPr>
                  <a:t>Boundary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∂</m:t>
                    </m:r>
                    <m:r>
                      <a:rPr lang="en-US" sz="1800" b="0" i="1" smtClean="0">
                        <a:latin typeface="Cambria Math"/>
                      </a:rPr>
                      <m:t>𝑅</m:t>
                    </m:r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1800" b="0" i="1" smtClean="0">
                            <a:latin typeface="Cambria Math"/>
                          </a:rPr>
                          <m:t>|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ea typeface="Cambria Math"/>
                          </a:rPr>
                          <m:t>and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 ∃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ea typeface="Cambria Math"/>
                          </a:rPr>
                          <m:t>s</m:t>
                        </m:r>
                        <m:r>
                          <a:rPr lang="en-US" sz="1800" b="0" i="0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ea typeface="Cambria Math"/>
                          </a:rPr>
                          <m:t>t</m:t>
                        </m:r>
                        <m:r>
                          <a:rPr lang="en-US" sz="1800" b="0" i="0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𝑝𝐴𝑞</m:t>
                        </m:r>
                      </m:e>
                    </m:d>
                  </m:oMath>
                </a14:m>
                <a:r>
                  <a:rPr lang="en-US" sz="1800" dirty="0" smtClean="0"/>
                  <a:t> </a:t>
                </a:r>
              </a:p>
              <a:p>
                <a:pPr marL="457200" indent="-457200">
                  <a:buFont typeface="+mj-lt"/>
                  <a:buAutoNum type="arabicParenR"/>
                </a:pPr>
                <a:endParaRPr lang="en-US" sz="1800" dirty="0" smtClean="0"/>
              </a:p>
              <a:p>
                <a:pPr marL="457200" indent="-457200">
                  <a:buFont typeface="+mj-lt"/>
                  <a:buAutoNum type="arabicParenR"/>
                </a:pPr>
                <a:endParaRPr lang="en-US" sz="1800" dirty="0" smtClean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4876800" cy="4801314"/>
              </a:xfrm>
              <a:prstGeom prst="rect">
                <a:avLst/>
              </a:prstGeom>
              <a:blipFill rotWithShape="1">
                <a:blip r:embed="rId3"/>
                <a:stretch>
                  <a:fillRect l="-1125" t="-635" r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5320665" y="1460308"/>
            <a:ext cx="1755132" cy="1076190"/>
          </a:xfrm>
          <a:custGeom>
            <a:avLst/>
            <a:gdLst>
              <a:gd name="connsiteX0" fmla="*/ 79459 w 1755132"/>
              <a:gd name="connsiteY0" fmla="*/ 910451 h 1076190"/>
              <a:gd name="connsiteX1" fmla="*/ 22309 w 1755132"/>
              <a:gd name="connsiteY1" fmla="*/ 573266 h 1076190"/>
              <a:gd name="connsiteX2" fmla="*/ 479509 w 1755132"/>
              <a:gd name="connsiteY2" fmla="*/ 510401 h 1076190"/>
              <a:gd name="connsiteX3" fmla="*/ 588094 w 1755132"/>
              <a:gd name="connsiteY3" fmla="*/ 36056 h 1076190"/>
              <a:gd name="connsiteX4" fmla="*/ 1079584 w 1755132"/>
              <a:gd name="connsiteY4" fmla="*/ 64631 h 1076190"/>
              <a:gd name="connsiteX5" fmla="*/ 1748239 w 1755132"/>
              <a:gd name="connsiteY5" fmla="*/ 316091 h 1076190"/>
              <a:gd name="connsiteX6" fmla="*/ 1399624 w 1755132"/>
              <a:gd name="connsiteY6" fmla="*/ 664706 h 1076190"/>
              <a:gd name="connsiteX7" fmla="*/ 953854 w 1755132"/>
              <a:gd name="connsiteY7" fmla="*/ 573266 h 1076190"/>
              <a:gd name="connsiteX8" fmla="*/ 799549 w 1755132"/>
              <a:gd name="connsiteY8" fmla="*/ 1007606 h 1076190"/>
              <a:gd name="connsiteX9" fmla="*/ 399499 w 1755132"/>
              <a:gd name="connsiteY9" fmla="*/ 899021 h 1076190"/>
              <a:gd name="connsiteX10" fmla="*/ 153754 w 1755132"/>
              <a:gd name="connsiteY10" fmla="*/ 1076186 h 1076190"/>
              <a:gd name="connsiteX11" fmla="*/ 79459 w 1755132"/>
              <a:gd name="connsiteY11" fmla="*/ 910451 h 107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5132" h="1076190">
                <a:moveTo>
                  <a:pt x="79459" y="910451"/>
                </a:moveTo>
                <a:cubicBezTo>
                  <a:pt x="57552" y="826631"/>
                  <a:pt x="-44366" y="639941"/>
                  <a:pt x="22309" y="573266"/>
                </a:cubicBezTo>
                <a:cubicBezTo>
                  <a:pt x="88984" y="506591"/>
                  <a:pt x="385212" y="599936"/>
                  <a:pt x="479509" y="510401"/>
                </a:cubicBezTo>
                <a:cubicBezTo>
                  <a:pt x="573807" y="420866"/>
                  <a:pt x="488082" y="110351"/>
                  <a:pt x="588094" y="36056"/>
                </a:cubicBezTo>
                <a:cubicBezTo>
                  <a:pt x="688106" y="-38239"/>
                  <a:pt x="886227" y="17959"/>
                  <a:pt x="1079584" y="64631"/>
                </a:cubicBezTo>
                <a:cubicBezTo>
                  <a:pt x="1272941" y="111303"/>
                  <a:pt x="1694899" y="216079"/>
                  <a:pt x="1748239" y="316091"/>
                </a:cubicBezTo>
                <a:cubicBezTo>
                  <a:pt x="1801579" y="416103"/>
                  <a:pt x="1532021" y="621844"/>
                  <a:pt x="1399624" y="664706"/>
                </a:cubicBezTo>
                <a:cubicBezTo>
                  <a:pt x="1267227" y="707568"/>
                  <a:pt x="1053866" y="516116"/>
                  <a:pt x="953854" y="573266"/>
                </a:cubicBezTo>
                <a:cubicBezTo>
                  <a:pt x="853842" y="630416"/>
                  <a:pt x="891942" y="953314"/>
                  <a:pt x="799549" y="1007606"/>
                </a:cubicBezTo>
                <a:cubicBezTo>
                  <a:pt x="707157" y="1061899"/>
                  <a:pt x="507131" y="887591"/>
                  <a:pt x="399499" y="899021"/>
                </a:cubicBezTo>
                <a:cubicBezTo>
                  <a:pt x="291867" y="910451"/>
                  <a:pt x="207094" y="1077138"/>
                  <a:pt x="153754" y="1076186"/>
                </a:cubicBezTo>
                <a:cubicBezTo>
                  <a:pt x="100414" y="1075234"/>
                  <a:pt x="101366" y="994271"/>
                  <a:pt x="79459" y="910451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067680" y="2354508"/>
            <a:ext cx="1043886" cy="1044603"/>
          </a:xfrm>
          <a:custGeom>
            <a:avLst/>
            <a:gdLst>
              <a:gd name="connsiteX0" fmla="*/ 597192 w 1057346"/>
              <a:gd name="connsiteY0" fmla="*/ 72429 h 1033049"/>
              <a:gd name="connsiteX1" fmla="*/ 277152 w 1057346"/>
              <a:gd name="connsiteY1" fmla="*/ 346749 h 1033049"/>
              <a:gd name="connsiteX2" fmla="*/ 25692 w 1057346"/>
              <a:gd name="connsiteY2" fmla="*/ 649644 h 1033049"/>
              <a:gd name="connsiteX3" fmla="*/ 928662 w 1057346"/>
              <a:gd name="connsiteY3" fmla="*/ 1032549 h 1033049"/>
              <a:gd name="connsiteX4" fmla="*/ 1025817 w 1057346"/>
              <a:gd name="connsiteY4" fmla="*/ 729654 h 1033049"/>
              <a:gd name="connsiteX5" fmla="*/ 682917 w 1057346"/>
              <a:gd name="connsiteY5" fmla="*/ 678219 h 1033049"/>
              <a:gd name="connsiteX6" fmla="*/ 762927 w 1057346"/>
              <a:gd name="connsiteY6" fmla="*/ 375324 h 1033049"/>
              <a:gd name="connsiteX7" fmla="*/ 831507 w 1057346"/>
              <a:gd name="connsiteY7" fmla="*/ 20994 h 1033049"/>
              <a:gd name="connsiteX8" fmla="*/ 597192 w 1057346"/>
              <a:gd name="connsiteY8" fmla="*/ 72429 h 1033049"/>
              <a:gd name="connsiteX0" fmla="*/ 597192 w 1057346"/>
              <a:gd name="connsiteY0" fmla="*/ 95180 h 1055800"/>
              <a:gd name="connsiteX1" fmla="*/ 277152 w 1057346"/>
              <a:gd name="connsiteY1" fmla="*/ 369500 h 1055800"/>
              <a:gd name="connsiteX2" fmla="*/ 25692 w 1057346"/>
              <a:gd name="connsiteY2" fmla="*/ 672395 h 1055800"/>
              <a:gd name="connsiteX3" fmla="*/ 928662 w 1057346"/>
              <a:gd name="connsiteY3" fmla="*/ 1055300 h 1055800"/>
              <a:gd name="connsiteX4" fmla="*/ 1025817 w 1057346"/>
              <a:gd name="connsiteY4" fmla="*/ 752405 h 1055800"/>
              <a:gd name="connsiteX5" fmla="*/ 682917 w 1057346"/>
              <a:gd name="connsiteY5" fmla="*/ 700970 h 1055800"/>
              <a:gd name="connsiteX6" fmla="*/ 831507 w 1057346"/>
              <a:gd name="connsiteY6" fmla="*/ 43745 h 1055800"/>
              <a:gd name="connsiteX7" fmla="*/ 597192 w 1057346"/>
              <a:gd name="connsiteY7" fmla="*/ 95180 h 1055800"/>
              <a:gd name="connsiteX0" fmla="*/ 597192 w 1065274"/>
              <a:gd name="connsiteY0" fmla="*/ 83931 h 1044603"/>
              <a:gd name="connsiteX1" fmla="*/ 277152 w 1065274"/>
              <a:gd name="connsiteY1" fmla="*/ 358251 h 1044603"/>
              <a:gd name="connsiteX2" fmla="*/ 25692 w 1065274"/>
              <a:gd name="connsiteY2" fmla="*/ 661146 h 1044603"/>
              <a:gd name="connsiteX3" fmla="*/ 928662 w 1065274"/>
              <a:gd name="connsiteY3" fmla="*/ 1044051 h 1044603"/>
              <a:gd name="connsiteX4" fmla="*/ 1025817 w 1065274"/>
              <a:gd name="connsiteY4" fmla="*/ 741156 h 1044603"/>
              <a:gd name="connsiteX5" fmla="*/ 572427 w 1065274"/>
              <a:gd name="connsiteY5" fmla="*/ 537321 h 1044603"/>
              <a:gd name="connsiteX6" fmla="*/ 831507 w 1065274"/>
              <a:gd name="connsiteY6" fmla="*/ 32496 h 1044603"/>
              <a:gd name="connsiteX7" fmla="*/ 597192 w 1065274"/>
              <a:gd name="connsiteY7" fmla="*/ 83931 h 1044603"/>
              <a:gd name="connsiteX0" fmla="*/ 575804 w 1043886"/>
              <a:gd name="connsiteY0" fmla="*/ 83931 h 1044603"/>
              <a:gd name="connsiteX1" fmla="*/ 4304 w 1043886"/>
              <a:gd name="connsiteY1" fmla="*/ 661146 h 1044603"/>
              <a:gd name="connsiteX2" fmla="*/ 907274 w 1043886"/>
              <a:gd name="connsiteY2" fmla="*/ 1044051 h 1044603"/>
              <a:gd name="connsiteX3" fmla="*/ 1004429 w 1043886"/>
              <a:gd name="connsiteY3" fmla="*/ 741156 h 1044603"/>
              <a:gd name="connsiteX4" fmla="*/ 551039 w 1043886"/>
              <a:gd name="connsiteY4" fmla="*/ 537321 h 1044603"/>
              <a:gd name="connsiteX5" fmla="*/ 810119 w 1043886"/>
              <a:gd name="connsiteY5" fmla="*/ 32496 h 1044603"/>
              <a:gd name="connsiteX6" fmla="*/ 575804 w 1043886"/>
              <a:gd name="connsiteY6" fmla="*/ 83931 h 104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886" h="1044603">
                <a:moveTo>
                  <a:pt x="575804" y="83931"/>
                </a:moveTo>
                <a:cubicBezTo>
                  <a:pt x="441502" y="188706"/>
                  <a:pt x="-50941" y="501126"/>
                  <a:pt x="4304" y="661146"/>
                </a:cubicBezTo>
                <a:cubicBezTo>
                  <a:pt x="59549" y="821166"/>
                  <a:pt x="740586" y="1030716"/>
                  <a:pt x="907274" y="1044051"/>
                </a:cubicBezTo>
                <a:cubicBezTo>
                  <a:pt x="1073962" y="1057386"/>
                  <a:pt x="1063801" y="825611"/>
                  <a:pt x="1004429" y="741156"/>
                </a:cubicBezTo>
                <a:cubicBezTo>
                  <a:pt x="945057" y="656701"/>
                  <a:pt x="583424" y="655431"/>
                  <a:pt x="551039" y="537321"/>
                </a:cubicBezTo>
                <a:cubicBezTo>
                  <a:pt x="518654" y="419211"/>
                  <a:pt x="805992" y="108061"/>
                  <a:pt x="810119" y="32496"/>
                </a:cubicBezTo>
                <a:cubicBezTo>
                  <a:pt x="814246" y="-43069"/>
                  <a:pt x="668197" y="29638"/>
                  <a:pt x="575804" y="83931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722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MSER: mathematical formulation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1000" y="1143000"/>
                <a:ext cx="5257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arenR" startAt="3"/>
                </a:pPr>
                <a:r>
                  <a:rPr lang="en-US" sz="1800" dirty="0" smtClean="0"/>
                  <a:t>Extremal region: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𝑄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en-US" sz="1800" dirty="0" smtClean="0"/>
                  <a:t> is a connected region for some threshold, </a:t>
                </a:r>
                <a:endParaRPr lang="en-US" sz="1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525780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812" t="-4717" r="-58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1074" name="Picture 2" descr="C:\Users\pksaha\Desktop\Teaching\Spring 2011\Web\Current\Lectures\Lecture08\the_crane_building_pic.jpg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057400" cy="167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5968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MSER: mathematical formulation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1000" y="1143000"/>
                <a:ext cx="5257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arenR" startAt="3"/>
                </a:pPr>
                <a:r>
                  <a:rPr lang="en-US" sz="1800" dirty="0" smtClean="0"/>
                  <a:t>Extremal region: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𝑄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en-US" sz="1800" dirty="0" smtClean="0"/>
                  <a:t> is a connected region for some threshold, i.e.,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𝜕</m:t>
                    </m:r>
                    <m:r>
                      <a:rPr lang="en-US" sz="18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1800" dirty="0" smtClean="0"/>
                  <a:t> implies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&lt;</m:t>
                    </m:r>
                    <m:r>
                      <a:rPr lang="en-US" sz="1800" b="0" i="1" smtClean="0">
                        <a:latin typeface="Cambria Math"/>
                      </a:rPr>
                      <m:t>𝐼</m:t>
                    </m:r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latin typeface="Cambria Math"/>
                      </a:rPr>
                      <m:t>𝑞</m:t>
                    </m:r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525780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812" t="-2551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1074" name="Picture 2" descr="C:\Users\pksaha\Desktop\Teaching\Spring 2011\Web\Current\Lectures\Lecture08\the_crane_building_pic.jpg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057400" cy="167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2154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MSER: mathematical formulation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1000" y="1143000"/>
                <a:ext cx="52578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arenR" startAt="3"/>
                </a:pPr>
                <a:r>
                  <a:rPr lang="en-US" sz="1800" dirty="0" smtClean="0"/>
                  <a:t>Extremal region: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𝑄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en-US" sz="1800" dirty="0" smtClean="0"/>
                  <a:t> is a connected region for some threshold, i.e.,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𝜕</m:t>
                    </m:r>
                    <m:r>
                      <a:rPr lang="en-US" sz="18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1800" dirty="0" smtClean="0"/>
                  <a:t> implies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&lt;</m:t>
                    </m:r>
                    <m:r>
                      <a:rPr lang="en-US" sz="1800" b="0" i="1" smtClean="0">
                        <a:latin typeface="Cambria Math"/>
                      </a:rPr>
                      <m:t>𝐼</m:t>
                    </m:r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latin typeface="Cambria Math"/>
                      </a:rPr>
                      <m:t>𝑞</m:t>
                    </m:r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pPr marL="457200" indent="-457200">
                  <a:buFont typeface="+mj-lt"/>
                  <a:buAutoNum type="arabicParenR" startAt="3"/>
                </a:pPr>
                <a:r>
                  <a:rPr lang="en-US" sz="1800" dirty="0" smtClean="0"/>
                  <a:t>Maximally stable extremal region (MSER)</a:t>
                </a:r>
                <a:br>
                  <a:rPr lang="en-US" sz="1800" dirty="0" smtClean="0"/>
                </a:br>
                <a:r>
                  <a:rPr lang="en-US" sz="1800" dirty="0" smtClean="0"/>
                  <a:t>An extremal region that is most stable on the threshold video</a:t>
                </a:r>
                <a:br>
                  <a:rPr lang="en-US" sz="1800" dirty="0" smtClean="0"/>
                </a:b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HOW TO FORMULATE:</a:t>
                </a:r>
                <a:br>
                  <a:rPr lang="en-US" sz="1800" dirty="0" smtClean="0"/>
                </a:br>
                <a:endParaRPr lang="en-US" sz="1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5257800" cy="2585323"/>
              </a:xfrm>
              <a:prstGeom prst="rect">
                <a:avLst/>
              </a:prstGeom>
              <a:blipFill rotWithShape="1">
                <a:blip r:embed="rId3"/>
                <a:stretch>
                  <a:fillRect l="-812" t="-1179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1074" name="Picture 2" descr="C:\Users\pksaha\Desktop\Teaching\Spring 2011\Web\Current\Lectures\Lecture08\the_crane_building_pic.jpg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057400" cy="167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2154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MSER: mathematical formulation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1000" y="1143000"/>
                <a:ext cx="5257800" cy="4275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arenR" startAt="3"/>
                </a:pPr>
                <a:r>
                  <a:rPr lang="en-US" sz="1800" dirty="0" smtClean="0"/>
                  <a:t>Extremal region: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𝑄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en-US" sz="1800" dirty="0" smtClean="0"/>
                  <a:t> is a connected region for some threshold, i.e.,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𝜕</m:t>
                    </m:r>
                    <m:r>
                      <a:rPr lang="en-US" sz="18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1800" dirty="0" smtClean="0"/>
                  <a:t> implies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&lt;</m:t>
                    </m:r>
                    <m:r>
                      <a:rPr lang="en-US" sz="1800" b="0" i="1" smtClean="0">
                        <a:latin typeface="Cambria Math"/>
                      </a:rPr>
                      <m:t>𝐼</m:t>
                    </m:r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latin typeface="Cambria Math"/>
                      </a:rPr>
                      <m:t>𝑞</m:t>
                    </m:r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pPr marL="457200" indent="-457200">
                  <a:buFont typeface="+mj-lt"/>
                  <a:buAutoNum type="arabicParenR" startAt="3"/>
                </a:pPr>
                <a:r>
                  <a:rPr lang="en-US" sz="1800" dirty="0" smtClean="0"/>
                  <a:t>Maximally stable extremal region (MSER)</a:t>
                </a:r>
                <a:br>
                  <a:rPr lang="en-US" sz="1800" dirty="0" smtClean="0"/>
                </a:br>
                <a:r>
                  <a:rPr lang="en-US" sz="1800" dirty="0" smtClean="0"/>
                  <a:t>An extremal region that is most stable on the threshold video</a:t>
                </a:r>
                <a:br>
                  <a:rPr lang="en-US" sz="1800" dirty="0" smtClean="0"/>
                </a:b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HOW TO FORMULATE:</a:t>
                </a:r>
                <a:br>
                  <a:rPr lang="en-US" sz="1800" dirty="0" smtClean="0"/>
                </a:br>
                <a:r>
                  <a:rPr lang="en-US" sz="1800" dirty="0" smtClean="0"/>
                  <a:t>Consider a nested sequence of extremal regions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1800" dirty="0" smtClean="0"/>
                  <a:t>, 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subscript → threshold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Relative speed at threshold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 smtClean="0"/>
                  <a:t> on the nested chain</a:t>
                </a:r>
                <a:br>
                  <a:rPr lang="en-US" sz="1800" dirty="0" smtClean="0"/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𝑠𝑝𝑒𝑒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+∆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+∆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2∆∗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∆</m:t>
                    </m:r>
                  </m:oMath>
                </a14:m>
                <a:r>
                  <a:rPr lang="en-US" sz="1800" dirty="0" smtClean="0"/>
                  <a:t> is a parameter to the method</a:t>
                </a:r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5257800" cy="4275658"/>
              </a:xfrm>
              <a:prstGeom prst="rect">
                <a:avLst/>
              </a:prstGeom>
              <a:blipFill rotWithShape="1">
                <a:blip r:embed="rId3"/>
                <a:stretch>
                  <a:fillRect l="-812" t="-713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1074" name="Picture 2" descr="C:\Users\pksaha\Desktop\Teaching\Spring 2011\Web\Current\Lectures\Lecture08\the_crane_building_pic.jpg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057400" cy="167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2154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MSER: mathematical formulation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1000" y="1143000"/>
                <a:ext cx="5257800" cy="4275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arenR" startAt="3"/>
                </a:pPr>
                <a:r>
                  <a:rPr lang="en-US" sz="1800" dirty="0" smtClean="0"/>
                  <a:t>Extremal region: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𝑄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en-US" sz="1800" dirty="0" smtClean="0"/>
                  <a:t> is a connected region for some threshold, i.e.,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𝜕</m:t>
                    </m:r>
                    <m:r>
                      <a:rPr lang="en-US" sz="18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1800" dirty="0" smtClean="0"/>
                  <a:t> implies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&lt;</m:t>
                    </m:r>
                    <m:r>
                      <a:rPr lang="en-US" sz="1800" b="0" i="1" smtClean="0">
                        <a:latin typeface="Cambria Math"/>
                      </a:rPr>
                      <m:t>𝐼</m:t>
                    </m:r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latin typeface="Cambria Math"/>
                      </a:rPr>
                      <m:t>𝑞</m:t>
                    </m:r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pPr marL="457200" indent="-457200">
                  <a:buFont typeface="+mj-lt"/>
                  <a:buAutoNum type="arabicParenR" startAt="3"/>
                </a:pPr>
                <a:r>
                  <a:rPr lang="en-US" sz="1800" dirty="0" smtClean="0"/>
                  <a:t>Maximally stable extremal region (MSER)</a:t>
                </a:r>
                <a:br>
                  <a:rPr lang="en-US" sz="1800" dirty="0" smtClean="0"/>
                </a:br>
                <a:r>
                  <a:rPr lang="en-US" sz="1800" dirty="0" smtClean="0"/>
                  <a:t>An extremal region that is most stable on the threshold video</a:t>
                </a:r>
                <a:br>
                  <a:rPr lang="en-US" sz="1800" dirty="0" smtClean="0"/>
                </a:b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HOW TO FORMULATE:</a:t>
                </a:r>
                <a:br>
                  <a:rPr lang="en-US" sz="1800" dirty="0" smtClean="0"/>
                </a:br>
                <a:r>
                  <a:rPr lang="en-US" sz="1800" dirty="0" smtClean="0"/>
                  <a:t>Consider a nested sequence of extremal regions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1800" dirty="0" smtClean="0"/>
                  <a:t>, subscript → threshold</a:t>
                </a:r>
                <a:br>
                  <a:rPr lang="en-US" sz="1800" dirty="0" smtClean="0"/>
                </a:br>
                <a:r>
                  <a:rPr lang="en-US" sz="1800" dirty="0" smtClean="0"/>
                  <a:t>Relative speed at threshold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 smtClean="0"/>
                  <a:t> on the nested chain</a:t>
                </a:r>
                <a:br>
                  <a:rPr lang="en-US" sz="1800" dirty="0" smtClean="0"/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𝑠𝑝𝑒𝑒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+∆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+∆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2∆∗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∆</m:t>
                    </m:r>
                  </m:oMath>
                </a14:m>
                <a:r>
                  <a:rPr lang="en-US" sz="1800" dirty="0" smtClean="0"/>
                  <a:t> is a parameter to the method</a:t>
                </a:r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5257800" cy="4275658"/>
              </a:xfrm>
              <a:prstGeom prst="rect">
                <a:avLst/>
              </a:prstGeom>
              <a:blipFill rotWithShape="1">
                <a:blip r:embed="rId3"/>
                <a:stretch>
                  <a:fillRect l="-812" t="-713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1074" name="Picture 2" descr="C:\Users\pksaha\Desktop\Teaching\Spring 2011\Web\Current\Lectures\Lecture08\the_crane_building_pic.jpg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057400" cy="167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91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MSER: mathematical formulation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1000" y="1143000"/>
                <a:ext cx="5257800" cy="5383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arenR" startAt="3"/>
                </a:pPr>
                <a:r>
                  <a:rPr lang="en-US" sz="1800" dirty="0" smtClean="0"/>
                  <a:t>Extremal region: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𝑄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en-US" sz="1800" dirty="0" smtClean="0"/>
                  <a:t> is a connected region for some threshold, i.e.,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𝜕</m:t>
                    </m:r>
                    <m:r>
                      <a:rPr lang="en-US" sz="18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1800" dirty="0" smtClean="0"/>
                  <a:t> implies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&lt;</m:t>
                    </m:r>
                    <m:r>
                      <a:rPr lang="en-US" sz="1800" b="0" i="1" smtClean="0">
                        <a:latin typeface="Cambria Math"/>
                      </a:rPr>
                      <m:t>𝐼</m:t>
                    </m:r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latin typeface="Cambria Math"/>
                      </a:rPr>
                      <m:t>𝑞</m:t>
                    </m:r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pPr marL="457200" indent="-457200">
                  <a:buFont typeface="+mj-lt"/>
                  <a:buAutoNum type="arabicParenR" startAt="3"/>
                </a:pPr>
                <a:r>
                  <a:rPr lang="en-US" sz="1800" dirty="0" smtClean="0"/>
                  <a:t>Maximally stable extremal region (MSER)</a:t>
                </a:r>
                <a:br>
                  <a:rPr lang="en-US" sz="1800" dirty="0" smtClean="0"/>
                </a:br>
                <a:r>
                  <a:rPr lang="en-US" sz="1800" dirty="0" smtClean="0"/>
                  <a:t>An extremal region that is most stable on the threshold video</a:t>
                </a:r>
                <a:br>
                  <a:rPr lang="en-US" sz="1800" dirty="0" smtClean="0"/>
                </a:b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HOW TO FORMULATE:</a:t>
                </a:r>
                <a:br>
                  <a:rPr lang="en-US" sz="1800" dirty="0" smtClean="0"/>
                </a:br>
                <a:r>
                  <a:rPr lang="en-US" sz="1800" dirty="0" smtClean="0"/>
                  <a:t>Consider a nested sequence of extremal regions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1800" dirty="0" smtClean="0"/>
                  <a:t>, subscript → threshold</a:t>
                </a:r>
                <a:br>
                  <a:rPr lang="en-US" sz="1800" dirty="0" smtClean="0"/>
                </a:br>
                <a:r>
                  <a:rPr lang="en-US" sz="1800" dirty="0" smtClean="0"/>
                  <a:t>Relative speed at threshold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 smtClean="0"/>
                  <a:t> on the nested chain</a:t>
                </a:r>
                <a:br>
                  <a:rPr lang="en-US" sz="1800" dirty="0" smtClean="0"/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𝑠𝑝𝑒𝑒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+∆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+∆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2∆∗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∆</m:t>
                    </m:r>
                  </m:oMath>
                </a14:m>
                <a:r>
                  <a:rPr lang="en-US" sz="1800" dirty="0" smtClean="0"/>
                  <a:t> is a parameter to the method</a:t>
                </a:r>
                <a:br>
                  <a:rPr lang="en-US" sz="1800" dirty="0" smtClean="0"/>
                </a:br>
                <a:r>
                  <a:rPr lang="en-US" sz="1800" dirty="0" smtClean="0">
                    <a:solidFill>
                      <a:srgbClr val="0000FF"/>
                    </a:solidFill>
                  </a:rPr>
                  <a:t>Finally,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800" dirty="0" smtClean="0">
                    <a:solidFill>
                      <a:srgbClr val="0000FF"/>
                    </a:solidFill>
                  </a:rPr>
                  <a:t> is a MSER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𝑠𝑝𝑒𝑒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800" dirty="0" smtClean="0">
                    <a:solidFill>
                      <a:srgbClr val="0000FF"/>
                    </a:solidFill>
                  </a:rPr>
                  <a:t> produces a local minima on the nested chain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rgbClr val="0000FF"/>
                    </a:solidFill>
                  </a:rPr>
                  <a:t> along the threshold variable</a:t>
                </a:r>
                <a:r>
                  <a:rPr lang="en-US" sz="1800" dirty="0" smtClean="0"/>
                  <a:t> </a:t>
                </a:r>
              </a:p>
              <a:p>
                <a:pPr marL="457200" indent="-457200">
                  <a:buFont typeface="+mj-lt"/>
                  <a:buAutoNum type="arabicParenR" startAt="3"/>
                </a:pPr>
                <a:endParaRPr lang="en-US" sz="1800" dirty="0" smtClean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5257800" cy="5383653"/>
              </a:xfrm>
              <a:prstGeom prst="rect">
                <a:avLst/>
              </a:prstGeom>
              <a:blipFill rotWithShape="1">
                <a:blip r:embed="rId3"/>
                <a:stretch>
                  <a:fillRect l="-812" t="-566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1074" name="Picture 2" descr="C:\Users\pksaha\Desktop\Teaching\Spring 2011\Web\Current\Lectures\Lecture08\the_crane_building_pic.jpg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057400" cy="167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91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04800" y="177800"/>
            <a:ext cx="8610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MSER: properties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81000" y="1046163"/>
            <a:ext cx="8077200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Invariance under monotonic transforms </a:t>
            </a:r>
            <a:r>
              <a:rPr lang="en-US" i="1" dirty="0"/>
              <a:t>M : I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i="1" dirty="0"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 of image intensities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04800" y="177800"/>
            <a:ext cx="8610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MSER: properties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81000" y="1046163"/>
            <a:ext cx="8077200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Invariance under monotonic transforms </a:t>
            </a:r>
            <a:r>
              <a:rPr lang="en-US" i="1" dirty="0"/>
              <a:t>M : I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i="1" dirty="0"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 of image intensities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Invariance under </a:t>
            </a:r>
            <a:r>
              <a:rPr lang="en-US" dirty="0" err="1"/>
              <a:t>homeomorphic</a:t>
            </a:r>
            <a:r>
              <a:rPr lang="en-US" dirty="0"/>
              <a:t> transformations (adjacency preserving) </a:t>
            </a:r>
            <a:r>
              <a:rPr lang="en-US" i="1" dirty="0"/>
              <a:t>T: C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i="1" dirty="0">
                <a:sym typeface="Symbol" pitchFamily="18" charset="2"/>
              </a:rPr>
              <a:t>C</a:t>
            </a:r>
            <a:r>
              <a:rPr lang="en-US" dirty="0">
                <a:sym typeface="Symbol" pitchFamily="18" charset="2"/>
              </a:rPr>
              <a:t> of the image </a:t>
            </a:r>
            <a:r>
              <a:rPr lang="en-US" dirty="0" smtClean="0">
                <a:sym typeface="Symbol" pitchFamily="18" charset="2"/>
              </a:rPr>
              <a:t>space</a:t>
            </a:r>
            <a:endParaRPr lang="en-US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891521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04800" y="177800"/>
            <a:ext cx="8610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MSER: properties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81000" y="1046163"/>
            <a:ext cx="8077200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Invariance under monotonic transforms </a:t>
            </a:r>
            <a:r>
              <a:rPr lang="en-US" i="1" dirty="0"/>
              <a:t>M : I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i="1" dirty="0"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 of image intensities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Invariance under </a:t>
            </a:r>
            <a:r>
              <a:rPr lang="en-US" dirty="0" err="1"/>
              <a:t>homeomorphic</a:t>
            </a:r>
            <a:r>
              <a:rPr lang="en-US" dirty="0"/>
              <a:t> transformations (adjacency preserving) </a:t>
            </a:r>
            <a:r>
              <a:rPr lang="en-US" i="1" dirty="0"/>
              <a:t>T: C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i="1" dirty="0">
                <a:sym typeface="Symbol" pitchFamily="18" charset="2"/>
              </a:rPr>
              <a:t>C</a:t>
            </a:r>
            <a:r>
              <a:rPr lang="en-US" dirty="0">
                <a:sym typeface="Symbol" pitchFamily="18" charset="2"/>
              </a:rPr>
              <a:t> of the image space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ym typeface="Symbol" pitchFamily="18" charset="2"/>
              </a:rPr>
              <a:t>Stability: </a:t>
            </a:r>
            <a:r>
              <a:rPr lang="en-US" dirty="0" smtClean="0">
                <a:sym typeface="Symbol" pitchFamily="18" charset="2"/>
              </a:rPr>
              <a:t>extremal </a:t>
            </a:r>
            <a:r>
              <a:rPr lang="en-US" dirty="0">
                <a:sym typeface="Symbol" pitchFamily="18" charset="2"/>
              </a:rPr>
              <a:t>regions </a:t>
            </a:r>
            <a:r>
              <a:rPr lang="en-US" dirty="0" smtClean="0">
                <a:sym typeface="Symbol" pitchFamily="18" charset="2"/>
              </a:rPr>
              <a:t>that remain </a:t>
            </a:r>
            <a:r>
              <a:rPr lang="en-US" dirty="0">
                <a:sym typeface="Symbol" pitchFamily="18" charset="2"/>
              </a:rPr>
              <a:t>virtually unchanged over a threshold range are </a:t>
            </a:r>
            <a:r>
              <a:rPr lang="en-US" dirty="0" smtClean="0">
                <a:sym typeface="Symbol" pitchFamily="18" charset="2"/>
              </a:rPr>
              <a:t>selected</a:t>
            </a:r>
            <a:endParaRPr lang="en-US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8915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Line </a:t>
            </a:r>
            <a:r>
              <a:rPr lang="en-US" sz="3600" dirty="0" smtClean="0">
                <a:solidFill>
                  <a:schemeClr val="tx2"/>
                </a:solidFill>
              </a:rPr>
              <a:t>detection: How?</a:t>
            </a:r>
            <a:endParaRPr lang="en-US" sz="36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755" name="Rectangle 3"/>
              <p:cNvSpPr>
                <a:spLocks noChangeArrowheads="1"/>
              </p:cNvSpPr>
              <p:nvPr/>
            </p:nvSpPr>
            <p:spPr bwMode="auto">
              <a:xfrm>
                <a:off x="381000" y="1046163"/>
                <a:ext cx="4191000" cy="5354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800" dirty="0" smtClean="0"/>
                  <a:t>Possible approaches: 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Hough transform </a:t>
                </a:r>
                <a:r>
                  <a:rPr lang="en-US" sz="1800" dirty="0" smtClean="0"/>
                  <a:t>(more global analysis and may not be considered as a local pre-processing technique)</a:t>
                </a:r>
                <a:endParaRPr lang="en-US" sz="18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800" dirty="0"/>
                  <a:t>Convolve with line detection </a:t>
                </a:r>
                <a:r>
                  <a:rPr lang="en-US" sz="1800" dirty="0" smtClean="0"/>
                  <a:t>kernels</a:t>
                </a:r>
                <a:endParaRPr lang="en-US" sz="18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endParaRPr lang="en-US" sz="1800" dirty="0" smtClean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/>
                          </m:ctrlPr>
                        </m:sSubPr>
                        <m:e>
                          <m:r>
                            <a:rPr lang="en-US" sz="1800" i="1"/>
                            <m:t>𝐿</m:t>
                          </m:r>
                        </m:e>
                        <m:sub>
                          <m:r>
                            <a:rPr lang="en-US" sz="1800" i="1"/>
                            <m:t>h</m:t>
                          </m:r>
                        </m:sub>
                      </m:sSub>
                      <m:r>
                        <a:rPr lang="en-US" sz="1800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/>
                              </m:ctrlPr>
                            </m:mPr>
                            <m:mr>
                              <m:e>
                                <m:r>
                                  <a:rPr lang="en-US" sz="1800"/>
                                  <m:t>−1</m:t>
                                </m:r>
                              </m:e>
                              <m:e>
                                <m:r>
                                  <a:rPr lang="en-US" sz="1800"/>
                                  <m:t>−1</m:t>
                                </m:r>
                              </m:e>
                              <m:e>
                                <m:r>
                                  <a:rPr lang="en-US" sz="1800"/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/>
                                  <m:t>2</m:t>
                                </m:r>
                              </m:e>
                              <m:e>
                                <m:r>
                                  <a:rPr lang="en-US" sz="1800"/>
                                  <m:t>2</m:t>
                                </m:r>
                              </m:e>
                              <m:e>
                                <m:r>
                                  <a:rPr lang="en-US" sz="1800"/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/>
                                  <m:t>−1</m:t>
                                </m:r>
                              </m:e>
                              <m:e>
                                <m:r>
                                  <a:rPr lang="en-US" sz="1800"/>
                                  <m:t>−1</m:t>
                                </m:r>
                              </m:e>
                              <m:e>
                                <m:r>
                                  <a:rPr lang="en-US" sz="1800"/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 smtClean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dirty="0" smtClean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180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80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80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80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80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80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80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 smtClean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dirty="0" smtClean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dirty="0"/>
              </a:p>
            </p:txBody>
          </p:sp>
        </mc:Choice>
        <mc:Fallback>
          <p:sp>
            <p:nvSpPr>
              <p:cNvPr id="7475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046163"/>
                <a:ext cx="4191000" cy="5354637"/>
              </a:xfrm>
              <a:prstGeom prst="rect">
                <a:avLst/>
              </a:prstGeom>
              <a:blipFill rotWithShape="1">
                <a:blip r:embed="rId3"/>
                <a:stretch>
                  <a:fillRect l="-1019" t="-10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80281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0232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04800" y="177800"/>
            <a:ext cx="8610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MSER: properties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81000" y="1046163"/>
            <a:ext cx="8077200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Invariance under monotonic transforms </a:t>
            </a:r>
            <a:r>
              <a:rPr lang="en-US" i="1" dirty="0"/>
              <a:t>M : I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i="1" dirty="0"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 of image intensities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Invariance under </a:t>
            </a:r>
            <a:r>
              <a:rPr lang="en-US" dirty="0" err="1"/>
              <a:t>homeomorphic</a:t>
            </a:r>
            <a:r>
              <a:rPr lang="en-US" dirty="0"/>
              <a:t> transformations (adjacency preserving) </a:t>
            </a:r>
            <a:r>
              <a:rPr lang="en-US" i="1" dirty="0"/>
              <a:t>T: C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i="1" dirty="0">
                <a:sym typeface="Symbol" pitchFamily="18" charset="2"/>
              </a:rPr>
              <a:t>C</a:t>
            </a:r>
            <a:r>
              <a:rPr lang="en-US" dirty="0">
                <a:sym typeface="Symbol" pitchFamily="18" charset="2"/>
              </a:rPr>
              <a:t> of the image space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ym typeface="Symbol" pitchFamily="18" charset="2"/>
              </a:rPr>
              <a:t>Stability: </a:t>
            </a:r>
            <a:r>
              <a:rPr lang="en-US" dirty="0" smtClean="0">
                <a:sym typeface="Symbol" pitchFamily="18" charset="2"/>
              </a:rPr>
              <a:t>extremal </a:t>
            </a:r>
            <a:r>
              <a:rPr lang="en-US" dirty="0">
                <a:sym typeface="Symbol" pitchFamily="18" charset="2"/>
              </a:rPr>
              <a:t>regions </a:t>
            </a:r>
            <a:r>
              <a:rPr lang="en-US" dirty="0" smtClean="0">
                <a:sym typeface="Symbol" pitchFamily="18" charset="2"/>
              </a:rPr>
              <a:t>that remain </a:t>
            </a:r>
            <a:r>
              <a:rPr lang="en-US" dirty="0">
                <a:sym typeface="Symbol" pitchFamily="18" charset="2"/>
              </a:rPr>
              <a:t>virtually unchanged over a threshold range are selected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ym typeface="Symbol" pitchFamily="18" charset="2"/>
              </a:rPr>
              <a:t>Multi-scale detection: Extremal regions of all scales are detected simultaneously </a:t>
            </a:r>
          </a:p>
        </p:txBody>
      </p:sp>
    </p:spTree>
    <p:extLst>
      <p:ext uri="{BB962C8B-B14F-4D97-AF65-F5344CB8AC3E}">
        <p14:creationId xmlns:p14="http://schemas.microsoft.com/office/powerpoint/2010/main" val="32891521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04800" y="177800"/>
            <a:ext cx="8610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MSER: properties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81000" y="1046163"/>
            <a:ext cx="8077200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Invariance under monotonic transforms </a:t>
            </a:r>
            <a:r>
              <a:rPr lang="en-US" i="1" dirty="0"/>
              <a:t>M : I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i="1" dirty="0"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 of image intensities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Invariance under </a:t>
            </a:r>
            <a:r>
              <a:rPr lang="en-US" dirty="0" err="1"/>
              <a:t>homeomorphic</a:t>
            </a:r>
            <a:r>
              <a:rPr lang="en-US" dirty="0"/>
              <a:t> transformations (adjacency preserving) </a:t>
            </a:r>
            <a:r>
              <a:rPr lang="en-US" i="1" dirty="0"/>
              <a:t>T: C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i="1" dirty="0">
                <a:sym typeface="Symbol" pitchFamily="18" charset="2"/>
              </a:rPr>
              <a:t>C</a:t>
            </a:r>
            <a:r>
              <a:rPr lang="en-US" dirty="0">
                <a:sym typeface="Symbol" pitchFamily="18" charset="2"/>
              </a:rPr>
              <a:t> of the image space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ym typeface="Symbol" pitchFamily="18" charset="2"/>
              </a:rPr>
              <a:t>Stability: </a:t>
            </a:r>
            <a:r>
              <a:rPr lang="en-US" dirty="0" smtClean="0">
                <a:sym typeface="Symbol" pitchFamily="18" charset="2"/>
              </a:rPr>
              <a:t>extremal </a:t>
            </a:r>
            <a:r>
              <a:rPr lang="en-US" dirty="0">
                <a:sym typeface="Symbol" pitchFamily="18" charset="2"/>
              </a:rPr>
              <a:t>regions </a:t>
            </a:r>
            <a:r>
              <a:rPr lang="en-US" dirty="0" smtClean="0">
                <a:sym typeface="Symbol" pitchFamily="18" charset="2"/>
              </a:rPr>
              <a:t>that remain </a:t>
            </a:r>
            <a:r>
              <a:rPr lang="en-US" dirty="0">
                <a:sym typeface="Symbol" pitchFamily="18" charset="2"/>
              </a:rPr>
              <a:t>virtually unchanged over a threshold range are selected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ym typeface="Symbol" pitchFamily="18" charset="2"/>
              </a:rPr>
              <a:t>Multi-scale detection: Extremal regions of all scales are detected simultaneously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ym typeface="Symbol" pitchFamily="18" charset="2"/>
              </a:rPr>
              <a:t>The set of all MSERs are enumerated in O(n*log </a:t>
            </a:r>
            <a:r>
              <a:rPr lang="en-US" dirty="0" err="1">
                <a:sym typeface="Symbol" pitchFamily="18" charset="2"/>
              </a:rPr>
              <a:t>log</a:t>
            </a:r>
            <a:r>
              <a:rPr lang="en-US" dirty="0">
                <a:sym typeface="Symbol" pitchFamily="18" charset="2"/>
              </a:rPr>
              <a:t> n) time, where n is the number of image pixels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891521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Algorithm: MSER enumeration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381000" y="1579563"/>
            <a:ext cx="8534400" cy="390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Input: Image 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I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and the Δ parameter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Output: List of nested extremal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regions</a:t>
            </a:r>
            <a:endParaRPr lang="en-US" dirty="0"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Algorithm: MSER enumeration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381000" y="1579563"/>
            <a:ext cx="8534400" cy="390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Input: Image 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I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and the Δ parameter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Output: List of nested extremal regions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For all pixels shorted by intensity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Place a pixel in the image as its tern come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Update the connected component structure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Update the area for the effected connected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components</a:t>
            </a:r>
            <a:endParaRPr lang="en-US" dirty="0"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185147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Algorithm: MSER enumeration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381000" y="1579563"/>
            <a:ext cx="8534400" cy="390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Input: Image 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I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and the Δ parameter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Output: List of nested extremal regions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For all pixels shorted by intensity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Place a pixel in the image as its tern come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Update the connected component structure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Update the area for the effected connected components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For all connected components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Detect regions with local minima w.r.t. rate of change of connected component area with threshold; define each such region as a MSER </a:t>
            </a:r>
          </a:p>
        </p:txBody>
      </p:sp>
    </p:spTree>
    <p:extLst>
      <p:ext uri="{BB962C8B-B14F-4D97-AF65-F5344CB8AC3E}">
        <p14:creationId xmlns:p14="http://schemas.microsoft.com/office/powerpoint/2010/main" val="171851473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Examples</a:t>
            </a:r>
          </a:p>
        </p:txBody>
      </p:sp>
      <p:pic>
        <p:nvPicPr>
          <p:cNvPr id="119813" name="Picture 5" descr="C:\Documents and Settings\PK Saha\Desktop\Teaching\Final\Matas\fig1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219200"/>
            <a:ext cx="8558213" cy="50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 descr="C:\Documents and Settings\PK Saha\Desktop\Teaching\Final\Matas\fig2b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3205163"/>
            <a:ext cx="5461000" cy="36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584200" y="635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Examples</a:t>
            </a:r>
          </a:p>
        </p:txBody>
      </p:sp>
      <p:pic>
        <p:nvPicPr>
          <p:cNvPr id="121859" name="Picture 3" descr="C:\Documents and Settings\PK Saha\Desktop\Teaching\Final\Matas\fig2a.t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719138"/>
            <a:ext cx="5359400" cy="36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Line </a:t>
            </a:r>
            <a:r>
              <a:rPr lang="en-US" sz="3600" dirty="0" smtClean="0">
                <a:solidFill>
                  <a:schemeClr val="tx2"/>
                </a:solidFill>
              </a:rPr>
              <a:t>detection: How?</a:t>
            </a:r>
            <a:endParaRPr lang="en-US" sz="36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755" name="Rectangle 3"/>
              <p:cNvSpPr>
                <a:spLocks noChangeArrowheads="1"/>
              </p:cNvSpPr>
              <p:nvPr/>
            </p:nvSpPr>
            <p:spPr bwMode="auto">
              <a:xfrm>
                <a:off x="381000" y="1046163"/>
                <a:ext cx="4191000" cy="5354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800" dirty="0" smtClean="0"/>
                  <a:t>Possible approaches: 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Hough transform </a:t>
                </a:r>
                <a:r>
                  <a:rPr lang="en-US" sz="1800" dirty="0" smtClean="0"/>
                  <a:t>(more global analysis and may not be considered as a local pre-processing technique)</a:t>
                </a:r>
                <a:endParaRPr lang="en-US" sz="18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800" dirty="0"/>
                  <a:t>Convolve with line detection </a:t>
                </a:r>
                <a:r>
                  <a:rPr lang="en-US" sz="1800" dirty="0" smtClean="0"/>
                  <a:t>kernels</a:t>
                </a:r>
                <a:endParaRPr lang="en-US" sz="18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endParaRPr lang="en-US" sz="1800" dirty="0" smtClean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/>
                          </m:ctrlPr>
                        </m:sSubPr>
                        <m:e>
                          <m:r>
                            <a:rPr lang="en-US" sz="1800" i="1"/>
                            <m:t>𝐿</m:t>
                          </m:r>
                        </m:e>
                        <m:sub>
                          <m:r>
                            <a:rPr lang="en-US" sz="1800" i="1"/>
                            <m:t>h</m:t>
                          </m:r>
                        </m:sub>
                      </m:sSub>
                      <m:r>
                        <a:rPr lang="en-US" sz="1800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/>
                              </m:ctrlPr>
                            </m:mPr>
                            <m:mr>
                              <m:e>
                                <m:r>
                                  <a:rPr lang="en-US" sz="1800"/>
                                  <m:t>−1</m:t>
                                </m:r>
                              </m:e>
                              <m:e>
                                <m:r>
                                  <a:rPr lang="en-US" sz="1800"/>
                                  <m:t>−1</m:t>
                                </m:r>
                              </m:e>
                              <m:e>
                                <m:r>
                                  <a:rPr lang="en-US" sz="1800"/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/>
                                  <m:t>2</m:t>
                                </m:r>
                              </m:e>
                              <m:e>
                                <m:r>
                                  <a:rPr lang="en-US" sz="1800"/>
                                  <m:t>2</m:t>
                                </m:r>
                              </m:e>
                              <m:e>
                                <m:r>
                                  <a:rPr lang="en-US" sz="1800"/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/>
                                  <m:t>−1</m:t>
                                </m:r>
                              </m:e>
                              <m:e>
                                <m:r>
                                  <a:rPr lang="en-US" sz="1800"/>
                                  <m:t>−1</m:t>
                                </m:r>
                              </m:e>
                              <m:e>
                                <m:r>
                                  <a:rPr lang="en-US" sz="1800"/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 smtClean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dirty="0" smtClean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180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80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80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80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80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80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80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 smtClean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dirty="0" smtClean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/>
                          </m:ctrlPr>
                        </m:sSubPr>
                        <m:e>
                          <m:r>
                            <a:rPr lang="en-US" sz="1800" i="1"/>
                            <m:t>𝐿</m:t>
                          </m:r>
                        </m:e>
                        <m:sub>
                          <m:r>
                            <a:rPr lang="en-US" sz="1800" i="1"/>
                            <m:t>𝑜</m:t>
                          </m:r>
                        </m:sub>
                      </m:sSub>
                      <m:r>
                        <a:rPr lang="en-US" sz="1800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/>
                              </m:ctrlPr>
                            </m:mPr>
                            <m:mr>
                              <m:e>
                                <m:r>
                                  <a:rPr lang="en-US" sz="1800"/>
                                  <m:t>2</m:t>
                                </m:r>
                              </m:e>
                              <m:e>
                                <m:r>
                                  <a:rPr lang="en-US" sz="1800"/>
                                  <m:t>−1</m:t>
                                </m:r>
                              </m:e>
                              <m:e>
                                <m:r>
                                  <a:rPr lang="en-US" sz="1800"/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/>
                                  <m:t>−1</m:t>
                                </m:r>
                              </m:e>
                              <m:e>
                                <m:r>
                                  <a:rPr lang="en-US" sz="1800"/>
                                  <m:t>2</m:t>
                                </m:r>
                              </m:e>
                              <m:e>
                                <m:r>
                                  <a:rPr lang="en-US" sz="1800"/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/>
                                  <m:t>−1</m:t>
                                </m:r>
                              </m:e>
                              <m:e>
                                <m:r>
                                  <a:rPr lang="en-US" sz="1800"/>
                                  <m:t>−1</m:t>
                                </m:r>
                              </m:e>
                              <m:e>
                                <m:r>
                                  <a:rPr lang="en-US" sz="1800"/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 smtClean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dirty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How to detection lines along other directions?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dirty="0"/>
              </a:p>
            </p:txBody>
          </p:sp>
        </mc:Choice>
        <mc:Fallback>
          <p:sp>
            <p:nvSpPr>
              <p:cNvPr id="7475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046163"/>
                <a:ext cx="4191000" cy="5354637"/>
              </a:xfrm>
              <a:prstGeom prst="rect">
                <a:avLst/>
              </a:prstGeom>
              <a:blipFill rotWithShape="1">
                <a:blip r:embed="rId3"/>
                <a:stretch>
                  <a:fillRect l="-1310" t="-10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80281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0232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3814</Words>
  <Application>Microsoft Office PowerPoint</Application>
  <PresentationFormat>On-screen Show (4:3)</PresentationFormat>
  <Paragraphs>565</Paragraphs>
  <Slides>86</Slides>
  <Notes>85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0" baseType="lpstr">
      <vt:lpstr>Times New Roman</vt:lpstr>
      <vt:lpstr>Symbol</vt:lpstr>
      <vt:lpstr>MT Symbol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 Saha</dc:creator>
  <cp:lastModifiedBy>pksaha</cp:lastModifiedBy>
  <cp:revision>45</cp:revision>
  <cp:lastPrinted>2011-02-21T20:20:49Z</cp:lastPrinted>
  <dcterms:created xsi:type="dcterms:W3CDTF">2007-02-05T16:53:06Z</dcterms:created>
  <dcterms:modified xsi:type="dcterms:W3CDTF">2011-02-21T21:16:06Z</dcterms:modified>
</cp:coreProperties>
</file>