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1" r:id="rId3"/>
    <p:sldId id="338" r:id="rId4"/>
    <p:sldId id="339" r:id="rId5"/>
    <p:sldId id="355" r:id="rId6"/>
    <p:sldId id="381" r:id="rId7"/>
    <p:sldId id="365" r:id="rId8"/>
    <p:sldId id="368" r:id="rId9"/>
    <p:sldId id="377" r:id="rId10"/>
    <p:sldId id="345" r:id="rId11"/>
    <p:sldId id="346" r:id="rId12"/>
    <p:sldId id="347" r:id="rId13"/>
    <p:sldId id="348" r:id="rId14"/>
    <p:sldId id="349" r:id="rId15"/>
    <p:sldId id="38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53" autoAdjust="0"/>
  </p:normalViewPr>
  <p:slideViewPr>
    <p:cSldViewPr>
      <p:cViewPr>
        <p:scale>
          <a:sx n="80" d="100"/>
          <a:sy n="80" d="100"/>
        </p:scale>
        <p:origin x="-204" y="-19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8FAE01-493E-4299-8F6C-FDAAE8C6F1F6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5D9DF-2617-42CA-AA92-73D557F1A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6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D85697-ED94-4E10-A206-24E409816714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BA002E-94A2-4B2B-9F4A-10340195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1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7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8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80E8E-6D4D-4843-9DE0-F3A245B0AC25}" type="datetimeFigureOut">
              <a:rPr lang="en-US" smtClean="0"/>
              <a:t>2/10/2011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29C8-E01E-40B0-8EC8-24466223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3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915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55:148 Digital Image Processing</a:t>
            </a:r>
          </a:p>
          <a:p>
            <a:r>
              <a:rPr lang="en-US" b="1" dirty="0" smtClean="0"/>
              <a:t>Chapter 11 </a:t>
            </a:r>
            <a:br>
              <a:rPr lang="en-US" b="1" dirty="0" smtClean="0"/>
            </a:br>
            <a:r>
              <a:rPr lang="en-US" b="1" dirty="0" smtClean="0"/>
              <a:t>3D Vision, Geometry</a:t>
            </a:r>
          </a:p>
          <a:p>
            <a:endParaRPr lang="en-US" b="1" dirty="0"/>
          </a:p>
          <a:p>
            <a:r>
              <a:rPr lang="en-US" b="1" u="sng" dirty="0" smtClean="0">
                <a:solidFill>
                  <a:srgbClr val="FF0000"/>
                </a:solidFill>
              </a:rPr>
              <a:t>Topics: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Basics of projective geometry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Points and hyperplanes in projective space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Homography</a:t>
            </a:r>
          </a:p>
          <a:p>
            <a:pPr lvl="2"/>
            <a:r>
              <a:rPr lang="en-US" sz="1600" b="1" dirty="0">
                <a:solidFill>
                  <a:srgbClr val="0000FF"/>
                </a:solidFill>
              </a:rPr>
              <a:t>Estimating homography from point </a:t>
            </a:r>
            <a:r>
              <a:rPr lang="en-US" sz="1600" b="1" dirty="0" smtClean="0">
                <a:solidFill>
                  <a:srgbClr val="0000FF"/>
                </a:solidFill>
              </a:rPr>
              <a:t>correspondence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The single perspective camera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An overview of single camera calibration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Calibration of one camera from the known scene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Scene reconstruction from multiple views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Triangulation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	Projective reconstruction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Matching constraints</a:t>
            </a:r>
          </a:p>
          <a:p>
            <a:pPr lvl="1"/>
            <a:r>
              <a:rPr lang="en-US" sz="1600" b="1" dirty="0">
                <a:solidFill>
                  <a:srgbClr val="0000FF"/>
                </a:solidFill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</a:rPr>
              <a:t>Bundle adjustment</a:t>
            </a:r>
          </a:p>
          <a:p>
            <a:pPr lvl="1"/>
            <a:r>
              <a:rPr lang="en-US" sz="1600" b="1" dirty="0" smtClean="0">
                <a:solidFill>
                  <a:srgbClr val="00B050"/>
                </a:solidFill>
              </a:rPr>
              <a:t>Two cameras, stereopsis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The geometry of two cameras. The fundamental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Relative motion of the camera; the essential matrix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Estimation of a fundamental matrix from image point correspondences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Camera Image rectification</a:t>
            </a:r>
          </a:p>
          <a:p>
            <a:pPr lvl="2"/>
            <a:r>
              <a:rPr lang="en-US" sz="1600" b="1" dirty="0" smtClean="0">
                <a:solidFill>
                  <a:srgbClr val="00B050"/>
                </a:solidFill>
              </a:rPr>
              <a:t>Applications of the epipolar geometry in vision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Three and more cameras</a:t>
            </a:r>
          </a:p>
          <a:p>
            <a:pPr lvl="2"/>
            <a:r>
              <a:rPr lang="en-US" sz="1600" b="1" dirty="0" smtClean="0">
                <a:solidFill>
                  <a:srgbClr val="0000FF"/>
                </a:solidFill>
              </a:rPr>
              <a:t>Stereo correspondence algorithms</a:t>
            </a:r>
          </a:p>
        </p:txBody>
      </p:sp>
    </p:spTree>
    <p:extLst>
      <p:ext uri="{BB962C8B-B14F-4D97-AF65-F5344CB8AC3E}">
        <p14:creationId xmlns:p14="http://schemas.microsoft.com/office/powerpoint/2010/main" val="2015904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(before)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1640" r="10570" b="58582"/>
          <a:stretch/>
        </p:blipFill>
        <p:spPr bwMode="auto">
          <a:xfrm>
            <a:off x="458969" y="1111101"/>
            <a:ext cx="8075631" cy="39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6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(after)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72939" y="1048875"/>
            <a:ext cx="8075631" cy="40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rectification: application</a:t>
            </a:r>
          </a:p>
          <a:p>
            <a:endParaRPr lang="en-US" b="1" u="sng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3D reconstruction becomes easier</a:t>
            </a:r>
          </a:p>
          <a:p>
            <a:endParaRPr lang="en-US" dirty="0" smtClean="0"/>
          </a:p>
        </p:txBody>
      </p:sp>
      <p:pic>
        <p:nvPicPr>
          <p:cNvPr id="23555" name="Picture 3" descr="C:\Users\pksaha\Desktop\Teaching\Spring 2011\Web\Current\Lectures\From web\Twoviews\twoview_Page_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7" y="22098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pksaha\Desktop\Teaching\Spring 2011\Web\Current\Lectures\From web\Twoviews\twoview_Page_5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pksaha\Desktop\Teaching\Spring 2011\Web\Current\Lectures\From web\Twoviews\twoview_Page_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88" y="3429000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2226" y="221334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8029" y="15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5117" y="34219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3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Panoramic view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24578" name="Picture 2" descr="C:\Users\pksaha\Desktop\Teaching\Spring 2011\Web\Current\Lectures\From web\Twoviews\twoview_Page_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7" b="21751"/>
          <a:stretch/>
        </p:blipFill>
        <p:spPr bwMode="auto">
          <a:xfrm>
            <a:off x="111637" y="1857778"/>
            <a:ext cx="8915400" cy="37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551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Panoramic view: challenges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29698" name="Picture 2" descr="C:\Users\pksaha\Desktop\Teaching\Spring 2011\Web\Current\Lectures\From web\Twoviews\twoview_Page_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2686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pksaha\Desktop\Teaching\Spring 2011\Web\Current\Lectures\From web\Twoviews\twoview_Page_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1" y="602686"/>
            <a:ext cx="4277029" cy="320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pksaha\Desktop\Teaching\Spring 2011\Web\Current\Lectures\From web\Twoviews\twoview_Page_7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5" b="13229"/>
          <a:stretch/>
        </p:blipFill>
        <p:spPr bwMode="auto">
          <a:xfrm>
            <a:off x="1828800" y="3874008"/>
            <a:ext cx="5074982" cy="29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32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38458"/>
              </p:ext>
            </p:extLst>
          </p:nvPr>
        </p:nvGraphicFramePr>
        <p:xfrm>
          <a:off x="3125696" y="381000"/>
          <a:ext cx="5865904" cy="3612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Acrobat Document" r:id="rId3" imgW="3743201" imgH="2304915" progId="AcroExch.Document.7">
                  <p:embed/>
                </p:oleObj>
              </mc:Choice>
              <mc:Fallback>
                <p:oleObj name="Acrobat Document" r:id="rId3" imgW="3743201" imgH="23049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696" y="381000"/>
                        <a:ext cx="5865904" cy="3612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0" y="4199929"/>
                <a:ext cx="4343400" cy="1972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h𝑓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𝑢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,       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𝑏𝑣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99929"/>
                <a:ext cx="4343400" cy="19722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Elementary stereo geometry in the rectified image configuration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The depth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of a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be calculated using the disparity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𝑢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4038600" cy="1754326"/>
              </a:xfrm>
              <a:prstGeom prst="rect">
                <a:avLst/>
              </a:prstGeom>
              <a:blipFill rotWithShape="1">
                <a:blip r:embed="rId6"/>
                <a:stretch>
                  <a:fillRect l="-1207" t="-1736" r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572000" y="4175726"/>
            <a:ext cx="3939221" cy="19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0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43434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</a:t>
            </a:r>
            <a:r>
              <a:rPr lang="en-US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epipolar</a:t>
            </a:r>
            <a:r>
              <a:rPr lang="en-US" b="1" u="sng" dirty="0" smtClean="0">
                <a:solidFill>
                  <a:srgbClr val="FF0000"/>
                </a:solidFill>
              </a:rPr>
              <a:t> rectification</a:t>
            </a:r>
            <a:endParaRPr lang="en-US" dirty="0" smtClean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u="sng" dirty="0" smtClean="0">
                <a:solidFill>
                  <a:srgbClr val="0000FF"/>
                </a:solidFill>
              </a:rPr>
              <a:t>Illustrative description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Both image planes being coplanar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Baseline along the horizontal axis (x-axis) of the image plane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Two epipoles at infinity along the horizontal direction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Horizontal epipolar lines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Method:</a:t>
            </a:r>
            <a:r>
              <a:rPr lang="en-US" dirty="0" smtClean="0">
                <a:solidFill>
                  <a:srgbClr val="0000FF"/>
                </a:solidFill>
              </a:rPr>
              <a:t> Apply suitable homographic transformation on each image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318086"/>
              </p:ext>
            </p:extLst>
          </p:nvPr>
        </p:nvGraphicFramePr>
        <p:xfrm>
          <a:off x="4505325" y="381000"/>
          <a:ext cx="418147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Acrobat Document" r:id="rId3" imgW="4181464" imgH="2819400" progId="AcroExch.Document.7">
                  <p:embed/>
                </p:oleObj>
              </mc:Choice>
              <mc:Fallback>
                <p:oleObj name="Acrobat Document" r:id="rId3" imgW="4181464" imgH="2819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5325" y="381000"/>
                        <a:ext cx="4181475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640471"/>
              </p:ext>
            </p:extLst>
          </p:nvPr>
        </p:nvGraphicFramePr>
        <p:xfrm>
          <a:off x="3581400" y="3886200"/>
          <a:ext cx="493553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Acrobat Document" r:id="rId5" imgW="4133669" imgH="1914457" progId="AcroExch.Document.7">
                  <p:embed/>
                </p:oleObj>
              </mc:Choice>
              <mc:Fallback>
                <p:oleObj name="Acrobat Document" r:id="rId5" imgW="4133669" imgH="1914457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493553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614065"/>
            <a:ext cx="9906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Before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276600"/>
            <a:ext cx="990600" cy="37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6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(before)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11640" r="10570" b="58582"/>
          <a:stretch/>
        </p:blipFill>
        <p:spPr bwMode="auto">
          <a:xfrm>
            <a:off x="458969" y="1111101"/>
            <a:ext cx="8075631" cy="391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1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152400"/>
            <a:ext cx="87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Image rectification (after)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pksaha\Desktop\Teaching\Spring 2011\Web\Current\Lectures\From web\rectif_cvol_Page_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42440" r="10570" b="26761"/>
          <a:stretch/>
        </p:blipFill>
        <p:spPr bwMode="auto">
          <a:xfrm>
            <a:off x="472939" y="1048875"/>
            <a:ext cx="8075631" cy="405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99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435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Analytic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Suppose that we know camera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for the two cameras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objective is to rotate each image planes around their optical centers until their focal planes becomes coplanar 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Thereby, containing the baseline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More specifically, the new x-axis is parallel to the baseline </a:t>
                </a: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Both images have y-axis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x-axis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Thus, new camera matrices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𝐫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T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x-axis is parallel to the baseline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The new y-axis is orthogonal to the new x-axis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for some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𝐪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𝐪</m:t>
                        </m:r>
                      </m:e>
                    </m:d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+mj-lt"/>
                  <a:buAutoNum type="arabicParenR"/>
                </a:pPr>
                <a:r>
                  <a:rPr lang="en-US" dirty="0">
                    <a:solidFill>
                      <a:srgbClr val="0000FF"/>
                    </a:solidFill>
                  </a:rPr>
                  <a:t>The new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z-axis </a:t>
                </a:r>
                <a:r>
                  <a:rPr lang="en-US" dirty="0">
                    <a:solidFill>
                      <a:srgbClr val="0000FF"/>
                    </a:solidFill>
                  </a:rPr>
                  <a:t>is orthogonal to the new </a:t>
                </a:r>
                <a:r>
                  <a:rPr lang="en-US" dirty="0" err="1" smtClean="0">
                    <a:solidFill>
                      <a:srgbClr val="0000FF"/>
                    </a:solidFill>
                  </a:rPr>
                  <a:t>xy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-plane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𝐫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435993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3" b="-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965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5453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A proof that Image rectification</a:t>
                </a:r>
                <a:r>
                  <a:rPr lang="en-US" b="1" u="sng" dirty="0">
                    <a:solidFill>
                      <a:srgbClr val="FF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b="1" u="sng" dirty="0" smtClean="0">
                    <a:solidFill>
                      <a:srgbClr val="FF0000"/>
                    </a:solidFill>
                  </a:rPr>
                  <a:t>  a suitable homographic transformation</a:t>
                </a:r>
              </a:p>
              <a:p>
                <a:endParaRPr lang="en-US" u="sng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Let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 | 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For any 3D scene point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𝐗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projected image points using camera matrices are: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b="1" i="0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solidFill>
                    <a:srgbClr val="0000FF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b="1" i="0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𝐗</m:t>
                      </m:r>
                    </m:oMath>
                  </m:oMathPara>
                </a14:m>
                <a:endParaRPr lang="en-US" b="1" dirty="0" smtClean="0">
                  <a:solidFill>
                    <a:srgbClr val="0000FF"/>
                  </a:solidFill>
                </a:endParaRPr>
              </a:p>
              <a:p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Using the relation in homogeneous coordinate system,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𝐮</m:t>
                                </m:r>
                              </m:e>
                            </m:acc>
                          </m:e>
                          <m:e/>
                        </m:mr>
                        <m:m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𝐗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rgbClr val="0000FF"/>
                                </a:solidFill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i="1" dirty="0" smtClean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i.e.,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∗−1</m:t>
                          </m:r>
                        </m:sup>
                      </m:sSup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   ⇒  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𝐮</m:t>
                              </m:r>
                            </m:e>
                          </m:acc>
                        </m:e>
                        <m:sup>
                          <m:r>
                            <a:rPr lang="en-US" b="1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̃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𝐮</m:t>
                          </m:r>
                        </m:e>
                      </m:acc>
                    </m:oMath>
                  </m:oMathPara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    scale factor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:   3-by-3 matrix ≈ perspective transformation ≈ homography equivalent</a:t>
                </a:r>
              </a:p>
              <a:p>
                <a:endParaRPr lang="en-US" dirty="0" smtClean="0">
                  <a:solidFill>
                    <a:srgbClr val="0000FF"/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rgbClr val="0000FF"/>
                    </a:solidFill>
                  </a:rPr>
                  <a:t>HENCE PROVED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5453352"/>
              </a:xfrm>
              <a:prstGeom prst="rect">
                <a:avLst/>
              </a:prstGeom>
              <a:blipFill rotWithShape="1">
                <a:blip r:embed="rId2"/>
                <a:stretch>
                  <a:fillRect l="-571" t="-559" r="-571" b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3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47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Using </a:t>
                </a:r>
                <a:r>
                  <a:rPr lang="en-US" dirty="0" err="1" smtClean="0"/>
                  <a:t>Kronecker</a:t>
                </a:r>
                <a:r>
                  <a:rPr lang="en-US" dirty="0" smtClean="0"/>
                  <a:t> </a:t>
                </a:r>
                <a:r>
                  <a:rPr lang="en-US" dirty="0"/>
                  <a:t>product identity: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𝐴𝐵</m:t>
                    </m:r>
                    <m:r>
                      <a:rPr lang="en-US" b="1">
                        <a:latin typeface="Cambria Math"/>
                      </a:rPr>
                      <m:t>𝐜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𝐜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1">
                        <a:latin typeface="Cambria Math"/>
                        <a:ea typeface="Cambria Math"/>
                      </a:rPr>
                      <m:t>𝐛</m:t>
                    </m:r>
                  </m:oMath>
                </a14:m>
                <a:r>
                  <a:rPr lang="en-US" dirty="0" smtClean="0"/>
                  <a:t>, we get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  <a:ea typeface="Cambria Math"/>
                          </a:rPr>
                          <m:t>⨂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  <m:r>
                              <a:rPr lang="en-US" b="1">
                                <a:latin typeface="Cambria Math"/>
                                <a:ea typeface="Cambria Math"/>
                              </a:rPr>
                              <m:t>𝐓</m:t>
                            </m:r>
                          </m:sup>
                        </m:sSubSup>
                      </m:e>
                    </m:d>
                    <m:r>
                      <a:rPr lang="en-US" b="1">
                        <a:latin typeface="Cambria Math"/>
                      </a:rPr>
                      <m:t>𝐟</m:t>
                    </m:r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Put together all correspondences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T</m:t>
                                    </m:r>
                                  </m:sup>
                                </m:sSubSup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⨂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𝑚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′</m:t>
                                    </m:r>
                                    <m:r>
                                      <a:rPr lang="en-US" b="1">
                                        <a:latin typeface="Cambria Math"/>
                                        <a:ea typeface="Cambria Math"/>
                                      </a:rPr>
                                      <m:t>𝐓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𝑊</m:t>
                      </m:r>
                      <m:r>
                        <a:rPr lang="en-US" b="1">
                          <a:latin typeface="Cambria Math"/>
                        </a:rPr>
                        <m:t>𝐟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i="1" dirty="0"/>
              </a:p>
              <a:p>
                <a:endParaRPr lang="en-US" i="1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and apply singular value decomposition; choose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𝐟</m:t>
                    </m:r>
                  </m:oMath>
                </a14:m>
                <a:r>
                  <a:rPr lang="en-US" dirty="0"/>
                  <a:t> along the eigenvector corresponding to the smallest </a:t>
                </a:r>
                <a:r>
                  <a:rPr lang="en-US" dirty="0" smtClean="0"/>
                  <a:t>eigenvalue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 smtClean="0"/>
                  <a:t> to be a valid fundamental matrix, its rank must be 2; but it may not satisfy in reality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why?</a:t>
                </a:r>
                <a:r>
                  <a:rPr lang="en-US" dirty="0" smtClean="0"/>
                  <a:t>); thus needs correction</a:t>
                </a:r>
              </a:p>
              <a:p>
                <a:r>
                  <a:rPr lang="en-US" dirty="0" smtClean="0"/>
                  <a:t>SVD decomposition: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𝑈𝐷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/>
                  <a:t>; set the smallest eigenvalue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to zero giving a new diagonal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; use the new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𝐷</m:t>
                        </m:r>
                      </m:e>
                    </m:acc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478505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0" r="-143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04739" y="6324600"/>
            <a:ext cx="3505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Note that ML estimation method incorporate the validity condition of F into the optimization process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1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534400" cy="6396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 marL="285750" indent="-285750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As we have seen from analytic discussion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Given the knowledge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, image rectification process is precisely defined </a:t>
                </a:r>
                <a:br>
                  <a:rPr lang="en-US" dirty="0" smtClean="0">
                    <a:solidFill>
                      <a:srgbClr val="0000FF"/>
                    </a:solidFill>
                  </a:rPr>
                </a:br>
                <a:r>
                  <a:rPr lang="en-US" dirty="0" smtClean="0">
                    <a:solidFill>
                      <a:srgbClr val="0000FF"/>
                    </a:solidFill>
                  </a:rPr>
                  <a:t>So, the first task is to determine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camera </a:t>
                </a:r>
                <a:r>
                  <a:rPr lang="en-US" dirty="0">
                    <a:solidFill>
                      <a:srgbClr val="0000FF"/>
                    </a:solidFill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r>
                  <a:rPr lang="en-US" b="1" u="sng" dirty="0" smtClean="0"/>
                  <a:t>Task 1</a:t>
                </a:r>
                <a:r>
                  <a:rPr lang="en-US" dirty="0" smtClean="0"/>
                  <a:t>: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  <m:r>
                      <a:rPr lang="en-US" i="1">
                        <a:latin typeface="Cambria Math"/>
                      </a:rPr>
                      <m:t>≥8</m:t>
                    </m:r>
                  </m:oMath>
                </a14:m>
                <a:r>
                  <a:rPr lang="en-US" dirty="0"/>
                  <a:t> corresponding point pairs in two </a:t>
                </a:r>
                <a:r>
                  <a:rPr lang="en-US" dirty="0" smtClean="0"/>
                  <a:t>images and algebraic error minimization</a:t>
                </a:r>
                <a:endParaRPr lang="en-US" dirty="0"/>
              </a:p>
              <a:p>
                <a:r>
                  <a:rPr lang="en-US" dirty="0" smtClean="0"/>
                  <a:t>Input: A linear </a:t>
                </a:r>
                <a:r>
                  <a:rPr lang="en-US" dirty="0"/>
                  <a:t>system: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=0,   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 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Output: Fundamental matrix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1" u="sng" dirty="0" smtClean="0"/>
                  <a:t>Task 2:</a:t>
                </a:r>
                <a:r>
                  <a:rPr lang="en-US" dirty="0" smtClean="0"/>
                  <a:t> Decompose the fundamental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matrix camera matrices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r>
                            <a:rPr lang="en-US" b="1" i="1"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𝐞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i="1">
                              <a:latin typeface="Cambria Math"/>
                            </a:rPr>
                            <m:t> | 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𝐞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Input </a:t>
                </a:r>
                <a:r>
                  <a:rPr lang="en-US" dirty="0">
                    <a:solidFill>
                      <a:srgbClr val="0000FF"/>
                    </a:solidFill>
                  </a:rPr>
                  <a:t>of the algorithm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: </a:t>
                </a:r>
                <a:r>
                  <a:rPr lang="en-US" dirty="0">
                    <a:solidFill>
                      <a:srgbClr val="0000FF"/>
                    </a:solidFill>
                  </a:rPr>
                  <a:t>A linear system: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=0,   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=1,2,…,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Output of the algorithm: camera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r>
                  <a:rPr lang="en-US" dirty="0" smtClean="0">
                    <a:solidFill>
                      <a:srgbClr val="0000FF"/>
                    </a:solidFill>
                  </a:rPr>
                  <a:t>Now what?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534400" cy="6396559"/>
              </a:xfrm>
              <a:prstGeom prst="rect">
                <a:avLst/>
              </a:prstGeom>
              <a:blipFill rotWithShape="1">
                <a:blip r:embed="rId2"/>
                <a:stretch>
                  <a:fillRect l="-571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62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2400"/>
                <a:ext cx="8610600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solidFill>
                      <a:srgbClr val="FF0000"/>
                    </a:solidFill>
                  </a:rPr>
                  <a:t>Image rectification</a:t>
                </a:r>
                <a:endParaRPr lang="en-US" dirty="0" smtClean="0"/>
              </a:p>
              <a:p>
                <a:r>
                  <a:rPr lang="en-US" u="sng" dirty="0" smtClean="0">
                    <a:solidFill>
                      <a:srgbClr val="0000FF"/>
                    </a:solidFill>
                  </a:rPr>
                  <a:t>Algorithmic description</a:t>
                </a:r>
              </a:p>
              <a:p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Algorithm Compute image rectification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two homography transformations: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dirty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Decompose each camera matrices: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𝐭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𝐭</m:t>
                            </m:r>
                          </m:e>
                          <m:sup>
                            <m:r>
                              <a:rPr lang="en-US" b="1" i="0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two optical centers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𝐜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using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their decompositions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rotation matrix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common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′∗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Determine new intrinsic parameters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by averaging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and then annulling skew component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new projection matrices: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b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𝐜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 | 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𝐜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</a:rPr>
                  <a:t>Compute homography transformations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>
                    <a:solidFill>
                      <a:srgbClr val="0000FF"/>
                    </a:solidFill>
                    <a:ea typeface="Cambria Math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    and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2400"/>
                <a:ext cx="8610600" cy="5377562"/>
              </a:xfrm>
              <a:prstGeom prst="rect">
                <a:avLst/>
              </a:prstGeom>
              <a:blipFill rotWithShape="1">
                <a:blip r:embed="rId2"/>
                <a:stretch>
                  <a:fillRect l="-566" t="-567" b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569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</TotalTime>
  <Words>838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pksaha</dc:creator>
  <cp:lastModifiedBy>pksaha</cp:lastModifiedBy>
  <cp:revision>133</cp:revision>
  <cp:lastPrinted>2011-02-07T20:57:41Z</cp:lastPrinted>
  <dcterms:created xsi:type="dcterms:W3CDTF">2011-01-24T17:20:51Z</dcterms:created>
  <dcterms:modified xsi:type="dcterms:W3CDTF">2011-02-10T18:43:20Z</dcterms:modified>
</cp:coreProperties>
</file>