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8" r:id="rId3"/>
    <p:sldId id="300" r:id="rId4"/>
    <p:sldId id="309" r:id="rId5"/>
    <p:sldId id="310" r:id="rId6"/>
    <p:sldId id="302" r:id="rId7"/>
    <p:sldId id="303" r:id="rId8"/>
    <p:sldId id="311" r:id="rId9"/>
    <p:sldId id="312" r:id="rId10"/>
    <p:sldId id="313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75" autoAdjust="0"/>
  </p:normalViewPr>
  <p:slideViewPr>
    <p:cSldViewPr>
      <p:cViewPr varScale="1">
        <p:scale>
          <a:sx n="153" d="100"/>
          <a:sy n="153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5697-ED94-4E10-A206-24E409816714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A002E-94A2-4B2B-9F4A-10340195C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1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8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7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7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9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2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8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6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0E8E-6D4D-4843-9DE0-F3A245B0AC25}" type="datetimeFigureOut">
              <a:rPr lang="en-US" smtClean="0"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29C8-E01E-40B0-8EC8-244662235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3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9154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55:148 Digital Image Processing</a:t>
            </a:r>
          </a:p>
          <a:p>
            <a:r>
              <a:rPr lang="en-US" b="1" dirty="0" smtClean="0"/>
              <a:t>Chapter 11 </a:t>
            </a:r>
            <a:br>
              <a:rPr lang="en-US" b="1" dirty="0" smtClean="0"/>
            </a:br>
            <a:r>
              <a:rPr lang="en-US" b="1" dirty="0" smtClean="0"/>
              <a:t>3D Vision, Geometry</a:t>
            </a:r>
          </a:p>
          <a:p>
            <a:endParaRPr lang="en-US" b="1" dirty="0"/>
          </a:p>
          <a:p>
            <a:r>
              <a:rPr lang="en-US" b="1" u="sng" dirty="0" smtClean="0">
                <a:solidFill>
                  <a:srgbClr val="FF0000"/>
                </a:solidFill>
              </a:rPr>
              <a:t>Topics:</a:t>
            </a:r>
          </a:p>
          <a:p>
            <a:pPr lvl="1"/>
            <a:r>
              <a:rPr lang="en-US" sz="1600" b="1" dirty="0" smtClean="0">
                <a:solidFill>
                  <a:srgbClr val="0000FF"/>
                </a:solidFill>
              </a:rPr>
              <a:t>Basics of projective geometry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Points and hyperplanes in projective space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Homography</a:t>
            </a:r>
          </a:p>
          <a:p>
            <a:pPr lvl="2"/>
            <a:r>
              <a:rPr lang="en-US" sz="1600" b="1" dirty="0">
                <a:solidFill>
                  <a:srgbClr val="0000FF"/>
                </a:solidFill>
              </a:rPr>
              <a:t>Estimating homography from point </a:t>
            </a:r>
            <a:r>
              <a:rPr lang="en-US" sz="1600" b="1" dirty="0" smtClean="0">
                <a:solidFill>
                  <a:srgbClr val="0000FF"/>
                </a:solidFill>
              </a:rPr>
              <a:t>correspondence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The single perspective camera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An overview of single camera calibration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Calibration of one camera from the known scene</a:t>
            </a:r>
          </a:p>
          <a:p>
            <a:pPr lvl="1"/>
            <a:r>
              <a:rPr lang="en-US" sz="1600" b="1" dirty="0" smtClean="0">
                <a:solidFill>
                  <a:srgbClr val="00B050"/>
                </a:solidFill>
              </a:rPr>
              <a:t>Scene reconstruction from multiple views</a:t>
            </a:r>
          </a:p>
          <a:p>
            <a:pPr lvl="1"/>
            <a:r>
              <a:rPr lang="en-US" sz="1600" b="1" dirty="0">
                <a:solidFill>
                  <a:srgbClr val="00B050"/>
                </a:solidFill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</a:rPr>
              <a:t>Triangulation</a:t>
            </a:r>
          </a:p>
          <a:p>
            <a:pPr lvl="1"/>
            <a:r>
              <a:rPr lang="en-US" sz="1600" b="1" dirty="0" smtClean="0">
                <a:solidFill>
                  <a:srgbClr val="00B050"/>
                </a:solidFill>
              </a:rPr>
              <a:t>	Projective reconstruction</a:t>
            </a:r>
          </a:p>
          <a:p>
            <a:pPr lvl="1"/>
            <a:r>
              <a:rPr lang="en-US" sz="1600" b="1" dirty="0">
                <a:solidFill>
                  <a:srgbClr val="00B050"/>
                </a:solidFill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</a:rPr>
              <a:t>Matching constraints</a:t>
            </a:r>
          </a:p>
          <a:p>
            <a:pPr lvl="1"/>
            <a:r>
              <a:rPr lang="en-US" sz="1600" b="1" dirty="0">
                <a:solidFill>
                  <a:srgbClr val="00B050"/>
                </a:solidFill>
              </a:rPr>
              <a:t>	</a:t>
            </a:r>
            <a:r>
              <a:rPr lang="en-US" sz="1600" b="1" dirty="0" smtClean="0">
                <a:solidFill>
                  <a:srgbClr val="00B050"/>
                </a:solidFill>
              </a:rPr>
              <a:t>Bundle adjustment</a:t>
            </a:r>
          </a:p>
          <a:p>
            <a:pPr lvl="1"/>
            <a:r>
              <a:rPr lang="en-US" sz="1600" b="1" dirty="0" smtClean="0">
                <a:solidFill>
                  <a:srgbClr val="00B050"/>
                </a:solidFill>
              </a:rPr>
              <a:t>Two cameras, stereopsis</a:t>
            </a:r>
          </a:p>
          <a:p>
            <a:pPr lvl="2"/>
            <a:r>
              <a:rPr lang="en-US" sz="1600" b="1" dirty="0" smtClean="0">
                <a:solidFill>
                  <a:srgbClr val="00B050"/>
                </a:solidFill>
              </a:rPr>
              <a:t>The geometry of two cameras. The fundamental matrix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Relative motion of the camera; the essential matrix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Estimation of a fundamental matrix from image point correspondences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Applications of the epipolar geometry in vision</a:t>
            </a:r>
          </a:p>
          <a:p>
            <a:pPr lvl="1"/>
            <a:r>
              <a:rPr lang="en-US" sz="1600" b="1" dirty="0" smtClean="0">
                <a:solidFill>
                  <a:srgbClr val="0000FF"/>
                </a:solidFill>
              </a:rPr>
              <a:t>Three and more cameras</a:t>
            </a:r>
          </a:p>
          <a:p>
            <a:pPr lvl="2"/>
            <a:r>
              <a:rPr lang="en-US" sz="1600" b="1" dirty="0" smtClean="0">
                <a:solidFill>
                  <a:srgbClr val="0000FF"/>
                </a:solidFill>
              </a:rPr>
              <a:t>Stereo correspondence algorithms</a:t>
            </a:r>
          </a:p>
        </p:txBody>
      </p:sp>
    </p:spTree>
    <p:extLst>
      <p:ext uri="{BB962C8B-B14F-4D97-AF65-F5344CB8AC3E}">
        <p14:creationId xmlns:p14="http://schemas.microsoft.com/office/powerpoint/2010/main" val="2015904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4267200" cy="4841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A closer look at the Fundamental matrix</a:t>
                </a:r>
                <a:endParaRPr lang="en-US" dirty="0" smtClean="0"/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dirty="0" smtClean="0"/>
                  <a:t>Consider </a:t>
                </a:r>
                <a:r>
                  <a:rPr lang="en-US" b="1" dirty="0" smtClean="0"/>
                  <a:t>Case I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Following the projective ambiguity, we can always find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s.t.</a:t>
                </a:r>
                <a:r>
                  <a:rPr lang="en-US" dirty="0" smtClean="0"/>
                  <a:t> the first camera matrix satisfies the above form. 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Now, the center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𝐂</m:t>
                    </m:r>
                  </m:oMath>
                </a14:m>
                <a:r>
                  <a:rPr lang="en-US" dirty="0" smtClean="0"/>
                  <a:t> is projected at the origin, i.e., </a:t>
                </a:r>
                <a:endParaRPr lang="en-US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𝑀</m:t>
                      </m:r>
                      <m:r>
                        <a:rPr lang="en-US" b="1" i="0" smtClean="0">
                          <a:latin typeface="Cambria Math"/>
                        </a:rPr>
                        <m:t>𝐂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0" smtClean="0">
                          <a:latin typeface="Cambria Math"/>
                        </a:rPr>
                        <m:t>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0,0,0,1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Assume,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̃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𝑀</m:t>
                                </m:r>
                              </m:e>
                            </m:acc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|</m:t>
                        </m:r>
                        <m:r>
                          <a:rPr lang="en-US" b="1" i="0" smtClean="0">
                            <a:latin typeface="Cambria Math"/>
                          </a:rPr>
                          <m:t>𝐝</m:t>
                        </m:r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Then following,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0" smtClean="0">
                        <a:latin typeface="Cambria Math"/>
                      </a:rPr>
                      <m:t>𝐂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/>
                          </a:rPr>
                          <m:t>𝐞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 smtClean="0"/>
                  <a:t>, 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</a:rPr>
                      <m:t>𝐝</m:t>
                    </m:r>
                  </m:oMath>
                </a14:m>
                <a:r>
                  <a:rPr lang="en-US" dirty="0" smtClean="0"/>
                  <a:t> must be equal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/>
                          </a:rPr>
                          <m:t>𝐞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4267200" cy="4841903"/>
              </a:xfrm>
              <a:prstGeom prst="rect">
                <a:avLst/>
              </a:prstGeom>
              <a:blipFill rotWithShape="1">
                <a:blip r:embed="rId3"/>
                <a:stretch>
                  <a:fillRect l="-1143" t="-630" r="-1857" b="-1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867597"/>
              </p:ext>
            </p:extLst>
          </p:nvPr>
        </p:nvGraphicFramePr>
        <p:xfrm>
          <a:off x="4800600" y="609600"/>
          <a:ext cx="418147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Acrobat Document" r:id="rId4" imgW="4181464" imgH="2819400" progId="AcroExch.Document.7">
                  <p:embed/>
                </p:oleObj>
              </mc:Choice>
              <mc:Fallback>
                <p:oleObj name="Acrobat Document" r:id="rId4" imgW="4181464" imgH="28194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00600" y="609600"/>
                        <a:ext cx="4181475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52400" y="4923641"/>
                <a:ext cx="8458200" cy="1019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Now,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𝑀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𝑀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T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𝐼</m:t>
                            </m:r>
                            <m:r>
                              <a:rPr lang="en-US" i="1">
                                <a:latin typeface="Cambria Math"/>
                              </a:rPr>
                              <m:t>|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>
                                <a:latin typeface="Cambria Math"/>
                              </a:rPr>
                              <m:t>𝐞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>
                                <a:latin typeface="Cambria Math"/>
                              </a:rPr>
                              <m:t>𝐞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|</m:t>
                        </m:r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>
                                <a:latin typeface="Cambria Math"/>
                              </a:rPr>
                              <m:t>𝐞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1">
                            <a:latin typeface="Cambria Math"/>
                          </a:rPr>
                          <m:t>𝐂</m:t>
                        </m:r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</m:e>
                        </m:acc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923641"/>
                <a:ext cx="8458200" cy="1019959"/>
              </a:xfrm>
              <a:prstGeom prst="rect">
                <a:avLst/>
              </a:prstGeom>
              <a:blipFill rotWithShape="1">
                <a:blip r:embed="rId6"/>
                <a:stretch>
                  <a:fillRect l="-576" b="-8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472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4267200" cy="5626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A closer look at the Fundamental matrix</a:t>
                </a:r>
                <a:endParaRPr lang="en-US" dirty="0" smtClean="0"/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b="1" dirty="0" smtClean="0"/>
                  <a:t>Case II</a:t>
                </a:r>
              </a:p>
              <a:p>
                <a:r>
                  <a:rPr lang="en-US" dirty="0" smtClean="0"/>
                  <a:t>Case I ignores the affine transform between image Euclidean space (ideal image space) and image affine space (acquired image space). </a:t>
                </a:r>
              </a:p>
              <a:p>
                <a:endParaRPr lang="en-US" sz="1200" dirty="0" smtClean="0"/>
              </a:p>
              <a:p>
                <a:r>
                  <a:rPr lang="en-US" dirty="0" smtClean="0"/>
                  <a:t>Case II solves the fundamental matrix under more realistic environment</a:t>
                </a:r>
              </a:p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 | </m:t>
                      </m:r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r>
                        <a:rPr lang="en-US" b="0" i="1" smtClean="0">
                          <a:latin typeface="Cambria Math"/>
                        </a:rPr>
                        <m:t>: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intrinsic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callib</m:t>
                      </m:r>
                      <m:r>
                        <a:rPr lang="en-US" b="0" i="0" smtClean="0">
                          <a:latin typeface="Cambria Math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matrix</m:t>
                      </m:r>
                    </m:oMath>
                  </m:oMathPara>
                </a14:m>
                <a:endParaRPr lang="en-US" dirty="0" smtClean="0"/>
              </a:p>
              <a:p>
                <a:endParaRPr lang="en-US" sz="1050" dirty="0" smtClean="0"/>
              </a:p>
              <a:p>
                <a:r>
                  <a:rPr lang="en-US" dirty="0" smtClean="0"/>
                  <a:t>The second camera matrix may be expressed in the form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b="1" i="0" smtClean="0">
                              <a:latin typeface="Cambria Math"/>
                            </a:rPr>
                            <m:t>𝐭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Explain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!</m:t>
                      </m:r>
                    </m:oMath>
                  </m:oMathPara>
                </a14:m>
                <a:endParaRPr lang="en-US" dirty="0" smtClean="0"/>
              </a:p>
              <a:p>
                <a:endParaRPr lang="en-US" sz="900" dirty="0" smtClean="0"/>
              </a:p>
              <a:p>
                <a:r>
                  <a:rPr lang="en-US" dirty="0" smtClean="0"/>
                  <a:t>As in Case I,</a:t>
                </a:r>
                <a:endParaRPr lang="en-US" i="1" dirty="0" smtClean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𝑀</m:t>
                      </m:r>
                      <m:r>
                        <a:rPr lang="en-US" b="1" i="0" smtClean="0">
                          <a:latin typeface="Cambria Math"/>
                        </a:rPr>
                        <m:t>𝐂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0" smtClean="0">
                          <a:latin typeface="Cambria Math"/>
                        </a:rPr>
                        <m:t>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𝐂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Now,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T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4267200" cy="5626156"/>
              </a:xfrm>
              <a:prstGeom prst="rect">
                <a:avLst/>
              </a:prstGeom>
              <a:blipFill rotWithShape="1">
                <a:blip r:embed="rId3"/>
                <a:stretch>
                  <a:fillRect l="-1143" t="-542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848674"/>
              </p:ext>
            </p:extLst>
          </p:nvPr>
        </p:nvGraphicFramePr>
        <p:xfrm>
          <a:off x="4800600" y="609600"/>
          <a:ext cx="418147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Acrobat Document" r:id="rId4" imgW="4181464" imgH="2819400" progId="AcroExch.Document.7">
                  <p:embed/>
                </p:oleObj>
              </mc:Choice>
              <mc:Fallback>
                <p:oleObj name="Acrobat Document" r:id="rId4" imgW="4181464" imgH="28194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00600" y="609600"/>
                        <a:ext cx="4181475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52400" y="5638800"/>
                <a:ext cx="8458200" cy="99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Thus,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>
                                <a:latin typeface="Cambria Math"/>
                              </a:rPr>
                              <m:t>𝐞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1">
                            <a:latin typeface="Cambria Math"/>
                          </a:rPr>
                          <m:t>𝐂</m:t>
                        </m:r>
                      </m:e>
                    </m:d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  <m:r>
                          <a:rPr lang="en-US" i="1">
                            <a:latin typeface="Cambria Math"/>
                          </a:rPr>
                          <m:t>|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𝑅</m:t>
                        </m:r>
                        <m:r>
                          <a:rPr lang="en-US" b="1">
                            <a:latin typeface="Cambria Math"/>
                          </a:rPr>
                          <m:t>𝐭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T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𝐾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1" i="0" smtClean="0">
                            <a:latin typeface="Cambria Math"/>
                          </a:rPr>
                          <m:t>𝐭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𝑅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sz="800" dirty="0" smtClean="0"/>
              </a:p>
              <a:p>
                <a:r>
                  <a:rPr lang="en-US" dirty="0" smtClean="0"/>
                  <a:t>Using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  <m:r>
                          <a:rPr lang="en-US" b="1" i="0" smtClean="0">
                            <a:latin typeface="Cambria Math"/>
                          </a:rPr>
                          <m:t>𝐮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/>
                          </a:rPr>
                          <m:t>𝐮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𝑅𝑆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0" smtClean="0">
                            <a:latin typeface="Cambria Math"/>
                          </a:rPr>
                          <m:t>𝐭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638800"/>
                <a:ext cx="8458200" cy="994118"/>
              </a:xfrm>
              <a:prstGeom prst="rect">
                <a:avLst/>
              </a:prstGeom>
              <a:blipFill rotWithShape="1">
                <a:blip r:embed="rId6"/>
                <a:stretch>
                  <a:fillRect l="-576" b="-9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76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733871"/>
              </p:ext>
            </p:extLst>
          </p:nvPr>
        </p:nvGraphicFramePr>
        <p:xfrm>
          <a:off x="5181600" y="304800"/>
          <a:ext cx="3695700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Acrobat Document" r:id="rId3" imgW="3695675" imgH="3609772" progId="AcroExch.Document.7">
                  <p:embed/>
                </p:oleObj>
              </mc:Choice>
              <mc:Fallback>
                <p:oleObj name="Acrobat Document" r:id="rId3" imgW="3695675" imgH="3609772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81600" y="304800"/>
                        <a:ext cx="3695700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5257800" cy="6516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u="sng" dirty="0" smtClean="0">
                    <a:solidFill>
                      <a:srgbClr val="FF0000"/>
                    </a:solidFill>
                  </a:rPr>
                  <a:t>Scene reconstruction from multiple views</a:t>
                </a:r>
                <a:endParaRPr lang="en-US" b="1" dirty="0" smtClean="0"/>
              </a:p>
              <a:p>
                <a:endParaRPr lang="en-US" dirty="0" smtClean="0"/>
              </a:p>
              <a:p>
                <a:r>
                  <a:rPr lang="en-US" b="1" dirty="0" smtClean="0"/>
                  <a:t>Task:</a:t>
                </a:r>
                <a:r>
                  <a:rPr lang="en-US" dirty="0" smtClean="0"/>
                  <a:t> Given matching points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images. Determine the 3D scene point.</a:t>
                </a:r>
              </a:p>
              <a:p>
                <a:endParaRPr lang="en-US" dirty="0" smtClean="0"/>
              </a:p>
              <a:p>
                <a:r>
                  <a:rPr lang="en-US" b="1" dirty="0" smtClean="0"/>
                  <a:t>Basic Principle:</a:t>
                </a:r>
                <a:r>
                  <a:rPr lang="en-US" dirty="0" smtClean="0"/>
                  <a:t> Back-trace the ray in 3D scene for each image. The scene point is the common intersection of all  rays.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b="1" dirty="0" smtClean="0"/>
                  <a:t>Information needed:</a:t>
                </a:r>
                <a:r>
                  <a:rPr lang="en-US" dirty="0" smtClean="0"/>
                  <a:t> To back-trace a ray in the scene space, we need to know the corresponding camera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Challenges: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In an ideal condition,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back-traced rays intersect at a common point in the scene space.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However, in real applications, due to noise and other source of errors, single-point intersection may not happen</a:t>
                </a:r>
              </a:p>
              <a:p>
                <a:endParaRPr lang="en-US" dirty="0" smtClean="0"/>
              </a:p>
              <a:p>
                <a:r>
                  <a:rPr lang="en-US" b="1" dirty="0" smtClean="0"/>
                  <a:t>How to proceed?</a:t>
                </a:r>
              </a:p>
              <a:p>
                <a:r>
                  <a:rPr lang="en-US" b="1" dirty="0" smtClean="0">
                    <a:solidFill>
                      <a:srgbClr val="0000FF"/>
                    </a:solidFill>
                  </a:rPr>
                  <a:t>	GO by Maximum likelihood estimation!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endParaRPr lang="en-US" i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5257800" cy="6516399"/>
              </a:xfrm>
              <a:prstGeom prst="rect">
                <a:avLst/>
              </a:prstGeom>
              <a:blipFill rotWithShape="1">
                <a:blip r:embed="rId5"/>
                <a:stretch>
                  <a:fillRect l="-1159" t="-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25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7924800" cy="5889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Triangulation</a:t>
                </a:r>
                <a:endParaRPr lang="en-US" b="1" u="sng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We want to locate the 3D scene point from its projections in several cameras.</a:t>
                </a:r>
              </a:p>
              <a:p>
                <a:endParaRPr lang="en-US" dirty="0"/>
              </a:p>
              <a:p>
                <a:r>
                  <a:rPr lang="en-US" dirty="0" smtClean="0"/>
                  <a:t>The task is simple, if we know camera projection matrices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| </m:t>
                    </m:r>
                    <m:r>
                      <a:rPr lang="en-US" b="0" i="1" smtClean="0">
                        <a:latin typeface="Cambria Math"/>
                      </a:rPr>
                      <m:t>𝑗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</a:rPr>
                      <m:t>, …, 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b="1" dirty="0" smtClean="0"/>
                  <a:t>Problem formulation:</a:t>
                </a:r>
                <a:r>
                  <a:rPr lang="en-US" dirty="0" smtClean="0"/>
                  <a:t> Given image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  <a:ea typeface="Cambria Math"/>
                          </a:rPr>
                          <m:t>𝐮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and camera projection </a:t>
                </a:r>
                <a:r>
                  <a:rPr lang="en-US" dirty="0" smtClean="0"/>
                  <a:t>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|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1</m:t>
                    </m:r>
                    <m:r>
                      <a:rPr lang="en-US" i="1">
                        <a:latin typeface="Cambria Math"/>
                      </a:rPr>
                      <m:t>, …, 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, solve the linear homogeneous system</a:t>
                </a:r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/>
                              <a:ea typeface="Cambria Math"/>
                            </a:rPr>
                            <m:t>𝐮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|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….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i="1" dirty="0" smtClean="0"/>
              </a:p>
              <a:p>
                <a:endParaRPr lang="en-US" dirty="0" smtClean="0"/>
              </a:p>
              <a:p>
                <a:r>
                  <a:rPr lang="en-US" b="1" dirty="0" smtClean="0"/>
                  <a:t>Output:</a:t>
                </a:r>
                <a:r>
                  <a:rPr lang="en-US" dirty="0" smtClean="0"/>
                  <a:t> the 3D scene point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𝐗</m:t>
                    </m:r>
                  </m:oMath>
                </a14:m>
                <a:endParaRPr lang="en-US" b="1" dirty="0" smtClean="0"/>
              </a:p>
              <a:p>
                <a:endParaRPr lang="en-US" dirty="0"/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Formulate the problem into an ML optimization task (here,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u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  <m:r>
                              <a:rPr lang="en-US" b="0" i="0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v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00FF"/>
                    </a:solidFill>
                  </a:rPr>
                  <a:t> are measures image points)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1" i="0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𝐗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𝑗</m:t>
                              </m:r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1" i="0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1" i="0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𝐗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3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𝐗</m:t>
                                              </m:r>
                                            </m:den>
                                          </m:f>
                                          <m:r>
                                            <a:rPr lang="en-US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𝑢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𝐗</m:t>
                                              </m:r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3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𝐗</m:t>
                                              </m:r>
                                            </m:den>
                                          </m:f>
                                          <m:r>
                                            <a:rPr lang="en-US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𝑣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i="1" dirty="0" smtClean="0">
                  <a:solidFill>
                    <a:srgbClr val="0000FF"/>
                  </a:solidFill>
                </a:endParaRPr>
              </a:p>
              <a:p>
                <a:endParaRPr lang="en-US" i="1" dirty="0" smtClean="0">
                  <a:solidFill>
                    <a:srgbClr val="0000FF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Q: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Why the error factors in measured points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u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  <m:r>
                              <a:rPr lang="en-US" i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v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i="0">
                            <a:solidFill>
                              <a:srgbClr val="FF0000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are not used here in the formulation ML optimization function?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7924800" cy="5889946"/>
              </a:xfrm>
              <a:prstGeom prst="rect">
                <a:avLst/>
              </a:prstGeom>
              <a:blipFill rotWithShape="1">
                <a:blip r:embed="rId2"/>
                <a:stretch>
                  <a:fillRect l="-615" t="-518" b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557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7924800" cy="4336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Projection reconstruction and ambiguity</a:t>
                </a:r>
                <a:endParaRPr lang="en-US" b="1" u="sng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Suppose there are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scene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 |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=1, …,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cameras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|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  <m:r>
                      <a:rPr lang="en-US" i="1">
                        <a:latin typeface="Cambria Math"/>
                      </a:rPr>
                      <m:t>=1, …, 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b="1" dirty="0" smtClean="0"/>
                  <a:t>Given</a:t>
                </a:r>
                <a:r>
                  <a:rPr lang="en-US" dirty="0" smtClean="0"/>
                  <a:t> </a:t>
                </a:r>
                <a:r>
                  <a:rPr lang="en-US" dirty="0"/>
                  <a:t>image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  <a:ea typeface="Cambria Math"/>
                          </a:rPr>
                          <m:t>𝐮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and camera projection </a:t>
                </a:r>
                <a:r>
                  <a:rPr lang="en-US" dirty="0"/>
                  <a:t>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|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  <m:r>
                      <a:rPr lang="en-US" i="1">
                        <a:latin typeface="Cambria Math"/>
                      </a:rPr>
                      <m:t>=1, …, 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/>
                  <a:t>, solve the linear homogeneous </a:t>
                </a:r>
                <a:r>
                  <a:rPr lang="en-US" dirty="0" smtClean="0"/>
                  <a:t>system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/>
                              <a:ea typeface="Cambria Math"/>
                            </a:rPr>
                            <m:t>𝐮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b="1" i="0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/>
                              <a:ea typeface="Cambria Math"/>
                            </a:rPr>
                            <m:t>𝐗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 |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=1, …,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=1, ….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i="1" dirty="0"/>
              </a:p>
              <a:p>
                <a:endParaRPr lang="en-US" dirty="0"/>
              </a:p>
              <a:p>
                <a:r>
                  <a:rPr lang="en-US" dirty="0" smtClean="0"/>
                  <a:t>Consider the task when both scene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and camera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are both unknown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The R.H.S. contains nonlinear terms of unknowns. Thus, its no more a linear system problem. </a:t>
                </a:r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7924800" cy="4336572"/>
              </a:xfrm>
              <a:prstGeom prst="rect">
                <a:avLst/>
              </a:prstGeom>
              <a:blipFill rotWithShape="1">
                <a:blip r:embed="rId2"/>
                <a:stretch>
                  <a:fillRect l="-615" t="-703" r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530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7924800" cy="4743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Projective ambiguity</a:t>
                </a:r>
                <a:endParaRPr lang="en-US" b="1" u="sng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Here, we identify the natural </a:t>
                </a:r>
                <a:r>
                  <a:rPr lang="en-US" b="1" dirty="0" smtClean="0"/>
                  <a:t>ambiguity</a:t>
                </a:r>
                <a:r>
                  <a:rPr lang="en-US" dirty="0" smtClean="0"/>
                  <a:t> in the system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be a solution of the system and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any non-singular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3×3</m:t>
                    </m:r>
                  </m:oMath>
                </a14:m>
                <a:r>
                  <a:rPr lang="en-US" dirty="0" smtClean="0"/>
                  <a:t> matrix. </a:t>
                </a:r>
              </a:p>
              <a:p>
                <a:r>
                  <a:rPr lang="en-US" dirty="0" smtClean="0"/>
                  <a:t>Then, assuming 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bSup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𝐗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𝑇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latin typeface="Cambria Math"/>
                            </a:rPr>
                            <m:t>𝐗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0" smtClean="0">
                              <a:latin typeface="Cambria Math"/>
                            </a:rPr>
                            <m:t>𝐗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i.e.,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>
                            <a:latin typeface="Cambria Math"/>
                          </a:rPr>
                          <m:t>𝐗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 smtClean="0"/>
                  <a:t> are also valid solutions to the same system. </a:t>
                </a:r>
              </a:p>
              <a:p>
                <a:endParaRPr lang="en-US" dirty="0"/>
              </a:p>
              <a:p>
                <a:r>
                  <a:rPr lang="en-US" dirty="0" smtClean="0"/>
                  <a:t>So, there exists an ambiguity in the projective reconstruction.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More, specifically, the unknown true reconstruction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the estimated reconstruction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1"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/>
                  <a:t> differ by a linear transformation </a:t>
                </a:r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7924800" cy="4743222"/>
              </a:xfrm>
              <a:prstGeom prst="rect">
                <a:avLst/>
              </a:prstGeom>
              <a:blipFill rotWithShape="1">
                <a:blip r:embed="rId2"/>
                <a:stretch>
                  <a:fillRect l="-615" t="-643" b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47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4191000" cy="6311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Matching constraints (Initial rough estimation)</a:t>
                </a:r>
                <a:endParaRPr lang="en-US" b="1" u="sng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Relations satisfied by collections of corresponding image points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views.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It is used to solve initial and not very accurate estimates of camera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| </m:t>
                    </m:r>
                    <m:r>
                      <a:rPr lang="en-US" i="1">
                        <a:latin typeface="Cambria Math"/>
                      </a:rPr>
                      <m:t>𝑗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1</m:t>
                    </m:r>
                    <m:r>
                      <a:rPr lang="en-US" i="1">
                        <a:latin typeface="Cambria Math"/>
                      </a:rPr>
                      <m:t>, …, 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Remember the equation 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b="1" i="1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1">
                                                <a:latin typeface="Cambria Math"/>
                                                <a:ea typeface="Cambria Math"/>
                                              </a:rPr>
                                              <m:t>𝐮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𝑀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b="1" i="1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1">
                                                <a:latin typeface="Cambria Math"/>
                                                <a:ea typeface="Cambria Math"/>
                                              </a:rPr>
                                              <m:t>𝐮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𝑀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en-US"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latin typeface="Cambria Math"/>
                            </a:rPr>
                            <m:t>𝑊</m:t>
                          </m:r>
                        </m:e>
                      </m:d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𝐗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n-US" b="1" i="0" smtClean="0">
                          <a:latin typeface="Cambria Math"/>
                          <a:ea typeface="Cambria Math"/>
                        </a:rPr>
                        <m:t>𝐗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  <a:p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To hold the equality,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𝑊</m:t>
                    </m:r>
                  </m:oMath>
                </a14:m>
                <a:r>
                  <a:rPr lang="en-US" dirty="0" smtClean="0"/>
                  <a:t> must be a rank-deficient matrix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Each row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𝑆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𝐮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is a line and each leads to a plane in the scene space with the transformation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= a row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𝑊</m:t>
                    </m:r>
                  </m:oMath>
                </a14:m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Thus the determinant from any four rows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𝑊</m:t>
                    </m:r>
                  </m:oMath>
                </a14:m>
                <a:r>
                  <a:rPr lang="en-US" dirty="0" smtClean="0"/>
                  <a:t> is zero, i.e., the four planes have a common intersection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4191000" cy="6311408"/>
              </a:xfrm>
              <a:prstGeom prst="rect">
                <a:avLst/>
              </a:prstGeom>
              <a:blipFill rotWithShape="1">
                <a:blip r:embed="rId3"/>
                <a:stretch>
                  <a:fillRect l="-1163" t="-483" r="-1599" b="-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735803"/>
              </p:ext>
            </p:extLst>
          </p:nvPr>
        </p:nvGraphicFramePr>
        <p:xfrm>
          <a:off x="4335624" y="914400"/>
          <a:ext cx="4331839" cy="275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Acrobat Document" r:id="rId4" imgW="5029099" imgH="2752657" progId="AcroExch.Document.7">
                  <p:embed/>
                </p:oleObj>
              </mc:Choice>
              <mc:Fallback>
                <p:oleObj name="Acrobat Document" r:id="rId4" imgW="5029099" imgH="2752657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5624" y="914400"/>
                        <a:ext cx="4331839" cy="275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001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7467600" cy="320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Bundle adjustment (optimum solution)</a:t>
                </a:r>
                <a:endParaRPr lang="en-US" b="1" u="sng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Nonlinear optimization function (here</a:t>
                </a:r>
                <a:r>
                  <a:rPr lang="en-US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u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  <m:r>
                              <a:rPr lang="en-US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v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j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00FF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are measures image points)</a:t>
                </a:r>
              </a:p>
              <a:p>
                <a:endParaRPr lang="en-US" i="1" dirty="0" smtClean="0">
                  <a:solidFill>
                    <a:srgbClr val="0000FF"/>
                  </a:solidFill>
                  <a:latin typeface="Cambria Math"/>
                </a:endParaRPr>
              </a:p>
              <a:p>
                <a:endParaRPr lang="en-US" i="1" dirty="0">
                  <a:solidFill>
                    <a:srgbClr val="0000FF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𝐗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𝑗</m:t>
                                                      </m:r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,1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𝐗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</m:num>
                                                <m:den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𝑗</m:t>
                                                      </m:r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,3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US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𝐗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</m:den>
                                              </m:f>
                                              <m: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acc>
                                                    <m:accPr>
                                                      <m:chr m:val="̂"/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𝑢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𝑗</m:t>
                                                      </m:r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,2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𝐗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</m:num>
                                                <m:den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𝐦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𝑗</m:t>
                                                      </m:r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,3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b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𝐗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</m:den>
                                              </m:f>
                                              <m:r>
                                                <a:rPr lang="en-US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acc>
                                                    <m:accPr>
                                                      <m:chr m:val="̂"/>
                                                      <m:ctrlP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i="1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𝑣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i="1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func>
                    </m:oMath>
                  </m:oMathPara>
                </a14:m>
                <a:endParaRPr lang="en-US" i="1" dirty="0">
                  <a:solidFill>
                    <a:srgbClr val="0000FF"/>
                  </a:solidFill>
                </a:endParaRPr>
              </a:p>
              <a:p>
                <a:endParaRPr lang="en-US" i="1" dirty="0">
                  <a:solidFill>
                    <a:srgbClr val="0000FF"/>
                  </a:solidFill>
                </a:endParaRP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7467600" cy="3201774"/>
              </a:xfrm>
              <a:prstGeom prst="rect">
                <a:avLst/>
              </a:prstGeom>
              <a:blipFill rotWithShape="1">
                <a:blip r:embed="rId2"/>
                <a:stretch>
                  <a:fillRect l="-653" t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79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7467600" cy="5083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Two cameras, stereopsis</a:t>
                </a:r>
                <a:endParaRPr lang="en-US" b="1" u="sng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b="1" dirty="0" smtClean="0">
                    <a:solidFill>
                      <a:schemeClr val="tx1"/>
                    </a:solidFill>
                  </a:rPr>
                  <a:t>Objective: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Create 3D machine vision using images from two cameras – similar to the principle of human vision</a:t>
                </a:r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b="1" dirty="0" smtClean="0"/>
                  <a:t>Major steps: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Camera calibration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Establishing point correspondence between two pairs of points from the left and the right images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Reconstruction of 3D coordinates of the points in 3D scene space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We will start with understanding </a:t>
                </a:r>
                <a:r>
                  <a:rPr lang="en-US" b="1" dirty="0" smtClean="0"/>
                  <a:t>Epipolar geometry</a:t>
                </a:r>
                <a:r>
                  <a:rPr lang="en-US" dirty="0" smtClean="0"/>
                  <a:t> and </a:t>
                </a:r>
                <a:r>
                  <a:rPr lang="en-US" b="1" dirty="0" smtClean="0"/>
                  <a:t>Fundamental matrix</a:t>
                </a:r>
              </a:p>
              <a:p>
                <a:endParaRPr lang="en-US" dirty="0"/>
              </a:p>
              <a:p>
                <a:r>
                  <a:rPr lang="en-US" b="1" dirty="0" smtClean="0"/>
                  <a:t>MATH:</a:t>
                </a:r>
                <a:r>
                  <a:rPr lang="en-US" dirty="0" smtClean="0"/>
                  <a:t> </a:t>
                </a:r>
                <a:r>
                  <a:rPr lang="en-US" u="sng" dirty="0" smtClean="0"/>
                  <a:t>Points and lines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u="sng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u="sng" smtClean="0">
                            <a:latin typeface="Cambria Math"/>
                            <a:ea typeface="Cambria Math"/>
                          </a:rPr>
                          <m:t>𝒫</m:t>
                        </m:r>
                      </m:e>
                      <m:sup>
                        <m:r>
                          <a:rPr lang="en-US" b="0" i="1" u="sng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u="sng" dirty="0" smtClean="0"/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𝐮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𝐯</m:t>
                    </m:r>
                  </m:oMath>
                </a14:m>
                <a:r>
                  <a:rPr lang="en-US" dirty="0" smtClean="0"/>
                  <a:t> be two points on a projection plane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𝒫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; a line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𝐥</m:t>
                    </m:r>
                  </m:oMath>
                </a14:m>
                <a:r>
                  <a:rPr lang="en-US" dirty="0" smtClean="0"/>
                  <a:t> passing through the two points are expressed as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</a:rPr>
                      <m:t>𝐥</m:t>
                    </m:r>
                    <m:r>
                      <a:rPr lang="en-US" b="1" i="0" smtClean="0">
                        <a:latin typeface="Cambria Math"/>
                      </a:rPr>
                      <m:t>=</m:t>
                    </m:r>
                    <m:r>
                      <a:rPr lang="en-US" b="1" i="0" smtClean="0">
                        <a:latin typeface="Cambria Math"/>
                      </a:rPr>
                      <m:t>𝐮</m:t>
                    </m:r>
                    <m:r>
                      <a:rPr lang="en-US" b="0" i="1" smtClean="0">
                        <a:latin typeface="Cambria Math"/>
                      </a:rPr>
                      <m:t>×</m:t>
                    </m:r>
                    <m:r>
                      <a:rPr lang="en-US" b="1" i="0" smtClean="0">
                        <a:latin typeface="Cambria Math"/>
                      </a:rPr>
                      <m:t>𝐯</m:t>
                    </m:r>
                  </m:oMath>
                </a14:m>
                <a:r>
                  <a:rPr lang="en-US" dirty="0" smtClean="0"/>
                  <a:t>. Also, it may be shown that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/>
                        </a:rPr>
                        <m:t>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/>
                            </a:rPr>
                            <m:t>𝐮</m:t>
                          </m:r>
                        </m:e>
                      </m:d>
                      <m:r>
                        <a:rPr lang="en-US" b="1" i="0" smtClean="0">
                          <a:latin typeface="Cambria Math"/>
                        </a:rPr>
                        <m:t>𝐯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Any point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𝐰</m:t>
                    </m:r>
                  </m:oMath>
                </a14:m>
                <a:r>
                  <a:rPr lang="en-US" dirty="0" smtClean="0"/>
                  <a:t> lying on the line satisfies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/>
                          </a:rPr>
                          <m:t>𝐥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p>
                    </m:sSup>
                    <m:r>
                      <a:rPr lang="en-US" b="1" i="0" smtClean="0">
                        <a:latin typeface="Cambria Math"/>
                      </a:rPr>
                      <m:t>𝐰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7467600" cy="5083251"/>
              </a:xfrm>
              <a:prstGeom prst="rect">
                <a:avLst/>
              </a:prstGeom>
              <a:blipFill rotWithShape="1">
                <a:blip r:embed="rId2"/>
                <a:stretch>
                  <a:fillRect l="-653" t="-600" r="-163" b="-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11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52400" y="152400"/>
                <a:ext cx="4343400" cy="3426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 smtClean="0">
                    <a:solidFill>
                      <a:srgbClr val="FF0000"/>
                    </a:solidFill>
                  </a:rPr>
                  <a:t>Epipolar geometry and Fundamental matrix</a:t>
                </a:r>
                <a:endParaRPr lang="en-US" dirty="0" smtClean="0"/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Optical centers</a:t>
                </a:r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dirty="0" smtClean="0"/>
                  <a:t>Baseline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dirty="0" err="1" smtClean="0"/>
                  <a:t>Epipoles</a:t>
                </a:r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dirty="0" smtClean="0"/>
                  <a:t>Epipolar plane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dirty="0" smtClean="0"/>
                  <a:t>Epipolar line</a:t>
                </a:r>
              </a:p>
              <a:p>
                <a:endParaRPr lang="en-US" b="1" dirty="0"/>
              </a:p>
              <a:p>
                <a:r>
                  <a:rPr lang="en-US" b="1" dirty="0" smtClean="0"/>
                  <a:t>Epipolar constraints: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𝐮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>
                              <a:latin typeface="Cambria Math"/>
                            </a:rPr>
                            <m:t>𝐥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T</m:t>
                          </m:r>
                        </m:sup>
                      </m:sSup>
                      <m:r>
                        <a:rPr lang="en-US" b="1">
                          <a:latin typeface="Cambria Math"/>
                        </a:rPr>
                        <m:t>𝐮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4343400" cy="3426194"/>
              </a:xfrm>
              <a:prstGeom prst="rect">
                <a:avLst/>
              </a:prstGeom>
              <a:blipFill rotWithShape="1">
                <a:blip r:embed="rId3"/>
                <a:stretch>
                  <a:fillRect l="-1122" t="-890" r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931859"/>
              </p:ext>
            </p:extLst>
          </p:nvPr>
        </p:nvGraphicFramePr>
        <p:xfrm>
          <a:off x="4800600" y="609600"/>
          <a:ext cx="418147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Acrobat Document" r:id="rId4" imgW="4181464" imgH="2819400" progId="AcroExch.Document.7">
                  <p:embed/>
                </p:oleObj>
              </mc:Choice>
              <mc:Fallback>
                <p:oleObj name="Acrobat Document" r:id="rId4" imgW="4181464" imgH="28194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00600" y="609600"/>
                        <a:ext cx="4181475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0" y="3581400"/>
                <a:ext cx="8458200" cy="2872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Fundamental matrix</a:t>
                </a:r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𝐹</m:t>
                    </m:r>
                  </m:oMath>
                </a14:m>
                <a:r>
                  <a:rPr lang="en-US" dirty="0" smtClean="0"/>
                  <a:t>):  The transformation matrix relating matching points in two images. </a:t>
                </a:r>
              </a:p>
              <a:p>
                <a:r>
                  <a:rPr lang="en-US" dirty="0" smtClean="0"/>
                  <a:t>Find the relation between fundamental matrix and camera geometry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>
                              <a:latin typeface="Cambria Math"/>
                            </a:rPr>
                            <m:t>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0" smtClean="0">
                              <a:latin typeface="Cambria Math"/>
                            </a:rPr>
                            <m:t>𝐮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0">
                              <a:latin typeface="Cambria Math"/>
                            </a:rPr>
                            <m:t>𝐞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1" i="0" smtClean="0">
                          <a:latin typeface="Cambria Math"/>
                        </a:rPr>
                        <m:t>𝐗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0">
                              <a:latin typeface="Cambria Math"/>
                            </a:rPr>
                            <m:t>𝐞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×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</m:sup>
                      </m:sSup>
                      <m:r>
                        <a:rPr lang="en-US" b="1">
                          <a:latin typeface="Cambria Math"/>
                        </a:rPr>
                        <m:t>𝐮</m:t>
                      </m:r>
                    </m:oMath>
                  </m:oMathPara>
                </a14:m>
                <a:endParaRPr lang="en-US" b="1" dirty="0" smtClean="0"/>
              </a:p>
              <a:p>
                <a:endParaRPr lang="en-US" b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>
                              <a:latin typeface="Cambria Math"/>
                            </a:rPr>
                            <m:t>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>
                                  <a:latin typeface="Cambria Math"/>
                                </a:rPr>
                                <m:t>𝐞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</m:sup>
                      </m:sSup>
                      <m:r>
                        <a:rPr lang="en-US" b="1">
                          <a:latin typeface="Cambria Math"/>
                        </a:rPr>
                        <m:t>𝐮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r>
                        <a:rPr lang="en-US" b="1" i="0" smtClean="0">
                          <a:latin typeface="Cambria Math"/>
                        </a:rPr>
                        <m:t>𝐮</m:t>
                      </m:r>
                      <m:r>
                        <a:rPr lang="en-US" b="0" i="0" smtClean="0">
                          <a:latin typeface="Cambria Math"/>
                        </a:rPr>
                        <m:t>,  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where</m:t>
                      </m:r>
                      <m:r>
                        <a:rPr lang="en-US" b="0" i="0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>
                                  <a:latin typeface="Cambria Math"/>
                                </a:rPr>
                                <m:t>𝐞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b="1" dirty="0" smtClean="0"/>
              </a:p>
              <a:p>
                <a:endParaRPr lang="en-US" b="1" dirty="0"/>
              </a:p>
              <a:p>
                <a:r>
                  <a:rPr lang="en-US" dirty="0" smtClean="0"/>
                  <a:t>Using the epipolar constraint,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/>
                          </a:rPr>
                          <m:t>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/>
                          </a:rPr>
                          <m:t>𝐮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=0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⇒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/>
                          </a:rPr>
                          <m:t>𝐮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latin typeface="Cambria Math"/>
                          </a:rPr>
                          <m:t>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=0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⇒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𝐮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′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0000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𝐹</m:t>
                    </m:r>
                    <m:r>
                      <a:rPr lang="en-US" b="1">
                        <a:solidFill>
                          <a:srgbClr val="FF0000"/>
                        </a:solidFill>
                        <a:latin typeface="Cambria Math"/>
                      </a:rPr>
                      <m:t>𝐮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Also,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𝐮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0000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  <m:sSup>
                      <m:sSupPr>
                        <m:ctrl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srgbClr val="FF0000"/>
                            </a:solidFill>
                            <a:latin typeface="Cambria Math"/>
                          </a:rPr>
                          <m:t>𝐮</m:t>
                        </m:r>
                      </m:e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81400"/>
                <a:ext cx="8458200" cy="2872197"/>
              </a:xfrm>
              <a:prstGeom prst="rect">
                <a:avLst/>
              </a:prstGeom>
              <a:blipFill rotWithShape="1">
                <a:blip r:embed="rId6"/>
                <a:stretch>
                  <a:fillRect l="-576" t="-1062" b="-23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370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1524</Words>
  <Application>Microsoft Office PowerPoint</Application>
  <PresentationFormat>On-screen Show (4:3)</PresentationFormat>
  <Paragraphs>166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Acrobat Document</vt:lpstr>
      <vt:lpstr>Adobe 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pksaha</dc:creator>
  <cp:lastModifiedBy>pksaha</cp:lastModifiedBy>
  <cp:revision>87</cp:revision>
  <dcterms:created xsi:type="dcterms:W3CDTF">2011-01-24T17:20:51Z</dcterms:created>
  <dcterms:modified xsi:type="dcterms:W3CDTF">2011-01-31T21:02:30Z</dcterms:modified>
</cp:coreProperties>
</file>