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78" r:id="rId4"/>
    <p:sldId id="280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96" r:id="rId13"/>
    <p:sldId id="29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75" autoAdjust="0"/>
  </p:normalViewPr>
  <p:slideViewPr>
    <p:cSldViewPr>
      <p:cViewPr varScale="1">
        <p:scale>
          <a:sx n="153" d="100"/>
          <a:sy n="153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5697-ED94-4E10-A206-24E409816714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002E-94A2-4B2B-9F4A-10340195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0E8E-6D4D-4843-9DE0-F3A245B0AC25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55:148 Digital Image Processing</a:t>
            </a:r>
          </a:p>
          <a:p>
            <a:r>
              <a:rPr lang="en-US" b="1" dirty="0" smtClean="0"/>
              <a:t>Chapter 11 </a:t>
            </a:r>
            <a:br>
              <a:rPr lang="en-US" b="1" dirty="0" smtClean="0"/>
            </a:br>
            <a:r>
              <a:rPr lang="en-US" b="1" dirty="0" smtClean="0"/>
              <a:t>3D Vision, Geometry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Topics: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Basics of projective geometry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Points and hyperplanes in projective space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Homography</a:t>
            </a:r>
          </a:p>
          <a:p>
            <a:pPr lvl="2"/>
            <a:r>
              <a:rPr lang="en-US" sz="1600" b="1" dirty="0">
                <a:solidFill>
                  <a:srgbClr val="00B050"/>
                </a:solidFill>
              </a:rPr>
              <a:t>Estimating homography from point </a:t>
            </a:r>
            <a:r>
              <a:rPr lang="en-US" sz="1600" b="1" dirty="0" smtClean="0">
                <a:solidFill>
                  <a:srgbClr val="00B050"/>
                </a:solidFill>
              </a:rPr>
              <a:t>correspondence</a:t>
            </a:r>
          </a:p>
          <a:p>
            <a:pPr lvl="1"/>
            <a:r>
              <a:rPr lang="en-US" sz="1600" b="1" dirty="0">
                <a:solidFill>
                  <a:srgbClr val="00B050"/>
                </a:solidFill>
              </a:rPr>
              <a:t>The single perspective camera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An overview of single camera calibration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Calibration of one camera from the known scene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Two cameras, stereopsis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The geometry of two cameras. The fundamental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Estimation of a fundamental matrix from image point correspondences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Applications of the </a:t>
            </a:r>
            <a:r>
              <a:rPr lang="en-US" sz="1600" b="1" dirty="0" err="1" smtClean="0">
                <a:solidFill>
                  <a:srgbClr val="0000FF"/>
                </a:solidFill>
              </a:rPr>
              <a:t>epipolar</a:t>
            </a:r>
            <a:r>
              <a:rPr lang="en-US" sz="1600" b="1" dirty="0" smtClean="0">
                <a:solidFill>
                  <a:srgbClr val="0000FF"/>
                </a:solidFill>
              </a:rPr>
              <a:t> geometry in vision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Three and more cameras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Stereo correspondence algorithms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7150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Green = To be discussed today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0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2819400" cy="4979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Euclidean → Image affine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Homogeneous </a:t>
                </a:r>
                <a:r>
                  <a:rPr lang="en-US" dirty="0">
                    <a:solidFill>
                      <a:srgbClr val="0000FF"/>
                    </a:solidFill>
                  </a:rPr>
                  <a:t>coordinates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𝐮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𝐾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Explain different parameters in the matrix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called the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intrinsic calibration matrix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𝐮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represents the image pixel coordinate system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2819400" cy="4979055"/>
              </a:xfrm>
              <a:prstGeom prst="rect">
                <a:avLst/>
              </a:prstGeom>
              <a:blipFill rotWithShape="1">
                <a:blip r:embed="rId3"/>
                <a:stretch>
                  <a:fillRect l="-1728" t="-612" b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406686"/>
              </p:ext>
            </p:extLst>
          </p:nvPr>
        </p:nvGraphicFramePr>
        <p:xfrm>
          <a:off x="2878663" y="685800"/>
          <a:ext cx="6207125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Acrobat Document" r:id="rId4" imgW="4819553" imgH="3771900" progId="AcroExch.Document.7">
                  <p:embed/>
                </p:oleObj>
              </mc:Choice>
              <mc:Fallback>
                <p:oleObj name="Acrobat Document" r:id="rId4" imgW="4819553" imgH="3771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663" y="685800"/>
                        <a:ext cx="6207125" cy="485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7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2819400" cy="4044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Scene → Image affine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Homogeneous </a:t>
                </a:r>
                <a:r>
                  <a:rPr lang="en-US" dirty="0">
                    <a:solidFill>
                      <a:srgbClr val="0000FF"/>
                    </a:solidFill>
                  </a:rPr>
                  <a:t>coordinates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𝐮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𝐾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b="1">
                                    <a:latin typeface="Cambria Math"/>
                                  </a:rPr>
                                  <m:t>𝐭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/>
                        </a:rPr>
                        <m:t>𝐗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1" i="0" smtClean="0">
                          <a:latin typeface="Cambria Math"/>
                        </a:rPr>
                        <m:t>𝐗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matrix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called the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projection matrix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2819400" cy="4044120"/>
              </a:xfrm>
              <a:prstGeom prst="rect">
                <a:avLst/>
              </a:prstGeom>
              <a:blipFill rotWithShape="1">
                <a:blip r:embed="rId3"/>
                <a:stretch>
                  <a:fillRect l="-1728" t="-754" r="-12743" b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9317"/>
              </p:ext>
            </p:extLst>
          </p:nvPr>
        </p:nvGraphicFramePr>
        <p:xfrm>
          <a:off x="3505200" y="685800"/>
          <a:ext cx="5580588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Acrobat Document" r:id="rId4" imgW="4819553" imgH="3771900" progId="AcroExch.Document.7">
                  <p:embed/>
                </p:oleObj>
              </mc:Choice>
              <mc:Fallback>
                <p:oleObj name="Acrobat Document" r:id="rId4" imgW="4819553" imgH="3771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685800"/>
                        <a:ext cx="5580588" cy="485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50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4337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Projection and back projection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Here, homogeneous coordinates are used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𝐮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1" i="0" smtClean="0">
                          <a:latin typeface="Cambria Math"/>
                        </a:rPr>
                        <m:t>𝐗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 compute the inverse map we need to compute the inverse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is not a square matrix!</a:t>
                </a:r>
              </a:p>
              <a:p>
                <a:r>
                  <a:rPr lang="en-US" dirty="0" smtClean="0"/>
                  <a:t>How to solve it?</a:t>
                </a:r>
              </a:p>
              <a:p>
                <a:r>
                  <a:rPr lang="en-US" dirty="0" smtClean="0"/>
                  <a:t>Use </a:t>
                </a:r>
                <a:r>
                  <a:rPr lang="en-US" b="1" dirty="0" smtClean="0"/>
                  <a:t>pseudo inverse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;   Property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Image → Scene transformation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𝐗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𝐮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Does it mean that we can uniquely map a 2D image point to a 3D scene point?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:endParaRPr lang="en-US" u="sng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4337085"/>
              </a:xfrm>
              <a:prstGeom prst="rect">
                <a:avLst/>
              </a:prstGeom>
              <a:blipFill rotWithShape="1">
                <a:blip r:embed="rId2"/>
                <a:stretch>
                  <a:fillRect l="-615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9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6276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Projection and back projection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Here, homogeneous coordinates are used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𝐮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1" i="0" smtClean="0">
                          <a:latin typeface="Cambria Math"/>
                        </a:rPr>
                        <m:t>𝐗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 compute the inverse map we need to compute the inverse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is not a square matrix!</a:t>
                </a:r>
              </a:p>
              <a:p>
                <a:r>
                  <a:rPr lang="en-US" dirty="0" smtClean="0"/>
                  <a:t>How to solve it?</a:t>
                </a:r>
              </a:p>
              <a:p>
                <a:r>
                  <a:rPr lang="en-US" dirty="0" smtClean="0"/>
                  <a:t>Use </a:t>
                </a:r>
                <a:r>
                  <a:rPr lang="en-US" b="1" dirty="0" smtClean="0"/>
                  <a:t>pseudo inverse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T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;   Property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Image → Scene transformation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𝐗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𝐮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Does it mean that we can uniquely map a 2D image point to a 3D scene point?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NO!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Note that we are using homogeneous coordinate which represent a ray and not a point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So the above equation maps a ray from the image affine coordinate system to scene coordinate system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Here is the beauty of homogenous coordinate system; </a:t>
                </a:r>
                <a:r>
                  <a:rPr lang="en-US" u="sng" dirty="0" smtClean="0"/>
                  <a:t>it does not solve the ambiguity but provide a compact mathematical representation in the presence of ambiguity</a:t>
                </a:r>
                <a:endParaRPr lang="en-US" u="sng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6276077"/>
              </a:xfrm>
              <a:prstGeom prst="rect">
                <a:avLst/>
              </a:prstGeom>
              <a:blipFill rotWithShape="1">
                <a:blip r:embed="rId2"/>
                <a:stretch>
                  <a:fillRect l="-615" t="-485" r="-308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31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3799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Back projection of an image line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Given: an image line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𝐥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Note that, </a:t>
                </a:r>
                <a:r>
                  <a:rPr lang="en-US" dirty="0"/>
                  <a:t>in </a:t>
                </a:r>
                <a:r>
                  <a:rPr lang="en-US" dirty="0" smtClean="0"/>
                  <a:t>homogeneous coordinates, a image line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𝐥</m:t>
                    </m:r>
                  </m:oMath>
                </a14:m>
                <a:r>
                  <a:rPr lang="en-US" dirty="0" smtClean="0"/>
                  <a:t> represents a plane, say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𝐚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/>
                  <a:t> on the plane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𝐚</m:t>
                    </m:r>
                  </m:oMath>
                </a14:m>
                <a:r>
                  <a:rPr lang="en-US" dirty="0" smtClean="0"/>
                  <a:t>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𝐗</m:t>
                    </m:r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Now, the projection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/>
                  <a:t>, say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𝐮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1" i="0" smtClean="0"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/>
                  <a:t>, must lie on the line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𝐥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Thus,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𝐮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𝐥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1">
                          <a:latin typeface="Cambria Math"/>
                        </a:rPr>
                        <m:t>𝐗</m:t>
                      </m:r>
                      <m:r>
                        <a:rPr lang="en-US" b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1">
                          <a:latin typeface="Cambria Math"/>
                        </a:rPr>
                        <m:t>𝐚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𝐥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𝐥</m:t>
                      </m:r>
                    </m:oMath>
                  </m:oMathPara>
                </a14:m>
                <a:endParaRPr lang="en-US" b="1" dirty="0"/>
              </a:p>
              <a:p>
                <a:endParaRPr lang="en-US" dirty="0" smtClean="0"/>
              </a:p>
              <a:p>
                <a:r>
                  <a:rPr lang="en-US" dirty="0" smtClean="0"/>
                  <a:t>The plane contains the optical center, </a:t>
                </a:r>
                <a:r>
                  <a:rPr lang="en-US" dirty="0" err="1" smtClean="0"/>
                  <a:t>i.e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𝐂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3799310"/>
              </a:xfrm>
              <a:prstGeom prst="rect">
                <a:avLst/>
              </a:prstGeom>
              <a:blipFill rotWithShape="1">
                <a:blip r:embed="rId2"/>
                <a:stretch>
                  <a:fillRect l="-615" t="-803" b="-1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007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3694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11.3.3 Camera calibration from a known scene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want to derive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that consists of both extrinsic camera calibration parameters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what are those?</a:t>
                </a:r>
                <a:r>
                  <a:rPr lang="en-US" dirty="0" smtClean="0"/>
                  <a:t>) and the intrinsic calibration matrix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again, what is that?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Given: a set of image-scene point correspondences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  <a:ea typeface="Cambria Math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Output: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>
                    <a:solidFill>
                      <a:srgbClr val="0000FF"/>
                    </a:solidFill>
                  </a:rPr>
                  <a:t>It sounds like we have solved a similar problem before!!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3694345"/>
              </a:xfrm>
              <a:prstGeom prst="rect">
                <a:avLst/>
              </a:prstGeom>
              <a:blipFill rotWithShape="1">
                <a:blip r:embed="rId2"/>
                <a:stretch>
                  <a:fillRect l="-615" t="-825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47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4248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11.3.3 Camera calibration from a known scene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want to derive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that consists of both extrinsic camera calibration parameters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what are those?</a:t>
                </a:r>
                <a:r>
                  <a:rPr lang="en-US" dirty="0" smtClean="0"/>
                  <a:t>) and the intrinsic calibration matrix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again, what is that?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Given: a set of image-scene point correspondences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  <a:ea typeface="Cambria Math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Output: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>
                    <a:solidFill>
                      <a:srgbClr val="0000FF"/>
                    </a:solidFill>
                  </a:rPr>
                  <a:t>It sounds like we have solved a similar problem before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!!</a:t>
                </a:r>
              </a:p>
              <a:p>
                <a:r>
                  <a:rPr lang="en-US" dirty="0" smtClean="0"/>
                  <a:t>Remember the process of homography estimation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is the comparison?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4248342"/>
              </a:xfrm>
              <a:prstGeom prst="rect">
                <a:avLst/>
              </a:prstGeom>
              <a:blipFill rotWithShape="1">
                <a:blip r:embed="rId2"/>
                <a:stretch>
                  <a:fillRect l="-615" t="-717"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11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5910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11.3.3 Camera calibration from a known scene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want to derive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that consists of both extrinsic camera calibration parameters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what are those?</a:t>
                </a:r>
                <a:r>
                  <a:rPr lang="en-US" dirty="0" smtClean="0"/>
                  <a:t>) and the intrinsic calibration matrix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again, what is that?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Given: a set of image-scene point correspondences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  <a:ea typeface="Cambria Math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Output: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>
                    <a:solidFill>
                      <a:srgbClr val="0000FF"/>
                    </a:solidFill>
                  </a:rPr>
                  <a:t>It sounds like we have solved a similar problem before!!</a:t>
                </a:r>
              </a:p>
              <a:p>
                <a:r>
                  <a:rPr lang="en-US" dirty="0" smtClean="0"/>
                  <a:t>Remember the process of homography estimation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is the comparison?</a:t>
                </a:r>
                <a:endParaRPr lang="en-US" dirty="0"/>
              </a:p>
              <a:p>
                <a:r>
                  <a:rPr lang="en-US" dirty="0" smtClean="0"/>
                  <a:t>In homography estimation we solved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3×3</m:t>
                    </m:r>
                  </m:oMath>
                </a14:m>
                <a:r>
                  <a:rPr lang="en-US" dirty="0" smtClean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using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correspondence</a:t>
                </a:r>
              </a:p>
              <a:p>
                <a:r>
                  <a:rPr lang="en-US" dirty="0" smtClean="0"/>
                  <a:t>Here we have to solve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3×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correspondence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Remember that we are using homogeneous coordinates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Steps?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5910336"/>
              </a:xfrm>
              <a:prstGeom prst="rect">
                <a:avLst/>
              </a:prstGeom>
              <a:blipFill rotWithShape="1">
                <a:blip r:embed="rId2"/>
                <a:stretch>
                  <a:fillRect l="-615" t="-515" r="-769" b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02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646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11.3.3 Camera calibration from a known scene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want to derive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that consists of both extrinsic camera calibration parameters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what are those?</a:t>
                </a:r>
                <a:r>
                  <a:rPr lang="en-US" dirty="0" smtClean="0"/>
                  <a:t>) and the intrinsic calibration matrix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again, what is that?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Given: a set of image-scene point correspondences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  <a:ea typeface="Cambria Math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Output: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>
                    <a:solidFill>
                      <a:srgbClr val="0000FF"/>
                    </a:solidFill>
                  </a:rPr>
                  <a:t>It sounds like we have solved a similar problem before</a:t>
                </a:r>
                <a:r>
                  <a:rPr lang="en-US" i="1" dirty="0" smtClean="0">
                    <a:solidFill>
                      <a:srgbClr val="0000FF"/>
                    </a:solidFill>
                  </a:rPr>
                  <a:t>!!</a:t>
                </a:r>
              </a:p>
              <a:p>
                <a:r>
                  <a:rPr lang="en-US" dirty="0" smtClean="0"/>
                  <a:t>Remember the process of homography estimation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is the comparison?</a:t>
                </a:r>
                <a:endParaRPr lang="en-US" dirty="0"/>
              </a:p>
              <a:p>
                <a:r>
                  <a:rPr lang="en-US" dirty="0" smtClean="0"/>
                  <a:t>In homography estimation we solved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3×3</m:t>
                    </m:r>
                  </m:oMath>
                </a14:m>
                <a:r>
                  <a:rPr lang="en-US" dirty="0" smtClean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using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correspondence</a:t>
                </a:r>
              </a:p>
              <a:p>
                <a:r>
                  <a:rPr lang="en-US" dirty="0" smtClean="0"/>
                  <a:t>Here we have to solve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3×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correspondence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Remember that we are using homogeneous coordinates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Steps?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Initialization using linear estimation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Optimization using maximum likelihood estimation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6464334"/>
              </a:xfrm>
              <a:prstGeom prst="rect">
                <a:avLst/>
              </a:prstGeom>
              <a:blipFill rotWithShape="1">
                <a:blip r:embed="rId2"/>
                <a:stretch>
                  <a:fillRect l="-615" t="-472" r="-769" b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273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646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11.3.3 Camera calibration from a known scene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want to derive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that consists of both extrinsic camera calibration parameters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what are those?</a:t>
                </a:r>
                <a:r>
                  <a:rPr lang="en-US" dirty="0" smtClean="0"/>
                  <a:t>) and the intrinsic calibration matrix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again, what is that?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Given: a set of image-scene point correspondences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  <a:ea typeface="Cambria Math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Output: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>
                    <a:solidFill>
                      <a:srgbClr val="0000FF"/>
                    </a:solidFill>
                  </a:rPr>
                  <a:t>It sounds like we have solved a similar problem before!!</a:t>
                </a:r>
              </a:p>
              <a:p>
                <a:r>
                  <a:rPr lang="en-US" dirty="0" smtClean="0"/>
                  <a:t>Remember the process of homography estimation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is the comparison?</a:t>
                </a:r>
                <a:endParaRPr lang="en-US" dirty="0"/>
              </a:p>
              <a:p>
                <a:r>
                  <a:rPr lang="en-US" dirty="0" smtClean="0"/>
                  <a:t>In homography estimation we solved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using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correspondence</a:t>
                </a:r>
              </a:p>
              <a:p>
                <a:r>
                  <a:rPr lang="en-US" dirty="0" smtClean="0"/>
                  <a:t>Here we have to solve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𝒫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correspondence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Remember that we are using homogeneous coordinates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Steps?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Step 1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Initialization using linear estimation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Step 2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Optimization using maximum likelihood estimation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6464334"/>
              </a:xfrm>
              <a:prstGeom prst="rect">
                <a:avLst/>
              </a:prstGeom>
              <a:blipFill rotWithShape="1">
                <a:blip r:embed="rId2"/>
                <a:stretch>
                  <a:fillRect l="-615" t="-472" r="-769" b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250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561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Kronecker</a:t>
                </a:r>
                <a:r>
                  <a:rPr lang="en-US" sz="2000" b="1" u="sng" dirty="0">
                    <a:solidFill>
                      <a:srgbClr val="FF0000"/>
                    </a:solidFill>
                  </a:rPr>
                  <a:t> product</a:t>
                </a:r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 mathematics</a:t>
                </a:r>
                <a:r>
                  <a:rPr lang="en-US" dirty="0"/>
                  <a:t>, the </a:t>
                </a:r>
                <a:r>
                  <a:rPr lang="en-US" b="1" dirty="0" err="1"/>
                  <a:t>Kronecker</a:t>
                </a:r>
                <a:r>
                  <a:rPr lang="en-US" b="1" dirty="0"/>
                  <a:t> product</a:t>
                </a:r>
                <a:r>
                  <a:rPr lang="en-US" dirty="0"/>
                  <a:t>, denoted by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⨂</m:t>
                    </m:r>
                  </m:oMath>
                </a14:m>
                <a:r>
                  <a:rPr lang="en-US" dirty="0" smtClean="0"/>
                  <a:t>”, is </a:t>
                </a:r>
                <a:r>
                  <a:rPr lang="en-US" dirty="0"/>
                  <a:t>an operation on two matrices of arbitrary size resulting in a block matrix. </a:t>
                </a:r>
                <a:r>
                  <a:rPr lang="en-US" dirty="0" smtClean="0"/>
                  <a:t>The </a:t>
                </a:r>
                <a:r>
                  <a:rPr lang="en-US" dirty="0" err="1"/>
                  <a:t>Kronecker</a:t>
                </a:r>
                <a:r>
                  <a:rPr lang="en-US" dirty="0"/>
                  <a:t> product should </a:t>
                </a:r>
                <a:r>
                  <a:rPr lang="en-US" b="1" dirty="0" smtClean="0"/>
                  <a:t>NOT</a:t>
                </a:r>
                <a:r>
                  <a:rPr lang="en-US" dirty="0" smtClean="0"/>
                  <a:t> </a:t>
                </a:r>
                <a:r>
                  <a:rPr lang="en-US" dirty="0"/>
                  <a:t>be confused with the usual </a:t>
                </a:r>
                <a:r>
                  <a:rPr lang="en-US" u="sng" dirty="0"/>
                  <a:t>matrix multiplication</a:t>
                </a:r>
                <a:r>
                  <a:rPr lang="en-US" dirty="0"/>
                  <a:t>, which is an entirely different operation.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-by-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dirty="0"/>
                  <a:t> matrix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dirty="0"/>
                  <a:t>-by-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𝑞</m:t>
                    </m:r>
                  </m:oMath>
                </a14:m>
                <a:r>
                  <a:rPr lang="en-US" dirty="0"/>
                  <a:t> matrix, then the </a:t>
                </a:r>
                <a:r>
                  <a:rPr lang="en-US" dirty="0" err="1"/>
                  <a:t>Kronecker</a:t>
                </a:r>
                <a:r>
                  <a:rPr lang="en-US" dirty="0"/>
                  <a:t> product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⨂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𝑚𝑝</m:t>
                    </m:r>
                  </m:oMath>
                </a14:m>
                <a:r>
                  <a:rPr lang="en-US" dirty="0"/>
                  <a:t>-by-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𝑛𝑞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block matrix</a:t>
                </a:r>
                <a:endParaRPr lang="en-US" dirty="0"/>
              </a:p>
              <a:p>
                <a:endParaRPr lang="en-US" b="1" u="sng" dirty="0" smtClean="0"/>
              </a:p>
              <a:p>
                <a:r>
                  <a:rPr lang="en-US" b="1" u="sng" dirty="0" smtClean="0"/>
                  <a:t>Example</a:t>
                </a:r>
              </a:p>
              <a:p>
                <a:endParaRPr lang="en-US" b="1" u="sng" dirty="0"/>
              </a:p>
              <a:p>
                <a:endParaRPr lang="en-US" b="1" u="sng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⨂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12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18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24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28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will use the following identity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𝐜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⨂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d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|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𝑞𝑝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5611216"/>
              </a:xfrm>
              <a:prstGeom prst="rect">
                <a:avLst/>
              </a:prstGeom>
              <a:blipFill rotWithShape="1">
                <a:blip r:embed="rId2"/>
                <a:stretch>
                  <a:fillRect l="-684" t="-543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388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7924800" cy="6121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Step 1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Initialization using linear estimation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want to derive the projection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that consists of both extrinsic camera calibration parameters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what are those?</a:t>
                </a:r>
                <a:r>
                  <a:rPr lang="en-US" dirty="0" smtClean="0"/>
                  <a:t>) and the intrinsic calibration matrix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again, what is that?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Multiply </a:t>
                </a:r>
                <a:r>
                  <a:rPr lang="en-US" dirty="0"/>
                  <a:t>the equation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 smtClean="0"/>
                  <a:t> to get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(Remember how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formed?)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Rearrange </a:t>
                </a:r>
                <a:r>
                  <a:rPr lang="en-US" dirty="0"/>
                  <a:t>the </a:t>
                </a:r>
                <a:r>
                  <a:rPr lang="en-US" dirty="0" smtClean="0"/>
                  <a:t>expression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get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/>
                                <a:ea typeface="Cambria Math"/>
                              </a:rPr>
                              <m:t>𝐗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1" i="0" smtClean="0">
                        <a:latin typeface="Cambria Math"/>
                        <a:ea typeface="Cambria Math"/>
                      </a:rPr>
                      <m:t>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ea typeface="Cambria Math"/>
                      </a:rPr>
                      <m:t>𝐦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Integrate all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correspondences into a single system of linear equation</a:t>
                </a:r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0" smtClean="0">
                                            <a:latin typeface="Cambria Math"/>
                                            <a:ea typeface="Cambria Math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  <a:ea typeface="Cambria Math"/>
                                          </a:rPr>
                                          <m:t>T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⨂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0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𝐮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T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⨂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𝑆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𝐮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>
                                            <a:latin typeface="Cambria Math"/>
                                            <a:ea typeface="Cambria Math"/>
                                          </a:rPr>
                                          <m:t>𝐗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𝑚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  <a:ea typeface="Cambria Math"/>
                                          </a:rPr>
                                          <m:t>T</m:t>
                                        </m:r>
                                      </m:sup>
                                    </m:sSub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⨂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>
                                                <a:latin typeface="Cambria Math"/>
                                                <a:ea typeface="Cambria Math"/>
                                              </a:rPr>
                                              <m:t>𝐮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𝑊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Compute eigenvectors and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𝐦</m:t>
                    </m:r>
                  </m:oMath>
                </a14:m>
                <a:r>
                  <a:rPr lang="en-US" dirty="0"/>
                  <a:t> along the eigenvector associated with the smallest </a:t>
                </a:r>
                <a:r>
                  <a:rPr lang="en-US" dirty="0" smtClean="0"/>
                  <a:t>eigenvalue </a:t>
                </a:r>
                <a:r>
                  <a:rPr lang="en-US" dirty="0"/>
                  <a:t>subject to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7924800" cy="6121291"/>
              </a:xfrm>
              <a:prstGeom prst="rect">
                <a:avLst/>
              </a:prstGeom>
              <a:blipFill rotWithShape="1">
                <a:blip r:embed="rId2"/>
                <a:stretch>
                  <a:fillRect l="-615" t="-498" r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129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3257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smtClean="0">
                    <a:solidFill>
                      <a:srgbClr val="FF0000"/>
                    </a:solidFill>
                  </a:rPr>
                  <a:t>Step 2 Maximum </a:t>
                </a:r>
                <a:r>
                  <a:rPr lang="en-US" sz="2000" b="1" u="sng" dirty="0" smtClean="0">
                    <a:solidFill>
                      <a:srgbClr val="FF0000"/>
                    </a:solidFill>
                  </a:rPr>
                  <a:t>Likelihood Estimation</a:t>
                </a:r>
                <a:endParaRPr lang="en-US" b="1" dirty="0" smtClean="0"/>
              </a:p>
              <a:p>
                <a:endParaRPr lang="en-US" b="1" u="sng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Cost function :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sz="1600" i="1" dirty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600" b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600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𝐦</m:t>
                              </m:r>
                              <m:r>
                                <a:rPr lang="en-US" sz="1600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b="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600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𝑍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𝑃𝑟𝑜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𝑢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b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𝐦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b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𝐗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) 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𝑃𝑟𝑜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𝑗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600" b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𝐦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600" b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𝐗</m:t>
                                          </m:r>
                                          <m:r>
                                            <a:rPr lang="en-US" sz="16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) 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60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1600" i="1" dirty="0">
                  <a:latin typeface="Cambria Math"/>
                  <a:ea typeface="Cambria Math"/>
                </a:endParaRPr>
              </a:p>
              <a:p>
                <a:endParaRPr lang="en-US" b="1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3257495"/>
              </a:xfrm>
              <a:prstGeom prst="rect">
                <a:avLst/>
              </a:prstGeom>
              <a:blipFill rotWithShape="1">
                <a:blip r:embed="rId2"/>
                <a:stretch>
                  <a:fillRect l="-684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75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5672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Linear estimation</a:t>
                </a:r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b="1" u="sng" dirty="0" smtClean="0">
                    <a:solidFill>
                      <a:srgbClr val="0000FF"/>
                    </a:solidFill>
                  </a:rPr>
                  <a:t>Why linear estimation?</a:t>
                </a:r>
              </a:p>
              <a:p>
                <a:endParaRPr lang="en-US" b="1" u="sng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Cost function for maximum likelihood estimation 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i="1" dirty="0">
                  <a:solidFill>
                    <a:srgbClr val="0000FF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𝐡</m:t>
                              </m:r>
                              <m: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11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12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13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31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32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33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  <m:r>
                                                <a:rPr lang="en-US" b="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21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22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23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31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32</m:t>
                                                      </m:r>
                                                    </m:sub>
                                                  </m:sSub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b="0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+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33</m:t>
                                                      </m:r>
                                                    </m:sub>
                                                  </m:sSub>
                                                </m:den>
                                              </m:f>
                                              <m:r>
                                                <a:rPr lang="en-US" b="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solidFill>
                                                            <a:srgbClr val="0000FF"/>
                                                          </a:solidFill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𝑣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FF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eqAr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endParaRPr lang="en-US" b="1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Maximum likelihood estimation: non convex cost function → multiple optimal solutions (local optimal problem) </a:t>
                </a:r>
                <a:r>
                  <a:rPr lang="en-US" dirty="0"/>
                  <a:t>→ </a:t>
                </a:r>
                <a:r>
                  <a:rPr lang="en-US" dirty="0" smtClean="0"/>
                  <a:t>a need for initial estimation of the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Linear estimation approach is used to solve the initialization problem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5672002"/>
              </a:xfrm>
              <a:prstGeom prst="rect">
                <a:avLst/>
              </a:prstGeom>
              <a:blipFill rotWithShape="1">
                <a:blip r:embed="rId2"/>
                <a:stretch>
                  <a:fillRect l="-684" t="-538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35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4754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Linear estimation</a:t>
                </a:r>
                <a:endParaRPr lang="en-US" b="1" dirty="0" smtClean="0"/>
              </a:p>
              <a:p>
                <a:endParaRPr lang="en-US" dirty="0"/>
              </a:p>
              <a:p>
                <a:r>
                  <a:rPr lang="en-US" b="1" dirty="0" smtClean="0"/>
                  <a:t>Principle:</a:t>
                </a:r>
                <a:r>
                  <a:rPr lang="en-US" dirty="0" smtClean="0"/>
                  <a:t> minimize the sum of </a:t>
                </a:r>
                <a:r>
                  <a:rPr lang="en-US" b="1" dirty="0" smtClean="0"/>
                  <a:t>algebraic distance</a:t>
                </a:r>
                <a:r>
                  <a:rPr lang="en-US" dirty="0" smtClean="0"/>
                  <a:t> between the estimated (transformed from first projection) and actual points in the second position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Advantage:</a:t>
                </a:r>
                <a:r>
                  <a:rPr lang="en-US" dirty="0" smtClean="0"/>
                  <a:t> canonical solution, i.e., no optimization search algorithm  is needed</a:t>
                </a:r>
                <a:r>
                  <a:rPr lang="en-US" dirty="0"/>
                  <a:t> </a:t>
                </a:r>
                <a:r>
                  <a:rPr lang="en-US" dirty="0" smtClean="0"/>
                  <a:t>→ unique optimum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Method: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Start with the equation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𝐮</m:t>
                    </m:r>
                  </m:oMath>
                </a14:m>
                <a:endParaRPr lang="en-US" b="1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Eliminate the term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by multiplying with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whose rows are orthogonal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det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;   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i="1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Rearrange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dirty="0" smtClean="0"/>
                  <a:t> using the identity of </a:t>
                </a:r>
                <a:r>
                  <a:rPr lang="en-US" dirty="0" err="1" smtClean="0"/>
                  <a:t>Kronecker</a:t>
                </a:r>
                <a:r>
                  <a:rPr lang="en-US" dirty="0" smtClean="0"/>
                  <a:t> product identity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𝐻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⨂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/>
                                      <a:ea typeface="Cambria Math"/>
                                    </a:rPr>
                                    <m:t>𝐮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	where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𝐡</m:t>
                    </m:r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…,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4754763"/>
              </a:xfrm>
              <a:prstGeom prst="rect">
                <a:avLst/>
              </a:prstGeom>
              <a:blipFill rotWithShape="1">
                <a:blip r:embed="rId2"/>
                <a:stretch>
                  <a:fillRect l="-684" t="-641" b="-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97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5647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Linear estimation Method</a:t>
                </a:r>
                <a:endParaRPr lang="en-US" b="1" dirty="0" smtClean="0"/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Combine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correspondences into a single matrix form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0" smtClean="0">
                                          <a:latin typeface="Cambria Math"/>
                                          <a:ea typeface="Cambria Math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⨂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𝐮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1">
                                                <a:latin typeface="Cambria Math"/>
                                                <a:ea typeface="Cambria Math"/>
                                              </a:rPr>
                                              <m:t>𝐮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  <a:ea typeface="Cambria Math"/>
                                              </a:rPr>
                                              <m:t>T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⨂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𝑆</m:t>
                                        </m:r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𝐮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>
                                          <a:latin typeface="Cambria Math"/>
                                          <a:ea typeface="Cambria Math"/>
                                        </a:rPr>
                                        <m:t>𝐮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  <a:ea typeface="Cambria Math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⨂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>
                                              <a:latin typeface="Cambria Math"/>
                                              <a:ea typeface="Cambria Math"/>
                                            </a:rPr>
                                            <m:t>𝐮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b="1">
                        <a:latin typeface="Cambria Math"/>
                        <a:ea typeface="Cambria Math"/>
                      </a:rPr>
                      <m:t>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In real application this equality does not hold good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why??</a:t>
                </a:r>
                <a:r>
                  <a:rPr lang="en-US" dirty="0" smtClean="0"/>
                  <a:t>); so, it boils down to a minimization of the term on the </a:t>
                </a:r>
                <a:r>
                  <a:rPr lang="en-US" dirty="0" err="1" smtClean="0"/>
                  <a:t>l.h.s</a:t>
                </a:r>
                <a:r>
                  <a:rPr lang="en-US" dirty="0" smtClean="0"/>
                  <a:t>., i.e.,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r>
                          <a:rPr lang="en-US" b="1" i="0" smtClean="0">
                            <a:latin typeface="Cambria Math"/>
                          </a:rPr>
                          <m:t>𝐡</m:t>
                        </m:r>
                      </m:e>
                    </m:d>
                  </m:oMath>
                </a14:m>
                <a:r>
                  <a:rPr lang="en-US" dirty="0" smtClean="0"/>
                  <a:t> subject to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err="1" smtClean="0"/>
                  <a:t>Soln</a:t>
                </a:r>
                <a:r>
                  <a:rPr lang="en-US" dirty="0" smtClean="0"/>
                  <a:t>: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9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9</m:t>
                    </m:r>
                  </m:oMath>
                </a14:m>
                <a:r>
                  <a:rPr lang="en-US" dirty="0" smtClean="0"/>
                  <a:t> square matrix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Compute eigenvectors and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𝐡</m:t>
                    </m:r>
                  </m:oMath>
                </a14:m>
                <a:r>
                  <a:rPr lang="en-US" dirty="0" smtClean="0"/>
                  <a:t> along the eigenvector associated with the smallest eigenvalue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Data preconditioning: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pre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pre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to pre the data points such mean and </a:t>
                </a:r>
                <a:r>
                  <a:rPr lang="en-US" dirty="0" err="1" smtClean="0"/>
                  <a:t>std</a:t>
                </a:r>
                <a:r>
                  <a:rPr lang="en-US" dirty="0" smtClean="0"/>
                  <a:t> of points on each project are 0 and 1, respectively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Finally,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pre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pre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5647572"/>
              </a:xfrm>
              <a:prstGeom prst="rect">
                <a:avLst/>
              </a:prstGeom>
              <a:blipFill rotWithShape="1">
                <a:blip r:embed="rId2"/>
                <a:stretch>
                  <a:fillRect l="-684" t="-54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81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915400" cy="4287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sng" dirty="0" smtClean="0">
                    <a:solidFill>
                      <a:srgbClr val="FF0000"/>
                    </a:solidFill>
                  </a:rPr>
                  <a:t>11.3 A single projection camera</a:t>
                </a:r>
              </a:p>
              <a:p>
                <a:r>
                  <a:rPr lang="en-US" dirty="0" smtClean="0"/>
                  <a:t>11.3.1 Camera model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Different coordinate system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Transformation between every two coordinate systems</a:t>
                </a:r>
              </a:p>
              <a:p>
                <a:endParaRPr lang="en-US" dirty="0" smtClean="0"/>
              </a:p>
              <a:p>
                <a:r>
                  <a:rPr lang="en-US" u="sng" dirty="0" smtClean="0"/>
                  <a:t>Homogeneous coordinates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Image points: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3D scene </a:t>
                </a:r>
                <a:r>
                  <a:rPr lang="en-US" dirty="0"/>
                  <a:t>points: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𝑍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 a homogeneous coordinate, the last element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 or W is used to indicate the ‘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’ parameter of Eq. 11.1. Thus a </a:t>
                </a:r>
                <a:r>
                  <a:rPr lang="en-US" u="sng" dirty="0" smtClean="0"/>
                  <a:t>homogeneous coordinate represents a ray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All points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lie on the image plane.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Thus, by performing all transformations on homogeneous coordinates, we do not only transform a set of points onto another set of points; rather, a set of rays is transformed onto another set of rays.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915400" cy="4287969"/>
              </a:xfrm>
              <a:prstGeom prst="rect">
                <a:avLst/>
              </a:prstGeom>
              <a:blipFill rotWithShape="1">
                <a:blip r:embed="rId2"/>
                <a:stretch>
                  <a:fillRect l="-684" t="-711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59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281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Camera model</a:t>
            </a:r>
          </a:p>
          <a:p>
            <a:endParaRPr lang="en-US" u="sng" dirty="0" smtClean="0"/>
          </a:p>
          <a:p>
            <a:r>
              <a:rPr lang="en-US" u="sng" dirty="0" smtClean="0"/>
              <a:t>Important parameters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Image plane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Optical axis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Focal point/optical center/center of projection</a:t>
            </a:r>
          </a:p>
          <a:p>
            <a:endParaRPr lang="en-US" dirty="0" smtClean="0"/>
          </a:p>
          <a:p>
            <a:r>
              <a:rPr lang="en-US" u="sng" dirty="0" smtClean="0"/>
              <a:t>Different coordinate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World/scene coordinate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Camera coordinate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Image Euclidean </a:t>
            </a:r>
            <a:r>
              <a:rPr lang="en-US" dirty="0">
                <a:solidFill>
                  <a:srgbClr val="0000FF"/>
                </a:solidFill>
              </a:rPr>
              <a:t>coordinate </a:t>
            </a:r>
            <a:r>
              <a:rPr lang="en-US" dirty="0" smtClean="0">
                <a:solidFill>
                  <a:srgbClr val="0000FF"/>
                </a:solidFill>
              </a:rPr>
              <a:t>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Image affine coordinate </a:t>
            </a:r>
            <a:r>
              <a:rPr lang="en-US" dirty="0">
                <a:solidFill>
                  <a:srgbClr val="0000FF"/>
                </a:solidFill>
              </a:rPr>
              <a:t>system</a:t>
            </a:r>
          </a:p>
          <a:p>
            <a:endParaRPr lang="en-US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273300"/>
              </p:ext>
            </p:extLst>
          </p:nvPr>
        </p:nvGraphicFramePr>
        <p:xfrm>
          <a:off x="2878663" y="685800"/>
          <a:ext cx="6207125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4819553" imgH="3771900" progId="AcroExch.Document.7">
                  <p:embed/>
                </p:oleObj>
              </mc:Choice>
              <mc:Fallback>
                <p:oleObj name="Acrobat Document" r:id="rId3" imgW="4819553" imgH="3771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8663" y="685800"/>
                        <a:ext cx="6207125" cy="485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03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2819400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Transformations between different coordinate systems</a:t>
                </a:r>
              </a:p>
              <a:p>
                <a:endParaRPr lang="en-US" u="sng" dirty="0" smtClean="0"/>
              </a:p>
              <a:p>
                <a:r>
                  <a:rPr lang="en-US" u="sng" dirty="0" smtClean="0"/>
                  <a:t>Scene → Camera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Non-homogeneous coordinates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latin typeface="Cambria Math"/>
                        </a:rPr>
                        <m:t>𝐗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1" i="0" smtClean="0">
                          <a:latin typeface="Cambria Math"/>
                        </a:rPr>
                        <m:t>𝐭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Homogeneous </a:t>
                </a:r>
                <a:r>
                  <a:rPr lang="en-US" dirty="0">
                    <a:solidFill>
                      <a:srgbClr val="0000FF"/>
                    </a:solidFill>
                  </a:rPr>
                  <a:t>coordinates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b="1" i="0" smtClean="0">
                                    <a:latin typeface="Cambria Math"/>
                                  </a:rPr>
                                  <m:t>𝐭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/>
                        </a:rPr>
                        <m:t>𝐗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𝐭</m:t>
                    </m:r>
                  </m:oMath>
                </a14:m>
                <a:r>
                  <a:rPr lang="en-US" dirty="0" smtClean="0"/>
                  <a:t> are called </a:t>
                </a:r>
                <a:r>
                  <a:rPr lang="en-US" b="1" dirty="0" smtClean="0"/>
                  <a:t>extrinsic camera calibration parameters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2819400" cy="4708981"/>
              </a:xfrm>
              <a:prstGeom prst="rect">
                <a:avLst/>
              </a:prstGeom>
              <a:blipFill rotWithShape="1">
                <a:blip r:embed="rId3"/>
                <a:stretch>
                  <a:fillRect l="-1728" t="-648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523187"/>
              </p:ext>
            </p:extLst>
          </p:nvPr>
        </p:nvGraphicFramePr>
        <p:xfrm>
          <a:off x="2878663" y="685800"/>
          <a:ext cx="6207125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4" imgW="4819553" imgH="3771900" progId="AcroExch.Document.7">
                  <p:embed/>
                </p:oleObj>
              </mc:Choice>
              <mc:Fallback>
                <p:oleObj name="Acrobat Document" r:id="rId4" imgW="4819553" imgH="3771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663" y="685800"/>
                        <a:ext cx="6207125" cy="485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2819400" cy="6039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Camera→ Image Euclidean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Non-homogeneous coordinates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Homogeneous </a:t>
                </a:r>
                <a:r>
                  <a:rPr lang="en-US" dirty="0">
                    <a:solidFill>
                      <a:srgbClr val="0000FF"/>
                    </a:solidFill>
                  </a:rPr>
                  <a:t>coordinates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>
                              <a:latin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Explain the relation between the above two equations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u="sng" dirty="0" smtClean="0">
                    <a:solidFill>
                      <a:schemeClr val="tx1"/>
                    </a:solidFill>
                  </a:rPr>
                  <a:t>Normalized image plane (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 u="sng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u="sng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u="sng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𝐮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2819400" cy="6039217"/>
              </a:xfrm>
              <a:prstGeom prst="rect">
                <a:avLst/>
              </a:prstGeom>
              <a:blipFill rotWithShape="1">
                <a:blip r:embed="rId3"/>
                <a:stretch>
                  <a:fillRect l="-1728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287571"/>
              </p:ext>
            </p:extLst>
          </p:nvPr>
        </p:nvGraphicFramePr>
        <p:xfrm>
          <a:off x="2878663" y="685800"/>
          <a:ext cx="6207125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4" imgW="4819553" imgH="3771900" progId="AcroExch.Document.7">
                  <p:embed/>
                </p:oleObj>
              </mc:Choice>
              <mc:Fallback>
                <p:oleObj name="Acrobat Document" r:id="rId4" imgW="4819553" imgH="37719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8663" y="685800"/>
                        <a:ext cx="6207125" cy="485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421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2328</Words>
  <Application>Microsoft Office PowerPoint</Application>
  <PresentationFormat>On-screen Show (4:3)</PresentationFormat>
  <Paragraphs>277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pksaha</dc:creator>
  <cp:lastModifiedBy>pksaha</cp:lastModifiedBy>
  <cp:revision>61</cp:revision>
  <dcterms:created xsi:type="dcterms:W3CDTF">2011-01-24T17:20:51Z</dcterms:created>
  <dcterms:modified xsi:type="dcterms:W3CDTF">2011-01-26T19:15:43Z</dcterms:modified>
</cp:coreProperties>
</file>