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79" d="100"/>
          <a:sy n="179" d="100"/>
        </p:scale>
        <p:origin x="-162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36F36F-8733-4072-91DB-3188BA057AC7}"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1361152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36F36F-8733-4072-91DB-3188BA057AC7}"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1141040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36F36F-8733-4072-91DB-3188BA057AC7}"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319424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36F36F-8733-4072-91DB-3188BA057AC7}"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1472212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36F36F-8733-4072-91DB-3188BA057AC7}" type="datetimeFigureOut">
              <a:rPr lang="en-US" smtClean="0"/>
              <a:t>1/19/2011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4150851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36F36F-8733-4072-91DB-3188BA057AC7}" type="datetimeFigureOut">
              <a:rPr lang="en-US" smtClean="0"/>
              <a:t>1/19/2011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1246195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36F36F-8733-4072-91DB-3188BA057AC7}" type="datetimeFigureOut">
              <a:rPr lang="en-US" smtClean="0"/>
              <a:t>1/19/2011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330228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36F36F-8733-4072-91DB-3188BA057AC7}" type="datetimeFigureOut">
              <a:rPr lang="en-US" smtClean="0"/>
              <a:t>1/19/2011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3041560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36F36F-8733-4072-91DB-3188BA057AC7}" type="datetimeFigureOut">
              <a:rPr lang="en-US" smtClean="0"/>
              <a:t>1/19/2011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378423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36F36F-8733-4072-91DB-3188BA057AC7}" type="datetimeFigureOut">
              <a:rPr lang="en-US" smtClean="0"/>
              <a:t>1/19/2011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145011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36F36F-8733-4072-91DB-3188BA057AC7}" type="datetimeFigureOut">
              <a:rPr lang="en-US" smtClean="0"/>
              <a:t>1/19/2011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73C8A-DA84-4B02-BF9C-174B6AD6B198}" type="slidenum">
              <a:rPr lang="en-US" smtClean="0"/>
              <a:t>‹#›</a:t>
            </a:fld>
            <a:endParaRPr lang="en-US"/>
          </a:p>
        </p:txBody>
      </p:sp>
    </p:spTree>
    <p:extLst>
      <p:ext uri="{BB962C8B-B14F-4D97-AF65-F5344CB8AC3E}">
        <p14:creationId xmlns:p14="http://schemas.microsoft.com/office/powerpoint/2010/main" val="624334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36F36F-8733-4072-91DB-3188BA057AC7}" type="datetimeFigureOut">
              <a:rPr lang="en-US" smtClean="0"/>
              <a:t>1/19/2011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73C8A-DA84-4B02-BF9C-174B6AD6B198}" type="slidenum">
              <a:rPr lang="en-US" smtClean="0"/>
              <a:t>‹#›</a:t>
            </a:fld>
            <a:endParaRPr lang="en-US"/>
          </a:p>
        </p:txBody>
      </p:sp>
    </p:spTree>
    <p:extLst>
      <p:ext uri="{BB962C8B-B14F-4D97-AF65-F5344CB8AC3E}">
        <p14:creationId xmlns:p14="http://schemas.microsoft.com/office/powerpoint/2010/main" val="3717134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file:///C:\Users\pksaha\Desktop\Teaching\Spring%202011\Web\Current\Misc\ColorFAQ.html" TargetMode="External"/><Relationship Id="rId2" Type="http://schemas.openxmlformats.org/officeDocument/2006/relationships/hyperlink" Target="file:///C:\Users\pksaha\Desktop\Teaching\Spring%202011\Web\Current\Misc\ColorFAQ.pdf"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3736"/>
            <a:ext cx="8686800" cy="5078313"/>
          </a:xfrm>
          <a:prstGeom prst="rect">
            <a:avLst/>
          </a:prstGeom>
        </p:spPr>
        <p:txBody>
          <a:bodyPr wrap="square">
            <a:spAutoFit/>
          </a:bodyPr>
          <a:lstStyle/>
          <a:p>
            <a:r>
              <a:rPr lang="en-US" b="1" dirty="0" smtClean="0"/>
              <a:t>Course Information </a:t>
            </a:r>
          </a:p>
          <a:p>
            <a:r>
              <a:rPr lang="en-US" b="1" u="sng" dirty="0" smtClean="0"/>
              <a:t>Instructor:</a:t>
            </a:r>
            <a:endParaRPr lang="en-US" b="1" dirty="0" smtClean="0"/>
          </a:p>
          <a:p>
            <a:r>
              <a:rPr lang="en-US" b="1" dirty="0" smtClean="0"/>
              <a:t>Associate Professor Punam K Saha</a:t>
            </a:r>
            <a:r>
              <a:rPr lang="en-US" dirty="0" smtClean="0"/>
              <a:t/>
            </a:r>
            <a:br>
              <a:rPr lang="en-US" dirty="0" smtClean="0"/>
            </a:br>
            <a:r>
              <a:rPr lang="en-US" dirty="0" smtClean="0"/>
              <a:t>Office: 3314 SC </a:t>
            </a:r>
          </a:p>
          <a:p>
            <a:endParaRPr lang="en-US" b="1" dirty="0"/>
          </a:p>
          <a:p>
            <a:r>
              <a:rPr lang="en-US" b="1" dirty="0" smtClean="0"/>
              <a:t>Office Hours </a:t>
            </a:r>
            <a:r>
              <a:rPr lang="en-US" dirty="0" smtClean="0"/>
              <a:t/>
            </a:r>
            <a:br>
              <a:rPr lang="en-US" dirty="0" smtClean="0"/>
            </a:br>
            <a:r>
              <a:rPr lang="en-US" dirty="0" smtClean="0"/>
              <a:t>Mon 2:30 - 3:30pm,3314 SC </a:t>
            </a:r>
          </a:p>
          <a:p>
            <a:r>
              <a:rPr lang="en-US" dirty="0" smtClean="0"/>
              <a:t> </a:t>
            </a:r>
          </a:p>
          <a:p>
            <a:r>
              <a:rPr lang="en-US" b="1" dirty="0" smtClean="0"/>
              <a:t>Midterm </a:t>
            </a:r>
          </a:p>
          <a:p>
            <a:r>
              <a:rPr lang="en-US" dirty="0" smtClean="0"/>
              <a:t>To be decided</a:t>
            </a:r>
          </a:p>
          <a:p>
            <a:endParaRPr lang="en-US" dirty="0" smtClean="0"/>
          </a:p>
          <a:p>
            <a:r>
              <a:rPr lang="en-US" b="1" u="sng" dirty="0" smtClean="0"/>
              <a:t>Lectures:</a:t>
            </a:r>
          </a:p>
          <a:p>
            <a:r>
              <a:rPr lang="en-US" dirty="0" smtClean="0"/>
              <a:t>Mondays and Wednesdays 3:30 - 4:45 PM, 3321 SC </a:t>
            </a:r>
          </a:p>
          <a:p>
            <a:endParaRPr lang="en-US" dirty="0" smtClean="0"/>
          </a:p>
          <a:p>
            <a:r>
              <a:rPr lang="en-US" b="1" u="sng" dirty="0" smtClean="0"/>
              <a:t>Textbook:</a:t>
            </a:r>
            <a:endParaRPr lang="en-US" b="1" dirty="0" smtClean="0"/>
          </a:p>
          <a:p>
            <a:r>
              <a:rPr lang="en-US" dirty="0" smtClean="0"/>
              <a:t>M. </a:t>
            </a:r>
            <a:r>
              <a:rPr lang="en-US" dirty="0" err="1" smtClean="0"/>
              <a:t>Sonka</a:t>
            </a:r>
            <a:r>
              <a:rPr lang="en-US" dirty="0" smtClean="0"/>
              <a:t>, V. </a:t>
            </a:r>
            <a:r>
              <a:rPr lang="en-US" dirty="0" err="1" smtClean="0"/>
              <a:t>Hlavac</a:t>
            </a:r>
            <a:r>
              <a:rPr lang="en-US" dirty="0" smtClean="0"/>
              <a:t>, and R. Boyle, </a:t>
            </a:r>
            <a:r>
              <a:rPr lang="en-US" u="sng" dirty="0" smtClean="0"/>
              <a:t>Image Processing, Analysis, and Machine Vision</a:t>
            </a:r>
            <a:r>
              <a:rPr lang="en-US" dirty="0" smtClean="0"/>
              <a:t>, 3rd Ed., Thomson Engineering (now </a:t>
            </a:r>
            <a:r>
              <a:rPr lang="en-US" dirty="0" err="1" smtClean="0"/>
              <a:t>Cengage</a:t>
            </a:r>
            <a:r>
              <a:rPr lang="en-US" dirty="0" smtClean="0"/>
              <a:t>), 2008.</a:t>
            </a:r>
          </a:p>
          <a:p>
            <a:endParaRPr lang="en-US" dirty="0" smtClean="0"/>
          </a:p>
        </p:txBody>
      </p:sp>
    </p:spTree>
    <p:extLst>
      <p:ext uri="{BB962C8B-B14F-4D97-AF65-F5344CB8AC3E}">
        <p14:creationId xmlns:p14="http://schemas.microsoft.com/office/powerpoint/2010/main" val="3490652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3736"/>
            <a:ext cx="8686800" cy="6463308"/>
          </a:xfrm>
          <a:prstGeom prst="rect">
            <a:avLst/>
          </a:prstGeom>
        </p:spPr>
        <p:txBody>
          <a:bodyPr wrap="square">
            <a:spAutoFit/>
          </a:bodyPr>
          <a:lstStyle/>
          <a:p>
            <a:r>
              <a:rPr lang="en-US" b="1" u="sng" dirty="0" smtClean="0"/>
              <a:t>References:</a:t>
            </a:r>
            <a:endParaRPr lang="en-US" b="1" dirty="0" smtClean="0"/>
          </a:p>
          <a:p>
            <a:r>
              <a:rPr lang="en-US" dirty="0" smtClean="0"/>
              <a:t>R.C. Gonzalez and R.E. Woods, Digital Image Processing, 2nd edition, Prentice Hall 2002. </a:t>
            </a:r>
          </a:p>
          <a:p>
            <a:r>
              <a:rPr lang="en-US" dirty="0" smtClean="0"/>
              <a:t>J.S. Walker, </a:t>
            </a:r>
            <a:r>
              <a:rPr lang="en-US" u="sng" dirty="0" smtClean="0"/>
              <a:t>A Primer on Wavelets and their Scientific Applications</a:t>
            </a:r>
            <a:r>
              <a:rPr lang="en-US" dirty="0" smtClean="0"/>
              <a:t>, Chapman &amp; Hall/CRC, 1999. </a:t>
            </a:r>
          </a:p>
          <a:p>
            <a:r>
              <a:rPr lang="en-US" dirty="0" smtClean="0"/>
              <a:t>J.S. Lim, </a:t>
            </a:r>
            <a:r>
              <a:rPr lang="en-US" u="sng" dirty="0" smtClean="0"/>
              <a:t>Two-Dimensional Signal and Image Processing</a:t>
            </a:r>
            <a:r>
              <a:rPr lang="en-US" dirty="0" smtClean="0"/>
              <a:t>, Prentice Hall, 1991.</a:t>
            </a:r>
          </a:p>
          <a:p>
            <a:r>
              <a:rPr lang="en-US" u="sng" dirty="0" smtClean="0"/>
              <a:t>Handbook of Medical Imaging - Volume 2, Medical Image Processing and Analysis</a:t>
            </a:r>
            <a:r>
              <a:rPr lang="en-US" dirty="0" smtClean="0"/>
              <a:t>, Editors: M. </a:t>
            </a:r>
            <a:r>
              <a:rPr lang="en-US" dirty="0" err="1" smtClean="0"/>
              <a:t>Sonka</a:t>
            </a:r>
            <a:r>
              <a:rPr lang="en-US" dirty="0" smtClean="0"/>
              <a:t>, J.M. Fitzpatrick</a:t>
            </a:r>
          </a:p>
          <a:p>
            <a:r>
              <a:rPr lang="en-US" dirty="0" smtClean="0"/>
              <a:t>W.K. Pratt, </a:t>
            </a:r>
            <a:r>
              <a:rPr lang="en-US" u="sng" dirty="0" smtClean="0"/>
              <a:t>Digital Image Processing</a:t>
            </a:r>
            <a:r>
              <a:rPr lang="en-US" dirty="0" smtClean="0"/>
              <a:t>, Wiley </a:t>
            </a:r>
            <a:r>
              <a:rPr lang="en-US" dirty="0" err="1" smtClean="0"/>
              <a:t>Interscience</a:t>
            </a:r>
            <a:r>
              <a:rPr lang="en-US" dirty="0" smtClean="0"/>
              <a:t>, 3rd ed., 2001.</a:t>
            </a:r>
          </a:p>
          <a:p>
            <a:r>
              <a:rPr lang="en-US" dirty="0" smtClean="0"/>
              <a:t>E.B. Goldstein, Sensation &amp; Perception, Brooks/Cole Publishing Company, 4th ed., 1996.</a:t>
            </a:r>
          </a:p>
          <a:p>
            <a:r>
              <a:rPr lang="en-US" dirty="0" err="1" smtClean="0"/>
              <a:t>Poynton</a:t>
            </a:r>
            <a:r>
              <a:rPr lang="en-US" dirty="0" smtClean="0"/>
              <a:t>, Frequently Asked Questions about Color, </a:t>
            </a:r>
            <a:r>
              <a:rPr lang="en-US" dirty="0" smtClean="0">
                <a:hlinkClick r:id="rId2"/>
              </a:rPr>
              <a:t>ColorFAQ.pdf</a:t>
            </a:r>
            <a:r>
              <a:rPr lang="en-US" dirty="0" smtClean="0"/>
              <a:t> or </a:t>
            </a:r>
            <a:r>
              <a:rPr lang="en-US" dirty="0" smtClean="0">
                <a:hlinkClick r:id="rId3"/>
              </a:rPr>
              <a:t>ColorFAQ.html</a:t>
            </a:r>
            <a:endParaRPr lang="en-US" dirty="0" smtClean="0"/>
          </a:p>
          <a:p>
            <a:endParaRPr lang="en-US" dirty="0" smtClean="0"/>
          </a:p>
          <a:p>
            <a:r>
              <a:rPr lang="en-US" b="1" u="sng" dirty="0" smtClean="0"/>
              <a:t>Prerequisites:</a:t>
            </a:r>
          </a:p>
          <a:p>
            <a:r>
              <a:rPr lang="en-US" dirty="0" smtClean="0"/>
              <a:t>55:146 Digital Signal Processing</a:t>
            </a:r>
          </a:p>
          <a:p>
            <a:r>
              <a:rPr lang="en-US" dirty="0" smtClean="0"/>
              <a:t>55:148 Digital Image Processing</a:t>
            </a:r>
          </a:p>
          <a:p>
            <a:endParaRPr lang="en-US" dirty="0" smtClean="0"/>
          </a:p>
          <a:p>
            <a:r>
              <a:rPr lang="en-US" b="1" u="sng" dirty="0" smtClean="0"/>
              <a:t>Course Goals:</a:t>
            </a:r>
          </a:p>
          <a:p>
            <a:r>
              <a:rPr lang="en-US" dirty="0" smtClean="0"/>
              <a:t>The course is designed to introduce students to advanced theoretical concepts and practical issues associated with image processing. A special effort will be made to develop students' problem solving skills and engineering intuition. New concepts are integrated with students' previous experience through use of systems theory. Upon completion of the course, the student should be knowledgeable and competent in applying the concepts, and should be capable of reading advanced textbooks and research literature in the subject area. </a:t>
            </a:r>
          </a:p>
        </p:txBody>
      </p:sp>
    </p:spTree>
    <p:extLst>
      <p:ext uri="{BB962C8B-B14F-4D97-AF65-F5344CB8AC3E}">
        <p14:creationId xmlns:p14="http://schemas.microsoft.com/office/powerpoint/2010/main" val="2152461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3736"/>
            <a:ext cx="8686800" cy="5909310"/>
          </a:xfrm>
          <a:prstGeom prst="rect">
            <a:avLst/>
          </a:prstGeom>
        </p:spPr>
        <p:txBody>
          <a:bodyPr wrap="square">
            <a:spAutoFit/>
          </a:bodyPr>
          <a:lstStyle/>
          <a:p>
            <a:r>
              <a:rPr lang="en-US" b="1" u="sng" dirty="0" smtClean="0"/>
              <a:t>Grades:</a:t>
            </a:r>
            <a:endParaRPr lang="en-US" b="1" dirty="0" smtClean="0"/>
          </a:p>
          <a:p>
            <a:r>
              <a:rPr lang="en-US" dirty="0" smtClean="0"/>
              <a:t>Class participation 10%</a:t>
            </a:r>
          </a:p>
          <a:p>
            <a:r>
              <a:rPr lang="en-US" dirty="0" smtClean="0"/>
              <a:t>Midterm 30%</a:t>
            </a:r>
          </a:p>
          <a:p>
            <a:r>
              <a:rPr lang="en-US" dirty="0" smtClean="0"/>
              <a:t>Homework - Projects 60%</a:t>
            </a:r>
          </a:p>
          <a:p>
            <a:endParaRPr lang="en-US" dirty="0" smtClean="0"/>
          </a:p>
          <a:p>
            <a:r>
              <a:rPr lang="en-US" b="1" u="sng" dirty="0" smtClean="0"/>
              <a:t>Homework-Projects:</a:t>
            </a:r>
          </a:p>
          <a:p>
            <a:r>
              <a:rPr lang="en-US" dirty="0" smtClean="0"/>
              <a:t>Projects requiring 2-4 weeks to complete will be assigned periodically throughout the semester. The due date will be given with each assignment. Late projects will be </a:t>
            </a:r>
            <a:r>
              <a:rPr lang="en-US" dirty="0" err="1" smtClean="0"/>
              <a:t>acepted</a:t>
            </a:r>
            <a:r>
              <a:rPr lang="en-US" dirty="0" smtClean="0"/>
              <a:t> with a 10% penalty before the projects are posted to the web and a 50% penalty afterward. I encourage students to work together to discuss and solve your homework. However, each student must turn in their own work. Project reports will be submitted electronically as web page reports. Since this is an advanced class, each student will be expected to participate in the lecture discussions. </a:t>
            </a:r>
          </a:p>
          <a:p>
            <a:endParaRPr lang="en-US" dirty="0" smtClean="0"/>
          </a:p>
          <a:p>
            <a:r>
              <a:rPr lang="en-US" b="1" u="sng" dirty="0" smtClean="0"/>
              <a:t>Academic Misconduct:</a:t>
            </a:r>
          </a:p>
          <a:p>
            <a:r>
              <a:rPr lang="en-US" dirty="0" smtClean="0"/>
              <a:t>The </a:t>
            </a:r>
            <a:r>
              <a:rPr lang="en-US" i="1" dirty="0" smtClean="0"/>
              <a:t>minimum</a:t>
            </a:r>
            <a:r>
              <a:rPr lang="en-US" dirty="0" smtClean="0"/>
              <a:t> penalty for academic misconduct is failure in the course. </a:t>
            </a:r>
          </a:p>
          <a:p>
            <a:endParaRPr lang="en-US" dirty="0" smtClean="0"/>
          </a:p>
          <a:p>
            <a:r>
              <a:rPr lang="en-US" b="1" u="sng" dirty="0" smtClean="0"/>
              <a:t>Disabilities:</a:t>
            </a:r>
          </a:p>
          <a:p>
            <a:r>
              <a:rPr lang="en-US" dirty="0" smtClean="0"/>
              <a:t>I would like to hear from anyone who has a disability which may require some modification of seating, testing or other class requirements so that appropriate arrangements may be made. Please see me after class or during my office hours.  </a:t>
            </a:r>
          </a:p>
        </p:txBody>
      </p:sp>
    </p:spTree>
    <p:extLst>
      <p:ext uri="{BB962C8B-B14F-4D97-AF65-F5344CB8AC3E}">
        <p14:creationId xmlns:p14="http://schemas.microsoft.com/office/powerpoint/2010/main" val="1817796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3736"/>
            <a:ext cx="8686800" cy="2031325"/>
          </a:xfrm>
          <a:prstGeom prst="rect">
            <a:avLst/>
          </a:prstGeom>
        </p:spPr>
        <p:txBody>
          <a:bodyPr wrap="square">
            <a:spAutoFit/>
          </a:bodyPr>
          <a:lstStyle/>
          <a:p>
            <a:endParaRPr lang="en-US" dirty="0" smtClean="0"/>
          </a:p>
          <a:p>
            <a:r>
              <a:rPr lang="en-US" b="1" u="sng" dirty="0" smtClean="0"/>
              <a:t>Sickness:</a:t>
            </a:r>
          </a:p>
          <a:p>
            <a:r>
              <a:rPr lang="en-US" dirty="0" smtClean="0"/>
              <a:t>If you must miss an exam, you should call me before the exam. If I am not in, leave a message. As a rule, makeup exams are to be avoided. </a:t>
            </a:r>
          </a:p>
          <a:p>
            <a:r>
              <a:rPr lang="en-US" b="1" u="sng" dirty="0" smtClean="0"/>
              <a:t>Course News:</a:t>
            </a:r>
          </a:p>
          <a:p>
            <a:r>
              <a:rPr lang="en-US" dirty="0" smtClean="0"/>
              <a:t>Current information about the course will be available on the Advanced Image Processing web page. </a:t>
            </a:r>
            <a:endParaRPr lang="en-US" dirty="0"/>
          </a:p>
        </p:txBody>
      </p:sp>
    </p:spTree>
    <p:extLst>
      <p:ext uri="{BB962C8B-B14F-4D97-AF65-F5344CB8AC3E}">
        <p14:creationId xmlns:p14="http://schemas.microsoft.com/office/powerpoint/2010/main" val="3216415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3736"/>
            <a:ext cx="8686800" cy="6278642"/>
          </a:xfrm>
          <a:prstGeom prst="rect">
            <a:avLst/>
          </a:prstGeom>
        </p:spPr>
        <p:txBody>
          <a:bodyPr wrap="square">
            <a:spAutoFit/>
          </a:bodyPr>
          <a:lstStyle/>
          <a:p>
            <a:r>
              <a:rPr lang="en-US" sz="2400" b="1" dirty="0" smtClean="0"/>
              <a:t>Course Syllabus</a:t>
            </a:r>
          </a:p>
          <a:p>
            <a:endParaRPr lang="en-US" b="1" dirty="0" smtClean="0"/>
          </a:p>
          <a:p>
            <a:pPr marL="342900" indent="-342900">
              <a:buFont typeface="+mj-lt"/>
              <a:buAutoNum type="arabicPeriod"/>
            </a:pPr>
            <a:r>
              <a:rPr lang="en-US" b="1" dirty="0" smtClean="0"/>
              <a:t>Color </a:t>
            </a:r>
            <a:endParaRPr lang="en-US" dirty="0" smtClean="0"/>
          </a:p>
          <a:p>
            <a:pPr marL="342900" indent="-342900">
              <a:buFont typeface="+mj-lt"/>
              <a:buAutoNum type="arabicPeriod"/>
            </a:pPr>
            <a:r>
              <a:rPr lang="en-US" b="1" dirty="0" smtClean="0"/>
              <a:t>Camera models, camera calibration</a:t>
            </a:r>
            <a:endParaRPr lang="en-US" dirty="0" smtClean="0"/>
          </a:p>
          <a:p>
            <a:pPr marL="342900" indent="-342900">
              <a:buFont typeface="+mj-lt"/>
              <a:buAutoNum type="arabicPeriod"/>
            </a:pPr>
            <a:r>
              <a:rPr lang="en-US" b="1" dirty="0" smtClean="0"/>
              <a:t>Advanced image pre-processing </a:t>
            </a:r>
            <a:endParaRPr lang="en-US" b="1" dirty="0" smtClean="0"/>
          </a:p>
          <a:p>
            <a:pPr marL="800100" lvl="1" indent="-342900">
              <a:buFont typeface="Arial" pitchFamily="34" charset="0"/>
              <a:buChar char="•"/>
            </a:pPr>
            <a:r>
              <a:rPr lang="en-US" dirty="0" smtClean="0"/>
              <a:t>Scale in image processing</a:t>
            </a:r>
            <a:endParaRPr lang="en-US" dirty="0" smtClean="0"/>
          </a:p>
          <a:p>
            <a:pPr marL="800100" lvl="1" indent="-342900">
              <a:buFont typeface="Arial" pitchFamily="34" charset="0"/>
              <a:buChar char="•"/>
            </a:pPr>
            <a:r>
              <a:rPr lang="en-US" dirty="0" smtClean="0"/>
              <a:t>Line detection</a:t>
            </a:r>
          </a:p>
          <a:p>
            <a:pPr marL="800100" lvl="1" indent="-342900">
              <a:buFont typeface="Arial" pitchFamily="34" charset="0"/>
              <a:buChar char="•"/>
            </a:pPr>
            <a:r>
              <a:rPr lang="en-US" dirty="0" smtClean="0"/>
              <a:t>Corner detection</a:t>
            </a:r>
          </a:p>
          <a:p>
            <a:pPr marL="800100" lvl="1" indent="-342900">
              <a:buFont typeface="Arial" pitchFamily="34" charset="0"/>
              <a:buChar char="•"/>
            </a:pPr>
            <a:r>
              <a:rPr lang="en-US" dirty="0" smtClean="0"/>
              <a:t>Maximally stable </a:t>
            </a:r>
            <a:r>
              <a:rPr lang="en-US" dirty="0" err="1" smtClean="0"/>
              <a:t>extremal</a:t>
            </a:r>
            <a:r>
              <a:rPr lang="en-US" dirty="0" smtClean="0"/>
              <a:t> regions</a:t>
            </a:r>
          </a:p>
          <a:p>
            <a:pPr marL="342900" indent="-342900">
              <a:buFont typeface="+mj-lt"/>
              <a:buAutoNum type="arabicPeriod"/>
            </a:pPr>
            <a:r>
              <a:rPr lang="en-US" b="1" dirty="0" smtClean="0"/>
              <a:t>Mathematical Morphology</a:t>
            </a:r>
            <a:r>
              <a:rPr lang="en-US" dirty="0" smtClean="0"/>
              <a:t> </a:t>
            </a:r>
          </a:p>
          <a:p>
            <a:pPr marL="800100" lvl="1" indent="-342900">
              <a:buFont typeface="Arial" pitchFamily="34" charset="0"/>
              <a:buChar char="•"/>
            </a:pPr>
            <a:r>
              <a:rPr lang="en-US" dirty="0" smtClean="0"/>
              <a:t>binary</a:t>
            </a:r>
          </a:p>
          <a:p>
            <a:pPr marL="800100" lvl="1" indent="-342900">
              <a:buFont typeface="Arial" pitchFamily="34" charset="0"/>
              <a:buChar char="•"/>
            </a:pPr>
            <a:r>
              <a:rPr lang="en-US" dirty="0" smtClean="0"/>
              <a:t>gray-scale</a:t>
            </a:r>
          </a:p>
          <a:p>
            <a:pPr marL="800100" lvl="1" indent="-342900">
              <a:buFont typeface="Arial" pitchFamily="34" charset="0"/>
              <a:buChar char="•"/>
            </a:pPr>
            <a:r>
              <a:rPr lang="en-US" dirty="0" smtClean="0"/>
              <a:t>skeletonization</a:t>
            </a:r>
          </a:p>
          <a:p>
            <a:pPr marL="800100" lvl="1" indent="-342900">
              <a:buFont typeface="Arial" pitchFamily="34" charset="0"/>
              <a:buChar char="•"/>
            </a:pPr>
            <a:r>
              <a:rPr lang="en-US" dirty="0" err="1" smtClean="0"/>
              <a:t>granulometry</a:t>
            </a:r>
            <a:endParaRPr lang="en-US" dirty="0" smtClean="0"/>
          </a:p>
          <a:p>
            <a:pPr marL="800100" lvl="1" indent="-342900">
              <a:buFont typeface="Arial" pitchFamily="34" charset="0"/>
              <a:buChar char="•"/>
            </a:pPr>
            <a:r>
              <a:rPr lang="en-US" dirty="0" smtClean="0"/>
              <a:t>morphological segmentation</a:t>
            </a:r>
          </a:p>
          <a:p>
            <a:pPr marL="342900" indent="-342900">
              <a:buFont typeface="+mj-lt"/>
              <a:buAutoNum type="arabicPeriod"/>
            </a:pPr>
            <a:r>
              <a:rPr lang="en-US" b="1" dirty="0" smtClean="0">
                <a:solidFill>
                  <a:schemeClr val="tx1">
                    <a:lumMod val="50000"/>
                    <a:lumOff val="50000"/>
                  </a:schemeClr>
                </a:solidFill>
              </a:rPr>
              <a:t>Wavelet theory in image processing</a:t>
            </a:r>
          </a:p>
          <a:p>
            <a:pPr marL="342900" indent="-342900">
              <a:buFont typeface="+mj-lt"/>
              <a:buAutoNum type="arabicPeriod"/>
            </a:pPr>
            <a:r>
              <a:rPr lang="en-US" b="1" dirty="0" smtClean="0">
                <a:solidFill>
                  <a:schemeClr val="tx1">
                    <a:lumMod val="50000"/>
                    <a:lumOff val="50000"/>
                  </a:schemeClr>
                </a:solidFill>
              </a:rPr>
              <a:t>Image </a:t>
            </a:r>
            <a:r>
              <a:rPr lang="en-US" b="1" dirty="0" smtClean="0">
                <a:solidFill>
                  <a:schemeClr val="tx1">
                    <a:lumMod val="50000"/>
                    <a:lumOff val="50000"/>
                  </a:schemeClr>
                </a:solidFill>
              </a:rPr>
              <a:t>Compression</a:t>
            </a:r>
            <a:endParaRPr lang="en-US" dirty="0" smtClean="0">
              <a:solidFill>
                <a:schemeClr val="tx1">
                  <a:lumMod val="50000"/>
                  <a:lumOff val="50000"/>
                </a:schemeClr>
              </a:solidFill>
            </a:endParaRPr>
          </a:p>
          <a:p>
            <a:pPr marL="342900" indent="-342900">
              <a:buFont typeface="+mj-lt"/>
              <a:buAutoNum type="arabicPeriod"/>
            </a:pPr>
            <a:r>
              <a:rPr lang="en-US" b="1" dirty="0" smtClean="0">
                <a:solidFill>
                  <a:schemeClr val="tx1">
                    <a:lumMod val="50000"/>
                    <a:lumOff val="50000"/>
                  </a:schemeClr>
                </a:solidFill>
              </a:rPr>
              <a:t>Texture</a:t>
            </a:r>
            <a:endParaRPr lang="en-US" dirty="0" smtClean="0">
              <a:solidFill>
                <a:schemeClr val="tx1">
                  <a:lumMod val="50000"/>
                  <a:lumOff val="50000"/>
                </a:schemeClr>
              </a:solidFill>
            </a:endParaRPr>
          </a:p>
          <a:p>
            <a:pPr marL="342900" indent="-342900">
              <a:buFont typeface="+mj-lt"/>
              <a:buAutoNum type="arabicPeriod"/>
            </a:pPr>
            <a:r>
              <a:rPr lang="en-US" b="1" dirty="0" smtClean="0"/>
              <a:t>Image Registration</a:t>
            </a:r>
            <a:r>
              <a:rPr lang="en-US" dirty="0" smtClean="0"/>
              <a:t> </a:t>
            </a:r>
          </a:p>
          <a:p>
            <a:pPr marL="800100" lvl="1" indent="-342900">
              <a:buFont typeface="Arial" pitchFamily="34" charset="0"/>
              <a:buChar char="•"/>
            </a:pPr>
            <a:r>
              <a:rPr lang="en-US" dirty="0" smtClean="0"/>
              <a:t>rigid</a:t>
            </a:r>
          </a:p>
          <a:p>
            <a:pPr marL="800100" lvl="1" indent="-342900">
              <a:buFont typeface="Arial" pitchFamily="34" charset="0"/>
              <a:buChar char="•"/>
            </a:pPr>
            <a:r>
              <a:rPr lang="en-US" dirty="0" smtClean="0"/>
              <a:t>non-rigid</a:t>
            </a:r>
          </a:p>
          <a:p>
            <a:pPr marL="800100" lvl="1" indent="-342900">
              <a:buFont typeface="Arial" pitchFamily="34" charset="0"/>
              <a:buChar char="•"/>
            </a:pPr>
            <a:r>
              <a:rPr lang="en-US" dirty="0" smtClean="0"/>
              <a:t>RANSAC</a:t>
            </a:r>
            <a:endParaRPr lang="en-US" dirty="0"/>
          </a:p>
        </p:txBody>
      </p:sp>
    </p:spTree>
    <p:extLst>
      <p:ext uri="{BB962C8B-B14F-4D97-AF65-F5344CB8AC3E}">
        <p14:creationId xmlns:p14="http://schemas.microsoft.com/office/powerpoint/2010/main" val="3147128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509</Words>
  <Application>Microsoft Office PowerPoint</Application>
  <PresentationFormat>On-screen Show (4:3)</PresentationFormat>
  <Paragraphs>69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The University of Iowa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pksaha</dc:creator>
  <cp:lastModifiedBy>pksaha</cp:lastModifiedBy>
  <cp:revision>2</cp:revision>
  <dcterms:created xsi:type="dcterms:W3CDTF">2011-01-19T02:32:15Z</dcterms:created>
  <dcterms:modified xsi:type="dcterms:W3CDTF">2011-01-19T17:25:37Z</dcterms:modified>
</cp:coreProperties>
</file>