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1066800" y="1981200"/>
            <a:ext cx="7391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43450" y="2381249"/>
            <a:ext cx="5486399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781050" y="514349"/>
            <a:ext cx="5486399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60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1600"/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1066800" y="1981200"/>
            <a:ext cx="3619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838700" y="1981200"/>
            <a:ext cx="36195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Arial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Arial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Arial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Arial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Arial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Arial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Arial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Arial"/>
              <a:buNone/>
              <a:defRPr b="1" sz="1600"/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6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4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2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10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10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10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10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10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1000"/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b="0" i="0" sz="3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rtl="0">
              <a:spcBef>
                <a:spcPts val="0"/>
              </a:spcBef>
              <a:buFont typeface="Arial"/>
              <a:buNone/>
              <a:defRPr sz="1600"/>
            </a:lvl1pPr>
            <a:lvl2pPr indent="0" lvl="1" marL="457200" rtl="0">
              <a:spcBef>
                <a:spcPts val="0"/>
              </a:spcBef>
              <a:buFont typeface="Arial"/>
              <a:buNone/>
              <a:defRPr sz="1400"/>
            </a:lvl2pPr>
            <a:lvl3pPr indent="0" lvl="2" marL="914400" rtl="0">
              <a:spcBef>
                <a:spcPts val="0"/>
              </a:spcBef>
              <a:buFont typeface="Arial"/>
              <a:buNone/>
              <a:defRPr sz="1200"/>
            </a:lvl3pPr>
            <a:lvl4pPr indent="0" lvl="3" marL="1371600" rtl="0">
              <a:spcBef>
                <a:spcPts val="0"/>
              </a:spcBef>
              <a:buFont typeface="Arial"/>
              <a:buNone/>
              <a:defRPr sz="1000"/>
            </a:lvl4pPr>
            <a:lvl5pPr indent="0" lvl="4" marL="1828800" rtl="0">
              <a:spcBef>
                <a:spcPts val="0"/>
              </a:spcBef>
              <a:buFont typeface="Arial"/>
              <a:buNone/>
              <a:defRPr sz="1000"/>
            </a:lvl5pPr>
            <a:lvl6pPr indent="0" lvl="5" marL="2286000" rtl="0">
              <a:spcBef>
                <a:spcPts val="0"/>
              </a:spcBef>
              <a:buFont typeface="Arial"/>
              <a:buNone/>
              <a:defRPr sz="1000"/>
            </a:lvl6pPr>
            <a:lvl7pPr indent="0" lvl="6" marL="2743200" rtl="0">
              <a:spcBef>
                <a:spcPts val="0"/>
              </a:spcBef>
              <a:buFont typeface="Arial"/>
              <a:buNone/>
              <a:defRPr sz="1000"/>
            </a:lvl7pPr>
            <a:lvl8pPr indent="0" lvl="7" marL="3200400" rtl="0">
              <a:spcBef>
                <a:spcPts val="0"/>
              </a:spcBef>
              <a:buFont typeface="Arial"/>
              <a:buNone/>
              <a:defRPr sz="1000"/>
            </a:lvl8pPr>
            <a:lvl9pPr indent="0" lvl="8" marL="3657600" rtl="0">
              <a:spcBef>
                <a:spcPts val="0"/>
              </a:spcBef>
              <a:buFont typeface="Arial"/>
              <a:buNone/>
              <a:defRPr sz="1000"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705100" y="342900"/>
            <a:ext cx="4114800" cy="739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.xml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1066800" y="1981200"/>
            <a:ext cx="7391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85800" y="6477000"/>
            <a:ext cx="1828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743200" y="6477000"/>
            <a:ext cx="4267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1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0"/>
              </a:spcBef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39000" y="64770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png"/><Relationship Id="rId4" Type="http://schemas.openxmlformats.org/officeDocument/2006/relationships/image" Target="../media/image05.jp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Relationship Id="rId4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4.png"/><Relationship Id="rId4" Type="http://schemas.openxmlformats.org/officeDocument/2006/relationships/image" Target="../media/image12.jpg"/><Relationship Id="rId5" Type="http://schemas.openxmlformats.org/officeDocument/2006/relationships/image" Target="../media/image08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7.jpg"/><Relationship Id="rId4" Type="http://schemas.openxmlformats.org/officeDocument/2006/relationships/image" Target="../media/image1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png"/><Relationship Id="rId4" Type="http://schemas.openxmlformats.org/officeDocument/2006/relationships/image" Target="../media/image10.jpg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1143000" y="562512"/>
            <a:ext cx="6858000" cy="23876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U</a:t>
            </a:r>
            <a:r>
              <a:rPr lang="en-US"/>
              <a:t>I</a:t>
            </a:r>
            <a:r>
              <a:rPr b="0" i="0" lang="en-US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owa AIAA</a:t>
            </a:r>
            <a:br>
              <a:rPr b="0" i="0" lang="en-US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MAV Team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1143000" y="2869316"/>
            <a:ext cx="6858000" cy="56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 Lead: Austin Brenner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5275" y="3350805"/>
            <a:ext cx="3462123" cy="2080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8224" y="3371023"/>
            <a:ext cx="3525849" cy="203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Team Roster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066800" y="1981200"/>
            <a:ext cx="7391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Advisor: Kevin Trojanowski</a:t>
            </a: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Members: Vicki, Ryan, Alec, Andrew, Matt, Austin, and Frank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ctrTitle"/>
          </p:nvPr>
        </p:nvSpPr>
        <p:spPr>
          <a:xfrm>
            <a:off x="371100" y="185525"/>
            <a:ext cx="8494799" cy="914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5800"/>
          </a:p>
          <a:p>
            <a:pPr lvl="0" rtl="0">
              <a:spcBef>
                <a:spcPts val="0"/>
              </a:spcBef>
              <a:buNone/>
            </a:pPr>
            <a:r>
              <a:rPr lang="en-US" sz="5000"/>
              <a:t>Integration/ Interfaces</a:t>
            </a:r>
          </a:p>
        </p:txBody>
      </p:sp>
      <p:sp>
        <p:nvSpPr>
          <p:cNvPr id="158" name="Shape 158"/>
          <p:cNvSpPr txBox="1"/>
          <p:nvPr>
            <p:ph idx="1" type="subTitle"/>
          </p:nvPr>
        </p:nvSpPr>
        <p:spPr>
          <a:xfrm>
            <a:off x="371050" y="1179450"/>
            <a:ext cx="8494799" cy="407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IR Sensor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Light Sensor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Contact Sensors in AGSE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Altimeters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ctrTitle"/>
          </p:nvPr>
        </p:nvSpPr>
        <p:spPr>
          <a:xfrm>
            <a:off x="371100" y="185525"/>
            <a:ext cx="8494799" cy="141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5800"/>
          </a:p>
          <a:p>
            <a:pPr lvl="0" rtl="0">
              <a:spcBef>
                <a:spcPts val="0"/>
              </a:spcBef>
              <a:buNone/>
            </a:pPr>
            <a:r>
              <a:rPr lang="en-US" sz="5000"/>
              <a:t>Status of requirements verification</a:t>
            </a:r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0250" y="1776187"/>
            <a:ext cx="4523499" cy="3305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ctrTitle"/>
          </p:nvPr>
        </p:nvSpPr>
        <p:spPr>
          <a:xfrm>
            <a:off x="1143000" y="1122362"/>
            <a:ext cx="6858000" cy="2387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Thank you</a:t>
            </a:r>
          </a:p>
        </p:txBody>
      </p:sp>
      <p:sp>
        <p:nvSpPr>
          <p:cNvPr id="170" name="Shape 170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ctrTitle"/>
          </p:nvPr>
        </p:nvSpPr>
        <p:spPr>
          <a:xfrm>
            <a:off x="318150" y="264925"/>
            <a:ext cx="8507700" cy="740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/>
              <a:t>Final launch vehicle and payload dimensions</a:t>
            </a: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0" y="1005325"/>
            <a:ext cx="4462201" cy="344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0337" y="1100975"/>
            <a:ext cx="2847975" cy="164782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/>
        </p:nvSpPr>
        <p:spPr>
          <a:xfrm>
            <a:off x="5211278" y="2844450"/>
            <a:ext cx="3671999" cy="1169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AGSE</a:t>
            </a:r>
            <a:r>
              <a:rPr lang="en-US"/>
              <a:t>: Packed: 8x3x3ft (2.44x.91x.91m)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rPr lang="en-US"/>
              <a:t>   Rail: 6ft (1.83m)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rPr lang="en-US"/>
              <a:t>   Total Height: 9ft (2.74m)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286050" y="4525975"/>
            <a:ext cx="4091699" cy="5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-US"/>
              <a:t>Launch Vehicle</a:t>
            </a:r>
            <a:r>
              <a:rPr lang="en-US"/>
              <a:t>:2.04m Length, 10.2cm Diameter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			6.38kg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ctrTitle"/>
          </p:nvPr>
        </p:nvSpPr>
        <p:spPr>
          <a:xfrm>
            <a:off x="251700" y="159025"/>
            <a:ext cx="8693399" cy="593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200"/>
              <a:t>Key design features</a:t>
            </a:r>
          </a:p>
        </p:txBody>
      </p:sp>
      <p:sp>
        <p:nvSpPr>
          <p:cNvPr id="108" name="Shape 108"/>
          <p:cNvSpPr txBox="1"/>
          <p:nvPr>
            <p:ph idx="1" type="subTitle"/>
          </p:nvPr>
        </p:nvSpPr>
        <p:spPr>
          <a:xfrm>
            <a:off x="251800" y="752850"/>
            <a:ext cx="4580999" cy="2359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Active Drag System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Rotating Payload Bay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AGSE Linear Actuators</a:t>
            </a:r>
          </a:p>
          <a:p>
            <a:pPr indent="-228600" lvl="0" marL="457200" algn="l">
              <a:spcBef>
                <a:spcPts val="0"/>
              </a:spcBef>
              <a:buChar char="●"/>
            </a:pPr>
            <a:r>
              <a:rPr lang="en-US"/>
              <a:t>AGSE Conveyor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6900" y="2935925"/>
            <a:ext cx="2699500" cy="2180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 rotWithShape="1">
          <a:blip r:embed="rId4">
            <a:alphaModFix/>
          </a:blip>
          <a:srcRect b="-2438" l="31510" r="24282" t="0"/>
          <a:stretch/>
        </p:blipFill>
        <p:spPr>
          <a:xfrm>
            <a:off x="7268550" y="0"/>
            <a:ext cx="1593625" cy="2776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 rotWithShape="1">
          <a:blip r:embed="rId5">
            <a:alphaModFix/>
          </a:blip>
          <a:srcRect b="17429" l="7640" r="7376" t="13623"/>
          <a:stretch/>
        </p:blipFill>
        <p:spPr>
          <a:xfrm>
            <a:off x="3210850" y="2726700"/>
            <a:ext cx="5358076" cy="259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ctrTitle"/>
          </p:nvPr>
        </p:nvSpPr>
        <p:spPr>
          <a:xfrm>
            <a:off x="1143000" y="185500"/>
            <a:ext cx="6858000" cy="6626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5000"/>
              <a:t>Flight Characteristics</a:t>
            </a:r>
          </a:p>
        </p:txBody>
      </p:sp>
      <p:sp>
        <p:nvSpPr>
          <p:cNvPr id="117" name="Shape 117"/>
          <p:cNvSpPr txBox="1"/>
          <p:nvPr>
            <p:ph idx="1" type="subTitle"/>
          </p:nvPr>
        </p:nvSpPr>
        <p:spPr>
          <a:xfrm>
            <a:off x="331300" y="848200"/>
            <a:ext cx="8534399" cy="445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Motor: Cesaroni K490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Thrust-to-Weight Ratio: 10.2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Rail Exit Velocity: 41.01 ft/s (12.5 m/s)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Streamers</a:t>
            </a:r>
          </a:p>
          <a:p>
            <a:pPr indent="-330200" lvl="1" marL="914400" rtl="0" algn="l">
              <a:spcBef>
                <a:spcPts val="0"/>
              </a:spcBef>
              <a:buSzPct val="100000"/>
              <a:buChar char="○"/>
            </a:pPr>
            <a:r>
              <a:rPr lang="en-US" sz="1600"/>
              <a:t>Manufacturer: Sunward Group Ltd.</a:t>
            </a:r>
          </a:p>
          <a:p>
            <a:pPr indent="-330200" lvl="1" marL="914400" rtl="0" algn="l">
              <a:spcBef>
                <a:spcPts val="0"/>
              </a:spcBef>
              <a:buSzPct val="100000"/>
              <a:buChar char="○"/>
            </a:pPr>
            <a:r>
              <a:rPr lang="en-US" sz="1600"/>
              <a:t>Size: 5 x 50 in (12.7 x 127 cm)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Parachute</a:t>
            </a:r>
          </a:p>
          <a:p>
            <a:pPr indent="-330200" lvl="1" marL="914400" rtl="0" algn="l">
              <a:spcBef>
                <a:spcPts val="0"/>
              </a:spcBef>
              <a:buSzPct val="100000"/>
              <a:buChar char="○"/>
            </a:pPr>
            <a:r>
              <a:rPr lang="en-US" sz="1600"/>
              <a:t>Manufacturer: Angel Chute</a:t>
            </a:r>
          </a:p>
          <a:p>
            <a:pPr indent="-330200" lvl="1" marL="914400" rtl="0" algn="l">
              <a:spcBef>
                <a:spcPts val="0"/>
              </a:spcBef>
              <a:buSzPct val="100000"/>
              <a:buChar char="○"/>
            </a:pPr>
            <a:r>
              <a:rPr lang="en-US" sz="1600"/>
              <a:t>Size: 52 in diameter (132.1 cm diameter)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Terminal Velocity: 30.2 ft/s (9.2 m/s)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Mass: 13.04 lbs (5.9 kg)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Mass margin: 2 lbs (0.91 kg)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Stability: 0.944 cal</a:t>
            </a:r>
          </a:p>
          <a:p>
            <a:pPr indent="-330200" lvl="0" marL="457200" rtl="0" algn="l">
              <a:spcBef>
                <a:spcPts val="0"/>
              </a:spcBef>
              <a:buSzPct val="100000"/>
              <a:buChar char="●"/>
            </a:pPr>
            <a:r>
              <a:rPr lang="en-US" sz="1600"/>
              <a:t>Kinetic Energy</a:t>
            </a:r>
          </a:p>
          <a:p>
            <a:pPr indent="-330200" lvl="1" marL="914400" rtl="0" algn="l">
              <a:spcBef>
                <a:spcPts val="0"/>
              </a:spcBef>
              <a:buSzPct val="100000"/>
              <a:buChar char="○"/>
            </a:pPr>
            <a:r>
              <a:rPr lang="en-US" sz="1600"/>
              <a:t>Section 1: 13.7 ft-lbs (18.6 N-m)</a:t>
            </a:r>
          </a:p>
          <a:p>
            <a:pPr indent="-330200" lvl="1" marL="914400" rtl="0" algn="l">
              <a:spcBef>
                <a:spcPts val="0"/>
              </a:spcBef>
              <a:buSzPct val="100000"/>
              <a:buChar char="○"/>
            </a:pPr>
            <a:r>
              <a:rPr lang="en-US" sz="1600"/>
              <a:t>Section 2: 9.12 ft-lbs (12.4 N-m)</a:t>
            </a:r>
          </a:p>
          <a:p>
            <a:pPr indent="-330200" lvl="1" marL="914400" rtl="0" algn="l">
              <a:spcBef>
                <a:spcPts val="0"/>
              </a:spcBef>
              <a:buSzPct val="100000"/>
              <a:buChar char="○"/>
            </a:pPr>
            <a:r>
              <a:rPr lang="en-US" sz="1600"/>
              <a:t>Section 3: 132.2 ft-lbs (179.2 N-m)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ctrTitle"/>
          </p:nvPr>
        </p:nvSpPr>
        <p:spPr>
          <a:xfrm>
            <a:off x="536700" y="106025"/>
            <a:ext cx="8335500" cy="1577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lvl="0" marL="0" rtl="0" algn="l">
              <a:spcBef>
                <a:spcPts val="0"/>
              </a:spcBef>
              <a:buNone/>
            </a:pPr>
            <a:r>
              <a:rPr lang="en-US" sz="4800"/>
              <a:t>Launch pad drift with varying </a:t>
            </a:r>
          </a:p>
          <a:p>
            <a:pPr indent="0" lvl="0" marL="0" rtl="0" algn="l">
              <a:spcBef>
                <a:spcPts val="0"/>
              </a:spcBef>
              <a:buNone/>
            </a:pPr>
            <a:r>
              <a:rPr lang="en-US" sz="4800"/>
              <a:t>              wind speed</a:t>
            </a:r>
          </a:p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495750" y="1823375"/>
            <a:ext cx="8269200" cy="360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Drift Calculation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7075" y="2623925"/>
            <a:ext cx="4745024" cy="1697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ctrTitle"/>
          </p:nvPr>
        </p:nvSpPr>
        <p:spPr>
          <a:xfrm>
            <a:off x="371100" y="185525"/>
            <a:ext cx="8494799" cy="112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5800"/>
              <a:t>Test plans and procedure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815050" y="1539550"/>
            <a:ext cx="3647100" cy="3598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Recovery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Control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Subscale flight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Payload</a:t>
            </a:r>
          </a:p>
          <a:p>
            <a:pPr indent="-342900" lvl="0" marL="457200" rtl="0">
              <a:spcBef>
                <a:spcPts val="0"/>
              </a:spcBef>
              <a:buSzPct val="100000"/>
              <a:buChar char="●"/>
            </a:pPr>
            <a:r>
              <a:rPr lang="en-US" sz="1800"/>
              <a:t>Drag</a:t>
            </a:r>
          </a:p>
        </p:txBody>
      </p:sp>
      <p:pic>
        <p:nvPicPr>
          <p:cNvPr id="131" name="Shape 1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16975" y="1498375"/>
            <a:ext cx="3017000" cy="3881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ctrTitle"/>
          </p:nvPr>
        </p:nvSpPr>
        <p:spPr>
          <a:xfrm>
            <a:off x="371100" y="185525"/>
            <a:ext cx="8494799" cy="1126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5800"/>
          </a:p>
          <a:p>
            <a:pPr lvl="0" rtl="0">
              <a:spcBef>
                <a:spcPts val="0"/>
              </a:spcBef>
              <a:buNone/>
            </a:pPr>
            <a:r>
              <a:rPr lang="en-US" sz="5800"/>
              <a:t>Scale model flight test</a:t>
            </a:r>
          </a:p>
        </p:txBody>
      </p:sp>
      <p:sp>
        <p:nvSpPr>
          <p:cNvPr id="137" name="Shape 137"/>
          <p:cNvSpPr txBox="1"/>
          <p:nvPr>
            <p:ph idx="1" type="subTitle"/>
          </p:nvPr>
        </p:nvSpPr>
        <p:spPr>
          <a:xfrm>
            <a:off x="371050" y="1431250"/>
            <a:ext cx="8494799" cy="3826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900" y="1225825"/>
            <a:ext cx="2687960" cy="403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01201" y="1755449"/>
            <a:ext cx="3397950" cy="2850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ctrTitle"/>
          </p:nvPr>
        </p:nvSpPr>
        <p:spPr>
          <a:xfrm>
            <a:off x="371100" y="185525"/>
            <a:ext cx="8494799" cy="165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5800"/>
          </a:p>
          <a:p>
            <a:pPr lvl="0" rtl="0">
              <a:spcBef>
                <a:spcPts val="0"/>
              </a:spcBef>
              <a:buNone/>
            </a:pPr>
            <a:r>
              <a:rPr lang="en-US" sz="5000"/>
              <a:t>Tests of staged recovery system</a:t>
            </a:r>
          </a:p>
        </p:txBody>
      </p:sp>
      <p:sp>
        <p:nvSpPr>
          <p:cNvPr id="145" name="Shape 145"/>
          <p:cNvSpPr txBox="1"/>
          <p:nvPr>
            <p:ph idx="1" type="subTitle"/>
          </p:nvPr>
        </p:nvSpPr>
        <p:spPr>
          <a:xfrm>
            <a:off x="371050" y="1974575"/>
            <a:ext cx="8494799" cy="328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Hand Test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LED test</a:t>
            </a:r>
          </a:p>
          <a:p>
            <a:pPr indent="-228600" lvl="0" marL="457200" rtl="0" algn="l">
              <a:spcBef>
                <a:spcPts val="0"/>
              </a:spcBef>
              <a:buChar char="●"/>
            </a:pPr>
            <a:r>
              <a:rPr lang="en-US"/>
              <a:t>Pressure/Black powder test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ctrTitle"/>
          </p:nvPr>
        </p:nvSpPr>
        <p:spPr>
          <a:xfrm>
            <a:off x="371100" y="185525"/>
            <a:ext cx="8494799" cy="1656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5800"/>
          </a:p>
          <a:p>
            <a:pPr lvl="0" rtl="0">
              <a:spcBef>
                <a:spcPts val="0"/>
              </a:spcBef>
              <a:buNone/>
            </a:pPr>
            <a:r>
              <a:rPr lang="en-US" sz="5000"/>
              <a:t>Final payload design overview</a:t>
            </a:r>
          </a:p>
        </p:txBody>
      </p:sp>
      <p:pic>
        <p:nvPicPr>
          <p:cNvPr id="151" name="Shape 1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08737"/>
            <a:ext cx="4462201" cy="344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 rotWithShape="1">
          <a:blip r:embed="rId4">
            <a:alphaModFix/>
          </a:blip>
          <a:srcRect b="26612" l="17193" r="24207" t="19808"/>
          <a:stretch/>
        </p:blipFill>
        <p:spPr>
          <a:xfrm>
            <a:off x="4519850" y="1881650"/>
            <a:ext cx="4624149" cy="2874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