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357" r:id="rId3"/>
    <p:sldId id="284" r:id="rId4"/>
    <p:sldId id="283" r:id="rId5"/>
    <p:sldId id="347" r:id="rId6"/>
    <p:sldId id="285" r:id="rId7"/>
    <p:sldId id="286" r:id="rId8"/>
    <p:sldId id="287" r:id="rId9"/>
    <p:sldId id="291" r:id="rId10"/>
    <p:sldId id="292" r:id="rId11"/>
    <p:sldId id="299" r:id="rId12"/>
    <p:sldId id="307" r:id="rId13"/>
    <p:sldId id="308" r:id="rId14"/>
    <p:sldId id="309" r:id="rId15"/>
    <p:sldId id="310" r:id="rId16"/>
    <p:sldId id="336" r:id="rId17"/>
    <p:sldId id="337" r:id="rId18"/>
    <p:sldId id="338" r:id="rId19"/>
    <p:sldId id="311" r:id="rId20"/>
    <p:sldId id="312" r:id="rId21"/>
    <p:sldId id="355" r:id="rId22"/>
    <p:sldId id="356" r:id="rId23"/>
    <p:sldId id="339" r:id="rId24"/>
    <p:sldId id="327" r:id="rId25"/>
    <p:sldId id="323"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00FFFF"/>
    <a:srgbClr val="FF9933"/>
    <a:srgbClr val="948A54"/>
    <a:srgbClr val="FF6600"/>
    <a:srgbClr val="0033CC"/>
    <a:srgbClr val="0000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3" d="100"/>
          <a:sy n="123" d="100"/>
        </p:scale>
        <p:origin x="102" y="2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85DBB4-9768-4E15-9FE7-0A7DD8B0D28C}" type="datetimeFigureOut">
              <a:rPr lang="en-US" smtClean="0"/>
              <a:t>12/31/2015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EBCC4D-8FDC-4914-A000-A5331FEFF5D6}" type="slidenum">
              <a:rPr lang="en-US" smtClean="0"/>
              <a:t>‹#›</a:t>
            </a:fld>
            <a:endParaRPr lang="en-US"/>
          </a:p>
        </p:txBody>
      </p:sp>
    </p:spTree>
    <p:extLst>
      <p:ext uri="{BB962C8B-B14F-4D97-AF65-F5344CB8AC3E}">
        <p14:creationId xmlns:p14="http://schemas.microsoft.com/office/powerpoint/2010/main" val="3803449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Rot="1" noChangeAspect="1" noChangeArrowheads="1" noTextEdit="1"/>
          </p:cNvSpPr>
          <p:nvPr>
            <p:ph type="sldImg"/>
          </p:nvPr>
        </p:nvSpPr>
        <p:spPr>
          <a:xfrm>
            <a:off x="1150938" y="692150"/>
            <a:ext cx="4556125" cy="3416300"/>
          </a:xfrm>
          <a:ln/>
        </p:spPr>
      </p:sp>
      <p:sp>
        <p:nvSpPr>
          <p:cNvPr id="588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1543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683991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Rectangle 2"/>
          <p:cNvSpPr>
            <a:spLocks noGrp="1" noRot="1" noChangeAspect="1" noChangeArrowheads="1" noTextEdit="1"/>
          </p:cNvSpPr>
          <p:nvPr>
            <p:ph type="sldImg"/>
          </p:nvPr>
        </p:nvSpPr>
        <p:spPr>
          <a:xfrm>
            <a:off x="1150938" y="692150"/>
            <a:ext cx="4556125" cy="3416300"/>
          </a:xfrm>
          <a:ln/>
        </p:spPr>
      </p:sp>
      <p:sp>
        <p:nvSpPr>
          <p:cNvPr id="5888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62183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1150938" y="692150"/>
            <a:ext cx="4556125" cy="3416300"/>
          </a:xfrm>
          <a:ln/>
        </p:spPr>
      </p:sp>
      <p:sp>
        <p:nvSpPr>
          <p:cNvPr id="95235" name="Notes Placeholder 2"/>
          <p:cNvSpPr>
            <a:spLocks noGrp="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1201817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Segmenting pulmonary A/V trees via CT imaging is a critical first step in the quantification of vascular geometry for purposes of determining, for instance, pulmonary hypertension, using vascular dimensions as a comparator for assessment of airway size, detection of pulmonary emboli and more. </a:t>
            </a:r>
          </a:p>
          <a:p>
            <a:r>
              <a:rPr lang="en-US" sz="1200" dirty="0" smtClean="0"/>
              <a:t>Segmentation of A/V trees may also be useful to enhance airway tree segmentation based on the relationship of artery and airway, and to provide landmarks for intra- and inter- subject pulmonary data registration. </a:t>
            </a:r>
          </a:p>
          <a:p>
            <a:endParaRPr lang="en-US" dirty="0"/>
          </a:p>
        </p:txBody>
      </p:sp>
    </p:spTree>
    <p:extLst>
      <p:ext uri="{BB962C8B-B14F-4D97-AF65-F5344CB8AC3E}">
        <p14:creationId xmlns:p14="http://schemas.microsoft.com/office/powerpoint/2010/main" val="549180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8" name="Rectangle 2"/>
          <p:cNvSpPr>
            <a:spLocks noGrp="1" noRot="1" noChangeAspect="1" noChangeArrowheads="1" noTextEdit="1"/>
          </p:cNvSpPr>
          <p:nvPr>
            <p:ph type="sldImg"/>
          </p:nvPr>
        </p:nvSpPr>
        <p:spPr>
          <a:xfrm>
            <a:off x="1150938" y="692150"/>
            <a:ext cx="4556125" cy="3416300"/>
          </a:xfrm>
          <a:ln/>
        </p:spPr>
      </p:sp>
      <p:sp>
        <p:nvSpPr>
          <p:cNvPr id="7208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14756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Clearly,</a:t>
            </a:r>
            <a:r>
              <a:rPr lang="en-US" baseline="0" dirty="0" smtClean="0"/>
              <a:t> when we say “tensor scale”, there are two parts, tensor and scale, lets first talk about scale. </a:t>
            </a:r>
            <a:r>
              <a:rPr lang="en-US" altLang="zh-CN" sz="1200" dirty="0" smtClean="0">
                <a:effectLst/>
                <a:latin typeface="+mn-lt"/>
                <a:ea typeface="+mn-ea"/>
                <a:cs typeface="Times New Roman"/>
              </a:rPr>
              <a:t>As we know, in many image processing applications, we often break down the task to several levels using the idea of multi resolution, or we can say, multi scale, so the idea of scale is related to structure size, as what we need here is to deal with structures of difference sizes at different levels. That’s “hierarchical</a:t>
            </a:r>
            <a:r>
              <a:rPr lang="en-US" altLang="zh-CN" sz="1200" baseline="0" dirty="0" smtClean="0">
                <a:effectLst/>
                <a:latin typeface="+mn-lt"/>
                <a:ea typeface="+mn-ea"/>
                <a:cs typeface="Times New Roman"/>
              </a:rPr>
              <a:t> processing</a:t>
            </a:r>
            <a:r>
              <a:rPr lang="en-US" altLang="zh-CN" sz="1200" dirty="0" smtClean="0">
                <a:effectLst/>
                <a:latin typeface="+mn-lt"/>
                <a:ea typeface="+mn-ea"/>
                <a:cs typeface="Times New Roman"/>
              </a:rPr>
              <a:t>”</a:t>
            </a:r>
            <a:endParaRPr lang="en-US" dirty="0"/>
          </a:p>
        </p:txBody>
      </p:sp>
      <p:sp>
        <p:nvSpPr>
          <p:cNvPr id="4" name="Slide Number Placeholder 3"/>
          <p:cNvSpPr>
            <a:spLocks noGrp="1"/>
          </p:cNvSpPr>
          <p:nvPr>
            <p:ph type="sldNum" sz="quarter" idx="10"/>
          </p:nvPr>
        </p:nvSpPr>
        <p:spPr/>
        <p:txBody>
          <a:bodyPr/>
          <a:lstStyle/>
          <a:p>
            <a:fld id="{A5D78FC6-CE17-4259-A63C-DDFC12E048FC}" type="slidenum">
              <a:rPr lang="en-US" smtClean="0"/>
              <a:pPr/>
              <a:t>5</a:t>
            </a:fld>
            <a:endParaRPr lang="en-US"/>
          </a:p>
        </p:txBody>
      </p:sp>
    </p:spTree>
    <p:extLst>
      <p:ext uri="{BB962C8B-B14F-4D97-AF65-F5344CB8AC3E}">
        <p14:creationId xmlns:p14="http://schemas.microsoft.com/office/powerpoint/2010/main" val="926153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002060"/>
                </a:solidFill>
              </a:rPr>
              <a:t>Artery/Vein (A/V) are indistinguishable by intensities in non-contrast pulmonary CT images</a:t>
            </a:r>
          </a:p>
          <a:p>
            <a:r>
              <a:rPr lang="en-US" sz="1200" dirty="0" smtClean="0">
                <a:solidFill>
                  <a:srgbClr val="002060"/>
                </a:solidFill>
              </a:rPr>
              <a:t>no trace of intensity variation at locations of fusions between A/V</a:t>
            </a:r>
          </a:p>
          <a:p>
            <a:r>
              <a:rPr lang="en-US" sz="1200" dirty="0" smtClean="0">
                <a:solidFill>
                  <a:srgbClr val="002060"/>
                </a:solidFill>
              </a:rPr>
              <a:t>Limited SNR and resolution of </a:t>
            </a:r>
            <a:r>
              <a:rPr lang="en-US" sz="1200" i="1" dirty="0" smtClean="0">
                <a:solidFill>
                  <a:srgbClr val="002060"/>
                </a:solidFill>
              </a:rPr>
              <a:t>in vivo</a:t>
            </a:r>
            <a:r>
              <a:rPr lang="en-US" sz="1200" dirty="0" smtClean="0">
                <a:solidFill>
                  <a:srgbClr val="002060"/>
                </a:solidFill>
              </a:rPr>
              <a:t> imaging</a:t>
            </a:r>
          </a:p>
          <a:p>
            <a:r>
              <a:rPr lang="en-US" sz="1200" dirty="0" smtClean="0">
                <a:solidFill>
                  <a:srgbClr val="002060"/>
                </a:solidFill>
              </a:rPr>
              <a:t>Complex and tight coupling and fusion between A/V with arbitrary and multi-scale geometry, especially, at branching locations</a:t>
            </a:r>
          </a:p>
          <a:p>
            <a:r>
              <a:rPr lang="en-US" sz="1200" dirty="0" smtClean="0">
                <a:solidFill>
                  <a:srgbClr val="002060"/>
                </a:solidFill>
              </a:rPr>
              <a:t>Patient-specific structural abnormalities of vascular trees</a:t>
            </a:r>
          </a:p>
          <a:p>
            <a:endParaRPr lang="en-US" dirty="0"/>
          </a:p>
        </p:txBody>
      </p:sp>
    </p:spTree>
    <p:extLst>
      <p:ext uri="{BB962C8B-B14F-4D97-AF65-F5344CB8AC3E}">
        <p14:creationId xmlns:p14="http://schemas.microsoft.com/office/powerpoint/2010/main" val="2088439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solidFill>
                  <a:srgbClr val="002060"/>
                </a:solidFill>
              </a:rPr>
              <a:t>Artery/Vein (A/V) are indistinguishable by intensities in non-contrast pulmonary CT images</a:t>
            </a:r>
          </a:p>
          <a:p>
            <a:r>
              <a:rPr lang="en-US" sz="1200" dirty="0" smtClean="0">
                <a:solidFill>
                  <a:srgbClr val="002060"/>
                </a:solidFill>
              </a:rPr>
              <a:t>no trace of intensity variation at locations of fusions between A/V</a:t>
            </a:r>
          </a:p>
          <a:p>
            <a:r>
              <a:rPr lang="en-US" sz="1200" dirty="0" smtClean="0">
                <a:solidFill>
                  <a:srgbClr val="002060"/>
                </a:solidFill>
              </a:rPr>
              <a:t>Limited SNR and resolution of </a:t>
            </a:r>
            <a:r>
              <a:rPr lang="en-US" sz="1200" i="1" dirty="0" smtClean="0">
                <a:solidFill>
                  <a:srgbClr val="002060"/>
                </a:solidFill>
              </a:rPr>
              <a:t>in vivo</a:t>
            </a:r>
            <a:r>
              <a:rPr lang="en-US" sz="1200" dirty="0" smtClean="0">
                <a:solidFill>
                  <a:srgbClr val="002060"/>
                </a:solidFill>
              </a:rPr>
              <a:t> imaging</a:t>
            </a:r>
          </a:p>
          <a:p>
            <a:r>
              <a:rPr lang="en-US" sz="1200" dirty="0" smtClean="0">
                <a:solidFill>
                  <a:srgbClr val="002060"/>
                </a:solidFill>
              </a:rPr>
              <a:t>Complex and tight coupling and fusion between A/V with arbitrary and multi-scale geometry, especially, at branching locations</a:t>
            </a:r>
          </a:p>
          <a:p>
            <a:r>
              <a:rPr lang="en-US" sz="1200" dirty="0" smtClean="0">
                <a:solidFill>
                  <a:srgbClr val="002060"/>
                </a:solidFill>
              </a:rPr>
              <a:t>Patient-specific structural abnormalities of vascular trees</a:t>
            </a:r>
          </a:p>
          <a:p>
            <a:endParaRPr lang="en-US" dirty="0"/>
          </a:p>
        </p:txBody>
      </p:sp>
    </p:spTree>
    <p:extLst>
      <p:ext uri="{BB962C8B-B14F-4D97-AF65-F5344CB8AC3E}">
        <p14:creationId xmlns:p14="http://schemas.microsoft.com/office/powerpoint/2010/main" val="1013938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 are modeled</a:t>
            </a:r>
            <a:r>
              <a:rPr lang="en-US" baseline="0" dirty="0" smtClean="0"/>
              <a:t> as tow </a:t>
            </a:r>
            <a:r>
              <a:rPr lang="en-US" baseline="0" dirty="0" err="1" smtClean="0"/>
              <a:t>iso</a:t>
            </a:r>
            <a:r>
              <a:rPr lang="en-US" baseline="0" dirty="0" smtClean="0"/>
              <a:t>-intensity structures fused various locations and scales .</a:t>
            </a:r>
            <a:endParaRPr lang="en-US" dirty="0"/>
          </a:p>
        </p:txBody>
      </p:sp>
    </p:spTree>
    <p:extLst>
      <p:ext uri="{BB962C8B-B14F-4D97-AF65-F5344CB8AC3E}">
        <p14:creationId xmlns:p14="http://schemas.microsoft.com/office/powerpoint/2010/main" val="4061082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141325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22D28C3D-286F-45BB-A270-F56942726C32}"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36211700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28C3D-286F-45BB-A270-F56942726C32}"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1244677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D28C3D-286F-45BB-A270-F56942726C32}"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3479127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44E74A25-7CDA-473C-859A-DA40907A80EE}" type="datetime1">
              <a:rPr lang="en-US" smtClean="0"/>
              <a:t>12/31/2015</a:t>
            </a:fld>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r>
              <a:rPr lang="en-US" dirty="0" smtClean="0"/>
              <a:t>Advisory Board Meeting</a:t>
            </a:r>
            <a:endParaRPr lang="en-US" dirty="0"/>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F3F39E02-A9E7-4739-A3BA-4A2B7EA611C9}" type="slidenum">
              <a:rPr lang="en-US"/>
              <a:pPr/>
              <a:t>‹#›</a:t>
            </a:fld>
            <a:endParaRPr lang="en-US"/>
          </a:p>
        </p:txBody>
      </p:sp>
    </p:spTree>
    <p:extLst>
      <p:ext uri="{BB962C8B-B14F-4D97-AF65-F5344CB8AC3E}">
        <p14:creationId xmlns:p14="http://schemas.microsoft.com/office/powerpoint/2010/main" val="297642650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E773E8-A63A-4DD1-AFBF-B09688691A03}" type="datetime1">
              <a:rPr lang="en-US" smtClean="0"/>
              <a:t>12/31/2015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450DA3-F9E2-44DC-BE93-486632C518DF}" type="slidenum">
              <a:rPr lang="en-US" smtClean="0"/>
              <a:t>‹#›</a:t>
            </a:fld>
            <a:endParaRPr lang="en-US" dirty="0"/>
          </a:p>
        </p:txBody>
      </p:sp>
    </p:spTree>
    <p:extLst>
      <p:ext uri="{BB962C8B-B14F-4D97-AF65-F5344CB8AC3E}">
        <p14:creationId xmlns:p14="http://schemas.microsoft.com/office/powerpoint/2010/main" val="26035266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D28C3D-286F-45BB-A270-F56942726C32}" type="datetimeFigureOut">
              <a:rPr lang="en-US" smtClean="0"/>
              <a:t>12/31/2015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4196256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D28C3D-286F-45BB-A270-F56942726C32}" type="datetimeFigureOut">
              <a:rPr lang="en-US" smtClean="0"/>
              <a:t>12/31/2015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74282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D28C3D-286F-45BB-A270-F56942726C32}" type="datetimeFigureOut">
              <a:rPr lang="en-US" smtClean="0"/>
              <a:t>12/31/2015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207181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D28C3D-286F-45BB-A270-F56942726C32}" type="datetimeFigureOut">
              <a:rPr lang="en-US" smtClean="0"/>
              <a:t>12/31/2015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1994969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D28C3D-286F-45BB-A270-F56942726C32}" type="datetimeFigureOut">
              <a:rPr lang="en-US" smtClean="0"/>
              <a:t>12/31/2015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1118081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D28C3D-286F-45BB-A270-F56942726C32}" type="datetimeFigureOut">
              <a:rPr lang="en-US" smtClean="0"/>
              <a:t>12/31/2015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830811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D28C3D-286F-45BB-A270-F56942726C32}" type="datetimeFigureOut">
              <a:rPr lang="en-US" smtClean="0"/>
              <a:t>12/31/2015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285412-9591-4D23-97B4-A8061D194ABC}" type="slidenum">
              <a:rPr lang="en-US" smtClean="0"/>
              <a:t>‹#›</a:t>
            </a:fld>
            <a:endParaRPr lang="en-US"/>
          </a:p>
        </p:txBody>
      </p:sp>
    </p:spTree>
    <p:extLst>
      <p:ext uri="{BB962C8B-B14F-4D97-AF65-F5344CB8AC3E}">
        <p14:creationId xmlns:p14="http://schemas.microsoft.com/office/powerpoint/2010/main" val="4261369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D28C3D-286F-45BB-A270-F56942726C32}" type="datetimeFigureOut">
              <a:rPr lang="en-US" smtClean="0"/>
              <a:t>12/31/2015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285412-9591-4D23-97B4-A8061D194ABC}" type="slidenum">
              <a:rPr lang="en-US" smtClean="0"/>
              <a:t>‹#›</a:t>
            </a:fld>
            <a:endParaRPr lang="en-US" dirty="0"/>
          </a:p>
        </p:txBody>
      </p:sp>
      <p:cxnSp>
        <p:nvCxnSpPr>
          <p:cNvPr id="7" name="Straight Connector 6"/>
          <p:cNvCxnSpPr/>
          <p:nvPr userDrawn="1"/>
        </p:nvCxnSpPr>
        <p:spPr>
          <a:xfrm>
            <a:off x="1066800" y="1243644"/>
            <a:ext cx="6934200" cy="0"/>
          </a:xfrm>
          <a:prstGeom prst="line">
            <a:avLst/>
          </a:prstGeom>
          <a:ln w="38100">
            <a:solidFill>
              <a:srgbClr val="948A5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057400" y="6400800"/>
            <a:ext cx="5029200" cy="0"/>
          </a:xfrm>
          <a:prstGeom prst="line">
            <a:avLst/>
          </a:prstGeom>
          <a:ln w="12700">
            <a:solidFill>
              <a:srgbClr val="948A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11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2">
              <a:lumMod val="40000"/>
              <a:lumOff val="60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6.png"/><Relationship Id="rId18" Type="http://schemas.microsoft.com/office/2007/relationships/hdphoto" Target="../media/hdphoto13.wdp"/><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10.wdp"/><Relationship Id="rId17" Type="http://schemas.openxmlformats.org/officeDocument/2006/relationships/image" Target="../media/image38.png"/><Relationship Id="rId2" Type="http://schemas.openxmlformats.org/officeDocument/2006/relationships/image" Target="../media/image30.png"/><Relationship Id="rId16"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7.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4.png"/><Relationship Id="rId14"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36.png"/><Relationship Id="rId18" Type="http://schemas.microsoft.com/office/2007/relationships/hdphoto" Target="../media/hdphoto13.wdp"/><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10.wdp"/><Relationship Id="rId17" Type="http://schemas.openxmlformats.org/officeDocument/2006/relationships/image" Target="../media/image38.png"/><Relationship Id="rId2" Type="http://schemas.openxmlformats.org/officeDocument/2006/relationships/image" Target="../media/image30.png"/><Relationship Id="rId16" Type="http://schemas.microsoft.com/office/2007/relationships/hdphoto" Target="../media/hdphoto12.wdp"/><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35.png"/><Relationship Id="rId5" Type="http://schemas.openxmlformats.org/officeDocument/2006/relationships/image" Target="../media/image32.png"/><Relationship Id="rId15" Type="http://schemas.openxmlformats.org/officeDocument/2006/relationships/image" Target="../media/image37.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34.png"/><Relationship Id="rId14" Type="http://schemas.microsoft.com/office/2007/relationships/hdphoto" Target="../media/hdphoto11.wdp"/></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ChangeArrowheads="1"/>
          </p:cNvSpPr>
          <p:nvPr/>
        </p:nvSpPr>
        <p:spPr bwMode="auto">
          <a:xfrm>
            <a:off x="622300" y="203200"/>
            <a:ext cx="8026400" cy="1822450"/>
          </a:xfrm>
          <a:prstGeom prst="rect">
            <a:avLst/>
          </a:prstGeom>
          <a:noFill/>
          <a:ln w="12700">
            <a:noFill/>
            <a:miter lim="800000"/>
            <a:headEnd/>
            <a:tailEnd/>
          </a:ln>
          <a:effectLst/>
        </p:spPr>
        <p:txBody>
          <a:bodyPr lIns="90487" tIns="44450" rIns="90487" bIns="44450" anchor="ctr"/>
          <a:lstStyle/>
          <a:p>
            <a:pPr eaLnBrk="0" hangingPunct="0"/>
            <a:r>
              <a:rPr lang="en-US" sz="2400" b="1">
                <a:latin typeface="Arial" pitchFamily="34" charset="0"/>
                <a:cs typeface="Arial" pitchFamily="34" charset="0"/>
              </a:rPr>
              <a:t/>
            </a:r>
            <a:br>
              <a:rPr lang="en-US" sz="2400" b="1">
                <a:latin typeface="Arial" pitchFamily="34" charset="0"/>
                <a:cs typeface="Arial" pitchFamily="34" charset="0"/>
              </a:rPr>
            </a:br>
            <a:endParaRPr lang="en-US" sz="2400" b="1">
              <a:latin typeface="Arial" pitchFamily="34" charset="0"/>
              <a:cs typeface="Arial" pitchFamily="34" charset="0"/>
            </a:endParaRPr>
          </a:p>
        </p:txBody>
      </p:sp>
      <p:sp>
        <p:nvSpPr>
          <p:cNvPr id="3" name="Rectangle 2"/>
          <p:cNvSpPr/>
          <p:nvPr/>
        </p:nvSpPr>
        <p:spPr>
          <a:xfrm>
            <a:off x="0" y="1066800"/>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213" name="Rectangle 5"/>
          <p:cNvSpPr>
            <a:spLocks noChangeArrowheads="1"/>
          </p:cNvSpPr>
          <p:nvPr/>
        </p:nvSpPr>
        <p:spPr bwMode="auto">
          <a:xfrm>
            <a:off x="771525" y="704671"/>
            <a:ext cx="7762875" cy="1200329"/>
          </a:xfrm>
          <a:prstGeom prst="rect">
            <a:avLst/>
          </a:prstGeom>
          <a:noFill/>
          <a:ln w="9525">
            <a:noFill/>
            <a:miter lim="800000"/>
            <a:headEnd/>
            <a:tailEnd/>
          </a:ln>
          <a:effectLst/>
        </p:spPr>
        <p:txBody>
          <a:bodyPr wrap="square">
            <a:spAutoFit/>
          </a:bodyPr>
          <a:lstStyle/>
          <a:p>
            <a:pPr algn="r" eaLnBrk="0" hangingPunct="0"/>
            <a:r>
              <a:rPr lang="en-US" sz="3600" dirty="0">
                <a:effectLst>
                  <a:outerShdw blurRad="38100" dist="38100" dir="2700000" algn="tl">
                    <a:srgbClr val="000000"/>
                  </a:outerShdw>
                </a:effectLst>
                <a:latin typeface="+mj-lt"/>
                <a:cs typeface="Arial" pitchFamily="34" charset="0"/>
              </a:rPr>
              <a:t>Multi-Scale </a:t>
            </a:r>
            <a:r>
              <a:rPr lang="en-US" sz="3600" dirty="0" smtClean="0">
                <a:effectLst>
                  <a:outerShdw blurRad="38100" dist="38100" dir="2700000" algn="tl">
                    <a:srgbClr val="000000"/>
                  </a:outerShdw>
                </a:effectLst>
                <a:latin typeface="+mj-lt"/>
                <a:cs typeface="Arial" pitchFamily="34" charset="0"/>
              </a:rPr>
              <a:t>Opening of Conjoined Structures with Applications</a:t>
            </a:r>
            <a:endParaRPr lang="en-US" sz="3600" dirty="0">
              <a:effectLst>
                <a:outerShdw blurRad="38100" dist="38100" dir="2700000" algn="tl">
                  <a:srgbClr val="000000"/>
                </a:outerShdw>
              </a:effectLst>
              <a:latin typeface="+mj-lt"/>
              <a:cs typeface="Arial" pitchFamily="34" charset="0"/>
            </a:endParaRPr>
          </a:p>
        </p:txBody>
      </p:sp>
      <p:cxnSp>
        <p:nvCxnSpPr>
          <p:cNvPr id="7" name="Straight Connector 6"/>
          <p:cNvCxnSpPr/>
          <p:nvPr/>
        </p:nvCxnSpPr>
        <p:spPr>
          <a:xfrm>
            <a:off x="1066800" y="2133600"/>
            <a:ext cx="7079863" cy="0"/>
          </a:xfrm>
          <a:prstGeom prst="line">
            <a:avLst/>
          </a:prstGeom>
          <a:ln w="38100">
            <a:solidFill>
              <a:srgbClr val="948A54"/>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0" y="6053061"/>
            <a:ext cx="914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7080835" y="5506943"/>
            <a:ext cx="1279338" cy="1165646"/>
            <a:chOff x="36313428" y="536028"/>
            <a:chExt cx="6850898" cy="5827009"/>
          </a:xfrm>
        </p:grpSpPr>
        <p:pic>
          <p:nvPicPr>
            <p:cNvPr id="14" name="Picture 7" descr="C:\Documents and Settings\PK Saha\Desktop\Papers\2008\IEEE TMI VTA\Poster\IIBI logo2.jpg"/>
            <p:cNvPicPr>
              <a:picLocks noChangeAspect="1" noChangeArrowheads="1"/>
            </p:cNvPicPr>
            <p:nvPr/>
          </p:nvPicPr>
          <p:blipFill>
            <a:blip r:embed="rId3" cstate="print"/>
            <a:srcRect/>
            <a:stretch>
              <a:fillRect/>
            </a:stretch>
          </p:blipFill>
          <p:spPr bwMode="auto">
            <a:xfrm>
              <a:off x="36313428" y="4692918"/>
              <a:ext cx="6850898" cy="1670119"/>
            </a:xfrm>
            <a:prstGeom prst="rect">
              <a:avLst/>
            </a:prstGeom>
            <a:noFill/>
          </p:spPr>
        </p:pic>
        <p:pic>
          <p:nvPicPr>
            <p:cNvPr id="15" name="Picture 200" descr="domeword3linesLRG"/>
            <p:cNvPicPr>
              <a:picLocks noChangeAspect="1" noChangeArrowheads="1"/>
            </p:cNvPicPr>
            <p:nvPr/>
          </p:nvPicPr>
          <p:blipFill>
            <a:blip r:embed="rId4" cstate="print"/>
            <a:srcRect/>
            <a:stretch>
              <a:fillRect/>
            </a:stretch>
          </p:blipFill>
          <p:spPr bwMode="auto">
            <a:xfrm>
              <a:off x="38659002" y="536028"/>
              <a:ext cx="4221545" cy="3873111"/>
            </a:xfrm>
            <a:prstGeom prst="rect">
              <a:avLst/>
            </a:prstGeom>
            <a:noFill/>
            <a:ln w="9525">
              <a:noFill/>
              <a:miter lim="800000"/>
              <a:headEnd/>
              <a:tailEnd/>
            </a:ln>
          </p:spPr>
        </p:pic>
      </p:grpSp>
      <p:pic>
        <p:nvPicPr>
          <p:cNvPr id="16" name="Picture 214" descr="ICLIC logo inverted"/>
          <p:cNvPicPr>
            <a:picLocks noChangeAspect="1" noChangeArrowheads="1"/>
          </p:cNvPicPr>
          <p:nvPr/>
        </p:nvPicPr>
        <p:blipFill>
          <a:blip r:embed="rId5" cstate="print"/>
          <a:srcRect l="4405" t="19601" r="2731" b="8342"/>
          <a:stretch>
            <a:fillRect/>
          </a:stretch>
        </p:blipFill>
        <p:spPr bwMode="auto">
          <a:xfrm>
            <a:off x="5791200" y="5782499"/>
            <a:ext cx="1121343" cy="890090"/>
          </a:xfrm>
          <a:prstGeom prst="rect">
            <a:avLst/>
          </a:prstGeom>
          <a:noFill/>
          <a:ln w="9525">
            <a:noFill/>
            <a:miter lim="800000"/>
            <a:headEnd/>
            <a:tailEnd/>
          </a:ln>
        </p:spPr>
      </p:pic>
      <p:sp>
        <p:nvSpPr>
          <p:cNvPr id="18" name="Rectangle 6"/>
          <p:cNvSpPr>
            <a:spLocks noGrp="1" noChangeArrowheads="1"/>
          </p:cNvSpPr>
          <p:nvPr>
            <p:ph type="ctrTitle"/>
          </p:nvPr>
        </p:nvSpPr>
        <p:spPr>
          <a:xfrm>
            <a:off x="2514600" y="2743200"/>
            <a:ext cx="6019800" cy="2044700"/>
          </a:xfrm>
        </p:spPr>
        <p:txBody>
          <a:bodyPr>
            <a:noAutofit/>
          </a:bodyPr>
          <a:lstStyle/>
          <a:p>
            <a:pPr algn="r"/>
            <a:r>
              <a:rPr lang="en-US" sz="2000" dirty="0">
                <a:cs typeface="Arial" pitchFamily="34" charset="0"/>
              </a:rPr>
              <a:t/>
            </a:r>
            <a:br>
              <a:rPr lang="en-US" sz="2000" dirty="0">
                <a:cs typeface="Arial" pitchFamily="34" charset="0"/>
              </a:rPr>
            </a:br>
            <a:r>
              <a:rPr lang="en-US" sz="2000" dirty="0" smtClean="0">
                <a:cs typeface="Arial" pitchFamily="34" charset="0"/>
              </a:rPr>
              <a:t>Punam Kumar Saha</a:t>
            </a:r>
            <a:br>
              <a:rPr lang="en-US" sz="2000" dirty="0" smtClean="0">
                <a:cs typeface="Arial" pitchFamily="34" charset="0"/>
              </a:rPr>
            </a:br>
            <a:r>
              <a:rPr lang="en-US" sz="2000" dirty="0" smtClean="0">
                <a:cs typeface="Arial" pitchFamily="34" charset="0"/>
              </a:rPr>
              <a:t>Professor</a:t>
            </a:r>
            <a:br>
              <a:rPr lang="en-US" sz="2000" dirty="0" smtClean="0">
                <a:cs typeface="Arial" pitchFamily="34" charset="0"/>
              </a:rPr>
            </a:br>
            <a:r>
              <a:rPr lang="en-US" sz="2000" dirty="0" smtClean="0">
                <a:cs typeface="Arial" pitchFamily="34" charset="0"/>
              </a:rPr>
              <a:t>Departments of ECE and Radiology</a:t>
            </a:r>
            <a:br>
              <a:rPr lang="en-US" sz="2000" dirty="0" smtClean="0">
                <a:cs typeface="Arial" pitchFamily="34" charset="0"/>
              </a:rPr>
            </a:br>
            <a:r>
              <a:rPr lang="en-US" sz="2000" dirty="0" smtClean="0">
                <a:cs typeface="Arial" pitchFamily="34" charset="0"/>
              </a:rPr>
              <a:t>University of Iowa</a:t>
            </a:r>
            <a:br>
              <a:rPr lang="en-US" sz="2000" dirty="0" smtClean="0">
                <a:cs typeface="Arial" pitchFamily="34" charset="0"/>
              </a:rPr>
            </a:br>
            <a:r>
              <a:rPr lang="en-US" sz="2000" dirty="0" smtClean="0">
                <a:cs typeface="Arial" pitchFamily="34" charset="0"/>
              </a:rPr>
              <a:t>pksaha@engineering.uiowa.edu</a:t>
            </a:r>
            <a:r>
              <a:rPr lang="en-US" sz="2000" dirty="0">
                <a:cs typeface="Arial" pitchFamily="34" charset="0"/>
              </a:rPr>
              <a:t/>
            </a:r>
            <a:br>
              <a:rPr lang="en-US" sz="2000" dirty="0">
                <a:cs typeface="Arial" pitchFamily="34" charset="0"/>
              </a:rPr>
            </a:br>
            <a:endParaRPr lang="en-US" sz="2000" dirty="0">
              <a:cs typeface="Arial" pitchFamily="34" charset="0"/>
            </a:endParaRPr>
          </a:p>
        </p:txBody>
      </p:sp>
    </p:spTree>
    <p:extLst>
      <p:ext uri="{BB962C8B-B14F-4D97-AF65-F5344CB8AC3E}">
        <p14:creationId xmlns:p14="http://schemas.microsoft.com/office/powerpoint/2010/main" val="815563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Key Ideas of Our Approach</a:t>
            </a:r>
            <a:endParaRPr lang="en-US" sz="3600" dirty="0"/>
          </a:p>
        </p:txBody>
      </p:sp>
      <p:sp>
        <p:nvSpPr>
          <p:cNvPr id="3" name="Content Placeholder 2"/>
          <p:cNvSpPr>
            <a:spLocks noGrp="1"/>
          </p:cNvSpPr>
          <p:nvPr>
            <p:ph idx="1"/>
          </p:nvPr>
        </p:nvSpPr>
        <p:spPr>
          <a:xfrm>
            <a:off x="228600" y="1752600"/>
            <a:ext cx="6096000" cy="4057963"/>
          </a:xfrm>
        </p:spPr>
        <p:txBody>
          <a:bodyPr>
            <a:normAutofit/>
          </a:bodyPr>
          <a:lstStyle/>
          <a:p>
            <a:pPr>
              <a:buClr>
                <a:schemeClr val="tx1"/>
              </a:buClr>
            </a:pPr>
            <a:r>
              <a:rPr lang="en-US" sz="2800" dirty="0" smtClean="0">
                <a:cs typeface="Arial" pitchFamily="34" charset="0"/>
              </a:rPr>
              <a:t>Determine optimum scale for opening using morphological connectivity through fuzzy distance transform model</a:t>
            </a:r>
          </a:p>
          <a:p>
            <a:pPr>
              <a:buClr>
                <a:schemeClr val="tx1"/>
              </a:buClr>
            </a:pPr>
            <a:r>
              <a:rPr lang="en-US" sz="2800" dirty="0" smtClean="0">
                <a:cs typeface="Arial" pitchFamily="34" charset="0"/>
              </a:rPr>
              <a:t>Iterative progression to finer scale</a:t>
            </a:r>
          </a:p>
          <a:p>
            <a:pPr lvl="1">
              <a:buClr>
                <a:schemeClr val="tx1"/>
              </a:buClr>
              <a:buFont typeface="Arial" pitchFamily="34" charset="0"/>
              <a:buChar char="•"/>
            </a:pPr>
            <a:r>
              <a:rPr lang="en-US" sz="2400" dirty="0" smtClean="0">
                <a:solidFill>
                  <a:srgbClr val="FFFF00"/>
                </a:solidFill>
                <a:cs typeface="Arial" pitchFamily="34" charset="0"/>
              </a:rPr>
              <a:t>Freeze the separation at current scale</a:t>
            </a:r>
          </a:p>
          <a:p>
            <a:pPr lvl="2">
              <a:buClr>
                <a:schemeClr val="tx1"/>
              </a:buClr>
              <a:buFont typeface="Wingdings" pitchFamily="2" charset="2"/>
              <a:buChar char="§"/>
            </a:pPr>
            <a:r>
              <a:rPr lang="en-US" dirty="0" smtClean="0">
                <a:solidFill>
                  <a:srgbClr val="FF9933"/>
                </a:solidFill>
                <a:cs typeface="Arial" pitchFamily="34" charset="0"/>
              </a:rPr>
              <a:t>Fill undecided annular holes </a:t>
            </a:r>
          </a:p>
          <a:p>
            <a:pPr lvl="2">
              <a:buClr>
                <a:schemeClr val="tx1"/>
              </a:buClr>
              <a:buFont typeface="Wingdings" pitchFamily="2" charset="2"/>
              <a:buChar char="§"/>
            </a:pPr>
            <a:r>
              <a:rPr lang="en-US" dirty="0" smtClean="0">
                <a:solidFill>
                  <a:srgbClr val="FF9933"/>
                </a:solidFill>
                <a:cs typeface="Arial" pitchFamily="34" charset="0"/>
              </a:rPr>
              <a:t>Stop paths from an object to enter into its rival object</a:t>
            </a:r>
          </a:p>
        </p:txBody>
      </p:sp>
      <p:grpSp>
        <p:nvGrpSpPr>
          <p:cNvPr id="18" name="Group 40"/>
          <p:cNvGrpSpPr/>
          <p:nvPr/>
        </p:nvGrpSpPr>
        <p:grpSpPr>
          <a:xfrm>
            <a:off x="6858000" y="1579986"/>
            <a:ext cx="1794905" cy="4038600"/>
            <a:chOff x="6353505" y="1639614"/>
            <a:chExt cx="1829897" cy="3691718"/>
          </a:xfrm>
        </p:grpSpPr>
        <p:grpSp>
          <p:nvGrpSpPr>
            <p:cNvPr id="20" name="Group 10"/>
            <p:cNvGrpSpPr/>
            <p:nvPr/>
          </p:nvGrpSpPr>
          <p:grpSpPr>
            <a:xfrm>
              <a:off x="6353505" y="1639614"/>
              <a:ext cx="1829897" cy="3691718"/>
              <a:chOff x="1104852" y="1820715"/>
              <a:chExt cx="2592350" cy="4412336"/>
            </a:xfrm>
          </p:grpSpPr>
          <p:sp>
            <p:nvSpPr>
              <p:cNvPr id="27" name="Freeform 26"/>
              <p:cNvSpPr/>
              <p:nvPr/>
            </p:nvSpPr>
            <p:spPr>
              <a:xfrm>
                <a:off x="1110586" y="2159951"/>
                <a:ext cx="2448589" cy="4073100"/>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2448589"/>
                  <a:gd name="connsiteY0" fmla="*/ 0 h 4073100"/>
                  <a:gd name="connsiteX1" fmla="*/ 426113 w 2448589"/>
                  <a:gd name="connsiteY1" fmla="*/ 1494999 h 4073100"/>
                  <a:gd name="connsiteX2" fmla="*/ 349913 w 2448589"/>
                  <a:gd name="connsiteY2" fmla="*/ 2739599 h 4073100"/>
                  <a:gd name="connsiteX3" fmla="*/ 2448589 w 2448589"/>
                  <a:gd name="connsiteY3" fmla="*/ 4073100 h 4073100"/>
                </a:gdLst>
                <a:ahLst/>
                <a:cxnLst>
                  <a:cxn ang="0">
                    <a:pos x="connsiteX0" y="connsiteY0"/>
                  </a:cxn>
                  <a:cxn ang="0">
                    <a:pos x="connsiteX1" y="connsiteY1"/>
                  </a:cxn>
                  <a:cxn ang="0">
                    <a:pos x="connsiteX2" y="connsiteY2"/>
                  </a:cxn>
                  <a:cxn ang="0">
                    <a:pos x="connsiteX3" y="connsiteY3"/>
                  </a:cxn>
                </a:cxnLst>
                <a:rect l="l" t="t" r="r" b="b"/>
                <a:pathLst>
                  <a:path w="2448589" h="4073100">
                    <a:moveTo>
                      <a:pt x="0" y="0"/>
                    </a:moveTo>
                    <a:cubicBezTo>
                      <a:pt x="278341" y="501650"/>
                      <a:pt x="367794" y="1038399"/>
                      <a:pt x="426113" y="1494999"/>
                    </a:cubicBezTo>
                    <a:cubicBezTo>
                      <a:pt x="484432" y="1951599"/>
                      <a:pt x="12834" y="2309915"/>
                      <a:pt x="349913" y="2739599"/>
                    </a:cubicBezTo>
                    <a:cubicBezTo>
                      <a:pt x="686992" y="3169283"/>
                      <a:pt x="2141672" y="3869900"/>
                      <a:pt x="2448589" y="4073100"/>
                    </a:cubicBezTo>
                  </a:path>
                </a:pathLst>
              </a:custGeom>
              <a:noFill/>
              <a:ln w="38100" cmpd="sng">
                <a:solidFill>
                  <a:srgbClr val="66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rot="20870704">
                <a:off x="1104852" y="1820715"/>
                <a:ext cx="876965" cy="431800"/>
              </a:xfrm>
              <a:prstGeom prst="ellipse">
                <a:avLst/>
              </a:prstGeom>
              <a:noFill/>
              <a:ln w="38100" cmpd="sng">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793344" y="1921826"/>
                <a:ext cx="1851555" cy="4235025"/>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1686589"/>
                  <a:gd name="connsiteY0" fmla="*/ 0 h 4235025"/>
                  <a:gd name="connsiteX1" fmla="*/ 426113 w 1686589"/>
                  <a:gd name="connsiteY1" fmla="*/ 1304499 h 4235025"/>
                  <a:gd name="connsiteX2" fmla="*/ 349913 w 1686589"/>
                  <a:gd name="connsiteY2" fmla="*/ 2739599 h 4235025"/>
                  <a:gd name="connsiteX3" fmla="*/ 1686589 w 1686589"/>
                  <a:gd name="connsiteY3" fmla="*/ 4235025 h 4235025"/>
                  <a:gd name="connsiteX0" fmla="*/ 126866 w 1813455"/>
                  <a:gd name="connsiteY0" fmla="*/ 0 h 4235025"/>
                  <a:gd name="connsiteX1" fmla="*/ 552979 w 1813455"/>
                  <a:gd name="connsiteY1" fmla="*/ 1304499 h 4235025"/>
                  <a:gd name="connsiteX2" fmla="*/ 210079 w 1813455"/>
                  <a:gd name="connsiteY2" fmla="*/ 2739599 h 4235025"/>
                  <a:gd name="connsiteX3" fmla="*/ 1813455 w 1813455"/>
                  <a:gd name="connsiteY3" fmla="*/ 4235025 h 4235025"/>
                  <a:gd name="connsiteX0" fmla="*/ 145916 w 1832505"/>
                  <a:gd name="connsiteY0" fmla="*/ 0 h 4235025"/>
                  <a:gd name="connsiteX1" fmla="*/ 457729 w 1832505"/>
                  <a:gd name="connsiteY1" fmla="*/ 1304499 h 4235025"/>
                  <a:gd name="connsiteX2" fmla="*/ 229129 w 1832505"/>
                  <a:gd name="connsiteY2" fmla="*/ 2739599 h 4235025"/>
                  <a:gd name="connsiteX3" fmla="*/ 1832505 w 1832505"/>
                  <a:gd name="connsiteY3" fmla="*/ 4235025 h 4235025"/>
                  <a:gd name="connsiteX0" fmla="*/ 145916 w 1832505"/>
                  <a:gd name="connsiteY0" fmla="*/ 0 h 4235025"/>
                  <a:gd name="connsiteX1" fmla="*/ 378355 w 1832505"/>
                  <a:gd name="connsiteY1" fmla="*/ 586951 h 4235025"/>
                  <a:gd name="connsiteX2" fmla="*/ 457729 w 1832505"/>
                  <a:gd name="connsiteY2" fmla="*/ 1304499 h 4235025"/>
                  <a:gd name="connsiteX3" fmla="*/ 229129 w 1832505"/>
                  <a:gd name="connsiteY3" fmla="*/ 2739599 h 4235025"/>
                  <a:gd name="connsiteX4" fmla="*/ 1832505 w 1832505"/>
                  <a:gd name="connsiteY4" fmla="*/ 4235025 h 4235025"/>
                  <a:gd name="connsiteX0" fmla="*/ 269741 w 1956330"/>
                  <a:gd name="connsiteY0" fmla="*/ 0 h 4235025"/>
                  <a:gd name="connsiteX1" fmla="*/ 502180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69741 w 1956330"/>
                  <a:gd name="connsiteY0" fmla="*/ 0 h 4235025"/>
                  <a:gd name="connsiteX1" fmla="*/ 378355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2002999 h 4235025"/>
                  <a:gd name="connsiteX3" fmla="*/ 251354 w 1978555"/>
                  <a:gd name="connsiteY3" fmla="*/ 2882474 h 4235025"/>
                  <a:gd name="connsiteX4" fmla="*/ 1978555 w 1978555"/>
                  <a:gd name="connsiteY4" fmla="*/ 4235025 h 4235025"/>
                  <a:gd name="connsiteX0" fmla="*/ 164966 w 1851555"/>
                  <a:gd name="connsiteY0" fmla="*/ 0 h 4235025"/>
                  <a:gd name="connsiteX1" fmla="*/ 387880 w 1851555"/>
                  <a:gd name="connsiteY1" fmla="*/ 106320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106320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43429 w 1851555"/>
                  <a:gd name="connsiteY1" fmla="*/ 2002999 h 4235025"/>
                  <a:gd name="connsiteX2" fmla="*/ 251354 w 1851555"/>
                  <a:gd name="connsiteY2" fmla="*/ 2882474 h 4235025"/>
                  <a:gd name="connsiteX3" fmla="*/ 1851555 w 1851555"/>
                  <a:gd name="connsiteY3" fmla="*/ 4235025 h 4235025"/>
                  <a:gd name="connsiteX0" fmla="*/ 164966 w 1851555"/>
                  <a:gd name="connsiteY0" fmla="*/ 0 h 4235025"/>
                  <a:gd name="connsiteX1" fmla="*/ 343429 w 1851555"/>
                  <a:gd name="connsiteY1" fmla="*/ 1596599 h 4235025"/>
                  <a:gd name="connsiteX2" fmla="*/ 251354 w 1851555"/>
                  <a:gd name="connsiteY2" fmla="*/ 2882474 h 4235025"/>
                  <a:gd name="connsiteX3" fmla="*/ 1851555 w 1851555"/>
                  <a:gd name="connsiteY3" fmla="*/ 4235025 h 4235025"/>
                </a:gdLst>
                <a:ahLst/>
                <a:cxnLst>
                  <a:cxn ang="0">
                    <a:pos x="connsiteX0" y="connsiteY0"/>
                  </a:cxn>
                  <a:cxn ang="0">
                    <a:pos x="connsiteX1" y="connsiteY1"/>
                  </a:cxn>
                  <a:cxn ang="0">
                    <a:pos x="connsiteX2" y="connsiteY2"/>
                  </a:cxn>
                  <a:cxn ang="0">
                    <a:pos x="connsiteX3" y="connsiteY3"/>
                  </a:cxn>
                </a:cxnLst>
                <a:rect l="l" t="t" r="r" b="b"/>
                <a:pathLst>
                  <a:path w="1851555" h="4235025">
                    <a:moveTo>
                      <a:pt x="164966" y="0"/>
                    </a:moveTo>
                    <a:cubicBezTo>
                      <a:pt x="202146" y="417291"/>
                      <a:pt x="329031" y="1116187"/>
                      <a:pt x="343429" y="1596599"/>
                    </a:cubicBezTo>
                    <a:cubicBezTo>
                      <a:pt x="357827" y="2077011"/>
                      <a:pt x="0" y="2442736"/>
                      <a:pt x="251354" y="2882474"/>
                    </a:cubicBezTo>
                    <a:cubicBezTo>
                      <a:pt x="502708" y="3322212"/>
                      <a:pt x="1544638" y="4031825"/>
                      <a:pt x="1851555" y="4235025"/>
                    </a:cubicBezTo>
                  </a:path>
                </a:pathLst>
              </a:custGeom>
              <a:noFill/>
              <a:ln w="38100" cmpd="sng">
                <a:solidFill>
                  <a:srgbClr val="66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285469" y="1988501"/>
                <a:ext cx="1324505" cy="4015950"/>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1686589"/>
                  <a:gd name="connsiteY0" fmla="*/ 0 h 4235025"/>
                  <a:gd name="connsiteX1" fmla="*/ 426113 w 1686589"/>
                  <a:gd name="connsiteY1" fmla="*/ 1304499 h 4235025"/>
                  <a:gd name="connsiteX2" fmla="*/ 349913 w 1686589"/>
                  <a:gd name="connsiteY2" fmla="*/ 2739599 h 4235025"/>
                  <a:gd name="connsiteX3" fmla="*/ 1686589 w 1686589"/>
                  <a:gd name="connsiteY3" fmla="*/ 4235025 h 4235025"/>
                  <a:gd name="connsiteX0" fmla="*/ 126866 w 1813455"/>
                  <a:gd name="connsiteY0" fmla="*/ 0 h 4235025"/>
                  <a:gd name="connsiteX1" fmla="*/ 552979 w 1813455"/>
                  <a:gd name="connsiteY1" fmla="*/ 1304499 h 4235025"/>
                  <a:gd name="connsiteX2" fmla="*/ 210079 w 1813455"/>
                  <a:gd name="connsiteY2" fmla="*/ 2739599 h 4235025"/>
                  <a:gd name="connsiteX3" fmla="*/ 1813455 w 1813455"/>
                  <a:gd name="connsiteY3" fmla="*/ 4235025 h 4235025"/>
                  <a:gd name="connsiteX0" fmla="*/ 145916 w 1832505"/>
                  <a:gd name="connsiteY0" fmla="*/ 0 h 4235025"/>
                  <a:gd name="connsiteX1" fmla="*/ 457729 w 1832505"/>
                  <a:gd name="connsiteY1" fmla="*/ 1304499 h 4235025"/>
                  <a:gd name="connsiteX2" fmla="*/ 229129 w 1832505"/>
                  <a:gd name="connsiteY2" fmla="*/ 2739599 h 4235025"/>
                  <a:gd name="connsiteX3" fmla="*/ 1832505 w 1832505"/>
                  <a:gd name="connsiteY3" fmla="*/ 4235025 h 4235025"/>
                  <a:gd name="connsiteX0" fmla="*/ 145916 w 1832505"/>
                  <a:gd name="connsiteY0" fmla="*/ 0 h 4235025"/>
                  <a:gd name="connsiteX1" fmla="*/ 378355 w 1832505"/>
                  <a:gd name="connsiteY1" fmla="*/ 586951 h 4235025"/>
                  <a:gd name="connsiteX2" fmla="*/ 457729 w 1832505"/>
                  <a:gd name="connsiteY2" fmla="*/ 1304499 h 4235025"/>
                  <a:gd name="connsiteX3" fmla="*/ 229129 w 1832505"/>
                  <a:gd name="connsiteY3" fmla="*/ 2739599 h 4235025"/>
                  <a:gd name="connsiteX4" fmla="*/ 1832505 w 1832505"/>
                  <a:gd name="connsiteY4" fmla="*/ 4235025 h 4235025"/>
                  <a:gd name="connsiteX0" fmla="*/ 269741 w 1956330"/>
                  <a:gd name="connsiteY0" fmla="*/ 0 h 4235025"/>
                  <a:gd name="connsiteX1" fmla="*/ 502180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69741 w 1956330"/>
                  <a:gd name="connsiteY0" fmla="*/ 0 h 4235025"/>
                  <a:gd name="connsiteX1" fmla="*/ 378355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510876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342766 w 2029355"/>
                  <a:gd name="connsiteY0" fmla="*/ 0 h 4235025"/>
                  <a:gd name="connsiteX1" fmla="*/ 565680 w 2029355"/>
                  <a:gd name="connsiteY1" fmla="*/ 1510876 h 4235025"/>
                  <a:gd name="connsiteX2" fmla="*/ 216429 w 2029355"/>
                  <a:gd name="connsiteY2" fmla="*/ 2428449 h 4235025"/>
                  <a:gd name="connsiteX3" fmla="*/ 302154 w 2029355"/>
                  <a:gd name="connsiteY3" fmla="*/ 2882474 h 4235025"/>
                  <a:gd name="connsiteX4" fmla="*/ 2029355 w 2029355"/>
                  <a:gd name="connsiteY4" fmla="*/ 4235025 h 4235025"/>
                  <a:gd name="connsiteX0" fmla="*/ 128983 w 1815572"/>
                  <a:gd name="connsiteY0" fmla="*/ 0 h 4235025"/>
                  <a:gd name="connsiteX1" fmla="*/ 351897 w 1815572"/>
                  <a:gd name="connsiteY1" fmla="*/ 1510876 h 4235025"/>
                  <a:gd name="connsiteX2" fmla="*/ 2646 w 1815572"/>
                  <a:gd name="connsiteY2" fmla="*/ 2428449 h 4235025"/>
                  <a:gd name="connsiteX3" fmla="*/ 336021 w 1815572"/>
                  <a:gd name="connsiteY3" fmla="*/ 3301574 h 4235025"/>
                  <a:gd name="connsiteX4" fmla="*/ 1815572 w 1815572"/>
                  <a:gd name="connsiteY4" fmla="*/ 4235025 h 4235025"/>
                  <a:gd name="connsiteX0" fmla="*/ 128983 w 1225022"/>
                  <a:gd name="connsiteY0" fmla="*/ 0 h 4015950"/>
                  <a:gd name="connsiteX1" fmla="*/ 351897 w 1225022"/>
                  <a:gd name="connsiteY1" fmla="*/ 1510876 h 4015950"/>
                  <a:gd name="connsiteX2" fmla="*/ 2646 w 1225022"/>
                  <a:gd name="connsiteY2" fmla="*/ 2428449 h 4015950"/>
                  <a:gd name="connsiteX3" fmla="*/ 336021 w 1225022"/>
                  <a:gd name="connsiteY3" fmla="*/ 3301574 h 4015950"/>
                  <a:gd name="connsiteX4" fmla="*/ 1225022 w 1225022"/>
                  <a:gd name="connsiteY4" fmla="*/ 4015950 h 4015950"/>
                  <a:gd name="connsiteX0" fmla="*/ 149091 w 1245130"/>
                  <a:gd name="connsiteY0" fmla="*/ 0 h 4015950"/>
                  <a:gd name="connsiteX1" fmla="*/ 219605 w 1245130"/>
                  <a:gd name="connsiteY1" fmla="*/ 1510876 h 4015950"/>
                  <a:gd name="connsiteX2" fmla="*/ 22754 w 1245130"/>
                  <a:gd name="connsiteY2" fmla="*/ 2428449 h 4015950"/>
                  <a:gd name="connsiteX3" fmla="*/ 356129 w 1245130"/>
                  <a:gd name="connsiteY3" fmla="*/ 3301574 h 4015950"/>
                  <a:gd name="connsiteX4" fmla="*/ 1245130 w 1245130"/>
                  <a:gd name="connsiteY4" fmla="*/ 4015950 h 4015950"/>
                  <a:gd name="connsiteX0" fmla="*/ 282441 w 1378480"/>
                  <a:gd name="connsiteY0" fmla="*/ 0 h 4015950"/>
                  <a:gd name="connsiteX1" fmla="*/ 352955 w 1378480"/>
                  <a:gd name="connsiteY1" fmla="*/ 1510876 h 4015950"/>
                  <a:gd name="connsiteX2" fmla="*/ 22754 w 1378480"/>
                  <a:gd name="connsiteY2" fmla="*/ 2618949 h 4015950"/>
                  <a:gd name="connsiteX3" fmla="*/ 489479 w 1378480"/>
                  <a:gd name="connsiteY3" fmla="*/ 3301574 h 4015950"/>
                  <a:gd name="connsiteX4" fmla="*/ 1378480 w 1378480"/>
                  <a:gd name="connsiteY4" fmla="*/ 4015950 h 4015950"/>
                  <a:gd name="connsiteX0" fmla="*/ 282441 w 1378480"/>
                  <a:gd name="connsiteY0" fmla="*/ 0 h 4015950"/>
                  <a:gd name="connsiteX1" fmla="*/ 352955 w 1378480"/>
                  <a:gd name="connsiteY1" fmla="*/ 1510876 h 4015950"/>
                  <a:gd name="connsiteX2" fmla="*/ 22754 w 1378480"/>
                  <a:gd name="connsiteY2" fmla="*/ 2618949 h 4015950"/>
                  <a:gd name="connsiteX3" fmla="*/ 489479 w 1378480"/>
                  <a:gd name="connsiteY3" fmla="*/ 3301574 h 4015950"/>
                  <a:gd name="connsiteX4" fmla="*/ 1378480 w 1378480"/>
                  <a:gd name="connsiteY4" fmla="*/ 4015950 h 4015950"/>
                  <a:gd name="connsiteX0" fmla="*/ 430608 w 1526647"/>
                  <a:gd name="connsiteY0" fmla="*/ 0 h 4015950"/>
                  <a:gd name="connsiteX1" fmla="*/ 501122 w 1526647"/>
                  <a:gd name="connsiteY1" fmla="*/ 1510876 h 4015950"/>
                  <a:gd name="connsiteX2" fmla="*/ 170921 w 1526647"/>
                  <a:gd name="connsiteY2" fmla="*/ 2618949 h 4015950"/>
                  <a:gd name="connsiteX3" fmla="*/ 1526647 w 1526647"/>
                  <a:gd name="connsiteY3" fmla="*/ 4015950 h 4015950"/>
                  <a:gd name="connsiteX0" fmla="*/ 412616 w 1400705"/>
                  <a:gd name="connsiteY0" fmla="*/ 0 h 4015950"/>
                  <a:gd name="connsiteX1" fmla="*/ 483130 w 1400705"/>
                  <a:gd name="connsiteY1" fmla="*/ 1510876 h 4015950"/>
                  <a:gd name="connsiteX2" fmla="*/ 152929 w 1400705"/>
                  <a:gd name="connsiteY2" fmla="*/ 2618949 h 4015950"/>
                  <a:gd name="connsiteX3" fmla="*/ 1400705 w 1400705"/>
                  <a:gd name="connsiteY3" fmla="*/ 4015950 h 4015950"/>
                  <a:gd name="connsiteX0" fmla="*/ 336416 w 1324505"/>
                  <a:gd name="connsiteY0" fmla="*/ 0 h 4015950"/>
                  <a:gd name="connsiteX1" fmla="*/ 406930 w 1324505"/>
                  <a:gd name="connsiteY1" fmla="*/ 1510876 h 4015950"/>
                  <a:gd name="connsiteX2" fmla="*/ 152929 w 1324505"/>
                  <a:gd name="connsiteY2" fmla="*/ 2733249 h 4015950"/>
                  <a:gd name="connsiteX3" fmla="*/ 1324505 w 1324505"/>
                  <a:gd name="connsiteY3" fmla="*/ 4015950 h 4015950"/>
                </a:gdLst>
                <a:ahLst/>
                <a:cxnLst>
                  <a:cxn ang="0">
                    <a:pos x="connsiteX0" y="connsiteY0"/>
                  </a:cxn>
                  <a:cxn ang="0">
                    <a:pos x="connsiteX1" y="connsiteY1"/>
                  </a:cxn>
                  <a:cxn ang="0">
                    <a:pos x="connsiteX2" y="connsiteY2"/>
                  </a:cxn>
                  <a:cxn ang="0">
                    <a:pos x="connsiteX3" y="connsiteY3"/>
                  </a:cxn>
                </a:cxnLst>
                <a:rect l="l" t="t" r="r" b="b"/>
                <a:pathLst>
                  <a:path w="1324505" h="4015950">
                    <a:moveTo>
                      <a:pt x="336416" y="0"/>
                    </a:moveTo>
                    <a:cubicBezTo>
                      <a:pt x="375156" y="97825"/>
                      <a:pt x="437511" y="1055335"/>
                      <a:pt x="406930" y="1510876"/>
                    </a:cubicBezTo>
                    <a:cubicBezTo>
                      <a:pt x="376349" y="1966417"/>
                      <a:pt x="0" y="2315737"/>
                      <a:pt x="152929" y="2733249"/>
                    </a:cubicBezTo>
                    <a:cubicBezTo>
                      <a:pt x="305858" y="3150761"/>
                      <a:pt x="1042062" y="3724908"/>
                      <a:pt x="1324505" y="4015950"/>
                    </a:cubicBezTo>
                  </a:path>
                </a:pathLst>
              </a:custGeom>
              <a:noFill/>
              <a:ln w="38100" cmpd="sng">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Freeform 30"/>
              <p:cNvSpPr/>
              <p:nvPr/>
            </p:nvSpPr>
            <p:spPr>
              <a:xfrm>
                <a:off x="1695978" y="2169475"/>
                <a:ext cx="1815572" cy="3949275"/>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2448589"/>
                  <a:gd name="connsiteY0" fmla="*/ 0 h 4073100"/>
                  <a:gd name="connsiteX1" fmla="*/ 426113 w 2448589"/>
                  <a:gd name="connsiteY1" fmla="*/ 1494999 h 4073100"/>
                  <a:gd name="connsiteX2" fmla="*/ 349913 w 2448589"/>
                  <a:gd name="connsiteY2" fmla="*/ 2739599 h 4073100"/>
                  <a:gd name="connsiteX3" fmla="*/ 2448589 w 2448589"/>
                  <a:gd name="connsiteY3" fmla="*/ 4073100 h 4073100"/>
                  <a:gd name="connsiteX0" fmla="*/ 10979 w 2459568"/>
                  <a:gd name="connsiteY0" fmla="*/ 0 h 4073100"/>
                  <a:gd name="connsiteX1" fmla="*/ 294217 w 2459568"/>
                  <a:gd name="connsiteY1" fmla="*/ 1494999 h 4073100"/>
                  <a:gd name="connsiteX2" fmla="*/ 360892 w 2459568"/>
                  <a:gd name="connsiteY2" fmla="*/ 2739599 h 4073100"/>
                  <a:gd name="connsiteX3" fmla="*/ 2459568 w 2459568"/>
                  <a:gd name="connsiteY3" fmla="*/ 4073100 h 4073100"/>
                  <a:gd name="connsiteX0" fmla="*/ 163379 w 2611968"/>
                  <a:gd name="connsiteY0" fmla="*/ 0 h 4073100"/>
                  <a:gd name="connsiteX1" fmla="*/ 446617 w 2611968"/>
                  <a:gd name="connsiteY1" fmla="*/ 1494999 h 4073100"/>
                  <a:gd name="connsiteX2" fmla="*/ 360892 w 2611968"/>
                  <a:gd name="connsiteY2" fmla="*/ 2739599 h 4073100"/>
                  <a:gd name="connsiteX3" fmla="*/ 2611968 w 2611968"/>
                  <a:gd name="connsiteY3" fmla="*/ 4073100 h 4073100"/>
                  <a:gd name="connsiteX0" fmla="*/ 69716 w 1956330"/>
                  <a:gd name="connsiteY0" fmla="*/ 0 h 3949275"/>
                  <a:gd name="connsiteX1" fmla="*/ 352954 w 1956330"/>
                  <a:gd name="connsiteY1" fmla="*/ 1494999 h 3949275"/>
                  <a:gd name="connsiteX2" fmla="*/ 267229 w 1956330"/>
                  <a:gd name="connsiteY2" fmla="*/ 2739599 h 3949275"/>
                  <a:gd name="connsiteX3" fmla="*/ 1956330 w 1956330"/>
                  <a:gd name="connsiteY3" fmla="*/ 3949275 h 3949275"/>
                  <a:gd name="connsiteX0" fmla="*/ 69716 w 1956330"/>
                  <a:gd name="connsiteY0" fmla="*/ 0 h 3949275"/>
                  <a:gd name="connsiteX1" fmla="*/ 352954 w 1956330"/>
                  <a:gd name="connsiteY1" fmla="*/ 1298149 h 3949275"/>
                  <a:gd name="connsiteX2" fmla="*/ 267229 w 1956330"/>
                  <a:gd name="connsiteY2" fmla="*/ 2739599 h 3949275"/>
                  <a:gd name="connsiteX3" fmla="*/ 1956330 w 1956330"/>
                  <a:gd name="connsiteY3" fmla="*/ 3949275 h 3949275"/>
                  <a:gd name="connsiteX0" fmla="*/ 49608 w 1815572"/>
                  <a:gd name="connsiteY0" fmla="*/ 0 h 3949275"/>
                  <a:gd name="connsiteX1" fmla="*/ 332846 w 1815572"/>
                  <a:gd name="connsiteY1" fmla="*/ 1298149 h 3949275"/>
                  <a:gd name="connsiteX2" fmla="*/ 247121 w 1815572"/>
                  <a:gd name="connsiteY2" fmla="*/ 2739599 h 3949275"/>
                  <a:gd name="connsiteX3" fmla="*/ 1815572 w 1815572"/>
                  <a:gd name="connsiteY3" fmla="*/ 3949275 h 3949275"/>
                </a:gdLst>
                <a:ahLst/>
                <a:cxnLst>
                  <a:cxn ang="0">
                    <a:pos x="connsiteX0" y="connsiteY0"/>
                  </a:cxn>
                  <a:cxn ang="0">
                    <a:pos x="connsiteX1" y="connsiteY1"/>
                  </a:cxn>
                  <a:cxn ang="0">
                    <a:pos x="connsiteX2" y="connsiteY2"/>
                  </a:cxn>
                  <a:cxn ang="0">
                    <a:pos x="connsiteX3" y="connsiteY3"/>
                  </a:cxn>
                </a:cxnLst>
                <a:rect l="l" t="t" r="r" b="b"/>
                <a:pathLst>
                  <a:path w="1815572" h="3949275">
                    <a:moveTo>
                      <a:pt x="49608" y="0"/>
                    </a:moveTo>
                    <a:cubicBezTo>
                      <a:pt x="327949" y="501650"/>
                      <a:pt x="299927" y="841549"/>
                      <a:pt x="332846" y="1298149"/>
                    </a:cubicBezTo>
                    <a:cubicBezTo>
                      <a:pt x="365765" y="1754749"/>
                      <a:pt x="0" y="2297745"/>
                      <a:pt x="247121" y="2739599"/>
                    </a:cubicBezTo>
                    <a:cubicBezTo>
                      <a:pt x="494242" y="3181453"/>
                      <a:pt x="1508655" y="3746075"/>
                      <a:pt x="1815572" y="3949275"/>
                    </a:cubicBezTo>
                  </a:path>
                </a:pathLst>
              </a:custGeom>
              <a:noFill/>
              <a:ln w="38100" cmpd="sng">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rot="20870704">
                <a:off x="1749377" y="1868340"/>
                <a:ext cx="876965" cy="431800"/>
              </a:xfrm>
              <a:prstGeom prst="ellipse">
                <a:avLst/>
              </a:prstGeom>
              <a:noFill/>
              <a:ln w="38100" cmpd="sng">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400000">
                <a:off x="3446548" y="6013124"/>
                <a:ext cx="168104" cy="62032"/>
              </a:xfrm>
              <a:prstGeom prst="ellipse">
                <a:avLst/>
              </a:prstGeom>
              <a:noFill/>
              <a:ln w="38100" cmpd="sng">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2400000">
                <a:off x="3529098" y="6165524"/>
                <a:ext cx="168104" cy="62032"/>
              </a:xfrm>
              <a:prstGeom prst="ellipse">
                <a:avLst/>
              </a:prstGeom>
              <a:noFill/>
              <a:ln w="38100" cmpd="sng">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Flowchart: Magnetic Disk 20"/>
            <p:cNvSpPr>
              <a:spLocks noChangeAspect="1"/>
            </p:cNvSpPr>
            <p:nvPr/>
          </p:nvSpPr>
          <p:spPr>
            <a:xfrm rot="-660000">
              <a:off x="6591326" y="1869375"/>
              <a:ext cx="394312" cy="1247532"/>
            </a:xfrm>
            <a:prstGeom prst="flowChartMagneticDisk">
              <a:avLst/>
            </a:prstGeom>
            <a:solidFill>
              <a:srgbClr val="0066FF"/>
            </a:solidFill>
            <a:ln w="38100" cmpd="sng">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gnetic Disk 21"/>
            <p:cNvSpPr>
              <a:spLocks noChangeAspect="1"/>
            </p:cNvSpPr>
            <p:nvPr/>
          </p:nvSpPr>
          <p:spPr>
            <a:xfrm rot="-660000">
              <a:off x="7006284" y="1802211"/>
              <a:ext cx="394312" cy="1247532"/>
            </a:xfrm>
            <a:prstGeom prst="flowChartMagneticDisk">
              <a:avLst/>
            </a:prstGeom>
            <a:solidFill>
              <a:srgbClr val="FF0000">
                <a:alpha val="49804"/>
              </a:srgbClr>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a:spLocks noChangeAspect="1"/>
            </p:cNvSpPr>
            <p:nvPr/>
          </p:nvSpPr>
          <p:spPr>
            <a:xfrm>
              <a:off x="6651255" y="2014463"/>
              <a:ext cx="71718" cy="85007"/>
            </a:xfrm>
            <a:prstGeom prst="star5">
              <a:avLst/>
            </a:prstGeom>
            <a:solidFill>
              <a:srgbClr val="FFFF00"/>
            </a:solidFill>
            <a:ln w="381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a:spLocks noChangeAspect="1"/>
            </p:cNvSpPr>
            <p:nvPr/>
          </p:nvSpPr>
          <p:spPr>
            <a:xfrm>
              <a:off x="7094452" y="1921632"/>
              <a:ext cx="71718" cy="85007"/>
            </a:xfrm>
            <a:prstGeom prst="star5">
              <a:avLst/>
            </a:prstGeom>
            <a:solidFill>
              <a:schemeClr val="tx2"/>
            </a:solidFill>
            <a:ln w="38100" cmpd="sng">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Magnetic Disk 24"/>
            <p:cNvSpPr>
              <a:spLocks noChangeAspect="1"/>
            </p:cNvSpPr>
            <p:nvPr/>
          </p:nvSpPr>
          <p:spPr>
            <a:xfrm rot="420000">
              <a:off x="6702825" y="2913764"/>
              <a:ext cx="236587" cy="748519"/>
            </a:xfrm>
            <a:prstGeom prst="flowChartMagneticDisk">
              <a:avLst/>
            </a:prstGeom>
            <a:solidFill>
              <a:srgbClr val="0066FF"/>
            </a:solidFill>
            <a:ln w="38100" cmpd="sng">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gnetic Disk 25"/>
            <p:cNvSpPr>
              <a:spLocks noChangeAspect="1"/>
            </p:cNvSpPr>
            <p:nvPr/>
          </p:nvSpPr>
          <p:spPr>
            <a:xfrm rot="660000">
              <a:off x="7117783" y="2830834"/>
              <a:ext cx="236587" cy="748519"/>
            </a:xfrm>
            <a:prstGeom prst="flowChartMagneticDisk">
              <a:avLst/>
            </a:prstGeom>
            <a:solidFill>
              <a:srgbClr val="FF0000">
                <a:alpha val="49804"/>
              </a:srgbClr>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p:cNvSpPr/>
          <p:nvPr/>
        </p:nvSpPr>
        <p:spPr>
          <a:xfrm>
            <a:off x="401381" y="5886564"/>
            <a:ext cx="8610600" cy="507831"/>
          </a:xfrm>
          <a:prstGeom prst="rect">
            <a:avLst/>
          </a:prstGeom>
        </p:spPr>
        <p:txBody>
          <a:bodyPr wrap="square">
            <a:spAutoFit/>
          </a:bodyPr>
          <a:lstStyle/>
          <a:p>
            <a:pPr marL="171450" indent="-171450">
              <a:buFont typeface="Arial" panose="020B0604020202020204" pitchFamily="34" charset="0"/>
              <a:buChar char="•"/>
            </a:pP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Saha</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Gao</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Alford</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Sonka</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Hoffman</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err="1">
                <a:solidFill>
                  <a:srgbClr val="00B0F0"/>
                </a:solidFill>
                <a:latin typeface="Calibri" panose="020F0502020204030204" pitchFamily="34" charset="0"/>
                <a:ea typeface="Calibri" panose="020F0502020204030204" pitchFamily="34" charset="0"/>
                <a:cs typeface="Times New Roman" panose="02020603050405020304" pitchFamily="18" charset="0"/>
              </a:rPr>
              <a:t>Topomorphologic</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separation of fused </a:t>
            </a:r>
            <a:r>
              <a:rPr lang="en-US" sz="900" dirty="0" err="1">
                <a:solidFill>
                  <a:srgbClr val="00B0F0"/>
                </a:solidFill>
                <a:latin typeface="Calibri" panose="020F0502020204030204" pitchFamily="34" charset="0"/>
                <a:ea typeface="Calibri" panose="020F0502020204030204" pitchFamily="34" charset="0"/>
                <a:cs typeface="Times New Roman" panose="02020603050405020304" pitchFamily="18" charset="0"/>
              </a:rPr>
              <a:t>isointensity</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objects via multiscale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opening," </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IEEE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Trans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Medi</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Imag</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29</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840-851, 2010.</a:t>
            </a:r>
          </a:p>
          <a:p>
            <a:pPr marL="171450" indent="-171450">
              <a:buFont typeface="Arial" panose="020B0604020202020204" pitchFamily="34" charset="0"/>
              <a:buChar char="•"/>
            </a:pP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Gao</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Grout</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Holtze</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Hoffman</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Saha</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 New Paradigm of Interactive Artery/Vein Separation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IEEE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Trans Biomed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Eng</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59</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3016-3027, 2012.</a:t>
            </a:r>
          </a:p>
          <a:p>
            <a:pPr marL="171450" indent="-171450">
              <a:buFont typeface="Arial" panose="020B0604020202020204" pitchFamily="34" charset="0"/>
              <a:buChar char="•"/>
            </a:pP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Saha</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Basu</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Hoffman</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"Multi-scale opening of conjoined fuzzy objects: theory and applications," IEEE Transactions of Fuzzy Systems, in press.</a:t>
            </a:r>
          </a:p>
        </p:txBody>
      </p:sp>
    </p:spTree>
    <p:extLst>
      <p:ext uri="{BB962C8B-B14F-4D97-AF65-F5344CB8AC3E}">
        <p14:creationId xmlns:p14="http://schemas.microsoft.com/office/powerpoint/2010/main" val="20843215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Computer Generated </a:t>
            </a:r>
            <a:r>
              <a:rPr lang="en-US" sz="3600" dirty="0" smtClean="0"/>
              <a:t>Phantoms</a:t>
            </a:r>
            <a:endParaRPr lang="en-US" sz="3600" dirty="0"/>
          </a:p>
        </p:txBody>
      </p:sp>
      <p:sp>
        <p:nvSpPr>
          <p:cNvPr id="153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pSp>
        <p:nvGrpSpPr>
          <p:cNvPr id="3" name="Group 2"/>
          <p:cNvGrpSpPr/>
          <p:nvPr/>
        </p:nvGrpSpPr>
        <p:grpSpPr>
          <a:xfrm>
            <a:off x="231575" y="1416484"/>
            <a:ext cx="5864425" cy="4843791"/>
            <a:chOff x="231575" y="1254546"/>
            <a:chExt cx="5864425" cy="4843791"/>
          </a:xfrm>
        </p:grpSpPr>
        <p:pic>
          <p:nvPicPr>
            <p:cNvPr id="8" name="Picture 7"/>
            <p:cNvPicPr>
              <a:picLocks noChangeAspect="1"/>
            </p:cNvPicPr>
            <p:nvPr/>
          </p:nvPicPr>
          <p:blipFill>
            <a:blip r:embed="rId3" cstate="print"/>
            <a:srcRect/>
            <a:stretch>
              <a:fillRect/>
            </a:stretch>
          </p:blipFill>
          <p:spPr bwMode="auto">
            <a:xfrm>
              <a:off x="231575" y="1254546"/>
              <a:ext cx="5864425" cy="1526337"/>
            </a:xfrm>
            <a:prstGeom prst="rect">
              <a:avLst/>
            </a:prstGeom>
            <a:noFill/>
            <a:ln w="9525">
              <a:noFill/>
              <a:miter lim="800000"/>
              <a:headEnd/>
              <a:tailEnd/>
            </a:ln>
          </p:spPr>
        </p:pic>
        <p:pic>
          <p:nvPicPr>
            <p:cNvPr id="9" name="Picture 8"/>
            <p:cNvPicPr>
              <a:picLocks noChangeAspect="1"/>
            </p:cNvPicPr>
            <p:nvPr/>
          </p:nvPicPr>
          <p:blipFill>
            <a:blip r:embed="rId4" cstate="print"/>
            <a:srcRect/>
            <a:stretch>
              <a:fillRect/>
            </a:stretch>
          </p:blipFill>
          <p:spPr bwMode="auto">
            <a:xfrm>
              <a:off x="231575" y="2916686"/>
              <a:ext cx="5864425" cy="1519512"/>
            </a:xfrm>
            <a:prstGeom prst="rect">
              <a:avLst/>
            </a:prstGeom>
            <a:noFill/>
          </p:spPr>
        </p:pic>
        <p:pic>
          <p:nvPicPr>
            <p:cNvPr id="10" name="Picture 9"/>
            <p:cNvPicPr>
              <a:picLocks noChangeAspect="1"/>
            </p:cNvPicPr>
            <p:nvPr/>
          </p:nvPicPr>
          <p:blipFill>
            <a:blip r:embed="rId5" cstate="print"/>
            <a:srcRect/>
            <a:stretch>
              <a:fillRect/>
            </a:stretch>
          </p:blipFill>
          <p:spPr bwMode="auto">
            <a:xfrm>
              <a:off x="231575" y="4572000"/>
              <a:ext cx="5864425" cy="1526337"/>
            </a:xfrm>
            <a:prstGeom prst="rect">
              <a:avLst/>
            </a:prstGeom>
            <a:noFill/>
            <a:ln w="9525">
              <a:noFill/>
              <a:miter lim="800000"/>
              <a:headEnd/>
              <a:tailEnd/>
            </a:ln>
          </p:spPr>
        </p:pic>
      </p:grpSp>
      <p:sp>
        <p:nvSpPr>
          <p:cNvPr id="5" name="Content Placeholder 2"/>
          <p:cNvSpPr>
            <a:spLocks noGrp="1"/>
          </p:cNvSpPr>
          <p:nvPr>
            <p:ph idx="1"/>
          </p:nvPr>
        </p:nvSpPr>
        <p:spPr>
          <a:xfrm>
            <a:off x="6199884" y="1707749"/>
            <a:ext cx="2715515" cy="4495800"/>
          </a:xfrm>
        </p:spPr>
        <p:txBody>
          <a:bodyPr>
            <a:normAutofit/>
          </a:bodyPr>
          <a:lstStyle/>
          <a:p>
            <a:pPr>
              <a:spcAft>
                <a:spcPts val="1200"/>
              </a:spcAft>
            </a:pPr>
            <a:r>
              <a:rPr lang="en-US" sz="2000" dirty="0" smtClean="0">
                <a:latin typeface="Arial" pitchFamily="34" charset="0"/>
                <a:cs typeface="Arial" pitchFamily="34" charset="0"/>
              </a:rPr>
              <a:t>Resolutions:</a:t>
            </a:r>
            <a:br>
              <a:rPr lang="en-US" sz="2000" dirty="0" smtClean="0">
                <a:latin typeface="Arial" pitchFamily="34" charset="0"/>
                <a:cs typeface="Arial" pitchFamily="34" charset="0"/>
              </a:rPr>
            </a:br>
            <a:r>
              <a:rPr lang="en-US" sz="2000" dirty="0" smtClean="0">
                <a:latin typeface="Arial" pitchFamily="34" charset="0"/>
                <a:cs typeface="Arial" pitchFamily="34" charset="0"/>
              </a:rPr>
              <a:t>4×4×4, 5×5×5</a:t>
            </a:r>
          </a:p>
          <a:p>
            <a:pPr>
              <a:spcAft>
                <a:spcPts val="1200"/>
              </a:spcAft>
            </a:pPr>
            <a:r>
              <a:rPr lang="en-US" sz="2000" dirty="0" smtClean="0">
                <a:latin typeface="Arial" pitchFamily="34" charset="0"/>
                <a:cs typeface="Arial" pitchFamily="34" charset="0"/>
              </a:rPr>
              <a:t>Varying overlap and scales</a:t>
            </a:r>
          </a:p>
          <a:p>
            <a:pPr>
              <a:spcAft>
                <a:spcPts val="1200"/>
              </a:spcAft>
            </a:pPr>
            <a:r>
              <a:rPr lang="en-US" sz="2000" dirty="0" smtClean="0">
                <a:latin typeface="Arial" pitchFamily="34" charset="0"/>
                <a:cs typeface="Arial" pitchFamily="34" charset="0"/>
              </a:rPr>
              <a:t>Different geometry of coupling </a:t>
            </a:r>
          </a:p>
          <a:p>
            <a:pPr>
              <a:spcAft>
                <a:spcPts val="1200"/>
              </a:spcAft>
            </a:pPr>
            <a:endParaRPr lang="en-US" sz="2000" dirty="0" smtClean="0">
              <a:latin typeface="Arial" pitchFamily="34" charset="0"/>
              <a:cs typeface="Arial" pitchFamily="34" charset="0"/>
            </a:endParaRPr>
          </a:p>
          <a:p>
            <a:pPr>
              <a:spcAft>
                <a:spcPts val="1200"/>
              </a:spcAft>
            </a:pPr>
            <a:endParaRPr lang="en-US" sz="2000" dirty="0" smtClean="0"/>
          </a:p>
          <a:p>
            <a:pPr>
              <a:spcAft>
                <a:spcPts val="1200"/>
              </a:spcAft>
            </a:pPr>
            <a:endParaRPr lang="en-US" sz="2000" dirty="0"/>
          </a:p>
        </p:txBody>
      </p:sp>
    </p:spTree>
    <p:extLst>
      <p:ext uri="{BB962C8B-B14F-4D97-AF65-F5344CB8AC3E}">
        <p14:creationId xmlns:p14="http://schemas.microsoft.com/office/powerpoint/2010/main" val="3811660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Vessel Casting of Pig Lung</a:t>
            </a:r>
            <a:endParaRPr lang="en-US" sz="3600" dirty="0"/>
          </a:p>
        </p:txBody>
      </p:sp>
      <p:pic>
        <p:nvPicPr>
          <p:cNvPr id="4" name="Picture 616" descr="pic_ventral_cast"/>
          <p:cNvPicPr>
            <a:picLocks noChangeAspect="1" noChangeArrowheads="1"/>
          </p:cNvPicPr>
          <p:nvPr/>
        </p:nvPicPr>
        <p:blipFill>
          <a:blip r:embed="rId2" cstate="print">
            <a:lum bright="8000" contrast="34000"/>
          </a:blip>
          <a:srcRect t="1667"/>
          <a:stretch>
            <a:fillRect/>
          </a:stretch>
        </p:blipFill>
        <p:spPr bwMode="auto">
          <a:xfrm>
            <a:off x="5791200" y="1524000"/>
            <a:ext cx="3060483" cy="3988419"/>
          </a:xfrm>
          <a:prstGeom prst="rect">
            <a:avLst/>
          </a:prstGeom>
          <a:noFill/>
          <a:ln w="9525">
            <a:noFill/>
            <a:miter lim="800000"/>
            <a:headEnd/>
            <a:tailEnd/>
          </a:ln>
        </p:spPr>
      </p:pic>
      <p:sp>
        <p:nvSpPr>
          <p:cNvPr id="7" name="Rectangle 6"/>
          <p:cNvSpPr/>
          <p:nvPr/>
        </p:nvSpPr>
        <p:spPr>
          <a:xfrm>
            <a:off x="228599" y="5791200"/>
            <a:ext cx="7092841" cy="461665"/>
          </a:xfrm>
          <a:prstGeom prst="rect">
            <a:avLst/>
          </a:prstGeom>
          <a:ln w="25400">
            <a:solidFill>
              <a:schemeClr val="tx1"/>
            </a:solidFill>
          </a:ln>
        </p:spPr>
        <p:txBody>
          <a:bodyPr wrap="square">
            <a:spAutoFit/>
          </a:bodyPr>
          <a:lstStyle/>
          <a:p>
            <a:pPr marL="438912" indent="-320040" algn="ctr" defTabSz="869950">
              <a:buClr>
                <a:schemeClr val="accent1"/>
              </a:buClr>
              <a:buSzPct val="80000"/>
            </a:pPr>
            <a:r>
              <a:rPr lang="en-US" sz="2400" dirty="0" smtClean="0">
                <a:solidFill>
                  <a:srgbClr val="FFFF00"/>
                </a:solidFill>
                <a:latin typeface="Arial" pitchFamily="34" charset="0"/>
                <a:cs typeface="Arial" pitchFamily="34" charset="0"/>
              </a:rPr>
              <a:t>Provides the  ground truth for separated A/V tree</a:t>
            </a:r>
          </a:p>
        </p:txBody>
      </p:sp>
      <p:sp>
        <p:nvSpPr>
          <p:cNvPr id="9" name="Rectangle 8"/>
          <p:cNvSpPr/>
          <p:nvPr/>
        </p:nvSpPr>
        <p:spPr>
          <a:xfrm>
            <a:off x="109184" y="1352229"/>
            <a:ext cx="5453416" cy="4247317"/>
          </a:xfrm>
          <a:prstGeom prst="rect">
            <a:avLst/>
          </a:prstGeom>
        </p:spPr>
        <p:txBody>
          <a:bodyPr wrap="square">
            <a:spAutoFit/>
          </a:bodyPr>
          <a:lstStyle/>
          <a:p>
            <a:pPr marL="461772" indent="-342900">
              <a:spcAft>
                <a:spcPts val="1200"/>
              </a:spcAft>
              <a:buClr>
                <a:schemeClr val="tx1"/>
              </a:buClr>
              <a:buSzPct val="100000"/>
              <a:buFont typeface="Arial" pitchFamily="34" charset="0"/>
              <a:buChar char="•"/>
            </a:pPr>
            <a:r>
              <a:rPr lang="en-US" sz="2000" dirty="0" smtClean="0">
                <a:latin typeface="Arial" pitchFamily="34" charset="0"/>
                <a:cs typeface="Arial" pitchFamily="34" charset="0"/>
              </a:rPr>
              <a:t>Pulmonary vasculature of an </a:t>
            </a:r>
            <a:r>
              <a:rPr lang="en-US" sz="2000" dirty="0" err="1" smtClean="0">
                <a:latin typeface="Arial" pitchFamily="34" charset="0"/>
                <a:cs typeface="Arial" pitchFamily="34" charset="0"/>
              </a:rPr>
              <a:t>exsanguinated</a:t>
            </a:r>
            <a:r>
              <a:rPr lang="en-US" sz="2000" dirty="0" smtClean="0">
                <a:latin typeface="Arial" pitchFamily="34" charset="0"/>
                <a:cs typeface="Arial" pitchFamily="34" charset="0"/>
              </a:rPr>
              <a:t> animal  was flushed with 2% </a:t>
            </a:r>
            <a:r>
              <a:rPr lang="en-US" sz="2000" dirty="0" err="1" smtClean="0">
                <a:latin typeface="Arial" pitchFamily="34" charset="0"/>
                <a:cs typeface="Arial" pitchFamily="34" charset="0"/>
              </a:rPr>
              <a:t>Dextran</a:t>
            </a:r>
            <a:r>
              <a:rPr lang="en-US" sz="2000" dirty="0" smtClean="0">
                <a:latin typeface="Arial" pitchFamily="34" charset="0"/>
                <a:cs typeface="Arial" pitchFamily="34" charset="0"/>
              </a:rPr>
              <a:t> solution </a:t>
            </a:r>
          </a:p>
          <a:p>
            <a:pPr marL="461772" indent="-342900">
              <a:spcAft>
                <a:spcPts val="1200"/>
              </a:spcAft>
              <a:buClr>
                <a:schemeClr val="tx1"/>
              </a:buClr>
              <a:buSzPct val="100000"/>
              <a:buFont typeface="Arial" pitchFamily="34" charset="0"/>
              <a:buChar char="•"/>
            </a:pPr>
            <a:r>
              <a:rPr lang="en-US" sz="2000" dirty="0" err="1" smtClean="0">
                <a:latin typeface="Arial" pitchFamily="34" charset="0"/>
                <a:cs typeface="Arial" pitchFamily="34" charset="0"/>
              </a:rPr>
              <a:t>Pneumonectomy</a:t>
            </a:r>
            <a:r>
              <a:rPr lang="en-US" sz="2000" dirty="0" smtClean="0">
                <a:latin typeface="Arial" pitchFamily="34" charset="0"/>
                <a:cs typeface="Arial" pitchFamily="34" charset="0"/>
              </a:rPr>
              <a:t> was performed. </a:t>
            </a:r>
          </a:p>
          <a:p>
            <a:pPr marL="461772" indent="-342900">
              <a:spcAft>
                <a:spcPts val="1200"/>
              </a:spcAft>
              <a:buClr>
                <a:schemeClr val="tx1"/>
              </a:buClr>
              <a:buSzPct val="100000"/>
              <a:buFont typeface="Arial" pitchFamily="34" charset="0"/>
              <a:buChar char="•"/>
            </a:pPr>
            <a:r>
              <a:rPr lang="en-US" sz="2000" dirty="0" smtClean="0">
                <a:latin typeface="Arial" pitchFamily="34" charset="0"/>
                <a:cs typeface="Arial" pitchFamily="34" charset="0"/>
              </a:rPr>
              <a:t>Vascular cast was created using a rapid-hardening compound (methyl </a:t>
            </a:r>
            <a:r>
              <a:rPr lang="en-US" sz="2000" dirty="0" err="1" smtClean="0">
                <a:latin typeface="Arial" pitchFamily="34" charset="0"/>
                <a:cs typeface="Arial" pitchFamily="34" charset="0"/>
              </a:rPr>
              <a:t>methacrylate</a:t>
            </a:r>
            <a:r>
              <a:rPr lang="en-US" sz="2000" dirty="0" smtClean="0">
                <a:latin typeface="Arial" pitchFamily="34" charset="0"/>
                <a:cs typeface="Arial" pitchFamily="34" charset="0"/>
              </a:rPr>
              <a:t>) </a:t>
            </a:r>
          </a:p>
          <a:p>
            <a:pPr marL="461772" indent="-342900">
              <a:spcAft>
                <a:spcPts val="1200"/>
              </a:spcAft>
              <a:buClr>
                <a:schemeClr val="tx1"/>
              </a:buClr>
              <a:buSzPct val="100000"/>
              <a:buFont typeface="Arial" pitchFamily="34" charset="0"/>
              <a:buChar char="•"/>
            </a:pPr>
            <a:r>
              <a:rPr lang="en-US" sz="2000" dirty="0" smtClean="0">
                <a:latin typeface="Arial" pitchFamily="34" charset="0"/>
                <a:cs typeface="Arial" pitchFamily="34" charset="0"/>
              </a:rPr>
              <a:t>Vascular casting compounds </a:t>
            </a:r>
          </a:p>
          <a:p>
            <a:pPr marL="918972" lvl="1" indent="-342900">
              <a:spcAft>
                <a:spcPts val="1200"/>
              </a:spcAft>
              <a:buClr>
                <a:schemeClr val="tx1"/>
              </a:buClr>
              <a:buSzPct val="100000"/>
              <a:buFont typeface="Arial" pitchFamily="34" charset="0"/>
              <a:buChar char="•"/>
            </a:pPr>
            <a:r>
              <a:rPr lang="en-US" sz="2000" dirty="0" smtClean="0">
                <a:latin typeface="Arial" pitchFamily="34" charset="0"/>
                <a:cs typeface="Arial" pitchFamily="34" charset="0"/>
              </a:rPr>
              <a:t>Venous(oxygenated): red oil paint . </a:t>
            </a:r>
          </a:p>
          <a:p>
            <a:pPr marL="918972" lvl="1" indent="-342900">
              <a:spcAft>
                <a:spcPts val="1200"/>
              </a:spcAft>
              <a:buClr>
                <a:schemeClr val="tx1"/>
              </a:buClr>
              <a:buSzPct val="100000"/>
              <a:buFont typeface="Arial" pitchFamily="34" charset="0"/>
              <a:buChar char="•"/>
            </a:pPr>
            <a:r>
              <a:rPr lang="en-US" sz="2000" dirty="0" smtClean="0">
                <a:latin typeface="Arial" pitchFamily="34" charset="0"/>
                <a:cs typeface="Arial" pitchFamily="34" charset="0"/>
              </a:rPr>
              <a:t>Arterial (deoxygenated): blue oil paint and </a:t>
            </a:r>
            <a:r>
              <a:rPr lang="en-US" sz="2000" dirty="0" err="1" smtClean="0">
                <a:latin typeface="Arial" pitchFamily="34" charset="0"/>
                <a:cs typeface="Arial" pitchFamily="34" charset="0"/>
              </a:rPr>
              <a:t>Ethiodol</a:t>
            </a:r>
            <a:r>
              <a:rPr lang="en-US" sz="2000" dirty="0" smtClean="0">
                <a:latin typeface="Arial" pitchFamily="34" charset="0"/>
                <a:cs typeface="Arial" pitchFamily="34" charset="0"/>
              </a:rPr>
              <a:t> (contrast-enhance)</a:t>
            </a:r>
          </a:p>
        </p:txBody>
      </p:sp>
    </p:spTree>
    <p:extLst>
      <p:ext uri="{BB962C8B-B14F-4D97-AF65-F5344CB8AC3E}">
        <p14:creationId xmlns:p14="http://schemas.microsoft.com/office/powerpoint/2010/main" val="33439380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Ground Truth of A/V </a:t>
            </a:r>
            <a:r>
              <a:rPr lang="en-US" sz="3600" dirty="0" smtClean="0"/>
              <a:t>Trees</a:t>
            </a:r>
            <a:endParaRPr lang="en-US" sz="3600" dirty="0"/>
          </a:p>
        </p:txBody>
      </p:sp>
      <p:sp>
        <p:nvSpPr>
          <p:cNvPr id="3" name="Content Placeholder 2"/>
          <p:cNvSpPr>
            <a:spLocks noGrp="1"/>
          </p:cNvSpPr>
          <p:nvPr>
            <p:ph idx="1"/>
          </p:nvPr>
        </p:nvSpPr>
        <p:spPr>
          <a:xfrm>
            <a:off x="228600" y="1600200"/>
            <a:ext cx="5867400" cy="4572000"/>
          </a:xfrm>
        </p:spPr>
        <p:txBody>
          <a:bodyPr>
            <a:normAutofit/>
          </a:bodyPr>
          <a:lstStyle/>
          <a:p>
            <a:pPr marL="633222" indent="-514350">
              <a:spcAft>
                <a:spcPts val="1200"/>
              </a:spcAft>
            </a:pPr>
            <a:r>
              <a:rPr lang="en-US" dirty="0" smtClean="0">
                <a:latin typeface="Arial" pitchFamily="34" charset="0"/>
                <a:cs typeface="Arial" pitchFamily="34" charset="0"/>
              </a:rPr>
              <a:t>Threshold cast CT image at high value </a:t>
            </a:r>
            <a:r>
              <a:rPr lang="en-US" dirty="0" smtClean="0">
                <a:latin typeface="Arial" pitchFamily="34" charset="0"/>
                <a:cs typeface="Arial" pitchFamily="34" charset="0"/>
                <a:sym typeface="Wingdings" pitchFamily="2" charset="2"/>
              </a:rPr>
              <a:t> </a:t>
            </a:r>
            <a:r>
              <a:rPr lang="en-US" dirty="0" smtClean="0">
                <a:latin typeface="Arial" pitchFamily="34" charset="0"/>
                <a:cs typeface="Arial" pitchFamily="34" charset="0"/>
              </a:rPr>
              <a:t>artery </a:t>
            </a:r>
          </a:p>
          <a:p>
            <a:pPr marL="633222" indent="-514350">
              <a:spcAft>
                <a:spcPts val="1200"/>
              </a:spcAft>
            </a:pPr>
            <a:r>
              <a:rPr lang="en-US" dirty="0" smtClean="0">
                <a:latin typeface="Arial" pitchFamily="34" charset="0"/>
                <a:cs typeface="Arial" pitchFamily="34" charset="0"/>
              </a:rPr>
              <a:t>Threshold cast CT image at low value </a:t>
            </a:r>
            <a:r>
              <a:rPr lang="en-US" dirty="0" smtClean="0">
                <a:latin typeface="Arial" pitchFamily="34" charset="0"/>
                <a:cs typeface="Arial" pitchFamily="34" charset="0"/>
                <a:sym typeface="Wingdings" pitchFamily="2" charset="2"/>
              </a:rPr>
              <a:t></a:t>
            </a:r>
            <a:r>
              <a:rPr lang="en-US" dirty="0" smtClean="0">
                <a:latin typeface="Arial" pitchFamily="34" charset="0"/>
                <a:cs typeface="Arial" pitchFamily="34" charset="0"/>
              </a:rPr>
              <a:t>  vein + outer arterial boundary</a:t>
            </a:r>
          </a:p>
          <a:p>
            <a:pPr marL="633222" indent="-514350">
              <a:spcAft>
                <a:spcPts val="1200"/>
              </a:spcAft>
            </a:pPr>
            <a:r>
              <a:rPr lang="en-US" dirty="0" smtClean="0">
                <a:latin typeface="Arial" pitchFamily="34" charset="0"/>
                <a:cs typeface="Arial" pitchFamily="34" charset="0"/>
              </a:rPr>
              <a:t>Eliminate outer arterial  boundary using a region constrained dilation  </a:t>
            </a:r>
            <a:r>
              <a:rPr lang="en-US" dirty="0" smtClean="0">
                <a:latin typeface="Arial" pitchFamily="34" charset="0"/>
                <a:cs typeface="Arial" pitchFamily="34" charset="0"/>
                <a:sym typeface="Wingdings" pitchFamily="2" charset="2"/>
              </a:rPr>
              <a:t></a:t>
            </a:r>
            <a:r>
              <a:rPr lang="en-US" dirty="0" smtClean="0">
                <a:latin typeface="Arial" pitchFamily="34" charset="0"/>
                <a:cs typeface="Arial" pitchFamily="34" charset="0"/>
              </a:rPr>
              <a:t> vein</a:t>
            </a:r>
          </a:p>
        </p:txBody>
      </p:sp>
      <p:pic>
        <p:nvPicPr>
          <p:cNvPr id="4" name="Picture 3" descr="D:\Erin\research\paper\SPIE2010\figures\AP70216_20070809_242170300006393 Coronal View Slice 251 .png"/>
          <p:cNvPicPr>
            <a:picLocks noChangeAspect="1" noChangeArrowheads="1"/>
          </p:cNvPicPr>
          <p:nvPr/>
        </p:nvPicPr>
        <p:blipFill>
          <a:blip r:embed="rId2" cstate="print"/>
          <a:srcRect l="18509" t="18038" r="17275" b="20042"/>
          <a:stretch>
            <a:fillRect/>
          </a:stretch>
        </p:blipFill>
        <p:spPr bwMode="auto">
          <a:xfrm>
            <a:off x="6681557" y="1371600"/>
            <a:ext cx="2005243" cy="2380852"/>
          </a:xfrm>
          <a:prstGeom prst="rect">
            <a:avLst/>
          </a:prstGeom>
          <a:noFill/>
        </p:spPr>
      </p:pic>
      <p:pic>
        <p:nvPicPr>
          <p:cNvPr id="7" name="Picture 6" descr="D:\Erin\research\paper\TBME\latex\Figures\ST75SS75-trueAV.png"/>
          <p:cNvPicPr>
            <a:picLocks noChangeAspect="1" noChangeArrowheads="1"/>
          </p:cNvPicPr>
          <p:nvPr/>
        </p:nvPicPr>
        <p:blipFill>
          <a:blip r:embed="rId3" cstate="print"/>
          <a:srcRect l="22967" t="1201" r="12632" b="2403"/>
          <a:stretch>
            <a:fillRect/>
          </a:stretch>
        </p:blipFill>
        <p:spPr bwMode="auto">
          <a:xfrm>
            <a:off x="6943216" y="3752453"/>
            <a:ext cx="1743584" cy="2494306"/>
          </a:xfrm>
          <a:prstGeom prst="rect">
            <a:avLst/>
          </a:prstGeom>
          <a:noFill/>
        </p:spPr>
      </p:pic>
    </p:spTree>
    <p:extLst>
      <p:ext uri="{BB962C8B-B14F-4D97-AF65-F5344CB8AC3E}">
        <p14:creationId xmlns:p14="http://schemas.microsoft.com/office/powerpoint/2010/main" val="33785937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altLang="en-US" sz="3600" dirty="0" smtClean="0"/>
              <a:t>Results on </a:t>
            </a:r>
            <a:r>
              <a:rPr lang="en-US" altLang="en-US" sz="3600" dirty="0" smtClean="0"/>
              <a:t>Vessel Cast Images</a:t>
            </a:r>
            <a:endParaRPr lang="en-US" sz="3600" dirty="0"/>
          </a:p>
        </p:txBody>
      </p:sp>
      <p:sp>
        <p:nvSpPr>
          <p:cNvPr id="7" name="TextBox 6"/>
          <p:cNvSpPr txBox="1"/>
          <p:nvPr/>
        </p:nvSpPr>
        <p:spPr>
          <a:xfrm>
            <a:off x="228600" y="5336272"/>
            <a:ext cx="2667000" cy="707886"/>
          </a:xfrm>
          <a:prstGeom prst="rect">
            <a:avLst/>
          </a:prstGeom>
          <a:noFill/>
        </p:spPr>
        <p:txBody>
          <a:bodyPr wrap="square" rtlCol="0">
            <a:spAutoFit/>
          </a:bodyPr>
          <a:lstStyle/>
          <a:p>
            <a:pPr algn="ctr"/>
            <a:r>
              <a:rPr lang="en-US" sz="2000" dirty="0" smtClean="0">
                <a:latin typeface="Arial" pitchFamily="34" charset="0"/>
                <a:cs typeface="Arial" pitchFamily="34" charset="0"/>
              </a:rPr>
              <a:t>contrast separated A/V</a:t>
            </a:r>
            <a:endParaRPr lang="en-US" sz="2000" dirty="0">
              <a:latin typeface="Arial" pitchFamily="34" charset="0"/>
              <a:cs typeface="Arial" pitchFamily="34" charset="0"/>
            </a:endParaRPr>
          </a:p>
        </p:txBody>
      </p:sp>
      <p:sp>
        <p:nvSpPr>
          <p:cNvPr id="11" name="TextBox 10"/>
          <p:cNvSpPr txBox="1"/>
          <p:nvPr/>
        </p:nvSpPr>
        <p:spPr>
          <a:xfrm>
            <a:off x="2971800" y="5336272"/>
            <a:ext cx="3124200" cy="707886"/>
          </a:xfrm>
          <a:prstGeom prst="rect">
            <a:avLst/>
          </a:prstGeom>
          <a:noFill/>
        </p:spPr>
        <p:txBody>
          <a:bodyPr wrap="square" rtlCol="0">
            <a:spAutoFit/>
          </a:bodyPr>
          <a:lstStyle/>
          <a:p>
            <a:pPr algn="ctr"/>
            <a:r>
              <a:rPr lang="en-US" sz="2000" dirty="0" smtClean="0">
                <a:latin typeface="Arial" pitchFamily="34" charset="0"/>
                <a:cs typeface="Arial" pitchFamily="34" charset="0"/>
              </a:rPr>
              <a:t>contrast eliminated </a:t>
            </a:r>
          </a:p>
          <a:p>
            <a:pPr algn="ctr"/>
            <a:r>
              <a:rPr lang="en-US" sz="2000" dirty="0" smtClean="0">
                <a:latin typeface="Arial" pitchFamily="34" charset="0"/>
                <a:cs typeface="Arial" pitchFamily="34" charset="0"/>
              </a:rPr>
              <a:t> vascular tree</a:t>
            </a:r>
            <a:endParaRPr lang="en-US" sz="2000" dirty="0">
              <a:latin typeface="Arial" pitchFamily="34" charset="0"/>
              <a:cs typeface="Arial" pitchFamily="34" charset="0"/>
            </a:endParaRPr>
          </a:p>
        </p:txBody>
      </p:sp>
      <p:sp>
        <p:nvSpPr>
          <p:cNvPr id="12" name="TextBox 11"/>
          <p:cNvSpPr txBox="1"/>
          <p:nvPr/>
        </p:nvSpPr>
        <p:spPr>
          <a:xfrm>
            <a:off x="6172200" y="5336272"/>
            <a:ext cx="2895600" cy="707886"/>
          </a:xfrm>
          <a:prstGeom prst="rect">
            <a:avLst/>
          </a:prstGeom>
          <a:noFill/>
        </p:spPr>
        <p:txBody>
          <a:bodyPr wrap="square" rtlCol="0">
            <a:spAutoFit/>
          </a:bodyPr>
          <a:lstStyle/>
          <a:p>
            <a:pPr algn="ctr"/>
            <a:r>
              <a:rPr lang="en-US" sz="2000" dirty="0" smtClean="0">
                <a:latin typeface="Arial" pitchFamily="34" charset="0"/>
                <a:cs typeface="Arial" pitchFamily="34" charset="0"/>
              </a:rPr>
              <a:t>computed  A/V separation</a:t>
            </a:r>
            <a:endParaRPr lang="en-US" sz="2000" dirty="0">
              <a:latin typeface="Arial" pitchFamily="34" charset="0"/>
              <a:cs typeface="Arial" pitchFamily="34" charset="0"/>
            </a:endParaRPr>
          </a:p>
        </p:txBody>
      </p:sp>
      <p:pic>
        <p:nvPicPr>
          <p:cNvPr id="10" name="Picture 9" descr="D:\Erin\research\paper\TBME\latex\Figures\ST75SS75-vessel.png"/>
          <p:cNvPicPr>
            <a:picLocks noChangeAspect="1" noChangeArrowheads="1"/>
          </p:cNvPicPr>
          <p:nvPr/>
        </p:nvPicPr>
        <p:blipFill>
          <a:blip r:embed="rId2" cstate="print"/>
          <a:srcRect l="22967" t="1201" r="12632" b="2403"/>
          <a:stretch>
            <a:fillRect/>
          </a:stretch>
        </p:blipFill>
        <p:spPr bwMode="auto">
          <a:xfrm>
            <a:off x="3352800" y="1706880"/>
            <a:ext cx="2428960" cy="3474720"/>
          </a:xfrm>
          <a:prstGeom prst="rect">
            <a:avLst/>
          </a:prstGeom>
          <a:noFill/>
        </p:spPr>
      </p:pic>
      <p:pic>
        <p:nvPicPr>
          <p:cNvPr id="13" name="Picture 12" descr="D:\Erin\research\paper\TBME\latex\Figures\ST75SS75-trueAV.png"/>
          <p:cNvPicPr>
            <a:picLocks noChangeAspect="1" noChangeArrowheads="1"/>
          </p:cNvPicPr>
          <p:nvPr/>
        </p:nvPicPr>
        <p:blipFill>
          <a:blip r:embed="rId3" cstate="print"/>
          <a:srcRect l="22967" t="1201" r="12632" b="2403"/>
          <a:stretch>
            <a:fillRect/>
          </a:stretch>
        </p:blipFill>
        <p:spPr bwMode="auto">
          <a:xfrm>
            <a:off x="457200" y="1706880"/>
            <a:ext cx="2428960" cy="3474720"/>
          </a:xfrm>
          <a:prstGeom prst="rect">
            <a:avLst/>
          </a:prstGeom>
          <a:noFill/>
        </p:spPr>
      </p:pic>
      <p:pic>
        <p:nvPicPr>
          <p:cNvPr id="15" name="Picture 14" descr="D:\Erin\research\paper\TBME\latex\Figures\ST75SS75-av.png"/>
          <p:cNvPicPr>
            <a:picLocks noChangeAspect="1" noChangeArrowheads="1"/>
          </p:cNvPicPr>
          <p:nvPr/>
        </p:nvPicPr>
        <p:blipFill>
          <a:blip r:embed="rId4" cstate="print"/>
          <a:srcRect l="22967" t="1201" r="12632" b="2403"/>
          <a:stretch>
            <a:fillRect/>
          </a:stretch>
        </p:blipFill>
        <p:spPr bwMode="auto">
          <a:xfrm>
            <a:off x="6257840" y="1706880"/>
            <a:ext cx="2428960" cy="3474720"/>
          </a:xfrm>
          <a:prstGeom prst="rect">
            <a:avLst/>
          </a:prstGeom>
          <a:noFill/>
        </p:spPr>
      </p:pic>
    </p:spTree>
    <p:extLst>
      <p:ext uri="{BB962C8B-B14F-4D97-AF65-F5344CB8AC3E}">
        <p14:creationId xmlns:p14="http://schemas.microsoft.com/office/powerpoint/2010/main" val="667329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altLang="en-US" sz="3600" dirty="0" smtClean="0"/>
              <a:t>Results on </a:t>
            </a:r>
            <a:r>
              <a:rPr lang="en-US" altLang="en-US" sz="3600" dirty="0" smtClean="0"/>
              <a:t>Vessel Cast Images</a:t>
            </a:r>
            <a:endParaRPr lang="en-US" sz="3600" dirty="0"/>
          </a:p>
        </p:txBody>
      </p:sp>
      <p:sp>
        <p:nvSpPr>
          <p:cNvPr id="3" name="Content Placeholder 2"/>
          <p:cNvSpPr>
            <a:spLocks noGrp="1"/>
          </p:cNvSpPr>
          <p:nvPr>
            <p:ph idx="1"/>
          </p:nvPr>
        </p:nvSpPr>
        <p:spPr>
          <a:xfrm>
            <a:off x="1295400" y="1600200"/>
            <a:ext cx="5029200" cy="1066800"/>
          </a:xfrm>
        </p:spPr>
        <p:txBody>
          <a:bodyPr>
            <a:normAutofit lnSpcReduction="10000"/>
          </a:bodyPr>
          <a:lstStyle/>
          <a:p>
            <a:r>
              <a:rPr lang="en-US" dirty="0" smtClean="0">
                <a:latin typeface="Arial" pitchFamily="34" charset="0"/>
                <a:cs typeface="Arial" pitchFamily="34" charset="0"/>
              </a:rPr>
              <a:t>True Positive =94.4 % </a:t>
            </a:r>
          </a:p>
          <a:p>
            <a:r>
              <a:rPr lang="en-US" dirty="0" smtClean="0">
                <a:latin typeface="Arial" pitchFamily="34" charset="0"/>
                <a:cs typeface="Arial" pitchFamily="34" charset="0"/>
              </a:rPr>
              <a:t>False Negative = 1.6% </a:t>
            </a:r>
          </a:p>
          <a:p>
            <a:endParaRPr lang="en-US" dirty="0">
              <a:latin typeface="Arial" pitchFamily="34" charset="0"/>
              <a:cs typeface="Arial" pitchFamily="34" charset="0"/>
            </a:endParaRPr>
          </a:p>
        </p:txBody>
      </p:sp>
      <p:pic>
        <p:nvPicPr>
          <p:cNvPr id="7" name="Picture 6" descr="D:\Erin\research\paper\TBME\latex\Figures\ST75SS75-vessel.png"/>
          <p:cNvPicPr>
            <a:picLocks noChangeAspect="1" noChangeArrowheads="1"/>
          </p:cNvPicPr>
          <p:nvPr/>
        </p:nvPicPr>
        <p:blipFill>
          <a:blip r:embed="rId2" cstate="print"/>
          <a:srcRect l="22967" t="1201" r="12632" b="2403"/>
          <a:stretch>
            <a:fillRect/>
          </a:stretch>
        </p:blipFill>
        <p:spPr bwMode="auto">
          <a:xfrm>
            <a:off x="1981200" y="2743200"/>
            <a:ext cx="2428960" cy="3474720"/>
          </a:xfrm>
          <a:prstGeom prst="rect">
            <a:avLst/>
          </a:prstGeom>
          <a:noFill/>
        </p:spPr>
      </p:pic>
      <p:pic>
        <p:nvPicPr>
          <p:cNvPr id="8" name="Picture 7" descr="D:\Erin\research\paper\TBME\latex\Figures\ST75SS75-av.png"/>
          <p:cNvPicPr>
            <a:picLocks noChangeAspect="1" noChangeArrowheads="1"/>
          </p:cNvPicPr>
          <p:nvPr/>
        </p:nvPicPr>
        <p:blipFill>
          <a:blip r:embed="rId3" cstate="print"/>
          <a:srcRect l="22967" t="1201" r="12632" b="2403"/>
          <a:stretch>
            <a:fillRect/>
          </a:stretch>
        </p:blipFill>
        <p:spPr bwMode="auto">
          <a:xfrm>
            <a:off x="4886240" y="2743200"/>
            <a:ext cx="2428960" cy="3474720"/>
          </a:xfrm>
          <a:prstGeom prst="rect">
            <a:avLst/>
          </a:prstGeom>
          <a:noFill/>
        </p:spPr>
      </p:pic>
    </p:spTree>
    <p:extLst>
      <p:ext uri="{BB962C8B-B14F-4D97-AF65-F5344CB8AC3E}">
        <p14:creationId xmlns:p14="http://schemas.microsoft.com/office/powerpoint/2010/main" val="28665361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altLang="en-US" sz="3600" dirty="0" smtClean="0"/>
              <a:t>In Vivo Pig CT Imaging</a:t>
            </a:r>
            <a:endParaRPr lang="en-US" sz="3600" dirty="0"/>
          </a:p>
        </p:txBody>
      </p:sp>
      <p:sp>
        <p:nvSpPr>
          <p:cNvPr id="7" name="Content Placeholder 14"/>
          <p:cNvSpPr>
            <a:spLocks noGrp="1"/>
          </p:cNvSpPr>
          <p:nvPr>
            <p:ph sz="half" idx="1"/>
          </p:nvPr>
        </p:nvSpPr>
        <p:spPr>
          <a:xfrm>
            <a:off x="228600" y="1600200"/>
            <a:ext cx="8686800" cy="1142999"/>
          </a:xfrm>
        </p:spPr>
        <p:txBody>
          <a:bodyPr>
            <a:normAutofit lnSpcReduction="10000"/>
          </a:bodyPr>
          <a:lstStyle/>
          <a:p>
            <a:pPr marL="0" indent="0">
              <a:spcAft>
                <a:spcPts val="1200"/>
              </a:spcAft>
              <a:buNone/>
            </a:pPr>
            <a:r>
              <a:rPr lang="en-US" sz="2400" dirty="0" smtClean="0">
                <a:latin typeface="Arial" pitchFamily="34" charset="0"/>
                <a:cs typeface="Arial" pitchFamily="34" charset="0"/>
              </a:rPr>
              <a:t>Artery/Vein </a:t>
            </a:r>
            <a:r>
              <a:rPr lang="en-US" sz="2400" dirty="0">
                <a:latin typeface="Arial" pitchFamily="34" charset="0"/>
                <a:cs typeface="Arial" pitchFamily="34" charset="0"/>
              </a:rPr>
              <a:t>separation on contrast-enhanced </a:t>
            </a:r>
            <a:r>
              <a:rPr lang="en-US" sz="2400" i="1" dirty="0">
                <a:latin typeface="Arial" pitchFamily="34" charset="0"/>
                <a:cs typeface="Arial" pitchFamily="34" charset="0"/>
              </a:rPr>
              <a:t>in vivo</a:t>
            </a:r>
            <a:r>
              <a:rPr lang="en-US" sz="2400" dirty="0">
                <a:latin typeface="Arial" pitchFamily="34" charset="0"/>
                <a:cs typeface="Arial" pitchFamily="34" charset="0"/>
              </a:rPr>
              <a:t> CT images </a:t>
            </a:r>
            <a:r>
              <a:rPr lang="en-US" sz="2400" dirty="0" smtClean="0">
                <a:latin typeface="Arial" pitchFamily="34" charset="0"/>
                <a:cs typeface="Arial" pitchFamily="34" charset="0"/>
              </a:rPr>
              <a:t>of a </a:t>
            </a:r>
            <a:r>
              <a:rPr lang="en-US" sz="2400" dirty="0">
                <a:latin typeface="Arial" pitchFamily="34" charset="0"/>
                <a:cs typeface="Arial" pitchFamily="34" charset="0"/>
              </a:rPr>
              <a:t>pig’s lung at three different positive end-expiratory pressures (PEEPs)</a:t>
            </a:r>
          </a:p>
        </p:txBody>
      </p:sp>
      <p:sp>
        <p:nvSpPr>
          <p:cNvPr id="3" name="TextBox 2"/>
          <p:cNvSpPr txBox="1"/>
          <p:nvPr/>
        </p:nvSpPr>
        <p:spPr>
          <a:xfrm>
            <a:off x="609600" y="5786735"/>
            <a:ext cx="8229600" cy="461665"/>
          </a:xfrm>
          <a:prstGeom prst="rect">
            <a:avLst/>
          </a:prstGeom>
          <a:noFill/>
        </p:spPr>
        <p:txBody>
          <a:bodyPr wrap="square" rtlCol="0">
            <a:spAutoFit/>
          </a:bodyPr>
          <a:lstStyle/>
          <a:p>
            <a:r>
              <a:rPr lang="pt-BR" sz="2400" dirty="0" smtClean="0"/>
              <a:t>CT scan images at 7.5 cm, </a:t>
            </a:r>
            <a:r>
              <a:rPr lang="pt-BR" sz="2400" dirty="0"/>
              <a:t>12 </a:t>
            </a:r>
            <a:r>
              <a:rPr lang="pt-BR" sz="2400" dirty="0" smtClean="0"/>
              <a:t>cm  </a:t>
            </a:r>
            <a:r>
              <a:rPr lang="pt-BR" sz="2400" dirty="0"/>
              <a:t>and 18 </a:t>
            </a:r>
            <a:r>
              <a:rPr lang="pt-BR" sz="2400" dirty="0" smtClean="0"/>
              <a:t>cm H</a:t>
            </a:r>
            <a:r>
              <a:rPr lang="pt-BR" sz="2400" baseline="-25000" dirty="0" smtClean="0"/>
              <a:t>2</a:t>
            </a:r>
            <a:r>
              <a:rPr lang="pt-BR" sz="2400" dirty="0" smtClean="0"/>
              <a:t>O </a:t>
            </a:r>
            <a:r>
              <a:rPr lang="pt-BR" sz="2400" dirty="0"/>
              <a:t>PEEPs</a:t>
            </a:r>
            <a:endParaRPr lang="en-US" sz="2400" dirty="0"/>
          </a:p>
        </p:txBody>
      </p:sp>
      <p:grpSp>
        <p:nvGrpSpPr>
          <p:cNvPr id="9" name="Group 8"/>
          <p:cNvGrpSpPr/>
          <p:nvPr/>
        </p:nvGrpSpPr>
        <p:grpSpPr>
          <a:xfrm>
            <a:off x="609600" y="2895600"/>
            <a:ext cx="8001000" cy="2743200"/>
            <a:chOff x="535146" y="-322549"/>
            <a:chExt cx="8001000" cy="2743200"/>
          </a:xfrm>
        </p:grpSpPr>
        <p:pic>
          <p:nvPicPr>
            <p:cNvPr id="10" name="Picture 9" descr="D:\Erin\research\paper\TBME\data\pigLung-invivo-withContrast\P18B50fct.png"/>
            <p:cNvPicPr>
              <a:picLocks noChangeAspect="1" noChangeArrowheads="1"/>
            </p:cNvPicPr>
            <p:nvPr/>
          </p:nvPicPr>
          <p:blipFill>
            <a:blip r:embed="rId2" cstate="print"/>
            <a:srcRect l="40931" t="11728" r="3837" b="11728"/>
            <a:stretch>
              <a:fillRect/>
            </a:stretch>
          </p:blipFill>
          <p:spPr bwMode="auto">
            <a:xfrm>
              <a:off x="5943600" y="-322549"/>
              <a:ext cx="2592546" cy="2743200"/>
            </a:xfrm>
            <a:prstGeom prst="rect">
              <a:avLst/>
            </a:prstGeom>
            <a:noFill/>
          </p:spPr>
        </p:pic>
        <p:pic>
          <p:nvPicPr>
            <p:cNvPr id="11" name="Picture 10" descr="D:\Erin\research\paper\TBME\data\pigLung-invivo-withContrast\P12B50fct.png"/>
            <p:cNvPicPr>
              <a:picLocks noChangeAspect="1" noChangeArrowheads="1"/>
            </p:cNvPicPr>
            <p:nvPr/>
          </p:nvPicPr>
          <p:blipFill>
            <a:blip r:embed="rId3" cstate="print"/>
            <a:srcRect l="40931" t="11728" r="3837" b="11728"/>
            <a:stretch>
              <a:fillRect/>
            </a:stretch>
          </p:blipFill>
          <p:spPr bwMode="auto">
            <a:xfrm>
              <a:off x="3239467" y="-322549"/>
              <a:ext cx="2592546" cy="2743200"/>
            </a:xfrm>
            <a:prstGeom prst="rect">
              <a:avLst/>
            </a:prstGeom>
            <a:noFill/>
          </p:spPr>
        </p:pic>
        <p:pic>
          <p:nvPicPr>
            <p:cNvPr id="12" name="Picture 3" descr="D:\Erin\research\paper\TBME\data\pigLung-invivo-withContrast\P7,5B50fRPct.png"/>
            <p:cNvPicPr>
              <a:picLocks noChangeAspect="1" noChangeArrowheads="1"/>
            </p:cNvPicPr>
            <p:nvPr/>
          </p:nvPicPr>
          <p:blipFill>
            <a:blip r:embed="rId4" cstate="print"/>
            <a:srcRect l="40931" t="11728" r="3837" b="11728"/>
            <a:stretch>
              <a:fillRect/>
            </a:stretch>
          </p:blipFill>
          <p:spPr bwMode="auto">
            <a:xfrm>
              <a:off x="535146" y="-322549"/>
              <a:ext cx="2592734" cy="2743200"/>
            </a:xfrm>
            <a:prstGeom prst="rect">
              <a:avLst/>
            </a:prstGeom>
            <a:noFill/>
          </p:spPr>
        </p:pic>
      </p:grpSp>
    </p:spTree>
    <p:extLst>
      <p:ext uri="{BB962C8B-B14F-4D97-AF65-F5344CB8AC3E}">
        <p14:creationId xmlns:p14="http://schemas.microsoft.com/office/powerpoint/2010/main" val="2326310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altLang="en-US" sz="3600" dirty="0" smtClean="0"/>
              <a:t>In Vivo Pig CT Imaging</a:t>
            </a:r>
            <a:endParaRPr lang="en-US" sz="3600" dirty="0"/>
          </a:p>
        </p:txBody>
      </p:sp>
      <p:sp>
        <p:nvSpPr>
          <p:cNvPr id="7" name="Content Placeholder 14"/>
          <p:cNvSpPr>
            <a:spLocks noGrp="1"/>
          </p:cNvSpPr>
          <p:nvPr>
            <p:ph sz="half" idx="1"/>
          </p:nvPr>
        </p:nvSpPr>
        <p:spPr>
          <a:xfrm>
            <a:off x="228600" y="1600200"/>
            <a:ext cx="8686800" cy="1142999"/>
          </a:xfrm>
        </p:spPr>
        <p:txBody>
          <a:bodyPr>
            <a:normAutofit lnSpcReduction="10000"/>
          </a:bodyPr>
          <a:lstStyle/>
          <a:p>
            <a:pPr marL="0" indent="0">
              <a:spcAft>
                <a:spcPts val="1200"/>
              </a:spcAft>
              <a:buNone/>
            </a:pPr>
            <a:r>
              <a:rPr lang="en-US" sz="2400" dirty="0" smtClean="0">
                <a:latin typeface="Arial" pitchFamily="34" charset="0"/>
                <a:cs typeface="Arial" pitchFamily="34" charset="0"/>
              </a:rPr>
              <a:t>Artery/Vein </a:t>
            </a:r>
            <a:r>
              <a:rPr lang="en-US" sz="2400" dirty="0">
                <a:latin typeface="Arial" pitchFamily="34" charset="0"/>
                <a:cs typeface="Arial" pitchFamily="34" charset="0"/>
              </a:rPr>
              <a:t>separation on contrast-enhanced </a:t>
            </a:r>
            <a:r>
              <a:rPr lang="en-US" sz="2400" i="1" dirty="0">
                <a:latin typeface="Arial" pitchFamily="34" charset="0"/>
                <a:cs typeface="Arial" pitchFamily="34" charset="0"/>
              </a:rPr>
              <a:t>in vivo</a:t>
            </a:r>
            <a:r>
              <a:rPr lang="en-US" sz="2400" dirty="0">
                <a:latin typeface="Arial" pitchFamily="34" charset="0"/>
                <a:cs typeface="Arial" pitchFamily="34" charset="0"/>
              </a:rPr>
              <a:t> CT images </a:t>
            </a:r>
            <a:r>
              <a:rPr lang="en-US" sz="2400" dirty="0" smtClean="0">
                <a:latin typeface="Arial" pitchFamily="34" charset="0"/>
                <a:cs typeface="Arial" pitchFamily="34" charset="0"/>
              </a:rPr>
              <a:t>of a </a:t>
            </a:r>
            <a:r>
              <a:rPr lang="en-US" sz="2400" dirty="0">
                <a:latin typeface="Arial" pitchFamily="34" charset="0"/>
                <a:cs typeface="Arial" pitchFamily="34" charset="0"/>
              </a:rPr>
              <a:t>pig’s lung at three different positive end-expiratory pressures (PEEPs)</a:t>
            </a:r>
          </a:p>
        </p:txBody>
      </p:sp>
      <p:sp>
        <p:nvSpPr>
          <p:cNvPr id="3" name="TextBox 2"/>
          <p:cNvSpPr txBox="1"/>
          <p:nvPr/>
        </p:nvSpPr>
        <p:spPr>
          <a:xfrm>
            <a:off x="609600" y="5786735"/>
            <a:ext cx="8229600" cy="461665"/>
          </a:xfrm>
          <a:prstGeom prst="rect">
            <a:avLst/>
          </a:prstGeom>
          <a:noFill/>
        </p:spPr>
        <p:txBody>
          <a:bodyPr wrap="square" rtlCol="0">
            <a:spAutoFit/>
          </a:bodyPr>
          <a:lstStyle/>
          <a:p>
            <a:r>
              <a:rPr lang="pt-BR" sz="2400" dirty="0" smtClean="0"/>
              <a:t>Pulmonary vasculature at 7.5 cm, </a:t>
            </a:r>
            <a:r>
              <a:rPr lang="pt-BR" sz="2400" dirty="0"/>
              <a:t>12 </a:t>
            </a:r>
            <a:r>
              <a:rPr lang="pt-BR" sz="2400" dirty="0" smtClean="0"/>
              <a:t>cm  </a:t>
            </a:r>
            <a:r>
              <a:rPr lang="pt-BR" sz="2400" dirty="0"/>
              <a:t>and 18 </a:t>
            </a:r>
            <a:r>
              <a:rPr lang="pt-BR" sz="2400" dirty="0" smtClean="0"/>
              <a:t>cm H</a:t>
            </a:r>
            <a:r>
              <a:rPr lang="pt-BR" sz="2400" baseline="-25000" dirty="0" smtClean="0"/>
              <a:t>2</a:t>
            </a:r>
            <a:r>
              <a:rPr lang="pt-BR" sz="2400" dirty="0" smtClean="0"/>
              <a:t>O </a:t>
            </a:r>
            <a:r>
              <a:rPr lang="pt-BR" sz="2400" dirty="0"/>
              <a:t>PEEPs</a:t>
            </a:r>
            <a:endParaRPr lang="en-US" sz="2400" dirty="0"/>
          </a:p>
        </p:txBody>
      </p:sp>
      <p:grpSp>
        <p:nvGrpSpPr>
          <p:cNvPr id="13" name="Group 12"/>
          <p:cNvGrpSpPr/>
          <p:nvPr/>
        </p:nvGrpSpPr>
        <p:grpSpPr>
          <a:xfrm>
            <a:off x="609600" y="2819400"/>
            <a:ext cx="8001000" cy="2743200"/>
            <a:chOff x="535146" y="2907428"/>
            <a:chExt cx="8001000" cy="2743200"/>
          </a:xfrm>
        </p:grpSpPr>
        <p:pic>
          <p:nvPicPr>
            <p:cNvPr id="14" name="Picture 13" descr="D:\Erin\research\paper\TBME\data\invivoWconstrast-2011-3-14\P7.5B50fRPROI-vessel.png"/>
            <p:cNvPicPr>
              <a:picLocks noChangeArrowheads="1"/>
            </p:cNvPicPr>
            <p:nvPr/>
          </p:nvPicPr>
          <p:blipFill>
            <a:blip r:embed="rId2" cstate="print"/>
            <a:srcRect l="20426" t="7724" r="19149" b="7724"/>
            <a:stretch>
              <a:fillRect/>
            </a:stretch>
          </p:blipFill>
          <p:spPr bwMode="auto">
            <a:xfrm>
              <a:off x="535146" y="2907428"/>
              <a:ext cx="2120814" cy="2743200"/>
            </a:xfrm>
            <a:prstGeom prst="rect">
              <a:avLst/>
            </a:prstGeom>
            <a:noFill/>
          </p:spPr>
        </p:pic>
        <p:pic>
          <p:nvPicPr>
            <p:cNvPr id="15" name="Picture 14" descr="D:\Erin\research\paper\TBME\data\invivoWconstrast-2011-3-14\P12B50fROI-vessel.png"/>
            <p:cNvPicPr>
              <a:picLocks noChangeArrowheads="1"/>
            </p:cNvPicPr>
            <p:nvPr/>
          </p:nvPicPr>
          <p:blipFill>
            <a:blip r:embed="rId3" cstate="print"/>
            <a:srcRect l="15319" t="6621" r="12766" b="8828"/>
            <a:stretch>
              <a:fillRect/>
            </a:stretch>
          </p:blipFill>
          <p:spPr bwMode="auto">
            <a:xfrm>
              <a:off x="3476285" y="2907428"/>
              <a:ext cx="2163510" cy="2743200"/>
            </a:xfrm>
            <a:prstGeom prst="rect">
              <a:avLst/>
            </a:prstGeom>
            <a:noFill/>
          </p:spPr>
        </p:pic>
        <p:pic>
          <p:nvPicPr>
            <p:cNvPr id="16" name="Picture 15" descr="D:\Erin\research\paper\TBME\data\invivoWconstrast-2011-3-14\P18B50fROI-vessel.png"/>
            <p:cNvPicPr>
              <a:picLocks noChangeArrowheads="1"/>
            </p:cNvPicPr>
            <p:nvPr/>
          </p:nvPicPr>
          <p:blipFill>
            <a:blip r:embed="rId4" cstate="print"/>
            <a:srcRect l="21702" t="9931" r="19149" b="7724"/>
            <a:stretch>
              <a:fillRect/>
            </a:stretch>
          </p:blipFill>
          <p:spPr bwMode="auto">
            <a:xfrm>
              <a:off x="6460119" y="2907428"/>
              <a:ext cx="2076027" cy="2743200"/>
            </a:xfrm>
            <a:prstGeom prst="rect">
              <a:avLst/>
            </a:prstGeom>
            <a:noFill/>
          </p:spPr>
        </p:pic>
      </p:grpSp>
    </p:spTree>
    <p:extLst>
      <p:ext uri="{BB962C8B-B14F-4D97-AF65-F5344CB8AC3E}">
        <p14:creationId xmlns:p14="http://schemas.microsoft.com/office/powerpoint/2010/main" val="967353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altLang="en-US" sz="3600" dirty="0" smtClean="0"/>
              <a:t>In Vivo Pig CT Imaging</a:t>
            </a:r>
            <a:endParaRPr lang="en-US" sz="3600" dirty="0"/>
          </a:p>
        </p:txBody>
      </p:sp>
      <p:sp>
        <p:nvSpPr>
          <p:cNvPr id="7" name="Content Placeholder 14"/>
          <p:cNvSpPr>
            <a:spLocks noGrp="1"/>
          </p:cNvSpPr>
          <p:nvPr>
            <p:ph sz="half" idx="1"/>
          </p:nvPr>
        </p:nvSpPr>
        <p:spPr>
          <a:xfrm>
            <a:off x="228600" y="1600200"/>
            <a:ext cx="8686800" cy="1142999"/>
          </a:xfrm>
        </p:spPr>
        <p:txBody>
          <a:bodyPr>
            <a:normAutofit lnSpcReduction="10000"/>
          </a:bodyPr>
          <a:lstStyle/>
          <a:p>
            <a:pPr marL="0" indent="0">
              <a:spcAft>
                <a:spcPts val="1200"/>
              </a:spcAft>
              <a:buNone/>
            </a:pPr>
            <a:r>
              <a:rPr lang="en-US" sz="2400" dirty="0" smtClean="0">
                <a:latin typeface="Arial" pitchFamily="34" charset="0"/>
                <a:cs typeface="Arial" pitchFamily="34" charset="0"/>
              </a:rPr>
              <a:t>Artery/Vein </a:t>
            </a:r>
            <a:r>
              <a:rPr lang="en-US" sz="2400" dirty="0">
                <a:latin typeface="Arial" pitchFamily="34" charset="0"/>
                <a:cs typeface="Arial" pitchFamily="34" charset="0"/>
              </a:rPr>
              <a:t>separation on contrast-enhanced </a:t>
            </a:r>
            <a:r>
              <a:rPr lang="en-US" sz="2400" i="1" dirty="0">
                <a:latin typeface="Arial" pitchFamily="34" charset="0"/>
                <a:cs typeface="Arial" pitchFamily="34" charset="0"/>
              </a:rPr>
              <a:t>in vivo</a:t>
            </a:r>
            <a:r>
              <a:rPr lang="en-US" sz="2400" dirty="0">
                <a:latin typeface="Arial" pitchFamily="34" charset="0"/>
                <a:cs typeface="Arial" pitchFamily="34" charset="0"/>
              </a:rPr>
              <a:t> CT images </a:t>
            </a:r>
            <a:r>
              <a:rPr lang="en-US" sz="2400" dirty="0" smtClean="0">
                <a:latin typeface="Arial" pitchFamily="34" charset="0"/>
                <a:cs typeface="Arial" pitchFamily="34" charset="0"/>
              </a:rPr>
              <a:t>of a </a:t>
            </a:r>
            <a:r>
              <a:rPr lang="en-US" sz="2400" dirty="0">
                <a:latin typeface="Arial" pitchFamily="34" charset="0"/>
                <a:cs typeface="Arial" pitchFamily="34" charset="0"/>
              </a:rPr>
              <a:t>pig’s lung at three different positive end-expiratory pressures (PEEPs)</a:t>
            </a:r>
          </a:p>
        </p:txBody>
      </p:sp>
      <p:sp>
        <p:nvSpPr>
          <p:cNvPr id="3" name="TextBox 2"/>
          <p:cNvSpPr txBox="1"/>
          <p:nvPr/>
        </p:nvSpPr>
        <p:spPr>
          <a:xfrm>
            <a:off x="609600" y="5786735"/>
            <a:ext cx="8229600" cy="461665"/>
          </a:xfrm>
          <a:prstGeom prst="rect">
            <a:avLst/>
          </a:prstGeom>
          <a:noFill/>
        </p:spPr>
        <p:txBody>
          <a:bodyPr wrap="square" rtlCol="0">
            <a:spAutoFit/>
          </a:bodyPr>
          <a:lstStyle/>
          <a:p>
            <a:r>
              <a:rPr lang="pt-BR" sz="2400" dirty="0" smtClean="0"/>
              <a:t>Artert/vein separation at 7.5 cm, </a:t>
            </a:r>
            <a:r>
              <a:rPr lang="pt-BR" sz="2400" dirty="0"/>
              <a:t>12 </a:t>
            </a:r>
            <a:r>
              <a:rPr lang="pt-BR" sz="2400" dirty="0" smtClean="0"/>
              <a:t>cm  </a:t>
            </a:r>
            <a:r>
              <a:rPr lang="pt-BR" sz="2400" dirty="0"/>
              <a:t>and 18 </a:t>
            </a:r>
            <a:r>
              <a:rPr lang="pt-BR" sz="2400" dirty="0" smtClean="0"/>
              <a:t>cm H</a:t>
            </a:r>
            <a:r>
              <a:rPr lang="pt-BR" sz="2400" baseline="-25000" dirty="0" smtClean="0"/>
              <a:t>2</a:t>
            </a:r>
            <a:r>
              <a:rPr lang="pt-BR" sz="2400" dirty="0" smtClean="0"/>
              <a:t>O </a:t>
            </a:r>
            <a:r>
              <a:rPr lang="pt-BR" sz="2400" dirty="0"/>
              <a:t>PEEPs</a:t>
            </a:r>
            <a:endParaRPr lang="en-US" sz="2400" dirty="0"/>
          </a:p>
        </p:txBody>
      </p:sp>
      <p:grpSp>
        <p:nvGrpSpPr>
          <p:cNvPr id="13" name="Group 12"/>
          <p:cNvGrpSpPr/>
          <p:nvPr/>
        </p:nvGrpSpPr>
        <p:grpSpPr>
          <a:xfrm>
            <a:off x="609600" y="2819400"/>
            <a:ext cx="8011633" cy="2743200"/>
            <a:chOff x="535146" y="6107828"/>
            <a:chExt cx="8011633" cy="2743200"/>
          </a:xfrm>
        </p:grpSpPr>
        <p:pic>
          <p:nvPicPr>
            <p:cNvPr id="14" name="Picture 13" descr="D:\Erin\research\paper\TBME\data\invivoWconstrast-2011-3-14\P7.5B50fRPROI-av.png"/>
            <p:cNvPicPr>
              <a:picLocks noChangeArrowheads="1"/>
            </p:cNvPicPr>
            <p:nvPr/>
          </p:nvPicPr>
          <p:blipFill>
            <a:blip r:embed="rId2" cstate="print"/>
            <a:srcRect l="20426" t="7724" r="19149" b="7724"/>
            <a:stretch>
              <a:fillRect/>
            </a:stretch>
          </p:blipFill>
          <p:spPr bwMode="auto">
            <a:xfrm>
              <a:off x="535146" y="6107828"/>
              <a:ext cx="2120814" cy="2743200"/>
            </a:xfrm>
            <a:prstGeom prst="rect">
              <a:avLst/>
            </a:prstGeom>
            <a:noFill/>
          </p:spPr>
        </p:pic>
        <p:pic>
          <p:nvPicPr>
            <p:cNvPr id="15" name="Picture 14" descr="D:\Erin\research\paper\TBME\data\invivoWconstrast-2011-3-14\P12B50fROI-av.png"/>
            <p:cNvPicPr>
              <a:picLocks noChangeArrowheads="1"/>
            </p:cNvPicPr>
            <p:nvPr/>
          </p:nvPicPr>
          <p:blipFill>
            <a:blip r:embed="rId3" cstate="print"/>
            <a:srcRect l="16596" t="6621" r="14043" b="8828"/>
            <a:stretch>
              <a:fillRect/>
            </a:stretch>
          </p:blipFill>
          <p:spPr bwMode="auto">
            <a:xfrm>
              <a:off x="6460119" y="6107828"/>
              <a:ext cx="2086660" cy="2743200"/>
            </a:xfrm>
            <a:prstGeom prst="rect">
              <a:avLst/>
            </a:prstGeom>
            <a:noFill/>
          </p:spPr>
        </p:pic>
        <p:pic>
          <p:nvPicPr>
            <p:cNvPr id="16" name="Picture 15" descr="D:\Erin\research\paper\TBME\data\invivoWconstrast-2011-3-14\P18B50fROI-av.png"/>
            <p:cNvPicPr>
              <a:picLocks noChangeArrowheads="1"/>
            </p:cNvPicPr>
            <p:nvPr/>
          </p:nvPicPr>
          <p:blipFill>
            <a:blip r:embed="rId4" cstate="print"/>
            <a:srcRect l="21702" t="9931" r="19149" b="7724"/>
            <a:stretch>
              <a:fillRect/>
            </a:stretch>
          </p:blipFill>
          <p:spPr bwMode="auto">
            <a:xfrm>
              <a:off x="3520020" y="6107828"/>
              <a:ext cx="2076040" cy="2743200"/>
            </a:xfrm>
            <a:prstGeom prst="rect">
              <a:avLst/>
            </a:prstGeom>
            <a:noFill/>
          </p:spPr>
        </p:pic>
      </p:grpSp>
    </p:spTree>
    <p:extLst>
      <p:ext uri="{BB962C8B-B14F-4D97-AF65-F5344CB8AC3E}">
        <p14:creationId xmlns:p14="http://schemas.microsoft.com/office/powerpoint/2010/main" val="9673533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altLang="en-US" sz="3600" dirty="0" smtClean="0"/>
              <a:t>Human Pulmonary CT Imaging</a:t>
            </a:r>
            <a:endParaRPr lang="en-US" sz="3600" dirty="0"/>
          </a:p>
        </p:txBody>
      </p:sp>
      <p:pic>
        <p:nvPicPr>
          <p:cNvPr id="5" name="Picture 2" descr="D:\Erin\research\paper\SPIE2010\P2BRP-066 Coronal View Slice 276 .png"/>
          <p:cNvPicPr>
            <a:picLocks noChangeAspect="1" noChangeArrowheads="1"/>
          </p:cNvPicPr>
          <p:nvPr/>
        </p:nvPicPr>
        <p:blipFill>
          <a:blip r:embed="rId2" cstate="print">
            <a:lum bright="-3000" contrast="-20000"/>
          </a:blip>
          <a:srcRect l="401" t="385" r="20042" b="19264"/>
          <a:stretch>
            <a:fillRect/>
          </a:stretch>
        </p:blipFill>
        <p:spPr bwMode="auto">
          <a:xfrm>
            <a:off x="5638800" y="2286000"/>
            <a:ext cx="3267817" cy="3432688"/>
          </a:xfrm>
          <a:prstGeom prst="rect">
            <a:avLst/>
          </a:prstGeom>
          <a:noFill/>
        </p:spPr>
      </p:pic>
      <p:sp>
        <p:nvSpPr>
          <p:cNvPr id="7" name="Content Placeholder 14"/>
          <p:cNvSpPr>
            <a:spLocks noGrp="1"/>
          </p:cNvSpPr>
          <p:nvPr>
            <p:ph sz="half" idx="1"/>
          </p:nvPr>
        </p:nvSpPr>
        <p:spPr>
          <a:xfrm>
            <a:off x="533400" y="1828800"/>
            <a:ext cx="4635062" cy="4525963"/>
          </a:xfrm>
        </p:spPr>
        <p:txBody>
          <a:bodyPr/>
          <a:lstStyle/>
          <a:p>
            <a:pPr>
              <a:spcAft>
                <a:spcPts val="1200"/>
              </a:spcAft>
            </a:pPr>
            <a:r>
              <a:rPr lang="en-US" sz="2400" dirty="0" smtClean="0">
                <a:latin typeface="Arial" pitchFamily="34" charset="0"/>
                <a:cs typeface="Arial" pitchFamily="34" charset="0"/>
              </a:rPr>
              <a:t>Scanner: Siemens Sensation 64 MDCT scanner </a:t>
            </a:r>
          </a:p>
          <a:p>
            <a:pPr>
              <a:spcAft>
                <a:spcPts val="1200"/>
              </a:spcAft>
            </a:pPr>
            <a:r>
              <a:rPr lang="en-US" sz="2400" dirty="0" smtClean="0">
                <a:latin typeface="Arial" pitchFamily="34" charset="0"/>
                <a:cs typeface="Arial" pitchFamily="34" charset="0"/>
              </a:rPr>
              <a:t>CT Parameters: 120 </a:t>
            </a:r>
            <a:r>
              <a:rPr lang="en-US" sz="2400" dirty="0" err="1" smtClean="0">
                <a:latin typeface="Arial" pitchFamily="34" charset="0"/>
                <a:cs typeface="Arial" pitchFamily="34" charset="0"/>
              </a:rPr>
              <a:t>kVp</a:t>
            </a:r>
            <a:r>
              <a:rPr lang="en-US" sz="2400" dirty="0" smtClean="0">
                <a:latin typeface="Arial" pitchFamily="34" charset="0"/>
                <a:cs typeface="Arial" pitchFamily="34" charset="0"/>
              </a:rPr>
              <a:t> and 100 </a:t>
            </a:r>
            <a:r>
              <a:rPr lang="en-US" sz="2400" dirty="0" err="1" smtClean="0">
                <a:latin typeface="Arial" pitchFamily="34" charset="0"/>
                <a:cs typeface="Arial" pitchFamily="34" charset="0"/>
              </a:rPr>
              <a:t>mAs</a:t>
            </a:r>
            <a:r>
              <a:rPr lang="en-US" sz="2400" dirty="0" smtClean="0">
                <a:latin typeface="Arial" pitchFamily="34" charset="0"/>
                <a:cs typeface="Arial" pitchFamily="34" charset="0"/>
              </a:rPr>
              <a:t>.</a:t>
            </a:r>
          </a:p>
          <a:p>
            <a:pPr>
              <a:spcAft>
                <a:spcPts val="1200"/>
              </a:spcAft>
            </a:pPr>
            <a:r>
              <a:rPr lang="en-US" sz="2400" dirty="0" smtClean="0">
                <a:latin typeface="Arial" pitchFamily="34" charset="0"/>
                <a:cs typeface="Arial" pitchFamily="34" charset="0"/>
              </a:rPr>
              <a:t>Scanned at 0.75 mm slice thickness </a:t>
            </a:r>
          </a:p>
          <a:p>
            <a:pPr>
              <a:spcAft>
                <a:spcPts val="1200"/>
              </a:spcAft>
            </a:pPr>
            <a:r>
              <a:rPr lang="en-US" sz="2400" dirty="0" smtClean="0">
                <a:latin typeface="Arial" pitchFamily="34" charset="0"/>
                <a:cs typeface="Arial" pitchFamily="34" charset="0"/>
              </a:rPr>
              <a:t>Reconstructed at 0.5 mm slice-thickness and 0.6x0.6mm</a:t>
            </a:r>
            <a:r>
              <a:rPr lang="en-US" sz="2400" baseline="30000" dirty="0" smtClean="0">
                <a:latin typeface="Arial" pitchFamily="34" charset="0"/>
                <a:cs typeface="Arial" pitchFamily="34" charset="0"/>
              </a:rPr>
              <a:t>2</a:t>
            </a:r>
            <a:r>
              <a:rPr lang="en-US" sz="2400" dirty="0" smtClean="0">
                <a:latin typeface="Arial" pitchFamily="34" charset="0"/>
                <a:cs typeface="Arial" pitchFamily="34" charset="0"/>
              </a:rPr>
              <a:t> in-plane resolution.</a:t>
            </a:r>
            <a:endParaRPr lang="en-US" sz="2400" dirty="0">
              <a:latin typeface="Arial" pitchFamily="34" charset="0"/>
              <a:cs typeface="Arial" pitchFamily="34" charset="0"/>
            </a:endParaRPr>
          </a:p>
        </p:txBody>
      </p:sp>
    </p:spTree>
    <p:extLst>
      <p:ext uri="{BB962C8B-B14F-4D97-AF65-F5344CB8AC3E}">
        <p14:creationId xmlns:p14="http://schemas.microsoft.com/office/powerpoint/2010/main" val="13566533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51"/>
          <p:cNvSpPr>
            <a:spLocks noGrp="1" noChangeArrowheads="1"/>
          </p:cNvSpPr>
          <p:nvPr>
            <p:ph type="title"/>
          </p:nvPr>
        </p:nvSpPr>
        <p:spPr>
          <a:xfrm>
            <a:off x="774700" y="76200"/>
            <a:ext cx="7772400" cy="1143000"/>
          </a:xfrm>
        </p:spPr>
        <p:txBody>
          <a:bodyPr/>
          <a:lstStyle/>
          <a:p>
            <a:pPr eaLnBrk="1" hangingPunct="1"/>
            <a:r>
              <a:rPr lang="en-US" sz="3600" dirty="0" smtClean="0"/>
              <a:t>References</a:t>
            </a:r>
          </a:p>
        </p:txBody>
      </p:sp>
      <p:sp>
        <p:nvSpPr>
          <p:cNvPr id="9" name="Rectangle 8"/>
          <p:cNvSpPr/>
          <p:nvPr/>
        </p:nvSpPr>
        <p:spPr>
          <a:xfrm>
            <a:off x="990600" y="1415903"/>
            <a:ext cx="7556500" cy="4739759"/>
          </a:xfrm>
          <a:prstGeom prst="rect">
            <a:avLst/>
          </a:prstGeom>
        </p:spPr>
        <p:txBody>
          <a:bodyPr wrap="square">
            <a:spAutoFit/>
          </a:bodyPr>
          <a:lstStyle/>
          <a:p>
            <a:pPr marL="457200" marR="0" indent="-457200" algn="just">
              <a:spcBef>
                <a:spcPts val="12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[1]	P. K. Saha, Z. Gao, S. K. Alford, M. Sonka, and E. Hoffman, "</a:t>
            </a:r>
            <a:r>
              <a:rPr lang="en-US" sz="1400" dirty="0" err="1">
                <a:latin typeface="Calibri" panose="020F0502020204030204" pitchFamily="34" charset="0"/>
                <a:ea typeface="Calibri" panose="020F0502020204030204" pitchFamily="34" charset="0"/>
                <a:cs typeface="Times New Roman" panose="02020603050405020304" pitchFamily="18" charset="0"/>
              </a:rPr>
              <a:t>Topomorphologic</a:t>
            </a:r>
            <a:r>
              <a:rPr lang="en-US" sz="1400" dirty="0">
                <a:latin typeface="Calibri" panose="020F0502020204030204" pitchFamily="34" charset="0"/>
                <a:ea typeface="Calibri" panose="020F0502020204030204" pitchFamily="34" charset="0"/>
                <a:cs typeface="Times New Roman" panose="02020603050405020304" pitchFamily="18" charset="0"/>
              </a:rPr>
              <a:t> separation of fused </a:t>
            </a:r>
            <a:r>
              <a:rPr lang="en-US" sz="1400" dirty="0" err="1">
                <a:latin typeface="Calibri" panose="020F0502020204030204" pitchFamily="34" charset="0"/>
                <a:ea typeface="Calibri" panose="020F0502020204030204" pitchFamily="34" charset="0"/>
                <a:cs typeface="Times New Roman" panose="02020603050405020304" pitchFamily="18" charset="0"/>
              </a:rPr>
              <a:t>isointensity</a:t>
            </a:r>
            <a:r>
              <a:rPr lang="en-US" sz="1400" dirty="0">
                <a:latin typeface="Calibri" panose="020F0502020204030204" pitchFamily="34" charset="0"/>
                <a:ea typeface="Calibri" panose="020F0502020204030204" pitchFamily="34" charset="0"/>
                <a:cs typeface="Times New Roman" panose="02020603050405020304" pitchFamily="18" charset="0"/>
              </a:rPr>
              <a:t> objects via multiscale opening: Separating arteries and veins in 3-D pulmonary CT," IEEE Transactions on Medical Imaging, vol. 29, pp. 840-851, 2010.</a:t>
            </a:r>
          </a:p>
          <a:p>
            <a:pPr marL="457200" marR="0" indent="-457200" algn="just">
              <a:spcBef>
                <a:spcPts val="12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[2]	D. M. </a:t>
            </a:r>
            <a:r>
              <a:rPr lang="en-US" sz="1400" dirty="0" err="1">
                <a:latin typeface="Calibri" panose="020F0502020204030204" pitchFamily="34" charset="0"/>
                <a:ea typeface="Calibri" panose="020F0502020204030204" pitchFamily="34" charset="0"/>
                <a:cs typeface="Times New Roman" panose="02020603050405020304" pitchFamily="18" charset="0"/>
              </a:rPr>
              <a:t>Vasilescu</a:t>
            </a:r>
            <a:r>
              <a:rPr lang="en-US" sz="1400" dirty="0">
                <a:latin typeface="Calibri" panose="020F0502020204030204" pitchFamily="34" charset="0"/>
                <a:ea typeface="Calibri" panose="020F0502020204030204" pitchFamily="34" charset="0"/>
                <a:cs typeface="Times New Roman" panose="02020603050405020304" pitchFamily="18" charset="0"/>
              </a:rPr>
              <a:t>, Z. Gao, P. K. Saha, L. Yin, G. Wang, B. </a:t>
            </a:r>
            <a:r>
              <a:rPr lang="en-US" sz="1400" dirty="0" err="1">
                <a:latin typeface="Calibri" panose="020F0502020204030204" pitchFamily="34" charset="0"/>
                <a:ea typeface="Calibri" panose="020F0502020204030204" pitchFamily="34" charset="0"/>
                <a:cs typeface="Times New Roman" panose="02020603050405020304" pitchFamily="18" charset="0"/>
              </a:rPr>
              <a:t>Haefeli-Bleuer</a:t>
            </a:r>
            <a:r>
              <a:rPr lang="en-US" sz="1400" dirty="0">
                <a:latin typeface="Calibri" panose="020F0502020204030204" pitchFamily="34" charset="0"/>
                <a:ea typeface="Calibri" panose="020F0502020204030204" pitchFamily="34" charset="0"/>
                <a:cs typeface="Times New Roman" panose="02020603050405020304" pitchFamily="18" charset="0"/>
              </a:rPr>
              <a:t>, M. Ochs, E. R. </a:t>
            </a:r>
            <a:r>
              <a:rPr lang="en-US" sz="1400" dirty="0" err="1">
                <a:latin typeface="Calibri" panose="020F0502020204030204" pitchFamily="34" charset="0"/>
                <a:ea typeface="Calibri" panose="020F0502020204030204" pitchFamily="34" charset="0"/>
                <a:cs typeface="Times New Roman" panose="02020603050405020304" pitchFamily="18" charset="0"/>
              </a:rPr>
              <a:t>Weibel</a:t>
            </a:r>
            <a:r>
              <a:rPr lang="en-US" sz="1400" dirty="0">
                <a:latin typeface="Calibri" panose="020F0502020204030204" pitchFamily="34" charset="0"/>
                <a:ea typeface="Calibri" panose="020F0502020204030204" pitchFamily="34" charset="0"/>
                <a:cs typeface="Times New Roman" panose="02020603050405020304" pitchFamily="18" charset="0"/>
              </a:rPr>
              <a:t>, and E. A. Hoffman, "Assessment of morphometry of pulmonary acini in mouse lungs by nondestructive imaging using multiscale microcomputed tomography," Proceedings of the National Academy of Sciences, vol. 109, pp. 17105-17110, 2012.</a:t>
            </a:r>
          </a:p>
          <a:p>
            <a:pPr marL="457200" marR="0" indent="-457200" algn="just">
              <a:spcBef>
                <a:spcPts val="12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[3]	Z. Xu, Z. Gao, E. Hoffman, and P. K. Saha, "Tensor scale-based anisotropic region growing for segmentation of elongated biological structures," Proc of </a:t>
            </a:r>
            <a:r>
              <a:rPr lang="en-US" sz="1400" dirty="0" smtClean="0">
                <a:latin typeface="Calibri" panose="020F0502020204030204" pitchFamily="34" charset="0"/>
                <a:ea typeface="Calibri" panose="020F0502020204030204" pitchFamily="34" charset="0"/>
                <a:cs typeface="Times New Roman" panose="02020603050405020304" pitchFamily="18" charset="0"/>
              </a:rPr>
              <a:t>9</a:t>
            </a:r>
            <a:r>
              <a:rPr lang="en-US" sz="1400" baseline="30000" dirty="0" smtClean="0">
                <a:latin typeface="Calibri" panose="020F0502020204030204" pitchFamily="34" charset="0"/>
                <a:ea typeface="Calibri" panose="020F0502020204030204" pitchFamily="34" charset="0"/>
                <a:cs typeface="Times New Roman" panose="02020603050405020304" pitchFamily="18" charset="0"/>
              </a:rPr>
              <a:t>th</a:t>
            </a:r>
            <a:r>
              <a:rPr lang="en-US" sz="1400" dirty="0" smtClean="0">
                <a:latin typeface="Calibri" panose="020F0502020204030204" pitchFamily="34" charset="0"/>
                <a:ea typeface="Calibri" panose="020F0502020204030204" pitchFamily="34" charset="0"/>
                <a:cs typeface="Times New Roman" panose="02020603050405020304" pitchFamily="18" charset="0"/>
              </a:rPr>
              <a:t> IEEE </a:t>
            </a:r>
            <a:r>
              <a:rPr lang="en-US" sz="1400" dirty="0">
                <a:latin typeface="Calibri" panose="020F0502020204030204" pitchFamily="34" charset="0"/>
                <a:ea typeface="Calibri" panose="020F0502020204030204" pitchFamily="34" charset="0"/>
                <a:cs typeface="Times New Roman" panose="02020603050405020304" pitchFamily="18" charset="0"/>
              </a:rPr>
              <a:t>International Symposium </a:t>
            </a:r>
            <a:r>
              <a:rPr lang="en-US" sz="1400" dirty="0" smtClean="0">
                <a:latin typeface="Calibri" panose="020F0502020204030204" pitchFamily="34" charset="0"/>
                <a:ea typeface="Calibri" panose="020F0502020204030204" pitchFamily="34" charset="0"/>
                <a:cs typeface="Times New Roman" panose="02020603050405020304" pitchFamily="18" charset="0"/>
              </a:rPr>
              <a:t>on Biomedical </a:t>
            </a:r>
            <a:r>
              <a:rPr lang="en-US" sz="1400" dirty="0">
                <a:latin typeface="Calibri" panose="020F0502020204030204" pitchFamily="34" charset="0"/>
                <a:ea typeface="Calibri" panose="020F0502020204030204" pitchFamily="34" charset="0"/>
                <a:cs typeface="Times New Roman" panose="02020603050405020304" pitchFamily="18" charset="0"/>
              </a:rPr>
              <a:t>Imaging (ISBI), </a:t>
            </a:r>
            <a:r>
              <a:rPr lang="en-US" sz="1400" dirty="0" smtClean="0">
                <a:latin typeface="Calibri" panose="020F0502020204030204" pitchFamily="34" charset="0"/>
                <a:ea typeface="Calibri" panose="020F0502020204030204" pitchFamily="34" charset="0"/>
                <a:cs typeface="Times New Roman" panose="02020603050405020304" pitchFamily="18" charset="0"/>
              </a:rPr>
              <a:t>pp</a:t>
            </a:r>
            <a:r>
              <a:rPr lang="en-US" sz="1400" dirty="0">
                <a:latin typeface="Calibri" panose="020F0502020204030204" pitchFamily="34" charset="0"/>
                <a:ea typeface="Calibri" panose="020F0502020204030204" pitchFamily="34" charset="0"/>
                <a:cs typeface="Times New Roman" panose="02020603050405020304" pitchFamily="18" charset="0"/>
              </a:rPr>
              <a:t>. 1032-1035, 2012.</a:t>
            </a:r>
          </a:p>
          <a:p>
            <a:pPr marL="457200" marR="0" indent="-457200" algn="just">
              <a:spcBef>
                <a:spcPts val="12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[4]	Z. Gao, R. W. Grout, C. </a:t>
            </a:r>
            <a:r>
              <a:rPr lang="en-US" sz="1400" dirty="0" err="1">
                <a:latin typeface="Calibri" panose="020F0502020204030204" pitchFamily="34" charset="0"/>
                <a:ea typeface="Calibri" panose="020F0502020204030204" pitchFamily="34" charset="0"/>
                <a:cs typeface="Times New Roman" panose="02020603050405020304" pitchFamily="18" charset="0"/>
              </a:rPr>
              <a:t>Holtze</a:t>
            </a:r>
            <a:r>
              <a:rPr lang="en-US" sz="1400" dirty="0">
                <a:latin typeface="Calibri" panose="020F0502020204030204" pitchFamily="34" charset="0"/>
                <a:ea typeface="Calibri" panose="020F0502020204030204" pitchFamily="34" charset="0"/>
                <a:cs typeface="Times New Roman" panose="02020603050405020304" pitchFamily="18" charset="0"/>
              </a:rPr>
              <a:t>, E. A. Hoffman, and P. K. Saha, "A New Paradigm of Interactive Artery/Vein Separation in </a:t>
            </a:r>
            <a:r>
              <a:rPr lang="en-US" sz="1400" dirty="0" err="1">
                <a:latin typeface="Calibri" panose="020F0502020204030204" pitchFamily="34" charset="0"/>
                <a:ea typeface="Calibri" panose="020F0502020204030204" pitchFamily="34" charset="0"/>
                <a:cs typeface="Times New Roman" panose="02020603050405020304" pitchFamily="18" charset="0"/>
              </a:rPr>
              <a:t>Noncontrast</a:t>
            </a:r>
            <a:r>
              <a:rPr lang="en-US" sz="1400" dirty="0">
                <a:latin typeface="Calibri" panose="020F0502020204030204" pitchFamily="34" charset="0"/>
                <a:ea typeface="Calibri" panose="020F0502020204030204" pitchFamily="34" charset="0"/>
                <a:cs typeface="Times New Roman" panose="02020603050405020304" pitchFamily="18" charset="0"/>
              </a:rPr>
              <a:t> Pulmonary CT Imaging Using Multiscale </a:t>
            </a:r>
            <a:r>
              <a:rPr lang="en-US" sz="1400" dirty="0" err="1">
                <a:latin typeface="Calibri" panose="020F0502020204030204" pitchFamily="34" charset="0"/>
                <a:ea typeface="Calibri" panose="020F0502020204030204" pitchFamily="34" charset="0"/>
                <a:cs typeface="Times New Roman" panose="02020603050405020304" pitchFamily="18" charset="0"/>
              </a:rPr>
              <a:t>Topomorphologic</a:t>
            </a:r>
            <a:r>
              <a:rPr lang="en-US" sz="1400" dirty="0">
                <a:latin typeface="Calibri" panose="020F0502020204030204" pitchFamily="34" charset="0"/>
                <a:ea typeface="Calibri" panose="020F0502020204030204" pitchFamily="34" charset="0"/>
                <a:cs typeface="Times New Roman" panose="02020603050405020304" pitchFamily="18" charset="0"/>
              </a:rPr>
              <a:t> Opening," IEEE Transactions on Biomedical Engineering, vol. 59, pp. 3016-3027, 2012.</a:t>
            </a:r>
          </a:p>
          <a:p>
            <a:pPr marL="457200" marR="0" indent="-457200" algn="just">
              <a:spcBef>
                <a:spcPts val="12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[5]	S. Basu, E. Hoffman, and P. K. Saha, "Multi-scale Opening–A New Morphological Operator," in Image Analysis and Processing—ICIAP 2015,     Springer, pp. 417-427, 2015.</a:t>
            </a:r>
          </a:p>
          <a:p>
            <a:pPr marL="457200" marR="0" indent="-457200" algn="just">
              <a:spcBef>
                <a:spcPts val="1200"/>
              </a:spcBef>
              <a:spcAft>
                <a:spcPts val="0"/>
              </a:spcAft>
            </a:pPr>
            <a:r>
              <a:rPr lang="en-US" sz="1400" dirty="0">
                <a:latin typeface="Calibri" panose="020F0502020204030204" pitchFamily="34" charset="0"/>
                <a:ea typeface="Calibri" panose="020F0502020204030204" pitchFamily="34" charset="0"/>
                <a:cs typeface="Times New Roman" panose="02020603050405020304" pitchFamily="18" charset="0"/>
              </a:rPr>
              <a:t>[6]	P. K. Saha, S. Basu, and E. A. Hoffman, "Multi-scale opening of conjoined fuzzy objects: theory and applications," IEEE Transactions of Fuzzy Systems, in press</a:t>
            </a:r>
            <a:r>
              <a:rPr lang="en-US" sz="1400" dirty="0" smtClean="0">
                <a:latin typeface="Calibri" panose="020F0502020204030204" pitchFamily="34"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486694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altLang="en-US" sz="3600" dirty="0" smtClean="0"/>
              <a:t>Human Pulmonary CT Imaging</a:t>
            </a:r>
            <a:endParaRPr lang="en-US" sz="3600" dirty="0"/>
          </a:p>
        </p:txBody>
      </p:sp>
      <p:sp>
        <p:nvSpPr>
          <p:cNvPr id="14" name="Slide Number Placeholder 13"/>
          <p:cNvSpPr>
            <a:spLocks noGrp="1"/>
          </p:cNvSpPr>
          <p:nvPr>
            <p:ph type="sldNum" sz="quarter" idx="12"/>
          </p:nvPr>
        </p:nvSpPr>
        <p:spPr>
          <a:xfrm>
            <a:off x="6553201" y="5297169"/>
            <a:ext cx="1984248" cy="365125"/>
          </a:xfrm>
        </p:spPr>
        <p:txBody>
          <a:bodyPr/>
          <a:lstStyle/>
          <a:p>
            <a:fld id="{B6F15528-21DE-4FAA-801E-634DDDAF4B2B}" type="slidenum">
              <a:rPr lang="en-US" smtClean="0"/>
              <a:pPr/>
              <a:t>20</a:t>
            </a:fld>
            <a:endParaRPr lang="en-US"/>
          </a:p>
        </p:txBody>
      </p:sp>
      <p:pic>
        <p:nvPicPr>
          <p:cNvPr id="16" name="Picture 2" descr="D:\Erin\research\paper\MMBIA2010\002TLC-ct.png"/>
          <p:cNvPicPr>
            <a:picLocks noChangeAspect="1" noChangeArrowheads="1"/>
          </p:cNvPicPr>
          <p:nvPr/>
        </p:nvPicPr>
        <p:blipFill>
          <a:blip r:embed="rId2" cstate="print"/>
          <a:srcRect/>
          <a:stretch>
            <a:fillRect/>
          </a:stretch>
        </p:blipFill>
        <p:spPr bwMode="auto">
          <a:xfrm>
            <a:off x="333509" y="1427796"/>
            <a:ext cx="2281246" cy="2456590"/>
          </a:xfrm>
          <a:prstGeom prst="rect">
            <a:avLst/>
          </a:prstGeom>
          <a:noFill/>
          <a:scene3d>
            <a:camera prst="orthographicFront">
              <a:rot lat="0" lon="10800000" rev="10800000"/>
            </a:camera>
            <a:lightRig rig="threePt" dir="t"/>
          </a:scene3d>
        </p:spPr>
      </p:pic>
      <p:sp>
        <p:nvSpPr>
          <p:cNvPr id="5" name="TextBox 4"/>
          <p:cNvSpPr txBox="1"/>
          <p:nvPr/>
        </p:nvSpPr>
        <p:spPr>
          <a:xfrm>
            <a:off x="5715000" y="1981200"/>
            <a:ext cx="3276600" cy="1938992"/>
          </a:xfrm>
          <a:prstGeom prst="rect">
            <a:avLst/>
          </a:prstGeom>
          <a:noFill/>
        </p:spPr>
        <p:txBody>
          <a:bodyPr wrap="square" rtlCol="0">
            <a:spAutoFit/>
          </a:bodyPr>
          <a:lstStyle/>
          <a:p>
            <a:r>
              <a:rPr lang="en-US" sz="2400" dirty="0" smtClean="0"/>
              <a:t>Mutually blinded inter-user reproducibility</a:t>
            </a:r>
          </a:p>
          <a:p>
            <a:endParaRPr lang="en-US" sz="2400" dirty="0"/>
          </a:p>
          <a:p>
            <a:r>
              <a:rPr lang="en-US" sz="2400" dirty="0" smtClean="0"/>
              <a:t>Agreement: 95.3</a:t>
            </a:r>
            <a:r>
              <a:rPr lang="en-US" sz="2400" dirty="0" smtClean="0">
                <a:sym typeface="Symbol"/>
              </a:rPr>
              <a:t>1.6</a:t>
            </a:r>
            <a:r>
              <a:rPr lang="en-US" sz="2400" dirty="0" smtClean="0"/>
              <a:t>%</a:t>
            </a:r>
          </a:p>
          <a:p>
            <a:r>
              <a:rPr lang="en-US" sz="2400" dirty="0" smtClean="0"/>
              <a:t>Disagreement: 3.2</a:t>
            </a:r>
            <a:r>
              <a:rPr lang="en-US" sz="2400" dirty="0" smtClean="0">
                <a:sym typeface="Symbol"/>
              </a:rPr>
              <a:t>1.5</a:t>
            </a:r>
            <a:r>
              <a:rPr lang="en-US" sz="2400" dirty="0" smtClean="0"/>
              <a:t>%</a:t>
            </a:r>
            <a:endParaRPr lang="en-US" sz="2400" dirty="0"/>
          </a:p>
        </p:txBody>
      </p:sp>
      <p:pic>
        <p:nvPicPr>
          <p:cNvPr id="24" name="Picture 2" descr="C:\Users\sahalab\Desktop\TBME\figure\074-right-av-A.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4676" t="2325" r="18832" b="6218"/>
          <a:stretch/>
        </p:blipFill>
        <p:spPr bwMode="auto">
          <a:xfrm>
            <a:off x="3" y="4274820"/>
            <a:ext cx="1447483"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sahalab\Desktop\TBME\figure\074-left-av-A.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9870" t="4271" r="13636" b="4271"/>
          <a:stretch/>
        </p:blipFill>
        <p:spPr bwMode="auto">
          <a:xfrm>
            <a:off x="1447800" y="4274820"/>
            <a:ext cx="1447511"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sahalab\Desktop\TBME\figure\074-left-av-B.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9869" t="4271" r="13635" b="4271"/>
          <a:stretch/>
        </p:blipFill>
        <p:spPr bwMode="auto">
          <a:xfrm>
            <a:off x="4597369" y="4274820"/>
            <a:ext cx="1447553"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sahalab\Desktop\TBME\figure\074-right-av-B.p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14674" t="2324" r="18830" b="6217"/>
          <a:stretch/>
        </p:blipFill>
        <p:spPr bwMode="auto">
          <a:xfrm>
            <a:off x="3124200" y="4274820"/>
            <a:ext cx="1447536"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sahalab\Desktop\TBME\figure\074-right-av-C.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17561" t="2323" r="20107" b="6216"/>
          <a:stretch/>
        </p:blipFill>
        <p:spPr bwMode="auto">
          <a:xfrm>
            <a:off x="6339332" y="4274820"/>
            <a:ext cx="1356868"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sahalab\Desktop\TBME\figure\074-left-av-C.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l="20186" t="4271" r="15750" b="4271"/>
          <a:stretch/>
        </p:blipFill>
        <p:spPr bwMode="auto">
          <a:xfrm>
            <a:off x="7696200" y="4274820"/>
            <a:ext cx="1394603" cy="21259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sahalab\Desktop\TBME\figure\074-right-vessel.p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colorTemperature colorTemp="11200"/>
                    </a14:imgEffect>
                    <a14:imgEffect>
                      <a14:saturation sat="0"/>
                    </a14:imgEffect>
                    <a14:imgEffect>
                      <a14:brightnessContrast bright="10000" contrast="20000"/>
                    </a14:imgEffect>
                  </a14:imgLayer>
                </a14:imgProps>
              </a:ext>
              <a:ext uri="{28A0092B-C50C-407E-A947-70E740481C1C}">
                <a14:useLocalDpi xmlns:a14="http://schemas.microsoft.com/office/drawing/2010/main" val="0"/>
              </a:ext>
            </a:extLst>
          </a:blip>
          <a:srcRect l="15293" t="1350" r="18213" b="7187"/>
          <a:stretch/>
        </p:blipFill>
        <p:spPr bwMode="auto">
          <a:xfrm>
            <a:off x="2819404" y="1568645"/>
            <a:ext cx="1456696" cy="21393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sahalab\Desktop\TBME\figure\074-left-vessel.pn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colorTemperature colorTemp="11200"/>
                    </a14:imgEffect>
                    <a14:imgEffect>
                      <a14:saturation sat="0"/>
                    </a14:imgEffect>
                    <a14:imgEffect>
                      <a14:brightnessContrast bright="10000" contrast="20000"/>
                    </a14:imgEffect>
                  </a14:imgLayer>
                </a14:imgProps>
              </a:ext>
              <a:ext uri="{28A0092B-C50C-407E-A947-70E740481C1C}">
                <a14:useLocalDpi xmlns:a14="http://schemas.microsoft.com/office/drawing/2010/main" val="0"/>
              </a:ext>
            </a:extLst>
          </a:blip>
          <a:srcRect l="19870" t="4271" r="13636" b="4271"/>
          <a:stretch/>
        </p:blipFill>
        <p:spPr bwMode="auto">
          <a:xfrm>
            <a:off x="4240754" y="1556773"/>
            <a:ext cx="1456696" cy="213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93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altLang="en-US" sz="3600" dirty="0" smtClean="0"/>
              <a:t>Human Pulmonary CT Imaging</a:t>
            </a:r>
            <a:endParaRPr lang="en-US" sz="3600" dirty="0"/>
          </a:p>
        </p:txBody>
      </p:sp>
      <p:sp>
        <p:nvSpPr>
          <p:cNvPr id="14" name="Slide Number Placeholder 13"/>
          <p:cNvSpPr>
            <a:spLocks noGrp="1"/>
          </p:cNvSpPr>
          <p:nvPr>
            <p:ph type="sldNum" sz="quarter" idx="12"/>
          </p:nvPr>
        </p:nvSpPr>
        <p:spPr>
          <a:xfrm>
            <a:off x="6553201" y="5297169"/>
            <a:ext cx="1984248" cy="365125"/>
          </a:xfrm>
        </p:spPr>
        <p:txBody>
          <a:bodyPr/>
          <a:lstStyle/>
          <a:p>
            <a:fld id="{B6F15528-21DE-4FAA-801E-634DDDAF4B2B}" type="slidenum">
              <a:rPr lang="en-US" smtClean="0"/>
              <a:pPr/>
              <a:t>21</a:t>
            </a:fld>
            <a:endParaRPr lang="en-US"/>
          </a:p>
        </p:txBody>
      </p:sp>
      <p:pic>
        <p:nvPicPr>
          <p:cNvPr id="16" name="Picture 2" descr="D:\Erin\research\paper\MMBIA2010\002TLC-ct.png"/>
          <p:cNvPicPr>
            <a:picLocks noChangeAspect="1" noChangeArrowheads="1"/>
          </p:cNvPicPr>
          <p:nvPr/>
        </p:nvPicPr>
        <p:blipFill>
          <a:blip r:embed="rId2" cstate="print"/>
          <a:srcRect/>
          <a:stretch>
            <a:fillRect/>
          </a:stretch>
        </p:blipFill>
        <p:spPr bwMode="auto">
          <a:xfrm>
            <a:off x="333509" y="1427796"/>
            <a:ext cx="2281246" cy="2456590"/>
          </a:xfrm>
          <a:prstGeom prst="rect">
            <a:avLst/>
          </a:prstGeom>
          <a:noFill/>
          <a:scene3d>
            <a:camera prst="orthographicFront">
              <a:rot lat="0" lon="10800000" rev="10800000"/>
            </a:camera>
            <a:lightRig rig="threePt" dir="t"/>
          </a:scene3d>
        </p:spPr>
      </p:pic>
      <p:sp>
        <p:nvSpPr>
          <p:cNvPr id="5" name="TextBox 4"/>
          <p:cNvSpPr txBox="1"/>
          <p:nvPr/>
        </p:nvSpPr>
        <p:spPr>
          <a:xfrm>
            <a:off x="5715000" y="1981200"/>
            <a:ext cx="3276600" cy="1938992"/>
          </a:xfrm>
          <a:prstGeom prst="rect">
            <a:avLst/>
          </a:prstGeom>
          <a:noFill/>
        </p:spPr>
        <p:txBody>
          <a:bodyPr wrap="square" rtlCol="0">
            <a:spAutoFit/>
          </a:bodyPr>
          <a:lstStyle/>
          <a:p>
            <a:r>
              <a:rPr lang="en-US" sz="2400" dirty="0" smtClean="0"/>
              <a:t>Mutually blinded inter-user reproducibility</a:t>
            </a:r>
          </a:p>
          <a:p>
            <a:endParaRPr lang="en-US" sz="2400" dirty="0"/>
          </a:p>
          <a:p>
            <a:r>
              <a:rPr lang="en-US" sz="2400" dirty="0" smtClean="0"/>
              <a:t>Agreement: 95.3</a:t>
            </a:r>
            <a:r>
              <a:rPr lang="en-US" sz="2400" dirty="0" smtClean="0">
                <a:sym typeface="Symbol"/>
              </a:rPr>
              <a:t>1.6</a:t>
            </a:r>
            <a:r>
              <a:rPr lang="en-US" sz="2400" dirty="0" smtClean="0"/>
              <a:t>%</a:t>
            </a:r>
          </a:p>
          <a:p>
            <a:r>
              <a:rPr lang="en-US" sz="2400" dirty="0" smtClean="0"/>
              <a:t>Disagreement: 3.2</a:t>
            </a:r>
            <a:r>
              <a:rPr lang="en-US" sz="2400" dirty="0" smtClean="0">
                <a:sym typeface="Symbol"/>
              </a:rPr>
              <a:t>1.5</a:t>
            </a:r>
            <a:r>
              <a:rPr lang="en-US" sz="2400" dirty="0" smtClean="0"/>
              <a:t>%</a:t>
            </a:r>
            <a:endParaRPr lang="en-US" sz="2400" dirty="0"/>
          </a:p>
        </p:txBody>
      </p:sp>
      <p:pic>
        <p:nvPicPr>
          <p:cNvPr id="24" name="Picture 2" descr="C:\Users\sahalab\Desktop\TBME\figure\074-right-av-A.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4676" t="2325" r="18832" b="6218"/>
          <a:stretch/>
        </p:blipFill>
        <p:spPr bwMode="auto">
          <a:xfrm>
            <a:off x="3" y="4274820"/>
            <a:ext cx="1447483"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sahalab\Desktop\TBME\figure\074-left-av-A.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9870" t="4271" r="13636" b="4271"/>
          <a:stretch/>
        </p:blipFill>
        <p:spPr bwMode="auto">
          <a:xfrm>
            <a:off x="1447800" y="4274820"/>
            <a:ext cx="1447511"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sahalab\Desktop\TBME\figure\074-left-av-B.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rcRect l="19869" t="4271" r="13635" b="4271"/>
          <a:stretch/>
        </p:blipFill>
        <p:spPr bwMode="auto">
          <a:xfrm>
            <a:off x="4597369" y="4274820"/>
            <a:ext cx="1447553"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sahalab\Desktop\TBME\figure\074-right-av-B.pn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rcRect l="14674" t="2324" r="18830" b="6217"/>
          <a:stretch/>
        </p:blipFill>
        <p:spPr bwMode="auto">
          <a:xfrm>
            <a:off x="3124200" y="4274820"/>
            <a:ext cx="1447536"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sahalab\Desktop\TBME\figure\074-right-av-C.p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l="17561" t="2323" r="20107" b="6216"/>
          <a:stretch/>
        </p:blipFill>
        <p:spPr bwMode="auto">
          <a:xfrm>
            <a:off x="6339332" y="4274820"/>
            <a:ext cx="1356868" cy="21259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sahalab\Desktop\TBME\figure\074-left-av-C.png"/>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rightnessContrast bright="20000" contrast="20000"/>
                    </a14:imgEffect>
                  </a14:imgLayer>
                </a14:imgProps>
              </a:ext>
              <a:ext uri="{28A0092B-C50C-407E-A947-70E740481C1C}">
                <a14:useLocalDpi xmlns:a14="http://schemas.microsoft.com/office/drawing/2010/main" val="0"/>
              </a:ext>
            </a:extLst>
          </a:blip>
          <a:srcRect l="20186" t="4271" r="15750" b="4271"/>
          <a:stretch/>
        </p:blipFill>
        <p:spPr bwMode="auto">
          <a:xfrm>
            <a:off x="7696200" y="4274820"/>
            <a:ext cx="1394603" cy="212598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C:\Users\sahalab\Desktop\TBME\figure\074-right-vessel.png"/>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colorTemperature colorTemp="11200"/>
                    </a14:imgEffect>
                    <a14:imgEffect>
                      <a14:saturation sat="0"/>
                    </a14:imgEffect>
                    <a14:imgEffect>
                      <a14:brightnessContrast bright="10000" contrast="20000"/>
                    </a14:imgEffect>
                  </a14:imgLayer>
                </a14:imgProps>
              </a:ext>
              <a:ext uri="{28A0092B-C50C-407E-A947-70E740481C1C}">
                <a14:useLocalDpi xmlns:a14="http://schemas.microsoft.com/office/drawing/2010/main" val="0"/>
              </a:ext>
            </a:extLst>
          </a:blip>
          <a:srcRect l="15293" t="1350" r="18213" b="7187"/>
          <a:stretch/>
        </p:blipFill>
        <p:spPr bwMode="auto">
          <a:xfrm>
            <a:off x="2819404" y="1568645"/>
            <a:ext cx="1456696" cy="213937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C:\Users\sahalab\Desktop\TBME\figure\074-left-vessel.png"/>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colorTemperature colorTemp="11200"/>
                    </a14:imgEffect>
                    <a14:imgEffect>
                      <a14:saturation sat="0"/>
                    </a14:imgEffect>
                    <a14:imgEffect>
                      <a14:brightnessContrast bright="10000" contrast="20000"/>
                    </a14:imgEffect>
                  </a14:imgLayer>
                </a14:imgProps>
              </a:ext>
              <a:ext uri="{28A0092B-C50C-407E-A947-70E740481C1C}">
                <a14:useLocalDpi xmlns:a14="http://schemas.microsoft.com/office/drawing/2010/main" val="0"/>
              </a:ext>
            </a:extLst>
          </a:blip>
          <a:srcRect l="19870" t="4271" r="13636" b="4271"/>
          <a:stretch/>
        </p:blipFill>
        <p:spPr bwMode="auto">
          <a:xfrm>
            <a:off x="4240754" y="1556773"/>
            <a:ext cx="1456696" cy="2139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213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r>
              <a:rPr lang="en-US" altLang="en-US" sz="3600" dirty="0" smtClean="0"/>
              <a:t>Bone Removed Segmentation </a:t>
            </a:r>
            <a:r>
              <a:rPr lang="en-US" altLang="en-US" sz="3600" dirty="0" smtClean="0"/>
              <a:t>of Vasculature in CT </a:t>
            </a:r>
            <a:r>
              <a:rPr lang="en-US" altLang="en-US" sz="3600" dirty="0" smtClean="0"/>
              <a:t>Angiography</a:t>
            </a:r>
            <a:endParaRPr lang="en-US" sz="3600" dirty="0"/>
          </a:p>
        </p:txBody>
      </p:sp>
      <p:sp>
        <p:nvSpPr>
          <p:cNvPr id="5" name="TextBox 4"/>
          <p:cNvSpPr txBox="1"/>
          <p:nvPr/>
        </p:nvSpPr>
        <p:spPr>
          <a:xfrm>
            <a:off x="482600" y="4495800"/>
            <a:ext cx="7823200" cy="1200329"/>
          </a:xfrm>
          <a:prstGeom prst="rect">
            <a:avLst/>
          </a:prstGeom>
          <a:noFill/>
        </p:spPr>
        <p:txBody>
          <a:bodyPr wrap="square" rtlCol="0">
            <a:spAutoFit/>
          </a:bodyPr>
          <a:lstStyle/>
          <a:p>
            <a:r>
              <a:rPr lang="en-US" sz="2400" dirty="0" smtClean="0"/>
              <a:t>Error</a:t>
            </a:r>
            <a:r>
              <a:rPr lang="en-US" sz="2400" dirty="0"/>
              <a:t>: </a:t>
            </a:r>
            <a:r>
              <a:rPr lang="en-US" sz="2400" dirty="0" smtClean="0"/>
              <a:t>3.9</a:t>
            </a:r>
            <a:r>
              <a:rPr lang="en-US" sz="2400" dirty="0" smtClean="0">
                <a:sym typeface="Symbol"/>
              </a:rPr>
              <a:t>1.1</a:t>
            </a:r>
            <a:r>
              <a:rPr lang="en-US" sz="2400" dirty="0" smtClean="0"/>
              <a:t>%</a:t>
            </a:r>
          </a:p>
          <a:p>
            <a:r>
              <a:rPr lang="en-US" sz="2400" dirty="0" smtClean="0"/>
              <a:t>Mutually blinded inter-user reproducibility</a:t>
            </a:r>
            <a:endParaRPr lang="en-US" sz="2400" dirty="0"/>
          </a:p>
          <a:p>
            <a:r>
              <a:rPr lang="en-US" sz="2400" dirty="0" smtClean="0"/>
              <a:t>Agreement: 94.2</a:t>
            </a:r>
            <a:r>
              <a:rPr lang="en-US" sz="2400" dirty="0" smtClean="0">
                <a:sym typeface="Symbol"/>
              </a:rPr>
              <a:t>3.8</a:t>
            </a:r>
            <a:r>
              <a:rPr lang="en-US" sz="2400" dirty="0" smtClean="0"/>
              <a:t>%</a:t>
            </a:r>
          </a:p>
        </p:txBody>
      </p:sp>
      <p:pic>
        <p:nvPicPr>
          <p:cNvPr id="15" name="Picture 14"/>
          <p:cNvPicPr>
            <a:picLocks noChangeAspect="1"/>
          </p:cNvPicPr>
          <p:nvPr/>
        </p:nvPicPr>
        <p:blipFill>
          <a:blip r:embed="rId2"/>
          <a:stretch>
            <a:fillRect/>
          </a:stretch>
        </p:blipFill>
        <p:spPr>
          <a:xfrm>
            <a:off x="0" y="1358816"/>
            <a:ext cx="9144000" cy="3117552"/>
          </a:xfrm>
          <a:prstGeom prst="rect">
            <a:avLst/>
          </a:prstGeom>
        </p:spPr>
      </p:pic>
      <p:sp>
        <p:nvSpPr>
          <p:cNvPr id="6" name="Rectangle 5"/>
          <p:cNvSpPr/>
          <p:nvPr/>
        </p:nvSpPr>
        <p:spPr>
          <a:xfrm>
            <a:off x="401381" y="6129164"/>
            <a:ext cx="8610600" cy="230832"/>
          </a:xfrm>
          <a:prstGeom prst="rect">
            <a:avLst/>
          </a:prstGeom>
        </p:spPr>
        <p:txBody>
          <a:bodyPr wrap="square">
            <a:spAutoFit/>
          </a:bodyPr>
          <a:lstStyle/>
          <a:p>
            <a:pPr marL="171450" indent="-171450">
              <a:buFont typeface="Arial" panose="020B0604020202020204" pitchFamily="34" charset="0"/>
              <a:buChar char="•"/>
            </a:pP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Saha</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Basu</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Hoffman</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"Multi-scale opening of conjoined fuzzy objects: theory and applications," IEEE Transactions of Fuzzy Systems, in press.</a:t>
            </a:r>
          </a:p>
        </p:txBody>
      </p:sp>
    </p:spTree>
    <p:extLst>
      <p:ext uri="{BB962C8B-B14F-4D97-AF65-F5344CB8AC3E}">
        <p14:creationId xmlns:p14="http://schemas.microsoft.com/office/powerpoint/2010/main" val="74162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457200" y="76200"/>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2">
                    <a:lumMod val="40000"/>
                    <a:lumOff val="60000"/>
                  </a:schemeClr>
                </a:solidFill>
                <a:latin typeface="+mj-lt"/>
                <a:ea typeface="+mj-ea"/>
                <a:cs typeface="+mj-cs"/>
              </a:defRPr>
            </a:lvl1pPr>
          </a:lstStyle>
          <a:p>
            <a:pPr>
              <a:defRPr/>
            </a:pPr>
            <a:r>
              <a:rPr lang="en-US" sz="3600" dirty="0">
                <a:ea typeface="Arial" pitchFamily="-108" charset="0"/>
                <a:cs typeface="Arial" pitchFamily="-108" charset="0"/>
              </a:rPr>
              <a:t>Imaging the </a:t>
            </a:r>
            <a:r>
              <a:rPr lang="en-US" sz="3600" dirty="0">
                <a:cs typeface="ＭＳ Ｐゴシック" pitchFamily="-108" charset="-128"/>
              </a:rPr>
              <a:t>Murine Lung </a:t>
            </a:r>
            <a:r>
              <a:rPr lang="en-US" sz="3600" dirty="0" smtClean="0">
                <a:cs typeface="ＭＳ Ｐゴシック" pitchFamily="-108" charset="-128"/>
              </a:rPr>
              <a:t>Micro-structure</a:t>
            </a:r>
            <a:endParaRPr lang="en-US" sz="3600" dirty="0">
              <a:cs typeface="ＭＳ Ｐゴシック" pitchFamily="-108" charset="-128"/>
            </a:endParaRPr>
          </a:p>
        </p:txBody>
      </p:sp>
      <p:pic>
        <p:nvPicPr>
          <p:cNvPr id="24" name="Picture 23"/>
          <p:cNvPicPr>
            <a:picLocks noChangeAspect="1"/>
          </p:cNvPicPr>
          <p:nvPr/>
        </p:nvPicPr>
        <p:blipFill>
          <a:blip r:embed="rId2"/>
          <a:stretch>
            <a:fillRect/>
          </a:stretch>
        </p:blipFill>
        <p:spPr>
          <a:xfrm>
            <a:off x="1270522" y="1295400"/>
            <a:ext cx="6705600" cy="4802223"/>
          </a:xfrm>
          <a:prstGeom prst="rect">
            <a:avLst/>
          </a:prstGeom>
        </p:spPr>
      </p:pic>
      <p:sp>
        <p:nvSpPr>
          <p:cNvPr id="25" name="Rectangle 24"/>
          <p:cNvSpPr/>
          <p:nvPr/>
        </p:nvSpPr>
        <p:spPr>
          <a:xfrm>
            <a:off x="401381" y="6129164"/>
            <a:ext cx="8610600" cy="230832"/>
          </a:xfrm>
          <a:prstGeom prst="rect">
            <a:avLst/>
          </a:prstGeom>
        </p:spPr>
        <p:txBody>
          <a:bodyPr wrap="square">
            <a:spAutoFit/>
          </a:bodyPr>
          <a:lstStyle/>
          <a:p>
            <a:pPr marL="171450" indent="-171450">
              <a:buFont typeface="Arial" panose="020B0604020202020204" pitchFamily="34" charset="0"/>
              <a:buChar char="•"/>
            </a:pPr>
            <a:r>
              <a:rPr lang="en-US" sz="900" dirty="0" err="1">
                <a:solidFill>
                  <a:srgbClr val="00B0F0"/>
                </a:solidFill>
                <a:latin typeface="Calibri" panose="020F0502020204030204" pitchFamily="34" charset="0"/>
                <a:ea typeface="Calibri" panose="020F0502020204030204" pitchFamily="34" charset="0"/>
                <a:cs typeface="Times New Roman" panose="02020603050405020304" pitchFamily="18" charset="0"/>
              </a:rPr>
              <a:t>Vasilescu</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Gao</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Saha</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Yin</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Wang</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Haefeli-Bleuer</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Ochs</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Weibel</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Hoffman</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"Assessment of morphometry of pulmonary acini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Proc Nation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Acad</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Sci</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b="1"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109</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17105-17110, 2012</a:t>
            </a:r>
          </a:p>
        </p:txBody>
      </p:sp>
    </p:spTree>
    <p:extLst>
      <p:ext uri="{BB962C8B-B14F-4D97-AF65-F5344CB8AC3E}">
        <p14:creationId xmlns:p14="http://schemas.microsoft.com/office/powerpoint/2010/main" val="13560445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ChangeArrowheads="1"/>
          </p:cNvSpPr>
          <p:nvPr/>
        </p:nvSpPr>
        <p:spPr bwMode="auto">
          <a:xfrm>
            <a:off x="622300" y="203200"/>
            <a:ext cx="8026400" cy="1822450"/>
          </a:xfrm>
          <a:prstGeom prst="rect">
            <a:avLst/>
          </a:prstGeom>
          <a:noFill/>
          <a:ln w="12700">
            <a:noFill/>
            <a:miter lim="800000"/>
            <a:headEnd/>
            <a:tailEnd/>
          </a:ln>
          <a:effectLst/>
        </p:spPr>
        <p:txBody>
          <a:bodyPr lIns="90487" tIns="44450" rIns="90487" bIns="44450" anchor="ctr"/>
          <a:lstStyle/>
          <a:p>
            <a:pPr eaLnBrk="0" hangingPunct="0"/>
            <a:r>
              <a:rPr lang="en-US" sz="2400" b="1">
                <a:latin typeface="Arial" pitchFamily="34" charset="0"/>
                <a:cs typeface="Arial" pitchFamily="34" charset="0"/>
              </a:rPr>
              <a:t/>
            </a:r>
            <a:br>
              <a:rPr lang="en-US" sz="2400" b="1">
                <a:latin typeface="Arial" pitchFamily="34" charset="0"/>
                <a:cs typeface="Arial" pitchFamily="34" charset="0"/>
              </a:rPr>
            </a:br>
            <a:endParaRPr lang="en-US" sz="2400" b="1">
              <a:latin typeface="Arial" pitchFamily="34" charset="0"/>
              <a:cs typeface="Arial" pitchFamily="34" charset="0"/>
            </a:endParaRPr>
          </a:p>
        </p:txBody>
      </p:sp>
      <p:sp>
        <p:nvSpPr>
          <p:cNvPr id="5" name="Title 4"/>
          <p:cNvSpPr>
            <a:spLocks noGrp="1"/>
          </p:cNvSpPr>
          <p:nvPr>
            <p:ph type="title"/>
          </p:nvPr>
        </p:nvSpPr>
        <p:spPr>
          <a:xfrm>
            <a:off x="457200" y="76200"/>
            <a:ext cx="8229600" cy="1143000"/>
          </a:xfrm>
        </p:spPr>
        <p:txBody>
          <a:bodyPr>
            <a:noAutofit/>
          </a:bodyPr>
          <a:lstStyle/>
          <a:p>
            <a:r>
              <a:rPr lang="en-US" sz="3600" dirty="0" smtClean="0">
                <a:effectLst>
                  <a:outerShdw blurRad="38100" dist="38100" dir="2700000" algn="tl">
                    <a:srgbClr val="000000"/>
                  </a:outerShdw>
                </a:effectLst>
                <a:cs typeface="Arial" pitchFamily="34" charset="0"/>
              </a:rPr>
              <a:t>Multi-Scale Opening of </a:t>
            </a:r>
            <a:r>
              <a:rPr lang="en-US" sz="3600" dirty="0" smtClean="0">
                <a:effectLst>
                  <a:outerShdw blurRad="38100" dist="38100" dir="2700000" algn="tl">
                    <a:srgbClr val="000000"/>
                  </a:outerShdw>
                </a:effectLst>
                <a:cs typeface="Arial" pitchFamily="34" charset="0"/>
              </a:rPr>
              <a:t/>
            </a:r>
            <a:br>
              <a:rPr lang="en-US" sz="3600" dirty="0" smtClean="0">
                <a:effectLst>
                  <a:outerShdw blurRad="38100" dist="38100" dir="2700000" algn="tl">
                    <a:srgbClr val="000000"/>
                  </a:outerShdw>
                </a:effectLst>
                <a:cs typeface="Arial" pitchFamily="34" charset="0"/>
              </a:rPr>
            </a:br>
            <a:r>
              <a:rPr lang="en-US" sz="3600" dirty="0" smtClean="0">
                <a:effectLst>
                  <a:outerShdw blurRad="38100" dist="38100" dir="2700000" algn="tl">
                    <a:srgbClr val="000000"/>
                  </a:outerShdw>
                </a:effectLst>
                <a:cs typeface="Arial" pitchFamily="34" charset="0"/>
              </a:rPr>
              <a:t>Conjoined </a:t>
            </a:r>
            <a:r>
              <a:rPr lang="en-US" sz="3600" dirty="0" smtClean="0">
                <a:effectLst>
                  <a:outerShdw blurRad="38100" dist="38100" dir="2700000" algn="tl">
                    <a:srgbClr val="000000"/>
                  </a:outerShdw>
                </a:effectLst>
                <a:cs typeface="Arial" pitchFamily="34" charset="0"/>
              </a:rPr>
              <a:t>Structures</a:t>
            </a:r>
            <a:endParaRPr lang="en-US" sz="3600" dirty="0"/>
          </a:p>
        </p:txBody>
      </p:sp>
      <p:pic>
        <p:nvPicPr>
          <p:cNvPr id="6" name="Picture 5" descr="Grout_Research_Files:A-V Separation:RSNA:130_TPVV.png"/>
          <p:cNvPicPr/>
          <p:nvPr/>
        </p:nvPicPr>
        <p:blipFill rotWithShape="1">
          <a:blip r:embed="rId3" cstate="print">
            <a:extLst>
              <a:ext uri="{28A0092B-C50C-407E-A947-70E740481C1C}">
                <a14:useLocalDpi xmlns:a14="http://schemas.microsoft.com/office/drawing/2010/main" val="0"/>
              </a:ext>
            </a:extLst>
          </a:blip>
          <a:srcRect l="17102" r="16373"/>
          <a:stretch/>
        </p:blipFill>
        <p:spPr bwMode="auto">
          <a:xfrm>
            <a:off x="0" y="1785274"/>
            <a:ext cx="3649345" cy="3390265"/>
          </a:xfrm>
          <a:prstGeom prst="rect">
            <a:avLst/>
          </a:prstGeom>
          <a:noFill/>
          <a:ln>
            <a:noFill/>
          </a:ln>
          <a:extLst>
            <a:ext uri="{53640926-AAD7-44D8-BBD7-CCE9431645EC}">
              <a14:shadowObscured xmlns:a14="http://schemas.microsoft.com/office/drawing/2010/main"/>
            </a:ext>
          </a:extLst>
        </p:spPr>
      </p:pic>
      <p:pic>
        <p:nvPicPr>
          <p:cNvPr id="7" name="Picture 6" descr="Grout_Research_Files:A-V Separation:RSNA:TPAV_RLL.png"/>
          <p:cNvPicPr/>
          <p:nvPr/>
        </p:nvPicPr>
        <p:blipFill rotWithShape="1">
          <a:blip r:embed="rId4" cstate="print">
            <a:extLst>
              <a:ext uri="{28A0092B-C50C-407E-A947-70E740481C1C}">
                <a14:useLocalDpi xmlns:a14="http://schemas.microsoft.com/office/drawing/2010/main" val="0"/>
              </a:ext>
            </a:extLst>
          </a:blip>
          <a:srcRect l="52099" r="-1"/>
          <a:stretch/>
        </p:blipFill>
        <p:spPr bwMode="auto">
          <a:xfrm>
            <a:off x="3467595" y="1600200"/>
            <a:ext cx="2620468" cy="3609975"/>
          </a:xfrm>
          <a:prstGeom prst="rect">
            <a:avLst/>
          </a:prstGeom>
          <a:noFill/>
          <a:ln>
            <a:noFill/>
          </a:ln>
        </p:spPr>
      </p:pic>
      <p:grpSp>
        <p:nvGrpSpPr>
          <p:cNvPr id="4" name="Group 3"/>
          <p:cNvGrpSpPr/>
          <p:nvPr/>
        </p:nvGrpSpPr>
        <p:grpSpPr>
          <a:xfrm>
            <a:off x="5937662" y="2231070"/>
            <a:ext cx="3123745" cy="2830804"/>
            <a:chOff x="5937662" y="3036596"/>
            <a:chExt cx="3123745" cy="2830804"/>
          </a:xfrm>
        </p:grpSpPr>
        <p:pic>
          <p:nvPicPr>
            <p:cNvPr id="8" name="Picture 7" descr="C:\Users\Dragos\Documents\writings\Papers\04 - Acinar Imaging paper\images\acinar_segmentation_montage.png"/>
            <p:cNvPicPr/>
            <p:nvPr/>
          </p:nvPicPr>
          <p:blipFill rotWithShape="1">
            <a:blip r:embed="rId5" cstate="print"/>
            <a:srcRect l="1567" t="48589" r="66935"/>
            <a:stretch/>
          </p:blipFill>
          <p:spPr bwMode="auto">
            <a:xfrm>
              <a:off x="6088063" y="3280699"/>
              <a:ext cx="2973344" cy="2586701"/>
            </a:xfrm>
            <a:prstGeom prst="rect">
              <a:avLst/>
            </a:prstGeom>
            <a:noFill/>
            <a:ln w="9525">
              <a:noFill/>
              <a:miter lim="800000"/>
              <a:headEnd/>
              <a:tailEnd/>
            </a:ln>
          </p:spPr>
        </p:pic>
        <p:sp>
          <p:nvSpPr>
            <p:cNvPr id="2" name="Rectangle 1"/>
            <p:cNvSpPr/>
            <p:nvPr/>
          </p:nvSpPr>
          <p:spPr>
            <a:xfrm>
              <a:off x="6343400" y="3036596"/>
              <a:ext cx="2400300" cy="252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37662" y="3188501"/>
              <a:ext cx="609600" cy="437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435675" y="5216996"/>
            <a:ext cx="8210550"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spcBef>
                <a:spcPts val="1200"/>
              </a:spcBef>
            </a:pPr>
            <a:r>
              <a:rPr lang="en-US" sz="1500" u="sng" dirty="0" smtClean="0">
                <a:solidFill>
                  <a:srgbClr val="000000"/>
                </a:solidFill>
              </a:rPr>
              <a:t>Separation of conjoined biological structures in non-contrast imaging</a:t>
            </a:r>
            <a:endParaRPr lang="en-US" sz="1500" i="1" dirty="0" smtClean="0">
              <a:solidFill>
                <a:srgbClr val="000000"/>
              </a:solidFill>
            </a:endParaRPr>
          </a:p>
          <a:p>
            <a:r>
              <a:rPr lang="en-US" sz="1500" dirty="0" smtClean="0">
                <a:solidFill>
                  <a:srgbClr val="0033CC"/>
                </a:solidFill>
              </a:rPr>
              <a:t>Left:</a:t>
            </a:r>
            <a:r>
              <a:rPr lang="en-US" sz="1500" dirty="0" smtClean="0">
                <a:solidFill>
                  <a:srgbClr val="000000"/>
                </a:solidFill>
              </a:rPr>
              <a:t> Separation pulmonary arterial and venous trees via </a:t>
            </a:r>
            <a:r>
              <a:rPr lang="en-US" sz="1500" i="1" dirty="0" smtClean="0">
                <a:solidFill>
                  <a:srgbClr val="000000"/>
                </a:solidFill>
              </a:rPr>
              <a:t>in </a:t>
            </a:r>
            <a:r>
              <a:rPr lang="en-US" sz="1500" i="1" dirty="0">
                <a:solidFill>
                  <a:srgbClr val="000000"/>
                </a:solidFill>
              </a:rPr>
              <a:t>vivo</a:t>
            </a:r>
            <a:r>
              <a:rPr lang="en-US" sz="1500" dirty="0">
                <a:solidFill>
                  <a:srgbClr val="000000"/>
                </a:solidFill>
              </a:rPr>
              <a:t> </a:t>
            </a:r>
            <a:r>
              <a:rPr lang="en-US" sz="1500" dirty="0" smtClean="0">
                <a:solidFill>
                  <a:srgbClr val="000000"/>
                </a:solidFill>
              </a:rPr>
              <a:t>CT imaging. </a:t>
            </a:r>
          </a:p>
          <a:p>
            <a:r>
              <a:rPr lang="en-US" sz="1500" dirty="0">
                <a:solidFill>
                  <a:srgbClr val="0033CC"/>
                </a:solidFill>
              </a:rPr>
              <a:t>Right:</a:t>
            </a:r>
            <a:r>
              <a:rPr lang="en-US" sz="1500" dirty="0">
                <a:solidFill>
                  <a:srgbClr val="000000"/>
                </a:solidFill>
              </a:rPr>
              <a:t> </a:t>
            </a:r>
            <a:r>
              <a:rPr lang="en-US" sz="1500" dirty="0" smtClean="0">
                <a:solidFill>
                  <a:srgbClr val="000000"/>
                </a:solidFill>
              </a:rPr>
              <a:t>Separation of adjacent </a:t>
            </a:r>
            <a:r>
              <a:rPr lang="en-US" sz="1500" dirty="0">
                <a:solidFill>
                  <a:srgbClr val="000000"/>
                </a:solidFill>
              </a:rPr>
              <a:t>acini, transitional bronchiole and supplying </a:t>
            </a:r>
            <a:r>
              <a:rPr lang="en-US" sz="1500" dirty="0" smtClean="0">
                <a:solidFill>
                  <a:srgbClr val="000000"/>
                </a:solidFill>
              </a:rPr>
              <a:t>vasculature inside a mice lung scanned with high resolution (2 micron) micro-CT imaging. </a:t>
            </a:r>
            <a:endParaRPr lang="en-US" sz="1500" dirty="0">
              <a:solidFill>
                <a:srgbClr val="000000"/>
              </a:solidFill>
            </a:endParaRPr>
          </a:p>
        </p:txBody>
      </p:sp>
    </p:spTree>
    <p:extLst>
      <p:ext uri="{BB962C8B-B14F-4D97-AF65-F5344CB8AC3E}">
        <p14:creationId xmlns:p14="http://schemas.microsoft.com/office/powerpoint/2010/main" val="2642938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Summary</a:t>
            </a:r>
            <a:endParaRPr lang="en-US" sz="3600" dirty="0"/>
          </a:p>
        </p:txBody>
      </p:sp>
      <p:sp>
        <p:nvSpPr>
          <p:cNvPr id="3" name="Content Placeholder 2"/>
          <p:cNvSpPr>
            <a:spLocks noGrp="1"/>
          </p:cNvSpPr>
          <p:nvPr>
            <p:ph idx="1"/>
          </p:nvPr>
        </p:nvSpPr>
        <p:spPr/>
        <p:txBody>
          <a:bodyPr>
            <a:normAutofit fontScale="70000" lnSpcReduction="20000"/>
          </a:bodyPr>
          <a:lstStyle/>
          <a:p>
            <a:pPr>
              <a:lnSpc>
                <a:spcPct val="120000"/>
              </a:lnSpc>
              <a:spcAft>
                <a:spcPts val="1200"/>
              </a:spcAft>
            </a:pPr>
            <a:r>
              <a:rPr lang="en-US" dirty="0" smtClean="0">
                <a:cs typeface="Arial" pitchFamily="34" charset="0"/>
              </a:rPr>
              <a:t>A novel multi-scale </a:t>
            </a:r>
            <a:r>
              <a:rPr lang="en-US" dirty="0" err="1" smtClean="0">
                <a:cs typeface="Arial" pitchFamily="34" charset="0"/>
              </a:rPr>
              <a:t>topo</a:t>
            </a:r>
            <a:r>
              <a:rPr lang="en-US" dirty="0" smtClean="0">
                <a:cs typeface="Arial" pitchFamily="34" charset="0"/>
              </a:rPr>
              <a:t>-morphologic opening algorithm can separate to structures conjoined at various scales and locations</a:t>
            </a:r>
          </a:p>
          <a:p>
            <a:pPr>
              <a:lnSpc>
                <a:spcPct val="120000"/>
              </a:lnSpc>
              <a:spcAft>
                <a:spcPts val="1200"/>
              </a:spcAft>
            </a:pPr>
            <a:r>
              <a:rPr lang="en-US" dirty="0" smtClean="0">
                <a:cs typeface="Arial" pitchFamily="34" charset="0"/>
              </a:rPr>
              <a:t>Separation of pulmonary artery/vein trees in non-contrast </a:t>
            </a:r>
            <a:r>
              <a:rPr lang="en-US" i="1" dirty="0" smtClean="0">
                <a:cs typeface="Arial" pitchFamily="34" charset="0"/>
              </a:rPr>
              <a:t>in vivo</a:t>
            </a:r>
            <a:r>
              <a:rPr lang="en-US" dirty="0" smtClean="0">
                <a:cs typeface="Arial" pitchFamily="34" charset="0"/>
              </a:rPr>
              <a:t> imaging may be performed using the multi-scale </a:t>
            </a:r>
            <a:r>
              <a:rPr lang="en-US" dirty="0" err="1" smtClean="0">
                <a:cs typeface="Arial" pitchFamily="34" charset="0"/>
              </a:rPr>
              <a:t>topo</a:t>
            </a:r>
            <a:r>
              <a:rPr lang="en-US" dirty="0" smtClean="0">
                <a:cs typeface="Arial" pitchFamily="34" charset="0"/>
              </a:rPr>
              <a:t>-morphologic opening</a:t>
            </a:r>
          </a:p>
          <a:p>
            <a:pPr>
              <a:lnSpc>
                <a:spcPct val="120000"/>
              </a:lnSpc>
              <a:spcAft>
                <a:spcPts val="1200"/>
              </a:spcAft>
            </a:pPr>
            <a:r>
              <a:rPr lang="en-US" dirty="0" smtClean="0">
                <a:cs typeface="Arial" pitchFamily="34" charset="0"/>
              </a:rPr>
              <a:t>Results of computer-generated and pulmonary cast phantom experiments show high accuracy</a:t>
            </a:r>
          </a:p>
          <a:p>
            <a:pPr>
              <a:lnSpc>
                <a:spcPct val="120000"/>
              </a:lnSpc>
              <a:spcAft>
                <a:spcPts val="1200"/>
              </a:spcAft>
            </a:pPr>
            <a:r>
              <a:rPr lang="en-US" dirty="0" smtClean="0">
                <a:cs typeface="Arial" pitchFamily="34" charset="0"/>
              </a:rPr>
              <a:t>Promising results on pulmonary human CT data with no contrast agents</a:t>
            </a:r>
            <a:endParaRPr lang="en-US" dirty="0" smtClean="0"/>
          </a:p>
          <a:p>
            <a:pPr lvl="1">
              <a:lnSpc>
                <a:spcPct val="120000"/>
              </a:lnSpc>
              <a:spcAft>
                <a:spcPts val="1200"/>
              </a:spcAft>
              <a:buFont typeface="Arial" pitchFamily="34" charset="0"/>
              <a:buChar char="•"/>
            </a:pPr>
            <a:endParaRPr lang="en-US" dirty="0" smtClean="0"/>
          </a:p>
          <a:p>
            <a:pPr>
              <a:lnSpc>
                <a:spcPct val="120000"/>
              </a:lnSpc>
              <a:spcAft>
                <a:spcPts val="1200"/>
              </a:spcAft>
            </a:pPr>
            <a:endParaRPr lang="en-US" dirty="0" smtClean="0"/>
          </a:p>
          <a:p>
            <a:pPr>
              <a:lnSpc>
                <a:spcPct val="120000"/>
              </a:lnSpc>
              <a:spcAft>
                <a:spcPts val="1200"/>
              </a:spcAft>
            </a:pPr>
            <a:endParaRPr lang="en-US" dirty="0"/>
          </a:p>
        </p:txBody>
      </p:sp>
    </p:spTree>
    <p:extLst>
      <p:ext uri="{BB962C8B-B14F-4D97-AF65-F5344CB8AC3E}">
        <p14:creationId xmlns:p14="http://schemas.microsoft.com/office/powerpoint/2010/main" val="3413091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Motivation</a:t>
            </a:r>
            <a:endParaRPr lang="en-US" sz="3600" dirty="0"/>
          </a:p>
        </p:txBody>
      </p:sp>
      <p:sp>
        <p:nvSpPr>
          <p:cNvPr id="3" name="Content Placeholder 2"/>
          <p:cNvSpPr>
            <a:spLocks noGrp="1"/>
          </p:cNvSpPr>
          <p:nvPr>
            <p:ph idx="1"/>
          </p:nvPr>
        </p:nvSpPr>
        <p:spPr/>
        <p:txBody>
          <a:bodyPr>
            <a:normAutofit/>
          </a:bodyPr>
          <a:lstStyle/>
          <a:p>
            <a:pPr>
              <a:spcAft>
                <a:spcPts val="1200"/>
              </a:spcAft>
            </a:pPr>
            <a:r>
              <a:rPr lang="en-US" dirty="0" smtClean="0">
                <a:solidFill>
                  <a:srgbClr val="FFFFFF"/>
                </a:solidFill>
              </a:rPr>
              <a:t>Quantification of vascular geometry</a:t>
            </a:r>
          </a:p>
          <a:p>
            <a:pPr lvl="1">
              <a:spcAft>
                <a:spcPts val="1200"/>
              </a:spcAft>
              <a:buFont typeface="Arial" pitchFamily="34" charset="0"/>
              <a:buChar char="•"/>
            </a:pPr>
            <a:r>
              <a:rPr lang="en-US" dirty="0" smtClean="0">
                <a:solidFill>
                  <a:srgbClr val="FFFFFF"/>
                </a:solidFill>
              </a:rPr>
              <a:t>pulmonary hypertension</a:t>
            </a:r>
          </a:p>
          <a:p>
            <a:pPr lvl="1">
              <a:spcAft>
                <a:spcPts val="1200"/>
              </a:spcAft>
              <a:buFont typeface="Arial" pitchFamily="34" charset="0"/>
              <a:buChar char="•"/>
            </a:pPr>
            <a:r>
              <a:rPr lang="en-US" dirty="0" smtClean="0">
                <a:solidFill>
                  <a:srgbClr val="FFFFFF"/>
                </a:solidFill>
              </a:rPr>
              <a:t>pulmonary emboli</a:t>
            </a:r>
          </a:p>
          <a:p>
            <a:pPr>
              <a:spcAft>
                <a:spcPts val="1200"/>
              </a:spcAft>
            </a:pPr>
            <a:r>
              <a:rPr lang="en-US" dirty="0" smtClean="0">
                <a:solidFill>
                  <a:srgbClr val="FFFFFF"/>
                </a:solidFill>
              </a:rPr>
              <a:t>Use of arterial tree as a prior</a:t>
            </a:r>
            <a:r>
              <a:rPr lang="en-US" i="1" dirty="0" smtClean="0">
                <a:solidFill>
                  <a:srgbClr val="FFFFFF"/>
                </a:solidFill>
              </a:rPr>
              <a:t> </a:t>
            </a:r>
            <a:r>
              <a:rPr lang="en-US" dirty="0" smtClean="0">
                <a:solidFill>
                  <a:srgbClr val="FFFFFF"/>
                </a:solidFill>
              </a:rPr>
              <a:t>knowledge for airway segmentation</a:t>
            </a:r>
          </a:p>
          <a:p>
            <a:pPr>
              <a:spcAft>
                <a:spcPts val="1200"/>
              </a:spcAft>
            </a:pPr>
            <a:r>
              <a:rPr lang="en-US" dirty="0" smtClean="0">
                <a:solidFill>
                  <a:srgbClr val="FFFFFF"/>
                </a:solidFill>
              </a:rPr>
              <a:t>Use as landmarks for intra- and inter-subject pulmonary image registration</a:t>
            </a:r>
          </a:p>
        </p:txBody>
      </p:sp>
    </p:spTree>
    <p:extLst>
      <p:ext uri="{BB962C8B-B14F-4D97-AF65-F5344CB8AC3E}">
        <p14:creationId xmlns:p14="http://schemas.microsoft.com/office/powerpoint/2010/main" val="11009199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100" name="Text Box 4"/>
          <p:cNvSpPr txBox="1">
            <a:spLocks noGrp="1" noChangeArrowheads="1"/>
          </p:cNvSpPr>
          <p:nvPr>
            <p:ph type="title"/>
          </p:nvPr>
        </p:nvSpPr>
        <p:spPr>
          <a:xfrm>
            <a:off x="609600" y="76200"/>
            <a:ext cx="7772400" cy="1143000"/>
          </a:xfrm>
          <a:noFill/>
          <a:ln/>
        </p:spPr>
        <p:txBody>
          <a:bodyPr lIns="90480" tIns="44446" rIns="90480" bIns="44446">
            <a:normAutofit fontScale="90000"/>
          </a:bodyPr>
          <a:lstStyle/>
          <a:p>
            <a:r>
              <a:rPr lang="en-US" altLang="en-US" sz="4000" dirty="0" smtClean="0"/>
              <a:t>Introduction to A/V Separation via Non-Contrast Pulmonary CT Imaging</a:t>
            </a:r>
            <a:endParaRPr lang="en-US" altLang="en-US" sz="4000" dirty="0"/>
          </a:p>
        </p:txBody>
      </p:sp>
      <p:pic>
        <p:nvPicPr>
          <p:cNvPr id="644109" name="Picture 13" descr="C:\Documents and Settings\PK Saha\Desktop\SPIE009\AV Separation\MICCAI 08\figures\Figure4\072ctV.png"/>
          <p:cNvPicPr>
            <a:picLocks noChangeAspect="1" noChangeArrowheads="1"/>
          </p:cNvPicPr>
          <p:nvPr/>
        </p:nvPicPr>
        <p:blipFill>
          <a:blip r:embed="rId3" cstate="print"/>
          <a:srcRect/>
          <a:stretch>
            <a:fillRect/>
          </a:stretch>
        </p:blipFill>
        <p:spPr bwMode="auto">
          <a:xfrm>
            <a:off x="1330241" y="1474399"/>
            <a:ext cx="1412959" cy="1850894"/>
          </a:xfrm>
          <a:prstGeom prst="rect">
            <a:avLst/>
          </a:prstGeom>
          <a:noFill/>
        </p:spPr>
      </p:pic>
      <p:sp>
        <p:nvSpPr>
          <p:cNvPr id="7" name="Right Arrow 6"/>
          <p:cNvSpPr/>
          <p:nvPr/>
        </p:nvSpPr>
        <p:spPr>
          <a:xfrm>
            <a:off x="3665238" y="4507552"/>
            <a:ext cx="426751"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a:grpSpLocks noChangeAspect="1"/>
          </p:cNvGrpSpPr>
          <p:nvPr/>
        </p:nvGrpSpPr>
        <p:grpSpPr>
          <a:xfrm>
            <a:off x="4296745" y="2422845"/>
            <a:ext cx="3942990" cy="2926080"/>
            <a:chOff x="2" y="3124199"/>
            <a:chExt cx="3080461" cy="2286000"/>
          </a:xfrm>
        </p:grpSpPr>
        <p:pic>
          <p:nvPicPr>
            <p:cNvPr id="13" name="Picture 2" descr="C:\Users\sahalab\Desktop\TBME\figure\074-right-av-A.pn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4676" t="2325" r="18832" b="6218"/>
            <a:stretch/>
          </p:blipFill>
          <p:spPr bwMode="auto">
            <a:xfrm>
              <a:off x="2" y="3124199"/>
              <a:ext cx="1556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sahalab\Desktop\TBME\figure\074-left-av-A.p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9870" t="4271" r="13636" b="4271"/>
            <a:stretch/>
          </p:blipFill>
          <p:spPr bwMode="auto">
            <a:xfrm>
              <a:off x="1524000" y="3124199"/>
              <a:ext cx="1556463" cy="228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a:grpSpLocks noChangeAspect="1"/>
          </p:cNvGrpSpPr>
          <p:nvPr/>
        </p:nvGrpSpPr>
        <p:grpSpPr>
          <a:xfrm>
            <a:off x="817986" y="3572069"/>
            <a:ext cx="2455136" cy="1722294"/>
            <a:chOff x="4096116" y="392868"/>
            <a:chExt cx="3676284" cy="2578932"/>
          </a:xfrm>
        </p:grpSpPr>
        <p:pic>
          <p:nvPicPr>
            <p:cNvPr id="17" name="Picture 2" descr="C:\Users\sahalab\Desktop\TBME\figure\074-right-vessel.p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saturation sat="0"/>
                      </a14:imgEffect>
                      <a14:imgEffect>
                        <a14:brightnessContrast bright="10000" contrast="20000"/>
                      </a14:imgEffect>
                    </a14:imgLayer>
                  </a14:imgProps>
                </a:ext>
                <a:ext uri="{28A0092B-C50C-407E-A947-70E740481C1C}">
                  <a14:useLocalDpi xmlns:a14="http://schemas.microsoft.com/office/drawing/2010/main" val="0"/>
                </a:ext>
              </a:extLst>
            </a:blip>
            <a:srcRect l="15293" t="1350" r="18213" b="7187"/>
            <a:stretch/>
          </p:blipFill>
          <p:spPr bwMode="auto">
            <a:xfrm>
              <a:off x="4096116" y="392868"/>
              <a:ext cx="1755814" cy="25789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Users\sahalab\Desktop\TBME\figure\074-left-vessel.p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colorTemperature colorTemp="11200"/>
                      </a14:imgEffect>
                      <a14:imgEffect>
                        <a14:saturation sat="0"/>
                      </a14:imgEffect>
                      <a14:imgEffect>
                        <a14:brightnessContrast bright="10000" contrast="20000"/>
                      </a14:imgEffect>
                    </a14:imgLayer>
                  </a14:imgProps>
                </a:ext>
                <a:ext uri="{28A0092B-C50C-407E-A947-70E740481C1C}">
                  <a14:useLocalDpi xmlns:a14="http://schemas.microsoft.com/office/drawing/2010/main" val="0"/>
                </a:ext>
              </a:extLst>
            </a:blip>
            <a:srcRect l="19870" t="4271" r="13636" b="4271"/>
            <a:stretch/>
          </p:blipFill>
          <p:spPr bwMode="auto">
            <a:xfrm>
              <a:off x="6016586" y="392868"/>
              <a:ext cx="1755814" cy="257879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extBox 1"/>
          <p:cNvSpPr txBox="1"/>
          <p:nvPr/>
        </p:nvSpPr>
        <p:spPr>
          <a:xfrm>
            <a:off x="665120" y="5294269"/>
            <a:ext cx="2459080" cy="923330"/>
          </a:xfrm>
          <a:prstGeom prst="rect">
            <a:avLst/>
          </a:prstGeom>
          <a:noFill/>
        </p:spPr>
        <p:txBody>
          <a:bodyPr wrap="square" rtlCol="0">
            <a:spAutoFit/>
          </a:bodyPr>
          <a:lstStyle/>
          <a:p>
            <a:r>
              <a:rPr lang="en-US" dirty="0" smtClean="0">
                <a:solidFill>
                  <a:srgbClr val="FFFF00"/>
                </a:solidFill>
              </a:rPr>
              <a:t>Task 1. Segmentation of complete pulmonary vasculature</a:t>
            </a:r>
            <a:endParaRPr lang="en-US" dirty="0">
              <a:solidFill>
                <a:srgbClr val="FFFF00"/>
              </a:solidFill>
            </a:endParaRPr>
          </a:p>
        </p:txBody>
      </p:sp>
      <p:sp>
        <p:nvSpPr>
          <p:cNvPr id="14" name="Right Arrow 13"/>
          <p:cNvSpPr/>
          <p:nvPr/>
        </p:nvSpPr>
        <p:spPr>
          <a:xfrm rot="5400000">
            <a:off x="1813305" y="3365569"/>
            <a:ext cx="426751"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724400" y="5294269"/>
            <a:ext cx="2459080" cy="646331"/>
          </a:xfrm>
          <a:prstGeom prst="rect">
            <a:avLst/>
          </a:prstGeom>
          <a:noFill/>
        </p:spPr>
        <p:txBody>
          <a:bodyPr wrap="square" rtlCol="0">
            <a:spAutoFit/>
          </a:bodyPr>
          <a:lstStyle/>
          <a:p>
            <a:r>
              <a:rPr lang="en-US" dirty="0" smtClean="0">
                <a:solidFill>
                  <a:srgbClr val="FFFF00"/>
                </a:solidFill>
              </a:rPr>
              <a:t>Task 2. Separation of </a:t>
            </a:r>
            <a:r>
              <a:rPr lang="en-US" dirty="0" smtClean="0">
                <a:solidFill>
                  <a:srgbClr val="00FFFF"/>
                </a:solidFill>
              </a:rPr>
              <a:t>arteries</a:t>
            </a:r>
            <a:r>
              <a:rPr lang="en-US" dirty="0" smtClean="0">
                <a:solidFill>
                  <a:srgbClr val="FFFF00"/>
                </a:solidFill>
              </a:rPr>
              <a:t> and </a:t>
            </a:r>
            <a:r>
              <a:rPr lang="en-US" dirty="0" smtClean="0">
                <a:solidFill>
                  <a:srgbClr val="FF66CC"/>
                </a:solidFill>
              </a:rPr>
              <a:t>veins</a:t>
            </a:r>
            <a:endParaRPr lang="en-US" dirty="0">
              <a:solidFill>
                <a:srgbClr val="FF66CC"/>
              </a:solidFill>
            </a:endParaRPr>
          </a:p>
        </p:txBody>
      </p:sp>
    </p:spTree>
    <p:extLst>
      <p:ext uri="{BB962C8B-B14F-4D97-AF65-F5344CB8AC3E}">
        <p14:creationId xmlns:p14="http://schemas.microsoft.com/office/powerpoint/2010/main" val="159918742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055917" y="76200"/>
            <a:ext cx="6934200" cy="1143000"/>
          </a:xfrm>
        </p:spPr>
        <p:txBody>
          <a:bodyPr>
            <a:noAutofit/>
          </a:bodyPr>
          <a:lstStyle/>
          <a:p>
            <a:r>
              <a:rPr lang="en-US" altLang="zh-CN" sz="3600" dirty="0"/>
              <a:t>Segmentation of </a:t>
            </a:r>
            <a:r>
              <a:rPr lang="en-US" altLang="zh-CN" sz="3600" dirty="0" smtClean="0"/>
              <a:t>Complete Pulmonary Vasculature</a:t>
            </a:r>
            <a:endParaRPr lang="en-US" altLang="zh-CN" sz="3600" dirty="0"/>
          </a:p>
        </p:txBody>
      </p:sp>
      <p:sp>
        <p:nvSpPr>
          <p:cNvPr id="3" name="Rectangle 2"/>
          <p:cNvSpPr>
            <a:spLocks noGrp="1"/>
          </p:cNvSpPr>
          <p:nvPr>
            <p:ph idx="1"/>
          </p:nvPr>
        </p:nvSpPr>
        <p:spPr>
          <a:xfrm>
            <a:off x="611560" y="1308536"/>
            <a:ext cx="7920880" cy="1944216"/>
          </a:xfrm>
        </p:spPr>
        <p:txBody>
          <a:bodyPr>
            <a:normAutofit fontScale="92500" lnSpcReduction="10000"/>
          </a:bodyPr>
          <a:lstStyle/>
          <a:p>
            <a:r>
              <a:rPr lang="en-US" altLang="zh-CN" dirty="0"/>
              <a:t>Fuzzy </a:t>
            </a:r>
            <a:r>
              <a:rPr lang="en-US" altLang="zh-CN" dirty="0" smtClean="0"/>
              <a:t>connectivity based region growing using tensor scale</a:t>
            </a:r>
          </a:p>
          <a:p>
            <a:pPr marL="804863" lvl="1" indent="-354013"/>
            <a:r>
              <a:rPr lang="en-US" dirty="0" smtClean="0"/>
              <a:t>Facilitates </a:t>
            </a:r>
            <a:r>
              <a:rPr lang="en-US" dirty="0">
                <a:solidFill>
                  <a:srgbClr val="FFFF00"/>
                </a:solidFill>
              </a:rPr>
              <a:t>growth along structure</a:t>
            </a:r>
            <a:r>
              <a:rPr lang="en-US" dirty="0"/>
              <a:t>, arrest </a:t>
            </a:r>
            <a:r>
              <a:rPr lang="en-US" dirty="0" smtClean="0">
                <a:solidFill>
                  <a:srgbClr val="FFFF00"/>
                </a:solidFill>
              </a:rPr>
              <a:t>leaking</a:t>
            </a:r>
          </a:p>
          <a:p>
            <a:pPr marL="450850" lvl="1" indent="0">
              <a:buNone/>
            </a:pPr>
            <a:r>
              <a:rPr lang="en-US" dirty="0" smtClean="0">
                <a:solidFill>
                  <a:srgbClr val="FFFF00"/>
                </a:solidFill>
              </a:rPr>
              <a:t>    across structure</a:t>
            </a:r>
            <a:endParaRPr lang="en-US" dirty="0">
              <a:solidFill>
                <a:srgbClr val="FFFF00"/>
              </a:solidFill>
            </a:endParaRPr>
          </a:p>
        </p:txBody>
      </p:sp>
      <p:pic>
        <p:nvPicPr>
          <p:cNvPr id="1029" name="Picture 5" descr="E:\Acdemic\Semester 9\ISBI 2012\TScale\ISBI2012\image\Seg\TS3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3037948"/>
            <a:ext cx="221928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Acdemic\Semester 9\ISBI 2012\TScale\ISBI2012\image\Seg\Shikata3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037948"/>
            <a:ext cx="2327860" cy="2520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95536" y="5344883"/>
            <a:ext cx="2327860" cy="400110"/>
          </a:xfrm>
          <a:prstGeom prst="rect">
            <a:avLst/>
          </a:prstGeom>
          <a:noFill/>
        </p:spPr>
        <p:txBody>
          <a:bodyPr wrap="square" rtlCol="0">
            <a:spAutoFit/>
          </a:bodyPr>
          <a:lstStyle/>
          <a:p>
            <a:r>
              <a:rPr lang="en-US" sz="2000" dirty="0" smtClean="0">
                <a:cs typeface="Arial" pitchFamily="34" charset="0"/>
              </a:rPr>
              <a:t> </a:t>
            </a:r>
            <a:r>
              <a:rPr lang="en-US" sz="2000" dirty="0" err="1" smtClean="0">
                <a:cs typeface="Arial" pitchFamily="34" charset="0"/>
              </a:rPr>
              <a:t>Vesselness</a:t>
            </a:r>
            <a:r>
              <a:rPr lang="en-US" sz="2000" dirty="0" smtClean="0">
                <a:cs typeface="Arial" pitchFamily="34" charset="0"/>
              </a:rPr>
              <a:t> based</a:t>
            </a:r>
            <a:endParaRPr lang="en-US" sz="2000" dirty="0">
              <a:cs typeface="Arial" pitchFamily="34" charset="0"/>
            </a:endParaRPr>
          </a:p>
        </p:txBody>
      </p:sp>
      <p:sp>
        <p:nvSpPr>
          <p:cNvPr id="13" name="TextBox 12"/>
          <p:cNvSpPr txBox="1"/>
          <p:nvPr/>
        </p:nvSpPr>
        <p:spPr>
          <a:xfrm>
            <a:off x="3275856" y="5344883"/>
            <a:ext cx="1636357" cy="400110"/>
          </a:xfrm>
          <a:prstGeom prst="rect">
            <a:avLst/>
          </a:prstGeom>
          <a:noFill/>
        </p:spPr>
        <p:txBody>
          <a:bodyPr wrap="square" rtlCol="0">
            <a:spAutoFit/>
          </a:bodyPr>
          <a:lstStyle/>
          <a:p>
            <a:r>
              <a:rPr lang="en-US" sz="2000" dirty="0" smtClean="0">
                <a:cs typeface="Arial" pitchFamily="34" charset="0"/>
              </a:rPr>
              <a:t>Tensor scale</a:t>
            </a:r>
            <a:endParaRPr lang="en-US" sz="2000" dirty="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72273448"/>
              </p:ext>
            </p:extLst>
          </p:nvPr>
        </p:nvGraphicFramePr>
        <p:xfrm>
          <a:off x="5465558" y="3029338"/>
          <a:ext cx="3426922" cy="2560320"/>
        </p:xfrm>
        <a:graphic>
          <a:graphicData uri="http://schemas.openxmlformats.org/drawingml/2006/table">
            <a:tbl>
              <a:tblPr firstRow="1" firstCol="1" bandRow="1">
                <a:tableStyleId>{5DA37D80-6434-44D0-A028-1B22A696006F}</a:tableStyleId>
              </a:tblPr>
              <a:tblGrid>
                <a:gridCol w="1391095"/>
                <a:gridCol w="1080833"/>
                <a:gridCol w="954994"/>
              </a:tblGrid>
              <a:tr h="160020">
                <a:tc>
                  <a:txBody>
                    <a:bodyPr/>
                    <a:lstStyle/>
                    <a:p>
                      <a:pPr algn="ctr">
                        <a:lnSpc>
                          <a:spcPct val="150000"/>
                        </a:lnSpc>
                        <a:spcAft>
                          <a:spcPts val="0"/>
                        </a:spcAft>
                      </a:pPr>
                      <a:r>
                        <a:rPr lang="en-US" sz="1600" kern="1200" dirty="0">
                          <a:effectLst/>
                        </a:rPr>
                        <a:t> </a:t>
                      </a:r>
                      <a:endParaRPr lang="en-US" sz="1600" b="1" kern="1200" dirty="0">
                        <a:solidFill>
                          <a:schemeClr val="tx1"/>
                        </a:solidFill>
                        <a:effectLst/>
                        <a:latin typeface="+mn-lt"/>
                        <a:ea typeface="+mn-ea"/>
                        <a:cs typeface="+mn-cs"/>
                      </a:endParaRPr>
                    </a:p>
                  </a:txBody>
                  <a:tcPr marL="68580" marR="68580" marT="0" marB="0" anchor="ctr"/>
                </a:tc>
                <a:tc>
                  <a:txBody>
                    <a:bodyPr/>
                    <a:lstStyle/>
                    <a:p>
                      <a:pPr algn="ctr">
                        <a:spcAft>
                          <a:spcPts val="0"/>
                        </a:spcAft>
                      </a:pPr>
                      <a:r>
                        <a:rPr lang="en-US" sz="1600" kern="1200" dirty="0" err="1" smtClean="0">
                          <a:effectLst/>
                        </a:rPr>
                        <a:t>Vesselness</a:t>
                      </a:r>
                      <a:endParaRPr lang="en-US" sz="1600" b="1" kern="1200" dirty="0">
                        <a:solidFill>
                          <a:schemeClr val="tx1"/>
                        </a:solidFill>
                        <a:effectLst/>
                        <a:latin typeface="+mn-lt"/>
                        <a:ea typeface="+mn-ea"/>
                        <a:cs typeface="+mn-cs"/>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kern="1200" dirty="0" smtClean="0">
                          <a:effectLst/>
                        </a:rPr>
                        <a:t>T-scale</a:t>
                      </a:r>
                      <a:endParaRPr lang="en-US" sz="1600" b="1" kern="1200" dirty="0">
                        <a:solidFill>
                          <a:schemeClr val="tx1"/>
                        </a:solidFill>
                        <a:effectLst/>
                        <a:latin typeface="+mn-lt"/>
                        <a:ea typeface="+mn-ea"/>
                        <a:cs typeface="+mn-cs"/>
                      </a:endParaRPr>
                    </a:p>
                  </a:txBody>
                  <a:tcPr marL="68580" marR="68580" marT="0" marB="0" anchor="ctr"/>
                </a:tc>
              </a:tr>
              <a:tr h="160020">
                <a:tc>
                  <a:txBody>
                    <a:bodyPr/>
                    <a:lstStyle/>
                    <a:p>
                      <a:pPr algn="ctr">
                        <a:lnSpc>
                          <a:spcPct val="150000"/>
                        </a:lnSpc>
                        <a:spcAft>
                          <a:spcPts val="0"/>
                        </a:spcAft>
                      </a:pPr>
                      <a:r>
                        <a:rPr lang="en-US" sz="1600" kern="1200">
                          <a:effectLst/>
                        </a:rPr>
                        <a:t>True Positive</a:t>
                      </a:r>
                      <a:endParaRPr lang="en-US" sz="1600" b="1" kern="120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84.0%</a:t>
                      </a:r>
                      <a:endParaRPr lang="en-US" sz="1600" b="1" kern="1200" dirty="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97.9%</a:t>
                      </a:r>
                      <a:endParaRPr lang="en-US" sz="1600" b="1" kern="1200" dirty="0">
                        <a:solidFill>
                          <a:schemeClr val="tx1"/>
                        </a:solidFill>
                        <a:effectLst/>
                        <a:latin typeface="+mn-lt"/>
                        <a:ea typeface="+mn-ea"/>
                        <a:cs typeface="+mn-cs"/>
                      </a:endParaRPr>
                    </a:p>
                  </a:txBody>
                  <a:tcPr marL="68580" marR="68580" marT="0" marB="0" anchor="ctr"/>
                </a:tc>
              </a:tr>
              <a:tr h="160020">
                <a:tc>
                  <a:txBody>
                    <a:bodyPr/>
                    <a:lstStyle/>
                    <a:p>
                      <a:pPr algn="ctr">
                        <a:lnSpc>
                          <a:spcPct val="150000"/>
                        </a:lnSpc>
                        <a:spcAft>
                          <a:spcPts val="0"/>
                        </a:spcAft>
                      </a:pPr>
                      <a:r>
                        <a:rPr lang="en-US" sz="1600" kern="1200">
                          <a:effectLst/>
                        </a:rPr>
                        <a:t>True Negative</a:t>
                      </a:r>
                      <a:endParaRPr lang="en-US" sz="1600" b="1" kern="120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99.8%</a:t>
                      </a:r>
                      <a:endParaRPr lang="en-US" sz="1600" b="1" kern="1200" dirty="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97.3%</a:t>
                      </a:r>
                      <a:endParaRPr lang="en-US" sz="1600" b="1" kern="1200" dirty="0">
                        <a:solidFill>
                          <a:schemeClr val="tx1"/>
                        </a:solidFill>
                        <a:effectLst/>
                        <a:latin typeface="+mn-lt"/>
                        <a:ea typeface="+mn-ea"/>
                        <a:cs typeface="+mn-cs"/>
                      </a:endParaRPr>
                    </a:p>
                  </a:txBody>
                  <a:tcPr marL="68580" marR="68580" marT="0" marB="0" anchor="ctr"/>
                </a:tc>
              </a:tr>
              <a:tr h="160020">
                <a:tc>
                  <a:txBody>
                    <a:bodyPr/>
                    <a:lstStyle/>
                    <a:p>
                      <a:pPr algn="ctr">
                        <a:lnSpc>
                          <a:spcPct val="150000"/>
                        </a:lnSpc>
                        <a:spcAft>
                          <a:spcPts val="0"/>
                        </a:spcAft>
                      </a:pPr>
                      <a:r>
                        <a:rPr lang="en-US" sz="1600" kern="1200">
                          <a:effectLst/>
                        </a:rPr>
                        <a:t>False Positive</a:t>
                      </a:r>
                      <a:endParaRPr lang="en-US" sz="1600" b="1" kern="120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0.2%</a:t>
                      </a:r>
                      <a:endParaRPr lang="en-US" sz="1600" b="1" kern="1200" dirty="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2.7%</a:t>
                      </a:r>
                      <a:endParaRPr lang="en-US" sz="1600" b="1" kern="1200" dirty="0">
                        <a:solidFill>
                          <a:schemeClr val="tx1"/>
                        </a:solidFill>
                        <a:effectLst/>
                        <a:latin typeface="+mn-lt"/>
                        <a:ea typeface="+mn-ea"/>
                        <a:cs typeface="+mn-cs"/>
                      </a:endParaRPr>
                    </a:p>
                  </a:txBody>
                  <a:tcPr marL="68580" marR="68580" marT="0" marB="0" anchor="ctr"/>
                </a:tc>
              </a:tr>
              <a:tr h="160020">
                <a:tc>
                  <a:txBody>
                    <a:bodyPr/>
                    <a:lstStyle/>
                    <a:p>
                      <a:pPr algn="ctr">
                        <a:lnSpc>
                          <a:spcPct val="150000"/>
                        </a:lnSpc>
                        <a:spcAft>
                          <a:spcPts val="0"/>
                        </a:spcAft>
                      </a:pPr>
                      <a:r>
                        <a:rPr lang="en-US" sz="1600" kern="1200">
                          <a:effectLst/>
                        </a:rPr>
                        <a:t>False Negative</a:t>
                      </a:r>
                      <a:endParaRPr lang="en-US" sz="1600" b="1" kern="120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16.0%</a:t>
                      </a:r>
                      <a:endParaRPr lang="en-US" sz="1600" b="1" kern="1200" dirty="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2.1%</a:t>
                      </a:r>
                      <a:endParaRPr lang="en-US" sz="1600" b="1" kern="1200" dirty="0">
                        <a:solidFill>
                          <a:schemeClr val="tx1"/>
                        </a:solidFill>
                        <a:effectLst/>
                        <a:latin typeface="+mn-lt"/>
                        <a:ea typeface="+mn-ea"/>
                        <a:cs typeface="+mn-cs"/>
                      </a:endParaRPr>
                    </a:p>
                  </a:txBody>
                  <a:tcPr marL="68580" marR="68580" marT="0" marB="0" anchor="ctr"/>
                </a:tc>
              </a:tr>
              <a:tr h="160020">
                <a:tc>
                  <a:txBody>
                    <a:bodyPr/>
                    <a:lstStyle/>
                    <a:p>
                      <a:pPr algn="ctr">
                        <a:lnSpc>
                          <a:spcPct val="150000"/>
                        </a:lnSpc>
                        <a:spcAft>
                          <a:spcPts val="0"/>
                        </a:spcAft>
                      </a:pPr>
                      <a:r>
                        <a:rPr lang="en-US" sz="1600" kern="1200">
                          <a:effectLst/>
                        </a:rPr>
                        <a:t>Accuracy</a:t>
                      </a:r>
                      <a:endParaRPr lang="en-US" sz="1600" b="1" kern="120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91.5%</a:t>
                      </a:r>
                      <a:endParaRPr lang="en-US" sz="1600" b="1" kern="1200" dirty="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97.6</a:t>
                      </a:r>
                      <a:endParaRPr lang="en-US" sz="1600" b="1" kern="1200" dirty="0">
                        <a:solidFill>
                          <a:schemeClr val="tx1"/>
                        </a:solidFill>
                        <a:effectLst/>
                        <a:latin typeface="+mn-lt"/>
                        <a:ea typeface="+mn-ea"/>
                        <a:cs typeface="+mn-cs"/>
                      </a:endParaRPr>
                    </a:p>
                  </a:txBody>
                  <a:tcPr marL="68580" marR="68580" marT="0" marB="0" anchor="ctr"/>
                </a:tc>
              </a:tr>
              <a:tr h="160020">
                <a:tc>
                  <a:txBody>
                    <a:bodyPr/>
                    <a:lstStyle/>
                    <a:p>
                      <a:pPr algn="ctr">
                        <a:lnSpc>
                          <a:spcPct val="150000"/>
                        </a:lnSpc>
                        <a:spcAft>
                          <a:spcPts val="0"/>
                        </a:spcAft>
                      </a:pPr>
                      <a:r>
                        <a:rPr lang="en-US" sz="1600" kern="1200">
                          <a:effectLst/>
                        </a:rPr>
                        <a:t>Error</a:t>
                      </a:r>
                      <a:endParaRPr lang="en-US" sz="1600" b="1" kern="120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8.5%</a:t>
                      </a:r>
                      <a:endParaRPr lang="en-US" sz="1600" b="1" kern="1200" dirty="0">
                        <a:solidFill>
                          <a:schemeClr val="tx1"/>
                        </a:solidFill>
                        <a:effectLst/>
                        <a:latin typeface="+mn-lt"/>
                        <a:ea typeface="+mn-ea"/>
                        <a:cs typeface="+mn-cs"/>
                      </a:endParaRPr>
                    </a:p>
                  </a:txBody>
                  <a:tcPr marL="68580" marR="68580" marT="0" marB="0" anchor="ctr"/>
                </a:tc>
                <a:tc>
                  <a:txBody>
                    <a:bodyPr/>
                    <a:lstStyle/>
                    <a:p>
                      <a:pPr algn="ctr">
                        <a:lnSpc>
                          <a:spcPct val="150000"/>
                        </a:lnSpc>
                        <a:spcAft>
                          <a:spcPts val="0"/>
                        </a:spcAft>
                      </a:pPr>
                      <a:r>
                        <a:rPr lang="en-US" sz="1600" kern="1200" dirty="0" smtClean="0">
                          <a:effectLst/>
                        </a:rPr>
                        <a:t>2.4%</a:t>
                      </a:r>
                      <a:endParaRPr lang="en-US" sz="1600" b="1" kern="1200" dirty="0">
                        <a:solidFill>
                          <a:schemeClr val="tx1"/>
                        </a:solidFill>
                        <a:effectLst/>
                        <a:latin typeface="+mn-lt"/>
                        <a:ea typeface="+mn-ea"/>
                        <a:cs typeface="+mn-cs"/>
                      </a:endParaRPr>
                    </a:p>
                  </a:txBody>
                  <a:tcPr marL="68580" marR="68580" marT="0" marB="0" anchor="ctr"/>
                </a:tc>
              </a:tr>
            </a:tbl>
          </a:graphicData>
        </a:graphic>
      </p:graphicFrame>
      <p:sp>
        <p:nvSpPr>
          <p:cNvPr id="9" name="Rectangle 8"/>
          <p:cNvSpPr/>
          <p:nvPr/>
        </p:nvSpPr>
        <p:spPr>
          <a:xfrm>
            <a:off x="401381" y="5885950"/>
            <a:ext cx="8610600" cy="230832"/>
          </a:xfrm>
          <a:prstGeom prst="rect">
            <a:avLst/>
          </a:prstGeom>
        </p:spPr>
        <p:txBody>
          <a:bodyPr wrap="square">
            <a:spAutoFit/>
          </a:bodyPr>
          <a:lstStyle/>
          <a:p>
            <a:pPr marL="171450" indent="-171450">
              <a:buFont typeface="Arial" panose="020B0604020202020204" pitchFamily="34" charset="0"/>
              <a:buChar char="•"/>
            </a:pP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Xu,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Gao</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Hoffman</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Saha</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"Tensor scale-based anisotropic region growing for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elongated </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biological structures," Proc of 9th IEEE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Int</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Symp</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Biomed </a:t>
            </a:r>
            <a:r>
              <a:rPr lang="en-US" sz="900" dirty="0" err="1"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Imag</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 </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(ISBI), </a:t>
            </a:r>
            <a:r>
              <a:rPr lang="en-US" sz="900" dirty="0" smtClean="0">
                <a:solidFill>
                  <a:srgbClr val="00B0F0"/>
                </a:solidFill>
                <a:latin typeface="Calibri" panose="020F0502020204030204" pitchFamily="34" charset="0"/>
                <a:ea typeface="Calibri" panose="020F0502020204030204" pitchFamily="34" charset="0"/>
                <a:cs typeface="Times New Roman" panose="02020603050405020304" pitchFamily="18" charset="0"/>
              </a:rPr>
              <a:t>1032-1035</a:t>
            </a:r>
            <a:r>
              <a:rPr lang="en-US" sz="900" dirty="0">
                <a:solidFill>
                  <a:srgbClr val="00B0F0"/>
                </a:solidFill>
                <a:latin typeface="Calibri" panose="020F0502020204030204" pitchFamily="34" charset="0"/>
                <a:ea typeface="Calibri" panose="020F0502020204030204" pitchFamily="34" charset="0"/>
                <a:cs typeface="Times New Roman" panose="02020603050405020304" pitchFamily="18" charset="0"/>
              </a:rPr>
              <a:t>, 2012</a:t>
            </a:r>
            <a:endParaRPr lang="en-US" sz="900" dirty="0">
              <a:solidFill>
                <a:srgbClr val="00B0F0"/>
              </a:solidFill>
            </a:endParaRPr>
          </a:p>
        </p:txBody>
      </p:sp>
    </p:spTree>
    <p:extLst>
      <p:ext uri="{BB962C8B-B14F-4D97-AF65-F5344CB8AC3E}">
        <p14:creationId xmlns:p14="http://schemas.microsoft.com/office/powerpoint/2010/main" val="154317625"/>
      </p:ext>
    </p:extLst>
  </p:cSld>
  <p:clrMapOvr>
    <a:masterClrMapping/>
  </p:clrMapOvr>
  <p:transition advTm="25086"/>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Basic Challenges in A/V Separation</a:t>
            </a:r>
            <a:endParaRPr lang="en-US" sz="3600" dirty="0"/>
          </a:p>
        </p:txBody>
      </p:sp>
      <p:sp>
        <p:nvSpPr>
          <p:cNvPr id="10" name="Content Placeholder 2"/>
          <p:cNvSpPr txBox="1">
            <a:spLocks/>
          </p:cNvSpPr>
          <p:nvPr/>
        </p:nvSpPr>
        <p:spPr>
          <a:xfrm>
            <a:off x="381000" y="1752600"/>
            <a:ext cx="6477000" cy="4648200"/>
          </a:xfrm>
          <a:prstGeom prst="rect">
            <a:avLst/>
          </a:prstGeom>
        </p:spPr>
        <p:txBody>
          <a:bodyPr vert="horz" lIns="54864" tIns="91440" rtlCol="0">
            <a:normAutofit lnSpcReduction="10000"/>
          </a:bodyPr>
          <a:lstStyle/>
          <a:p>
            <a:pPr marL="576072" marR="0" lvl="0" indent="-457200" algn="l" defTabSz="914400" rtl="0" eaLnBrk="1" fontAlgn="auto" latinLnBrk="0" hangingPunct="1">
              <a:lnSpc>
                <a:spcPct val="100000"/>
              </a:lnSpc>
              <a:spcBef>
                <a:spcPts val="0"/>
              </a:spcBef>
              <a:spcAft>
                <a:spcPts val="1200"/>
              </a:spcAft>
              <a:buSzPct val="80000"/>
              <a:buFont typeface="Arial" pitchFamily="34" charset="0"/>
              <a:buChar char="•"/>
              <a:tabLst/>
              <a:defRPr/>
            </a:pPr>
            <a:r>
              <a:rPr kumimoji="0" lang="en-US" sz="3200" b="0" i="0" u="none" strike="noStrike" kern="1200" cap="none" spc="0" normalizeH="0" baseline="0" noProof="0" dirty="0" smtClean="0">
                <a:ln>
                  <a:noFill/>
                </a:ln>
                <a:solidFill>
                  <a:srgbClr val="FFFFFF"/>
                </a:solidFill>
                <a:effectLst/>
                <a:uLnTx/>
                <a:uFillTx/>
                <a:latin typeface="+mn-lt"/>
                <a:ea typeface="+mn-ea"/>
                <a:cs typeface="+mn-cs"/>
              </a:rPr>
              <a:t>In CT images, arteries and veins appear as two </a:t>
            </a:r>
            <a:r>
              <a:rPr kumimoji="0" lang="en-US" sz="3200" b="0" i="0" u="none" strike="noStrike" kern="1200" cap="none" spc="0" normalizeH="0" baseline="0" noProof="0" dirty="0" err="1" smtClean="0">
                <a:ln>
                  <a:noFill/>
                </a:ln>
                <a:solidFill>
                  <a:srgbClr val="FFFFFF"/>
                </a:solidFill>
                <a:effectLst/>
                <a:uLnTx/>
                <a:uFillTx/>
                <a:latin typeface="+mn-lt"/>
                <a:ea typeface="+mn-ea"/>
                <a:cs typeface="+mn-cs"/>
              </a:rPr>
              <a:t>iso</a:t>
            </a:r>
            <a:r>
              <a:rPr kumimoji="0" lang="en-US" sz="3200" b="0" i="0" u="none" strike="noStrike" kern="1200" cap="none" spc="0" normalizeH="0" baseline="0" noProof="0" dirty="0" smtClean="0">
                <a:ln>
                  <a:noFill/>
                </a:ln>
                <a:solidFill>
                  <a:srgbClr val="FFFFFF"/>
                </a:solidFill>
                <a:effectLst/>
                <a:uLnTx/>
                <a:uFillTx/>
                <a:latin typeface="+mn-lt"/>
                <a:ea typeface="+mn-ea"/>
                <a:cs typeface="+mn-cs"/>
              </a:rPr>
              <a:t>-intensity objects with fusions at </a:t>
            </a:r>
            <a:r>
              <a:rPr kumimoji="0" lang="en-US" sz="3200" b="0" i="0" u="none" strike="noStrike" kern="1200" cap="none" spc="0" normalizeH="0" baseline="0" noProof="0" dirty="0" smtClean="0">
                <a:ln>
                  <a:noFill/>
                </a:ln>
                <a:solidFill>
                  <a:srgbClr val="FFFF00"/>
                </a:solidFill>
                <a:effectLst/>
                <a:uLnTx/>
                <a:uFillTx/>
                <a:latin typeface="+mn-lt"/>
                <a:ea typeface="+mn-ea"/>
                <a:cs typeface="+mn-cs"/>
              </a:rPr>
              <a:t>various locations </a:t>
            </a:r>
            <a:r>
              <a:rPr kumimoji="0" lang="en-US" sz="3200" b="0" i="0" u="none" strike="noStrike" kern="1200" cap="none" spc="0" normalizeH="0" baseline="0" noProof="0" dirty="0" smtClean="0">
                <a:ln>
                  <a:noFill/>
                </a:ln>
                <a:solidFill>
                  <a:srgbClr val="FFFFFF"/>
                </a:solidFill>
                <a:effectLst/>
                <a:uLnTx/>
                <a:uFillTx/>
                <a:latin typeface="+mn-lt"/>
                <a:ea typeface="+mn-ea"/>
                <a:cs typeface="+mn-cs"/>
              </a:rPr>
              <a:t>and </a:t>
            </a:r>
            <a:r>
              <a:rPr kumimoji="0" lang="en-US" sz="3200" b="0" i="0" u="none" strike="noStrike" kern="1200" cap="none" spc="0" normalizeH="0" baseline="0" noProof="0" dirty="0" smtClean="0">
                <a:ln>
                  <a:noFill/>
                </a:ln>
                <a:solidFill>
                  <a:srgbClr val="FFFF00"/>
                </a:solidFill>
                <a:effectLst/>
                <a:uLnTx/>
                <a:uFillTx/>
                <a:latin typeface="+mn-lt"/>
                <a:ea typeface="+mn-ea"/>
                <a:cs typeface="+mn-cs"/>
              </a:rPr>
              <a:t>scales </a:t>
            </a:r>
          </a:p>
          <a:p>
            <a:pPr marL="576072" marR="0" lvl="0" indent="-457200" algn="l" defTabSz="914400" rtl="0" eaLnBrk="1" fontAlgn="auto" latinLnBrk="0" hangingPunct="1">
              <a:lnSpc>
                <a:spcPct val="100000"/>
              </a:lnSpc>
              <a:spcBef>
                <a:spcPts val="0"/>
              </a:spcBef>
              <a:spcAft>
                <a:spcPts val="1200"/>
              </a:spcAft>
              <a:buSzPct val="80000"/>
              <a:buFont typeface="Arial" pitchFamily="34" charset="0"/>
              <a:buChar char="•"/>
              <a:tabLst/>
              <a:defRPr/>
            </a:pPr>
            <a:r>
              <a:rPr kumimoji="0" lang="en-US" sz="3200" b="0" i="0" u="none" strike="noStrike" kern="1200" cap="none" spc="0" normalizeH="0" baseline="0" noProof="0" dirty="0" smtClean="0">
                <a:ln>
                  <a:noFill/>
                </a:ln>
                <a:solidFill>
                  <a:srgbClr val="FFFFFF"/>
                </a:solidFill>
                <a:effectLst/>
                <a:uLnTx/>
                <a:uFillTx/>
                <a:latin typeface="+mn-lt"/>
                <a:ea typeface="+mn-ea"/>
                <a:cs typeface="+mn-cs"/>
              </a:rPr>
              <a:t>Trace of intensity variation not reliable at locations of fusions</a:t>
            </a:r>
          </a:p>
          <a:p>
            <a:pPr marL="576072" marR="0" lvl="0" indent="-457200" algn="l" defTabSz="914400" rtl="0" eaLnBrk="1" fontAlgn="auto" latinLnBrk="0" hangingPunct="1">
              <a:lnSpc>
                <a:spcPct val="100000"/>
              </a:lnSpc>
              <a:spcBef>
                <a:spcPts val="0"/>
              </a:spcBef>
              <a:spcAft>
                <a:spcPts val="1200"/>
              </a:spcAft>
              <a:buSzPct val="80000"/>
              <a:buFont typeface="Arial" pitchFamily="34" charset="0"/>
              <a:buChar char="•"/>
              <a:tabLst/>
              <a:defRPr/>
            </a:pPr>
            <a:r>
              <a:rPr kumimoji="0" lang="en-US" sz="3200" b="0" i="0" u="none" strike="noStrike" kern="1200" cap="none" spc="0" normalizeH="0" baseline="0" noProof="0" dirty="0" smtClean="0">
                <a:ln>
                  <a:noFill/>
                </a:ln>
                <a:solidFill>
                  <a:srgbClr val="FFFFFF"/>
                </a:solidFill>
                <a:effectLst/>
                <a:uLnTx/>
                <a:uFillTx/>
                <a:latin typeface="+mn-lt"/>
                <a:ea typeface="+mn-ea"/>
                <a:cs typeface="+mn-cs"/>
              </a:rPr>
              <a:t>Relatively low SNR and resolution</a:t>
            </a:r>
          </a:p>
          <a:p>
            <a:pPr marL="576072" marR="0" lvl="0" indent="-457200" algn="l" defTabSz="914400" rtl="0" eaLnBrk="1" fontAlgn="auto" latinLnBrk="0" hangingPunct="1">
              <a:lnSpc>
                <a:spcPct val="100000"/>
              </a:lnSpc>
              <a:spcBef>
                <a:spcPts val="0"/>
              </a:spcBef>
              <a:spcAft>
                <a:spcPts val="1200"/>
              </a:spcAft>
              <a:buSzPct val="80000"/>
              <a:buFont typeface="Arial" pitchFamily="34" charset="0"/>
              <a:buChar char="•"/>
              <a:tabLst/>
              <a:defRPr/>
            </a:pPr>
            <a:r>
              <a:rPr kumimoji="0" lang="en-US" sz="3200" b="0" i="0" u="none" strike="noStrike" kern="1200" cap="none" spc="0" normalizeH="0" baseline="0" noProof="0" dirty="0" smtClean="0">
                <a:ln>
                  <a:noFill/>
                </a:ln>
                <a:solidFill>
                  <a:srgbClr val="FFFFFF"/>
                </a:solidFill>
                <a:effectLst/>
                <a:uLnTx/>
                <a:uFillTx/>
                <a:latin typeface="+mn-lt"/>
                <a:ea typeface="+mn-ea"/>
                <a:cs typeface="+mn-cs"/>
              </a:rPr>
              <a:t>Complex geometric coupling at bifurcations </a:t>
            </a:r>
          </a:p>
        </p:txBody>
      </p:sp>
      <p:pic>
        <p:nvPicPr>
          <p:cNvPr id="6" name="Picture 2" descr="C:\Users\sahalab\Desktop\TBME\figure\074-right-vessel.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Effect>
                      <a14:saturation sat="0"/>
                    </a14:imgEffect>
                    <a14:imgEffect>
                      <a14:brightnessContrast bright="10000" contrast="20000"/>
                    </a14:imgEffect>
                  </a14:imgLayer>
                </a14:imgProps>
              </a:ext>
              <a:ext uri="{28A0092B-C50C-407E-A947-70E740481C1C}">
                <a14:useLocalDpi xmlns:a14="http://schemas.microsoft.com/office/drawing/2010/main" val="0"/>
              </a:ext>
            </a:extLst>
          </a:blip>
          <a:srcRect l="15293" t="1350" r="18213" b="7187"/>
          <a:stretch/>
        </p:blipFill>
        <p:spPr bwMode="auto">
          <a:xfrm>
            <a:off x="6934186" y="2133592"/>
            <a:ext cx="2035864" cy="298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811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A/V Separation Model</a:t>
            </a:r>
            <a:endParaRPr lang="en-US" sz="3600" dirty="0"/>
          </a:p>
        </p:txBody>
      </p:sp>
      <p:grpSp>
        <p:nvGrpSpPr>
          <p:cNvPr id="4" name="Group 45"/>
          <p:cNvGrpSpPr/>
          <p:nvPr/>
        </p:nvGrpSpPr>
        <p:grpSpPr>
          <a:xfrm>
            <a:off x="7162800" y="1828800"/>
            <a:ext cx="1524000" cy="3200400"/>
            <a:chOff x="1104850" y="1820720"/>
            <a:chExt cx="2592357" cy="4412347"/>
          </a:xfrm>
        </p:grpSpPr>
        <p:sp>
          <p:nvSpPr>
            <p:cNvPr id="38" name="Freeform 37"/>
            <p:cNvSpPr/>
            <p:nvPr/>
          </p:nvSpPr>
          <p:spPr>
            <a:xfrm>
              <a:off x="1110584" y="2159957"/>
              <a:ext cx="2448591" cy="4073110"/>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2448589"/>
                <a:gd name="connsiteY0" fmla="*/ 0 h 4073100"/>
                <a:gd name="connsiteX1" fmla="*/ 426113 w 2448589"/>
                <a:gd name="connsiteY1" fmla="*/ 1494999 h 4073100"/>
                <a:gd name="connsiteX2" fmla="*/ 349913 w 2448589"/>
                <a:gd name="connsiteY2" fmla="*/ 2739599 h 4073100"/>
                <a:gd name="connsiteX3" fmla="*/ 2448589 w 2448589"/>
                <a:gd name="connsiteY3" fmla="*/ 4073100 h 4073100"/>
              </a:gdLst>
              <a:ahLst/>
              <a:cxnLst>
                <a:cxn ang="0">
                  <a:pos x="connsiteX0" y="connsiteY0"/>
                </a:cxn>
                <a:cxn ang="0">
                  <a:pos x="connsiteX1" y="connsiteY1"/>
                </a:cxn>
                <a:cxn ang="0">
                  <a:pos x="connsiteX2" y="connsiteY2"/>
                </a:cxn>
                <a:cxn ang="0">
                  <a:pos x="connsiteX3" y="connsiteY3"/>
                </a:cxn>
              </a:cxnLst>
              <a:rect l="l" t="t" r="r" b="b"/>
              <a:pathLst>
                <a:path w="2448589" h="4073100">
                  <a:moveTo>
                    <a:pt x="0" y="0"/>
                  </a:moveTo>
                  <a:cubicBezTo>
                    <a:pt x="278341" y="501650"/>
                    <a:pt x="367794" y="1038399"/>
                    <a:pt x="426113" y="1494999"/>
                  </a:cubicBezTo>
                  <a:cubicBezTo>
                    <a:pt x="484432" y="1951599"/>
                    <a:pt x="12834" y="2309915"/>
                    <a:pt x="349913" y="2739599"/>
                  </a:cubicBezTo>
                  <a:cubicBezTo>
                    <a:pt x="686992" y="3169283"/>
                    <a:pt x="2141672" y="3869900"/>
                    <a:pt x="2448589" y="4073100"/>
                  </a:cubicBezTo>
                </a:path>
              </a:pathLst>
            </a:custGeom>
            <a:noFill/>
            <a:ln w="38100" cmpd="sng">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p:nvSpPr>
          <p:spPr>
            <a:xfrm rot="20870704">
              <a:off x="1104850" y="1820720"/>
              <a:ext cx="876966" cy="431801"/>
            </a:xfrm>
            <a:prstGeom prst="ellipse">
              <a:avLst/>
            </a:prstGeom>
            <a:noFill/>
            <a:ln w="381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793343" y="1921831"/>
              <a:ext cx="1851556" cy="4235036"/>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1686589"/>
                <a:gd name="connsiteY0" fmla="*/ 0 h 4235025"/>
                <a:gd name="connsiteX1" fmla="*/ 426113 w 1686589"/>
                <a:gd name="connsiteY1" fmla="*/ 1304499 h 4235025"/>
                <a:gd name="connsiteX2" fmla="*/ 349913 w 1686589"/>
                <a:gd name="connsiteY2" fmla="*/ 2739599 h 4235025"/>
                <a:gd name="connsiteX3" fmla="*/ 1686589 w 1686589"/>
                <a:gd name="connsiteY3" fmla="*/ 4235025 h 4235025"/>
                <a:gd name="connsiteX0" fmla="*/ 126866 w 1813455"/>
                <a:gd name="connsiteY0" fmla="*/ 0 h 4235025"/>
                <a:gd name="connsiteX1" fmla="*/ 552979 w 1813455"/>
                <a:gd name="connsiteY1" fmla="*/ 1304499 h 4235025"/>
                <a:gd name="connsiteX2" fmla="*/ 210079 w 1813455"/>
                <a:gd name="connsiteY2" fmla="*/ 2739599 h 4235025"/>
                <a:gd name="connsiteX3" fmla="*/ 1813455 w 1813455"/>
                <a:gd name="connsiteY3" fmla="*/ 4235025 h 4235025"/>
                <a:gd name="connsiteX0" fmla="*/ 145916 w 1832505"/>
                <a:gd name="connsiteY0" fmla="*/ 0 h 4235025"/>
                <a:gd name="connsiteX1" fmla="*/ 457729 w 1832505"/>
                <a:gd name="connsiteY1" fmla="*/ 1304499 h 4235025"/>
                <a:gd name="connsiteX2" fmla="*/ 229129 w 1832505"/>
                <a:gd name="connsiteY2" fmla="*/ 2739599 h 4235025"/>
                <a:gd name="connsiteX3" fmla="*/ 1832505 w 1832505"/>
                <a:gd name="connsiteY3" fmla="*/ 4235025 h 4235025"/>
                <a:gd name="connsiteX0" fmla="*/ 145916 w 1832505"/>
                <a:gd name="connsiteY0" fmla="*/ 0 h 4235025"/>
                <a:gd name="connsiteX1" fmla="*/ 378355 w 1832505"/>
                <a:gd name="connsiteY1" fmla="*/ 586951 h 4235025"/>
                <a:gd name="connsiteX2" fmla="*/ 457729 w 1832505"/>
                <a:gd name="connsiteY2" fmla="*/ 1304499 h 4235025"/>
                <a:gd name="connsiteX3" fmla="*/ 229129 w 1832505"/>
                <a:gd name="connsiteY3" fmla="*/ 2739599 h 4235025"/>
                <a:gd name="connsiteX4" fmla="*/ 1832505 w 1832505"/>
                <a:gd name="connsiteY4" fmla="*/ 4235025 h 4235025"/>
                <a:gd name="connsiteX0" fmla="*/ 269741 w 1956330"/>
                <a:gd name="connsiteY0" fmla="*/ 0 h 4235025"/>
                <a:gd name="connsiteX1" fmla="*/ 502180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69741 w 1956330"/>
                <a:gd name="connsiteY0" fmla="*/ 0 h 4235025"/>
                <a:gd name="connsiteX1" fmla="*/ 378355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2002999 h 4235025"/>
                <a:gd name="connsiteX3" fmla="*/ 251354 w 1978555"/>
                <a:gd name="connsiteY3" fmla="*/ 2882474 h 4235025"/>
                <a:gd name="connsiteX4" fmla="*/ 1978555 w 1978555"/>
                <a:gd name="connsiteY4" fmla="*/ 4235025 h 4235025"/>
                <a:gd name="connsiteX0" fmla="*/ 164966 w 1851555"/>
                <a:gd name="connsiteY0" fmla="*/ 0 h 4235025"/>
                <a:gd name="connsiteX1" fmla="*/ 387880 w 1851555"/>
                <a:gd name="connsiteY1" fmla="*/ 106320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106320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43429 w 1851555"/>
                <a:gd name="connsiteY1" fmla="*/ 2002999 h 4235025"/>
                <a:gd name="connsiteX2" fmla="*/ 251354 w 1851555"/>
                <a:gd name="connsiteY2" fmla="*/ 2882474 h 4235025"/>
                <a:gd name="connsiteX3" fmla="*/ 1851555 w 1851555"/>
                <a:gd name="connsiteY3" fmla="*/ 4235025 h 4235025"/>
                <a:gd name="connsiteX0" fmla="*/ 164966 w 1851555"/>
                <a:gd name="connsiteY0" fmla="*/ 0 h 4235025"/>
                <a:gd name="connsiteX1" fmla="*/ 343429 w 1851555"/>
                <a:gd name="connsiteY1" fmla="*/ 1596599 h 4235025"/>
                <a:gd name="connsiteX2" fmla="*/ 251354 w 1851555"/>
                <a:gd name="connsiteY2" fmla="*/ 2882474 h 4235025"/>
                <a:gd name="connsiteX3" fmla="*/ 1851555 w 1851555"/>
                <a:gd name="connsiteY3" fmla="*/ 4235025 h 4235025"/>
              </a:gdLst>
              <a:ahLst/>
              <a:cxnLst>
                <a:cxn ang="0">
                  <a:pos x="connsiteX0" y="connsiteY0"/>
                </a:cxn>
                <a:cxn ang="0">
                  <a:pos x="connsiteX1" y="connsiteY1"/>
                </a:cxn>
                <a:cxn ang="0">
                  <a:pos x="connsiteX2" y="connsiteY2"/>
                </a:cxn>
                <a:cxn ang="0">
                  <a:pos x="connsiteX3" y="connsiteY3"/>
                </a:cxn>
              </a:cxnLst>
              <a:rect l="l" t="t" r="r" b="b"/>
              <a:pathLst>
                <a:path w="1851555" h="4235025">
                  <a:moveTo>
                    <a:pt x="164966" y="0"/>
                  </a:moveTo>
                  <a:cubicBezTo>
                    <a:pt x="202146" y="417291"/>
                    <a:pt x="329031" y="1116187"/>
                    <a:pt x="343429" y="1596599"/>
                  </a:cubicBezTo>
                  <a:cubicBezTo>
                    <a:pt x="357827" y="2077011"/>
                    <a:pt x="0" y="2442736"/>
                    <a:pt x="251354" y="2882474"/>
                  </a:cubicBezTo>
                  <a:cubicBezTo>
                    <a:pt x="502708" y="3322212"/>
                    <a:pt x="1544638" y="4031825"/>
                    <a:pt x="1851555" y="4235025"/>
                  </a:cubicBezTo>
                </a:path>
              </a:pathLst>
            </a:custGeom>
            <a:noFill/>
            <a:ln w="38100" cmpd="sng">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2285468" y="1988507"/>
              <a:ext cx="1324506" cy="4015961"/>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1686589"/>
                <a:gd name="connsiteY0" fmla="*/ 0 h 4235025"/>
                <a:gd name="connsiteX1" fmla="*/ 426113 w 1686589"/>
                <a:gd name="connsiteY1" fmla="*/ 1304499 h 4235025"/>
                <a:gd name="connsiteX2" fmla="*/ 349913 w 1686589"/>
                <a:gd name="connsiteY2" fmla="*/ 2739599 h 4235025"/>
                <a:gd name="connsiteX3" fmla="*/ 1686589 w 1686589"/>
                <a:gd name="connsiteY3" fmla="*/ 4235025 h 4235025"/>
                <a:gd name="connsiteX0" fmla="*/ 126866 w 1813455"/>
                <a:gd name="connsiteY0" fmla="*/ 0 h 4235025"/>
                <a:gd name="connsiteX1" fmla="*/ 552979 w 1813455"/>
                <a:gd name="connsiteY1" fmla="*/ 1304499 h 4235025"/>
                <a:gd name="connsiteX2" fmla="*/ 210079 w 1813455"/>
                <a:gd name="connsiteY2" fmla="*/ 2739599 h 4235025"/>
                <a:gd name="connsiteX3" fmla="*/ 1813455 w 1813455"/>
                <a:gd name="connsiteY3" fmla="*/ 4235025 h 4235025"/>
                <a:gd name="connsiteX0" fmla="*/ 145916 w 1832505"/>
                <a:gd name="connsiteY0" fmla="*/ 0 h 4235025"/>
                <a:gd name="connsiteX1" fmla="*/ 457729 w 1832505"/>
                <a:gd name="connsiteY1" fmla="*/ 1304499 h 4235025"/>
                <a:gd name="connsiteX2" fmla="*/ 229129 w 1832505"/>
                <a:gd name="connsiteY2" fmla="*/ 2739599 h 4235025"/>
                <a:gd name="connsiteX3" fmla="*/ 1832505 w 1832505"/>
                <a:gd name="connsiteY3" fmla="*/ 4235025 h 4235025"/>
                <a:gd name="connsiteX0" fmla="*/ 145916 w 1832505"/>
                <a:gd name="connsiteY0" fmla="*/ 0 h 4235025"/>
                <a:gd name="connsiteX1" fmla="*/ 378355 w 1832505"/>
                <a:gd name="connsiteY1" fmla="*/ 586951 h 4235025"/>
                <a:gd name="connsiteX2" fmla="*/ 457729 w 1832505"/>
                <a:gd name="connsiteY2" fmla="*/ 1304499 h 4235025"/>
                <a:gd name="connsiteX3" fmla="*/ 229129 w 1832505"/>
                <a:gd name="connsiteY3" fmla="*/ 2739599 h 4235025"/>
                <a:gd name="connsiteX4" fmla="*/ 1832505 w 1832505"/>
                <a:gd name="connsiteY4" fmla="*/ 4235025 h 4235025"/>
                <a:gd name="connsiteX0" fmla="*/ 269741 w 1956330"/>
                <a:gd name="connsiteY0" fmla="*/ 0 h 4235025"/>
                <a:gd name="connsiteX1" fmla="*/ 502180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69741 w 1956330"/>
                <a:gd name="connsiteY0" fmla="*/ 0 h 4235025"/>
                <a:gd name="connsiteX1" fmla="*/ 378355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510876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342766 w 2029355"/>
                <a:gd name="connsiteY0" fmla="*/ 0 h 4235025"/>
                <a:gd name="connsiteX1" fmla="*/ 565680 w 2029355"/>
                <a:gd name="connsiteY1" fmla="*/ 1510876 h 4235025"/>
                <a:gd name="connsiteX2" fmla="*/ 216429 w 2029355"/>
                <a:gd name="connsiteY2" fmla="*/ 2428449 h 4235025"/>
                <a:gd name="connsiteX3" fmla="*/ 302154 w 2029355"/>
                <a:gd name="connsiteY3" fmla="*/ 2882474 h 4235025"/>
                <a:gd name="connsiteX4" fmla="*/ 2029355 w 2029355"/>
                <a:gd name="connsiteY4" fmla="*/ 4235025 h 4235025"/>
                <a:gd name="connsiteX0" fmla="*/ 128983 w 1815572"/>
                <a:gd name="connsiteY0" fmla="*/ 0 h 4235025"/>
                <a:gd name="connsiteX1" fmla="*/ 351897 w 1815572"/>
                <a:gd name="connsiteY1" fmla="*/ 1510876 h 4235025"/>
                <a:gd name="connsiteX2" fmla="*/ 2646 w 1815572"/>
                <a:gd name="connsiteY2" fmla="*/ 2428449 h 4235025"/>
                <a:gd name="connsiteX3" fmla="*/ 336021 w 1815572"/>
                <a:gd name="connsiteY3" fmla="*/ 3301574 h 4235025"/>
                <a:gd name="connsiteX4" fmla="*/ 1815572 w 1815572"/>
                <a:gd name="connsiteY4" fmla="*/ 4235025 h 4235025"/>
                <a:gd name="connsiteX0" fmla="*/ 128983 w 1225022"/>
                <a:gd name="connsiteY0" fmla="*/ 0 h 4015950"/>
                <a:gd name="connsiteX1" fmla="*/ 351897 w 1225022"/>
                <a:gd name="connsiteY1" fmla="*/ 1510876 h 4015950"/>
                <a:gd name="connsiteX2" fmla="*/ 2646 w 1225022"/>
                <a:gd name="connsiteY2" fmla="*/ 2428449 h 4015950"/>
                <a:gd name="connsiteX3" fmla="*/ 336021 w 1225022"/>
                <a:gd name="connsiteY3" fmla="*/ 3301574 h 4015950"/>
                <a:gd name="connsiteX4" fmla="*/ 1225022 w 1225022"/>
                <a:gd name="connsiteY4" fmla="*/ 4015950 h 4015950"/>
                <a:gd name="connsiteX0" fmla="*/ 149091 w 1245130"/>
                <a:gd name="connsiteY0" fmla="*/ 0 h 4015950"/>
                <a:gd name="connsiteX1" fmla="*/ 219605 w 1245130"/>
                <a:gd name="connsiteY1" fmla="*/ 1510876 h 4015950"/>
                <a:gd name="connsiteX2" fmla="*/ 22754 w 1245130"/>
                <a:gd name="connsiteY2" fmla="*/ 2428449 h 4015950"/>
                <a:gd name="connsiteX3" fmla="*/ 356129 w 1245130"/>
                <a:gd name="connsiteY3" fmla="*/ 3301574 h 4015950"/>
                <a:gd name="connsiteX4" fmla="*/ 1245130 w 1245130"/>
                <a:gd name="connsiteY4" fmla="*/ 4015950 h 4015950"/>
                <a:gd name="connsiteX0" fmla="*/ 282441 w 1378480"/>
                <a:gd name="connsiteY0" fmla="*/ 0 h 4015950"/>
                <a:gd name="connsiteX1" fmla="*/ 352955 w 1378480"/>
                <a:gd name="connsiteY1" fmla="*/ 1510876 h 4015950"/>
                <a:gd name="connsiteX2" fmla="*/ 22754 w 1378480"/>
                <a:gd name="connsiteY2" fmla="*/ 2618949 h 4015950"/>
                <a:gd name="connsiteX3" fmla="*/ 489479 w 1378480"/>
                <a:gd name="connsiteY3" fmla="*/ 3301574 h 4015950"/>
                <a:gd name="connsiteX4" fmla="*/ 1378480 w 1378480"/>
                <a:gd name="connsiteY4" fmla="*/ 4015950 h 4015950"/>
                <a:gd name="connsiteX0" fmla="*/ 282441 w 1378480"/>
                <a:gd name="connsiteY0" fmla="*/ 0 h 4015950"/>
                <a:gd name="connsiteX1" fmla="*/ 352955 w 1378480"/>
                <a:gd name="connsiteY1" fmla="*/ 1510876 h 4015950"/>
                <a:gd name="connsiteX2" fmla="*/ 22754 w 1378480"/>
                <a:gd name="connsiteY2" fmla="*/ 2618949 h 4015950"/>
                <a:gd name="connsiteX3" fmla="*/ 489479 w 1378480"/>
                <a:gd name="connsiteY3" fmla="*/ 3301574 h 4015950"/>
                <a:gd name="connsiteX4" fmla="*/ 1378480 w 1378480"/>
                <a:gd name="connsiteY4" fmla="*/ 4015950 h 4015950"/>
                <a:gd name="connsiteX0" fmla="*/ 430608 w 1526647"/>
                <a:gd name="connsiteY0" fmla="*/ 0 h 4015950"/>
                <a:gd name="connsiteX1" fmla="*/ 501122 w 1526647"/>
                <a:gd name="connsiteY1" fmla="*/ 1510876 h 4015950"/>
                <a:gd name="connsiteX2" fmla="*/ 170921 w 1526647"/>
                <a:gd name="connsiteY2" fmla="*/ 2618949 h 4015950"/>
                <a:gd name="connsiteX3" fmla="*/ 1526647 w 1526647"/>
                <a:gd name="connsiteY3" fmla="*/ 4015950 h 4015950"/>
                <a:gd name="connsiteX0" fmla="*/ 412616 w 1400705"/>
                <a:gd name="connsiteY0" fmla="*/ 0 h 4015950"/>
                <a:gd name="connsiteX1" fmla="*/ 483130 w 1400705"/>
                <a:gd name="connsiteY1" fmla="*/ 1510876 h 4015950"/>
                <a:gd name="connsiteX2" fmla="*/ 152929 w 1400705"/>
                <a:gd name="connsiteY2" fmla="*/ 2618949 h 4015950"/>
                <a:gd name="connsiteX3" fmla="*/ 1400705 w 1400705"/>
                <a:gd name="connsiteY3" fmla="*/ 4015950 h 4015950"/>
                <a:gd name="connsiteX0" fmla="*/ 336416 w 1324505"/>
                <a:gd name="connsiteY0" fmla="*/ 0 h 4015950"/>
                <a:gd name="connsiteX1" fmla="*/ 406930 w 1324505"/>
                <a:gd name="connsiteY1" fmla="*/ 1510876 h 4015950"/>
                <a:gd name="connsiteX2" fmla="*/ 152929 w 1324505"/>
                <a:gd name="connsiteY2" fmla="*/ 2733249 h 4015950"/>
                <a:gd name="connsiteX3" fmla="*/ 1324505 w 1324505"/>
                <a:gd name="connsiteY3" fmla="*/ 4015950 h 4015950"/>
              </a:gdLst>
              <a:ahLst/>
              <a:cxnLst>
                <a:cxn ang="0">
                  <a:pos x="connsiteX0" y="connsiteY0"/>
                </a:cxn>
                <a:cxn ang="0">
                  <a:pos x="connsiteX1" y="connsiteY1"/>
                </a:cxn>
                <a:cxn ang="0">
                  <a:pos x="connsiteX2" y="connsiteY2"/>
                </a:cxn>
                <a:cxn ang="0">
                  <a:pos x="connsiteX3" y="connsiteY3"/>
                </a:cxn>
              </a:cxnLst>
              <a:rect l="l" t="t" r="r" b="b"/>
              <a:pathLst>
                <a:path w="1324505" h="4015950">
                  <a:moveTo>
                    <a:pt x="336416" y="0"/>
                  </a:moveTo>
                  <a:cubicBezTo>
                    <a:pt x="375156" y="97825"/>
                    <a:pt x="437511" y="1055335"/>
                    <a:pt x="406930" y="1510876"/>
                  </a:cubicBezTo>
                  <a:cubicBezTo>
                    <a:pt x="376349" y="1966417"/>
                    <a:pt x="0" y="2315737"/>
                    <a:pt x="152929" y="2733249"/>
                  </a:cubicBezTo>
                  <a:cubicBezTo>
                    <a:pt x="305858" y="3150761"/>
                    <a:pt x="1042062" y="3724908"/>
                    <a:pt x="1324505" y="4015950"/>
                  </a:cubicBezTo>
                </a:path>
              </a:pathLst>
            </a:custGeom>
            <a:noFill/>
            <a:ln w="38100" cmpd="sng">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1695978" y="2169481"/>
              <a:ext cx="1815574" cy="3949285"/>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2448589"/>
                <a:gd name="connsiteY0" fmla="*/ 0 h 4073100"/>
                <a:gd name="connsiteX1" fmla="*/ 426113 w 2448589"/>
                <a:gd name="connsiteY1" fmla="*/ 1494999 h 4073100"/>
                <a:gd name="connsiteX2" fmla="*/ 349913 w 2448589"/>
                <a:gd name="connsiteY2" fmla="*/ 2739599 h 4073100"/>
                <a:gd name="connsiteX3" fmla="*/ 2448589 w 2448589"/>
                <a:gd name="connsiteY3" fmla="*/ 4073100 h 4073100"/>
                <a:gd name="connsiteX0" fmla="*/ 10979 w 2459568"/>
                <a:gd name="connsiteY0" fmla="*/ 0 h 4073100"/>
                <a:gd name="connsiteX1" fmla="*/ 294217 w 2459568"/>
                <a:gd name="connsiteY1" fmla="*/ 1494999 h 4073100"/>
                <a:gd name="connsiteX2" fmla="*/ 360892 w 2459568"/>
                <a:gd name="connsiteY2" fmla="*/ 2739599 h 4073100"/>
                <a:gd name="connsiteX3" fmla="*/ 2459568 w 2459568"/>
                <a:gd name="connsiteY3" fmla="*/ 4073100 h 4073100"/>
                <a:gd name="connsiteX0" fmla="*/ 163379 w 2611968"/>
                <a:gd name="connsiteY0" fmla="*/ 0 h 4073100"/>
                <a:gd name="connsiteX1" fmla="*/ 446617 w 2611968"/>
                <a:gd name="connsiteY1" fmla="*/ 1494999 h 4073100"/>
                <a:gd name="connsiteX2" fmla="*/ 360892 w 2611968"/>
                <a:gd name="connsiteY2" fmla="*/ 2739599 h 4073100"/>
                <a:gd name="connsiteX3" fmla="*/ 2611968 w 2611968"/>
                <a:gd name="connsiteY3" fmla="*/ 4073100 h 4073100"/>
                <a:gd name="connsiteX0" fmla="*/ 69716 w 1956330"/>
                <a:gd name="connsiteY0" fmla="*/ 0 h 3949275"/>
                <a:gd name="connsiteX1" fmla="*/ 352954 w 1956330"/>
                <a:gd name="connsiteY1" fmla="*/ 1494999 h 3949275"/>
                <a:gd name="connsiteX2" fmla="*/ 267229 w 1956330"/>
                <a:gd name="connsiteY2" fmla="*/ 2739599 h 3949275"/>
                <a:gd name="connsiteX3" fmla="*/ 1956330 w 1956330"/>
                <a:gd name="connsiteY3" fmla="*/ 3949275 h 3949275"/>
                <a:gd name="connsiteX0" fmla="*/ 69716 w 1956330"/>
                <a:gd name="connsiteY0" fmla="*/ 0 h 3949275"/>
                <a:gd name="connsiteX1" fmla="*/ 352954 w 1956330"/>
                <a:gd name="connsiteY1" fmla="*/ 1298149 h 3949275"/>
                <a:gd name="connsiteX2" fmla="*/ 267229 w 1956330"/>
                <a:gd name="connsiteY2" fmla="*/ 2739599 h 3949275"/>
                <a:gd name="connsiteX3" fmla="*/ 1956330 w 1956330"/>
                <a:gd name="connsiteY3" fmla="*/ 3949275 h 3949275"/>
                <a:gd name="connsiteX0" fmla="*/ 49608 w 1815572"/>
                <a:gd name="connsiteY0" fmla="*/ 0 h 3949275"/>
                <a:gd name="connsiteX1" fmla="*/ 332846 w 1815572"/>
                <a:gd name="connsiteY1" fmla="*/ 1298149 h 3949275"/>
                <a:gd name="connsiteX2" fmla="*/ 247121 w 1815572"/>
                <a:gd name="connsiteY2" fmla="*/ 2739599 h 3949275"/>
                <a:gd name="connsiteX3" fmla="*/ 1815572 w 1815572"/>
                <a:gd name="connsiteY3" fmla="*/ 3949275 h 3949275"/>
              </a:gdLst>
              <a:ahLst/>
              <a:cxnLst>
                <a:cxn ang="0">
                  <a:pos x="connsiteX0" y="connsiteY0"/>
                </a:cxn>
                <a:cxn ang="0">
                  <a:pos x="connsiteX1" y="connsiteY1"/>
                </a:cxn>
                <a:cxn ang="0">
                  <a:pos x="connsiteX2" y="connsiteY2"/>
                </a:cxn>
                <a:cxn ang="0">
                  <a:pos x="connsiteX3" y="connsiteY3"/>
                </a:cxn>
              </a:cxnLst>
              <a:rect l="l" t="t" r="r" b="b"/>
              <a:pathLst>
                <a:path w="1815572" h="3949275">
                  <a:moveTo>
                    <a:pt x="49608" y="0"/>
                  </a:moveTo>
                  <a:cubicBezTo>
                    <a:pt x="327949" y="501650"/>
                    <a:pt x="299927" y="841549"/>
                    <a:pt x="332846" y="1298149"/>
                  </a:cubicBezTo>
                  <a:cubicBezTo>
                    <a:pt x="365765" y="1754749"/>
                    <a:pt x="0" y="2297745"/>
                    <a:pt x="247121" y="2739599"/>
                  </a:cubicBezTo>
                  <a:cubicBezTo>
                    <a:pt x="494242" y="3181453"/>
                    <a:pt x="1508655" y="3746075"/>
                    <a:pt x="1815572" y="3949275"/>
                  </a:cubicBezTo>
                </a:path>
              </a:pathLst>
            </a:custGeom>
            <a:noFill/>
            <a:ln w="38100" cmpd="sng">
              <a:solidFill>
                <a:srgbClr val="FF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Oval 42"/>
            <p:cNvSpPr/>
            <p:nvPr/>
          </p:nvSpPr>
          <p:spPr>
            <a:xfrm rot="20870704">
              <a:off x="1749377" y="1868345"/>
              <a:ext cx="876966" cy="431801"/>
            </a:xfrm>
            <a:prstGeom prst="ellipse">
              <a:avLst/>
            </a:prstGeom>
            <a:noFill/>
            <a:ln w="381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19200000">
              <a:off x="3446555" y="6013145"/>
              <a:ext cx="168105" cy="62032"/>
            </a:xfrm>
            <a:prstGeom prst="ellipse">
              <a:avLst/>
            </a:prstGeom>
            <a:noFill/>
            <a:ln w="381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19200000">
              <a:off x="3529102" y="6165530"/>
              <a:ext cx="168105" cy="62032"/>
            </a:xfrm>
            <a:prstGeom prst="ellipse">
              <a:avLst/>
            </a:prstGeom>
            <a:noFill/>
            <a:ln w="38100" cmpd="sng">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381000" y="1752600"/>
            <a:ext cx="6477000" cy="4648200"/>
          </a:xfrm>
        </p:spPr>
        <p:txBody>
          <a:bodyPr>
            <a:normAutofit fontScale="92500" lnSpcReduction="10000"/>
          </a:bodyPr>
          <a:lstStyle/>
          <a:p>
            <a:pPr>
              <a:spcAft>
                <a:spcPts val="1200"/>
              </a:spcAft>
            </a:pPr>
            <a:r>
              <a:rPr lang="en-US" dirty="0" smtClean="0">
                <a:solidFill>
                  <a:srgbClr val="FFFFFF"/>
                </a:solidFill>
              </a:rPr>
              <a:t>Artery/vein (A/V) are modeled as two tubular tree-like structures </a:t>
            </a:r>
          </a:p>
          <a:p>
            <a:pPr>
              <a:spcAft>
                <a:spcPts val="1200"/>
              </a:spcAft>
            </a:pPr>
            <a:r>
              <a:rPr lang="en-US" dirty="0" smtClean="0">
                <a:solidFill>
                  <a:srgbClr val="FFFFFF"/>
                </a:solidFill>
              </a:rPr>
              <a:t>A/V are not separable using intensity or gradient like features</a:t>
            </a:r>
          </a:p>
          <a:p>
            <a:pPr>
              <a:spcAft>
                <a:spcPts val="1200"/>
              </a:spcAft>
            </a:pPr>
            <a:r>
              <a:rPr lang="en-US" dirty="0" smtClean="0">
                <a:solidFill>
                  <a:srgbClr val="FFFFFF"/>
                </a:solidFill>
              </a:rPr>
              <a:t>A/V are mutually fused at different locations and scales</a:t>
            </a:r>
          </a:p>
          <a:p>
            <a:pPr>
              <a:spcAft>
                <a:spcPts val="1200"/>
              </a:spcAft>
            </a:pPr>
            <a:r>
              <a:rPr lang="en-US" dirty="0" smtClean="0">
                <a:solidFill>
                  <a:srgbClr val="FFFFFF"/>
                </a:solidFill>
              </a:rPr>
              <a:t>Often, A/V are locally separable using a morphological opening operation with a suitable scale</a:t>
            </a:r>
          </a:p>
        </p:txBody>
      </p:sp>
    </p:spTree>
    <p:extLst>
      <p:ext uri="{BB962C8B-B14F-4D97-AF65-F5344CB8AC3E}">
        <p14:creationId xmlns:p14="http://schemas.microsoft.com/office/powerpoint/2010/main" val="22719615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600" dirty="0" smtClean="0"/>
              <a:t>Key Ideas of Our Approach</a:t>
            </a:r>
            <a:endParaRPr lang="en-US" sz="3600" dirty="0"/>
          </a:p>
        </p:txBody>
      </p:sp>
      <p:sp>
        <p:nvSpPr>
          <p:cNvPr id="3" name="Content Placeholder 2"/>
          <p:cNvSpPr>
            <a:spLocks noGrp="1"/>
          </p:cNvSpPr>
          <p:nvPr>
            <p:ph idx="1"/>
          </p:nvPr>
        </p:nvSpPr>
        <p:spPr>
          <a:xfrm>
            <a:off x="228600" y="1676400"/>
            <a:ext cx="8382000" cy="762000"/>
          </a:xfrm>
        </p:spPr>
        <p:txBody>
          <a:bodyPr>
            <a:normAutofit fontScale="92500"/>
          </a:bodyPr>
          <a:lstStyle/>
          <a:p>
            <a:r>
              <a:rPr lang="en-US" altLang="en-US" dirty="0" smtClean="0">
                <a:solidFill>
                  <a:srgbClr val="FFFFFF"/>
                </a:solidFill>
                <a:cs typeface="Arial" pitchFamily="34" charset="0"/>
              </a:rPr>
              <a:t>A/V are locally separable using morphologic traces</a:t>
            </a:r>
            <a:endParaRPr lang="en-US" dirty="0">
              <a:solidFill>
                <a:srgbClr val="FFFFFF"/>
              </a:solidFill>
              <a:cs typeface="Arial" pitchFamily="34" charset="0"/>
            </a:endParaRPr>
          </a:p>
        </p:txBody>
      </p:sp>
      <p:grpSp>
        <p:nvGrpSpPr>
          <p:cNvPr id="4" name="Group 13"/>
          <p:cNvGrpSpPr/>
          <p:nvPr/>
        </p:nvGrpSpPr>
        <p:grpSpPr>
          <a:xfrm>
            <a:off x="304800" y="2590800"/>
            <a:ext cx="1905000" cy="3365500"/>
            <a:chOff x="1104852" y="1820715"/>
            <a:chExt cx="2592350" cy="4412336"/>
          </a:xfrm>
        </p:grpSpPr>
        <p:sp>
          <p:nvSpPr>
            <p:cNvPr id="15" name="Freeform 14"/>
            <p:cNvSpPr/>
            <p:nvPr/>
          </p:nvSpPr>
          <p:spPr>
            <a:xfrm>
              <a:off x="1110586" y="2159951"/>
              <a:ext cx="2448589" cy="4073100"/>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2448589"/>
                <a:gd name="connsiteY0" fmla="*/ 0 h 4073100"/>
                <a:gd name="connsiteX1" fmla="*/ 426113 w 2448589"/>
                <a:gd name="connsiteY1" fmla="*/ 1494999 h 4073100"/>
                <a:gd name="connsiteX2" fmla="*/ 349913 w 2448589"/>
                <a:gd name="connsiteY2" fmla="*/ 2739599 h 4073100"/>
                <a:gd name="connsiteX3" fmla="*/ 2448589 w 2448589"/>
                <a:gd name="connsiteY3" fmla="*/ 4073100 h 4073100"/>
              </a:gdLst>
              <a:ahLst/>
              <a:cxnLst>
                <a:cxn ang="0">
                  <a:pos x="connsiteX0" y="connsiteY0"/>
                </a:cxn>
                <a:cxn ang="0">
                  <a:pos x="connsiteX1" y="connsiteY1"/>
                </a:cxn>
                <a:cxn ang="0">
                  <a:pos x="connsiteX2" y="connsiteY2"/>
                </a:cxn>
                <a:cxn ang="0">
                  <a:pos x="connsiteX3" y="connsiteY3"/>
                </a:cxn>
              </a:cxnLst>
              <a:rect l="l" t="t" r="r" b="b"/>
              <a:pathLst>
                <a:path w="2448589" h="4073100">
                  <a:moveTo>
                    <a:pt x="0" y="0"/>
                  </a:moveTo>
                  <a:cubicBezTo>
                    <a:pt x="278341" y="501650"/>
                    <a:pt x="367794" y="1038399"/>
                    <a:pt x="426113" y="1494999"/>
                  </a:cubicBezTo>
                  <a:cubicBezTo>
                    <a:pt x="484432" y="1951599"/>
                    <a:pt x="12834" y="2309915"/>
                    <a:pt x="349913" y="2739599"/>
                  </a:cubicBezTo>
                  <a:cubicBezTo>
                    <a:pt x="686992" y="3169283"/>
                    <a:pt x="2141672" y="3869900"/>
                    <a:pt x="2448589" y="4073100"/>
                  </a:cubicBezTo>
                </a:path>
              </a:pathLst>
            </a:custGeom>
            <a:noFill/>
            <a:ln w="38100" cmpd="sng">
              <a:solidFill>
                <a:srgbClr val="66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Oval 15"/>
            <p:cNvSpPr/>
            <p:nvPr/>
          </p:nvSpPr>
          <p:spPr>
            <a:xfrm rot="20870704">
              <a:off x="1104852" y="1820715"/>
              <a:ext cx="876965" cy="431800"/>
            </a:xfrm>
            <a:prstGeom prst="ellipse">
              <a:avLst/>
            </a:prstGeom>
            <a:noFill/>
            <a:ln w="38100" cmpd="sng">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1793344" y="1921826"/>
              <a:ext cx="1851555" cy="4235025"/>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1686589"/>
                <a:gd name="connsiteY0" fmla="*/ 0 h 4235025"/>
                <a:gd name="connsiteX1" fmla="*/ 426113 w 1686589"/>
                <a:gd name="connsiteY1" fmla="*/ 1304499 h 4235025"/>
                <a:gd name="connsiteX2" fmla="*/ 349913 w 1686589"/>
                <a:gd name="connsiteY2" fmla="*/ 2739599 h 4235025"/>
                <a:gd name="connsiteX3" fmla="*/ 1686589 w 1686589"/>
                <a:gd name="connsiteY3" fmla="*/ 4235025 h 4235025"/>
                <a:gd name="connsiteX0" fmla="*/ 126866 w 1813455"/>
                <a:gd name="connsiteY0" fmla="*/ 0 h 4235025"/>
                <a:gd name="connsiteX1" fmla="*/ 552979 w 1813455"/>
                <a:gd name="connsiteY1" fmla="*/ 1304499 h 4235025"/>
                <a:gd name="connsiteX2" fmla="*/ 210079 w 1813455"/>
                <a:gd name="connsiteY2" fmla="*/ 2739599 h 4235025"/>
                <a:gd name="connsiteX3" fmla="*/ 1813455 w 1813455"/>
                <a:gd name="connsiteY3" fmla="*/ 4235025 h 4235025"/>
                <a:gd name="connsiteX0" fmla="*/ 145916 w 1832505"/>
                <a:gd name="connsiteY0" fmla="*/ 0 h 4235025"/>
                <a:gd name="connsiteX1" fmla="*/ 457729 w 1832505"/>
                <a:gd name="connsiteY1" fmla="*/ 1304499 h 4235025"/>
                <a:gd name="connsiteX2" fmla="*/ 229129 w 1832505"/>
                <a:gd name="connsiteY2" fmla="*/ 2739599 h 4235025"/>
                <a:gd name="connsiteX3" fmla="*/ 1832505 w 1832505"/>
                <a:gd name="connsiteY3" fmla="*/ 4235025 h 4235025"/>
                <a:gd name="connsiteX0" fmla="*/ 145916 w 1832505"/>
                <a:gd name="connsiteY0" fmla="*/ 0 h 4235025"/>
                <a:gd name="connsiteX1" fmla="*/ 378355 w 1832505"/>
                <a:gd name="connsiteY1" fmla="*/ 586951 h 4235025"/>
                <a:gd name="connsiteX2" fmla="*/ 457729 w 1832505"/>
                <a:gd name="connsiteY2" fmla="*/ 1304499 h 4235025"/>
                <a:gd name="connsiteX3" fmla="*/ 229129 w 1832505"/>
                <a:gd name="connsiteY3" fmla="*/ 2739599 h 4235025"/>
                <a:gd name="connsiteX4" fmla="*/ 1832505 w 1832505"/>
                <a:gd name="connsiteY4" fmla="*/ 4235025 h 4235025"/>
                <a:gd name="connsiteX0" fmla="*/ 269741 w 1956330"/>
                <a:gd name="connsiteY0" fmla="*/ 0 h 4235025"/>
                <a:gd name="connsiteX1" fmla="*/ 502180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69741 w 1956330"/>
                <a:gd name="connsiteY0" fmla="*/ 0 h 4235025"/>
                <a:gd name="connsiteX1" fmla="*/ 378355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2002999 h 4235025"/>
                <a:gd name="connsiteX3" fmla="*/ 251354 w 1978555"/>
                <a:gd name="connsiteY3" fmla="*/ 2882474 h 4235025"/>
                <a:gd name="connsiteX4" fmla="*/ 1978555 w 1978555"/>
                <a:gd name="connsiteY4" fmla="*/ 4235025 h 4235025"/>
                <a:gd name="connsiteX0" fmla="*/ 164966 w 1851555"/>
                <a:gd name="connsiteY0" fmla="*/ 0 h 4235025"/>
                <a:gd name="connsiteX1" fmla="*/ 387880 w 1851555"/>
                <a:gd name="connsiteY1" fmla="*/ 106320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106320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43429 w 1851555"/>
                <a:gd name="connsiteY1" fmla="*/ 2002999 h 4235025"/>
                <a:gd name="connsiteX2" fmla="*/ 251354 w 1851555"/>
                <a:gd name="connsiteY2" fmla="*/ 2882474 h 4235025"/>
                <a:gd name="connsiteX3" fmla="*/ 1851555 w 1851555"/>
                <a:gd name="connsiteY3" fmla="*/ 4235025 h 4235025"/>
                <a:gd name="connsiteX0" fmla="*/ 164966 w 1851555"/>
                <a:gd name="connsiteY0" fmla="*/ 0 h 4235025"/>
                <a:gd name="connsiteX1" fmla="*/ 343429 w 1851555"/>
                <a:gd name="connsiteY1" fmla="*/ 1596599 h 4235025"/>
                <a:gd name="connsiteX2" fmla="*/ 251354 w 1851555"/>
                <a:gd name="connsiteY2" fmla="*/ 2882474 h 4235025"/>
                <a:gd name="connsiteX3" fmla="*/ 1851555 w 1851555"/>
                <a:gd name="connsiteY3" fmla="*/ 4235025 h 4235025"/>
              </a:gdLst>
              <a:ahLst/>
              <a:cxnLst>
                <a:cxn ang="0">
                  <a:pos x="connsiteX0" y="connsiteY0"/>
                </a:cxn>
                <a:cxn ang="0">
                  <a:pos x="connsiteX1" y="connsiteY1"/>
                </a:cxn>
                <a:cxn ang="0">
                  <a:pos x="connsiteX2" y="connsiteY2"/>
                </a:cxn>
                <a:cxn ang="0">
                  <a:pos x="connsiteX3" y="connsiteY3"/>
                </a:cxn>
              </a:cxnLst>
              <a:rect l="l" t="t" r="r" b="b"/>
              <a:pathLst>
                <a:path w="1851555" h="4235025">
                  <a:moveTo>
                    <a:pt x="164966" y="0"/>
                  </a:moveTo>
                  <a:cubicBezTo>
                    <a:pt x="202146" y="417291"/>
                    <a:pt x="329031" y="1116187"/>
                    <a:pt x="343429" y="1596599"/>
                  </a:cubicBezTo>
                  <a:cubicBezTo>
                    <a:pt x="357827" y="2077011"/>
                    <a:pt x="0" y="2442736"/>
                    <a:pt x="251354" y="2882474"/>
                  </a:cubicBezTo>
                  <a:cubicBezTo>
                    <a:pt x="502708" y="3322212"/>
                    <a:pt x="1544638" y="4031825"/>
                    <a:pt x="1851555" y="4235025"/>
                  </a:cubicBezTo>
                </a:path>
              </a:pathLst>
            </a:custGeom>
            <a:noFill/>
            <a:ln w="38100" cmpd="sng">
              <a:solidFill>
                <a:srgbClr val="66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285469" y="1988501"/>
              <a:ext cx="1324505" cy="4015950"/>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1686589"/>
                <a:gd name="connsiteY0" fmla="*/ 0 h 4235025"/>
                <a:gd name="connsiteX1" fmla="*/ 426113 w 1686589"/>
                <a:gd name="connsiteY1" fmla="*/ 1304499 h 4235025"/>
                <a:gd name="connsiteX2" fmla="*/ 349913 w 1686589"/>
                <a:gd name="connsiteY2" fmla="*/ 2739599 h 4235025"/>
                <a:gd name="connsiteX3" fmla="*/ 1686589 w 1686589"/>
                <a:gd name="connsiteY3" fmla="*/ 4235025 h 4235025"/>
                <a:gd name="connsiteX0" fmla="*/ 126866 w 1813455"/>
                <a:gd name="connsiteY0" fmla="*/ 0 h 4235025"/>
                <a:gd name="connsiteX1" fmla="*/ 552979 w 1813455"/>
                <a:gd name="connsiteY1" fmla="*/ 1304499 h 4235025"/>
                <a:gd name="connsiteX2" fmla="*/ 210079 w 1813455"/>
                <a:gd name="connsiteY2" fmla="*/ 2739599 h 4235025"/>
                <a:gd name="connsiteX3" fmla="*/ 1813455 w 1813455"/>
                <a:gd name="connsiteY3" fmla="*/ 4235025 h 4235025"/>
                <a:gd name="connsiteX0" fmla="*/ 145916 w 1832505"/>
                <a:gd name="connsiteY0" fmla="*/ 0 h 4235025"/>
                <a:gd name="connsiteX1" fmla="*/ 457729 w 1832505"/>
                <a:gd name="connsiteY1" fmla="*/ 1304499 h 4235025"/>
                <a:gd name="connsiteX2" fmla="*/ 229129 w 1832505"/>
                <a:gd name="connsiteY2" fmla="*/ 2739599 h 4235025"/>
                <a:gd name="connsiteX3" fmla="*/ 1832505 w 1832505"/>
                <a:gd name="connsiteY3" fmla="*/ 4235025 h 4235025"/>
                <a:gd name="connsiteX0" fmla="*/ 145916 w 1832505"/>
                <a:gd name="connsiteY0" fmla="*/ 0 h 4235025"/>
                <a:gd name="connsiteX1" fmla="*/ 378355 w 1832505"/>
                <a:gd name="connsiteY1" fmla="*/ 586951 h 4235025"/>
                <a:gd name="connsiteX2" fmla="*/ 457729 w 1832505"/>
                <a:gd name="connsiteY2" fmla="*/ 1304499 h 4235025"/>
                <a:gd name="connsiteX3" fmla="*/ 229129 w 1832505"/>
                <a:gd name="connsiteY3" fmla="*/ 2739599 h 4235025"/>
                <a:gd name="connsiteX4" fmla="*/ 1832505 w 1832505"/>
                <a:gd name="connsiteY4" fmla="*/ 4235025 h 4235025"/>
                <a:gd name="connsiteX0" fmla="*/ 269741 w 1956330"/>
                <a:gd name="connsiteY0" fmla="*/ 0 h 4235025"/>
                <a:gd name="connsiteX1" fmla="*/ 502180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69741 w 1956330"/>
                <a:gd name="connsiteY0" fmla="*/ 0 h 4235025"/>
                <a:gd name="connsiteX1" fmla="*/ 378355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510876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342766 w 2029355"/>
                <a:gd name="connsiteY0" fmla="*/ 0 h 4235025"/>
                <a:gd name="connsiteX1" fmla="*/ 565680 w 2029355"/>
                <a:gd name="connsiteY1" fmla="*/ 1510876 h 4235025"/>
                <a:gd name="connsiteX2" fmla="*/ 216429 w 2029355"/>
                <a:gd name="connsiteY2" fmla="*/ 2428449 h 4235025"/>
                <a:gd name="connsiteX3" fmla="*/ 302154 w 2029355"/>
                <a:gd name="connsiteY3" fmla="*/ 2882474 h 4235025"/>
                <a:gd name="connsiteX4" fmla="*/ 2029355 w 2029355"/>
                <a:gd name="connsiteY4" fmla="*/ 4235025 h 4235025"/>
                <a:gd name="connsiteX0" fmla="*/ 128983 w 1815572"/>
                <a:gd name="connsiteY0" fmla="*/ 0 h 4235025"/>
                <a:gd name="connsiteX1" fmla="*/ 351897 w 1815572"/>
                <a:gd name="connsiteY1" fmla="*/ 1510876 h 4235025"/>
                <a:gd name="connsiteX2" fmla="*/ 2646 w 1815572"/>
                <a:gd name="connsiteY2" fmla="*/ 2428449 h 4235025"/>
                <a:gd name="connsiteX3" fmla="*/ 336021 w 1815572"/>
                <a:gd name="connsiteY3" fmla="*/ 3301574 h 4235025"/>
                <a:gd name="connsiteX4" fmla="*/ 1815572 w 1815572"/>
                <a:gd name="connsiteY4" fmla="*/ 4235025 h 4235025"/>
                <a:gd name="connsiteX0" fmla="*/ 128983 w 1225022"/>
                <a:gd name="connsiteY0" fmla="*/ 0 h 4015950"/>
                <a:gd name="connsiteX1" fmla="*/ 351897 w 1225022"/>
                <a:gd name="connsiteY1" fmla="*/ 1510876 h 4015950"/>
                <a:gd name="connsiteX2" fmla="*/ 2646 w 1225022"/>
                <a:gd name="connsiteY2" fmla="*/ 2428449 h 4015950"/>
                <a:gd name="connsiteX3" fmla="*/ 336021 w 1225022"/>
                <a:gd name="connsiteY3" fmla="*/ 3301574 h 4015950"/>
                <a:gd name="connsiteX4" fmla="*/ 1225022 w 1225022"/>
                <a:gd name="connsiteY4" fmla="*/ 4015950 h 4015950"/>
                <a:gd name="connsiteX0" fmla="*/ 149091 w 1245130"/>
                <a:gd name="connsiteY0" fmla="*/ 0 h 4015950"/>
                <a:gd name="connsiteX1" fmla="*/ 219605 w 1245130"/>
                <a:gd name="connsiteY1" fmla="*/ 1510876 h 4015950"/>
                <a:gd name="connsiteX2" fmla="*/ 22754 w 1245130"/>
                <a:gd name="connsiteY2" fmla="*/ 2428449 h 4015950"/>
                <a:gd name="connsiteX3" fmla="*/ 356129 w 1245130"/>
                <a:gd name="connsiteY3" fmla="*/ 3301574 h 4015950"/>
                <a:gd name="connsiteX4" fmla="*/ 1245130 w 1245130"/>
                <a:gd name="connsiteY4" fmla="*/ 4015950 h 4015950"/>
                <a:gd name="connsiteX0" fmla="*/ 282441 w 1378480"/>
                <a:gd name="connsiteY0" fmla="*/ 0 h 4015950"/>
                <a:gd name="connsiteX1" fmla="*/ 352955 w 1378480"/>
                <a:gd name="connsiteY1" fmla="*/ 1510876 h 4015950"/>
                <a:gd name="connsiteX2" fmla="*/ 22754 w 1378480"/>
                <a:gd name="connsiteY2" fmla="*/ 2618949 h 4015950"/>
                <a:gd name="connsiteX3" fmla="*/ 489479 w 1378480"/>
                <a:gd name="connsiteY3" fmla="*/ 3301574 h 4015950"/>
                <a:gd name="connsiteX4" fmla="*/ 1378480 w 1378480"/>
                <a:gd name="connsiteY4" fmla="*/ 4015950 h 4015950"/>
                <a:gd name="connsiteX0" fmla="*/ 282441 w 1378480"/>
                <a:gd name="connsiteY0" fmla="*/ 0 h 4015950"/>
                <a:gd name="connsiteX1" fmla="*/ 352955 w 1378480"/>
                <a:gd name="connsiteY1" fmla="*/ 1510876 h 4015950"/>
                <a:gd name="connsiteX2" fmla="*/ 22754 w 1378480"/>
                <a:gd name="connsiteY2" fmla="*/ 2618949 h 4015950"/>
                <a:gd name="connsiteX3" fmla="*/ 489479 w 1378480"/>
                <a:gd name="connsiteY3" fmla="*/ 3301574 h 4015950"/>
                <a:gd name="connsiteX4" fmla="*/ 1378480 w 1378480"/>
                <a:gd name="connsiteY4" fmla="*/ 4015950 h 4015950"/>
                <a:gd name="connsiteX0" fmla="*/ 430608 w 1526647"/>
                <a:gd name="connsiteY0" fmla="*/ 0 h 4015950"/>
                <a:gd name="connsiteX1" fmla="*/ 501122 w 1526647"/>
                <a:gd name="connsiteY1" fmla="*/ 1510876 h 4015950"/>
                <a:gd name="connsiteX2" fmla="*/ 170921 w 1526647"/>
                <a:gd name="connsiteY2" fmla="*/ 2618949 h 4015950"/>
                <a:gd name="connsiteX3" fmla="*/ 1526647 w 1526647"/>
                <a:gd name="connsiteY3" fmla="*/ 4015950 h 4015950"/>
                <a:gd name="connsiteX0" fmla="*/ 412616 w 1400705"/>
                <a:gd name="connsiteY0" fmla="*/ 0 h 4015950"/>
                <a:gd name="connsiteX1" fmla="*/ 483130 w 1400705"/>
                <a:gd name="connsiteY1" fmla="*/ 1510876 h 4015950"/>
                <a:gd name="connsiteX2" fmla="*/ 152929 w 1400705"/>
                <a:gd name="connsiteY2" fmla="*/ 2618949 h 4015950"/>
                <a:gd name="connsiteX3" fmla="*/ 1400705 w 1400705"/>
                <a:gd name="connsiteY3" fmla="*/ 4015950 h 4015950"/>
                <a:gd name="connsiteX0" fmla="*/ 336416 w 1324505"/>
                <a:gd name="connsiteY0" fmla="*/ 0 h 4015950"/>
                <a:gd name="connsiteX1" fmla="*/ 406930 w 1324505"/>
                <a:gd name="connsiteY1" fmla="*/ 1510876 h 4015950"/>
                <a:gd name="connsiteX2" fmla="*/ 152929 w 1324505"/>
                <a:gd name="connsiteY2" fmla="*/ 2733249 h 4015950"/>
                <a:gd name="connsiteX3" fmla="*/ 1324505 w 1324505"/>
                <a:gd name="connsiteY3" fmla="*/ 4015950 h 4015950"/>
              </a:gdLst>
              <a:ahLst/>
              <a:cxnLst>
                <a:cxn ang="0">
                  <a:pos x="connsiteX0" y="connsiteY0"/>
                </a:cxn>
                <a:cxn ang="0">
                  <a:pos x="connsiteX1" y="connsiteY1"/>
                </a:cxn>
                <a:cxn ang="0">
                  <a:pos x="connsiteX2" y="connsiteY2"/>
                </a:cxn>
                <a:cxn ang="0">
                  <a:pos x="connsiteX3" y="connsiteY3"/>
                </a:cxn>
              </a:cxnLst>
              <a:rect l="l" t="t" r="r" b="b"/>
              <a:pathLst>
                <a:path w="1324505" h="4015950">
                  <a:moveTo>
                    <a:pt x="336416" y="0"/>
                  </a:moveTo>
                  <a:cubicBezTo>
                    <a:pt x="375156" y="97825"/>
                    <a:pt x="437511" y="1055335"/>
                    <a:pt x="406930" y="1510876"/>
                  </a:cubicBezTo>
                  <a:cubicBezTo>
                    <a:pt x="376349" y="1966417"/>
                    <a:pt x="0" y="2315737"/>
                    <a:pt x="152929" y="2733249"/>
                  </a:cubicBezTo>
                  <a:cubicBezTo>
                    <a:pt x="305858" y="3150761"/>
                    <a:pt x="1042062" y="3724908"/>
                    <a:pt x="1324505" y="4015950"/>
                  </a:cubicBezTo>
                </a:path>
              </a:pathLst>
            </a:custGeom>
            <a:noFill/>
            <a:ln w="38100" cmpd="sng">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1695978" y="2169475"/>
              <a:ext cx="1815572" cy="3949275"/>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2448589"/>
                <a:gd name="connsiteY0" fmla="*/ 0 h 4073100"/>
                <a:gd name="connsiteX1" fmla="*/ 426113 w 2448589"/>
                <a:gd name="connsiteY1" fmla="*/ 1494999 h 4073100"/>
                <a:gd name="connsiteX2" fmla="*/ 349913 w 2448589"/>
                <a:gd name="connsiteY2" fmla="*/ 2739599 h 4073100"/>
                <a:gd name="connsiteX3" fmla="*/ 2448589 w 2448589"/>
                <a:gd name="connsiteY3" fmla="*/ 4073100 h 4073100"/>
                <a:gd name="connsiteX0" fmla="*/ 10979 w 2459568"/>
                <a:gd name="connsiteY0" fmla="*/ 0 h 4073100"/>
                <a:gd name="connsiteX1" fmla="*/ 294217 w 2459568"/>
                <a:gd name="connsiteY1" fmla="*/ 1494999 h 4073100"/>
                <a:gd name="connsiteX2" fmla="*/ 360892 w 2459568"/>
                <a:gd name="connsiteY2" fmla="*/ 2739599 h 4073100"/>
                <a:gd name="connsiteX3" fmla="*/ 2459568 w 2459568"/>
                <a:gd name="connsiteY3" fmla="*/ 4073100 h 4073100"/>
                <a:gd name="connsiteX0" fmla="*/ 163379 w 2611968"/>
                <a:gd name="connsiteY0" fmla="*/ 0 h 4073100"/>
                <a:gd name="connsiteX1" fmla="*/ 446617 w 2611968"/>
                <a:gd name="connsiteY1" fmla="*/ 1494999 h 4073100"/>
                <a:gd name="connsiteX2" fmla="*/ 360892 w 2611968"/>
                <a:gd name="connsiteY2" fmla="*/ 2739599 h 4073100"/>
                <a:gd name="connsiteX3" fmla="*/ 2611968 w 2611968"/>
                <a:gd name="connsiteY3" fmla="*/ 4073100 h 4073100"/>
                <a:gd name="connsiteX0" fmla="*/ 69716 w 1956330"/>
                <a:gd name="connsiteY0" fmla="*/ 0 h 3949275"/>
                <a:gd name="connsiteX1" fmla="*/ 352954 w 1956330"/>
                <a:gd name="connsiteY1" fmla="*/ 1494999 h 3949275"/>
                <a:gd name="connsiteX2" fmla="*/ 267229 w 1956330"/>
                <a:gd name="connsiteY2" fmla="*/ 2739599 h 3949275"/>
                <a:gd name="connsiteX3" fmla="*/ 1956330 w 1956330"/>
                <a:gd name="connsiteY3" fmla="*/ 3949275 h 3949275"/>
                <a:gd name="connsiteX0" fmla="*/ 69716 w 1956330"/>
                <a:gd name="connsiteY0" fmla="*/ 0 h 3949275"/>
                <a:gd name="connsiteX1" fmla="*/ 352954 w 1956330"/>
                <a:gd name="connsiteY1" fmla="*/ 1298149 h 3949275"/>
                <a:gd name="connsiteX2" fmla="*/ 267229 w 1956330"/>
                <a:gd name="connsiteY2" fmla="*/ 2739599 h 3949275"/>
                <a:gd name="connsiteX3" fmla="*/ 1956330 w 1956330"/>
                <a:gd name="connsiteY3" fmla="*/ 3949275 h 3949275"/>
                <a:gd name="connsiteX0" fmla="*/ 49608 w 1815572"/>
                <a:gd name="connsiteY0" fmla="*/ 0 h 3949275"/>
                <a:gd name="connsiteX1" fmla="*/ 332846 w 1815572"/>
                <a:gd name="connsiteY1" fmla="*/ 1298149 h 3949275"/>
                <a:gd name="connsiteX2" fmla="*/ 247121 w 1815572"/>
                <a:gd name="connsiteY2" fmla="*/ 2739599 h 3949275"/>
                <a:gd name="connsiteX3" fmla="*/ 1815572 w 1815572"/>
                <a:gd name="connsiteY3" fmla="*/ 3949275 h 3949275"/>
              </a:gdLst>
              <a:ahLst/>
              <a:cxnLst>
                <a:cxn ang="0">
                  <a:pos x="connsiteX0" y="connsiteY0"/>
                </a:cxn>
                <a:cxn ang="0">
                  <a:pos x="connsiteX1" y="connsiteY1"/>
                </a:cxn>
                <a:cxn ang="0">
                  <a:pos x="connsiteX2" y="connsiteY2"/>
                </a:cxn>
                <a:cxn ang="0">
                  <a:pos x="connsiteX3" y="connsiteY3"/>
                </a:cxn>
              </a:cxnLst>
              <a:rect l="l" t="t" r="r" b="b"/>
              <a:pathLst>
                <a:path w="1815572" h="3949275">
                  <a:moveTo>
                    <a:pt x="49608" y="0"/>
                  </a:moveTo>
                  <a:cubicBezTo>
                    <a:pt x="327949" y="501650"/>
                    <a:pt x="299927" y="841549"/>
                    <a:pt x="332846" y="1298149"/>
                  </a:cubicBezTo>
                  <a:cubicBezTo>
                    <a:pt x="365765" y="1754749"/>
                    <a:pt x="0" y="2297745"/>
                    <a:pt x="247121" y="2739599"/>
                  </a:cubicBezTo>
                  <a:cubicBezTo>
                    <a:pt x="494242" y="3181453"/>
                    <a:pt x="1508655" y="3746075"/>
                    <a:pt x="1815572" y="3949275"/>
                  </a:cubicBezTo>
                </a:path>
              </a:pathLst>
            </a:custGeom>
            <a:noFill/>
            <a:ln w="38100" cmpd="sng">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Oval 19"/>
            <p:cNvSpPr/>
            <p:nvPr/>
          </p:nvSpPr>
          <p:spPr>
            <a:xfrm rot="20870704">
              <a:off x="1749377" y="1868340"/>
              <a:ext cx="876965" cy="431800"/>
            </a:xfrm>
            <a:prstGeom prst="ellipse">
              <a:avLst/>
            </a:prstGeom>
            <a:noFill/>
            <a:ln w="38100" cmpd="sng">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2400000">
              <a:off x="3446548" y="6013124"/>
              <a:ext cx="168104" cy="62032"/>
            </a:xfrm>
            <a:prstGeom prst="ellipse">
              <a:avLst/>
            </a:prstGeom>
            <a:noFill/>
            <a:ln w="38100" cmpd="sng">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2400000">
              <a:off x="3529098" y="6165524"/>
              <a:ext cx="168104" cy="62032"/>
            </a:xfrm>
            <a:prstGeom prst="ellipse">
              <a:avLst/>
            </a:prstGeom>
            <a:noFill/>
            <a:ln w="38100" cmpd="sng">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ight Arrow 22"/>
          <p:cNvSpPr/>
          <p:nvPr/>
        </p:nvSpPr>
        <p:spPr>
          <a:xfrm>
            <a:off x="1905000" y="3048000"/>
            <a:ext cx="1896374" cy="402281"/>
          </a:xfrm>
          <a:prstGeom prst="rightArrow">
            <a:avLst>
              <a:gd name="adj1" fmla="val 50000"/>
              <a:gd name="adj2" fmla="val 164957"/>
            </a:avLst>
          </a:prstGeom>
          <a:solidFill>
            <a:schemeClr val="tx1"/>
          </a:solidFill>
          <a:ln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589691" y="2626218"/>
            <a:ext cx="2448909" cy="369332"/>
          </a:xfrm>
          <a:prstGeom prst="rect">
            <a:avLst/>
          </a:prstGeom>
          <a:noFill/>
        </p:spPr>
        <p:txBody>
          <a:bodyPr wrap="square" rtlCol="0">
            <a:spAutoFit/>
          </a:bodyPr>
          <a:lstStyle/>
          <a:p>
            <a:pPr algn="ctr"/>
            <a:r>
              <a:rPr lang="en-US" dirty="0" smtClean="0">
                <a:cs typeface="Arial" pitchFamily="34" charset="0"/>
              </a:rPr>
              <a:t>Cross-sectional profile</a:t>
            </a:r>
            <a:endParaRPr lang="en-US" dirty="0">
              <a:cs typeface="Arial" pitchFamily="34" charset="0"/>
            </a:endParaRPr>
          </a:p>
        </p:txBody>
      </p:sp>
      <p:sp>
        <p:nvSpPr>
          <p:cNvPr id="26" name="Oval 25"/>
          <p:cNvSpPr/>
          <p:nvPr/>
        </p:nvSpPr>
        <p:spPr>
          <a:xfrm>
            <a:off x="4725997" y="2991817"/>
            <a:ext cx="753359" cy="589583"/>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4191002" y="2991817"/>
            <a:ext cx="753359" cy="589583"/>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257800" y="3505200"/>
            <a:ext cx="3505200" cy="1200329"/>
          </a:xfrm>
          <a:prstGeom prst="rect">
            <a:avLst/>
          </a:prstGeom>
          <a:noFill/>
          <a:scene3d>
            <a:camera prst="orthographicFront">
              <a:rot lat="0" lon="0" rev="0"/>
            </a:camera>
            <a:lightRig rig="threePt" dir="t"/>
          </a:scene3d>
        </p:spPr>
        <p:txBody>
          <a:bodyPr wrap="square" rtlCol="0">
            <a:spAutoFit/>
          </a:bodyPr>
          <a:lstStyle/>
          <a:p>
            <a:pPr algn="ctr"/>
            <a:r>
              <a:rPr lang="en-US" sz="2400" dirty="0" smtClean="0">
                <a:solidFill>
                  <a:srgbClr val="66FFFF"/>
                </a:solidFill>
                <a:cs typeface="Arial" pitchFamily="34" charset="0"/>
              </a:rPr>
              <a:t>Separable using morphologic opening operator </a:t>
            </a:r>
            <a:endParaRPr lang="en-US" sz="2400" dirty="0">
              <a:solidFill>
                <a:srgbClr val="66FFFF"/>
              </a:solidFill>
              <a:cs typeface="Arial" pitchFamily="34" charset="0"/>
            </a:endParaRPr>
          </a:p>
        </p:txBody>
      </p:sp>
      <p:sp>
        <p:nvSpPr>
          <p:cNvPr id="35" name="Oval 22"/>
          <p:cNvSpPr/>
          <p:nvPr/>
        </p:nvSpPr>
        <p:spPr>
          <a:xfrm>
            <a:off x="4725993" y="4724400"/>
            <a:ext cx="753357" cy="589583"/>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23"/>
          <p:cNvSpPr/>
          <p:nvPr/>
        </p:nvSpPr>
        <p:spPr>
          <a:xfrm>
            <a:off x="4191000" y="4724400"/>
            <a:ext cx="753357" cy="589583"/>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32"/>
          <p:cNvGrpSpPr/>
          <p:nvPr/>
        </p:nvGrpSpPr>
        <p:grpSpPr>
          <a:xfrm>
            <a:off x="4417007" y="4901274"/>
            <a:ext cx="836335" cy="235834"/>
            <a:chOff x="7533563" y="5418172"/>
            <a:chExt cx="1045419" cy="294792"/>
          </a:xfrm>
        </p:grpSpPr>
        <p:sp>
          <p:nvSpPr>
            <p:cNvPr id="33" name="Oval 32"/>
            <p:cNvSpPr>
              <a:spLocks noChangeAspect="1"/>
            </p:cNvSpPr>
            <p:nvPr/>
          </p:nvSpPr>
          <p:spPr>
            <a:xfrm>
              <a:off x="8202304" y="5418172"/>
              <a:ext cx="376678" cy="29479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7533563" y="5418172"/>
              <a:ext cx="376678" cy="294792"/>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p:cNvSpPr txBox="1"/>
          <p:nvPr/>
        </p:nvSpPr>
        <p:spPr>
          <a:xfrm>
            <a:off x="2362200" y="5690354"/>
            <a:ext cx="6553200" cy="523220"/>
          </a:xfrm>
          <a:prstGeom prst="rect">
            <a:avLst/>
          </a:prstGeom>
          <a:noFill/>
          <a:ln w="25400">
            <a:solidFill>
              <a:schemeClr val="tx1"/>
            </a:solidFill>
          </a:ln>
        </p:spPr>
        <p:txBody>
          <a:bodyPr wrap="square" rtlCol="0">
            <a:spAutoFit/>
          </a:bodyPr>
          <a:lstStyle/>
          <a:p>
            <a:pPr algn="ctr"/>
            <a:r>
              <a:rPr lang="en-US" sz="2800" dirty="0" smtClean="0">
                <a:solidFill>
                  <a:srgbClr val="FFFF00"/>
                </a:solidFill>
                <a:cs typeface="Arial" pitchFamily="34" charset="0"/>
              </a:rPr>
              <a:t>Q: How to determine the structure size?</a:t>
            </a:r>
            <a:endParaRPr lang="en-US" sz="2800" dirty="0">
              <a:solidFill>
                <a:srgbClr val="FFFF00"/>
              </a:solidFill>
              <a:cs typeface="Arial" pitchFamily="34" charset="0"/>
            </a:endParaRPr>
          </a:p>
        </p:txBody>
      </p:sp>
      <p:sp>
        <p:nvSpPr>
          <p:cNvPr id="30" name="Right Arrow 29"/>
          <p:cNvSpPr/>
          <p:nvPr/>
        </p:nvSpPr>
        <p:spPr>
          <a:xfrm rot="5400000">
            <a:off x="4588949" y="3960951"/>
            <a:ext cx="426751" cy="45720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305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altLang="en-US" sz="3600" dirty="0" smtClean="0"/>
              <a:t>Multi-Scale Fusion</a:t>
            </a:r>
            <a:endParaRPr lang="en-US" sz="3200" dirty="0"/>
          </a:p>
        </p:txBody>
      </p:sp>
      <p:sp>
        <p:nvSpPr>
          <p:cNvPr id="44" name="TextBox 43"/>
          <p:cNvSpPr txBox="1"/>
          <p:nvPr/>
        </p:nvSpPr>
        <p:spPr>
          <a:xfrm>
            <a:off x="204952" y="5334000"/>
            <a:ext cx="8691398" cy="984885"/>
          </a:xfrm>
          <a:prstGeom prst="rect">
            <a:avLst/>
          </a:prstGeom>
          <a:noFill/>
        </p:spPr>
        <p:txBody>
          <a:bodyPr wrap="square" rtlCol="0">
            <a:spAutoFit/>
          </a:bodyPr>
          <a:lstStyle/>
          <a:p>
            <a:pPr algn="ctr">
              <a:spcBef>
                <a:spcPts val="1200"/>
              </a:spcBef>
            </a:pPr>
            <a:r>
              <a:rPr lang="en-US" sz="2400" dirty="0" smtClean="0">
                <a:solidFill>
                  <a:srgbClr val="FFFF00"/>
                </a:solidFill>
                <a:cs typeface="Arial" pitchFamily="34" charset="0"/>
              </a:rPr>
              <a:t>Q: How to account for multi-scale fusions?</a:t>
            </a:r>
          </a:p>
          <a:p>
            <a:pPr algn="ctr">
              <a:spcBef>
                <a:spcPts val="1200"/>
              </a:spcBef>
            </a:pPr>
            <a:r>
              <a:rPr lang="en-US" sz="2400" dirty="0" smtClean="0">
                <a:solidFill>
                  <a:srgbClr val="FFFF00"/>
                </a:solidFill>
                <a:cs typeface="Arial" pitchFamily="34" charset="0"/>
              </a:rPr>
              <a:t>Q: How to combine locally separated regions?</a:t>
            </a:r>
            <a:endParaRPr lang="en-US" sz="2400" dirty="0">
              <a:solidFill>
                <a:srgbClr val="FFFF00"/>
              </a:solidFill>
              <a:cs typeface="Arial" pitchFamily="34" charset="0"/>
            </a:endParaRPr>
          </a:p>
        </p:txBody>
      </p:sp>
      <p:grpSp>
        <p:nvGrpSpPr>
          <p:cNvPr id="9" name="Group 8"/>
          <p:cNvGrpSpPr/>
          <p:nvPr/>
        </p:nvGrpSpPr>
        <p:grpSpPr>
          <a:xfrm>
            <a:off x="1066800" y="1524000"/>
            <a:ext cx="6868621" cy="3691718"/>
            <a:chOff x="1360979" y="1870882"/>
            <a:chExt cx="6868621" cy="3691718"/>
          </a:xfrm>
        </p:grpSpPr>
        <p:sp>
          <p:nvSpPr>
            <p:cNvPr id="6" name="Right Arrow 5"/>
            <p:cNvSpPr/>
            <p:nvPr/>
          </p:nvSpPr>
          <p:spPr>
            <a:xfrm>
              <a:off x="3016201" y="2624956"/>
              <a:ext cx="563769" cy="119968"/>
            </a:xfrm>
            <a:prstGeom prst="rightArrow">
              <a:avLst>
                <a:gd name="adj1" fmla="val 50000"/>
                <a:gd name="adj2" fmla="val 211861"/>
              </a:avLst>
            </a:prstGeom>
            <a:solidFill>
              <a:schemeClr val="tx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1"/>
            <p:cNvGrpSpPr/>
            <p:nvPr/>
          </p:nvGrpSpPr>
          <p:grpSpPr>
            <a:xfrm>
              <a:off x="3915322" y="2378754"/>
              <a:ext cx="1338144" cy="612372"/>
              <a:chOff x="5500047" y="2770496"/>
              <a:chExt cx="1610437" cy="736979"/>
            </a:xfrm>
            <a:solidFill>
              <a:schemeClr val="tx1">
                <a:lumMod val="75000"/>
              </a:schemeClr>
            </a:solidFill>
          </p:grpSpPr>
          <p:sp>
            <p:nvSpPr>
              <p:cNvPr id="34" name="Oval 33"/>
              <p:cNvSpPr/>
              <p:nvPr/>
            </p:nvSpPr>
            <p:spPr>
              <a:xfrm>
                <a:off x="6168788" y="2770496"/>
                <a:ext cx="941696" cy="736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500047" y="2770496"/>
                <a:ext cx="941696" cy="736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2"/>
            <p:cNvGrpSpPr/>
            <p:nvPr/>
          </p:nvGrpSpPr>
          <p:grpSpPr>
            <a:xfrm>
              <a:off x="7360940" y="2562464"/>
              <a:ext cx="868660" cy="244949"/>
              <a:chOff x="7533563" y="5418172"/>
              <a:chExt cx="1045419" cy="294792"/>
            </a:xfrm>
            <a:solidFill>
              <a:schemeClr val="bg1">
                <a:lumMod val="75000"/>
              </a:schemeClr>
            </a:solidFill>
          </p:grpSpPr>
          <p:sp>
            <p:nvSpPr>
              <p:cNvPr id="32" name="Oval 31"/>
              <p:cNvSpPr>
                <a:spLocks noChangeAspect="1"/>
              </p:cNvSpPr>
              <p:nvPr/>
            </p:nvSpPr>
            <p:spPr>
              <a:xfrm>
                <a:off x="8202304" y="5418172"/>
                <a:ext cx="376678" cy="294792"/>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7533563" y="5418172"/>
                <a:ext cx="376678" cy="294792"/>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6238507" y="2494990"/>
              <a:ext cx="379897" cy="379897"/>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qual 10"/>
            <p:cNvSpPr/>
            <p:nvPr/>
          </p:nvSpPr>
          <p:spPr>
            <a:xfrm>
              <a:off x="6837511" y="2549864"/>
              <a:ext cx="303917" cy="270149"/>
            </a:xfrm>
            <a:prstGeom prst="mathEqual">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Right Arrow 11"/>
            <p:cNvSpPr/>
            <p:nvPr/>
          </p:nvSpPr>
          <p:spPr>
            <a:xfrm>
              <a:off x="3554387" y="5093153"/>
              <a:ext cx="563769" cy="119968"/>
            </a:xfrm>
            <a:prstGeom prst="rightArrow">
              <a:avLst>
                <a:gd name="adj1" fmla="val 50000"/>
                <a:gd name="adj2" fmla="val 211861"/>
              </a:avLst>
            </a:prstGeom>
            <a:solidFill>
              <a:schemeClr val="tx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6"/>
            <p:cNvGrpSpPr>
              <a:grpSpLocks noChangeAspect="1"/>
            </p:cNvGrpSpPr>
            <p:nvPr/>
          </p:nvGrpSpPr>
          <p:grpSpPr>
            <a:xfrm>
              <a:off x="4453506" y="5091899"/>
              <a:ext cx="267628" cy="122474"/>
              <a:chOff x="5500047" y="2770496"/>
              <a:chExt cx="1610437" cy="736979"/>
            </a:xfrm>
            <a:solidFill>
              <a:schemeClr val="tx1">
                <a:lumMod val="75000"/>
              </a:schemeClr>
            </a:solidFill>
          </p:grpSpPr>
          <p:sp>
            <p:nvSpPr>
              <p:cNvPr id="30" name="Oval 29"/>
              <p:cNvSpPr/>
              <p:nvPr/>
            </p:nvSpPr>
            <p:spPr>
              <a:xfrm>
                <a:off x="6168788" y="2770496"/>
                <a:ext cx="941696" cy="736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500047" y="2770496"/>
                <a:ext cx="941696" cy="736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59"/>
            <p:cNvGrpSpPr/>
            <p:nvPr/>
          </p:nvGrpSpPr>
          <p:grpSpPr>
            <a:xfrm>
              <a:off x="6344009" y="5128642"/>
              <a:ext cx="192782" cy="48990"/>
              <a:chOff x="5778769" y="5128642"/>
              <a:chExt cx="192782" cy="48990"/>
            </a:xfrm>
          </p:grpSpPr>
          <p:sp>
            <p:nvSpPr>
              <p:cNvPr id="28" name="Oval 27"/>
              <p:cNvSpPr>
                <a:spLocks noChangeAspect="1"/>
              </p:cNvSpPr>
              <p:nvPr/>
            </p:nvSpPr>
            <p:spPr>
              <a:xfrm>
                <a:off x="5908953" y="5128642"/>
                <a:ext cx="62598" cy="48990"/>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a:spLocks noChangeAspect="1"/>
              </p:cNvSpPr>
              <p:nvPr/>
            </p:nvSpPr>
            <p:spPr>
              <a:xfrm>
                <a:off x="5778769" y="5128642"/>
                <a:ext cx="62598" cy="48990"/>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Oval 15"/>
            <p:cNvSpPr>
              <a:spLocks noChangeAspect="1"/>
            </p:cNvSpPr>
            <p:nvPr/>
          </p:nvSpPr>
          <p:spPr>
            <a:xfrm>
              <a:off x="5427360" y="5115147"/>
              <a:ext cx="75979" cy="7597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qual 16"/>
            <p:cNvSpPr/>
            <p:nvPr/>
          </p:nvSpPr>
          <p:spPr>
            <a:xfrm>
              <a:off x="5757270" y="5039167"/>
              <a:ext cx="303917" cy="270149"/>
            </a:xfrm>
            <a:prstGeom prst="mathEqual">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ight Arrow 17"/>
            <p:cNvSpPr/>
            <p:nvPr/>
          </p:nvSpPr>
          <p:spPr>
            <a:xfrm>
              <a:off x="2794594" y="4095923"/>
              <a:ext cx="563769" cy="119968"/>
            </a:xfrm>
            <a:prstGeom prst="rightArrow">
              <a:avLst>
                <a:gd name="adj1" fmla="val 50000"/>
                <a:gd name="adj2" fmla="val 211861"/>
              </a:avLst>
            </a:prstGeom>
            <a:solidFill>
              <a:schemeClr val="tx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56"/>
            <p:cNvGrpSpPr>
              <a:grpSpLocks noChangeAspect="1"/>
            </p:cNvGrpSpPr>
            <p:nvPr/>
          </p:nvGrpSpPr>
          <p:grpSpPr>
            <a:xfrm>
              <a:off x="3693716" y="3999763"/>
              <a:ext cx="682454" cy="312310"/>
              <a:chOff x="5500047" y="2770496"/>
              <a:chExt cx="1610437" cy="736979"/>
            </a:xfrm>
            <a:solidFill>
              <a:schemeClr val="tx1">
                <a:lumMod val="75000"/>
              </a:schemeClr>
            </a:solidFill>
          </p:grpSpPr>
          <p:sp>
            <p:nvSpPr>
              <p:cNvPr id="26" name="Oval 25"/>
              <p:cNvSpPr/>
              <p:nvPr/>
            </p:nvSpPr>
            <p:spPr>
              <a:xfrm>
                <a:off x="6168788" y="2770496"/>
                <a:ext cx="941696" cy="736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500047" y="2770496"/>
                <a:ext cx="941696" cy="7369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32"/>
            <p:cNvGrpSpPr>
              <a:grpSpLocks noChangeAspect="1"/>
            </p:cNvGrpSpPr>
            <p:nvPr/>
          </p:nvGrpSpPr>
          <p:grpSpPr>
            <a:xfrm>
              <a:off x="6370248" y="4093456"/>
              <a:ext cx="443016" cy="124924"/>
              <a:chOff x="7533563" y="5418172"/>
              <a:chExt cx="1045419" cy="294792"/>
            </a:xfrm>
            <a:solidFill>
              <a:schemeClr val="bg1">
                <a:lumMod val="75000"/>
              </a:schemeClr>
            </a:solidFill>
          </p:grpSpPr>
          <p:sp>
            <p:nvSpPr>
              <p:cNvPr id="24" name="Oval 23"/>
              <p:cNvSpPr>
                <a:spLocks noChangeAspect="1"/>
              </p:cNvSpPr>
              <p:nvPr/>
            </p:nvSpPr>
            <p:spPr>
              <a:xfrm>
                <a:off x="8202304" y="5418172"/>
                <a:ext cx="376678" cy="294792"/>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7533563" y="5418172"/>
                <a:ext cx="376678" cy="294792"/>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p:cNvSpPr>
              <a:spLocks noChangeAspect="1"/>
            </p:cNvSpPr>
            <p:nvPr/>
          </p:nvSpPr>
          <p:spPr>
            <a:xfrm>
              <a:off x="5358624" y="4059044"/>
              <a:ext cx="193747" cy="193748"/>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Equal 22"/>
            <p:cNvSpPr/>
            <p:nvPr/>
          </p:nvSpPr>
          <p:spPr>
            <a:xfrm>
              <a:off x="5846825" y="4020844"/>
              <a:ext cx="303917" cy="270149"/>
            </a:xfrm>
            <a:prstGeom prst="mathEqual">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4" name="Group 60"/>
            <p:cNvGrpSpPr/>
            <p:nvPr/>
          </p:nvGrpSpPr>
          <p:grpSpPr>
            <a:xfrm>
              <a:off x="1360979" y="1870882"/>
              <a:ext cx="1839421" cy="3691718"/>
              <a:chOff x="1360979" y="1870882"/>
              <a:chExt cx="1839421" cy="3691718"/>
            </a:xfrm>
          </p:grpSpPr>
          <p:sp>
            <p:nvSpPr>
              <p:cNvPr id="47" name="Freeform 46"/>
              <p:cNvSpPr/>
              <p:nvPr/>
            </p:nvSpPr>
            <p:spPr>
              <a:xfrm>
                <a:off x="1374552" y="2154714"/>
                <a:ext cx="1728418" cy="3407886"/>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2448589"/>
                  <a:gd name="connsiteY0" fmla="*/ 0 h 4073100"/>
                  <a:gd name="connsiteX1" fmla="*/ 426113 w 2448589"/>
                  <a:gd name="connsiteY1" fmla="*/ 1494999 h 4073100"/>
                  <a:gd name="connsiteX2" fmla="*/ 349913 w 2448589"/>
                  <a:gd name="connsiteY2" fmla="*/ 2739599 h 4073100"/>
                  <a:gd name="connsiteX3" fmla="*/ 2448589 w 2448589"/>
                  <a:gd name="connsiteY3" fmla="*/ 4073100 h 4073100"/>
                </a:gdLst>
                <a:ahLst/>
                <a:cxnLst>
                  <a:cxn ang="0">
                    <a:pos x="connsiteX0" y="connsiteY0"/>
                  </a:cxn>
                  <a:cxn ang="0">
                    <a:pos x="connsiteX1" y="connsiteY1"/>
                  </a:cxn>
                  <a:cxn ang="0">
                    <a:pos x="connsiteX2" y="connsiteY2"/>
                  </a:cxn>
                  <a:cxn ang="0">
                    <a:pos x="connsiteX3" y="connsiteY3"/>
                  </a:cxn>
                </a:cxnLst>
                <a:rect l="l" t="t" r="r" b="b"/>
                <a:pathLst>
                  <a:path w="2448589" h="4073100">
                    <a:moveTo>
                      <a:pt x="0" y="0"/>
                    </a:moveTo>
                    <a:cubicBezTo>
                      <a:pt x="278341" y="501650"/>
                      <a:pt x="367794" y="1038399"/>
                      <a:pt x="426113" y="1494999"/>
                    </a:cubicBezTo>
                    <a:cubicBezTo>
                      <a:pt x="484432" y="1951599"/>
                      <a:pt x="12834" y="2309915"/>
                      <a:pt x="349913" y="2739599"/>
                    </a:cubicBezTo>
                    <a:cubicBezTo>
                      <a:pt x="686992" y="3169283"/>
                      <a:pt x="2141672" y="3869900"/>
                      <a:pt x="2448589" y="4073100"/>
                    </a:cubicBezTo>
                  </a:path>
                </a:pathLst>
              </a:custGeom>
              <a:noFill/>
              <a:ln w="38100">
                <a:solidFill>
                  <a:srgbClr val="66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856499" y="1955480"/>
                <a:ext cx="1306981" cy="3543365"/>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1686589"/>
                  <a:gd name="connsiteY0" fmla="*/ 0 h 4235025"/>
                  <a:gd name="connsiteX1" fmla="*/ 426113 w 1686589"/>
                  <a:gd name="connsiteY1" fmla="*/ 1304499 h 4235025"/>
                  <a:gd name="connsiteX2" fmla="*/ 349913 w 1686589"/>
                  <a:gd name="connsiteY2" fmla="*/ 2739599 h 4235025"/>
                  <a:gd name="connsiteX3" fmla="*/ 1686589 w 1686589"/>
                  <a:gd name="connsiteY3" fmla="*/ 4235025 h 4235025"/>
                  <a:gd name="connsiteX0" fmla="*/ 126866 w 1813455"/>
                  <a:gd name="connsiteY0" fmla="*/ 0 h 4235025"/>
                  <a:gd name="connsiteX1" fmla="*/ 552979 w 1813455"/>
                  <a:gd name="connsiteY1" fmla="*/ 1304499 h 4235025"/>
                  <a:gd name="connsiteX2" fmla="*/ 210079 w 1813455"/>
                  <a:gd name="connsiteY2" fmla="*/ 2739599 h 4235025"/>
                  <a:gd name="connsiteX3" fmla="*/ 1813455 w 1813455"/>
                  <a:gd name="connsiteY3" fmla="*/ 4235025 h 4235025"/>
                  <a:gd name="connsiteX0" fmla="*/ 145916 w 1832505"/>
                  <a:gd name="connsiteY0" fmla="*/ 0 h 4235025"/>
                  <a:gd name="connsiteX1" fmla="*/ 457729 w 1832505"/>
                  <a:gd name="connsiteY1" fmla="*/ 1304499 h 4235025"/>
                  <a:gd name="connsiteX2" fmla="*/ 229129 w 1832505"/>
                  <a:gd name="connsiteY2" fmla="*/ 2739599 h 4235025"/>
                  <a:gd name="connsiteX3" fmla="*/ 1832505 w 1832505"/>
                  <a:gd name="connsiteY3" fmla="*/ 4235025 h 4235025"/>
                  <a:gd name="connsiteX0" fmla="*/ 145916 w 1832505"/>
                  <a:gd name="connsiteY0" fmla="*/ 0 h 4235025"/>
                  <a:gd name="connsiteX1" fmla="*/ 378355 w 1832505"/>
                  <a:gd name="connsiteY1" fmla="*/ 586951 h 4235025"/>
                  <a:gd name="connsiteX2" fmla="*/ 457729 w 1832505"/>
                  <a:gd name="connsiteY2" fmla="*/ 1304499 h 4235025"/>
                  <a:gd name="connsiteX3" fmla="*/ 229129 w 1832505"/>
                  <a:gd name="connsiteY3" fmla="*/ 2739599 h 4235025"/>
                  <a:gd name="connsiteX4" fmla="*/ 1832505 w 1832505"/>
                  <a:gd name="connsiteY4" fmla="*/ 4235025 h 4235025"/>
                  <a:gd name="connsiteX0" fmla="*/ 269741 w 1956330"/>
                  <a:gd name="connsiteY0" fmla="*/ 0 h 4235025"/>
                  <a:gd name="connsiteX1" fmla="*/ 502180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69741 w 1956330"/>
                  <a:gd name="connsiteY0" fmla="*/ 0 h 4235025"/>
                  <a:gd name="connsiteX1" fmla="*/ 378355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2002999 h 4235025"/>
                  <a:gd name="connsiteX3" fmla="*/ 251354 w 1978555"/>
                  <a:gd name="connsiteY3" fmla="*/ 2882474 h 4235025"/>
                  <a:gd name="connsiteX4" fmla="*/ 1978555 w 1978555"/>
                  <a:gd name="connsiteY4" fmla="*/ 4235025 h 4235025"/>
                  <a:gd name="connsiteX0" fmla="*/ 164966 w 1851555"/>
                  <a:gd name="connsiteY0" fmla="*/ 0 h 4235025"/>
                  <a:gd name="connsiteX1" fmla="*/ 387880 w 1851555"/>
                  <a:gd name="connsiteY1" fmla="*/ 106320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106320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87880 w 1851555"/>
                  <a:gd name="connsiteY1" fmla="*/ 917151 h 4235025"/>
                  <a:gd name="connsiteX2" fmla="*/ 343429 w 1851555"/>
                  <a:gd name="connsiteY2" fmla="*/ 2002999 h 4235025"/>
                  <a:gd name="connsiteX3" fmla="*/ 251354 w 1851555"/>
                  <a:gd name="connsiteY3" fmla="*/ 2882474 h 4235025"/>
                  <a:gd name="connsiteX4" fmla="*/ 1851555 w 1851555"/>
                  <a:gd name="connsiteY4" fmla="*/ 4235025 h 4235025"/>
                  <a:gd name="connsiteX0" fmla="*/ 164966 w 1851555"/>
                  <a:gd name="connsiteY0" fmla="*/ 0 h 4235025"/>
                  <a:gd name="connsiteX1" fmla="*/ 343429 w 1851555"/>
                  <a:gd name="connsiteY1" fmla="*/ 2002999 h 4235025"/>
                  <a:gd name="connsiteX2" fmla="*/ 251354 w 1851555"/>
                  <a:gd name="connsiteY2" fmla="*/ 2882474 h 4235025"/>
                  <a:gd name="connsiteX3" fmla="*/ 1851555 w 1851555"/>
                  <a:gd name="connsiteY3" fmla="*/ 4235025 h 4235025"/>
                  <a:gd name="connsiteX0" fmla="*/ 164966 w 1851555"/>
                  <a:gd name="connsiteY0" fmla="*/ 0 h 4235025"/>
                  <a:gd name="connsiteX1" fmla="*/ 343429 w 1851555"/>
                  <a:gd name="connsiteY1" fmla="*/ 1596599 h 4235025"/>
                  <a:gd name="connsiteX2" fmla="*/ 251354 w 1851555"/>
                  <a:gd name="connsiteY2" fmla="*/ 2882474 h 4235025"/>
                  <a:gd name="connsiteX3" fmla="*/ 1851555 w 1851555"/>
                  <a:gd name="connsiteY3" fmla="*/ 4235025 h 4235025"/>
                </a:gdLst>
                <a:ahLst/>
                <a:cxnLst>
                  <a:cxn ang="0">
                    <a:pos x="connsiteX0" y="connsiteY0"/>
                  </a:cxn>
                  <a:cxn ang="0">
                    <a:pos x="connsiteX1" y="connsiteY1"/>
                  </a:cxn>
                  <a:cxn ang="0">
                    <a:pos x="connsiteX2" y="connsiteY2"/>
                  </a:cxn>
                  <a:cxn ang="0">
                    <a:pos x="connsiteX3" y="connsiteY3"/>
                  </a:cxn>
                </a:cxnLst>
                <a:rect l="l" t="t" r="r" b="b"/>
                <a:pathLst>
                  <a:path w="1851555" h="4235025">
                    <a:moveTo>
                      <a:pt x="164966" y="0"/>
                    </a:moveTo>
                    <a:cubicBezTo>
                      <a:pt x="202146" y="417291"/>
                      <a:pt x="329031" y="1116187"/>
                      <a:pt x="343429" y="1596599"/>
                    </a:cubicBezTo>
                    <a:cubicBezTo>
                      <a:pt x="357827" y="2077011"/>
                      <a:pt x="0" y="2442736"/>
                      <a:pt x="251354" y="2882474"/>
                    </a:cubicBezTo>
                    <a:cubicBezTo>
                      <a:pt x="502708" y="3322212"/>
                      <a:pt x="1544638" y="4031825"/>
                      <a:pt x="1851555" y="4235025"/>
                    </a:cubicBezTo>
                  </a:path>
                </a:pathLst>
              </a:custGeom>
              <a:noFill/>
              <a:ln w="38100">
                <a:solidFill>
                  <a:srgbClr val="66FF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203882" y="2011265"/>
                <a:ext cx="934946" cy="3360069"/>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1686589"/>
                  <a:gd name="connsiteY0" fmla="*/ 0 h 4235025"/>
                  <a:gd name="connsiteX1" fmla="*/ 426113 w 1686589"/>
                  <a:gd name="connsiteY1" fmla="*/ 1304499 h 4235025"/>
                  <a:gd name="connsiteX2" fmla="*/ 349913 w 1686589"/>
                  <a:gd name="connsiteY2" fmla="*/ 2739599 h 4235025"/>
                  <a:gd name="connsiteX3" fmla="*/ 1686589 w 1686589"/>
                  <a:gd name="connsiteY3" fmla="*/ 4235025 h 4235025"/>
                  <a:gd name="connsiteX0" fmla="*/ 126866 w 1813455"/>
                  <a:gd name="connsiteY0" fmla="*/ 0 h 4235025"/>
                  <a:gd name="connsiteX1" fmla="*/ 552979 w 1813455"/>
                  <a:gd name="connsiteY1" fmla="*/ 1304499 h 4235025"/>
                  <a:gd name="connsiteX2" fmla="*/ 210079 w 1813455"/>
                  <a:gd name="connsiteY2" fmla="*/ 2739599 h 4235025"/>
                  <a:gd name="connsiteX3" fmla="*/ 1813455 w 1813455"/>
                  <a:gd name="connsiteY3" fmla="*/ 4235025 h 4235025"/>
                  <a:gd name="connsiteX0" fmla="*/ 145916 w 1832505"/>
                  <a:gd name="connsiteY0" fmla="*/ 0 h 4235025"/>
                  <a:gd name="connsiteX1" fmla="*/ 457729 w 1832505"/>
                  <a:gd name="connsiteY1" fmla="*/ 1304499 h 4235025"/>
                  <a:gd name="connsiteX2" fmla="*/ 229129 w 1832505"/>
                  <a:gd name="connsiteY2" fmla="*/ 2739599 h 4235025"/>
                  <a:gd name="connsiteX3" fmla="*/ 1832505 w 1832505"/>
                  <a:gd name="connsiteY3" fmla="*/ 4235025 h 4235025"/>
                  <a:gd name="connsiteX0" fmla="*/ 145916 w 1832505"/>
                  <a:gd name="connsiteY0" fmla="*/ 0 h 4235025"/>
                  <a:gd name="connsiteX1" fmla="*/ 378355 w 1832505"/>
                  <a:gd name="connsiteY1" fmla="*/ 586951 h 4235025"/>
                  <a:gd name="connsiteX2" fmla="*/ 457729 w 1832505"/>
                  <a:gd name="connsiteY2" fmla="*/ 1304499 h 4235025"/>
                  <a:gd name="connsiteX3" fmla="*/ 229129 w 1832505"/>
                  <a:gd name="connsiteY3" fmla="*/ 2739599 h 4235025"/>
                  <a:gd name="connsiteX4" fmla="*/ 1832505 w 1832505"/>
                  <a:gd name="connsiteY4" fmla="*/ 4235025 h 4235025"/>
                  <a:gd name="connsiteX0" fmla="*/ 269741 w 1956330"/>
                  <a:gd name="connsiteY0" fmla="*/ 0 h 4235025"/>
                  <a:gd name="connsiteX1" fmla="*/ 502180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69741 w 1956330"/>
                  <a:gd name="connsiteY0" fmla="*/ 0 h 4235025"/>
                  <a:gd name="connsiteX1" fmla="*/ 378355 w 1956330"/>
                  <a:gd name="connsiteY1" fmla="*/ 586951 h 4235025"/>
                  <a:gd name="connsiteX2" fmla="*/ 581554 w 1956330"/>
                  <a:gd name="connsiteY2" fmla="*/ 1304499 h 4235025"/>
                  <a:gd name="connsiteX3" fmla="*/ 229129 w 1956330"/>
                  <a:gd name="connsiteY3" fmla="*/ 2739599 h 4235025"/>
                  <a:gd name="connsiteX4" fmla="*/ 1956330 w 1956330"/>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4005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304499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739599 h 4235025"/>
                  <a:gd name="connsiteX4" fmla="*/ 1978555 w 1978555"/>
                  <a:gd name="connsiteY4" fmla="*/ 4235025 h 4235025"/>
                  <a:gd name="connsiteX0" fmla="*/ 291966 w 1978555"/>
                  <a:gd name="connsiteY0" fmla="*/ 0 h 4235025"/>
                  <a:gd name="connsiteX1" fmla="*/ 514880 w 1978555"/>
                  <a:gd name="connsiteY1" fmla="*/ 58695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695024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063201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291966 w 1978555"/>
                  <a:gd name="connsiteY0" fmla="*/ 0 h 4235025"/>
                  <a:gd name="connsiteX1" fmla="*/ 514880 w 1978555"/>
                  <a:gd name="connsiteY1" fmla="*/ 1510876 h 4235025"/>
                  <a:gd name="connsiteX2" fmla="*/ 470429 w 1978555"/>
                  <a:gd name="connsiteY2" fmla="*/ 1895049 h 4235025"/>
                  <a:gd name="connsiteX3" fmla="*/ 251354 w 1978555"/>
                  <a:gd name="connsiteY3" fmla="*/ 2882474 h 4235025"/>
                  <a:gd name="connsiteX4" fmla="*/ 1978555 w 1978555"/>
                  <a:gd name="connsiteY4" fmla="*/ 4235025 h 4235025"/>
                  <a:gd name="connsiteX0" fmla="*/ 342766 w 2029355"/>
                  <a:gd name="connsiteY0" fmla="*/ 0 h 4235025"/>
                  <a:gd name="connsiteX1" fmla="*/ 565680 w 2029355"/>
                  <a:gd name="connsiteY1" fmla="*/ 1510876 h 4235025"/>
                  <a:gd name="connsiteX2" fmla="*/ 216429 w 2029355"/>
                  <a:gd name="connsiteY2" fmla="*/ 2428449 h 4235025"/>
                  <a:gd name="connsiteX3" fmla="*/ 302154 w 2029355"/>
                  <a:gd name="connsiteY3" fmla="*/ 2882474 h 4235025"/>
                  <a:gd name="connsiteX4" fmla="*/ 2029355 w 2029355"/>
                  <a:gd name="connsiteY4" fmla="*/ 4235025 h 4235025"/>
                  <a:gd name="connsiteX0" fmla="*/ 128983 w 1815572"/>
                  <a:gd name="connsiteY0" fmla="*/ 0 h 4235025"/>
                  <a:gd name="connsiteX1" fmla="*/ 351897 w 1815572"/>
                  <a:gd name="connsiteY1" fmla="*/ 1510876 h 4235025"/>
                  <a:gd name="connsiteX2" fmla="*/ 2646 w 1815572"/>
                  <a:gd name="connsiteY2" fmla="*/ 2428449 h 4235025"/>
                  <a:gd name="connsiteX3" fmla="*/ 336021 w 1815572"/>
                  <a:gd name="connsiteY3" fmla="*/ 3301574 h 4235025"/>
                  <a:gd name="connsiteX4" fmla="*/ 1815572 w 1815572"/>
                  <a:gd name="connsiteY4" fmla="*/ 4235025 h 4235025"/>
                  <a:gd name="connsiteX0" fmla="*/ 128983 w 1225022"/>
                  <a:gd name="connsiteY0" fmla="*/ 0 h 4015950"/>
                  <a:gd name="connsiteX1" fmla="*/ 351897 w 1225022"/>
                  <a:gd name="connsiteY1" fmla="*/ 1510876 h 4015950"/>
                  <a:gd name="connsiteX2" fmla="*/ 2646 w 1225022"/>
                  <a:gd name="connsiteY2" fmla="*/ 2428449 h 4015950"/>
                  <a:gd name="connsiteX3" fmla="*/ 336021 w 1225022"/>
                  <a:gd name="connsiteY3" fmla="*/ 3301574 h 4015950"/>
                  <a:gd name="connsiteX4" fmla="*/ 1225022 w 1225022"/>
                  <a:gd name="connsiteY4" fmla="*/ 4015950 h 4015950"/>
                  <a:gd name="connsiteX0" fmla="*/ 149091 w 1245130"/>
                  <a:gd name="connsiteY0" fmla="*/ 0 h 4015950"/>
                  <a:gd name="connsiteX1" fmla="*/ 219605 w 1245130"/>
                  <a:gd name="connsiteY1" fmla="*/ 1510876 h 4015950"/>
                  <a:gd name="connsiteX2" fmla="*/ 22754 w 1245130"/>
                  <a:gd name="connsiteY2" fmla="*/ 2428449 h 4015950"/>
                  <a:gd name="connsiteX3" fmla="*/ 356129 w 1245130"/>
                  <a:gd name="connsiteY3" fmla="*/ 3301574 h 4015950"/>
                  <a:gd name="connsiteX4" fmla="*/ 1245130 w 1245130"/>
                  <a:gd name="connsiteY4" fmla="*/ 4015950 h 4015950"/>
                  <a:gd name="connsiteX0" fmla="*/ 282441 w 1378480"/>
                  <a:gd name="connsiteY0" fmla="*/ 0 h 4015950"/>
                  <a:gd name="connsiteX1" fmla="*/ 352955 w 1378480"/>
                  <a:gd name="connsiteY1" fmla="*/ 1510876 h 4015950"/>
                  <a:gd name="connsiteX2" fmla="*/ 22754 w 1378480"/>
                  <a:gd name="connsiteY2" fmla="*/ 2618949 h 4015950"/>
                  <a:gd name="connsiteX3" fmla="*/ 489479 w 1378480"/>
                  <a:gd name="connsiteY3" fmla="*/ 3301574 h 4015950"/>
                  <a:gd name="connsiteX4" fmla="*/ 1378480 w 1378480"/>
                  <a:gd name="connsiteY4" fmla="*/ 4015950 h 4015950"/>
                  <a:gd name="connsiteX0" fmla="*/ 282441 w 1378480"/>
                  <a:gd name="connsiteY0" fmla="*/ 0 h 4015950"/>
                  <a:gd name="connsiteX1" fmla="*/ 352955 w 1378480"/>
                  <a:gd name="connsiteY1" fmla="*/ 1510876 h 4015950"/>
                  <a:gd name="connsiteX2" fmla="*/ 22754 w 1378480"/>
                  <a:gd name="connsiteY2" fmla="*/ 2618949 h 4015950"/>
                  <a:gd name="connsiteX3" fmla="*/ 489479 w 1378480"/>
                  <a:gd name="connsiteY3" fmla="*/ 3301574 h 4015950"/>
                  <a:gd name="connsiteX4" fmla="*/ 1378480 w 1378480"/>
                  <a:gd name="connsiteY4" fmla="*/ 4015950 h 4015950"/>
                  <a:gd name="connsiteX0" fmla="*/ 430608 w 1526647"/>
                  <a:gd name="connsiteY0" fmla="*/ 0 h 4015950"/>
                  <a:gd name="connsiteX1" fmla="*/ 501122 w 1526647"/>
                  <a:gd name="connsiteY1" fmla="*/ 1510876 h 4015950"/>
                  <a:gd name="connsiteX2" fmla="*/ 170921 w 1526647"/>
                  <a:gd name="connsiteY2" fmla="*/ 2618949 h 4015950"/>
                  <a:gd name="connsiteX3" fmla="*/ 1526647 w 1526647"/>
                  <a:gd name="connsiteY3" fmla="*/ 4015950 h 4015950"/>
                  <a:gd name="connsiteX0" fmla="*/ 412616 w 1400705"/>
                  <a:gd name="connsiteY0" fmla="*/ 0 h 4015950"/>
                  <a:gd name="connsiteX1" fmla="*/ 483130 w 1400705"/>
                  <a:gd name="connsiteY1" fmla="*/ 1510876 h 4015950"/>
                  <a:gd name="connsiteX2" fmla="*/ 152929 w 1400705"/>
                  <a:gd name="connsiteY2" fmla="*/ 2618949 h 4015950"/>
                  <a:gd name="connsiteX3" fmla="*/ 1400705 w 1400705"/>
                  <a:gd name="connsiteY3" fmla="*/ 4015950 h 4015950"/>
                  <a:gd name="connsiteX0" fmla="*/ 336416 w 1324505"/>
                  <a:gd name="connsiteY0" fmla="*/ 0 h 4015950"/>
                  <a:gd name="connsiteX1" fmla="*/ 406930 w 1324505"/>
                  <a:gd name="connsiteY1" fmla="*/ 1510876 h 4015950"/>
                  <a:gd name="connsiteX2" fmla="*/ 152929 w 1324505"/>
                  <a:gd name="connsiteY2" fmla="*/ 2733249 h 4015950"/>
                  <a:gd name="connsiteX3" fmla="*/ 1324505 w 1324505"/>
                  <a:gd name="connsiteY3" fmla="*/ 4015950 h 4015950"/>
                </a:gdLst>
                <a:ahLst/>
                <a:cxnLst>
                  <a:cxn ang="0">
                    <a:pos x="connsiteX0" y="connsiteY0"/>
                  </a:cxn>
                  <a:cxn ang="0">
                    <a:pos x="connsiteX1" y="connsiteY1"/>
                  </a:cxn>
                  <a:cxn ang="0">
                    <a:pos x="connsiteX2" y="connsiteY2"/>
                  </a:cxn>
                  <a:cxn ang="0">
                    <a:pos x="connsiteX3" y="connsiteY3"/>
                  </a:cxn>
                </a:cxnLst>
                <a:rect l="l" t="t" r="r" b="b"/>
                <a:pathLst>
                  <a:path w="1324505" h="4015950">
                    <a:moveTo>
                      <a:pt x="336416" y="0"/>
                    </a:moveTo>
                    <a:cubicBezTo>
                      <a:pt x="375156" y="97825"/>
                      <a:pt x="437511" y="1055335"/>
                      <a:pt x="406930" y="1510876"/>
                    </a:cubicBezTo>
                    <a:cubicBezTo>
                      <a:pt x="376349" y="1966417"/>
                      <a:pt x="0" y="2315737"/>
                      <a:pt x="152929" y="2733249"/>
                    </a:cubicBezTo>
                    <a:cubicBezTo>
                      <a:pt x="305858" y="3150761"/>
                      <a:pt x="1042062" y="3724908"/>
                      <a:pt x="1324505" y="4015950"/>
                    </a:cubicBezTo>
                  </a:path>
                </a:pathLst>
              </a:custGeom>
              <a:noFill/>
              <a:ln w="381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787770" y="2162683"/>
                <a:ext cx="1281582" cy="3304284"/>
              </a:xfrm>
              <a:custGeom>
                <a:avLst/>
                <a:gdLst>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2393950"/>
                  <a:gd name="connsiteY0" fmla="*/ 0 h 3632200"/>
                  <a:gd name="connsiteX1" fmla="*/ 895350 w 2393950"/>
                  <a:gd name="connsiteY1" fmla="*/ 1447800 h 3632200"/>
                  <a:gd name="connsiteX2" fmla="*/ 95250 w 2393950"/>
                  <a:gd name="connsiteY2" fmla="*/ 2667000 h 3632200"/>
                  <a:gd name="connsiteX3" fmla="*/ 1466850 w 2393950"/>
                  <a:gd name="connsiteY3" fmla="*/ 3429000 h 3632200"/>
                  <a:gd name="connsiteX4" fmla="*/ 2393950 w 2393950"/>
                  <a:gd name="connsiteY4" fmla="*/ 3632200 h 3632200"/>
                  <a:gd name="connsiteX0" fmla="*/ 387350 w 1466850"/>
                  <a:gd name="connsiteY0" fmla="*/ 0 h 3429000"/>
                  <a:gd name="connsiteX1" fmla="*/ 895350 w 1466850"/>
                  <a:gd name="connsiteY1" fmla="*/ 1447800 h 3429000"/>
                  <a:gd name="connsiteX2" fmla="*/ 95250 w 1466850"/>
                  <a:gd name="connsiteY2" fmla="*/ 2667000 h 3429000"/>
                  <a:gd name="connsiteX3" fmla="*/ 1466850 w 1466850"/>
                  <a:gd name="connsiteY3" fmla="*/ 3429000 h 3429000"/>
                  <a:gd name="connsiteX0" fmla="*/ 586317 w 2859617"/>
                  <a:gd name="connsiteY0" fmla="*/ 0 h 4114800"/>
                  <a:gd name="connsiteX1" fmla="*/ 1094317 w 2859617"/>
                  <a:gd name="connsiteY1" fmla="*/ 1447800 h 4114800"/>
                  <a:gd name="connsiteX2" fmla="*/ 294217 w 2859617"/>
                  <a:gd name="connsiteY2" fmla="*/ 2667000 h 4114800"/>
                  <a:gd name="connsiteX3" fmla="*/ 2859617 w 2859617"/>
                  <a:gd name="connsiteY3" fmla="*/ 4114800 h 4114800"/>
                  <a:gd name="connsiteX0" fmla="*/ 0 w 2273300"/>
                  <a:gd name="connsiteY0" fmla="*/ 0 h 4114800"/>
                  <a:gd name="connsiteX1" fmla="*/ 508000 w 2273300"/>
                  <a:gd name="connsiteY1" fmla="*/ 1447800 h 4114800"/>
                  <a:gd name="connsiteX2" fmla="*/ 431800 w 2273300"/>
                  <a:gd name="connsiteY2" fmla="*/ 2882900 h 4114800"/>
                  <a:gd name="connsiteX3" fmla="*/ 2273300 w 2273300"/>
                  <a:gd name="connsiteY3" fmla="*/ 4114800 h 4114800"/>
                  <a:gd name="connsiteX0" fmla="*/ 243417 w 4802717"/>
                  <a:gd name="connsiteY0" fmla="*/ 0 h 5346700"/>
                  <a:gd name="connsiteX1" fmla="*/ 751417 w 4802717"/>
                  <a:gd name="connsiteY1" fmla="*/ 1447800 h 5346700"/>
                  <a:gd name="connsiteX2" fmla="*/ 675217 w 4802717"/>
                  <a:gd name="connsiteY2" fmla="*/ 2882900 h 5346700"/>
                  <a:gd name="connsiteX3" fmla="*/ 4802717 w 4802717"/>
                  <a:gd name="connsiteY3" fmla="*/ 5346700 h 5346700"/>
                  <a:gd name="connsiteX0" fmla="*/ 0 w 4559300"/>
                  <a:gd name="connsiteY0" fmla="*/ 0 h 5346700"/>
                  <a:gd name="connsiteX1" fmla="*/ 508000 w 4559300"/>
                  <a:gd name="connsiteY1" fmla="*/ 1447800 h 5346700"/>
                  <a:gd name="connsiteX2" fmla="*/ 431800 w 4559300"/>
                  <a:gd name="connsiteY2" fmla="*/ 2882900 h 5346700"/>
                  <a:gd name="connsiteX3" fmla="*/ 2273301 w 4559300"/>
                  <a:gd name="connsiteY3" fmla="*/ 4102100 h 5346700"/>
                  <a:gd name="connsiteX4" fmla="*/ 4559300 w 4559300"/>
                  <a:gd name="connsiteY4" fmla="*/ 5346700 h 5346700"/>
                  <a:gd name="connsiteX0" fmla="*/ 0 w 2360084"/>
                  <a:gd name="connsiteY0" fmla="*/ 232833 h 4819650"/>
                  <a:gd name="connsiteX1" fmla="*/ 508000 w 2360084"/>
                  <a:gd name="connsiteY1" fmla="*/ 1680633 h 4819650"/>
                  <a:gd name="connsiteX2" fmla="*/ 431800 w 2360084"/>
                  <a:gd name="connsiteY2" fmla="*/ 3115733 h 4819650"/>
                  <a:gd name="connsiteX3" fmla="*/ 2273301 w 2360084"/>
                  <a:gd name="connsiteY3" fmla="*/ 4334933 h 4819650"/>
                  <a:gd name="connsiteX4" fmla="*/ 952500 w 2360084"/>
                  <a:gd name="connsiteY4" fmla="*/ 207433 h 481965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0" fmla="*/ 0 w 2436284"/>
                  <a:gd name="connsiteY0" fmla="*/ 25400 h 4343400"/>
                  <a:gd name="connsiteX1" fmla="*/ 508000 w 2436284"/>
                  <a:gd name="connsiteY1" fmla="*/ 1473200 h 4343400"/>
                  <a:gd name="connsiteX2" fmla="*/ 431800 w 2436284"/>
                  <a:gd name="connsiteY2" fmla="*/ 2908300 h 4343400"/>
                  <a:gd name="connsiteX3" fmla="*/ 2273301 w 2436284"/>
                  <a:gd name="connsiteY3" fmla="*/ 4127500 h 4343400"/>
                  <a:gd name="connsiteX4" fmla="*/ 1409700 w 2436284"/>
                  <a:gd name="connsiteY4" fmla="*/ 1612901 h 4343400"/>
                  <a:gd name="connsiteX5" fmla="*/ 952500 w 2436284"/>
                  <a:gd name="connsiteY5" fmla="*/ 0 h 4343400"/>
                  <a:gd name="connsiteX6" fmla="*/ 0 w 2436284"/>
                  <a:gd name="connsiteY6" fmla="*/ 25400 h 4343400"/>
                  <a:gd name="connsiteX0" fmla="*/ 0 w 2410884"/>
                  <a:gd name="connsiteY0" fmla="*/ 25400 h 4375150"/>
                  <a:gd name="connsiteX1" fmla="*/ 508000 w 2410884"/>
                  <a:gd name="connsiteY1" fmla="*/ 1473200 h 4375150"/>
                  <a:gd name="connsiteX2" fmla="*/ 431800 w 2410884"/>
                  <a:gd name="connsiteY2" fmla="*/ 2908300 h 4375150"/>
                  <a:gd name="connsiteX3" fmla="*/ 2273301 w 2410884"/>
                  <a:gd name="connsiteY3" fmla="*/ 4127500 h 4375150"/>
                  <a:gd name="connsiteX4" fmla="*/ 1257300 w 2410884"/>
                  <a:gd name="connsiteY4" fmla="*/ 1422401 h 4375150"/>
                  <a:gd name="connsiteX5" fmla="*/ 952500 w 2410884"/>
                  <a:gd name="connsiteY5" fmla="*/ 0 h 4375150"/>
                  <a:gd name="connsiteX6" fmla="*/ 0 w 2410884"/>
                  <a:gd name="connsiteY6" fmla="*/ 25400 h 43751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257300 w 2580218"/>
                  <a:gd name="connsiteY5" fmla="*/ 1422401 h 4260850"/>
                  <a:gd name="connsiteX6" fmla="*/ 952500 w 2580218"/>
                  <a:gd name="connsiteY6" fmla="*/ 0 h 4260850"/>
                  <a:gd name="connsiteX7" fmla="*/ 0 w 2580218"/>
                  <a:gd name="connsiteY7" fmla="*/ 25400 h 4260850"/>
                  <a:gd name="connsiteX0" fmla="*/ 0 w 2580218"/>
                  <a:gd name="connsiteY0" fmla="*/ 25400 h 4260850"/>
                  <a:gd name="connsiteX1" fmla="*/ 508000 w 2580218"/>
                  <a:gd name="connsiteY1" fmla="*/ 1473200 h 4260850"/>
                  <a:gd name="connsiteX2" fmla="*/ 431800 w 2580218"/>
                  <a:gd name="connsiteY2" fmla="*/ 2908300 h 4260850"/>
                  <a:gd name="connsiteX3" fmla="*/ 2273301 w 2580218"/>
                  <a:gd name="connsiteY3" fmla="*/ 4127500 h 4260850"/>
                  <a:gd name="connsiteX4" fmla="*/ 2273300 w 2580218"/>
                  <a:gd name="connsiteY4" fmla="*/ 3708401 h 4260850"/>
                  <a:gd name="connsiteX5" fmla="*/ 1308100 w 2580218"/>
                  <a:gd name="connsiteY5" fmla="*/ 3111501 h 4260850"/>
                  <a:gd name="connsiteX6" fmla="*/ 1257300 w 2580218"/>
                  <a:gd name="connsiteY6" fmla="*/ 1422401 h 4260850"/>
                  <a:gd name="connsiteX7" fmla="*/ 952500 w 2580218"/>
                  <a:gd name="connsiteY7" fmla="*/ 0 h 4260850"/>
                  <a:gd name="connsiteX8" fmla="*/ 0 w 2580218"/>
                  <a:gd name="connsiteY8" fmla="*/ 25400 h 4260850"/>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1257300 w 2601384"/>
                  <a:gd name="connsiteY7" fmla="*/ 1422401 h 4290484"/>
                  <a:gd name="connsiteX8" fmla="*/ 952500 w 2601384"/>
                  <a:gd name="connsiteY8" fmla="*/ 0 h 4290484"/>
                  <a:gd name="connsiteX9" fmla="*/ 0 w 2601384"/>
                  <a:gd name="connsiteY9"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273300 w 2601384"/>
                  <a:gd name="connsiteY5" fmla="*/ 3708401 h 4290484"/>
                  <a:gd name="connsiteX6" fmla="*/ 1308100 w 2601384"/>
                  <a:gd name="connsiteY6" fmla="*/ 3111501 h 4290484"/>
                  <a:gd name="connsiteX7" fmla="*/ 990600 w 2601384"/>
                  <a:gd name="connsiteY7" fmla="*/ 2463801 h 4290484"/>
                  <a:gd name="connsiteX8" fmla="*/ 1257300 w 2601384"/>
                  <a:gd name="connsiteY8" fmla="*/ 1422401 h 4290484"/>
                  <a:gd name="connsiteX9" fmla="*/ 952500 w 2601384"/>
                  <a:gd name="connsiteY9" fmla="*/ 0 h 4290484"/>
                  <a:gd name="connsiteX10" fmla="*/ 0 w 2601384"/>
                  <a:gd name="connsiteY10"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601384"/>
                  <a:gd name="connsiteY0" fmla="*/ 25400 h 4290484"/>
                  <a:gd name="connsiteX1" fmla="*/ 508000 w 2601384"/>
                  <a:gd name="connsiteY1" fmla="*/ 1473200 h 4290484"/>
                  <a:gd name="connsiteX2" fmla="*/ 431800 w 2601384"/>
                  <a:gd name="connsiteY2" fmla="*/ 2908300 h 4290484"/>
                  <a:gd name="connsiteX3" fmla="*/ 2273301 w 2601384"/>
                  <a:gd name="connsiteY3" fmla="*/ 4127500 h 4290484"/>
                  <a:gd name="connsiteX4" fmla="*/ 2400300 w 2601384"/>
                  <a:gd name="connsiteY4" fmla="*/ 3886201 h 4290484"/>
                  <a:gd name="connsiteX5" fmla="*/ 2362200 w 2601384"/>
                  <a:gd name="connsiteY5" fmla="*/ 3771901 h 4290484"/>
                  <a:gd name="connsiteX6" fmla="*/ 2273300 w 2601384"/>
                  <a:gd name="connsiteY6" fmla="*/ 3708401 h 4290484"/>
                  <a:gd name="connsiteX7" fmla="*/ 1308100 w 2601384"/>
                  <a:gd name="connsiteY7" fmla="*/ 3111501 h 4290484"/>
                  <a:gd name="connsiteX8" fmla="*/ 990600 w 2601384"/>
                  <a:gd name="connsiteY8" fmla="*/ 2463801 h 4290484"/>
                  <a:gd name="connsiteX9" fmla="*/ 1257300 w 2601384"/>
                  <a:gd name="connsiteY9" fmla="*/ 1422401 h 4290484"/>
                  <a:gd name="connsiteX10" fmla="*/ 952500 w 2601384"/>
                  <a:gd name="connsiteY10" fmla="*/ 0 h 4290484"/>
                  <a:gd name="connsiteX11" fmla="*/ 0 w 2601384"/>
                  <a:gd name="connsiteY11" fmla="*/ 25400 h 4290484"/>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362200 w 2584451"/>
                  <a:gd name="connsiteY6" fmla="*/ 3771901 h 4330700"/>
                  <a:gd name="connsiteX7" fmla="*/ 2273300 w 2584451"/>
                  <a:gd name="connsiteY7" fmla="*/ 3708401 h 4330700"/>
                  <a:gd name="connsiteX8" fmla="*/ 1308100 w 2584451"/>
                  <a:gd name="connsiteY8" fmla="*/ 3111501 h 4330700"/>
                  <a:gd name="connsiteX9" fmla="*/ 990600 w 2584451"/>
                  <a:gd name="connsiteY9" fmla="*/ 2463801 h 4330700"/>
                  <a:gd name="connsiteX10" fmla="*/ 1257300 w 2584451"/>
                  <a:gd name="connsiteY10" fmla="*/ 1422401 h 4330700"/>
                  <a:gd name="connsiteX11" fmla="*/ 952500 w 2584451"/>
                  <a:gd name="connsiteY11" fmla="*/ 0 h 4330700"/>
                  <a:gd name="connsiteX12" fmla="*/ 0 w 2584451"/>
                  <a:gd name="connsiteY12"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584451"/>
                  <a:gd name="connsiteY0" fmla="*/ 25400 h 4330700"/>
                  <a:gd name="connsiteX1" fmla="*/ 508000 w 2584451"/>
                  <a:gd name="connsiteY1" fmla="*/ 1473200 h 4330700"/>
                  <a:gd name="connsiteX2" fmla="*/ 431800 w 2584451"/>
                  <a:gd name="connsiteY2" fmla="*/ 2908300 h 4330700"/>
                  <a:gd name="connsiteX3" fmla="*/ 2273301 w 2584451"/>
                  <a:gd name="connsiteY3" fmla="*/ 4127500 h 4330700"/>
                  <a:gd name="connsiteX4" fmla="*/ 2298700 w 2584451"/>
                  <a:gd name="connsiteY4" fmla="*/ 4127501 h 4330700"/>
                  <a:gd name="connsiteX5" fmla="*/ 2400300 w 2584451"/>
                  <a:gd name="connsiteY5" fmla="*/ 3886201 h 4330700"/>
                  <a:gd name="connsiteX6" fmla="*/ 2273300 w 2584451"/>
                  <a:gd name="connsiteY6" fmla="*/ 3708401 h 4330700"/>
                  <a:gd name="connsiteX7" fmla="*/ 1308100 w 2584451"/>
                  <a:gd name="connsiteY7" fmla="*/ 3111501 h 4330700"/>
                  <a:gd name="connsiteX8" fmla="*/ 990600 w 2584451"/>
                  <a:gd name="connsiteY8" fmla="*/ 2463801 h 4330700"/>
                  <a:gd name="connsiteX9" fmla="*/ 1257300 w 2584451"/>
                  <a:gd name="connsiteY9" fmla="*/ 1422401 h 4330700"/>
                  <a:gd name="connsiteX10" fmla="*/ 952500 w 2584451"/>
                  <a:gd name="connsiteY10" fmla="*/ 0 h 4330700"/>
                  <a:gd name="connsiteX11" fmla="*/ 0 w 2584451"/>
                  <a:gd name="connsiteY11" fmla="*/ 25400 h 4330700"/>
                  <a:gd name="connsiteX0" fmla="*/ 0 w 2465918"/>
                  <a:gd name="connsiteY0" fmla="*/ 25400 h 4254501"/>
                  <a:gd name="connsiteX1" fmla="*/ 508000 w 2465918"/>
                  <a:gd name="connsiteY1" fmla="*/ 1473200 h 4254501"/>
                  <a:gd name="connsiteX2" fmla="*/ 431800 w 2465918"/>
                  <a:gd name="connsiteY2" fmla="*/ 2908300 h 4254501"/>
                  <a:gd name="connsiteX3" fmla="*/ 2159001 w 2465918"/>
                  <a:gd name="connsiteY3" fmla="*/ 4051301 h 4254501"/>
                  <a:gd name="connsiteX4" fmla="*/ 2273301 w 2465918"/>
                  <a:gd name="connsiteY4" fmla="*/ 4127500 h 4254501"/>
                  <a:gd name="connsiteX5" fmla="*/ 2298700 w 2465918"/>
                  <a:gd name="connsiteY5" fmla="*/ 4127501 h 4254501"/>
                  <a:gd name="connsiteX6" fmla="*/ 2400300 w 2465918"/>
                  <a:gd name="connsiteY6" fmla="*/ 3886201 h 4254501"/>
                  <a:gd name="connsiteX7" fmla="*/ 2273300 w 2465918"/>
                  <a:gd name="connsiteY7" fmla="*/ 3708401 h 4254501"/>
                  <a:gd name="connsiteX8" fmla="*/ 1308100 w 2465918"/>
                  <a:gd name="connsiteY8" fmla="*/ 3111501 h 4254501"/>
                  <a:gd name="connsiteX9" fmla="*/ 990600 w 2465918"/>
                  <a:gd name="connsiteY9" fmla="*/ 2463801 h 4254501"/>
                  <a:gd name="connsiteX10" fmla="*/ 1257300 w 2465918"/>
                  <a:gd name="connsiteY10" fmla="*/ 1422401 h 4254501"/>
                  <a:gd name="connsiteX11" fmla="*/ 952500 w 2465918"/>
                  <a:gd name="connsiteY11" fmla="*/ 0 h 4254501"/>
                  <a:gd name="connsiteX12" fmla="*/ 0 w 2465918"/>
                  <a:gd name="connsiteY12" fmla="*/ 25400 h 4254501"/>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886201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273300 w 2400300"/>
                  <a:gd name="connsiteY7" fmla="*/ 3708401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400300"/>
                  <a:gd name="connsiteY0" fmla="*/ 25400 h 4167717"/>
                  <a:gd name="connsiteX1" fmla="*/ 508000 w 2400300"/>
                  <a:gd name="connsiteY1" fmla="*/ 1473200 h 4167717"/>
                  <a:gd name="connsiteX2" fmla="*/ 431800 w 2400300"/>
                  <a:gd name="connsiteY2" fmla="*/ 2908300 h 4167717"/>
                  <a:gd name="connsiteX3" fmla="*/ 2159001 w 2400300"/>
                  <a:gd name="connsiteY3" fmla="*/ 4051301 h 4167717"/>
                  <a:gd name="connsiteX4" fmla="*/ 2273301 w 2400300"/>
                  <a:gd name="connsiteY4" fmla="*/ 4127500 h 4167717"/>
                  <a:gd name="connsiteX5" fmla="*/ 2298700 w 2400300"/>
                  <a:gd name="connsiteY5" fmla="*/ 4127501 h 4167717"/>
                  <a:gd name="connsiteX6" fmla="*/ 2400300 w 2400300"/>
                  <a:gd name="connsiteY6" fmla="*/ 3989568 h 4167717"/>
                  <a:gd name="connsiteX7" fmla="*/ 2169933 w 2400300"/>
                  <a:gd name="connsiteY7" fmla="*/ 3875379 h 4167717"/>
                  <a:gd name="connsiteX8" fmla="*/ 1308100 w 2400300"/>
                  <a:gd name="connsiteY8" fmla="*/ 3111501 h 4167717"/>
                  <a:gd name="connsiteX9" fmla="*/ 990600 w 2400300"/>
                  <a:gd name="connsiteY9" fmla="*/ 2463801 h 4167717"/>
                  <a:gd name="connsiteX10" fmla="*/ 1257300 w 2400300"/>
                  <a:gd name="connsiteY10" fmla="*/ 1422401 h 4167717"/>
                  <a:gd name="connsiteX11" fmla="*/ 952500 w 2400300"/>
                  <a:gd name="connsiteY11" fmla="*/ 0 h 4167717"/>
                  <a:gd name="connsiteX12" fmla="*/ 0 w 2400300"/>
                  <a:gd name="connsiteY12" fmla="*/ 25400 h 4167717"/>
                  <a:gd name="connsiteX0" fmla="*/ 0 w 2318413"/>
                  <a:gd name="connsiteY0" fmla="*/ 25400 h 4167717"/>
                  <a:gd name="connsiteX1" fmla="*/ 508000 w 2318413"/>
                  <a:gd name="connsiteY1" fmla="*/ 1473200 h 4167717"/>
                  <a:gd name="connsiteX2" fmla="*/ 431800 w 2318413"/>
                  <a:gd name="connsiteY2" fmla="*/ 2908300 h 4167717"/>
                  <a:gd name="connsiteX3" fmla="*/ 2159001 w 2318413"/>
                  <a:gd name="connsiteY3" fmla="*/ 4051301 h 4167717"/>
                  <a:gd name="connsiteX4" fmla="*/ 2273301 w 2318413"/>
                  <a:gd name="connsiteY4" fmla="*/ 4127500 h 4167717"/>
                  <a:gd name="connsiteX5" fmla="*/ 2298700 w 2318413"/>
                  <a:gd name="connsiteY5" fmla="*/ 4127501 h 4167717"/>
                  <a:gd name="connsiteX6" fmla="*/ 2318413 w 2318413"/>
                  <a:gd name="connsiteY6" fmla="*/ 3989568 h 4167717"/>
                  <a:gd name="connsiteX7" fmla="*/ 2169933 w 2318413"/>
                  <a:gd name="connsiteY7" fmla="*/ 3875379 h 4167717"/>
                  <a:gd name="connsiteX8" fmla="*/ 1308100 w 2318413"/>
                  <a:gd name="connsiteY8" fmla="*/ 3111501 h 4167717"/>
                  <a:gd name="connsiteX9" fmla="*/ 990600 w 2318413"/>
                  <a:gd name="connsiteY9" fmla="*/ 2463801 h 4167717"/>
                  <a:gd name="connsiteX10" fmla="*/ 1257300 w 2318413"/>
                  <a:gd name="connsiteY10" fmla="*/ 1422401 h 4167717"/>
                  <a:gd name="connsiteX11" fmla="*/ 952500 w 2318413"/>
                  <a:gd name="connsiteY11" fmla="*/ 0 h 4167717"/>
                  <a:gd name="connsiteX12" fmla="*/ 0 w 2318413"/>
                  <a:gd name="connsiteY12" fmla="*/ 25400 h 4167717"/>
                  <a:gd name="connsiteX0" fmla="*/ 0 w 2236526"/>
                  <a:gd name="connsiteY0" fmla="*/ 168701 h 4167717"/>
                  <a:gd name="connsiteX1" fmla="*/ 426113 w 2236526"/>
                  <a:gd name="connsiteY1" fmla="*/ 1473200 h 4167717"/>
                  <a:gd name="connsiteX2" fmla="*/ 349913 w 2236526"/>
                  <a:gd name="connsiteY2" fmla="*/ 2908300 h 4167717"/>
                  <a:gd name="connsiteX3" fmla="*/ 2077114 w 2236526"/>
                  <a:gd name="connsiteY3" fmla="*/ 4051301 h 4167717"/>
                  <a:gd name="connsiteX4" fmla="*/ 2191414 w 2236526"/>
                  <a:gd name="connsiteY4" fmla="*/ 4127500 h 4167717"/>
                  <a:gd name="connsiteX5" fmla="*/ 2216813 w 2236526"/>
                  <a:gd name="connsiteY5" fmla="*/ 4127501 h 4167717"/>
                  <a:gd name="connsiteX6" fmla="*/ 2236526 w 2236526"/>
                  <a:gd name="connsiteY6" fmla="*/ 3989568 h 4167717"/>
                  <a:gd name="connsiteX7" fmla="*/ 2088046 w 2236526"/>
                  <a:gd name="connsiteY7" fmla="*/ 3875379 h 4167717"/>
                  <a:gd name="connsiteX8" fmla="*/ 1226213 w 2236526"/>
                  <a:gd name="connsiteY8" fmla="*/ 3111501 h 4167717"/>
                  <a:gd name="connsiteX9" fmla="*/ 908713 w 2236526"/>
                  <a:gd name="connsiteY9" fmla="*/ 2463801 h 4167717"/>
                  <a:gd name="connsiteX10" fmla="*/ 1175413 w 2236526"/>
                  <a:gd name="connsiteY10" fmla="*/ 1422401 h 4167717"/>
                  <a:gd name="connsiteX11" fmla="*/ 870613 w 2236526"/>
                  <a:gd name="connsiteY11" fmla="*/ 0 h 4167717"/>
                  <a:gd name="connsiteX12" fmla="*/ 0 w 2236526"/>
                  <a:gd name="connsiteY12" fmla="*/ 168701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36526 w 2236526"/>
                  <a:gd name="connsiteY7" fmla="*/ 3989568 h 4167717"/>
                  <a:gd name="connsiteX8" fmla="*/ 2088046 w 2236526"/>
                  <a:gd name="connsiteY8" fmla="*/ 3875379 h 4167717"/>
                  <a:gd name="connsiteX9" fmla="*/ 1226213 w 2236526"/>
                  <a:gd name="connsiteY9" fmla="*/ 3111501 h 4167717"/>
                  <a:gd name="connsiteX10" fmla="*/ 908713 w 2236526"/>
                  <a:gd name="connsiteY10" fmla="*/ 2463801 h 4167717"/>
                  <a:gd name="connsiteX11" fmla="*/ 1175413 w 2236526"/>
                  <a:gd name="connsiteY11" fmla="*/ 1422401 h 4167717"/>
                  <a:gd name="connsiteX12" fmla="*/ 962053 w 2236526"/>
                  <a:gd name="connsiteY12"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36526"/>
                  <a:gd name="connsiteY0" fmla="*/ 0 h 4167717"/>
                  <a:gd name="connsiteX1" fmla="*/ 0 w 2236526"/>
                  <a:gd name="connsiteY1" fmla="*/ 168701 h 4167717"/>
                  <a:gd name="connsiteX2" fmla="*/ 426113 w 2236526"/>
                  <a:gd name="connsiteY2" fmla="*/ 1473200 h 4167717"/>
                  <a:gd name="connsiteX3" fmla="*/ 349913 w 2236526"/>
                  <a:gd name="connsiteY3" fmla="*/ 2908300 h 4167717"/>
                  <a:gd name="connsiteX4" fmla="*/ 2077114 w 2236526"/>
                  <a:gd name="connsiteY4" fmla="*/ 4051301 h 4167717"/>
                  <a:gd name="connsiteX5" fmla="*/ 2191414 w 2236526"/>
                  <a:gd name="connsiteY5" fmla="*/ 4127500 h 4167717"/>
                  <a:gd name="connsiteX6" fmla="*/ 2216813 w 2236526"/>
                  <a:gd name="connsiteY6" fmla="*/ 4127501 h 4167717"/>
                  <a:gd name="connsiteX7" fmla="*/ 2212644 w 2236526"/>
                  <a:gd name="connsiteY7" fmla="*/ 4061538 h 4167717"/>
                  <a:gd name="connsiteX8" fmla="*/ 2236526 w 2236526"/>
                  <a:gd name="connsiteY8" fmla="*/ 3989568 h 4167717"/>
                  <a:gd name="connsiteX9" fmla="*/ 2088046 w 2236526"/>
                  <a:gd name="connsiteY9" fmla="*/ 3875379 h 4167717"/>
                  <a:gd name="connsiteX10" fmla="*/ 1226213 w 2236526"/>
                  <a:gd name="connsiteY10" fmla="*/ 3111501 h 4167717"/>
                  <a:gd name="connsiteX11" fmla="*/ 908713 w 2236526"/>
                  <a:gd name="connsiteY11" fmla="*/ 2463801 h 4167717"/>
                  <a:gd name="connsiteX12" fmla="*/ 1175413 w 2236526"/>
                  <a:gd name="connsiteY12" fmla="*/ 1422401 h 4167717"/>
                  <a:gd name="connsiteX13" fmla="*/ 962053 w 2236526"/>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04115 w 2216813"/>
                  <a:gd name="connsiteY7" fmla="*/ 4117977 h 4167717"/>
                  <a:gd name="connsiteX8" fmla="*/ 2212644 w 2216813"/>
                  <a:gd name="connsiteY8" fmla="*/ 4061538 h 4167717"/>
                  <a:gd name="connsiteX9" fmla="*/ 2088046 w 2216813"/>
                  <a:gd name="connsiteY9" fmla="*/ 3875379 h 4167717"/>
                  <a:gd name="connsiteX10" fmla="*/ 1226213 w 2216813"/>
                  <a:gd name="connsiteY10" fmla="*/ 3111501 h 4167717"/>
                  <a:gd name="connsiteX11" fmla="*/ 908713 w 2216813"/>
                  <a:gd name="connsiteY11" fmla="*/ 2463801 h 4167717"/>
                  <a:gd name="connsiteX12" fmla="*/ 1175413 w 2216813"/>
                  <a:gd name="connsiteY12" fmla="*/ 1422401 h 4167717"/>
                  <a:gd name="connsiteX13" fmla="*/ 962053 w 2216813"/>
                  <a:gd name="connsiteY13" fmla="*/ 91440 h 4167717"/>
                  <a:gd name="connsiteX0" fmla="*/ 870613 w 2216813"/>
                  <a:gd name="connsiteY0" fmla="*/ 0 h 4167717"/>
                  <a:gd name="connsiteX1" fmla="*/ 0 w 2216813"/>
                  <a:gd name="connsiteY1" fmla="*/ 168701 h 4167717"/>
                  <a:gd name="connsiteX2" fmla="*/ 426113 w 2216813"/>
                  <a:gd name="connsiteY2" fmla="*/ 1473200 h 4167717"/>
                  <a:gd name="connsiteX3" fmla="*/ 349913 w 2216813"/>
                  <a:gd name="connsiteY3" fmla="*/ 2908300 h 4167717"/>
                  <a:gd name="connsiteX4" fmla="*/ 2077114 w 2216813"/>
                  <a:gd name="connsiteY4" fmla="*/ 4051301 h 4167717"/>
                  <a:gd name="connsiteX5" fmla="*/ 2191414 w 2216813"/>
                  <a:gd name="connsiteY5" fmla="*/ 4127500 h 4167717"/>
                  <a:gd name="connsiteX6" fmla="*/ 2216813 w 2216813"/>
                  <a:gd name="connsiteY6" fmla="*/ 4127501 h 4167717"/>
                  <a:gd name="connsiteX7" fmla="*/ 2212644 w 2216813"/>
                  <a:gd name="connsiteY7" fmla="*/ 4061538 h 4167717"/>
                  <a:gd name="connsiteX8" fmla="*/ 2088046 w 2216813"/>
                  <a:gd name="connsiteY8" fmla="*/ 3875379 h 4167717"/>
                  <a:gd name="connsiteX9" fmla="*/ 1226213 w 2216813"/>
                  <a:gd name="connsiteY9" fmla="*/ 3111501 h 4167717"/>
                  <a:gd name="connsiteX10" fmla="*/ 908713 w 2216813"/>
                  <a:gd name="connsiteY10" fmla="*/ 2463801 h 4167717"/>
                  <a:gd name="connsiteX11" fmla="*/ 1175413 w 2216813"/>
                  <a:gd name="connsiteY11" fmla="*/ 1422401 h 4167717"/>
                  <a:gd name="connsiteX12" fmla="*/ 962053 w 2216813"/>
                  <a:gd name="connsiteY12" fmla="*/ 91440 h 4167717"/>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29872"/>
                  <a:gd name="connsiteY0" fmla="*/ 0 h 4129206"/>
                  <a:gd name="connsiteX1" fmla="*/ 0 w 2229872"/>
                  <a:gd name="connsiteY1" fmla="*/ 168701 h 4129206"/>
                  <a:gd name="connsiteX2" fmla="*/ 426113 w 2229872"/>
                  <a:gd name="connsiteY2" fmla="*/ 1473200 h 4129206"/>
                  <a:gd name="connsiteX3" fmla="*/ 349913 w 2229872"/>
                  <a:gd name="connsiteY3" fmla="*/ 2908300 h 4129206"/>
                  <a:gd name="connsiteX4" fmla="*/ 2077114 w 2229872"/>
                  <a:gd name="connsiteY4" fmla="*/ 4051301 h 4129206"/>
                  <a:gd name="connsiteX5" fmla="*/ 2191414 w 2229872"/>
                  <a:gd name="connsiteY5" fmla="*/ 4127500 h 4129206"/>
                  <a:gd name="connsiteX6" fmla="*/ 2212644 w 2229872"/>
                  <a:gd name="connsiteY6" fmla="*/ 4061538 h 4129206"/>
                  <a:gd name="connsiteX7" fmla="*/ 2088046 w 2229872"/>
                  <a:gd name="connsiteY7" fmla="*/ 3875379 h 4129206"/>
                  <a:gd name="connsiteX8" fmla="*/ 1226213 w 2229872"/>
                  <a:gd name="connsiteY8" fmla="*/ 3111501 h 4129206"/>
                  <a:gd name="connsiteX9" fmla="*/ 908713 w 2229872"/>
                  <a:gd name="connsiteY9" fmla="*/ 2463801 h 4129206"/>
                  <a:gd name="connsiteX10" fmla="*/ 1175413 w 2229872"/>
                  <a:gd name="connsiteY10" fmla="*/ 1422401 h 4129206"/>
                  <a:gd name="connsiteX11" fmla="*/ 962053 w 2229872"/>
                  <a:gd name="connsiteY11" fmla="*/ 91440 h 4129206"/>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870613 w 2248913"/>
                  <a:gd name="connsiteY0" fmla="*/ 0 h 4127500"/>
                  <a:gd name="connsiteX1" fmla="*/ 0 w 2248913"/>
                  <a:gd name="connsiteY1" fmla="*/ 168701 h 4127500"/>
                  <a:gd name="connsiteX2" fmla="*/ 426113 w 2248913"/>
                  <a:gd name="connsiteY2" fmla="*/ 1473200 h 4127500"/>
                  <a:gd name="connsiteX3" fmla="*/ 349913 w 2248913"/>
                  <a:gd name="connsiteY3" fmla="*/ 2908300 h 4127500"/>
                  <a:gd name="connsiteX4" fmla="*/ 2077114 w 2248913"/>
                  <a:gd name="connsiteY4" fmla="*/ 4051301 h 4127500"/>
                  <a:gd name="connsiteX5" fmla="*/ 2191414 w 2248913"/>
                  <a:gd name="connsiteY5" fmla="*/ 4127500 h 4127500"/>
                  <a:gd name="connsiteX6" fmla="*/ 2088046 w 2248913"/>
                  <a:gd name="connsiteY6" fmla="*/ 3875379 h 4127500"/>
                  <a:gd name="connsiteX7" fmla="*/ 1226213 w 2248913"/>
                  <a:gd name="connsiteY7" fmla="*/ 3111501 h 4127500"/>
                  <a:gd name="connsiteX8" fmla="*/ 908713 w 2248913"/>
                  <a:gd name="connsiteY8" fmla="*/ 2463801 h 4127500"/>
                  <a:gd name="connsiteX9" fmla="*/ 1175413 w 2248913"/>
                  <a:gd name="connsiteY9" fmla="*/ 1422401 h 4127500"/>
                  <a:gd name="connsiteX10" fmla="*/ 962053 w 2248913"/>
                  <a:gd name="connsiteY10" fmla="*/ 91440 h 4127500"/>
                  <a:gd name="connsiteX0" fmla="*/ 0 w 2248913"/>
                  <a:gd name="connsiteY0" fmla="*/ 77261 h 4036060"/>
                  <a:gd name="connsiteX1" fmla="*/ 426113 w 2248913"/>
                  <a:gd name="connsiteY1" fmla="*/ 1381760 h 4036060"/>
                  <a:gd name="connsiteX2" fmla="*/ 349913 w 2248913"/>
                  <a:gd name="connsiteY2" fmla="*/ 2816860 h 4036060"/>
                  <a:gd name="connsiteX3" fmla="*/ 2077114 w 2248913"/>
                  <a:gd name="connsiteY3" fmla="*/ 3959861 h 4036060"/>
                  <a:gd name="connsiteX4" fmla="*/ 2191414 w 2248913"/>
                  <a:gd name="connsiteY4" fmla="*/ 4036060 h 4036060"/>
                  <a:gd name="connsiteX5" fmla="*/ 2088046 w 2248913"/>
                  <a:gd name="connsiteY5" fmla="*/ 3783939 h 4036060"/>
                  <a:gd name="connsiteX6" fmla="*/ 1226213 w 2248913"/>
                  <a:gd name="connsiteY6" fmla="*/ 3020061 h 4036060"/>
                  <a:gd name="connsiteX7" fmla="*/ 908713 w 2248913"/>
                  <a:gd name="connsiteY7" fmla="*/ 2372361 h 4036060"/>
                  <a:gd name="connsiteX8" fmla="*/ 1175413 w 2248913"/>
                  <a:gd name="connsiteY8" fmla="*/ 1330961 h 4036060"/>
                  <a:gd name="connsiteX9" fmla="*/ 962053 w 2248913"/>
                  <a:gd name="connsiteY9" fmla="*/ 0 h 4036060"/>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8" fmla="*/ 1175413 w 2248913"/>
                  <a:gd name="connsiteY8" fmla="*/ 12537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7" fmla="*/ 908713 w 2248913"/>
                  <a:gd name="connsiteY7" fmla="*/ 22951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6" fmla="*/ 1226213 w 2248913"/>
                  <a:gd name="connsiteY6" fmla="*/ 2942800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248913"/>
                  <a:gd name="connsiteY0" fmla="*/ 0 h 3958799"/>
                  <a:gd name="connsiteX1" fmla="*/ 426113 w 2248913"/>
                  <a:gd name="connsiteY1" fmla="*/ 1304499 h 3958799"/>
                  <a:gd name="connsiteX2" fmla="*/ 349913 w 2248913"/>
                  <a:gd name="connsiteY2" fmla="*/ 2739599 h 3958799"/>
                  <a:gd name="connsiteX3" fmla="*/ 2077114 w 2248913"/>
                  <a:gd name="connsiteY3" fmla="*/ 3882600 h 3958799"/>
                  <a:gd name="connsiteX4" fmla="*/ 2191414 w 2248913"/>
                  <a:gd name="connsiteY4" fmla="*/ 3958799 h 3958799"/>
                  <a:gd name="connsiteX5" fmla="*/ 2088046 w 2248913"/>
                  <a:gd name="connsiteY5" fmla="*/ 3706678 h 3958799"/>
                  <a:gd name="connsiteX0" fmla="*/ 0 w 2191414"/>
                  <a:gd name="connsiteY0" fmla="*/ 0 h 3958799"/>
                  <a:gd name="connsiteX1" fmla="*/ 426113 w 2191414"/>
                  <a:gd name="connsiteY1" fmla="*/ 1304499 h 3958799"/>
                  <a:gd name="connsiteX2" fmla="*/ 349913 w 2191414"/>
                  <a:gd name="connsiteY2" fmla="*/ 2739599 h 3958799"/>
                  <a:gd name="connsiteX3" fmla="*/ 2077114 w 2191414"/>
                  <a:gd name="connsiteY3" fmla="*/ 3882600 h 3958799"/>
                  <a:gd name="connsiteX4" fmla="*/ 2191414 w 2191414"/>
                  <a:gd name="connsiteY4" fmla="*/ 3958799 h 3958799"/>
                  <a:gd name="connsiteX0" fmla="*/ 0 w 2077114"/>
                  <a:gd name="connsiteY0" fmla="*/ 0 h 3882600"/>
                  <a:gd name="connsiteX1" fmla="*/ 426113 w 2077114"/>
                  <a:gd name="connsiteY1" fmla="*/ 1304499 h 3882600"/>
                  <a:gd name="connsiteX2" fmla="*/ 349913 w 2077114"/>
                  <a:gd name="connsiteY2" fmla="*/ 2739599 h 3882600"/>
                  <a:gd name="connsiteX3" fmla="*/ 2077114 w 2077114"/>
                  <a:gd name="connsiteY3" fmla="*/ 3882600 h 3882600"/>
                  <a:gd name="connsiteX0" fmla="*/ 0 w 2448589"/>
                  <a:gd name="connsiteY0" fmla="*/ 0 h 4073100"/>
                  <a:gd name="connsiteX1" fmla="*/ 426113 w 2448589"/>
                  <a:gd name="connsiteY1" fmla="*/ 1304499 h 4073100"/>
                  <a:gd name="connsiteX2" fmla="*/ 349913 w 2448589"/>
                  <a:gd name="connsiteY2" fmla="*/ 2739599 h 4073100"/>
                  <a:gd name="connsiteX3" fmla="*/ 2448589 w 2448589"/>
                  <a:gd name="connsiteY3" fmla="*/ 4073100 h 4073100"/>
                  <a:gd name="connsiteX0" fmla="*/ 0 w 2448589"/>
                  <a:gd name="connsiteY0" fmla="*/ 0 h 4073100"/>
                  <a:gd name="connsiteX1" fmla="*/ 426113 w 2448589"/>
                  <a:gd name="connsiteY1" fmla="*/ 1494999 h 4073100"/>
                  <a:gd name="connsiteX2" fmla="*/ 349913 w 2448589"/>
                  <a:gd name="connsiteY2" fmla="*/ 2739599 h 4073100"/>
                  <a:gd name="connsiteX3" fmla="*/ 2448589 w 2448589"/>
                  <a:gd name="connsiteY3" fmla="*/ 4073100 h 4073100"/>
                  <a:gd name="connsiteX0" fmla="*/ 10979 w 2459568"/>
                  <a:gd name="connsiteY0" fmla="*/ 0 h 4073100"/>
                  <a:gd name="connsiteX1" fmla="*/ 294217 w 2459568"/>
                  <a:gd name="connsiteY1" fmla="*/ 1494999 h 4073100"/>
                  <a:gd name="connsiteX2" fmla="*/ 360892 w 2459568"/>
                  <a:gd name="connsiteY2" fmla="*/ 2739599 h 4073100"/>
                  <a:gd name="connsiteX3" fmla="*/ 2459568 w 2459568"/>
                  <a:gd name="connsiteY3" fmla="*/ 4073100 h 4073100"/>
                  <a:gd name="connsiteX0" fmla="*/ 163379 w 2611968"/>
                  <a:gd name="connsiteY0" fmla="*/ 0 h 4073100"/>
                  <a:gd name="connsiteX1" fmla="*/ 446617 w 2611968"/>
                  <a:gd name="connsiteY1" fmla="*/ 1494999 h 4073100"/>
                  <a:gd name="connsiteX2" fmla="*/ 360892 w 2611968"/>
                  <a:gd name="connsiteY2" fmla="*/ 2739599 h 4073100"/>
                  <a:gd name="connsiteX3" fmla="*/ 2611968 w 2611968"/>
                  <a:gd name="connsiteY3" fmla="*/ 4073100 h 4073100"/>
                  <a:gd name="connsiteX0" fmla="*/ 69716 w 1956330"/>
                  <a:gd name="connsiteY0" fmla="*/ 0 h 3949275"/>
                  <a:gd name="connsiteX1" fmla="*/ 352954 w 1956330"/>
                  <a:gd name="connsiteY1" fmla="*/ 1494999 h 3949275"/>
                  <a:gd name="connsiteX2" fmla="*/ 267229 w 1956330"/>
                  <a:gd name="connsiteY2" fmla="*/ 2739599 h 3949275"/>
                  <a:gd name="connsiteX3" fmla="*/ 1956330 w 1956330"/>
                  <a:gd name="connsiteY3" fmla="*/ 3949275 h 3949275"/>
                  <a:gd name="connsiteX0" fmla="*/ 69716 w 1956330"/>
                  <a:gd name="connsiteY0" fmla="*/ 0 h 3949275"/>
                  <a:gd name="connsiteX1" fmla="*/ 352954 w 1956330"/>
                  <a:gd name="connsiteY1" fmla="*/ 1298149 h 3949275"/>
                  <a:gd name="connsiteX2" fmla="*/ 267229 w 1956330"/>
                  <a:gd name="connsiteY2" fmla="*/ 2739599 h 3949275"/>
                  <a:gd name="connsiteX3" fmla="*/ 1956330 w 1956330"/>
                  <a:gd name="connsiteY3" fmla="*/ 3949275 h 3949275"/>
                  <a:gd name="connsiteX0" fmla="*/ 49608 w 1815572"/>
                  <a:gd name="connsiteY0" fmla="*/ 0 h 3949275"/>
                  <a:gd name="connsiteX1" fmla="*/ 332846 w 1815572"/>
                  <a:gd name="connsiteY1" fmla="*/ 1298149 h 3949275"/>
                  <a:gd name="connsiteX2" fmla="*/ 247121 w 1815572"/>
                  <a:gd name="connsiteY2" fmla="*/ 2739599 h 3949275"/>
                  <a:gd name="connsiteX3" fmla="*/ 1815572 w 1815572"/>
                  <a:gd name="connsiteY3" fmla="*/ 3949275 h 3949275"/>
                </a:gdLst>
                <a:ahLst/>
                <a:cxnLst>
                  <a:cxn ang="0">
                    <a:pos x="connsiteX0" y="connsiteY0"/>
                  </a:cxn>
                  <a:cxn ang="0">
                    <a:pos x="connsiteX1" y="connsiteY1"/>
                  </a:cxn>
                  <a:cxn ang="0">
                    <a:pos x="connsiteX2" y="connsiteY2"/>
                  </a:cxn>
                  <a:cxn ang="0">
                    <a:pos x="connsiteX3" y="connsiteY3"/>
                  </a:cxn>
                </a:cxnLst>
                <a:rect l="l" t="t" r="r" b="b"/>
                <a:pathLst>
                  <a:path w="1815572" h="3949275">
                    <a:moveTo>
                      <a:pt x="49608" y="0"/>
                    </a:moveTo>
                    <a:cubicBezTo>
                      <a:pt x="327949" y="501650"/>
                      <a:pt x="299927" y="841549"/>
                      <a:pt x="332846" y="1298149"/>
                    </a:cubicBezTo>
                    <a:cubicBezTo>
                      <a:pt x="365765" y="1754749"/>
                      <a:pt x="0" y="2297745"/>
                      <a:pt x="247121" y="2739599"/>
                    </a:cubicBezTo>
                    <a:cubicBezTo>
                      <a:pt x="494242" y="3181453"/>
                      <a:pt x="1508655" y="3746075"/>
                      <a:pt x="1815572" y="3949275"/>
                    </a:cubicBezTo>
                  </a:path>
                </a:pathLst>
              </a:custGeom>
              <a:noFill/>
              <a:ln w="38100">
                <a:solidFill>
                  <a:srgbClr val="FF006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Oval 50"/>
              <p:cNvSpPr/>
              <p:nvPr/>
            </p:nvSpPr>
            <p:spPr>
              <a:xfrm rot="20870704">
                <a:off x="1825463" y="1910729"/>
                <a:ext cx="619035" cy="361279"/>
              </a:xfrm>
              <a:prstGeom prst="ellipse">
                <a:avLst/>
              </a:prstGeom>
              <a:noFill/>
              <a:ln w="38100" cmpd="sng">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19200000">
                <a:off x="3023468" y="5378591"/>
                <a:ext cx="118662" cy="51901"/>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19200000">
                <a:off x="3081738" y="5506101"/>
                <a:ext cx="118662" cy="51901"/>
              </a:xfrm>
              <a:prstGeom prst="ellipse">
                <a:avLst/>
              </a:prstGeom>
              <a:noFill/>
              <a:ln w="3810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Magnetic Disk 53"/>
              <p:cNvSpPr>
                <a:spLocks/>
              </p:cNvSpPr>
              <p:nvPr/>
            </p:nvSpPr>
            <p:spPr>
              <a:xfrm rot="20700000">
                <a:off x="1620722" y="2116510"/>
                <a:ext cx="296252" cy="937289"/>
              </a:xfrm>
              <a:prstGeom prst="flowChartMagneticDisk">
                <a:avLst/>
              </a:prstGeom>
              <a:solidFill>
                <a:srgbClr val="0066FF"/>
              </a:solidFill>
              <a:ln w="38100" cmpd="sng">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Magnetic Disk 54"/>
              <p:cNvSpPr>
                <a:spLocks/>
              </p:cNvSpPr>
              <p:nvPr/>
            </p:nvSpPr>
            <p:spPr>
              <a:xfrm rot="21120000">
                <a:off x="2078230" y="2043229"/>
                <a:ext cx="296252" cy="937289"/>
              </a:xfrm>
              <a:prstGeom prst="flowChartMagneticDisk">
                <a:avLst/>
              </a:prstGeom>
              <a:solidFill>
                <a:srgbClr val="FF0000">
                  <a:alpha val="49804"/>
                </a:srgbClr>
              </a:solid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20870704">
                <a:off x="1360979" y="1870882"/>
                <a:ext cx="619035" cy="361279"/>
              </a:xfrm>
              <a:prstGeom prst="ellipse">
                <a:avLst/>
              </a:prstGeom>
              <a:noFill/>
              <a:ln w="38100" cmpd="sng">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5-Point Star 55"/>
              <p:cNvSpPr>
                <a:spLocks noChangeAspect="1"/>
              </p:cNvSpPr>
              <p:nvPr/>
            </p:nvSpPr>
            <p:spPr>
              <a:xfrm>
                <a:off x="1668255" y="2245731"/>
                <a:ext cx="71718" cy="85007"/>
              </a:xfrm>
              <a:prstGeom prst="star5">
                <a:avLst/>
              </a:prstGeom>
              <a:solidFill>
                <a:srgbClr val="FFFF0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5-Point Star 56"/>
              <p:cNvSpPr>
                <a:spLocks noChangeAspect="1"/>
              </p:cNvSpPr>
              <p:nvPr/>
            </p:nvSpPr>
            <p:spPr>
              <a:xfrm>
                <a:off x="2158750" y="2152900"/>
                <a:ext cx="71718" cy="85007"/>
              </a:xfrm>
              <a:prstGeom prst="star5">
                <a:avLst/>
              </a:prstGeom>
              <a:solidFill>
                <a:srgbClr val="7030A0"/>
              </a:solidFill>
              <a:ln w="381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5586800" y="2547778"/>
              <a:ext cx="274320" cy="274320"/>
              <a:chOff x="6835729" y="2152900"/>
              <a:chExt cx="274320" cy="274320"/>
            </a:xfrm>
          </p:grpSpPr>
          <p:sp>
            <p:nvSpPr>
              <p:cNvPr id="60" name="Oval 59"/>
              <p:cNvSpPr/>
              <p:nvPr/>
            </p:nvSpPr>
            <p:spPr>
              <a:xfrm>
                <a:off x="6835729" y="2152900"/>
                <a:ext cx="274320" cy="274320"/>
              </a:xfrm>
              <a:prstGeom prst="ellipse">
                <a:avLst/>
              </a:prstGeom>
              <a:noFill/>
              <a:ln w="63500" cmpd="sng">
                <a:solidFill>
                  <a:srgbClr val="FFC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p:cNvCxnSpPr>
                <a:stCxn id="60" idx="2"/>
                <a:endCxn id="60" idx="6"/>
              </p:cNvCxnSpPr>
              <p:nvPr/>
            </p:nvCxnSpPr>
            <p:spPr>
              <a:xfrm rot="10800000" flipH="1">
                <a:off x="6835729" y="2290060"/>
                <a:ext cx="274320" cy="0"/>
              </a:xfrm>
              <a:prstGeom prst="line">
                <a:avLst/>
              </a:prstGeom>
              <a:ln w="63500" cmpd="sng">
                <a:solidFill>
                  <a:srgbClr val="FFC901"/>
                </a:solidFill>
                <a:prstDash val="solid"/>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675360" y="4018758"/>
              <a:ext cx="274320" cy="274320"/>
              <a:chOff x="6835729" y="2152900"/>
              <a:chExt cx="274320" cy="274320"/>
            </a:xfrm>
          </p:grpSpPr>
          <p:sp>
            <p:nvSpPr>
              <p:cNvPr id="67" name="Oval 66"/>
              <p:cNvSpPr/>
              <p:nvPr/>
            </p:nvSpPr>
            <p:spPr>
              <a:xfrm>
                <a:off x="6835729" y="2152900"/>
                <a:ext cx="274320" cy="274320"/>
              </a:xfrm>
              <a:prstGeom prst="ellipse">
                <a:avLst/>
              </a:prstGeom>
              <a:noFill/>
              <a:ln w="63500" cmpd="sng">
                <a:solidFill>
                  <a:srgbClr val="FFC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p:cNvCxnSpPr>
                <a:stCxn id="67" idx="2"/>
                <a:endCxn id="67" idx="6"/>
              </p:cNvCxnSpPr>
              <p:nvPr/>
            </p:nvCxnSpPr>
            <p:spPr>
              <a:xfrm rot="10800000" flipH="1">
                <a:off x="6835729" y="2290060"/>
                <a:ext cx="274320" cy="0"/>
              </a:xfrm>
              <a:prstGeom prst="line">
                <a:avLst/>
              </a:prstGeom>
              <a:ln w="63500" cmpd="sng">
                <a:solidFill>
                  <a:srgbClr val="FFC901"/>
                </a:solidFill>
                <a:prstDash val="solid"/>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4908736" y="5005130"/>
              <a:ext cx="274320" cy="274320"/>
              <a:chOff x="6835729" y="2152900"/>
              <a:chExt cx="274320" cy="274320"/>
            </a:xfrm>
          </p:grpSpPr>
          <p:sp>
            <p:nvSpPr>
              <p:cNvPr id="70" name="Oval 69"/>
              <p:cNvSpPr/>
              <p:nvPr/>
            </p:nvSpPr>
            <p:spPr>
              <a:xfrm>
                <a:off x="6835729" y="2152900"/>
                <a:ext cx="274320" cy="274320"/>
              </a:xfrm>
              <a:prstGeom prst="ellipse">
                <a:avLst/>
              </a:prstGeom>
              <a:noFill/>
              <a:ln w="63500" cmpd="sng">
                <a:solidFill>
                  <a:srgbClr val="FFC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Connector 70"/>
              <p:cNvCxnSpPr>
                <a:stCxn id="70" idx="2"/>
                <a:endCxn id="70" idx="6"/>
              </p:cNvCxnSpPr>
              <p:nvPr/>
            </p:nvCxnSpPr>
            <p:spPr>
              <a:xfrm rot="10800000" flipH="1">
                <a:off x="6835729" y="2290060"/>
                <a:ext cx="274320" cy="0"/>
              </a:xfrm>
              <a:prstGeom prst="line">
                <a:avLst/>
              </a:prstGeom>
              <a:ln w="63500" cmpd="sng">
                <a:solidFill>
                  <a:srgbClr val="FFC901"/>
                </a:solidFill>
                <a:prstDash val="soli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93916188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aha Style">
      <a:dk1>
        <a:srgbClr val="FFFFFF"/>
      </a:dk1>
      <a:lt1>
        <a:srgbClr val="000000"/>
      </a:lt1>
      <a:dk2>
        <a:srgbClr val="FFFF00"/>
      </a:dk2>
      <a:lt2>
        <a:srgbClr val="0000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1886</TotalTime>
  <Words>1272</Words>
  <Application>Microsoft Office PowerPoint</Application>
  <PresentationFormat>On-screen Show (4:3)</PresentationFormat>
  <Paragraphs>158</Paragraphs>
  <Slides>25</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ＭＳ Ｐゴシック</vt:lpstr>
      <vt:lpstr>宋体</vt:lpstr>
      <vt:lpstr>Arial</vt:lpstr>
      <vt:lpstr>Calibri</vt:lpstr>
      <vt:lpstr>Symbol</vt:lpstr>
      <vt:lpstr>Times New Roman</vt:lpstr>
      <vt:lpstr>Wingdings</vt:lpstr>
      <vt:lpstr>Office Theme</vt:lpstr>
      <vt:lpstr> Punam Kumar Saha Professor Departments of ECE and Radiology University of Iowa pksaha@engineering.uiowa.edu </vt:lpstr>
      <vt:lpstr>References</vt:lpstr>
      <vt:lpstr>Motivation</vt:lpstr>
      <vt:lpstr>Introduction to A/V Separation via Non-Contrast Pulmonary CT Imaging</vt:lpstr>
      <vt:lpstr>Segmentation of Complete Pulmonary Vasculature</vt:lpstr>
      <vt:lpstr>Basic Challenges in A/V Separation</vt:lpstr>
      <vt:lpstr>A/V Separation Model</vt:lpstr>
      <vt:lpstr>Key Ideas of Our Approach</vt:lpstr>
      <vt:lpstr>Multi-Scale Fusion</vt:lpstr>
      <vt:lpstr>Key Ideas of Our Approach</vt:lpstr>
      <vt:lpstr>Computer Generated Phantoms</vt:lpstr>
      <vt:lpstr>Vessel Casting of Pig Lung</vt:lpstr>
      <vt:lpstr>Ground Truth of A/V Trees</vt:lpstr>
      <vt:lpstr>Results on Vessel Cast Images</vt:lpstr>
      <vt:lpstr>Results on Vessel Cast Images</vt:lpstr>
      <vt:lpstr>In Vivo Pig CT Imaging</vt:lpstr>
      <vt:lpstr>In Vivo Pig CT Imaging</vt:lpstr>
      <vt:lpstr>In Vivo Pig CT Imaging</vt:lpstr>
      <vt:lpstr>Human Pulmonary CT Imaging</vt:lpstr>
      <vt:lpstr>Human Pulmonary CT Imaging</vt:lpstr>
      <vt:lpstr>Human Pulmonary CT Imaging</vt:lpstr>
      <vt:lpstr>Bone Removed Segmentation of Vasculature in CT Angiography</vt:lpstr>
      <vt:lpstr>PowerPoint Presentation</vt:lpstr>
      <vt:lpstr>Multi-Scale Opening of  Conjoined Structures</vt:lpstr>
      <vt:lpstr>Summary</vt:lpstr>
    </vt:vector>
  </TitlesOfParts>
  <Company>The University of Iowa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Punam K Saha Departments of ECE and Radiology University of Iowa</dc:title>
  <dc:creator>pksaha</dc:creator>
  <cp:lastModifiedBy>pksaha</cp:lastModifiedBy>
  <cp:revision>65</cp:revision>
  <dcterms:created xsi:type="dcterms:W3CDTF">2011-11-02T21:28:29Z</dcterms:created>
  <dcterms:modified xsi:type="dcterms:W3CDTF">2016-01-01T21:08:45Z</dcterms:modified>
</cp:coreProperties>
</file>