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446" r:id="rId3"/>
    <p:sldId id="506" r:id="rId4"/>
    <p:sldId id="497" r:id="rId5"/>
    <p:sldId id="498" r:id="rId6"/>
    <p:sldId id="499" r:id="rId7"/>
    <p:sldId id="500" r:id="rId8"/>
    <p:sldId id="501" r:id="rId9"/>
    <p:sldId id="502" r:id="rId10"/>
    <p:sldId id="503" r:id="rId11"/>
    <p:sldId id="478" r:id="rId12"/>
    <p:sldId id="479" r:id="rId13"/>
    <p:sldId id="480" r:id="rId14"/>
    <p:sldId id="485" r:id="rId15"/>
    <p:sldId id="486" r:id="rId16"/>
    <p:sldId id="504" r:id="rId17"/>
    <p:sldId id="505" r:id="rId18"/>
    <p:sldId id="49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5" r:id="rId38"/>
    <p:sldId id="507" r:id="rId39"/>
    <p:sldId id="467" r:id="rId40"/>
    <p:sldId id="468" r:id="rId41"/>
    <p:sldId id="469" r:id="rId42"/>
    <p:sldId id="470" r:id="rId43"/>
    <p:sldId id="47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FF"/>
    <a:srgbClr val="FFDDFF"/>
    <a:srgbClr val="0000FF"/>
    <a:srgbClr val="FFCCFF"/>
    <a:srgbClr val="FF99CC"/>
    <a:srgbClr val="0066FF"/>
    <a:srgbClr val="000000"/>
    <a:srgbClr val="0033CC"/>
    <a:srgbClr val="FF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5" autoAdjust="0"/>
    <p:restoredTop sz="94660"/>
  </p:normalViewPr>
  <p:slideViewPr>
    <p:cSldViewPr>
      <p:cViewPr varScale="1">
        <p:scale>
          <a:sx n="136" d="100"/>
          <a:sy n="136" d="100"/>
        </p:scale>
        <p:origin x="930" y="120"/>
      </p:cViewPr>
      <p:guideLst>
        <p:guide orient="horz" pos="2160"/>
        <p:guide pos="2880"/>
      </p:guideLst>
    </p:cSldViewPr>
  </p:slideViewPr>
  <p:notesTextViewPr>
    <p:cViewPr>
      <p:scale>
        <a:sx n="1" d="1"/>
        <a:sy n="1" d="1"/>
      </p:scale>
      <p:origin x="0" y="0"/>
    </p:cViewPr>
  </p:notesTextViewPr>
  <p:notesViewPr>
    <p:cSldViewPr>
      <p:cViewPr varScale="1">
        <p:scale>
          <a:sx n="118" d="100"/>
          <a:sy n="118" d="100"/>
        </p:scale>
        <p:origin x="34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4927536231885"/>
          <c:y val="3.7037037037037035E-2"/>
          <c:w val="0.86429512516469043"/>
          <c:h val="0.81263616557734208"/>
        </c:manualLayout>
      </c:layout>
      <c:scatterChart>
        <c:scatterStyle val="lineMarker"/>
        <c:varyColors val="0"/>
        <c:ser>
          <c:idx val="0"/>
          <c:order val="0"/>
          <c:tx>
            <c:v>Sample A without correction</c:v>
          </c:tx>
          <c:spPr>
            <a:ln w="25334">
              <a:solidFill>
                <a:srgbClr val="FFFF00"/>
              </a:solidFill>
              <a:prstDash val="solid"/>
            </a:ln>
          </c:spPr>
          <c:marker>
            <c:symbol val="square"/>
            <c:size val="5"/>
            <c:spPr>
              <a:noFill/>
              <a:ln>
                <a:solidFill>
                  <a:srgbClr val="FFFF00"/>
                </a:solidFill>
                <a:prstDash val="solid"/>
              </a:ln>
            </c:spPr>
          </c:marker>
          <c:xVal>
            <c:numRef>
              <c:f>Sheet1!$A$1:$A$8</c:f>
              <c:numCache>
                <c:formatCode>General</c:formatCode>
                <c:ptCount val="8"/>
                <c:pt idx="0">
                  <c:v>22</c:v>
                </c:pt>
                <c:pt idx="1">
                  <c:v>44</c:v>
                </c:pt>
                <c:pt idx="2">
                  <c:v>66</c:v>
                </c:pt>
                <c:pt idx="3">
                  <c:v>88</c:v>
                </c:pt>
                <c:pt idx="4">
                  <c:v>110</c:v>
                </c:pt>
                <c:pt idx="5">
                  <c:v>132</c:v>
                </c:pt>
                <c:pt idx="6">
                  <c:v>154</c:v>
                </c:pt>
                <c:pt idx="7">
                  <c:v>176</c:v>
                </c:pt>
              </c:numCache>
            </c:numRef>
          </c:xVal>
          <c:yVal>
            <c:numRef>
              <c:f>Sheet1!$B$1:$B$8</c:f>
              <c:numCache>
                <c:formatCode>General</c:formatCode>
                <c:ptCount val="8"/>
                <c:pt idx="0">
                  <c:v>115.269167</c:v>
                </c:pt>
                <c:pt idx="1">
                  <c:v>109.259833</c:v>
                </c:pt>
                <c:pt idx="2">
                  <c:v>102.903007</c:v>
                </c:pt>
                <c:pt idx="3">
                  <c:v>97.603049999999996</c:v>
                </c:pt>
                <c:pt idx="4">
                  <c:v>89.314627000000002</c:v>
                </c:pt>
                <c:pt idx="5">
                  <c:v>80.780896999999996</c:v>
                </c:pt>
                <c:pt idx="6">
                  <c:v>75.282089999999997</c:v>
                </c:pt>
                <c:pt idx="7">
                  <c:v>63.038218000000001</c:v>
                </c:pt>
              </c:numCache>
            </c:numRef>
          </c:yVal>
          <c:smooth val="0"/>
        </c:ser>
        <c:ser>
          <c:idx val="1"/>
          <c:order val="1"/>
          <c:tx>
            <c:v>Sample A after correction</c:v>
          </c:tx>
          <c:spPr>
            <a:ln w="25334">
              <a:solidFill>
                <a:srgbClr val="00FFFF"/>
              </a:solidFill>
              <a:prstDash val="solid"/>
            </a:ln>
          </c:spPr>
          <c:marker>
            <c:symbol val="square"/>
            <c:size val="5"/>
            <c:spPr>
              <a:solidFill>
                <a:srgbClr val="00FFFF"/>
              </a:solidFill>
              <a:ln>
                <a:solidFill>
                  <a:srgbClr val="00FFFF"/>
                </a:solidFill>
                <a:prstDash val="solid"/>
              </a:ln>
            </c:spPr>
          </c:marker>
          <c:xVal>
            <c:numRef>
              <c:f>Sheet1!$A$1:$A$8</c:f>
              <c:numCache>
                <c:formatCode>General</c:formatCode>
                <c:ptCount val="8"/>
                <c:pt idx="0">
                  <c:v>22</c:v>
                </c:pt>
                <c:pt idx="1">
                  <c:v>44</c:v>
                </c:pt>
                <c:pt idx="2">
                  <c:v>66</c:v>
                </c:pt>
                <c:pt idx="3">
                  <c:v>88</c:v>
                </c:pt>
                <c:pt idx="4">
                  <c:v>110</c:v>
                </c:pt>
                <c:pt idx="5">
                  <c:v>132</c:v>
                </c:pt>
                <c:pt idx="6">
                  <c:v>154</c:v>
                </c:pt>
                <c:pt idx="7">
                  <c:v>176</c:v>
                </c:pt>
              </c:numCache>
            </c:numRef>
          </c:xVal>
          <c:yVal>
            <c:numRef>
              <c:f>Sheet1!$C$1:$C$8</c:f>
              <c:numCache>
                <c:formatCode>General</c:formatCode>
                <c:ptCount val="8"/>
                <c:pt idx="0">
                  <c:v>123.629167</c:v>
                </c:pt>
                <c:pt idx="1">
                  <c:v>125.979833</c:v>
                </c:pt>
                <c:pt idx="2">
                  <c:v>127.983007</c:v>
                </c:pt>
                <c:pt idx="3">
                  <c:v>131.04304999999999</c:v>
                </c:pt>
                <c:pt idx="4">
                  <c:v>131.11462700000001</c:v>
                </c:pt>
                <c:pt idx="5">
                  <c:v>130.94089700000001</c:v>
                </c:pt>
                <c:pt idx="6">
                  <c:v>133.80208999999999</c:v>
                </c:pt>
                <c:pt idx="7">
                  <c:v>129.918218</c:v>
                </c:pt>
              </c:numCache>
            </c:numRef>
          </c:yVal>
          <c:smooth val="0"/>
        </c:ser>
        <c:ser>
          <c:idx val="2"/>
          <c:order val="2"/>
          <c:tx>
            <c:v>Sample A HR-method</c:v>
          </c:tx>
          <c:spPr>
            <a:ln w="25334">
              <a:solidFill>
                <a:srgbClr val="FF0000"/>
              </a:solidFill>
              <a:prstDash val="solid"/>
            </a:ln>
          </c:spPr>
          <c:marker>
            <c:symbol val="square"/>
            <c:size val="5"/>
            <c:spPr>
              <a:solidFill>
                <a:srgbClr val="FF0000"/>
              </a:solidFill>
              <a:ln>
                <a:solidFill>
                  <a:srgbClr val="FF0000"/>
                </a:solidFill>
                <a:prstDash val="solid"/>
              </a:ln>
            </c:spPr>
          </c:marker>
          <c:xVal>
            <c:numRef>
              <c:f>Sheet1!$A$1:$A$8</c:f>
              <c:numCache>
                <c:formatCode>General</c:formatCode>
                <c:ptCount val="8"/>
                <c:pt idx="0">
                  <c:v>22</c:v>
                </c:pt>
                <c:pt idx="1">
                  <c:v>44</c:v>
                </c:pt>
                <c:pt idx="2">
                  <c:v>66</c:v>
                </c:pt>
                <c:pt idx="3">
                  <c:v>88</c:v>
                </c:pt>
                <c:pt idx="4">
                  <c:v>110</c:v>
                </c:pt>
                <c:pt idx="5">
                  <c:v>132</c:v>
                </c:pt>
                <c:pt idx="6">
                  <c:v>154</c:v>
                </c:pt>
                <c:pt idx="7">
                  <c:v>176</c:v>
                </c:pt>
              </c:numCache>
            </c:numRef>
          </c:xVal>
          <c:yVal>
            <c:numRef>
              <c:f>Sheet1!$D$1:$D$8</c:f>
              <c:numCache>
                <c:formatCode>General</c:formatCode>
                <c:ptCount val="8"/>
                <c:pt idx="0">
                  <c:v>114.513823</c:v>
                </c:pt>
                <c:pt idx="1">
                  <c:v>112.657426</c:v>
                </c:pt>
                <c:pt idx="2">
                  <c:v>103.046322</c:v>
                </c:pt>
                <c:pt idx="3">
                  <c:v>107.066667</c:v>
                </c:pt>
                <c:pt idx="4">
                  <c:v>115.103093</c:v>
                </c:pt>
                <c:pt idx="5">
                  <c:v>132</c:v>
                </c:pt>
                <c:pt idx="6">
                  <c:v>154</c:v>
                </c:pt>
                <c:pt idx="7">
                  <c:v>176</c:v>
                </c:pt>
              </c:numCache>
            </c:numRef>
          </c:yVal>
          <c:smooth val="0"/>
        </c:ser>
        <c:ser>
          <c:idx val="3"/>
          <c:order val="3"/>
          <c:tx>
            <c:v>Sample B without correction</c:v>
          </c:tx>
          <c:spPr>
            <a:ln w="25334">
              <a:solidFill>
                <a:srgbClr val="FFFF00"/>
              </a:solidFill>
              <a:prstDash val="solid"/>
            </a:ln>
          </c:spPr>
          <c:marker>
            <c:symbol val="circle"/>
            <c:size val="5"/>
            <c:spPr>
              <a:noFill/>
              <a:ln>
                <a:solidFill>
                  <a:srgbClr val="FFFF00"/>
                </a:solidFill>
                <a:prstDash val="solid"/>
              </a:ln>
            </c:spPr>
          </c:marker>
          <c:xVal>
            <c:numRef>
              <c:f>Sheet1!$A$11:$A$18</c:f>
              <c:numCache>
                <c:formatCode>General</c:formatCode>
                <c:ptCount val="8"/>
                <c:pt idx="0">
                  <c:v>22</c:v>
                </c:pt>
                <c:pt idx="1">
                  <c:v>44</c:v>
                </c:pt>
                <c:pt idx="2">
                  <c:v>66</c:v>
                </c:pt>
                <c:pt idx="3">
                  <c:v>88</c:v>
                </c:pt>
                <c:pt idx="4">
                  <c:v>110</c:v>
                </c:pt>
                <c:pt idx="5">
                  <c:v>132</c:v>
                </c:pt>
                <c:pt idx="6">
                  <c:v>154</c:v>
                </c:pt>
                <c:pt idx="7">
                  <c:v>176</c:v>
                </c:pt>
              </c:numCache>
            </c:numRef>
          </c:xVal>
          <c:yVal>
            <c:numRef>
              <c:f>Sheet1!$B$11:$B$18</c:f>
              <c:numCache>
                <c:formatCode>General</c:formatCode>
                <c:ptCount val="8"/>
                <c:pt idx="0">
                  <c:v>101.556956</c:v>
                </c:pt>
                <c:pt idx="1">
                  <c:v>94.587408999999994</c:v>
                </c:pt>
                <c:pt idx="2">
                  <c:v>88.275019999999998</c:v>
                </c:pt>
                <c:pt idx="3">
                  <c:v>80.660945999999996</c:v>
                </c:pt>
                <c:pt idx="4">
                  <c:v>69.464509000000007</c:v>
                </c:pt>
                <c:pt idx="5">
                  <c:v>62.584612999999997</c:v>
                </c:pt>
                <c:pt idx="6">
                  <c:v>57.035476000000003</c:v>
                </c:pt>
                <c:pt idx="7">
                  <c:v>50.927458999999999</c:v>
                </c:pt>
              </c:numCache>
            </c:numRef>
          </c:yVal>
          <c:smooth val="0"/>
        </c:ser>
        <c:ser>
          <c:idx val="4"/>
          <c:order val="4"/>
          <c:tx>
            <c:v>Sample B after correction</c:v>
          </c:tx>
          <c:spPr>
            <a:ln w="25334">
              <a:solidFill>
                <a:srgbClr val="00FFFF"/>
              </a:solidFill>
              <a:prstDash val="solid"/>
            </a:ln>
          </c:spPr>
          <c:marker>
            <c:symbol val="circle"/>
            <c:size val="5"/>
            <c:spPr>
              <a:solidFill>
                <a:srgbClr val="00FFFF"/>
              </a:solidFill>
              <a:ln>
                <a:solidFill>
                  <a:srgbClr val="00FFFF"/>
                </a:solidFill>
                <a:prstDash val="solid"/>
              </a:ln>
            </c:spPr>
          </c:marker>
          <c:xVal>
            <c:numRef>
              <c:f>Sheet1!$A$11:$A$18</c:f>
              <c:numCache>
                <c:formatCode>General</c:formatCode>
                <c:ptCount val="8"/>
                <c:pt idx="0">
                  <c:v>22</c:v>
                </c:pt>
                <c:pt idx="1">
                  <c:v>44</c:v>
                </c:pt>
                <c:pt idx="2">
                  <c:v>66</c:v>
                </c:pt>
                <c:pt idx="3">
                  <c:v>88</c:v>
                </c:pt>
                <c:pt idx="4">
                  <c:v>110</c:v>
                </c:pt>
                <c:pt idx="5">
                  <c:v>132</c:v>
                </c:pt>
                <c:pt idx="6">
                  <c:v>154</c:v>
                </c:pt>
                <c:pt idx="7">
                  <c:v>176</c:v>
                </c:pt>
              </c:numCache>
            </c:numRef>
          </c:xVal>
          <c:yVal>
            <c:numRef>
              <c:f>Sheet1!$C$11:$C$18</c:f>
              <c:numCache>
                <c:formatCode>General</c:formatCode>
                <c:ptCount val="8"/>
                <c:pt idx="0">
                  <c:v>109.916956</c:v>
                </c:pt>
                <c:pt idx="1">
                  <c:v>111.30740900000001</c:v>
                </c:pt>
                <c:pt idx="2">
                  <c:v>113.35502</c:v>
                </c:pt>
                <c:pt idx="3">
                  <c:v>114.10094599999999</c:v>
                </c:pt>
                <c:pt idx="4">
                  <c:v>111.264509</c:v>
                </c:pt>
                <c:pt idx="5">
                  <c:v>112.744613</c:v>
                </c:pt>
                <c:pt idx="6">
                  <c:v>115.555476</c:v>
                </c:pt>
                <c:pt idx="7">
                  <c:v>117.80745899999999</c:v>
                </c:pt>
              </c:numCache>
            </c:numRef>
          </c:yVal>
          <c:smooth val="0"/>
        </c:ser>
        <c:ser>
          <c:idx val="5"/>
          <c:order val="5"/>
          <c:tx>
            <c:v>Sample B HR-method</c:v>
          </c:tx>
          <c:spPr>
            <a:ln w="25334">
              <a:solidFill>
                <a:srgbClr val="FF0000"/>
              </a:solidFill>
              <a:prstDash val="solid"/>
            </a:ln>
          </c:spPr>
          <c:marker>
            <c:symbol val="circle"/>
            <c:size val="5"/>
            <c:spPr>
              <a:solidFill>
                <a:srgbClr val="FF0000"/>
              </a:solidFill>
              <a:ln>
                <a:solidFill>
                  <a:srgbClr val="FF0000"/>
                </a:solidFill>
                <a:prstDash val="solid"/>
              </a:ln>
            </c:spPr>
          </c:marker>
          <c:xVal>
            <c:numRef>
              <c:f>Sheet1!$A$11:$A$18</c:f>
              <c:numCache>
                <c:formatCode>General</c:formatCode>
                <c:ptCount val="8"/>
                <c:pt idx="0">
                  <c:v>22</c:v>
                </c:pt>
                <c:pt idx="1">
                  <c:v>44</c:v>
                </c:pt>
                <c:pt idx="2">
                  <c:v>66</c:v>
                </c:pt>
                <c:pt idx="3">
                  <c:v>88</c:v>
                </c:pt>
                <c:pt idx="4">
                  <c:v>110</c:v>
                </c:pt>
                <c:pt idx="5">
                  <c:v>132</c:v>
                </c:pt>
                <c:pt idx="6">
                  <c:v>154</c:v>
                </c:pt>
                <c:pt idx="7">
                  <c:v>176</c:v>
                </c:pt>
              </c:numCache>
            </c:numRef>
          </c:xVal>
          <c:yVal>
            <c:numRef>
              <c:f>Sheet1!$D$11:$D$18</c:f>
              <c:numCache>
                <c:formatCode>General</c:formatCode>
                <c:ptCount val="8"/>
                <c:pt idx="0">
                  <c:v>107.960903</c:v>
                </c:pt>
                <c:pt idx="1">
                  <c:v>104.15122</c:v>
                </c:pt>
                <c:pt idx="2">
                  <c:v>96.560669000000004</c:v>
                </c:pt>
                <c:pt idx="3">
                  <c:v>106.371134</c:v>
                </c:pt>
                <c:pt idx="4">
                  <c:v>120.60241000000001</c:v>
                </c:pt>
                <c:pt idx="5">
                  <c:v>139.35603699999999</c:v>
                </c:pt>
                <c:pt idx="6">
                  <c:v>154</c:v>
                </c:pt>
                <c:pt idx="7">
                  <c:v>176</c:v>
                </c:pt>
              </c:numCache>
            </c:numRef>
          </c:yVal>
          <c:smooth val="0"/>
        </c:ser>
        <c:dLbls>
          <c:showLegendKey val="0"/>
          <c:showVal val="0"/>
          <c:showCatName val="0"/>
          <c:showSerName val="0"/>
          <c:showPercent val="0"/>
          <c:showBubbleSize val="0"/>
        </c:dLbls>
        <c:axId val="461150760"/>
        <c:axId val="461149976"/>
      </c:scatterChart>
      <c:valAx>
        <c:axId val="461150760"/>
        <c:scaling>
          <c:orientation val="minMax"/>
        </c:scaling>
        <c:delete val="0"/>
        <c:axPos val="b"/>
        <c:title>
          <c:tx>
            <c:rich>
              <a:bodyPr/>
              <a:lstStyle/>
              <a:p>
                <a:pPr>
                  <a:defRPr sz="1396" b="0" i="0" u="none" strike="noStrike" baseline="0">
                    <a:solidFill>
                      <a:schemeClr val="tx2"/>
                    </a:solidFill>
                    <a:latin typeface="Arial"/>
                    <a:ea typeface="Arial"/>
                    <a:cs typeface="Arial"/>
                  </a:defRPr>
                </a:pPr>
                <a:r>
                  <a:rPr lang="en-US">
                    <a:solidFill>
                      <a:schemeClr val="tx2"/>
                    </a:solidFill>
                  </a:rPr>
                  <a:t>Resolution (pixel size in mm)</a:t>
                </a:r>
              </a:p>
            </c:rich>
          </c:tx>
          <c:layout>
            <c:manualLayout>
              <c:xMode val="edge"/>
              <c:yMode val="edge"/>
              <c:x val="0.36495388669301715"/>
              <c:y val="0.93028322440087141"/>
            </c:manualLayout>
          </c:layout>
          <c:overlay val="0"/>
          <c:spPr>
            <a:noFill/>
            <a:ln w="25334">
              <a:noFill/>
            </a:ln>
          </c:spPr>
        </c:title>
        <c:numFmt formatCode="General" sourceLinked="1"/>
        <c:majorTickMark val="out"/>
        <c:minorTickMark val="none"/>
        <c:tickLblPos val="nextTo"/>
        <c:spPr>
          <a:ln w="25334">
            <a:solidFill>
              <a:srgbClr val="FFFF00"/>
            </a:solidFill>
            <a:prstDash val="solid"/>
          </a:ln>
        </c:spPr>
        <c:txPr>
          <a:bodyPr rot="0" vert="horz"/>
          <a:lstStyle/>
          <a:p>
            <a:pPr>
              <a:defRPr sz="1396" b="0" i="0" u="none" strike="noStrike" baseline="0">
                <a:solidFill>
                  <a:srgbClr val="FFFF00"/>
                </a:solidFill>
                <a:latin typeface="Arial"/>
                <a:ea typeface="Arial"/>
                <a:cs typeface="Arial"/>
              </a:defRPr>
            </a:pPr>
            <a:endParaRPr lang="en-US"/>
          </a:p>
        </c:txPr>
        <c:crossAx val="461149976"/>
        <c:crosses val="autoZero"/>
        <c:crossBetween val="midCat"/>
      </c:valAx>
      <c:valAx>
        <c:axId val="461149976"/>
        <c:scaling>
          <c:orientation val="minMax"/>
          <c:max val="180"/>
        </c:scaling>
        <c:delete val="0"/>
        <c:axPos val="l"/>
        <c:title>
          <c:tx>
            <c:rich>
              <a:bodyPr/>
              <a:lstStyle/>
              <a:p>
                <a:pPr>
                  <a:defRPr sz="1396" b="0" i="0" u="none" strike="noStrike" baseline="0">
                    <a:solidFill>
                      <a:srgbClr val="FFFF00"/>
                    </a:solidFill>
                    <a:latin typeface="Arial"/>
                    <a:ea typeface="Arial"/>
                    <a:cs typeface="Arial"/>
                  </a:defRPr>
                </a:pPr>
                <a:r>
                  <a:rPr lang="en-US">
                    <a:solidFill>
                      <a:srgbClr val="FFFF00"/>
                    </a:solidFill>
                  </a:rPr>
                  <a:t>Thickness (mm)</a:t>
                </a:r>
              </a:p>
            </c:rich>
          </c:tx>
          <c:layout>
            <c:manualLayout>
              <c:xMode val="edge"/>
              <c:yMode val="edge"/>
              <c:x val="0"/>
              <c:y val="0.29629629629629628"/>
            </c:manualLayout>
          </c:layout>
          <c:overlay val="0"/>
          <c:spPr>
            <a:noFill/>
            <a:ln w="25334">
              <a:noFill/>
            </a:ln>
          </c:spPr>
        </c:title>
        <c:numFmt formatCode="General" sourceLinked="1"/>
        <c:majorTickMark val="out"/>
        <c:minorTickMark val="none"/>
        <c:tickLblPos val="nextTo"/>
        <c:spPr>
          <a:ln w="25334">
            <a:solidFill>
              <a:srgbClr val="FFFF00"/>
            </a:solidFill>
            <a:prstDash val="solid"/>
          </a:ln>
        </c:spPr>
        <c:txPr>
          <a:bodyPr rot="0" vert="horz"/>
          <a:lstStyle/>
          <a:p>
            <a:pPr>
              <a:defRPr sz="1396" b="0" i="0" u="none" strike="noStrike" baseline="0">
                <a:solidFill>
                  <a:srgbClr val="FFFF00"/>
                </a:solidFill>
                <a:latin typeface="Arial"/>
                <a:ea typeface="Arial"/>
                <a:cs typeface="Arial"/>
              </a:defRPr>
            </a:pPr>
            <a:endParaRPr lang="en-US"/>
          </a:p>
        </c:txPr>
        <c:crossAx val="461150760"/>
        <c:crosses val="autoZero"/>
        <c:crossBetween val="midCat"/>
      </c:valAx>
      <c:spPr>
        <a:noFill/>
        <a:ln w="25334">
          <a:noFill/>
        </a:ln>
      </c:spPr>
    </c:plotArea>
    <c:legend>
      <c:legendPos val="r"/>
      <c:layout>
        <c:manualLayout>
          <c:xMode val="edge"/>
          <c:yMode val="edge"/>
          <c:x val="0.1225296442687747"/>
          <c:y val="0.55119825708060999"/>
          <c:w val="0.41501976284584979"/>
          <c:h val="0.2570806100217865"/>
        </c:manualLayout>
      </c:layout>
      <c:overlay val="0"/>
      <c:spPr>
        <a:noFill/>
        <a:ln w="25334">
          <a:noFill/>
        </a:ln>
      </c:spPr>
      <c:txPr>
        <a:bodyPr/>
        <a:lstStyle/>
        <a:p>
          <a:pPr>
            <a:defRPr sz="1282" b="0" i="0" u="none" strike="noStrike" baseline="0">
              <a:solidFill>
                <a:srgbClr val="FFFFFF"/>
              </a:solidFill>
              <a:latin typeface="Arial"/>
              <a:ea typeface="Arial"/>
              <a:cs typeface="Arial"/>
            </a:defRPr>
          </a:pPr>
          <a:endParaRPr lang="en-US"/>
        </a:p>
      </c:txPr>
    </c:legend>
    <c:plotVisOnly val="1"/>
    <c:dispBlanksAs val="gap"/>
    <c:showDLblsOverMax val="0"/>
  </c:chart>
  <c:spPr>
    <a:noFill/>
    <a:ln>
      <a:noFill/>
    </a:ln>
  </c:spPr>
  <c:txPr>
    <a:bodyPr/>
    <a:lstStyle/>
    <a:p>
      <a:pPr>
        <a:defRPr sz="1621"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C5D804-79BB-4C7B-BF1D-EE649B89EF67}" type="datetimeFigureOut">
              <a:rPr lang="en-US" smtClean="0"/>
              <a:t>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A11F92-7A94-4DB8-A4A5-9753168959A6}" type="slidenum">
              <a:rPr lang="en-US" smtClean="0"/>
              <a:t>‹#›</a:t>
            </a:fld>
            <a:endParaRPr lang="en-US"/>
          </a:p>
        </p:txBody>
      </p:sp>
    </p:spTree>
    <p:extLst>
      <p:ext uri="{BB962C8B-B14F-4D97-AF65-F5344CB8AC3E}">
        <p14:creationId xmlns:p14="http://schemas.microsoft.com/office/powerpoint/2010/main" val="61401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5DBB4-9768-4E15-9FE7-0A7DD8B0D28C}" type="datetimeFigureOut">
              <a:rPr lang="en-US" smtClean="0"/>
              <a:t>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BCC4D-8FDC-4914-A000-A5331FEFF5D6}" type="slidenum">
              <a:rPr lang="en-US" smtClean="0"/>
              <a:t>‹#›</a:t>
            </a:fld>
            <a:endParaRPr lang="en-US"/>
          </a:p>
        </p:txBody>
      </p:sp>
    </p:spTree>
    <p:extLst>
      <p:ext uri="{BB962C8B-B14F-4D97-AF65-F5344CB8AC3E}">
        <p14:creationId xmlns:p14="http://schemas.microsoft.com/office/powerpoint/2010/main" val="380344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xfrm>
            <a:off x="1150938" y="692150"/>
            <a:ext cx="4556125" cy="3416300"/>
          </a:xfrm>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154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0938" y="692150"/>
            <a:ext cx="4556125" cy="3416300"/>
          </a:xfrm>
          <a:ln/>
        </p:spPr>
      </p:sp>
      <p:sp>
        <p:nvSpPr>
          <p:cNvPr id="9523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4178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0938" y="692150"/>
            <a:ext cx="4556125" cy="3416300"/>
          </a:xfrm>
          <a:ln/>
        </p:spPr>
      </p:sp>
      <p:sp>
        <p:nvSpPr>
          <p:cNvPr id="95235" name="Notes Placeholder 2"/>
          <p:cNvSpPr>
            <a:spLocks noGrp="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95255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BCC4D-8FDC-4914-A000-A5331FEFF5D6}" type="slidenum">
              <a:rPr lang="en-US" smtClean="0"/>
              <a:t>38</a:t>
            </a:fld>
            <a:endParaRPr lang="en-US"/>
          </a:p>
        </p:txBody>
      </p:sp>
    </p:spTree>
    <p:extLst>
      <p:ext uri="{BB962C8B-B14F-4D97-AF65-F5344CB8AC3E}">
        <p14:creationId xmlns:p14="http://schemas.microsoft.com/office/powerpoint/2010/main" val="132011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0797FB-AADE-4CF2-997B-2A2B0199F655}" type="datetime1">
              <a:rPr lang="en-US" smtClean="0"/>
              <a:t>1/1/2016</a:t>
            </a:fld>
            <a:endParaRPr lang="en-US"/>
          </a:p>
        </p:txBody>
      </p:sp>
      <p:sp>
        <p:nvSpPr>
          <p:cNvPr id="5" name="Footer Placeholder 4"/>
          <p:cNvSpPr>
            <a:spLocks noGrp="1"/>
          </p:cNvSpPr>
          <p:nvPr>
            <p:ph type="ftr" sz="quarter" idx="11"/>
          </p:nvPr>
        </p:nvSpPr>
        <p:spPr/>
        <p:txBody>
          <a:bodyPr/>
          <a:lstStyle>
            <a:lvl1pPr>
              <a:defRPr lang="en-US" sz="1600" smtClean="0">
                <a:effectLst/>
              </a:defRPr>
            </a:lvl1pPr>
          </a:lstStyle>
          <a:p>
            <a:r>
              <a:rPr lang="en-US" dirty="0" smtClean="0"/>
              <a:t>Advisory Board Meeting</a:t>
            </a:r>
            <a:endParaRPr lang="en-US" dirty="0"/>
          </a:p>
        </p:txBody>
      </p:sp>
      <p:sp>
        <p:nvSpPr>
          <p:cNvPr id="6" name="Slide Number Placeholder 5"/>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36211700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E9F10-176B-4C07-875A-400A429CFB69}" type="datetime1">
              <a:rPr lang="en-US" smtClean="0"/>
              <a:t>1/1/2016</a:t>
            </a:fld>
            <a:endParaRPr lang="en-US"/>
          </a:p>
        </p:txBody>
      </p:sp>
      <p:sp>
        <p:nvSpPr>
          <p:cNvPr id="5" name="Footer Placeholder 4"/>
          <p:cNvSpPr>
            <a:spLocks noGrp="1"/>
          </p:cNvSpPr>
          <p:nvPr>
            <p:ph type="ftr" sz="quarter" idx="11"/>
          </p:nvPr>
        </p:nvSpPr>
        <p:spPr/>
        <p:txBody>
          <a:bodyPr/>
          <a:lstStyle/>
          <a:p>
            <a:r>
              <a:rPr lang="en-US" dirty="0" smtClean="0"/>
              <a:t>Advisory Board Meeting</a:t>
            </a:r>
            <a:endParaRPr lang="en-US" dirty="0"/>
          </a:p>
        </p:txBody>
      </p:sp>
      <p:sp>
        <p:nvSpPr>
          <p:cNvPr id="6" name="Slide Number Placeholder 5"/>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12446771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EC08F-6E3C-4C34-AC4E-49C01BD3E0A4}" type="datetime1">
              <a:rPr lang="en-US" smtClean="0"/>
              <a:t>1/1/2016</a:t>
            </a:fld>
            <a:endParaRPr lang="en-US"/>
          </a:p>
        </p:txBody>
      </p:sp>
      <p:sp>
        <p:nvSpPr>
          <p:cNvPr id="5" name="Footer Placeholder 4"/>
          <p:cNvSpPr>
            <a:spLocks noGrp="1"/>
          </p:cNvSpPr>
          <p:nvPr>
            <p:ph type="ftr" sz="quarter" idx="11"/>
          </p:nvPr>
        </p:nvSpPr>
        <p:spPr/>
        <p:txBody>
          <a:bodyPr/>
          <a:lstStyle/>
          <a:p>
            <a:r>
              <a:rPr lang="en-US" dirty="0" smtClean="0"/>
              <a:t>Advisory Board Meeting</a:t>
            </a:r>
            <a:endParaRPr lang="en-US" dirty="0"/>
          </a:p>
        </p:txBody>
      </p:sp>
      <p:sp>
        <p:nvSpPr>
          <p:cNvPr id="6" name="Slide Number Placeholder 5"/>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34791273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44E74A25-7CDA-473C-859A-DA40907A80EE}" type="datetime1">
              <a:rPr lang="en-US" smtClean="0"/>
              <a:t>1/1/2016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dirty="0" smtClean="0"/>
              <a:t>Advisory Board Meeting</a:t>
            </a: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3F39E02-A9E7-4739-A3BA-4A2B7EA611C9}" type="slidenum">
              <a:rPr lang="en-US"/>
              <a:pPr/>
              <a:t>‹#›</a:t>
            </a:fld>
            <a:endParaRPr lang="en-US"/>
          </a:p>
        </p:txBody>
      </p:sp>
    </p:spTree>
    <p:extLst>
      <p:ext uri="{BB962C8B-B14F-4D97-AF65-F5344CB8AC3E}">
        <p14:creationId xmlns:p14="http://schemas.microsoft.com/office/powerpoint/2010/main" val="103329007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1676400"/>
            <a:ext cx="3810000" cy="4114800"/>
          </a:xfrm>
        </p:spPr>
        <p:txBody>
          <a:bodyPr/>
          <a:lstStyle/>
          <a:p>
            <a:endParaRPr lang="en-US"/>
          </a:p>
        </p:txBody>
      </p:sp>
      <p:sp>
        <p:nvSpPr>
          <p:cNvPr id="5" name="Date Placeholder 4"/>
          <p:cNvSpPr>
            <a:spLocks noGrp="1"/>
          </p:cNvSpPr>
          <p:nvPr>
            <p:ph type="dt" sz="half" idx="10"/>
          </p:nvPr>
        </p:nvSpPr>
        <p:spPr>
          <a:xfrm>
            <a:off x="10668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052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934200" y="6324600"/>
            <a:ext cx="1905000" cy="457200"/>
          </a:xfrm>
        </p:spPr>
        <p:txBody>
          <a:bodyPr/>
          <a:lstStyle>
            <a:lvl1pPr>
              <a:defRPr/>
            </a:lvl1pPr>
          </a:lstStyle>
          <a:p>
            <a:fld id="{E21970A1-99C9-4746-B2D0-92CABA6A049C}" type="slidenum">
              <a:rPr lang="en-US" altLang="en-US"/>
              <a:pPr/>
              <a:t>‹#›</a:t>
            </a:fld>
            <a:endParaRPr lang="en-US" altLang="en-US"/>
          </a:p>
        </p:txBody>
      </p:sp>
    </p:spTree>
    <p:extLst>
      <p:ext uri="{BB962C8B-B14F-4D97-AF65-F5344CB8AC3E}">
        <p14:creationId xmlns:p14="http://schemas.microsoft.com/office/powerpoint/2010/main" val="147907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E2F6A-27D6-4DB6-B7A1-4C58D9467BA7}" type="datetime1">
              <a:rPr lang="en-US" smtClean="0"/>
              <a:t>1/1/2016</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Advisory Board Meeting</a:t>
            </a:r>
            <a:endParaRPr lang="en-US" dirty="0"/>
          </a:p>
        </p:txBody>
      </p:sp>
      <p:sp>
        <p:nvSpPr>
          <p:cNvPr id="6" name="Slide Number Placeholder 5"/>
          <p:cNvSpPr>
            <a:spLocks noGrp="1"/>
          </p:cNvSpPr>
          <p:nvPr>
            <p:ph type="sldNum" sz="quarter" idx="12"/>
          </p:nvPr>
        </p:nvSpPr>
        <p:spPr/>
        <p:txBody>
          <a:bodyPr/>
          <a:lstStyle/>
          <a:p>
            <a:fld id="{3B450DA3-F9E2-44DC-BE93-486632C518DF}" type="slidenum">
              <a:rPr lang="en-US" smtClean="0"/>
              <a:t>‹#›</a:t>
            </a:fld>
            <a:endParaRPr lang="en-US" dirty="0"/>
          </a:p>
        </p:txBody>
      </p:sp>
    </p:spTree>
    <p:extLst>
      <p:ext uri="{BB962C8B-B14F-4D97-AF65-F5344CB8AC3E}">
        <p14:creationId xmlns:p14="http://schemas.microsoft.com/office/powerpoint/2010/main" val="260352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473CB-4471-4CC6-833C-5E52FB3F3AA8}" type="datetime1">
              <a:rPr lang="en-US" smtClean="0"/>
              <a:t>1/1/2016</a:t>
            </a:fld>
            <a:endParaRPr lang="en-US"/>
          </a:p>
        </p:txBody>
      </p:sp>
      <p:sp>
        <p:nvSpPr>
          <p:cNvPr id="5" name="Footer Placeholder 4"/>
          <p:cNvSpPr>
            <a:spLocks noGrp="1"/>
          </p:cNvSpPr>
          <p:nvPr>
            <p:ph type="ftr" sz="quarter" idx="11"/>
          </p:nvPr>
        </p:nvSpPr>
        <p:spPr/>
        <p:txBody>
          <a:bodyPr/>
          <a:lstStyle/>
          <a:p>
            <a:r>
              <a:rPr lang="en-US" dirty="0" smtClean="0"/>
              <a:t>Advisory Board Meeting</a:t>
            </a:r>
            <a:endParaRPr lang="en-US" dirty="0"/>
          </a:p>
        </p:txBody>
      </p:sp>
      <p:sp>
        <p:nvSpPr>
          <p:cNvPr id="6" name="Slide Number Placeholder 5"/>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41962564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BAA36C-C644-4095-8C5F-BEA08301BEAE}" type="datetime1">
              <a:rPr lang="en-US" smtClean="0"/>
              <a:t>1/1/2016</a:t>
            </a:fld>
            <a:endParaRPr lang="en-US"/>
          </a:p>
        </p:txBody>
      </p:sp>
      <p:sp>
        <p:nvSpPr>
          <p:cNvPr id="6" name="Footer Placeholder 5"/>
          <p:cNvSpPr>
            <a:spLocks noGrp="1"/>
          </p:cNvSpPr>
          <p:nvPr>
            <p:ph type="ftr" sz="quarter" idx="11"/>
          </p:nvPr>
        </p:nvSpPr>
        <p:spPr/>
        <p:txBody>
          <a:bodyPr/>
          <a:lstStyle/>
          <a:p>
            <a:r>
              <a:rPr lang="en-US" dirty="0" smtClean="0"/>
              <a:t>Advisory Board Meeting</a:t>
            </a:r>
            <a:endParaRPr lang="en-US" dirty="0"/>
          </a:p>
        </p:txBody>
      </p:sp>
      <p:sp>
        <p:nvSpPr>
          <p:cNvPr id="7" name="Slide Number Placeholder 6"/>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742821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8D110-6B93-45D6-9DF9-F724AA7E8B5A}" type="datetime1">
              <a:rPr lang="en-US" smtClean="0"/>
              <a:t>1/1/2016</a:t>
            </a:fld>
            <a:endParaRPr lang="en-US"/>
          </a:p>
        </p:txBody>
      </p:sp>
      <p:sp>
        <p:nvSpPr>
          <p:cNvPr id="8" name="Footer Placeholder 7"/>
          <p:cNvSpPr>
            <a:spLocks noGrp="1"/>
          </p:cNvSpPr>
          <p:nvPr>
            <p:ph type="ftr" sz="quarter" idx="11"/>
          </p:nvPr>
        </p:nvSpPr>
        <p:spPr/>
        <p:txBody>
          <a:bodyPr/>
          <a:lstStyle/>
          <a:p>
            <a:r>
              <a:rPr lang="en-US" dirty="0" smtClean="0"/>
              <a:t>Advisory Board Meeting</a:t>
            </a:r>
            <a:endParaRPr lang="en-US" dirty="0"/>
          </a:p>
        </p:txBody>
      </p:sp>
      <p:sp>
        <p:nvSpPr>
          <p:cNvPr id="9" name="Slide Number Placeholder 8"/>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20718176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46BD6-16B0-46E3-8CF3-9A02C417E47A}" type="datetime1">
              <a:rPr lang="en-US" smtClean="0"/>
              <a:t>1/1/2016</a:t>
            </a:fld>
            <a:endParaRPr lang="en-US"/>
          </a:p>
        </p:txBody>
      </p:sp>
      <p:sp>
        <p:nvSpPr>
          <p:cNvPr id="4" name="Footer Placeholder 3"/>
          <p:cNvSpPr>
            <a:spLocks noGrp="1"/>
          </p:cNvSpPr>
          <p:nvPr>
            <p:ph type="ftr" sz="quarter" idx="11"/>
          </p:nvPr>
        </p:nvSpPr>
        <p:spPr/>
        <p:txBody>
          <a:bodyPr/>
          <a:lstStyle/>
          <a:p>
            <a:r>
              <a:rPr lang="en-US" dirty="0" smtClean="0"/>
              <a:t>Advisory Board Meeting</a:t>
            </a:r>
            <a:endParaRPr lang="en-US" dirty="0"/>
          </a:p>
        </p:txBody>
      </p:sp>
      <p:sp>
        <p:nvSpPr>
          <p:cNvPr id="5" name="Slide Number Placeholder 4"/>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1994969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74FEB-AEF2-4A20-A785-A12F9F780EAC}" type="datetime1">
              <a:rPr lang="en-US" smtClean="0"/>
              <a:t>1/1/2016</a:t>
            </a:fld>
            <a:endParaRPr lang="en-US"/>
          </a:p>
        </p:txBody>
      </p:sp>
      <p:sp>
        <p:nvSpPr>
          <p:cNvPr id="3" name="Footer Placeholder 2"/>
          <p:cNvSpPr>
            <a:spLocks noGrp="1"/>
          </p:cNvSpPr>
          <p:nvPr>
            <p:ph type="ftr" sz="quarter" idx="11"/>
          </p:nvPr>
        </p:nvSpPr>
        <p:spPr/>
        <p:txBody>
          <a:bodyPr/>
          <a:lstStyle/>
          <a:p>
            <a:r>
              <a:rPr lang="en-US" dirty="0" smtClean="0"/>
              <a:t>Advisory Board Meeting</a:t>
            </a:r>
            <a:endParaRPr lang="en-US" dirty="0"/>
          </a:p>
        </p:txBody>
      </p:sp>
      <p:sp>
        <p:nvSpPr>
          <p:cNvPr id="4" name="Slide Number Placeholder 3"/>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11180816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40CBB-6350-405D-95FE-6B4F380FE996}" type="datetime1">
              <a:rPr lang="en-US" smtClean="0"/>
              <a:t>1/1/2016</a:t>
            </a:fld>
            <a:endParaRPr lang="en-US"/>
          </a:p>
        </p:txBody>
      </p:sp>
      <p:sp>
        <p:nvSpPr>
          <p:cNvPr id="6" name="Footer Placeholder 5"/>
          <p:cNvSpPr>
            <a:spLocks noGrp="1"/>
          </p:cNvSpPr>
          <p:nvPr>
            <p:ph type="ftr" sz="quarter" idx="11"/>
          </p:nvPr>
        </p:nvSpPr>
        <p:spPr/>
        <p:txBody>
          <a:bodyPr/>
          <a:lstStyle/>
          <a:p>
            <a:r>
              <a:rPr lang="en-US" dirty="0" smtClean="0"/>
              <a:t>Advisory Board Meeting</a:t>
            </a:r>
            <a:endParaRPr lang="en-US" dirty="0"/>
          </a:p>
        </p:txBody>
      </p:sp>
      <p:sp>
        <p:nvSpPr>
          <p:cNvPr id="7" name="Slide Number Placeholder 6"/>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830811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DD86C-473C-4E9D-9FE1-6EF41D531A9C}" type="datetime1">
              <a:rPr lang="en-US" smtClean="0"/>
              <a:t>1/1/2016</a:t>
            </a:fld>
            <a:endParaRPr lang="en-US"/>
          </a:p>
        </p:txBody>
      </p:sp>
      <p:sp>
        <p:nvSpPr>
          <p:cNvPr id="6" name="Footer Placeholder 5"/>
          <p:cNvSpPr>
            <a:spLocks noGrp="1"/>
          </p:cNvSpPr>
          <p:nvPr>
            <p:ph type="ftr" sz="quarter" idx="11"/>
          </p:nvPr>
        </p:nvSpPr>
        <p:spPr/>
        <p:txBody>
          <a:bodyPr/>
          <a:lstStyle/>
          <a:p>
            <a:r>
              <a:rPr lang="en-US" dirty="0" smtClean="0"/>
              <a:t>Advisory Board Meeting</a:t>
            </a:r>
            <a:endParaRPr lang="en-US" dirty="0"/>
          </a:p>
        </p:txBody>
      </p:sp>
      <p:sp>
        <p:nvSpPr>
          <p:cNvPr id="7" name="Slide Number Placeholder 6"/>
          <p:cNvSpPr>
            <a:spLocks noGrp="1"/>
          </p:cNvSpPr>
          <p:nvPr>
            <p:ph type="sldNum" sz="quarter" idx="12"/>
          </p:nvPr>
        </p:nvSpPr>
        <p:spPr/>
        <p:txBody>
          <a:bodyPr/>
          <a:lstStyle/>
          <a:p>
            <a:fld id="{CB285412-9591-4D23-97B4-A8061D194ABC}" type="slidenum">
              <a:rPr lang="en-US" smtClean="0"/>
              <a:t>‹#›</a:t>
            </a:fld>
            <a:endParaRPr lang="en-US"/>
          </a:p>
        </p:txBody>
      </p:sp>
    </p:spTree>
    <p:extLst>
      <p:ext uri="{BB962C8B-B14F-4D97-AF65-F5344CB8AC3E}">
        <p14:creationId xmlns:p14="http://schemas.microsoft.com/office/powerpoint/2010/main" val="42613697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DC8A1-DCBE-406C-9336-9992EB9BE5B8}" type="datetime1">
              <a:rPr lang="en-US" smtClean="0"/>
              <a:t>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lang="en-US" sz="1600" smtClean="0">
                <a:effectLst/>
              </a:defRPr>
            </a:lvl1pPr>
          </a:lstStyle>
          <a:p>
            <a:r>
              <a:rPr lang="en-US" dirty="0" smtClean="0"/>
              <a:t>Advisory Board Meeting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85412-9591-4D23-97B4-A8061D194ABC}" type="slidenum">
              <a:rPr lang="en-US" smtClean="0"/>
              <a:t>‹#›</a:t>
            </a:fld>
            <a:endParaRPr lang="en-US" dirty="0"/>
          </a:p>
        </p:txBody>
      </p:sp>
      <p:cxnSp>
        <p:nvCxnSpPr>
          <p:cNvPr id="7" name="Straight Connector 6"/>
          <p:cNvCxnSpPr/>
          <p:nvPr userDrawn="1"/>
        </p:nvCxnSpPr>
        <p:spPr>
          <a:xfrm>
            <a:off x="1066800" y="1243644"/>
            <a:ext cx="6934200" cy="0"/>
          </a:xfrm>
          <a:prstGeom prst="line">
            <a:avLst/>
          </a:prstGeom>
          <a:ln w="38100">
            <a:solidFill>
              <a:srgbClr val="948A5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057400" y="6400800"/>
            <a:ext cx="5029200" cy="0"/>
          </a:xfrm>
          <a:prstGeom prst="line">
            <a:avLst/>
          </a:prstGeom>
          <a:ln w="12700">
            <a:solidFill>
              <a:srgbClr val="948A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11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2">
              <a:lumMod val="40000"/>
              <a:lumOff val="6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oleObject" Target="../embeddings/oleObject1.bin"/><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5.png"/><Relationship Id="rId5" Type="http://schemas.openxmlformats.org/officeDocument/2006/relationships/image" Target="../media/image84.emf"/><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88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622300" y="203200"/>
            <a:ext cx="8026400" cy="1822450"/>
          </a:xfrm>
          <a:prstGeom prst="rect">
            <a:avLst/>
          </a:prstGeom>
          <a:noFill/>
          <a:ln w="12700">
            <a:noFill/>
            <a:miter lim="800000"/>
            <a:headEnd/>
            <a:tailEnd/>
          </a:ln>
          <a:effectLst/>
        </p:spPr>
        <p:txBody>
          <a:bodyPr lIns="90487" tIns="44450" rIns="90487" bIns="44450" anchor="ctr"/>
          <a:lstStyle/>
          <a:p>
            <a:pPr eaLnBrk="0" hangingPunct="0"/>
            <a:r>
              <a:rPr lang="en-US" sz="2400" b="1">
                <a:latin typeface="Arial" pitchFamily="34" charset="0"/>
                <a:cs typeface="Arial" pitchFamily="34" charset="0"/>
              </a:rPr>
              <a:t/>
            </a:r>
            <a:br>
              <a:rPr lang="en-US" sz="2400" b="1">
                <a:latin typeface="Arial" pitchFamily="34" charset="0"/>
                <a:cs typeface="Arial" pitchFamily="34" charset="0"/>
              </a:rPr>
            </a:br>
            <a:endParaRPr lang="en-US" sz="2400" b="1">
              <a:latin typeface="Arial" pitchFamily="34" charset="0"/>
              <a:cs typeface="Arial" pitchFamily="34" charset="0"/>
            </a:endParaRPr>
          </a:p>
        </p:txBody>
      </p:sp>
      <p:sp>
        <p:nvSpPr>
          <p:cNvPr id="3" name="Rectangle 2"/>
          <p:cNvSpPr/>
          <p:nvPr/>
        </p:nvSpPr>
        <p:spPr>
          <a:xfrm>
            <a:off x="156308" y="1063733"/>
            <a:ext cx="860669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13" name="Rectangle 5"/>
          <p:cNvSpPr>
            <a:spLocks noChangeArrowheads="1"/>
          </p:cNvSpPr>
          <p:nvPr/>
        </p:nvSpPr>
        <p:spPr bwMode="auto">
          <a:xfrm>
            <a:off x="1219200" y="842427"/>
            <a:ext cx="7315200" cy="1138773"/>
          </a:xfrm>
          <a:prstGeom prst="rect">
            <a:avLst/>
          </a:prstGeom>
          <a:noFill/>
          <a:ln w="9525">
            <a:noFill/>
            <a:miter lim="800000"/>
            <a:headEnd/>
            <a:tailEnd/>
          </a:ln>
          <a:effectLst/>
        </p:spPr>
        <p:txBody>
          <a:bodyPr wrap="square">
            <a:spAutoFit/>
          </a:bodyPr>
          <a:lstStyle/>
          <a:p>
            <a:pPr algn="r" eaLnBrk="0" hangingPunct="0"/>
            <a:r>
              <a:rPr lang="en-US" sz="3400" dirty="0">
                <a:effectLst>
                  <a:outerShdw blurRad="38100" dist="38100" dir="2700000" algn="tl">
                    <a:srgbClr val="000000"/>
                  </a:outerShdw>
                </a:effectLst>
                <a:latin typeface="+mj-lt"/>
                <a:cs typeface="Arial" pitchFamily="34" charset="0"/>
              </a:rPr>
              <a:t>Fuzzy </a:t>
            </a:r>
            <a:r>
              <a:rPr lang="en-US" sz="3400" dirty="0" smtClean="0">
                <a:effectLst>
                  <a:outerShdw blurRad="38100" dist="38100" dir="2700000" algn="tl">
                    <a:srgbClr val="000000"/>
                  </a:outerShdw>
                </a:effectLst>
                <a:latin typeface="+mj-lt"/>
                <a:cs typeface="Arial" pitchFamily="34" charset="0"/>
              </a:rPr>
              <a:t>Connectivity</a:t>
            </a:r>
            <a:r>
              <a:rPr lang="en-US" sz="3400" dirty="0">
                <a:effectLst>
                  <a:outerShdw blurRad="38100" dist="38100" dir="2700000" algn="tl">
                    <a:srgbClr val="000000"/>
                  </a:outerShdw>
                </a:effectLst>
                <a:latin typeface="+mj-lt"/>
                <a:cs typeface="Arial" pitchFamily="34" charset="0"/>
              </a:rPr>
              <a:t>, </a:t>
            </a:r>
            <a:r>
              <a:rPr lang="en-US" sz="3400" dirty="0" smtClean="0">
                <a:effectLst>
                  <a:outerShdw blurRad="38100" dist="38100" dir="2700000" algn="tl">
                    <a:srgbClr val="000000"/>
                  </a:outerShdw>
                </a:effectLst>
                <a:latin typeface="+mj-lt"/>
                <a:cs typeface="Arial" pitchFamily="34" charset="0"/>
              </a:rPr>
              <a:t>Distance Transform, </a:t>
            </a:r>
            <a:r>
              <a:rPr lang="en-US" sz="3400" dirty="0">
                <a:effectLst>
                  <a:outerShdw blurRad="38100" dist="38100" dir="2700000" algn="tl">
                    <a:srgbClr val="000000"/>
                  </a:outerShdw>
                </a:effectLst>
                <a:latin typeface="+mj-lt"/>
                <a:cs typeface="Arial" pitchFamily="34" charset="0"/>
              </a:rPr>
              <a:t>and their </a:t>
            </a:r>
            <a:r>
              <a:rPr lang="en-US" sz="3400" dirty="0" smtClean="0">
                <a:effectLst>
                  <a:outerShdw blurRad="38100" dist="38100" dir="2700000" algn="tl">
                    <a:srgbClr val="000000"/>
                  </a:outerShdw>
                </a:effectLst>
                <a:latin typeface="+mj-lt"/>
                <a:cs typeface="Arial" pitchFamily="34" charset="0"/>
              </a:rPr>
              <a:t>Applications</a:t>
            </a:r>
          </a:p>
        </p:txBody>
      </p:sp>
      <p:cxnSp>
        <p:nvCxnSpPr>
          <p:cNvPr id="7" name="Straight Connector 6"/>
          <p:cNvCxnSpPr/>
          <p:nvPr/>
        </p:nvCxnSpPr>
        <p:spPr>
          <a:xfrm>
            <a:off x="503331" y="2514600"/>
            <a:ext cx="8031069" cy="0"/>
          </a:xfrm>
          <a:prstGeom prst="line">
            <a:avLst/>
          </a:prstGeom>
          <a:ln w="38100">
            <a:solidFill>
              <a:srgbClr val="948A54"/>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053061"/>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080835" y="5506943"/>
            <a:ext cx="1279338" cy="1165646"/>
            <a:chOff x="36313428" y="536028"/>
            <a:chExt cx="6850898" cy="5827009"/>
          </a:xfrm>
        </p:grpSpPr>
        <p:pic>
          <p:nvPicPr>
            <p:cNvPr id="9" name="Picture 7" descr="C:\Documents and Settings\PK Saha\Desktop\Papers\2008\IEEE TMI VTA\Poster\IIBI logo2.jpg"/>
            <p:cNvPicPr>
              <a:picLocks noChangeAspect="1" noChangeArrowheads="1"/>
            </p:cNvPicPr>
            <p:nvPr/>
          </p:nvPicPr>
          <p:blipFill>
            <a:blip r:embed="rId3" cstate="print"/>
            <a:srcRect/>
            <a:stretch>
              <a:fillRect/>
            </a:stretch>
          </p:blipFill>
          <p:spPr bwMode="auto">
            <a:xfrm>
              <a:off x="36313428" y="4692918"/>
              <a:ext cx="6850898" cy="1670119"/>
            </a:xfrm>
            <a:prstGeom prst="rect">
              <a:avLst/>
            </a:prstGeom>
            <a:noFill/>
          </p:spPr>
        </p:pic>
        <p:pic>
          <p:nvPicPr>
            <p:cNvPr id="10" name="Picture 200" descr="domeword3linesLRG"/>
            <p:cNvPicPr>
              <a:picLocks noChangeAspect="1" noChangeArrowheads="1"/>
            </p:cNvPicPr>
            <p:nvPr/>
          </p:nvPicPr>
          <p:blipFill>
            <a:blip r:embed="rId4" cstate="print"/>
            <a:srcRect/>
            <a:stretch>
              <a:fillRect/>
            </a:stretch>
          </p:blipFill>
          <p:spPr bwMode="auto">
            <a:xfrm>
              <a:off x="38659002" y="536028"/>
              <a:ext cx="4221545" cy="3873111"/>
            </a:xfrm>
            <a:prstGeom prst="rect">
              <a:avLst/>
            </a:prstGeom>
            <a:noFill/>
            <a:ln w="9525">
              <a:noFill/>
              <a:miter lim="800000"/>
              <a:headEnd/>
              <a:tailEnd/>
            </a:ln>
          </p:spPr>
        </p:pic>
      </p:grpSp>
      <p:pic>
        <p:nvPicPr>
          <p:cNvPr id="21" name="Picture 214" descr="ICLIC logo inverted"/>
          <p:cNvPicPr>
            <a:picLocks noChangeAspect="1" noChangeArrowheads="1"/>
          </p:cNvPicPr>
          <p:nvPr/>
        </p:nvPicPr>
        <p:blipFill>
          <a:blip r:embed="rId5" cstate="print"/>
          <a:srcRect l="4405" t="19601" r="2731" b="8342"/>
          <a:stretch>
            <a:fillRect/>
          </a:stretch>
        </p:blipFill>
        <p:spPr bwMode="auto">
          <a:xfrm>
            <a:off x="5791200" y="5782499"/>
            <a:ext cx="1121343" cy="890090"/>
          </a:xfrm>
          <a:prstGeom prst="rect">
            <a:avLst/>
          </a:prstGeom>
          <a:noFill/>
          <a:ln w="9525">
            <a:noFill/>
            <a:miter lim="800000"/>
            <a:headEnd/>
            <a:tailEnd/>
          </a:ln>
        </p:spPr>
      </p:pic>
      <p:sp>
        <p:nvSpPr>
          <p:cNvPr id="350214" name="Rectangle 6"/>
          <p:cNvSpPr>
            <a:spLocks noGrp="1" noChangeArrowheads="1"/>
          </p:cNvSpPr>
          <p:nvPr>
            <p:ph type="ctrTitle"/>
          </p:nvPr>
        </p:nvSpPr>
        <p:spPr>
          <a:xfrm>
            <a:off x="2514600" y="2743200"/>
            <a:ext cx="6019800" cy="2044700"/>
          </a:xfrm>
        </p:spPr>
        <p:txBody>
          <a:bodyPr>
            <a:noAutofit/>
          </a:bodyPr>
          <a:lstStyle/>
          <a:p>
            <a:pPr algn="r"/>
            <a:r>
              <a:rPr lang="en-US" sz="2000" dirty="0">
                <a:cs typeface="Arial" pitchFamily="34" charset="0"/>
              </a:rPr>
              <a:t/>
            </a:r>
            <a:br>
              <a:rPr lang="en-US" sz="2000" dirty="0">
                <a:cs typeface="Arial" pitchFamily="34" charset="0"/>
              </a:rPr>
            </a:br>
            <a:r>
              <a:rPr lang="en-US" sz="2000" dirty="0" smtClean="0">
                <a:cs typeface="Arial" pitchFamily="34" charset="0"/>
              </a:rPr>
              <a:t>Punam Kumar Saha</a:t>
            </a:r>
            <a:br>
              <a:rPr lang="en-US" sz="2000" dirty="0" smtClean="0">
                <a:cs typeface="Arial" pitchFamily="34" charset="0"/>
              </a:rPr>
            </a:br>
            <a:r>
              <a:rPr lang="en-US" sz="2000" dirty="0" smtClean="0">
                <a:cs typeface="Arial" pitchFamily="34" charset="0"/>
              </a:rPr>
              <a:t>Professor</a:t>
            </a:r>
            <a:br>
              <a:rPr lang="en-US" sz="2000" dirty="0" smtClean="0">
                <a:cs typeface="Arial" pitchFamily="34" charset="0"/>
              </a:rPr>
            </a:br>
            <a:r>
              <a:rPr lang="en-US" sz="2000" dirty="0" smtClean="0">
                <a:cs typeface="Arial" pitchFamily="34" charset="0"/>
              </a:rPr>
              <a:t>Departments of ECE and Radiology</a:t>
            </a:r>
            <a:br>
              <a:rPr lang="en-US" sz="2000" dirty="0" smtClean="0">
                <a:cs typeface="Arial" pitchFamily="34" charset="0"/>
              </a:rPr>
            </a:br>
            <a:r>
              <a:rPr lang="en-US" sz="2000" dirty="0" smtClean="0">
                <a:cs typeface="Arial" pitchFamily="34" charset="0"/>
              </a:rPr>
              <a:t>University of Iowa</a:t>
            </a:r>
            <a:br>
              <a:rPr lang="en-US" sz="2000" dirty="0" smtClean="0">
                <a:cs typeface="Arial" pitchFamily="34" charset="0"/>
              </a:rPr>
            </a:br>
            <a:r>
              <a:rPr lang="en-US" sz="2000" dirty="0" smtClean="0">
                <a:cs typeface="Arial" pitchFamily="34" charset="0"/>
              </a:rPr>
              <a:t>pksaha@engineering.uiowa.edu</a:t>
            </a:r>
            <a:r>
              <a:rPr lang="en-US" sz="2000" dirty="0">
                <a:cs typeface="Arial" pitchFamily="34" charset="0"/>
              </a:rPr>
              <a:t/>
            </a:r>
            <a:br>
              <a:rPr lang="en-US" sz="2000" dirty="0">
                <a:cs typeface="Arial" pitchFamily="34" charset="0"/>
              </a:rPr>
            </a:br>
            <a:endParaRPr lang="en-US" sz="2000" dirty="0">
              <a:cs typeface="Arial" pitchFamily="34" charset="0"/>
            </a:endParaRPr>
          </a:p>
        </p:txBody>
      </p:sp>
    </p:spTree>
    <p:extLst>
      <p:ext uri="{BB962C8B-B14F-4D97-AF65-F5344CB8AC3E}">
        <p14:creationId xmlns:p14="http://schemas.microsoft.com/office/powerpoint/2010/main" val="81556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76200"/>
            <a:ext cx="8763000" cy="1143000"/>
          </a:xfrm>
        </p:spPr>
        <p:txBody>
          <a:bodyPr>
            <a:normAutofit/>
          </a:bodyPr>
          <a:lstStyle/>
          <a:p>
            <a:pPr algn="ctr"/>
            <a:r>
              <a:rPr lang="en-US" altLang="en-US" sz="3600" dirty="0" smtClean="0"/>
              <a:t>Scale-Based Fuzzy Affinity and Connectivity</a:t>
            </a:r>
            <a:endParaRPr lang="en-US" altLang="en-US" sz="3600" dirty="0"/>
          </a:p>
        </p:txBody>
      </p:sp>
    </p:spTree>
    <p:extLst>
      <p:ext uri="{BB962C8B-B14F-4D97-AF65-F5344CB8AC3E}">
        <p14:creationId xmlns:p14="http://schemas.microsoft.com/office/powerpoint/2010/main" val="192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40" name="Text Box 1076"/>
          <p:cNvSpPr txBox="1">
            <a:spLocks noChangeArrowheads="1"/>
          </p:cNvSpPr>
          <p:nvPr/>
        </p:nvSpPr>
        <p:spPr bwMode="auto">
          <a:xfrm>
            <a:off x="884478" y="4446999"/>
            <a:ext cx="49715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smtClean="0">
                <a:solidFill>
                  <a:schemeClr val="tx2"/>
                </a:solidFill>
              </a:rPr>
              <a:t>Scale</a:t>
            </a:r>
            <a:r>
              <a:rPr lang="en-US" altLang="en-US" sz="2400" dirty="0">
                <a:solidFill>
                  <a:schemeClr val="tx2"/>
                </a:solidFill>
              </a:rPr>
              <a:t>:</a:t>
            </a:r>
            <a:r>
              <a:rPr lang="en-US" altLang="en-US" sz="2400" dirty="0"/>
              <a:t> size of the largest hyper-sphere entirely contained in the object </a:t>
            </a:r>
            <a:r>
              <a:rPr lang="en-US" altLang="en-US" sz="2400" dirty="0" smtClean="0"/>
              <a:t>region determines the </a:t>
            </a:r>
            <a:r>
              <a:rPr lang="en-US" altLang="en-US" sz="2400" dirty="0" smtClean="0">
                <a:solidFill>
                  <a:srgbClr val="FFFF00"/>
                </a:solidFill>
              </a:rPr>
              <a:t>local scale</a:t>
            </a:r>
            <a:r>
              <a:rPr lang="en-US" altLang="en-US" sz="2400" dirty="0" smtClean="0"/>
              <a:t> or the </a:t>
            </a:r>
            <a:r>
              <a:rPr lang="en-US" altLang="en-US" sz="2400" dirty="0" smtClean="0">
                <a:solidFill>
                  <a:srgbClr val="FFFF00"/>
                </a:solidFill>
              </a:rPr>
              <a:t>neighborhood size</a:t>
            </a:r>
            <a:r>
              <a:rPr lang="en-US" altLang="en-US" sz="2400" dirty="0" smtClean="0"/>
              <a:t>.</a:t>
            </a:r>
            <a:endParaRPr lang="en-US" altLang="en-US" sz="1400" dirty="0"/>
          </a:p>
        </p:txBody>
      </p:sp>
      <p:sp>
        <p:nvSpPr>
          <p:cNvPr id="37942" name="Rectangle 1078"/>
          <p:cNvSpPr>
            <a:spLocks noChangeArrowheads="1"/>
          </p:cNvSpPr>
          <p:nvPr/>
        </p:nvSpPr>
        <p:spPr bwMode="auto">
          <a:xfrm>
            <a:off x="6096000" y="4114800"/>
            <a:ext cx="2514600" cy="1932122"/>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37" name="Freeform 1073"/>
          <p:cNvSpPr>
            <a:spLocks/>
          </p:cNvSpPr>
          <p:nvPr/>
        </p:nvSpPr>
        <p:spPr bwMode="auto">
          <a:xfrm>
            <a:off x="6436963" y="4200041"/>
            <a:ext cx="1937450" cy="1764305"/>
          </a:xfrm>
          <a:custGeom>
            <a:avLst/>
            <a:gdLst>
              <a:gd name="T0" fmla="*/ 360 w 1448"/>
              <a:gd name="T1" fmla="*/ 344 h 1312"/>
              <a:gd name="T2" fmla="*/ 504 w 1448"/>
              <a:gd name="T3" fmla="*/ 440 h 1312"/>
              <a:gd name="T4" fmla="*/ 744 w 1448"/>
              <a:gd name="T5" fmla="*/ 488 h 1312"/>
              <a:gd name="T6" fmla="*/ 888 w 1448"/>
              <a:gd name="T7" fmla="*/ 392 h 1312"/>
              <a:gd name="T8" fmla="*/ 1032 w 1448"/>
              <a:gd name="T9" fmla="*/ 200 h 1312"/>
              <a:gd name="T10" fmla="*/ 936 w 1448"/>
              <a:gd name="T11" fmla="*/ 56 h 1312"/>
              <a:gd name="T12" fmla="*/ 888 w 1448"/>
              <a:gd name="T13" fmla="*/ 8 h 1312"/>
              <a:gd name="T14" fmla="*/ 936 w 1448"/>
              <a:gd name="T15" fmla="*/ 8 h 1312"/>
              <a:gd name="T16" fmla="*/ 984 w 1448"/>
              <a:gd name="T17" fmla="*/ 56 h 1312"/>
              <a:gd name="T18" fmla="*/ 1128 w 1448"/>
              <a:gd name="T19" fmla="*/ 152 h 1312"/>
              <a:gd name="T20" fmla="*/ 1272 w 1448"/>
              <a:gd name="T21" fmla="*/ 56 h 1312"/>
              <a:gd name="T22" fmla="*/ 1320 w 1448"/>
              <a:gd name="T23" fmla="*/ 56 h 1312"/>
              <a:gd name="T24" fmla="*/ 1176 w 1448"/>
              <a:gd name="T25" fmla="*/ 200 h 1312"/>
              <a:gd name="T26" fmla="*/ 1176 w 1448"/>
              <a:gd name="T27" fmla="*/ 392 h 1312"/>
              <a:gd name="T28" fmla="*/ 1416 w 1448"/>
              <a:gd name="T29" fmla="*/ 536 h 1312"/>
              <a:gd name="T30" fmla="*/ 1368 w 1448"/>
              <a:gd name="T31" fmla="*/ 584 h 1312"/>
              <a:gd name="T32" fmla="*/ 1368 w 1448"/>
              <a:gd name="T33" fmla="*/ 536 h 1312"/>
              <a:gd name="T34" fmla="*/ 1176 w 1448"/>
              <a:gd name="T35" fmla="*/ 536 h 1312"/>
              <a:gd name="T36" fmla="*/ 1032 w 1448"/>
              <a:gd name="T37" fmla="*/ 680 h 1312"/>
              <a:gd name="T38" fmla="*/ 1176 w 1448"/>
              <a:gd name="T39" fmla="*/ 776 h 1312"/>
              <a:gd name="T40" fmla="*/ 1368 w 1448"/>
              <a:gd name="T41" fmla="*/ 824 h 1312"/>
              <a:gd name="T42" fmla="*/ 1080 w 1448"/>
              <a:gd name="T43" fmla="*/ 1016 h 1312"/>
              <a:gd name="T44" fmla="*/ 1128 w 1448"/>
              <a:gd name="T45" fmla="*/ 872 h 1312"/>
              <a:gd name="T46" fmla="*/ 1032 w 1448"/>
              <a:gd name="T47" fmla="*/ 824 h 1312"/>
              <a:gd name="T48" fmla="*/ 744 w 1448"/>
              <a:gd name="T49" fmla="*/ 776 h 1312"/>
              <a:gd name="T50" fmla="*/ 600 w 1448"/>
              <a:gd name="T51" fmla="*/ 920 h 1312"/>
              <a:gd name="T52" fmla="*/ 696 w 1448"/>
              <a:gd name="T53" fmla="*/ 1256 h 1312"/>
              <a:gd name="T54" fmla="*/ 120 w 1448"/>
              <a:gd name="T55" fmla="*/ 1256 h 1312"/>
              <a:gd name="T56" fmla="*/ 120 w 1448"/>
              <a:gd name="T57" fmla="*/ 1208 h 1312"/>
              <a:gd name="T58" fmla="*/ 456 w 1448"/>
              <a:gd name="T59" fmla="*/ 1208 h 1312"/>
              <a:gd name="T60" fmla="*/ 408 w 1448"/>
              <a:gd name="T61" fmla="*/ 968 h 1312"/>
              <a:gd name="T62" fmla="*/ 264 w 1448"/>
              <a:gd name="T63" fmla="*/ 968 h 1312"/>
              <a:gd name="T64" fmla="*/ 312 w 1448"/>
              <a:gd name="T65" fmla="*/ 920 h 1312"/>
              <a:gd name="T66" fmla="*/ 312 w 1448"/>
              <a:gd name="T67" fmla="*/ 824 h 1312"/>
              <a:gd name="T68" fmla="*/ 216 w 1448"/>
              <a:gd name="T69" fmla="*/ 824 h 1312"/>
              <a:gd name="T70" fmla="*/ 120 w 1448"/>
              <a:gd name="T71" fmla="*/ 920 h 1312"/>
              <a:gd name="T72" fmla="*/ 72 w 1448"/>
              <a:gd name="T73" fmla="*/ 872 h 1312"/>
              <a:gd name="T74" fmla="*/ 168 w 1448"/>
              <a:gd name="T75" fmla="*/ 824 h 1312"/>
              <a:gd name="T76" fmla="*/ 264 w 1448"/>
              <a:gd name="T77" fmla="*/ 728 h 1312"/>
              <a:gd name="T78" fmla="*/ 264 w 1448"/>
              <a:gd name="T79" fmla="*/ 584 h 1312"/>
              <a:gd name="T80" fmla="*/ 168 w 1448"/>
              <a:gd name="T81" fmla="*/ 536 h 1312"/>
              <a:gd name="T82" fmla="*/ 24 w 1448"/>
              <a:gd name="T83" fmla="*/ 536 h 1312"/>
              <a:gd name="T84" fmla="*/ 24 w 1448"/>
              <a:gd name="T85" fmla="*/ 488 h 1312"/>
              <a:gd name="T86" fmla="*/ 72 w 1448"/>
              <a:gd name="T87" fmla="*/ 488 h 1312"/>
              <a:gd name="T88" fmla="*/ 312 w 1448"/>
              <a:gd name="T89" fmla="*/ 440 h 1312"/>
              <a:gd name="T90" fmla="*/ 264 w 1448"/>
              <a:gd name="T91" fmla="*/ 344 h 1312"/>
              <a:gd name="T92" fmla="*/ 264 w 1448"/>
              <a:gd name="T93" fmla="*/ 296 h 1312"/>
              <a:gd name="T94" fmla="*/ 312 w 1448"/>
              <a:gd name="T95" fmla="*/ 296 h 1312"/>
              <a:gd name="T96" fmla="*/ 360 w 1448"/>
              <a:gd name="T97" fmla="*/ 344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8" h="1312">
                <a:moveTo>
                  <a:pt x="360" y="344"/>
                </a:moveTo>
                <a:cubicBezTo>
                  <a:pt x="392" y="368"/>
                  <a:pt x="440" y="416"/>
                  <a:pt x="504" y="440"/>
                </a:cubicBezTo>
                <a:cubicBezTo>
                  <a:pt x="568" y="464"/>
                  <a:pt x="680" y="496"/>
                  <a:pt x="744" y="488"/>
                </a:cubicBezTo>
                <a:cubicBezTo>
                  <a:pt x="808" y="480"/>
                  <a:pt x="840" y="440"/>
                  <a:pt x="888" y="392"/>
                </a:cubicBezTo>
                <a:cubicBezTo>
                  <a:pt x="936" y="344"/>
                  <a:pt x="1024" y="256"/>
                  <a:pt x="1032" y="200"/>
                </a:cubicBezTo>
                <a:cubicBezTo>
                  <a:pt x="1040" y="144"/>
                  <a:pt x="960" y="88"/>
                  <a:pt x="936" y="56"/>
                </a:cubicBezTo>
                <a:cubicBezTo>
                  <a:pt x="912" y="24"/>
                  <a:pt x="888" y="16"/>
                  <a:pt x="888" y="8"/>
                </a:cubicBezTo>
                <a:cubicBezTo>
                  <a:pt x="888" y="0"/>
                  <a:pt x="920" y="0"/>
                  <a:pt x="936" y="8"/>
                </a:cubicBezTo>
                <a:cubicBezTo>
                  <a:pt x="952" y="16"/>
                  <a:pt x="952" y="32"/>
                  <a:pt x="984" y="56"/>
                </a:cubicBezTo>
                <a:cubicBezTo>
                  <a:pt x="1016" y="80"/>
                  <a:pt x="1080" y="152"/>
                  <a:pt x="1128" y="152"/>
                </a:cubicBezTo>
                <a:cubicBezTo>
                  <a:pt x="1176" y="152"/>
                  <a:pt x="1240" y="72"/>
                  <a:pt x="1272" y="56"/>
                </a:cubicBezTo>
                <a:cubicBezTo>
                  <a:pt x="1304" y="40"/>
                  <a:pt x="1336" y="32"/>
                  <a:pt x="1320" y="56"/>
                </a:cubicBezTo>
                <a:cubicBezTo>
                  <a:pt x="1304" y="80"/>
                  <a:pt x="1200" y="144"/>
                  <a:pt x="1176" y="200"/>
                </a:cubicBezTo>
                <a:cubicBezTo>
                  <a:pt x="1152" y="256"/>
                  <a:pt x="1136" y="336"/>
                  <a:pt x="1176" y="392"/>
                </a:cubicBezTo>
                <a:cubicBezTo>
                  <a:pt x="1216" y="448"/>
                  <a:pt x="1384" y="504"/>
                  <a:pt x="1416" y="536"/>
                </a:cubicBezTo>
                <a:cubicBezTo>
                  <a:pt x="1448" y="568"/>
                  <a:pt x="1376" y="584"/>
                  <a:pt x="1368" y="584"/>
                </a:cubicBezTo>
                <a:cubicBezTo>
                  <a:pt x="1360" y="584"/>
                  <a:pt x="1400" y="544"/>
                  <a:pt x="1368" y="536"/>
                </a:cubicBezTo>
                <a:cubicBezTo>
                  <a:pt x="1336" y="528"/>
                  <a:pt x="1232" y="512"/>
                  <a:pt x="1176" y="536"/>
                </a:cubicBezTo>
                <a:cubicBezTo>
                  <a:pt x="1120" y="560"/>
                  <a:pt x="1032" y="640"/>
                  <a:pt x="1032" y="680"/>
                </a:cubicBezTo>
                <a:cubicBezTo>
                  <a:pt x="1032" y="720"/>
                  <a:pt x="1120" y="752"/>
                  <a:pt x="1176" y="776"/>
                </a:cubicBezTo>
                <a:cubicBezTo>
                  <a:pt x="1232" y="800"/>
                  <a:pt x="1384" y="784"/>
                  <a:pt x="1368" y="824"/>
                </a:cubicBezTo>
                <a:cubicBezTo>
                  <a:pt x="1352" y="864"/>
                  <a:pt x="1120" y="1008"/>
                  <a:pt x="1080" y="1016"/>
                </a:cubicBezTo>
                <a:cubicBezTo>
                  <a:pt x="1040" y="1024"/>
                  <a:pt x="1136" y="904"/>
                  <a:pt x="1128" y="872"/>
                </a:cubicBezTo>
                <a:cubicBezTo>
                  <a:pt x="1120" y="840"/>
                  <a:pt x="1096" y="840"/>
                  <a:pt x="1032" y="824"/>
                </a:cubicBezTo>
                <a:cubicBezTo>
                  <a:pt x="968" y="808"/>
                  <a:pt x="816" y="760"/>
                  <a:pt x="744" y="776"/>
                </a:cubicBezTo>
                <a:cubicBezTo>
                  <a:pt x="672" y="792"/>
                  <a:pt x="608" y="840"/>
                  <a:pt x="600" y="920"/>
                </a:cubicBezTo>
                <a:cubicBezTo>
                  <a:pt x="592" y="1000"/>
                  <a:pt x="776" y="1200"/>
                  <a:pt x="696" y="1256"/>
                </a:cubicBezTo>
                <a:cubicBezTo>
                  <a:pt x="616" y="1312"/>
                  <a:pt x="216" y="1264"/>
                  <a:pt x="120" y="1256"/>
                </a:cubicBezTo>
                <a:cubicBezTo>
                  <a:pt x="24" y="1248"/>
                  <a:pt x="64" y="1216"/>
                  <a:pt x="120" y="1208"/>
                </a:cubicBezTo>
                <a:cubicBezTo>
                  <a:pt x="176" y="1200"/>
                  <a:pt x="408" y="1248"/>
                  <a:pt x="456" y="1208"/>
                </a:cubicBezTo>
                <a:cubicBezTo>
                  <a:pt x="504" y="1168"/>
                  <a:pt x="440" y="1008"/>
                  <a:pt x="408" y="968"/>
                </a:cubicBezTo>
                <a:cubicBezTo>
                  <a:pt x="376" y="928"/>
                  <a:pt x="280" y="976"/>
                  <a:pt x="264" y="968"/>
                </a:cubicBezTo>
                <a:cubicBezTo>
                  <a:pt x="248" y="960"/>
                  <a:pt x="304" y="944"/>
                  <a:pt x="312" y="920"/>
                </a:cubicBezTo>
                <a:cubicBezTo>
                  <a:pt x="320" y="896"/>
                  <a:pt x="328" y="840"/>
                  <a:pt x="312" y="824"/>
                </a:cubicBezTo>
                <a:cubicBezTo>
                  <a:pt x="296" y="808"/>
                  <a:pt x="248" y="808"/>
                  <a:pt x="216" y="824"/>
                </a:cubicBezTo>
                <a:cubicBezTo>
                  <a:pt x="184" y="840"/>
                  <a:pt x="144" y="912"/>
                  <a:pt x="120" y="920"/>
                </a:cubicBezTo>
                <a:cubicBezTo>
                  <a:pt x="96" y="928"/>
                  <a:pt x="64" y="888"/>
                  <a:pt x="72" y="872"/>
                </a:cubicBezTo>
                <a:cubicBezTo>
                  <a:pt x="80" y="856"/>
                  <a:pt x="136" y="848"/>
                  <a:pt x="168" y="824"/>
                </a:cubicBezTo>
                <a:cubicBezTo>
                  <a:pt x="200" y="800"/>
                  <a:pt x="248" y="768"/>
                  <a:pt x="264" y="728"/>
                </a:cubicBezTo>
                <a:cubicBezTo>
                  <a:pt x="280" y="688"/>
                  <a:pt x="280" y="616"/>
                  <a:pt x="264" y="584"/>
                </a:cubicBezTo>
                <a:cubicBezTo>
                  <a:pt x="248" y="552"/>
                  <a:pt x="208" y="544"/>
                  <a:pt x="168" y="536"/>
                </a:cubicBezTo>
                <a:cubicBezTo>
                  <a:pt x="128" y="528"/>
                  <a:pt x="48" y="544"/>
                  <a:pt x="24" y="536"/>
                </a:cubicBezTo>
                <a:cubicBezTo>
                  <a:pt x="0" y="528"/>
                  <a:pt x="16" y="496"/>
                  <a:pt x="24" y="488"/>
                </a:cubicBezTo>
                <a:cubicBezTo>
                  <a:pt x="32" y="480"/>
                  <a:pt x="24" y="496"/>
                  <a:pt x="72" y="488"/>
                </a:cubicBezTo>
                <a:cubicBezTo>
                  <a:pt x="120" y="480"/>
                  <a:pt x="280" y="464"/>
                  <a:pt x="312" y="440"/>
                </a:cubicBezTo>
                <a:cubicBezTo>
                  <a:pt x="344" y="416"/>
                  <a:pt x="272" y="368"/>
                  <a:pt x="264" y="344"/>
                </a:cubicBezTo>
                <a:cubicBezTo>
                  <a:pt x="256" y="320"/>
                  <a:pt x="256" y="304"/>
                  <a:pt x="264" y="296"/>
                </a:cubicBezTo>
                <a:cubicBezTo>
                  <a:pt x="272" y="288"/>
                  <a:pt x="296" y="288"/>
                  <a:pt x="312" y="296"/>
                </a:cubicBezTo>
                <a:cubicBezTo>
                  <a:pt x="328" y="304"/>
                  <a:pt x="328" y="320"/>
                  <a:pt x="360" y="344"/>
                </a:cubicBezTo>
                <a:close/>
              </a:path>
            </a:pathLst>
          </a:custGeom>
          <a:solidFill>
            <a:srgbClr val="008080"/>
          </a:solidFill>
          <a:ln w="15875"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 name="Group 9"/>
          <p:cNvGrpSpPr/>
          <p:nvPr/>
        </p:nvGrpSpPr>
        <p:grpSpPr>
          <a:xfrm>
            <a:off x="6863166" y="5080861"/>
            <a:ext cx="409333" cy="409333"/>
            <a:chOff x="6863166" y="5080861"/>
            <a:chExt cx="409333" cy="409333"/>
          </a:xfrm>
        </p:grpSpPr>
        <p:sp>
          <p:nvSpPr>
            <p:cNvPr id="37943" name="AutoShape 1079"/>
            <p:cNvSpPr>
              <a:spLocks noChangeArrowheads="1"/>
            </p:cNvSpPr>
            <p:nvPr/>
          </p:nvSpPr>
          <p:spPr bwMode="auto">
            <a:xfrm>
              <a:off x="6863166" y="5080861"/>
              <a:ext cx="409333" cy="409333"/>
            </a:xfrm>
            <a:prstGeom prst="flowChartConnector">
              <a:avLst/>
            </a:prstGeom>
            <a:solidFill>
              <a:srgbClr val="99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9" name="Oval 1085"/>
            <p:cNvSpPr>
              <a:spLocks noChangeArrowheads="1"/>
            </p:cNvSpPr>
            <p:nvPr/>
          </p:nvSpPr>
          <p:spPr bwMode="auto">
            <a:xfrm>
              <a:off x="7054957" y="5272652"/>
              <a:ext cx="25750" cy="2575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 name="Group 6"/>
          <p:cNvGrpSpPr/>
          <p:nvPr/>
        </p:nvGrpSpPr>
        <p:grpSpPr>
          <a:xfrm>
            <a:off x="6665649" y="4832865"/>
            <a:ext cx="102112" cy="102111"/>
            <a:chOff x="6650064" y="4827670"/>
            <a:chExt cx="102112" cy="102111"/>
          </a:xfrm>
        </p:grpSpPr>
        <p:sp>
          <p:nvSpPr>
            <p:cNvPr id="37941" name="AutoShape 1077"/>
            <p:cNvSpPr>
              <a:spLocks noChangeArrowheads="1"/>
            </p:cNvSpPr>
            <p:nvPr/>
          </p:nvSpPr>
          <p:spPr bwMode="auto">
            <a:xfrm>
              <a:off x="6650064" y="4827670"/>
              <a:ext cx="102112" cy="102111"/>
            </a:xfrm>
            <a:prstGeom prst="flowChartConnector">
              <a:avLst/>
            </a:prstGeom>
            <a:solidFill>
              <a:srgbClr val="99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53" name="Oval 1089"/>
            <p:cNvSpPr>
              <a:spLocks noChangeArrowheads="1"/>
            </p:cNvSpPr>
            <p:nvPr/>
          </p:nvSpPr>
          <p:spPr bwMode="auto">
            <a:xfrm>
              <a:off x="6690909" y="4868514"/>
              <a:ext cx="20423" cy="20423"/>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8"/>
          <p:cNvGrpSpPr/>
          <p:nvPr/>
        </p:nvGrpSpPr>
        <p:grpSpPr>
          <a:xfrm>
            <a:off x="7695641" y="4569417"/>
            <a:ext cx="301894" cy="301894"/>
            <a:chOff x="7695641" y="4569417"/>
            <a:chExt cx="301894" cy="301894"/>
          </a:xfrm>
        </p:grpSpPr>
        <p:sp>
          <p:nvSpPr>
            <p:cNvPr id="37960" name="AutoShape 1096"/>
            <p:cNvSpPr>
              <a:spLocks noChangeArrowheads="1"/>
            </p:cNvSpPr>
            <p:nvPr/>
          </p:nvSpPr>
          <p:spPr bwMode="auto">
            <a:xfrm>
              <a:off x="7695641" y="4569417"/>
              <a:ext cx="301894" cy="301894"/>
            </a:xfrm>
            <a:prstGeom prst="flowChartConnector">
              <a:avLst/>
            </a:prstGeom>
            <a:solidFill>
              <a:srgbClr val="99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1" name="Oval 1097"/>
            <p:cNvSpPr>
              <a:spLocks noChangeArrowheads="1"/>
            </p:cNvSpPr>
            <p:nvPr/>
          </p:nvSpPr>
          <p:spPr bwMode="auto">
            <a:xfrm>
              <a:off x="7833713" y="4707489"/>
              <a:ext cx="25750" cy="2575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7"/>
          <p:cNvGrpSpPr/>
          <p:nvPr/>
        </p:nvGrpSpPr>
        <p:grpSpPr>
          <a:xfrm>
            <a:off x="7786607" y="4338822"/>
            <a:ext cx="71922" cy="71922"/>
            <a:chOff x="7786607" y="4338822"/>
            <a:chExt cx="71922" cy="71922"/>
          </a:xfrm>
        </p:grpSpPr>
        <p:sp>
          <p:nvSpPr>
            <p:cNvPr id="37964" name="AutoShape 1100"/>
            <p:cNvSpPr>
              <a:spLocks noChangeArrowheads="1"/>
            </p:cNvSpPr>
            <p:nvPr/>
          </p:nvSpPr>
          <p:spPr bwMode="auto">
            <a:xfrm>
              <a:off x="7786607" y="4338822"/>
              <a:ext cx="71922" cy="71922"/>
            </a:xfrm>
            <a:prstGeom prst="flowChartConnector">
              <a:avLst/>
            </a:prstGeom>
            <a:solidFill>
              <a:srgbClr val="99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5" name="Oval 1101"/>
            <p:cNvSpPr>
              <a:spLocks noChangeArrowheads="1"/>
            </p:cNvSpPr>
            <p:nvPr/>
          </p:nvSpPr>
          <p:spPr bwMode="auto">
            <a:xfrm>
              <a:off x="7817241" y="4369456"/>
              <a:ext cx="10655" cy="10655"/>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 name="Group 3"/>
          <p:cNvGrpSpPr/>
          <p:nvPr/>
        </p:nvGrpSpPr>
        <p:grpSpPr>
          <a:xfrm>
            <a:off x="7951362" y="5265018"/>
            <a:ext cx="192024" cy="192024"/>
            <a:chOff x="7951362" y="5265018"/>
            <a:chExt cx="192024" cy="192024"/>
          </a:xfrm>
        </p:grpSpPr>
        <p:sp>
          <p:nvSpPr>
            <p:cNvPr id="37968" name="AutoShape 1104"/>
            <p:cNvSpPr>
              <a:spLocks noChangeAspect="1" noChangeArrowheads="1"/>
            </p:cNvSpPr>
            <p:nvPr/>
          </p:nvSpPr>
          <p:spPr bwMode="auto">
            <a:xfrm>
              <a:off x="7951362" y="5265018"/>
              <a:ext cx="192024" cy="192024"/>
            </a:xfrm>
            <a:prstGeom prst="flowChartConnector">
              <a:avLst/>
            </a:prstGeom>
            <a:solidFill>
              <a:srgbClr val="9966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69" name="Oval 1105"/>
            <p:cNvSpPr>
              <a:spLocks noChangeArrowheads="1"/>
            </p:cNvSpPr>
            <p:nvPr/>
          </p:nvSpPr>
          <p:spPr bwMode="auto">
            <a:xfrm>
              <a:off x="8034499" y="5348155"/>
              <a:ext cx="25750" cy="25750"/>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smtClean="0"/>
              <a:t>Notion of Local Scale in Fuzzy Affinity</a:t>
            </a:r>
            <a:endParaRPr lang="en-US" altLang="en-US" sz="3600" dirty="0"/>
          </a:p>
        </p:txBody>
      </p:sp>
      <p:grpSp>
        <p:nvGrpSpPr>
          <p:cNvPr id="6" name="Group 5"/>
          <p:cNvGrpSpPr/>
          <p:nvPr/>
        </p:nvGrpSpPr>
        <p:grpSpPr>
          <a:xfrm>
            <a:off x="304800" y="1430830"/>
            <a:ext cx="3521046" cy="2796602"/>
            <a:chOff x="574126" y="1385696"/>
            <a:chExt cx="3521046" cy="2796602"/>
          </a:xfrm>
        </p:grpSpPr>
        <p:grpSp>
          <p:nvGrpSpPr>
            <p:cNvPr id="36" name="Group 35"/>
            <p:cNvGrpSpPr/>
            <p:nvPr/>
          </p:nvGrpSpPr>
          <p:grpSpPr>
            <a:xfrm>
              <a:off x="1737546" y="2238345"/>
              <a:ext cx="1943952" cy="1943953"/>
              <a:chOff x="3590693" y="1701607"/>
              <a:chExt cx="1371600" cy="1371600"/>
            </a:xfrm>
          </p:grpSpPr>
          <p:sp>
            <p:nvSpPr>
              <p:cNvPr id="37" name="AutoShape 1044"/>
              <p:cNvSpPr>
                <a:spLocks noChangeArrowheads="1"/>
              </p:cNvSpPr>
              <p:nvPr/>
            </p:nvSpPr>
            <p:spPr bwMode="auto">
              <a:xfrm>
                <a:off x="3590693" y="1701607"/>
                <a:ext cx="1371600" cy="1371600"/>
              </a:xfrm>
              <a:prstGeom prst="flowChartConnector">
                <a:avLst/>
              </a:prstGeom>
              <a:solidFill>
                <a:schemeClr val="accent1">
                  <a:alpha val="50000"/>
                </a:scheme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045"/>
              <p:cNvSpPr>
                <a:spLocks noChangeArrowheads="1"/>
              </p:cNvSpPr>
              <p:nvPr/>
            </p:nvSpPr>
            <p:spPr bwMode="auto">
              <a:xfrm>
                <a:off x="4227281" y="2346132"/>
                <a:ext cx="92075" cy="92075"/>
              </a:xfrm>
              <a:prstGeom prst="flowChartConnector">
                <a:avLst/>
              </a:prstGeom>
              <a:solidFill>
                <a:srgbClr val="FFFFFF"/>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046"/>
              <p:cNvSpPr>
                <a:spLocks noChangeArrowheads="1"/>
              </p:cNvSpPr>
              <p:nvPr/>
            </p:nvSpPr>
            <p:spPr bwMode="auto">
              <a:xfrm>
                <a:off x="4585981" y="1999136"/>
                <a:ext cx="92075" cy="92075"/>
              </a:xfrm>
              <a:prstGeom prst="flowChartConnector">
                <a:avLst/>
              </a:prstGeom>
              <a:solidFill>
                <a:schemeClr val="tx2"/>
              </a:solidFill>
              <a:ln w="12700" cap="sq">
                <a:solidFill>
                  <a:schemeClr val="tx2"/>
                </a:solidFill>
                <a:round/>
                <a:headEnd type="none" w="sm" len="sm"/>
                <a:tailEnd type="none" w="sm" len="sm"/>
              </a:ln>
              <a:effectLst/>
            </p:spPr>
            <p:txBody>
              <a:bodyPr wrap="none" anchor="ctr"/>
              <a:lstStyle/>
              <a:p>
                <a:endParaRPr lang="en-US"/>
              </a:p>
            </p:txBody>
          </p:sp>
          <mc:AlternateContent xmlns:mc="http://schemas.openxmlformats.org/markup-compatibility/2006" xmlns:a14="http://schemas.microsoft.com/office/drawing/2010/main">
            <mc:Choice Requires="a14">
              <p:sp>
                <p:nvSpPr>
                  <p:cNvPr id="40" name="Rectangle 39"/>
                  <p:cNvSpPr/>
                  <p:nvPr/>
                </p:nvSpPr>
                <p:spPr>
                  <a:xfrm>
                    <a:off x="3844693" y="2143646"/>
                    <a:ext cx="4711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𝑞</m:t>
                          </m:r>
                        </m:oMath>
                      </m:oMathPara>
                    </a14:m>
                    <a:endParaRPr lang="en-US" sz="2800" dirty="0"/>
                  </a:p>
                </p:txBody>
              </p:sp>
            </mc:Choice>
            <mc:Fallback xmlns="">
              <p:sp>
                <p:nvSpPr>
                  <p:cNvPr id="40" name="Rectangle 39"/>
                  <p:cNvSpPr>
                    <a:spLocks noRot="1" noChangeAspect="1" noMove="1" noResize="1" noEditPoints="1" noAdjustHandles="1" noChangeArrowheads="1" noChangeShapeType="1" noTextEdit="1"/>
                  </p:cNvSpPr>
                  <p:nvPr/>
                </p:nvSpPr>
                <p:spPr>
                  <a:xfrm>
                    <a:off x="3844693" y="2143646"/>
                    <a:ext cx="471155" cy="523220"/>
                  </a:xfrm>
                  <a:prstGeom prst="rect">
                    <a:avLst/>
                  </a:prstGeom>
                  <a:blipFill rotWithShape="0">
                    <a:blip r:embed="rId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7972" name="Rectangle 1108"/>
                <p:cNvSpPr>
                  <a:spLocks noChangeArrowheads="1"/>
                </p:cNvSpPr>
                <p:nvPr/>
              </p:nvSpPr>
              <p:spPr bwMode="auto">
                <a:xfrm>
                  <a:off x="1990857" y="1385696"/>
                  <a:ext cx="2104315" cy="698431"/>
                </a:xfrm>
                <a:prstGeom prst="rect">
                  <a:avLst/>
                </a:prstGeom>
                <a:solidFill>
                  <a:srgbClr val="008080"/>
                </a:solidFill>
                <a:ln w="12700" cap="sq">
                  <a:solidFill>
                    <a:schemeClr val="tx1"/>
                  </a:solidFill>
                  <a:miter lim="800000"/>
                  <a:headEnd type="none" w="sm" len="sm"/>
                  <a:tailEnd type="none" w="sm" len="sm"/>
                </a:ln>
                <a:effectLst/>
                <a:extLst>
                  <a:ext uri="{AF507438-7753-43E0-B8FC-AC1667EBCBE1}">
                    <a14:hiddenEffects>
                      <a:effectLst>
                        <a:outerShdw dist="35921" dir="2700000" algn="ctr" rotWithShape="0">
                          <a:schemeClr val="bg2"/>
                        </a:outerShdw>
                      </a:effectLst>
                    </a14:hiddenEffects>
                  </a:ext>
                </a:extLst>
              </p:spPr>
              <p:txBody>
                <a:bodyPr wrap="none" anchor="ctr"/>
                <a:lstStyle/>
                <a:p>
                  <a:pPr algn="ctr"/>
                  <a14:m>
                    <m:oMathPara xmlns:m="http://schemas.openxmlformats.org/officeDocument/2006/math">
                      <m:oMathParaPr>
                        <m:jc m:val="centerGroup"/>
                      </m:oMathParaPr>
                      <m:oMath xmlns:m="http://schemas.openxmlformats.org/officeDocument/2006/math">
                        <m:nary>
                          <m:naryPr>
                            <m:chr m:val="∑"/>
                            <m:supHide m:val="on"/>
                            <m:ctrlPr>
                              <a:rPr lang="en-US" altLang="en-US" sz="1600" i="1" smtClean="0">
                                <a:latin typeface="Cambria Math" panose="02040503050406030204" pitchFamily="18" charset="0"/>
                              </a:rPr>
                            </m:ctrlPr>
                          </m:naryPr>
                          <m:sub>
                            <m:r>
                              <m:rPr>
                                <m:brk m:alnAt="7"/>
                              </m:rPr>
                              <a:rPr lang="en-US" altLang="en-US" sz="1600" b="0" i="1" smtClean="0">
                                <a:latin typeface="Cambria Math" panose="02040503050406030204" pitchFamily="18" charset="0"/>
                              </a:rPr>
                              <m:t>𝑟</m:t>
                            </m:r>
                            <m:r>
                              <a:rPr lang="en-US" altLang="en-US" sz="1600" b="0" i="1" smtClean="0">
                                <a:latin typeface="Cambria Math" panose="02040503050406030204" pitchFamily="18" charset="0"/>
                              </a:rPr>
                              <m:t>∈</m:t>
                            </m:r>
                            <m:sSub>
                              <m:sSubPr>
                                <m:ctrlPr>
                                  <a:rPr lang="en-US" altLang="en-US" sz="1600" i="1" smtClean="0">
                                    <a:latin typeface="Cambria Math" panose="02040503050406030204" pitchFamily="18" charset="0"/>
                                  </a:rPr>
                                </m:ctrlPr>
                              </m:sSubPr>
                              <m:e>
                                <m:r>
                                  <a:rPr lang="en-US" altLang="en-US" sz="1600" b="0" i="1" smtClean="0">
                                    <a:latin typeface="Cambria Math" panose="02040503050406030204" pitchFamily="18" charset="0"/>
                                  </a:rPr>
                                  <m:t>𝑁</m:t>
                                </m:r>
                              </m:e>
                              <m:sub>
                                <m:r>
                                  <a:rPr lang="en-US" altLang="en-US" sz="1600" b="0" i="1" smtClean="0">
                                    <a:latin typeface="Cambria Math" panose="02040503050406030204" pitchFamily="18" charset="0"/>
                                  </a:rPr>
                                  <m:t>𝑝</m:t>
                                </m:r>
                              </m:sub>
                            </m:sSub>
                          </m:sub>
                          <m:sup/>
                          <m:e>
                            <m:r>
                              <a:rPr lang="en-US" altLang="en-US" sz="1600" b="0" i="1" smtClean="0">
                                <a:latin typeface="Cambria Math" panose="02040503050406030204" pitchFamily="18" charset="0"/>
                              </a:rPr>
                              <m:t>𝑓</m:t>
                            </m:r>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𝐼</m:t>
                                </m:r>
                                <m:d>
                                  <m:dPr>
                                    <m:ctrlPr>
                                      <a:rPr lang="en-US" altLang="en-US" sz="1600" i="1" smtClean="0">
                                        <a:latin typeface="Cambria Math" panose="02040503050406030204" pitchFamily="18" charset="0"/>
                                      </a:rPr>
                                    </m:ctrlPr>
                                  </m:dPr>
                                  <m:e>
                                    <m:r>
                                      <a:rPr lang="en-US" altLang="en-US" sz="1600" b="0" i="1" smtClean="0">
                                        <a:latin typeface="Cambria Math" panose="02040503050406030204" pitchFamily="18" charset="0"/>
                                      </a:rPr>
                                      <m:t>𝑟</m:t>
                                    </m:r>
                                  </m:e>
                                </m:d>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𝐼</m:t>
                                </m:r>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𝑟</m:t>
                                    </m:r>
                                    <m:r>
                                      <a:rPr lang="en-US" altLang="en-US" sz="1600" b="0" i="1" smtClean="0">
                                        <a:latin typeface="Cambria Math" panose="02040503050406030204" pitchFamily="18" charset="0"/>
                                      </a:rPr>
                                      <m:t>+</m:t>
                                    </m:r>
                                    <m:acc>
                                      <m:accPr>
                                        <m:chr m:val="⃗"/>
                                        <m:ctrlPr>
                                          <a:rPr lang="en-US" altLang="en-US" sz="1600" i="1" smtClean="0">
                                            <a:latin typeface="Cambria Math" panose="02040503050406030204" pitchFamily="18" charset="0"/>
                                          </a:rPr>
                                        </m:ctrlPr>
                                      </m:accPr>
                                      <m:e>
                                        <m:r>
                                          <a:rPr lang="en-US" altLang="en-US" sz="1600" b="0" i="1" smtClean="0">
                                            <a:latin typeface="Cambria Math" panose="02040503050406030204" pitchFamily="18" charset="0"/>
                                          </a:rPr>
                                          <m:t>𝑝𝑞</m:t>
                                        </m:r>
                                      </m:e>
                                    </m:acc>
                                  </m:e>
                                </m:d>
                              </m:e>
                            </m:d>
                          </m:e>
                        </m:nary>
                      </m:oMath>
                    </m:oMathPara>
                  </a14:m>
                  <a:endParaRPr lang="en-US" altLang="en-US" sz="1600" i="1" dirty="0"/>
                </a:p>
              </p:txBody>
            </p:sp>
          </mc:Choice>
          <mc:Fallback xmlns="">
            <p:sp>
              <p:nvSpPr>
                <p:cNvPr id="37972" name="Rectangle 1108"/>
                <p:cNvSpPr>
                  <a:spLocks noRot="1" noChangeAspect="1" noMove="1" noResize="1" noEditPoints="1" noAdjustHandles="1" noChangeArrowheads="1" noChangeShapeType="1" noTextEdit="1"/>
                </p:cNvSpPr>
                <p:nvPr/>
              </p:nvSpPr>
              <p:spPr bwMode="auto">
                <a:xfrm>
                  <a:off x="1990857" y="1385696"/>
                  <a:ext cx="2104315" cy="698431"/>
                </a:xfrm>
                <a:prstGeom prst="rect">
                  <a:avLst/>
                </a:prstGeom>
                <a:blipFill rotWithShape="0">
                  <a:blip r:embed="rId3"/>
                  <a:stretch>
                    <a:fillRect/>
                  </a:stretch>
                </a:bli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5" name="Group 4"/>
            <p:cNvGrpSpPr/>
            <p:nvPr/>
          </p:nvGrpSpPr>
          <p:grpSpPr>
            <a:xfrm>
              <a:off x="904922" y="2238345"/>
              <a:ext cx="1943953" cy="1943953"/>
              <a:chOff x="390293" y="1701607"/>
              <a:chExt cx="1371600" cy="1371600"/>
            </a:xfrm>
          </p:grpSpPr>
          <p:sp>
            <p:nvSpPr>
              <p:cNvPr id="37892" name="AutoShape 1028"/>
              <p:cNvSpPr>
                <a:spLocks noChangeArrowheads="1"/>
              </p:cNvSpPr>
              <p:nvPr/>
            </p:nvSpPr>
            <p:spPr bwMode="auto">
              <a:xfrm>
                <a:off x="390293" y="1701607"/>
                <a:ext cx="1371600" cy="1371600"/>
              </a:xfrm>
              <a:prstGeom prst="flowChartConnector">
                <a:avLst/>
              </a:prstGeom>
              <a:solidFill>
                <a:schemeClr val="accent1">
                  <a:alpha val="50000"/>
                </a:scheme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3" name="AutoShape 1029"/>
              <p:cNvSpPr>
                <a:spLocks noChangeArrowheads="1"/>
              </p:cNvSpPr>
              <p:nvPr/>
            </p:nvSpPr>
            <p:spPr bwMode="auto">
              <a:xfrm>
                <a:off x="1026881" y="2346132"/>
                <a:ext cx="92075" cy="92075"/>
              </a:xfrm>
              <a:prstGeom prst="flowChartConnector">
                <a:avLst/>
              </a:prstGeom>
              <a:solidFill>
                <a:srgbClr val="FFFFFF"/>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AutoShape 1034"/>
              <p:cNvSpPr>
                <a:spLocks noChangeArrowheads="1"/>
              </p:cNvSpPr>
              <p:nvPr/>
            </p:nvSpPr>
            <p:spPr bwMode="auto">
              <a:xfrm>
                <a:off x="1410171" y="2028730"/>
                <a:ext cx="92075" cy="92075"/>
              </a:xfrm>
              <a:prstGeom prst="flowChartConnector">
                <a:avLst/>
              </a:prstGeom>
              <a:solidFill>
                <a:schemeClr val="tx2"/>
              </a:solidFill>
              <a:ln w="12700" cap="sq">
                <a:solidFill>
                  <a:schemeClr val="tx2"/>
                </a:solidFill>
                <a:round/>
                <a:headEnd type="none" w="sm" len="sm"/>
                <a:tailEnd type="none" w="sm" len="sm"/>
              </a:ln>
              <a:effectLst/>
            </p:spPr>
            <p:txBody>
              <a:bodyPr wrap="none" anchor="ct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637106" y="2192085"/>
                    <a:ext cx="4711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𝑝</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637106" y="2192085"/>
                    <a:ext cx="471155" cy="52322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33039" y="1767120"/>
                    <a:ext cx="44582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0" i="1" smtClean="0">
                              <a:latin typeface="Cambria Math" panose="02040503050406030204" pitchFamily="18" charset="0"/>
                            </a:rPr>
                            <m:t>𝑟</m:t>
                          </m:r>
                        </m:oMath>
                      </m:oMathPara>
                    </a14:m>
                    <a:endParaRPr lang="en-US" sz="2800" dirty="0"/>
                  </a:p>
                </p:txBody>
              </p:sp>
            </mc:Choice>
            <mc:Fallback xmlns="">
              <p:sp>
                <p:nvSpPr>
                  <p:cNvPr id="32" name="Rectangle 31"/>
                  <p:cNvSpPr>
                    <a:spLocks noRot="1" noChangeAspect="1" noMove="1" noResize="1" noEditPoints="1" noAdjustHandles="1" noChangeArrowheads="1" noChangeShapeType="1" noTextEdit="1"/>
                  </p:cNvSpPr>
                  <p:nvPr/>
                </p:nvSpPr>
                <p:spPr>
                  <a:xfrm>
                    <a:off x="1133039" y="1767120"/>
                    <a:ext cx="445828" cy="523220"/>
                  </a:xfrm>
                  <a:prstGeom prst="rect">
                    <a:avLst/>
                  </a:prstGeom>
                  <a:blipFill rotWithShape="0">
                    <a:blip r:embed="rId5"/>
                    <a:stretch>
                      <a:fillRect/>
                    </a:stretch>
                  </a:blipFill>
                </p:spPr>
                <p:txBody>
                  <a:bodyPr/>
                  <a:lstStyle/>
                  <a:p>
                    <a:r>
                      <a:rPr lang="en-US">
                        <a:noFill/>
                      </a:rPr>
                      <a:t> </a:t>
                    </a:r>
                  </a:p>
                </p:txBody>
              </p:sp>
            </mc:Fallback>
          </mc:AlternateContent>
        </p:grpSp>
        <p:sp>
          <p:nvSpPr>
            <p:cNvPr id="37921" name="Line 1057"/>
            <p:cNvSpPr>
              <a:spLocks noChangeShapeType="1"/>
            </p:cNvSpPr>
            <p:nvPr/>
          </p:nvSpPr>
          <p:spPr bwMode="auto">
            <a:xfrm flipV="1">
              <a:off x="2417639" y="2063912"/>
              <a:ext cx="391896" cy="698334"/>
            </a:xfrm>
            <a:prstGeom prst="line">
              <a:avLst/>
            </a:prstGeom>
            <a:noFill/>
            <a:ln w="19050" cap="sq">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057"/>
            <p:cNvSpPr>
              <a:spLocks noChangeShapeType="1"/>
            </p:cNvSpPr>
            <p:nvPr/>
          </p:nvSpPr>
          <p:spPr bwMode="auto">
            <a:xfrm flipH="1" flipV="1">
              <a:off x="3108816" y="2063911"/>
              <a:ext cx="110534" cy="644551"/>
            </a:xfrm>
            <a:prstGeom prst="line">
              <a:avLst/>
            </a:prstGeom>
            <a:noFill/>
            <a:ln w="19050" cap="sq">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5" name="Rectangle 44"/>
                <p:cNvSpPr/>
                <p:nvPr/>
              </p:nvSpPr>
              <p:spPr>
                <a:xfrm>
                  <a:off x="574126" y="2155902"/>
                  <a:ext cx="682687" cy="556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𝑁</m:t>
                            </m:r>
                          </m:e>
                          <m:sub>
                            <m:r>
                              <a:rPr lang="en-US" altLang="en-US" sz="2800" b="0" i="1" smtClean="0">
                                <a:latin typeface="Cambria Math" panose="02040503050406030204" pitchFamily="18" charset="0"/>
                              </a:rPr>
                              <m:t>𝑝</m:t>
                            </m:r>
                          </m:sub>
                        </m:sSub>
                      </m:oMath>
                    </m:oMathPara>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574126" y="2155902"/>
                  <a:ext cx="682687" cy="556434"/>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Text Box 1076"/>
              <p:cNvSpPr txBox="1">
                <a:spLocks noChangeArrowheads="1"/>
              </p:cNvSpPr>
              <p:nvPr/>
            </p:nvSpPr>
            <p:spPr bwMode="auto">
              <a:xfrm>
                <a:off x="4125127" y="1403055"/>
                <a:ext cx="4714073" cy="2521524"/>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smtClean="0"/>
                  <a:t>A generic approach of computing  the affinity or local hanging-togetherness between two nearby points </a:t>
                </a:r>
                <a14:m>
                  <m:oMath xmlns:m="http://schemas.openxmlformats.org/officeDocument/2006/math">
                    <m:r>
                      <a:rPr lang="en-US" altLang="en-US" sz="2400" b="0" i="1" smtClean="0">
                        <a:latin typeface="Cambria Math" panose="02040503050406030204" pitchFamily="18" charset="0"/>
                      </a:rPr>
                      <m:t>𝑝</m:t>
                    </m:r>
                  </m:oMath>
                </a14:m>
                <a:r>
                  <a:rPr lang="en-US" altLang="en-US" sz="2400" dirty="0" smtClean="0"/>
                  <a:t>, </a:t>
                </a:r>
                <a14:m>
                  <m:oMath xmlns:m="http://schemas.openxmlformats.org/officeDocument/2006/math">
                    <m:r>
                      <a:rPr lang="en-US" altLang="en-US" sz="2400" b="0" i="1" smtClean="0">
                        <a:latin typeface="Cambria Math" panose="02040503050406030204" pitchFamily="18" charset="0"/>
                      </a:rPr>
                      <m:t>𝑞</m:t>
                    </m:r>
                  </m:oMath>
                </a14:m>
                <a:r>
                  <a:rPr lang="en-US" altLang="en-US" sz="2400" dirty="0" smtClean="0"/>
                  <a:t>.</a:t>
                </a:r>
              </a:p>
              <a:p>
                <a:pPr>
                  <a:spcBef>
                    <a:spcPct val="50000"/>
                  </a:spcBef>
                </a:pPr>
                <a:r>
                  <a:rPr lang="en-US" altLang="en-US" sz="2400" dirty="0" smtClean="0">
                    <a:solidFill>
                      <a:schemeClr val="tx2"/>
                    </a:solidFill>
                  </a:rPr>
                  <a:t>Q. What is the size of neighborhood </a:t>
                </a:r>
                <a14:m>
                  <m:oMath xmlns:m="http://schemas.openxmlformats.org/officeDocument/2006/math">
                    <m:sSub>
                      <m:sSubPr>
                        <m:ctrlPr>
                          <a:rPr lang="en-US" altLang="en-US" sz="2400" b="0" i="1" smtClean="0">
                            <a:solidFill>
                              <a:schemeClr val="tx2"/>
                            </a:solidFill>
                            <a:latin typeface="Cambria Math" panose="02040503050406030204" pitchFamily="18" charset="0"/>
                          </a:rPr>
                        </m:ctrlPr>
                      </m:sSubPr>
                      <m:e>
                        <m:r>
                          <a:rPr lang="en-US" altLang="en-US" sz="2400" b="0" i="1" smtClean="0">
                            <a:solidFill>
                              <a:schemeClr val="tx2"/>
                            </a:solidFill>
                            <a:latin typeface="Cambria Math" panose="02040503050406030204" pitchFamily="18" charset="0"/>
                          </a:rPr>
                          <m:t>𝑁</m:t>
                        </m:r>
                      </m:e>
                      <m:sub>
                        <m:r>
                          <a:rPr lang="en-US" altLang="en-US" sz="2400" b="0" i="1" smtClean="0">
                            <a:solidFill>
                              <a:schemeClr val="tx2"/>
                            </a:solidFill>
                            <a:latin typeface="Cambria Math" panose="02040503050406030204" pitchFamily="18" charset="0"/>
                          </a:rPr>
                          <m:t>𝑝</m:t>
                        </m:r>
                      </m:sub>
                    </m:sSub>
                  </m:oMath>
                </a14:m>
                <a:r>
                  <a:rPr lang="en-US" altLang="en-US" sz="2400" dirty="0" smtClean="0">
                    <a:solidFill>
                      <a:schemeClr val="tx2"/>
                    </a:solidFill>
                  </a:rPr>
                  <a:t> at a point </a:t>
                </a:r>
                <a14:m>
                  <m:oMath xmlns:m="http://schemas.openxmlformats.org/officeDocument/2006/math">
                    <m:r>
                      <a:rPr lang="en-US" altLang="en-US" sz="2400" b="0" i="1" smtClean="0">
                        <a:solidFill>
                          <a:schemeClr val="tx2"/>
                        </a:solidFill>
                        <a:latin typeface="Cambria Math" panose="02040503050406030204" pitchFamily="18" charset="0"/>
                      </a:rPr>
                      <m:t>𝑝</m:t>
                    </m:r>
                  </m:oMath>
                </a14:m>
                <a:r>
                  <a:rPr lang="en-US" altLang="en-US" sz="2400" dirty="0" smtClean="0">
                    <a:solidFill>
                      <a:schemeClr val="tx2"/>
                    </a:solidFill>
                  </a:rPr>
                  <a:t>?</a:t>
                </a:r>
                <a:endParaRPr lang="en-US" altLang="en-US" sz="2400" dirty="0">
                  <a:solidFill>
                    <a:schemeClr val="tx2"/>
                  </a:solidFill>
                </a:endParaRPr>
              </a:p>
            </p:txBody>
          </p:sp>
        </mc:Choice>
        <mc:Fallback xmlns="">
          <p:sp>
            <p:nvSpPr>
              <p:cNvPr id="46" name="Text Box 1076"/>
              <p:cNvSpPr txBox="1">
                <a:spLocks noRot="1" noChangeAspect="1" noMove="1" noResize="1" noEditPoints="1" noAdjustHandles="1" noChangeArrowheads="1" noChangeShapeType="1" noTextEdit="1"/>
              </p:cNvSpPr>
              <p:nvPr/>
            </p:nvSpPr>
            <p:spPr bwMode="auto">
              <a:xfrm>
                <a:off x="4125127" y="1403055"/>
                <a:ext cx="4714073" cy="2521524"/>
              </a:xfrm>
              <a:prstGeom prst="rect">
                <a:avLst/>
              </a:prstGeom>
              <a:blipFill rotWithShape="0">
                <a:blip r:embed="rId7"/>
                <a:stretch>
                  <a:fillRect l="-2070" t="-1932" r="-1294" b="-36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4" name="Rectangle 33"/>
          <p:cNvSpPr/>
          <p:nvPr/>
        </p:nvSpPr>
        <p:spPr>
          <a:xfrm>
            <a:off x="401381" y="6118048"/>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Odhner</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"Scale-based fuzzy connected image segmentation: theory, algorithms, and validation,"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77</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145-174,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2000</a:t>
            </a:r>
          </a:p>
        </p:txBody>
      </p:sp>
    </p:spTree>
    <p:extLst>
      <p:ext uri="{BB962C8B-B14F-4D97-AF65-F5344CB8AC3E}">
        <p14:creationId xmlns:p14="http://schemas.microsoft.com/office/powerpoint/2010/main" val="51283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12954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a:t>A method is developed for  computing scale at every </a:t>
            </a:r>
            <a:r>
              <a:rPr lang="en-US" altLang="en-US" sz="2800" dirty="0" smtClean="0"/>
              <a:t>location without </a:t>
            </a:r>
            <a:r>
              <a:rPr lang="en-US" altLang="en-US" sz="2800" dirty="0"/>
              <a:t>image segmentation.</a:t>
            </a:r>
            <a:r>
              <a:rPr lang="en-US" altLang="en-US" dirty="0"/>
              <a:t> </a:t>
            </a:r>
          </a:p>
        </p:txBody>
      </p:sp>
      <p:sp>
        <p:nvSpPr>
          <p:cNvPr id="39939" name="Rectangle 3"/>
          <p:cNvSpPr>
            <a:spLocks noGrp="1" noChangeArrowheads="1"/>
          </p:cNvSpPr>
          <p:nvPr>
            <p:ph type="title"/>
          </p:nvPr>
        </p:nvSpPr>
        <p:spPr>
          <a:xfrm>
            <a:off x="685800" y="76200"/>
            <a:ext cx="7772400" cy="1143000"/>
          </a:xfrm>
        </p:spPr>
        <p:txBody>
          <a:bodyPr>
            <a:normAutofit/>
          </a:bodyPr>
          <a:lstStyle/>
          <a:p>
            <a:r>
              <a:rPr lang="en-US" altLang="en-US" sz="3600" dirty="0"/>
              <a:t>Computation of </a:t>
            </a:r>
            <a:r>
              <a:rPr lang="en-US" altLang="en-US" sz="3600" dirty="0" smtClean="0"/>
              <a:t>Scale</a:t>
            </a:r>
            <a:endParaRPr lang="en-US" altLang="en-US" sz="3600" dirty="0"/>
          </a:p>
        </p:txBody>
      </p:sp>
      <p:sp>
        <p:nvSpPr>
          <p:cNvPr id="39942" name="Text Box 6"/>
          <p:cNvSpPr txBox="1">
            <a:spLocks noChangeArrowheads="1"/>
          </p:cNvSpPr>
          <p:nvPr/>
        </p:nvSpPr>
        <p:spPr bwMode="auto">
          <a:xfrm>
            <a:off x="1295400" y="5834063"/>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t>original</a:t>
            </a:r>
            <a:endParaRPr lang="en-US" altLang="en-US" sz="1400" dirty="0"/>
          </a:p>
        </p:txBody>
      </p:sp>
      <p:sp>
        <p:nvSpPr>
          <p:cNvPr id="39943" name="Text Box 7"/>
          <p:cNvSpPr txBox="1">
            <a:spLocks noChangeArrowheads="1"/>
          </p:cNvSpPr>
          <p:nvPr/>
        </p:nvSpPr>
        <p:spPr bwMode="auto">
          <a:xfrm>
            <a:off x="5194300" y="5834063"/>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t>scale</a:t>
            </a:r>
            <a:endParaRPr lang="en-US" altLang="en-US" sz="1400" dirty="0"/>
          </a:p>
        </p:txBody>
      </p:sp>
      <p:pic>
        <p:nvPicPr>
          <p:cNvPr id="39944" name="Picture 8" descr="C:\saha\SPIE_TALK99\SCALE\brain_2d_scal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2843213" cy="3427413"/>
          </a:xfrm>
          <a:prstGeom prst="rect">
            <a:avLst/>
          </a:prstGeom>
          <a:noFill/>
          <a:extLst>
            <a:ext uri="{909E8E84-426E-40DD-AFC4-6F175D3DCCD1}">
              <a14:hiddenFill xmlns:a14="http://schemas.microsoft.com/office/drawing/2010/main">
                <a:solidFill>
                  <a:srgbClr val="FFFFFF"/>
                </a:solidFill>
              </a14:hiddenFill>
            </a:ext>
          </a:extLst>
        </p:spPr>
      </p:pic>
      <p:pic>
        <p:nvPicPr>
          <p:cNvPr id="39945" name="Picture 9" descr="C:\saha\SPIE_TALK99\SCALE\brain_2d_origina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2843213" cy="34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55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56" name="Text Box 16"/>
              <p:cNvSpPr txBox="1">
                <a:spLocks noChangeArrowheads="1"/>
              </p:cNvSpPr>
              <p:nvPr/>
            </p:nvSpPr>
            <p:spPr bwMode="auto">
              <a:xfrm>
                <a:off x="204788" y="1618785"/>
                <a:ext cx="5181600" cy="3815788"/>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p>
                <a:pPr>
                  <a:lnSpc>
                    <a:spcPct val="120000"/>
                  </a:lnSpc>
                </a:pPr>
                <a:r>
                  <a:rPr lang="en-US" altLang="en-US" sz="3200" dirty="0" smtClean="0">
                    <a:solidFill>
                      <a:schemeClr val="tx2"/>
                    </a:solidFill>
                  </a:rPr>
                  <a:t>Aspects</a:t>
                </a:r>
                <a:endParaRPr lang="en-US" altLang="en-US" sz="2800" dirty="0">
                  <a:solidFill>
                    <a:schemeClr val="tx2"/>
                  </a:solidFill>
                </a:endParaRPr>
              </a:p>
              <a:p>
                <a:pPr>
                  <a:lnSpc>
                    <a:spcPct val="40000"/>
                  </a:lnSpc>
                </a:pPr>
                <a:endParaRPr lang="en-US" altLang="en-US" sz="2400" i="1" dirty="0"/>
              </a:p>
              <a:p>
                <a:pPr marL="457200" indent="-457200">
                  <a:lnSpc>
                    <a:spcPct val="110000"/>
                  </a:lnSpc>
                  <a:buFont typeface="Arial" panose="020B0604020202020204" pitchFamily="34" charset="0"/>
                  <a:buChar char="•"/>
                </a:pPr>
                <a:r>
                  <a:rPr lang="en-US" altLang="en-US" sz="2400" dirty="0"/>
                  <a:t>Spatial nearness (</a:t>
                </a:r>
                <a14:m>
                  <m:oMath xmlns:m="http://schemas.openxmlformats.org/officeDocument/2006/math">
                    <m:sSub>
                      <m:sSubPr>
                        <m:ctrlPr>
                          <a:rPr lang="en-US" altLang="en-US" sz="2400" b="0" i="1" dirty="0" smtClean="0">
                            <a:solidFill>
                              <a:schemeClr val="tx2"/>
                            </a:solidFill>
                            <a:latin typeface="Cambria Math" panose="02040503050406030204" pitchFamily="18" charset="0"/>
                          </a:rPr>
                        </m:ctrlPr>
                      </m:sSubPr>
                      <m:e>
                        <m:r>
                          <a:rPr lang="en-US" altLang="en-US" sz="2400" b="0" i="1" dirty="0" smtClean="0">
                            <a:solidFill>
                              <a:schemeClr val="tx2"/>
                            </a:solidFill>
                            <a:latin typeface="Cambria Math" panose="02040503050406030204" pitchFamily="18" charset="0"/>
                          </a:rPr>
                          <m:t>𝜇</m:t>
                        </m:r>
                      </m:e>
                      <m:sub>
                        <m:r>
                          <a:rPr lang="en-US" altLang="en-US" sz="2400" b="0" i="1" dirty="0" smtClean="0">
                            <a:solidFill>
                              <a:schemeClr val="tx2"/>
                            </a:solidFill>
                            <a:latin typeface="Cambria Math" panose="02040503050406030204" pitchFamily="18" charset="0"/>
                          </a:rPr>
                          <m:t>𝛼</m:t>
                        </m:r>
                      </m:sub>
                    </m:sSub>
                  </m:oMath>
                </a14:m>
                <a:r>
                  <a:rPr lang="en-US" altLang="en-US" sz="2400" dirty="0"/>
                  <a:t>)</a:t>
                </a:r>
                <a:endParaRPr lang="en-US" altLang="en-US" sz="2400" i="1" dirty="0"/>
              </a:p>
              <a:p>
                <a:pPr marL="457200" indent="-457200">
                  <a:lnSpc>
                    <a:spcPct val="110000"/>
                  </a:lnSpc>
                  <a:buFont typeface="Arial" panose="020B0604020202020204" pitchFamily="34" charset="0"/>
                  <a:buChar char="•"/>
                </a:pPr>
                <a:r>
                  <a:rPr lang="en-US" altLang="en-US" sz="2400" dirty="0"/>
                  <a:t>Homogeneity-based affinity </a:t>
                </a:r>
                <a:r>
                  <a:rPr lang="en-US" altLang="en-US" sz="2400" dirty="0" smtClean="0"/>
                  <a:t>( </a:t>
                </a:r>
                <a14:m>
                  <m:oMath xmlns:m="http://schemas.openxmlformats.org/officeDocument/2006/math">
                    <m:sSub>
                      <m:sSubPr>
                        <m:ctrlPr>
                          <a:rPr lang="en-US" altLang="en-US" sz="2400" b="0" i="1" dirty="0" smtClean="0">
                            <a:solidFill>
                              <a:schemeClr val="tx2"/>
                            </a:solidFill>
                            <a:latin typeface="Cambria Math" panose="02040503050406030204" pitchFamily="18" charset="0"/>
                          </a:rPr>
                        </m:ctrlPr>
                      </m:sSubPr>
                      <m:e>
                        <m:r>
                          <a:rPr lang="en-US" altLang="en-US" sz="2400" b="0" i="1" dirty="0" smtClean="0">
                            <a:solidFill>
                              <a:schemeClr val="tx2"/>
                            </a:solidFill>
                            <a:latin typeface="Cambria Math" panose="02040503050406030204" pitchFamily="18" charset="0"/>
                          </a:rPr>
                          <m:t>𝜇</m:t>
                        </m:r>
                      </m:e>
                      <m:sub>
                        <m:r>
                          <a:rPr lang="en-US" altLang="en-US" sz="2400" b="0" i="1" dirty="0" smtClean="0">
                            <a:solidFill>
                              <a:schemeClr val="tx2"/>
                            </a:solidFill>
                            <a:latin typeface="Cambria Math" panose="02040503050406030204" pitchFamily="18" charset="0"/>
                          </a:rPr>
                          <m:t>h</m:t>
                        </m:r>
                      </m:sub>
                    </m:sSub>
                  </m:oMath>
                </a14:m>
                <a:r>
                  <a:rPr lang="en-US" altLang="en-US" sz="2400" dirty="0"/>
                  <a:t>)</a:t>
                </a:r>
                <a:endParaRPr lang="en-US" altLang="en-US" sz="2400" i="1" dirty="0"/>
              </a:p>
              <a:p>
                <a:pPr marL="457200" indent="-457200">
                  <a:lnSpc>
                    <a:spcPct val="110000"/>
                  </a:lnSpc>
                  <a:buFont typeface="Arial" panose="020B0604020202020204" pitchFamily="34" charset="0"/>
                  <a:buChar char="•"/>
                </a:pPr>
                <a:r>
                  <a:rPr lang="en-US" altLang="en-US" sz="2400" dirty="0"/>
                  <a:t>Object-feature-based affinity </a:t>
                </a:r>
                <a:r>
                  <a:rPr lang="en-US" altLang="en-US" sz="2400" dirty="0" smtClean="0"/>
                  <a:t>( </a:t>
                </a:r>
                <a14:m>
                  <m:oMath xmlns:m="http://schemas.openxmlformats.org/officeDocument/2006/math">
                    <m:sSub>
                      <m:sSubPr>
                        <m:ctrlPr>
                          <a:rPr lang="en-US" altLang="en-US" sz="2400" b="0" i="1" dirty="0" smtClean="0">
                            <a:solidFill>
                              <a:schemeClr val="tx2"/>
                            </a:solidFill>
                            <a:latin typeface="Cambria Math" panose="02040503050406030204" pitchFamily="18" charset="0"/>
                          </a:rPr>
                        </m:ctrlPr>
                      </m:sSubPr>
                      <m:e>
                        <m:r>
                          <a:rPr lang="en-US" altLang="en-US" sz="2400" b="0" i="1" dirty="0" smtClean="0">
                            <a:solidFill>
                              <a:schemeClr val="tx2"/>
                            </a:solidFill>
                            <a:latin typeface="Cambria Math" panose="02040503050406030204" pitchFamily="18" charset="0"/>
                          </a:rPr>
                          <m:t>𝜇</m:t>
                        </m:r>
                      </m:e>
                      <m:sub>
                        <m:r>
                          <a:rPr lang="en-US" altLang="en-US" sz="2400" b="0" i="1" dirty="0" smtClean="0">
                            <a:solidFill>
                              <a:schemeClr val="tx2"/>
                            </a:solidFill>
                            <a:latin typeface="Cambria Math" panose="02040503050406030204" pitchFamily="18" charset="0"/>
                          </a:rPr>
                          <m:t>𝑜</m:t>
                        </m:r>
                      </m:sub>
                    </m:sSub>
                  </m:oMath>
                </a14:m>
                <a:r>
                  <a:rPr lang="en-US" altLang="en-US" sz="2400" dirty="0" smtClean="0"/>
                  <a:t>)</a:t>
                </a:r>
              </a:p>
              <a:p>
                <a:pPr>
                  <a:lnSpc>
                    <a:spcPct val="110000"/>
                  </a:lnSpc>
                </a:pPr>
                <a:endParaRPr lang="en-US" altLang="en-US" sz="2400" dirty="0" smtClean="0"/>
              </a:p>
              <a:p>
                <a:pPr>
                  <a:lnSpc>
                    <a:spcPct val="110000"/>
                  </a:lnSpc>
                </a:pPr>
                <a:endParaRPr lang="en-US" altLang="en-US" sz="2400" dirty="0"/>
              </a:p>
              <a:p>
                <a:pPr>
                  <a:lnSpc>
                    <a:spcPct val="110000"/>
                  </a:lnSpc>
                </a:pPr>
                <a:r>
                  <a:rPr lang="en-US" altLang="en-US" sz="2400" dirty="0" smtClean="0">
                    <a:solidFill>
                      <a:schemeClr val="tx2"/>
                    </a:solidFill>
                  </a:rPr>
                  <a:t>Combined affinity</a:t>
                </a:r>
                <a:endParaRPr lang="en-US" altLang="en-US" sz="2400" dirty="0">
                  <a:solidFill>
                    <a:schemeClr val="tx2"/>
                  </a:solidFill>
                </a:endParaRPr>
              </a:p>
              <a:p>
                <a:pPr>
                  <a:lnSpc>
                    <a:spcPct val="110000"/>
                  </a:lnSpc>
                  <a:spcBef>
                    <a:spcPct val="50000"/>
                  </a:spcBef>
                </a:pPr>
                <a14:m>
                  <m:oMathPara xmlns:m="http://schemas.openxmlformats.org/officeDocument/2006/math">
                    <m:oMathParaPr>
                      <m:jc m:val="centerGroup"/>
                    </m:oMathParaPr>
                    <m:oMath xmlns:m="http://schemas.openxmlformats.org/officeDocument/2006/math">
                      <m:sSub>
                        <m:sSubPr>
                          <m:ctrlPr>
                            <a:rPr lang="en-US" altLang="en-US" sz="3200" b="0" i="1" smtClean="0">
                              <a:solidFill>
                                <a:srgbClr val="00FFFF"/>
                              </a:solidFill>
                              <a:latin typeface="Cambria Math" panose="02040503050406030204" pitchFamily="18" charset="0"/>
                            </a:rPr>
                          </m:ctrlPr>
                        </m:sSubPr>
                        <m:e>
                          <m:r>
                            <a:rPr lang="en-US" altLang="en-US" sz="3200" b="0" i="1" smtClean="0">
                              <a:solidFill>
                                <a:srgbClr val="00FFFF"/>
                              </a:solidFill>
                              <a:latin typeface="Cambria Math" panose="02040503050406030204" pitchFamily="18" charset="0"/>
                            </a:rPr>
                            <m:t>𝜇</m:t>
                          </m:r>
                        </m:e>
                        <m:sub>
                          <m:r>
                            <a:rPr lang="en-US" altLang="en-US" sz="3200" b="0" i="1" smtClean="0">
                              <a:solidFill>
                                <a:srgbClr val="00FFFF"/>
                              </a:solidFill>
                              <a:latin typeface="Cambria Math" panose="02040503050406030204" pitchFamily="18" charset="0"/>
                            </a:rPr>
                            <m:t>𝜅</m:t>
                          </m:r>
                        </m:sub>
                      </m:sSub>
                      <m:r>
                        <a:rPr lang="en-US" altLang="en-US" sz="3200" b="0" i="1" smtClean="0">
                          <a:solidFill>
                            <a:srgbClr val="00FFFF"/>
                          </a:solidFill>
                          <a:latin typeface="Cambria Math" panose="02040503050406030204" pitchFamily="18" charset="0"/>
                        </a:rPr>
                        <m:t>=</m:t>
                      </m:r>
                      <m:sSub>
                        <m:sSubPr>
                          <m:ctrlPr>
                            <a:rPr lang="en-US" altLang="en-US" sz="3200" b="0" i="1" smtClean="0">
                              <a:solidFill>
                                <a:srgbClr val="00FFFF"/>
                              </a:solidFill>
                              <a:latin typeface="Cambria Math" panose="02040503050406030204" pitchFamily="18" charset="0"/>
                            </a:rPr>
                          </m:ctrlPr>
                        </m:sSubPr>
                        <m:e>
                          <m:r>
                            <a:rPr lang="en-US" altLang="en-US" sz="3200" b="0" i="1" smtClean="0">
                              <a:solidFill>
                                <a:srgbClr val="00FFFF"/>
                              </a:solidFill>
                              <a:latin typeface="Cambria Math" panose="02040503050406030204" pitchFamily="18" charset="0"/>
                            </a:rPr>
                            <m:t>𝜇</m:t>
                          </m:r>
                        </m:e>
                        <m:sub>
                          <m:r>
                            <a:rPr lang="en-US" altLang="en-US" sz="3200" b="0" i="1" smtClean="0">
                              <a:solidFill>
                                <a:srgbClr val="00FFFF"/>
                              </a:solidFill>
                              <a:latin typeface="Cambria Math" panose="02040503050406030204" pitchFamily="18" charset="0"/>
                            </a:rPr>
                            <m:t>𝛼</m:t>
                          </m:r>
                        </m:sub>
                      </m:sSub>
                      <m:rad>
                        <m:radPr>
                          <m:degHide m:val="on"/>
                          <m:ctrlPr>
                            <a:rPr lang="en-US" altLang="en-US" sz="3200" b="0" i="1" smtClean="0">
                              <a:solidFill>
                                <a:srgbClr val="00FFFF"/>
                              </a:solidFill>
                              <a:latin typeface="Cambria Math" panose="02040503050406030204" pitchFamily="18" charset="0"/>
                            </a:rPr>
                          </m:ctrlPr>
                        </m:radPr>
                        <m:deg/>
                        <m:e>
                          <m:sSub>
                            <m:sSubPr>
                              <m:ctrlPr>
                                <a:rPr lang="en-US" altLang="en-US" sz="3200" b="0" i="1" smtClean="0">
                                  <a:solidFill>
                                    <a:srgbClr val="00FFFF"/>
                                  </a:solidFill>
                                  <a:latin typeface="Cambria Math" panose="02040503050406030204" pitchFamily="18" charset="0"/>
                                </a:rPr>
                              </m:ctrlPr>
                            </m:sSubPr>
                            <m:e>
                              <m:r>
                                <a:rPr lang="en-US" altLang="en-US" sz="3200" b="0" i="1" smtClean="0">
                                  <a:solidFill>
                                    <a:srgbClr val="00FFFF"/>
                                  </a:solidFill>
                                  <a:latin typeface="Cambria Math" panose="02040503050406030204" pitchFamily="18" charset="0"/>
                                </a:rPr>
                                <m:t>𝜇</m:t>
                              </m:r>
                            </m:e>
                            <m:sub>
                              <m:r>
                                <a:rPr lang="en-US" altLang="en-US" sz="3200" b="0" i="1" smtClean="0">
                                  <a:solidFill>
                                    <a:srgbClr val="00FFFF"/>
                                  </a:solidFill>
                                  <a:latin typeface="Cambria Math" panose="02040503050406030204" pitchFamily="18" charset="0"/>
                                </a:rPr>
                                <m:t>h</m:t>
                              </m:r>
                            </m:sub>
                          </m:sSub>
                          <m:sSub>
                            <m:sSubPr>
                              <m:ctrlPr>
                                <a:rPr lang="en-US" altLang="en-US" sz="3200" b="0" i="1" smtClean="0">
                                  <a:solidFill>
                                    <a:srgbClr val="00FFFF"/>
                                  </a:solidFill>
                                  <a:latin typeface="Cambria Math" panose="02040503050406030204" pitchFamily="18" charset="0"/>
                                </a:rPr>
                              </m:ctrlPr>
                            </m:sSubPr>
                            <m:e>
                              <m:r>
                                <a:rPr lang="en-US" altLang="en-US" sz="3200" b="0" i="1" smtClean="0">
                                  <a:solidFill>
                                    <a:srgbClr val="00FFFF"/>
                                  </a:solidFill>
                                  <a:latin typeface="Cambria Math" panose="02040503050406030204" pitchFamily="18" charset="0"/>
                                </a:rPr>
                                <m:t>𝜇</m:t>
                              </m:r>
                            </m:e>
                            <m:sub>
                              <m:r>
                                <a:rPr lang="en-US" altLang="en-US" sz="3200" b="0" i="1" smtClean="0">
                                  <a:solidFill>
                                    <a:srgbClr val="00FFFF"/>
                                  </a:solidFill>
                                  <a:latin typeface="Cambria Math" panose="02040503050406030204" pitchFamily="18" charset="0"/>
                                </a:rPr>
                                <m:t>𝑜</m:t>
                              </m:r>
                            </m:sub>
                          </m:sSub>
                        </m:e>
                      </m:rad>
                    </m:oMath>
                  </m:oMathPara>
                </a14:m>
                <a:endParaRPr lang="en-US" altLang="en-US" sz="3200" dirty="0"/>
              </a:p>
            </p:txBody>
          </p:sp>
        </mc:Choice>
        <mc:Fallback xmlns="">
          <p:sp>
            <p:nvSpPr>
              <p:cNvPr id="10256" name="Text Box 16"/>
              <p:cNvSpPr txBox="1">
                <a:spLocks noRot="1" noChangeAspect="1" noMove="1" noResize="1" noEditPoints="1" noAdjustHandles="1" noChangeArrowheads="1" noChangeShapeType="1" noTextEdit="1"/>
              </p:cNvSpPr>
              <p:nvPr/>
            </p:nvSpPr>
            <p:spPr bwMode="auto">
              <a:xfrm>
                <a:off x="204788" y="1618785"/>
                <a:ext cx="5181600" cy="3815788"/>
              </a:xfrm>
              <a:prstGeom prst="rect">
                <a:avLst/>
              </a:prstGeom>
              <a:blipFill rotWithShape="0">
                <a:blip r:embed="rId2"/>
                <a:stretch>
                  <a:fillRect l="-3059" t="-4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258" name="Picture 18" descr="C:\saha\SPIE_TALK99\SCALE\aspects_of_affinity.tif"/>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1781" r="1115" b="2005"/>
          <a:stretch/>
        </p:blipFill>
        <p:spPr bwMode="auto">
          <a:xfrm>
            <a:off x="5638800" y="1518876"/>
            <a:ext cx="3276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10260" name="Text Box 20"/>
          <p:cNvSpPr txBox="1">
            <a:spLocks noChangeArrowheads="1"/>
          </p:cNvSpPr>
          <p:nvPr/>
        </p:nvSpPr>
        <p:spPr bwMode="auto">
          <a:xfrm>
            <a:off x="1371600" y="324534"/>
            <a:ext cx="6324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spAutoFit/>
          </a:bodyPr>
          <a:lstStyle/>
          <a:p>
            <a:pPr algn="ctr">
              <a:spcBef>
                <a:spcPct val="50000"/>
              </a:spcBef>
            </a:pPr>
            <a:r>
              <a:rPr lang="en-US" altLang="en-US" sz="3600" dirty="0" smtClean="0">
                <a:solidFill>
                  <a:schemeClr val="tx2">
                    <a:lumMod val="40000"/>
                    <a:lumOff val="60000"/>
                  </a:schemeClr>
                </a:solidFill>
                <a:latin typeface="+mj-lt"/>
              </a:rPr>
              <a:t>Scale-Based Affinity</a:t>
            </a:r>
            <a:endParaRPr lang="en-US" altLang="en-US" sz="3600" dirty="0">
              <a:solidFill>
                <a:schemeClr val="tx2">
                  <a:lumMod val="40000"/>
                  <a:lumOff val="60000"/>
                </a:schemeClr>
              </a:solidFill>
              <a:latin typeface="+mj-lt"/>
            </a:endParaRPr>
          </a:p>
        </p:txBody>
      </p:sp>
      <p:sp>
        <p:nvSpPr>
          <p:cNvPr id="6" name="Rectangle 5"/>
          <p:cNvSpPr/>
          <p:nvPr/>
        </p:nvSpPr>
        <p:spPr>
          <a:xfrm>
            <a:off x="401381" y="6118048"/>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Odhner</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"Scale-based fuzzy connected image segmentation: theory, algorithms, and validation,"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77</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145-174,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2000</a:t>
            </a:r>
          </a:p>
        </p:txBody>
      </p:sp>
    </p:spTree>
    <p:extLst>
      <p:ext uri="{BB962C8B-B14F-4D97-AF65-F5344CB8AC3E}">
        <p14:creationId xmlns:p14="http://schemas.microsoft.com/office/powerpoint/2010/main" val="269220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saha\SPIE_TALK99\SCALE\figure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4629361" cy="3733800"/>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2010470" y="1510268"/>
            <a:ext cx="119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original</a:t>
            </a:r>
          </a:p>
        </p:txBody>
      </p:sp>
      <p:sp>
        <p:nvSpPr>
          <p:cNvPr id="17412" name="Text Box 4"/>
          <p:cNvSpPr txBox="1">
            <a:spLocks noChangeArrowheads="1"/>
          </p:cNvSpPr>
          <p:nvPr/>
        </p:nvSpPr>
        <p:spPr bwMode="auto">
          <a:xfrm>
            <a:off x="3378927" y="1510268"/>
            <a:ext cx="15201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fuzzy affinity</a:t>
            </a:r>
          </a:p>
        </p:txBody>
      </p:sp>
      <p:sp>
        <p:nvSpPr>
          <p:cNvPr id="17413" name="Text Box 5"/>
          <p:cNvSpPr txBox="1">
            <a:spLocks noChangeArrowheads="1"/>
          </p:cNvSpPr>
          <p:nvPr/>
        </p:nvSpPr>
        <p:spPr bwMode="auto">
          <a:xfrm>
            <a:off x="4791891" y="1510268"/>
            <a:ext cx="2108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fuzzy connectivity</a:t>
            </a:r>
          </a:p>
        </p:txBody>
      </p:sp>
      <p:sp>
        <p:nvSpPr>
          <p:cNvPr id="17414" name="Text Box 6"/>
          <p:cNvSpPr txBox="1">
            <a:spLocks noChangeArrowheads="1"/>
          </p:cNvSpPr>
          <p:nvPr/>
        </p:nvSpPr>
        <p:spPr bwMode="auto">
          <a:xfrm>
            <a:off x="6629400" y="2630774"/>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non </a:t>
            </a:r>
            <a:r>
              <a:rPr lang="en-US" altLang="en-US" dirty="0" smtClean="0"/>
              <a:t>scale-based</a:t>
            </a:r>
            <a:endParaRPr lang="en-US" altLang="en-US" dirty="0"/>
          </a:p>
        </p:txBody>
      </p:sp>
      <p:sp>
        <p:nvSpPr>
          <p:cNvPr id="17415" name="Text Box 7"/>
          <p:cNvSpPr txBox="1">
            <a:spLocks noChangeArrowheads="1"/>
          </p:cNvSpPr>
          <p:nvPr/>
        </p:nvSpPr>
        <p:spPr bwMode="auto">
          <a:xfrm>
            <a:off x="6629400" y="4452255"/>
            <a:ext cx="1301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s</a:t>
            </a:r>
            <a:r>
              <a:rPr lang="en-US" altLang="en-US" dirty="0" smtClean="0"/>
              <a:t>cale-based</a:t>
            </a:r>
            <a:endParaRPr lang="en-US" altLang="en-US" dirty="0"/>
          </a:p>
        </p:txBody>
      </p:sp>
      <p:sp>
        <p:nvSpPr>
          <p:cNvPr id="17418" name="Text Box 10"/>
          <p:cNvSpPr txBox="1">
            <a:spLocks noChangeArrowheads="1"/>
          </p:cNvSpPr>
          <p:nvPr/>
        </p:nvSpPr>
        <p:spPr bwMode="auto">
          <a:xfrm>
            <a:off x="2237377" y="5650468"/>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scale</a:t>
            </a:r>
          </a:p>
        </p:txBody>
      </p:sp>
      <p:sp>
        <p:nvSpPr>
          <p:cNvPr id="11" name="Text Box 4"/>
          <p:cNvSpPr txBox="1">
            <a:spLocks noChangeArrowheads="1"/>
          </p:cNvSpPr>
          <p:nvPr/>
        </p:nvSpPr>
        <p:spPr bwMode="auto">
          <a:xfrm>
            <a:off x="3378927" y="5650468"/>
            <a:ext cx="15201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fuzzy affinity</a:t>
            </a:r>
          </a:p>
        </p:txBody>
      </p:sp>
      <p:sp>
        <p:nvSpPr>
          <p:cNvPr id="12" name="Text Box 5"/>
          <p:cNvSpPr txBox="1">
            <a:spLocks noChangeArrowheads="1"/>
          </p:cNvSpPr>
          <p:nvPr/>
        </p:nvSpPr>
        <p:spPr bwMode="auto">
          <a:xfrm>
            <a:off x="4791891" y="5650468"/>
            <a:ext cx="21082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fuzzy connectivity</a:t>
            </a:r>
          </a:p>
        </p:txBody>
      </p:sp>
      <p:sp>
        <p:nvSpPr>
          <p:cNvPr id="13" name="Text Box 20"/>
          <p:cNvSpPr txBox="1">
            <a:spLocks noChangeArrowheads="1"/>
          </p:cNvSpPr>
          <p:nvPr/>
        </p:nvSpPr>
        <p:spPr bwMode="auto">
          <a:xfrm>
            <a:off x="977531" y="762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algn="ctr">
              <a:spcBef>
                <a:spcPct val="50000"/>
              </a:spcBef>
            </a:pPr>
            <a:r>
              <a:rPr lang="en-US" altLang="en-US" sz="3600" dirty="0" smtClean="0">
                <a:solidFill>
                  <a:schemeClr val="tx2">
                    <a:lumMod val="40000"/>
                    <a:lumOff val="60000"/>
                  </a:schemeClr>
                </a:solidFill>
                <a:latin typeface="+mj-lt"/>
              </a:rPr>
              <a:t>Results of Scale-Based Affinity</a:t>
            </a:r>
            <a:endParaRPr lang="en-US" altLang="en-US" sz="3600" dirty="0">
              <a:solidFill>
                <a:schemeClr val="tx2">
                  <a:lumMod val="40000"/>
                  <a:lumOff val="60000"/>
                </a:schemeClr>
              </a:solidFill>
              <a:latin typeface="+mj-lt"/>
            </a:endParaRPr>
          </a:p>
        </p:txBody>
      </p:sp>
    </p:spTree>
    <p:extLst>
      <p:ext uri="{BB962C8B-B14F-4D97-AF65-F5344CB8AC3E}">
        <p14:creationId xmlns:p14="http://schemas.microsoft.com/office/powerpoint/2010/main" val="38627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800" y="1371600"/>
            <a:ext cx="6704908" cy="4810713"/>
            <a:chOff x="1827905" y="1346596"/>
            <a:chExt cx="6704908" cy="4810713"/>
          </a:xfrm>
        </p:grpSpPr>
        <p:pic>
          <p:nvPicPr>
            <p:cNvPr id="18437" name="Picture 5" descr="C:\saha\mipgpc_data\saha\paper1\CT\fig6d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002" y="3628130"/>
              <a:ext cx="3141498" cy="216306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saha\mipgpc_data\saha\paper1\CT\fig6ab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905" y="1715928"/>
              <a:ext cx="4699896" cy="2159847"/>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p:nvSpPr>
          <p:spPr bwMode="auto">
            <a:xfrm>
              <a:off x="1981200" y="1346596"/>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original</a:t>
              </a:r>
            </a:p>
          </p:txBody>
        </p:sp>
        <p:sp>
          <p:nvSpPr>
            <p:cNvPr id="18439" name="Text Box 7"/>
            <p:cNvSpPr txBox="1">
              <a:spLocks noChangeArrowheads="1"/>
            </p:cNvSpPr>
            <p:nvPr/>
          </p:nvSpPr>
          <p:spPr bwMode="auto">
            <a:xfrm>
              <a:off x="3075269" y="1346596"/>
              <a:ext cx="22184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f</a:t>
              </a:r>
              <a:r>
                <a:rPr lang="en-US" altLang="en-US" dirty="0" smtClean="0"/>
                <a:t>uzzy connectivity</a:t>
              </a:r>
              <a:endParaRPr lang="en-US" altLang="en-US" dirty="0"/>
            </a:p>
          </p:txBody>
        </p:sp>
        <p:sp>
          <p:nvSpPr>
            <p:cNvPr id="18440" name="Text Box 8"/>
            <p:cNvSpPr txBox="1">
              <a:spLocks noChangeArrowheads="1"/>
            </p:cNvSpPr>
            <p:nvPr/>
          </p:nvSpPr>
          <p:spPr bwMode="auto">
            <a:xfrm>
              <a:off x="4598124" y="1346596"/>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fuzzy object</a:t>
              </a:r>
            </a:p>
          </p:txBody>
        </p:sp>
        <p:sp>
          <p:nvSpPr>
            <p:cNvPr id="18443" name="Text Box 11"/>
            <p:cNvSpPr txBox="1">
              <a:spLocks noChangeArrowheads="1"/>
            </p:cNvSpPr>
            <p:nvPr/>
          </p:nvSpPr>
          <p:spPr bwMode="auto">
            <a:xfrm>
              <a:off x="6629400" y="2687377"/>
              <a:ext cx="19034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non </a:t>
              </a:r>
              <a:r>
                <a:rPr lang="en-US" altLang="en-US" dirty="0" smtClean="0"/>
                <a:t>scale-based</a:t>
              </a:r>
              <a:endParaRPr lang="en-US" altLang="en-US" dirty="0"/>
            </a:p>
          </p:txBody>
        </p:sp>
        <p:sp>
          <p:nvSpPr>
            <p:cNvPr id="18444" name="Text Box 12"/>
            <p:cNvSpPr txBox="1">
              <a:spLocks noChangeArrowheads="1"/>
            </p:cNvSpPr>
            <p:nvPr/>
          </p:nvSpPr>
          <p:spPr bwMode="auto">
            <a:xfrm>
              <a:off x="6002382" y="4648200"/>
              <a:ext cx="1751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scale-based</a:t>
              </a:r>
            </a:p>
          </p:txBody>
        </p:sp>
        <p:sp>
          <p:nvSpPr>
            <p:cNvPr id="11" name="Text Box 7"/>
            <p:cNvSpPr txBox="1">
              <a:spLocks noChangeArrowheads="1"/>
            </p:cNvSpPr>
            <p:nvPr/>
          </p:nvSpPr>
          <p:spPr bwMode="auto">
            <a:xfrm>
              <a:off x="2405745" y="5787977"/>
              <a:ext cx="22184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t>f</a:t>
              </a:r>
              <a:r>
                <a:rPr lang="en-US" altLang="en-US" dirty="0" smtClean="0"/>
                <a:t>uzzy connectivity</a:t>
              </a:r>
              <a:endParaRPr lang="en-US" altLang="en-US" dirty="0"/>
            </a:p>
          </p:txBody>
        </p:sp>
        <p:sp>
          <p:nvSpPr>
            <p:cNvPr id="12" name="Text Box 8"/>
            <p:cNvSpPr txBox="1">
              <a:spLocks noChangeArrowheads="1"/>
            </p:cNvSpPr>
            <p:nvPr/>
          </p:nvSpPr>
          <p:spPr bwMode="auto">
            <a:xfrm>
              <a:off x="3928600" y="5787977"/>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fuzzy object</a:t>
              </a:r>
            </a:p>
          </p:txBody>
        </p:sp>
      </p:grpSp>
      <p:sp>
        <p:nvSpPr>
          <p:cNvPr id="14" name="Text Box 20"/>
          <p:cNvSpPr txBox="1">
            <a:spLocks noChangeArrowheads="1"/>
          </p:cNvSpPr>
          <p:nvPr/>
        </p:nvSpPr>
        <p:spPr bwMode="auto">
          <a:xfrm>
            <a:off x="977531" y="762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p>
            <a:pPr algn="ctr">
              <a:spcBef>
                <a:spcPct val="50000"/>
              </a:spcBef>
            </a:pPr>
            <a:r>
              <a:rPr lang="en-US" altLang="en-US" sz="3600" dirty="0" smtClean="0">
                <a:solidFill>
                  <a:schemeClr val="tx2">
                    <a:lumMod val="40000"/>
                    <a:lumOff val="60000"/>
                  </a:schemeClr>
                </a:solidFill>
                <a:latin typeface="+mj-lt"/>
              </a:rPr>
              <a:t>Results of Scale-Based Affinity</a:t>
            </a:r>
            <a:endParaRPr lang="en-US" altLang="en-US" sz="3600" dirty="0">
              <a:solidFill>
                <a:schemeClr val="tx2">
                  <a:lumMod val="40000"/>
                  <a:lumOff val="60000"/>
                </a:schemeClr>
              </a:solidFill>
              <a:latin typeface="+mj-lt"/>
            </a:endParaRPr>
          </a:p>
        </p:txBody>
      </p:sp>
    </p:spTree>
    <p:extLst>
      <p:ext uri="{BB962C8B-B14F-4D97-AF65-F5344CB8AC3E}">
        <p14:creationId xmlns:p14="http://schemas.microsoft.com/office/powerpoint/2010/main" val="311087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smtClean="0"/>
              <a:t>Relative Fuzzy Connectivity</a:t>
            </a:r>
            <a:endParaRPr lang="en-US" altLang="en-US" sz="3600" dirty="0"/>
          </a:p>
        </p:txBody>
      </p:sp>
      <p:sp>
        <p:nvSpPr>
          <p:cNvPr id="46" name="Text Box 1076"/>
          <p:cNvSpPr txBox="1">
            <a:spLocks noChangeArrowheads="1"/>
          </p:cNvSpPr>
          <p:nvPr/>
        </p:nvSpPr>
        <p:spPr bwMode="auto">
          <a:xfrm>
            <a:off x="548003" y="1513952"/>
            <a:ext cx="505834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Arial" panose="020B0604020202020204" pitchFamily="34" charset="0"/>
              <a:buChar char="•"/>
            </a:pPr>
            <a:r>
              <a:rPr lang="en-US" altLang="en-US" sz="2200" dirty="0" smtClean="0"/>
              <a:t>The key </a:t>
            </a:r>
            <a:r>
              <a:rPr lang="en-US" altLang="en-US" sz="2200" dirty="0"/>
              <a:t>idea of relative fuzzy connectedness is to consider </a:t>
            </a:r>
            <a:r>
              <a:rPr lang="en-US" altLang="en-US" sz="2200" dirty="0" smtClean="0"/>
              <a:t>all co-objects </a:t>
            </a:r>
            <a:r>
              <a:rPr lang="en-US" altLang="en-US" sz="2200" dirty="0"/>
              <a:t>of importance that are present in </a:t>
            </a:r>
            <a:r>
              <a:rPr lang="en-US" altLang="en-US" sz="2200" dirty="0" smtClean="0"/>
              <a:t>an image and to </a:t>
            </a:r>
            <a:r>
              <a:rPr lang="en-US" altLang="en-US" sz="2200" dirty="0"/>
              <a:t>let them to compete among themselves in having </a:t>
            </a:r>
            <a:r>
              <a:rPr lang="en-US" altLang="en-US" sz="2200" dirty="0" smtClean="0"/>
              <a:t>image locations as </a:t>
            </a:r>
            <a:r>
              <a:rPr lang="en-US" altLang="en-US" sz="2200" dirty="0"/>
              <a:t>their </a:t>
            </a:r>
            <a:r>
              <a:rPr lang="en-US" altLang="en-US" sz="2200" dirty="0" smtClean="0"/>
              <a:t>members.</a:t>
            </a:r>
          </a:p>
        </p:txBody>
      </p:sp>
      <p:grpSp>
        <p:nvGrpSpPr>
          <p:cNvPr id="14" name="Group 13"/>
          <p:cNvGrpSpPr/>
          <p:nvPr/>
        </p:nvGrpSpPr>
        <p:grpSpPr>
          <a:xfrm>
            <a:off x="5867400" y="1377149"/>
            <a:ext cx="2634348" cy="2204251"/>
            <a:chOff x="4267200" y="1805765"/>
            <a:chExt cx="3733800" cy="3124200"/>
          </a:xfrm>
        </p:grpSpPr>
        <p:grpSp>
          <p:nvGrpSpPr>
            <p:cNvPr id="12" name="Group 11"/>
            <p:cNvGrpSpPr/>
            <p:nvPr/>
          </p:nvGrpSpPr>
          <p:grpSpPr>
            <a:xfrm>
              <a:off x="4527151" y="2058015"/>
              <a:ext cx="3245255" cy="2717690"/>
              <a:chOff x="4527151" y="2058015"/>
              <a:chExt cx="3245255" cy="2717690"/>
            </a:xfrm>
          </p:grpSpPr>
          <p:sp>
            <p:nvSpPr>
              <p:cNvPr id="7" name="Freeform 6"/>
              <p:cNvSpPr/>
              <p:nvPr/>
            </p:nvSpPr>
            <p:spPr>
              <a:xfrm>
                <a:off x="4631704" y="2058015"/>
                <a:ext cx="3140702" cy="1655195"/>
              </a:xfrm>
              <a:custGeom>
                <a:avLst/>
                <a:gdLst>
                  <a:gd name="connsiteX0" fmla="*/ 0 w 2789929"/>
                  <a:gd name="connsiteY0" fmla="*/ 858494 h 1594453"/>
                  <a:gd name="connsiteX1" fmla="*/ 202018 w 2789929"/>
                  <a:gd name="connsiteY1" fmla="*/ 496987 h 1594453"/>
                  <a:gd name="connsiteX2" fmla="*/ 1095153 w 2789929"/>
                  <a:gd name="connsiteY2" fmla="*/ 316233 h 1594453"/>
                  <a:gd name="connsiteX3" fmla="*/ 2530549 w 2789929"/>
                  <a:gd name="connsiteY3" fmla="*/ 29154 h 1594453"/>
                  <a:gd name="connsiteX4" fmla="*/ 2679404 w 2789929"/>
                  <a:gd name="connsiteY4" fmla="*/ 1092410 h 1594453"/>
                  <a:gd name="connsiteX5" fmla="*/ 1329070 w 2789929"/>
                  <a:gd name="connsiteY5" fmla="*/ 1592140 h 1594453"/>
                  <a:gd name="connsiteX6" fmla="*/ 0 w 2789929"/>
                  <a:gd name="connsiteY6" fmla="*/ 911656 h 1594453"/>
                  <a:gd name="connsiteX0" fmla="*/ 0 w 2789929"/>
                  <a:gd name="connsiteY0" fmla="*/ 858494 h 1594453"/>
                  <a:gd name="connsiteX1" fmla="*/ 202018 w 2789929"/>
                  <a:gd name="connsiteY1" fmla="*/ 496987 h 1594453"/>
                  <a:gd name="connsiteX2" fmla="*/ 1095153 w 2789929"/>
                  <a:gd name="connsiteY2" fmla="*/ 316233 h 1594453"/>
                  <a:gd name="connsiteX3" fmla="*/ 2530549 w 2789929"/>
                  <a:gd name="connsiteY3" fmla="*/ 29154 h 1594453"/>
                  <a:gd name="connsiteX4" fmla="*/ 2679404 w 2789929"/>
                  <a:gd name="connsiteY4" fmla="*/ 1092410 h 1594453"/>
                  <a:gd name="connsiteX5" fmla="*/ 1329070 w 2789929"/>
                  <a:gd name="connsiteY5" fmla="*/ 1592140 h 1594453"/>
                  <a:gd name="connsiteX6" fmla="*/ 0 w 2789929"/>
                  <a:gd name="connsiteY6" fmla="*/ 911656 h 1594453"/>
                  <a:gd name="connsiteX7" fmla="*/ 0 w 2789929"/>
                  <a:gd name="connsiteY7" fmla="*/ 858494 h 1594453"/>
                  <a:gd name="connsiteX0" fmla="*/ 0 w 2789929"/>
                  <a:gd name="connsiteY0" fmla="*/ 858494 h 1594453"/>
                  <a:gd name="connsiteX1" fmla="*/ 202018 w 2789929"/>
                  <a:gd name="connsiteY1" fmla="*/ 496987 h 1594453"/>
                  <a:gd name="connsiteX2" fmla="*/ 1095153 w 2789929"/>
                  <a:gd name="connsiteY2" fmla="*/ 316233 h 1594453"/>
                  <a:gd name="connsiteX3" fmla="*/ 2530549 w 2789929"/>
                  <a:gd name="connsiteY3" fmla="*/ 29154 h 1594453"/>
                  <a:gd name="connsiteX4" fmla="*/ 2679404 w 2789929"/>
                  <a:gd name="connsiteY4" fmla="*/ 1092410 h 1594453"/>
                  <a:gd name="connsiteX5" fmla="*/ 1329070 w 2789929"/>
                  <a:gd name="connsiteY5" fmla="*/ 1592140 h 1594453"/>
                  <a:gd name="connsiteX6" fmla="*/ 0 w 2789929"/>
                  <a:gd name="connsiteY6" fmla="*/ 911656 h 1594453"/>
                  <a:gd name="connsiteX7" fmla="*/ 0 w 2789929"/>
                  <a:gd name="connsiteY7" fmla="*/ 858494 h 1594453"/>
                  <a:gd name="connsiteX0" fmla="*/ 0 w 2789929"/>
                  <a:gd name="connsiteY0" fmla="*/ 911656 h 1594453"/>
                  <a:gd name="connsiteX1" fmla="*/ 202018 w 2789929"/>
                  <a:gd name="connsiteY1" fmla="*/ 496987 h 1594453"/>
                  <a:gd name="connsiteX2" fmla="*/ 1095153 w 2789929"/>
                  <a:gd name="connsiteY2" fmla="*/ 316233 h 1594453"/>
                  <a:gd name="connsiteX3" fmla="*/ 2530549 w 2789929"/>
                  <a:gd name="connsiteY3" fmla="*/ 29154 h 1594453"/>
                  <a:gd name="connsiteX4" fmla="*/ 2679404 w 2789929"/>
                  <a:gd name="connsiteY4" fmla="*/ 1092410 h 1594453"/>
                  <a:gd name="connsiteX5" fmla="*/ 1329070 w 2789929"/>
                  <a:gd name="connsiteY5" fmla="*/ 1592140 h 1594453"/>
                  <a:gd name="connsiteX6" fmla="*/ 0 w 2789929"/>
                  <a:gd name="connsiteY6" fmla="*/ 911656 h 1594453"/>
                  <a:gd name="connsiteX0" fmla="*/ 74061 w 2863990"/>
                  <a:gd name="connsiteY0" fmla="*/ 911656 h 1594453"/>
                  <a:gd name="connsiteX1" fmla="*/ 276079 w 2863990"/>
                  <a:gd name="connsiteY1" fmla="*/ 496987 h 1594453"/>
                  <a:gd name="connsiteX2" fmla="*/ 1169214 w 2863990"/>
                  <a:gd name="connsiteY2" fmla="*/ 316233 h 1594453"/>
                  <a:gd name="connsiteX3" fmla="*/ 2604610 w 2863990"/>
                  <a:gd name="connsiteY3" fmla="*/ 29154 h 1594453"/>
                  <a:gd name="connsiteX4" fmla="*/ 2753465 w 2863990"/>
                  <a:gd name="connsiteY4" fmla="*/ 1092410 h 1594453"/>
                  <a:gd name="connsiteX5" fmla="*/ 1403131 w 2863990"/>
                  <a:gd name="connsiteY5" fmla="*/ 1592140 h 1594453"/>
                  <a:gd name="connsiteX6" fmla="*/ 74061 w 2863990"/>
                  <a:gd name="connsiteY6" fmla="*/ 911656 h 1594453"/>
                  <a:gd name="connsiteX0" fmla="*/ 63508 w 2853437"/>
                  <a:gd name="connsiteY0" fmla="*/ 910478 h 1593275"/>
                  <a:gd name="connsiteX1" fmla="*/ 329321 w 2853437"/>
                  <a:gd name="connsiteY1" fmla="*/ 378851 h 1593275"/>
                  <a:gd name="connsiteX2" fmla="*/ 1158661 w 2853437"/>
                  <a:gd name="connsiteY2" fmla="*/ 315055 h 1593275"/>
                  <a:gd name="connsiteX3" fmla="*/ 2594057 w 2853437"/>
                  <a:gd name="connsiteY3" fmla="*/ 27976 h 1593275"/>
                  <a:gd name="connsiteX4" fmla="*/ 2742912 w 2853437"/>
                  <a:gd name="connsiteY4" fmla="*/ 1091232 h 1593275"/>
                  <a:gd name="connsiteX5" fmla="*/ 1392578 w 2853437"/>
                  <a:gd name="connsiteY5" fmla="*/ 1590962 h 1593275"/>
                  <a:gd name="connsiteX6" fmla="*/ 63508 w 2853437"/>
                  <a:gd name="connsiteY6" fmla="*/ 910478 h 1593275"/>
                  <a:gd name="connsiteX0" fmla="*/ 75762 w 2780631"/>
                  <a:gd name="connsiteY0" fmla="*/ 974273 h 1591998"/>
                  <a:gd name="connsiteX1" fmla="*/ 256515 w 2780631"/>
                  <a:gd name="connsiteY1" fmla="*/ 378851 h 1591998"/>
                  <a:gd name="connsiteX2" fmla="*/ 1085855 w 2780631"/>
                  <a:gd name="connsiteY2" fmla="*/ 315055 h 1591998"/>
                  <a:gd name="connsiteX3" fmla="*/ 2521251 w 2780631"/>
                  <a:gd name="connsiteY3" fmla="*/ 27976 h 1591998"/>
                  <a:gd name="connsiteX4" fmla="*/ 2670106 w 2780631"/>
                  <a:gd name="connsiteY4" fmla="*/ 1091232 h 1591998"/>
                  <a:gd name="connsiteX5" fmla="*/ 1319772 w 2780631"/>
                  <a:gd name="connsiteY5" fmla="*/ 1590962 h 1591998"/>
                  <a:gd name="connsiteX6" fmla="*/ 75762 w 2780631"/>
                  <a:gd name="connsiteY6" fmla="*/ 974273 h 1591998"/>
                  <a:gd name="connsiteX0" fmla="*/ 75762 w 2778298"/>
                  <a:gd name="connsiteY0" fmla="*/ 974273 h 1465044"/>
                  <a:gd name="connsiteX1" fmla="*/ 256515 w 2778298"/>
                  <a:gd name="connsiteY1" fmla="*/ 378851 h 1465044"/>
                  <a:gd name="connsiteX2" fmla="*/ 1085855 w 2778298"/>
                  <a:gd name="connsiteY2" fmla="*/ 315055 h 1465044"/>
                  <a:gd name="connsiteX3" fmla="*/ 2521251 w 2778298"/>
                  <a:gd name="connsiteY3" fmla="*/ 27976 h 1465044"/>
                  <a:gd name="connsiteX4" fmla="*/ 2670106 w 2778298"/>
                  <a:gd name="connsiteY4" fmla="*/ 1091232 h 1465044"/>
                  <a:gd name="connsiteX5" fmla="*/ 1351670 w 2778298"/>
                  <a:gd name="connsiteY5" fmla="*/ 1463371 h 1465044"/>
                  <a:gd name="connsiteX6" fmla="*/ 75762 w 2778298"/>
                  <a:gd name="connsiteY6" fmla="*/ 974273 h 1465044"/>
                  <a:gd name="connsiteX0" fmla="*/ 75762 w 2690174"/>
                  <a:gd name="connsiteY0" fmla="*/ 973121 h 1463253"/>
                  <a:gd name="connsiteX1" fmla="*/ 256515 w 2690174"/>
                  <a:gd name="connsiteY1" fmla="*/ 377699 h 1463253"/>
                  <a:gd name="connsiteX2" fmla="*/ 1085855 w 2690174"/>
                  <a:gd name="connsiteY2" fmla="*/ 313903 h 1463253"/>
                  <a:gd name="connsiteX3" fmla="*/ 2521251 w 2690174"/>
                  <a:gd name="connsiteY3" fmla="*/ 26824 h 1463253"/>
                  <a:gd name="connsiteX4" fmla="*/ 2531883 w 2690174"/>
                  <a:gd name="connsiteY4" fmla="*/ 1068814 h 1463253"/>
                  <a:gd name="connsiteX5" fmla="*/ 1351670 w 2690174"/>
                  <a:gd name="connsiteY5" fmla="*/ 1462219 h 1463253"/>
                  <a:gd name="connsiteX6" fmla="*/ 75762 w 2690174"/>
                  <a:gd name="connsiteY6" fmla="*/ 973121 h 1463253"/>
                  <a:gd name="connsiteX0" fmla="*/ 75762 w 3113466"/>
                  <a:gd name="connsiteY0" fmla="*/ 947017 h 1436889"/>
                  <a:gd name="connsiteX1" fmla="*/ 256515 w 3113466"/>
                  <a:gd name="connsiteY1" fmla="*/ 351595 h 1436889"/>
                  <a:gd name="connsiteX2" fmla="*/ 1085855 w 3113466"/>
                  <a:gd name="connsiteY2" fmla="*/ 287799 h 1436889"/>
                  <a:gd name="connsiteX3" fmla="*/ 2521251 w 3113466"/>
                  <a:gd name="connsiteY3" fmla="*/ 720 h 1436889"/>
                  <a:gd name="connsiteX4" fmla="*/ 3113458 w 3113466"/>
                  <a:gd name="connsiteY4" fmla="*/ 381674 h 1436889"/>
                  <a:gd name="connsiteX5" fmla="*/ 2531883 w 3113466"/>
                  <a:gd name="connsiteY5" fmla="*/ 1042710 h 1436889"/>
                  <a:gd name="connsiteX6" fmla="*/ 1351670 w 3113466"/>
                  <a:gd name="connsiteY6" fmla="*/ 1436115 h 1436889"/>
                  <a:gd name="connsiteX7" fmla="*/ 75762 w 3113466"/>
                  <a:gd name="connsiteY7" fmla="*/ 947017 h 1436889"/>
                  <a:gd name="connsiteX0" fmla="*/ 75762 w 3113466"/>
                  <a:gd name="connsiteY0" fmla="*/ 1042537 h 1532409"/>
                  <a:gd name="connsiteX1" fmla="*/ 256515 w 3113466"/>
                  <a:gd name="connsiteY1" fmla="*/ 447115 h 1532409"/>
                  <a:gd name="connsiteX2" fmla="*/ 1085855 w 3113466"/>
                  <a:gd name="connsiteY2" fmla="*/ 383319 h 1532409"/>
                  <a:gd name="connsiteX3" fmla="*/ 2436191 w 3113466"/>
                  <a:gd name="connsiteY3" fmla="*/ 547 h 1532409"/>
                  <a:gd name="connsiteX4" fmla="*/ 3113458 w 3113466"/>
                  <a:gd name="connsiteY4" fmla="*/ 477194 h 1532409"/>
                  <a:gd name="connsiteX5" fmla="*/ 2531883 w 3113466"/>
                  <a:gd name="connsiteY5" fmla="*/ 1138230 h 1532409"/>
                  <a:gd name="connsiteX6" fmla="*/ 1351670 w 3113466"/>
                  <a:gd name="connsiteY6" fmla="*/ 1531635 h 1532409"/>
                  <a:gd name="connsiteX7" fmla="*/ 75762 w 3113466"/>
                  <a:gd name="connsiteY7" fmla="*/ 1042537 h 1532409"/>
                  <a:gd name="connsiteX0" fmla="*/ 89787 w 3127491"/>
                  <a:gd name="connsiteY0" fmla="*/ 1094078 h 1583950"/>
                  <a:gd name="connsiteX1" fmla="*/ 270540 w 3127491"/>
                  <a:gd name="connsiteY1" fmla="*/ 498656 h 1583950"/>
                  <a:gd name="connsiteX2" fmla="*/ 1525182 w 3127491"/>
                  <a:gd name="connsiteY2" fmla="*/ 62720 h 1583950"/>
                  <a:gd name="connsiteX3" fmla="*/ 2450216 w 3127491"/>
                  <a:gd name="connsiteY3" fmla="*/ 52088 h 1583950"/>
                  <a:gd name="connsiteX4" fmla="*/ 3127483 w 3127491"/>
                  <a:gd name="connsiteY4" fmla="*/ 528735 h 1583950"/>
                  <a:gd name="connsiteX5" fmla="*/ 2545908 w 3127491"/>
                  <a:gd name="connsiteY5" fmla="*/ 1189771 h 1583950"/>
                  <a:gd name="connsiteX6" fmla="*/ 1365695 w 3127491"/>
                  <a:gd name="connsiteY6" fmla="*/ 1583176 h 1583950"/>
                  <a:gd name="connsiteX7" fmla="*/ 89787 w 3127491"/>
                  <a:gd name="connsiteY7" fmla="*/ 1094078 h 1583950"/>
                  <a:gd name="connsiteX0" fmla="*/ 73242 w 3110946"/>
                  <a:gd name="connsiteY0" fmla="*/ 1087629 h 1577501"/>
                  <a:gd name="connsiteX1" fmla="*/ 253995 w 3110946"/>
                  <a:gd name="connsiteY1" fmla="*/ 492207 h 1577501"/>
                  <a:gd name="connsiteX2" fmla="*/ 995060 w 3110946"/>
                  <a:gd name="connsiteY2" fmla="*/ 373430 h 1577501"/>
                  <a:gd name="connsiteX3" fmla="*/ 1508637 w 3110946"/>
                  <a:gd name="connsiteY3" fmla="*/ 56271 h 1577501"/>
                  <a:gd name="connsiteX4" fmla="*/ 2433671 w 3110946"/>
                  <a:gd name="connsiteY4" fmla="*/ 45639 h 1577501"/>
                  <a:gd name="connsiteX5" fmla="*/ 3110938 w 3110946"/>
                  <a:gd name="connsiteY5" fmla="*/ 522286 h 1577501"/>
                  <a:gd name="connsiteX6" fmla="*/ 2529363 w 3110946"/>
                  <a:gd name="connsiteY6" fmla="*/ 1183322 h 1577501"/>
                  <a:gd name="connsiteX7" fmla="*/ 1349150 w 3110946"/>
                  <a:gd name="connsiteY7" fmla="*/ 1576727 h 1577501"/>
                  <a:gd name="connsiteX8" fmla="*/ 73242 w 3110946"/>
                  <a:gd name="connsiteY8" fmla="*/ 1087629 h 1577501"/>
                  <a:gd name="connsiteX0" fmla="*/ 103000 w 3140704"/>
                  <a:gd name="connsiteY0" fmla="*/ 1087629 h 1577501"/>
                  <a:gd name="connsiteX1" fmla="*/ 166795 w 3140704"/>
                  <a:gd name="connsiteY1" fmla="*/ 577267 h 1577501"/>
                  <a:gd name="connsiteX2" fmla="*/ 1024818 w 3140704"/>
                  <a:gd name="connsiteY2" fmla="*/ 373430 h 1577501"/>
                  <a:gd name="connsiteX3" fmla="*/ 1538395 w 3140704"/>
                  <a:gd name="connsiteY3" fmla="*/ 56271 h 1577501"/>
                  <a:gd name="connsiteX4" fmla="*/ 2463429 w 3140704"/>
                  <a:gd name="connsiteY4" fmla="*/ 45639 h 1577501"/>
                  <a:gd name="connsiteX5" fmla="*/ 3140696 w 3140704"/>
                  <a:gd name="connsiteY5" fmla="*/ 522286 h 1577501"/>
                  <a:gd name="connsiteX6" fmla="*/ 2559121 w 3140704"/>
                  <a:gd name="connsiteY6" fmla="*/ 1183322 h 1577501"/>
                  <a:gd name="connsiteX7" fmla="*/ 1378908 w 3140704"/>
                  <a:gd name="connsiteY7" fmla="*/ 1576727 h 1577501"/>
                  <a:gd name="connsiteX8" fmla="*/ 103000 w 3140704"/>
                  <a:gd name="connsiteY8" fmla="*/ 1087629 h 1577501"/>
                  <a:gd name="connsiteX0" fmla="*/ 103000 w 3140702"/>
                  <a:gd name="connsiteY0" fmla="*/ 1087629 h 1609254"/>
                  <a:gd name="connsiteX1" fmla="*/ 166795 w 3140702"/>
                  <a:gd name="connsiteY1" fmla="*/ 577267 h 1609254"/>
                  <a:gd name="connsiteX2" fmla="*/ 1024818 w 3140702"/>
                  <a:gd name="connsiteY2" fmla="*/ 373430 h 1609254"/>
                  <a:gd name="connsiteX3" fmla="*/ 1538395 w 3140702"/>
                  <a:gd name="connsiteY3" fmla="*/ 56271 h 1609254"/>
                  <a:gd name="connsiteX4" fmla="*/ 2463429 w 3140702"/>
                  <a:gd name="connsiteY4" fmla="*/ 45639 h 1609254"/>
                  <a:gd name="connsiteX5" fmla="*/ 3140696 w 3140702"/>
                  <a:gd name="connsiteY5" fmla="*/ 522286 h 1609254"/>
                  <a:gd name="connsiteX6" fmla="*/ 2559121 w 3140702"/>
                  <a:gd name="connsiteY6" fmla="*/ 1183322 h 1609254"/>
                  <a:gd name="connsiteX7" fmla="*/ 1917952 w 3140702"/>
                  <a:gd name="connsiteY7" fmla="*/ 1521746 h 1609254"/>
                  <a:gd name="connsiteX8" fmla="*/ 1378908 w 3140702"/>
                  <a:gd name="connsiteY8" fmla="*/ 1576727 h 1609254"/>
                  <a:gd name="connsiteX9" fmla="*/ 103000 w 3140702"/>
                  <a:gd name="connsiteY9" fmla="*/ 1087629 h 1609254"/>
                  <a:gd name="connsiteX0" fmla="*/ 103000 w 3140702"/>
                  <a:gd name="connsiteY0" fmla="*/ 1087629 h 1609254"/>
                  <a:gd name="connsiteX1" fmla="*/ 166795 w 3140702"/>
                  <a:gd name="connsiteY1" fmla="*/ 577267 h 1609254"/>
                  <a:gd name="connsiteX2" fmla="*/ 1024818 w 3140702"/>
                  <a:gd name="connsiteY2" fmla="*/ 373430 h 1609254"/>
                  <a:gd name="connsiteX3" fmla="*/ 1538395 w 3140702"/>
                  <a:gd name="connsiteY3" fmla="*/ 56271 h 1609254"/>
                  <a:gd name="connsiteX4" fmla="*/ 2463429 w 3140702"/>
                  <a:gd name="connsiteY4" fmla="*/ 45639 h 1609254"/>
                  <a:gd name="connsiteX5" fmla="*/ 3140696 w 3140702"/>
                  <a:gd name="connsiteY5" fmla="*/ 522286 h 1609254"/>
                  <a:gd name="connsiteX6" fmla="*/ 2559121 w 3140702"/>
                  <a:gd name="connsiteY6" fmla="*/ 1183322 h 1609254"/>
                  <a:gd name="connsiteX7" fmla="*/ 1917952 w 3140702"/>
                  <a:gd name="connsiteY7" fmla="*/ 1521746 h 1609254"/>
                  <a:gd name="connsiteX8" fmla="*/ 1155625 w 3140702"/>
                  <a:gd name="connsiteY8" fmla="*/ 1576727 h 1609254"/>
                  <a:gd name="connsiteX9" fmla="*/ 103000 w 3140702"/>
                  <a:gd name="connsiteY9" fmla="*/ 1087629 h 1609254"/>
                  <a:gd name="connsiteX0" fmla="*/ 103000 w 3140702"/>
                  <a:gd name="connsiteY0" fmla="*/ 1133570 h 1655195"/>
                  <a:gd name="connsiteX1" fmla="*/ 166795 w 3140702"/>
                  <a:gd name="connsiteY1" fmla="*/ 623208 h 1655195"/>
                  <a:gd name="connsiteX2" fmla="*/ 1024818 w 3140702"/>
                  <a:gd name="connsiteY2" fmla="*/ 419371 h 1655195"/>
                  <a:gd name="connsiteX3" fmla="*/ 1687251 w 3140702"/>
                  <a:gd name="connsiteY3" fmla="*/ 27785 h 1655195"/>
                  <a:gd name="connsiteX4" fmla="*/ 2463429 w 3140702"/>
                  <a:gd name="connsiteY4" fmla="*/ 91580 h 1655195"/>
                  <a:gd name="connsiteX5" fmla="*/ 3140696 w 3140702"/>
                  <a:gd name="connsiteY5" fmla="*/ 568227 h 1655195"/>
                  <a:gd name="connsiteX6" fmla="*/ 2559121 w 3140702"/>
                  <a:gd name="connsiteY6" fmla="*/ 1229263 h 1655195"/>
                  <a:gd name="connsiteX7" fmla="*/ 1917952 w 3140702"/>
                  <a:gd name="connsiteY7" fmla="*/ 1567687 h 1655195"/>
                  <a:gd name="connsiteX8" fmla="*/ 1155625 w 3140702"/>
                  <a:gd name="connsiteY8" fmla="*/ 1622668 h 1655195"/>
                  <a:gd name="connsiteX9" fmla="*/ 103000 w 3140702"/>
                  <a:gd name="connsiteY9" fmla="*/ 1133570 h 16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0702" h="1655195">
                    <a:moveTo>
                      <a:pt x="103000" y="1133570"/>
                    </a:moveTo>
                    <a:cubicBezTo>
                      <a:pt x="-84842" y="951044"/>
                      <a:pt x="13159" y="742241"/>
                      <a:pt x="166795" y="623208"/>
                    </a:cubicBezTo>
                    <a:cubicBezTo>
                      <a:pt x="320431" y="504175"/>
                      <a:pt x="815711" y="492027"/>
                      <a:pt x="1024818" y="419371"/>
                    </a:cubicBezTo>
                    <a:cubicBezTo>
                      <a:pt x="1233925" y="346715"/>
                      <a:pt x="1447483" y="82417"/>
                      <a:pt x="1687251" y="27785"/>
                    </a:cubicBezTo>
                    <a:cubicBezTo>
                      <a:pt x="1927019" y="-26847"/>
                      <a:pt x="2221188" y="1506"/>
                      <a:pt x="2463429" y="91580"/>
                    </a:cubicBezTo>
                    <a:cubicBezTo>
                      <a:pt x="2705670" y="181654"/>
                      <a:pt x="3138924" y="394562"/>
                      <a:pt x="3140696" y="568227"/>
                    </a:cubicBezTo>
                    <a:cubicBezTo>
                      <a:pt x="3142468" y="741892"/>
                      <a:pt x="2762912" y="1062686"/>
                      <a:pt x="2559121" y="1229263"/>
                    </a:cubicBezTo>
                    <a:cubicBezTo>
                      <a:pt x="2355330" y="1395840"/>
                      <a:pt x="2114654" y="1502119"/>
                      <a:pt x="1917952" y="1567687"/>
                    </a:cubicBezTo>
                    <a:cubicBezTo>
                      <a:pt x="1721250" y="1633255"/>
                      <a:pt x="1458117" y="1695021"/>
                      <a:pt x="1155625" y="1622668"/>
                    </a:cubicBezTo>
                    <a:cubicBezTo>
                      <a:pt x="853133" y="1550315"/>
                      <a:pt x="544251" y="1458749"/>
                      <a:pt x="103000" y="1133570"/>
                    </a:cubicBezTo>
                    <a:close/>
                  </a:path>
                </a:pathLst>
              </a:cu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527151" y="3189767"/>
                <a:ext cx="1054942" cy="1212112"/>
              </a:xfrm>
              <a:custGeom>
                <a:avLst/>
                <a:gdLst>
                  <a:gd name="connsiteX0" fmla="*/ 98012 w 1054942"/>
                  <a:gd name="connsiteY0" fmla="*/ 1212112 h 1212112"/>
                  <a:gd name="connsiteX1" fmla="*/ 12951 w 1054942"/>
                  <a:gd name="connsiteY1" fmla="*/ 882503 h 1212112"/>
                  <a:gd name="connsiteX2" fmla="*/ 342561 w 1054942"/>
                  <a:gd name="connsiteY2" fmla="*/ 691117 h 1212112"/>
                  <a:gd name="connsiteX3" fmla="*/ 278765 w 1054942"/>
                  <a:gd name="connsiteY3" fmla="*/ 244549 h 1212112"/>
                  <a:gd name="connsiteX4" fmla="*/ 1054942 w 1054942"/>
                  <a:gd name="connsiteY4" fmla="*/ 0 h 121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4942" h="1212112">
                    <a:moveTo>
                      <a:pt x="98012" y="1212112"/>
                    </a:moveTo>
                    <a:cubicBezTo>
                      <a:pt x="35102" y="1090723"/>
                      <a:pt x="-27807" y="969335"/>
                      <a:pt x="12951" y="882503"/>
                    </a:cubicBezTo>
                    <a:cubicBezTo>
                      <a:pt x="53709" y="795671"/>
                      <a:pt x="298259" y="797443"/>
                      <a:pt x="342561" y="691117"/>
                    </a:cubicBezTo>
                    <a:cubicBezTo>
                      <a:pt x="386863" y="584791"/>
                      <a:pt x="160035" y="359735"/>
                      <a:pt x="278765" y="244549"/>
                    </a:cubicBezTo>
                    <a:cubicBezTo>
                      <a:pt x="397495" y="129363"/>
                      <a:pt x="726218" y="64681"/>
                      <a:pt x="1054942" y="0"/>
                    </a:cubicBezTo>
                  </a:path>
                </a:pathLst>
              </a:cu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519466" y="2349795"/>
                <a:ext cx="1210943" cy="829340"/>
              </a:xfrm>
              <a:custGeom>
                <a:avLst/>
                <a:gdLst>
                  <a:gd name="connsiteX0" fmla="*/ 51994 w 1210943"/>
                  <a:gd name="connsiteY0" fmla="*/ 829340 h 829340"/>
                  <a:gd name="connsiteX1" fmla="*/ 83892 w 1210943"/>
                  <a:gd name="connsiteY1" fmla="*/ 584791 h 829340"/>
                  <a:gd name="connsiteX2" fmla="*/ 838804 w 1210943"/>
                  <a:gd name="connsiteY2" fmla="*/ 308345 h 829340"/>
                  <a:gd name="connsiteX3" fmla="*/ 1210943 w 1210943"/>
                  <a:gd name="connsiteY3" fmla="*/ 0 h 829340"/>
                </a:gdLst>
                <a:ahLst/>
                <a:cxnLst>
                  <a:cxn ang="0">
                    <a:pos x="connsiteX0" y="connsiteY0"/>
                  </a:cxn>
                  <a:cxn ang="0">
                    <a:pos x="connsiteX1" y="connsiteY1"/>
                  </a:cxn>
                  <a:cxn ang="0">
                    <a:pos x="connsiteX2" y="connsiteY2"/>
                  </a:cxn>
                  <a:cxn ang="0">
                    <a:pos x="connsiteX3" y="connsiteY3"/>
                  </a:cxn>
                </a:cxnLst>
                <a:rect l="l" t="t" r="r" b="b"/>
                <a:pathLst>
                  <a:path w="1210943" h="829340">
                    <a:moveTo>
                      <a:pt x="51994" y="829340"/>
                    </a:moveTo>
                    <a:cubicBezTo>
                      <a:pt x="2375" y="750481"/>
                      <a:pt x="-47243" y="671623"/>
                      <a:pt x="83892" y="584791"/>
                    </a:cubicBezTo>
                    <a:cubicBezTo>
                      <a:pt x="215027" y="497958"/>
                      <a:pt x="650962" y="405810"/>
                      <a:pt x="838804" y="308345"/>
                    </a:cubicBezTo>
                    <a:cubicBezTo>
                      <a:pt x="1026646" y="210880"/>
                      <a:pt x="1118794" y="105440"/>
                      <a:pt x="1210943" y="0"/>
                    </a:cubicBezTo>
                  </a:path>
                </a:pathLst>
              </a:custGeom>
              <a:noFill/>
              <a:ln w="3810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6674056" y="2313998"/>
                <a:ext cx="91440" cy="914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497564" y="3134125"/>
                <a:ext cx="91440" cy="914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4608666" y="4371397"/>
                <a:ext cx="91440" cy="914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203930" y="3452035"/>
                <a:ext cx="91440" cy="9144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748489" y="2749368"/>
                    <a:ext cx="364696" cy="488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748489" y="2749368"/>
                    <a:ext cx="364696" cy="488471"/>
                  </a:xfrm>
                  <a:prstGeom prst="rect">
                    <a:avLst/>
                  </a:prstGeom>
                  <a:blipFill rotWithShape="0">
                    <a:blip r:embed="rId2"/>
                    <a:stretch>
                      <a:fillRect r="-25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650688" y="4287234"/>
                    <a:ext cx="364696" cy="488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4650688" y="4287234"/>
                    <a:ext cx="364696" cy="488471"/>
                  </a:xfrm>
                  <a:prstGeom prst="rect">
                    <a:avLst/>
                  </a:prstGeom>
                  <a:blipFill rotWithShape="0">
                    <a:blip r:embed="rId3"/>
                    <a:stretch>
                      <a:fillRect r="-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89140" y="4032547"/>
                    <a:ext cx="364696" cy="488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089140" y="4032547"/>
                    <a:ext cx="364696" cy="488471"/>
                  </a:xfrm>
                  <a:prstGeom prst="rect">
                    <a:avLst/>
                  </a:prstGeom>
                  <a:blipFill rotWithShape="0">
                    <a:blip r:embed="rId4"/>
                    <a:stretch>
                      <a:fillRect r="-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067302" y="3443937"/>
                    <a:ext cx="364696" cy="488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5067302" y="3443937"/>
                    <a:ext cx="364696" cy="488471"/>
                  </a:xfrm>
                  <a:prstGeom prst="rect">
                    <a:avLst/>
                  </a:prstGeom>
                  <a:blipFill rotWithShape="0">
                    <a:blip r:embed="rId5"/>
                    <a:stretch>
                      <a:fillRect r="-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01466" y="3025911"/>
                    <a:ext cx="364696" cy="488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5501466" y="3025911"/>
                    <a:ext cx="364696" cy="48847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710918" y="2154864"/>
                    <a:ext cx="364696" cy="488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710918" y="2154864"/>
                    <a:ext cx="364696" cy="488471"/>
                  </a:xfrm>
                  <a:prstGeom prst="rect">
                    <a:avLst/>
                  </a:prstGeom>
                  <a:blipFill rotWithShape="0">
                    <a:blip r:embed="rId7"/>
                    <a:stretch>
                      <a:fillRect r="-2273"/>
                    </a:stretch>
                  </a:blipFill>
                </p:spPr>
                <p:txBody>
                  <a:bodyPr/>
                  <a:lstStyle/>
                  <a:p>
                    <a:r>
                      <a:rPr lang="en-US">
                        <a:noFill/>
                      </a:rPr>
                      <a:t> </a:t>
                    </a:r>
                  </a:p>
                </p:txBody>
              </p:sp>
            </mc:Fallback>
          </mc:AlternateContent>
        </p:grpSp>
        <p:sp>
          <p:nvSpPr>
            <p:cNvPr id="13" name="Rectangle 12"/>
            <p:cNvSpPr/>
            <p:nvPr/>
          </p:nvSpPr>
          <p:spPr>
            <a:xfrm>
              <a:off x="4267200" y="1805765"/>
              <a:ext cx="3733800" cy="3124200"/>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4" name="Text Box 1076"/>
              <p:cNvSpPr txBox="1">
                <a:spLocks noChangeArrowheads="1"/>
              </p:cNvSpPr>
              <p:nvPr/>
            </p:nvSpPr>
            <p:spPr bwMode="auto">
              <a:xfrm>
                <a:off x="548003" y="3588478"/>
                <a:ext cx="8101355" cy="2470613"/>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200" dirty="0" smtClean="0">
                    <a:solidFill>
                      <a:schemeClr val="tx1"/>
                    </a:solidFill>
                  </a:rPr>
                  <a:t>Let </a:t>
                </a:r>
                <a14:m>
                  <m:oMath xmlns:m="http://schemas.openxmlformats.org/officeDocument/2006/math">
                    <m:r>
                      <a:rPr lang="en-US" altLang="en-US" sz="2200" b="0" i="1" smtClean="0">
                        <a:solidFill>
                          <a:schemeClr val="tx1"/>
                        </a:solidFill>
                        <a:latin typeface="Cambria Math" panose="02040503050406030204" pitchFamily="18" charset="0"/>
                      </a:rPr>
                      <m:t>𝑜</m:t>
                    </m:r>
                  </m:oMath>
                </a14:m>
                <a:r>
                  <a:rPr lang="en-US" altLang="en-US" sz="2200" dirty="0" smtClean="0">
                    <a:solidFill>
                      <a:schemeClr val="tx1"/>
                    </a:solidFill>
                  </a:rPr>
                  <a:t> and </a:t>
                </a:r>
                <a14:m>
                  <m:oMath xmlns:m="http://schemas.openxmlformats.org/officeDocument/2006/math">
                    <m:r>
                      <a:rPr lang="en-US" altLang="en-US" sz="2200" b="0" i="1" smtClean="0">
                        <a:solidFill>
                          <a:schemeClr val="tx1"/>
                        </a:solidFill>
                        <a:latin typeface="Cambria Math" panose="02040503050406030204" pitchFamily="18" charset="0"/>
                      </a:rPr>
                      <m:t>𝑏</m:t>
                    </m:r>
                  </m:oMath>
                </a14:m>
                <a:r>
                  <a:rPr lang="en-US" altLang="en-US" sz="2200" dirty="0" smtClean="0">
                    <a:solidFill>
                      <a:schemeClr val="tx1"/>
                    </a:solidFill>
                  </a:rPr>
                  <a:t> represent the seed of two different objects. </a:t>
                </a:r>
              </a:p>
              <a:p>
                <a:pPr marL="342900" indent="-342900">
                  <a:buFont typeface="Arial" panose="020B0604020202020204" pitchFamily="34" charset="0"/>
                  <a:buChar char="•"/>
                </a:pPr>
                <a:r>
                  <a:rPr lang="en-US" altLang="en-US" sz="2200" dirty="0" smtClean="0">
                    <a:solidFill>
                      <a:schemeClr val="tx1"/>
                    </a:solidFill>
                  </a:rPr>
                  <a:t>A point </a:t>
                </a:r>
                <a14:m>
                  <m:oMath xmlns:m="http://schemas.openxmlformats.org/officeDocument/2006/math">
                    <m:r>
                      <a:rPr lang="en-US" altLang="en-US" sz="2200" b="0" i="1" smtClean="0">
                        <a:solidFill>
                          <a:schemeClr val="tx1"/>
                        </a:solidFill>
                        <a:latin typeface="Cambria Math" panose="02040503050406030204" pitchFamily="18" charset="0"/>
                      </a:rPr>
                      <m:t>𝑐</m:t>
                    </m:r>
                  </m:oMath>
                </a14:m>
                <a:r>
                  <a:rPr lang="en-US" altLang="en-US" sz="2200" dirty="0" smtClean="0">
                    <a:solidFill>
                      <a:schemeClr val="tx1"/>
                    </a:solidFill>
                  </a:rPr>
                  <a:t> is assigned to the object  whose seed is more strongly connected to </a:t>
                </a:r>
                <a14:m>
                  <m:oMath xmlns:m="http://schemas.openxmlformats.org/officeDocument/2006/math">
                    <m:r>
                      <a:rPr lang="en-US" altLang="en-US" sz="2200" b="0" i="1" smtClean="0">
                        <a:solidFill>
                          <a:schemeClr val="tx1"/>
                        </a:solidFill>
                        <a:latin typeface="Cambria Math" panose="02040503050406030204" pitchFamily="18" charset="0"/>
                      </a:rPr>
                      <m:t>𝑐</m:t>
                    </m:r>
                  </m:oMath>
                </a14:m>
                <a:r>
                  <a:rPr lang="en-US" altLang="en-US" sz="2200" dirty="0" smtClean="0">
                    <a:solidFill>
                      <a:schemeClr val="tx1"/>
                    </a:solidFill>
                  </a:rPr>
                  <a:t>. </a:t>
                </a:r>
              </a:p>
              <a:p>
                <a:pPr marL="342900" indent="-342900">
                  <a:buFont typeface="Arial" panose="020B0604020202020204" pitchFamily="34" charset="0"/>
                  <a:buChar char="•"/>
                </a:pPr>
                <a:r>
                  <a:rPr lang="en-US" altLang="en-US" sz="2200" dirty="0" smtClean="0">
                    <a:solidFill>
                      <a:schemeClr val="tx1"/>
                    </a:solidFill>
                  </a:rPr>
                  <a:t>The object </a:t>
                </a:r>
                <a14:m>
                  <m:oMath xmlns:m="http://schemas.openxmlformats.org/officeDocument/2006/math">
                    <m:sSub>
                      <m:sSubPr>
                        <m:ctrlPr>
                          <a:rPr lang="en-US" altLang="en-US" sz="2200" b="0" i="1" smtClean="0">
                            <a:solidFill>
                              <a:schemeClr val="tx1"/>
                            </a:solidFill>
                            <a:latin typeface="Cambria Math" panose="02040503050406030204" pitchFamily="18" charset="0"/>
                          </a:rPr>
                        </m:ctrlPr>
                      </m:sSubPr>
                      <m:e>
                        <m:r>
                          <a:rPr lang="en-US" altLang="en-US" sz="2200" b="0" i="1" smtClean="0">
                            <a:solidFill>
                              <a:schemeClr val="tx1"/>
                            </a:solidFill>
                            <a:latin typeface="Cambria Math" panose="02040503050406030204" pitchFamily="18" charset="0"/>
                          </a:rPr>
                          <m:t>𝑃</m:t>
                        </m:r>
                      </m:e>
                      <m:sub>
                        <m:r>
                          <a:rPr lang="en-US" altLang="en-US" sz="2200" b="0" i="1" smtClean="0">
                            <a:solidFill>
                              <a:schemeClr val="tx1"/>
                            </a:solidFill>
                            <a:latin typeface="Cambria Math" panose="02040503050406030204" pitchFamily="18" charset="0"/>
                          </a:rPr>
                          <m:t>𝑜</m:t>
                        </m:r>
                        <m:sSub>
                          <m:sSubPr>
                            <m:ctrlPr>
                              <a:rPr lang="en-US" altLang="en-US" sz="2200" b="0" i="1" smtClean="0">
                                <a:solidFill>
                                  <a:schemeClr val="tx1"/>
                                </a:solidFill>
                                <a:latin typeface="Cambria Math" panose="02040503050406030204" pitchFamily="18" charset="0"/>
                              </a:rPr>
                            </m:ctrlPr>
                          </m:sSubPr>
                          <m:e>
                            <m:r>
                              <a:rPr lang="en-US" altLang="en-US" sz="2200" b="0" i="1" smtClean="0">
                                <a:solidFill>
                                  <a:schemeClr val="tx1"/>
                                </a:solidFill>
                                <a:latin typeface="Cambria Math" panose="02040503050406030204" pitchFamily="18" charset="0"/>
                              </a:rPr>
                              <m:t>𝑏</m:t>
                            </m:r>
                          </m:e>
                          <m:sub>
                            <m:r>
                              <a:rPr lang="en-US" altLang="en-US" sz="2200" b="0" i="1" smtClean="0">
                                <a:solidFill>
                                  <a:schemeClr val="tx1"/>
                                </a:solidFill>
                                <a:latin typeface="Cambria Math" panose="02040503050406030204" pitchFamily="18" charset="0"/>
                              </a:rPr>
                              <m:t>𝜅</m:t>
                            </m:r>
                          </m:sub>
                        </m:sSub>
                      </m:sub>
                    </m:sSub>
                  </m:oMath>
                </a14:m>
                <a:r>
                  <a:rPr lang="en-US" altLang="en-US" sz="2200" dirty="0" smtClean="0">
                    <a:solidFill>
                      <a:schemeClr val="tx1"/>
                    </a:solidFill>
                  </a:rPr>
                  <a:t> represented by the seed </a:t>
                </a:r>
                <a14:m>
                  <m:oMath xmlns:m="http://schemas.openxmlformats.org/officeDocument/2006/math">
                    <m:r>
                      <a:rPr lang="en-US" altLang="en-US" sz="2200" b="0" i="1" smtClean="0">
                        <a:solidFill>
                          <a:schemeClr val="tx1"/>
                        </a:solidFill>
                        <a:latin typeface="Cambria Math" panose="02040503050406030204" pitchFamily="18" charset="0"/>
                      </a:rPr>
                      <m:t>𝑜</m:t>
                    </m:r>
                  </m:oMath>
                </a14:m>
                <a:r>
                  <a:rPr lang="en-US" altLang="en-US" sz="2200" dirty="0" smtClean="0">
                    <a:solidFill>
                      <a:schemeClr val="tx1"/>
                    </a:solidFill>
                  </a:rPr>
                  <a:t> relative to the object represented by the seed </a:t>
                </a:r>
                <a14:m>
                  <m:oMath xmlns:m="http://schemas.openxmlformats.org/officeDocument/2006/math">
                    <m:r>
                      <a:rPr lang="en-US" altLang="en-US" sz="2200" b="0" i="1" smtClean="0">
                        <a:solidFill>
                          <a:schemeClr val="tx1"/>
                        </a:solidFill>
                        <a:latin typeface="Cambria Math" panose="02040503050406030204" pitchFamily="18" charset="0"/>
                      </a:rPr>
                      <m:t>𝑏</m:t>
                    </m:r>
                  </m:oMath>
                </a14:m>
                <a:r>
                  <a:rPr lang="en-US" altLang="en-US" sz="2200" dirty="0" smtClean="0">
                    <a:solidFill>
                      <a:schemeClr val="tx1"/>
                    </a:solidFill>
                  </a:rPr>
                  <a:t> is </a:t>
                </a:r>
                <a:br>
                  <a:rPr lang="en-US" altLang="en-US" sz="2200" dirty="0" smtClean="0">
                    <a:solidFill>
                      <a:schemeClr val="tx1"/>
                    </a:solidFill>
                  </a:rPr>
                </a:br>
                <a:endParaRPr lang="en-US" altLang="en-US" sz="1200"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altLang="en-US" sz="2800" b="0" i="1" smtClean="0">
                              <a:solidFill>
                                <a:srgbClr val="00FFFF"/>
                              </a:solidFill>
                              <a:latin typeface="Cambria Math" panose="02040503050406030204" pitchFamily="18" charset="0"/>
                            </a:rPr>
                          </m:ctrlPr>
                        </m:sSubPr>
                        <m:e>
                          <m:r>
                            <a:rPr lang="en-US" altLang="en-US" sz="2800" b="0" i="1" smtClean="0">
                              <a:solidFill>
                                <a:srgbClr val="00FFFF"/>
                              </a:solidFill>
                              <a:latin typeface="Cambria Math" panose="02040503050406030204" pitchFamily="18" charset="0"/>
                            </a:rPr>
                            <m:t>𝑃</m:t>
                          </m:r>
                        </m:e>
                        <m:sub>
                          <m:r>
                            <a:rPr lang="en-US" altLang="en-US" sz="2800" b="0" i="1" smtClean="0">
                              <a:solidFill>
                                <a:srgbClr val="00FFFF"/>
                              </a:solidFill>
                              <a:latin typeface="Cambria Math" panose="02040503050406030204" pitchFamily="18" charset="0"/>
                            </a:rPr>
                            <m:t>𝑜</m:t>
                          </m:r>
                          <m:sSub>
                            <m:sSubPr>
                              <m:ctrlPr>
                                <a:rPr lang="en-US" altLang="en-US" sz="2800" b="0" i="1" smtClean="0">
                                  <a:solidFill>
                                    <a:srgbClr val="00FFFF"/>
                                  </a:solidFill>
                                  <a:latin typeface="Cambria Math" panose="02040503050406030204" pitchFamily="18" charset="0"/>
                                </a:rPr>
                              </m:ctrlPr>
                            </m:sSubPr>
                            <m:e>
                              <m:r>
                                <a:rPr lang="en-US" altLang="en-US" sz="2800" b="0" i="1" smtClean="0">
                                  <a:solidFill>
                                    <a:srgbClr val="00FFFF"/>
                                  </a:solidFill>
                                  <a:latin typeface="Cambria Math" panose="02040503050406030204" pitchFamily="18" charset="0"/>
                                </a:rPr>
                                <m:t>𝑏</m:t>
                              </m:r>
                            </m:e>
                            <m:sub>
                              <m:r>
                                <a:rPr lang="en-US" altLang="en-US" sz="2800" b="0" i="1" smtClean="0">
                                  <a:solidFill>
                                    <a:srgbClr val="00FFFF"/>
                                  </a:solidFill>
                                  <a:latin typeface="Cambria Math" panose="02040503050406030204" pitchFamily="18" charset="0"/>
                                </a:rPr>
                                <m:t>𝜅</m:t>
                              </m:r>
                            </m:sub>
                          </m:sSub>
                        </m:sub>
                      </m:sSub>
                      <m:r>
                        <a:rPr lang="en-US" altLang="en-US" sz="2800" b="0" i="1" smtClean="0">
                          <a:solidFill>
                            <a:srgbClr val="00FFFF"/>
                          </a:solidFill>
                          <a:latin typeface="Cambria Math" panose="02040503050406030204" pitchFamily="18" charset="0"/>
                        </a:rPr>
                        <m:t>=</m:t>
                      </m:r>
                      <m:d>
                        <m:dPr>
                          <m:begChr m:val="{"/>
                          <m:endChr m:val="}"/>
                          <m:ctrlPr>
                            <a:rPr lang="en-US" altLang="en-US" sz="2800" b="0" i="1" smtClean="0">
                              <a:solidFill>
                                <a:srgbClr val="00FFFF"/>
                              </a:solidFill>
                              <a:latin typeface="Cambria Math" panose="02040503050406030204" pitchFamily="18" charset="0"/>
                            </a:rPr>
                          </m:ctrlPr>
                        </m:dPr>
                        <m:e>
                          <m:r>
                            <a:rPr lang="en-US" altLang="en-US" sz="2800" b="0" i="1" smtClean="0">
                              <a:solidFill>
                                <a:srgbClr val="00FFFF"/>
                              </a:solidFill>
                              <a:latin typeface="Cambria Math" panose="02040503050406030204" pitchFamily="18" charset="0"/>
                            </a:rPr>
                            <m:t>𝑐</m:t>
                          </m:r>
                          <m:r>
                            <a:rPr lang="en-US" altLang="en-US" sz="2800" b="0" i="1" smtClean="0">
                              <a:solidFill>
                                <a:srgbClr val="00FFFF"/>
                              </a:solidFill>
                              <a:latin typeface="Cambria Math" panose="02040503050406030204" pitchFamily="18" charset="0"/>
                            </a:rPr>
                            <m:t> | </m:t>
                          </m:r>
                          <m:r>
                            <a:rPr lang="en-US" altLang="en-US" sz="2800" b="0" i="1" smtClean="0">
                              <a:solidFill>
                                <a:srgbClr val="00FFFF"/>
                              </a:solidFill>
                              <a:latin typeface="Cambria Math" panose="02040503050406030204" pitchFamily="18" charset="0"/>
                            </a:rPr>
                            <m:t>𝑐</m:t>
                          </m:r>
                          <m:r>
                            <a:rPr lang="en-US" altLang="en-US" sz="2800" b="0" i="1" smtClean="0">
                              <a:solidFill>
                                <a:srgbClr val="00FFFF"/>
                              </a:solidFill>
                              <a:latin typeface="Cambria Math" panose="02040503050406030204" pitchFamily="18" charset="0"/>
                            </a:rPr>
                            <m:t>∈</m:t>
                          </m:r>
                          <m:r>
                            <a:rPr lang="en-US" altLang="en-US" sz="2800" b="0" i="1" smtClean="0">
                              <a:solidFill>
                                <a:srgbClr val="00FFFF"/>
                              </a:solidFill>
                              <a:latin typeface="Cambria Math" panose="02040503050406030204" pitchFamily="18" charset="0"/>
                            </a:rPr>
                            <m:t>𝐶</m:t>
                          </m:r>
                          <m:r>
                            <a:rPr lang="en-US" altLang="en-US" sz="2800" b="0" i="1" smtClean="0">
                              <a:solidFill>
                                <a:srgbClr val="00FFFF"/>
                              </a:solidFill>
                              <a:latin typeface="Cambria Math" panose="02040503050406030204" pitchFamily="18" charset="0"/>
                            </a:rPr>
                            <m:t> </m:t>
                          </m:r>
                          <m:r>
                            <m:rPr>
                              <m:nor/>
                            </m:rPr>
                            <a:rPr lang="en-US" altLang="en-US" sz="2800" b="0" i="0" smtClean="0">
                              <a:solidFill>
                                <a:srgbClr val="00FFFF"/>
                              </a:solidFill>
                              <a:latin typeface="Cambria Math" panose="02040503050406030204" pitchFamily="18" charset="0"/>
                            </a:rPr>
                            <m:t>and</m:t>
                          </m:r>
                          <m:r>
                            <m:rPr>
                              <m:nor/>
                            </m:rPr>
                            <a:rPr lang="en-US" altLang="en-US" sz="2800" b="0" i="0" smtClean="0">
                              <a:solidFill>
                                <a:srgbClr val="00FFFF"/>
                              </a:solidFill>
                              <a:latin typeface="Cambria Math" panose="02040503050406030204" pitchFamily="18" charset="0"/>
                            </a:rPr>
                            <m:t> </m:t>
                          </m:r>
                          <m:r>
                            <a:rPr lang="en-US" altLang="en-US" sz="2800" b="0" i="1" smtClean="0">
                              <a:solidFill>
                                <a:srgbClr val="00FFFF"/>
                              </a:solidFill>
                              <a:latin typeface="Cambria Math" panose="02040503050406030204" pitchFamily="18" charset="0"/>
                            </a:rPr>
                            <m:t>𝐾</m:t>
                          </m:r>
                          <m:r>
                            <a:rPr lang="en-US" altLang="en-US" sz="2800" b="0" i="1" smtClean="0">
                              <a:solidFill>
                                <a:srgbClr val="00FFFF"/>
                              </a:solidFill>
                              <a:latin typeface="Cambria Math" panose="02040503050406030204" pitchFamily="18" charset="0"/>
                            </a:rPr>
                            <m:t>(</m:t>
                          </m:r>
                          <m:r>
                            <a:rPr lang="en-US" altLang="en-US" sz="2800" b="0" i="1" smtClean="0">
                              <a:solidFill>
                                <a:srgbClr val="00FFFF"/>
                              </a:solidFill>
                              <a:latin typeface="Cambria Math" panose="02040503050406030204" pitchFamily="18" charset="0"/>
                            </a:rPr>
                            <m:t>𝑜</m:t>
                          </m:r>
                          <m:r>
                            <a:rPr lang="en-US" altLang="en-US" sz="2800" b="0" i="1" smtClean="0">
                              <a:solidFill>
                                <a:srgbClr val="00FFFF"/>
                              </a:solidFill>
                              <a:latin typeface="Cambria Math" panose="02040503050406030204" pitchFamily="18" charset="0"/>
                            </a:rPr>
                            <m:t>,</m:t>
                          </m:r>
                          <m:r>
                            <a:rPr lang="en-US" altLang="en-US" sz="2800" b="0" i="1" smtClean="0">
                              <a:solidFill>
                                <a:srgbClr val="00FFFF"/>
                              </a:solidFill>
                              <a:latin typeface="Cambria Math" panose="02040503050406030204" pitchFamily="18" charset="0"/>
                            </a:rPr>
                            <m:t>𝑐</m:t>
                          </m:r>
                          <m:r>
                            <a:rPr lang="en-US" altLang="en-US" sz="2800" b="0" i="1" smtClean="0">
                              <a:solidFill>
                                <a:srgbClr val="00FFFF"/>
                              </a:solidFill>
                              <a:latin typeface="Cambria Math" panose="02040503050406030204" pitchFamily="18" charset="0"/>
                            </a:rPr>
                            <m:t>)&gt;</m:t>
                          </m:r>
                          <m:r>
                            <a:rPr lang="en-US" altLang="en-US" sz="2800" b="0" i="1" smtClean="0">
                              <a:solidFill>
                                <a:srgbClr val="00FFFF"/>
                              </a:solidFill>
                              <a:latin typeface="Cambria Math" panose="02040503050406030204" pitchFamily="18" charset="0"/>
                            </a:rPr>
                            <m:t>𝐾</m:t>
                          </m:r>
                          <m:r>
                            <a:rPr lang="en-US" altLang="en-US" sz="2800" b="0" i="1" smtClean="0">
                              <a:solidFill>
                                <a:srgbClr val="00FFFF"/>
                              </a:solidFill>
                              <a:latin typeface="Cambria Math" panose="02040503050406030204" pitchFamily="18" charset="0"/>
                            </a:rPr>
                            <m:t>(</m:t>
                          </m:r>
                          <m:r>
                            <a:rPr lang="en-US" altLang="en-US" sz="2800" b="0" i="1" smtClean="0">
                              <a:solidFill>
                                <a:srgbClr val="00FFFF"/>
                              </a:solidFill>
                              <a:latin typeface="Cambria Math" panose="02040503050406030204" pitchFamily="18" charset="0"/>
                            </a:rPr>
                            <m:t>𝑏</m:t>
                          </m:r>
                          <m:r>
                            <a:rPr lang="en-US" altLang="en-US" sz="2800" b="0" i="1" smtClean="0">
                              <a:solidFill>
                                <a:srgbClr val="00FFFF"/>
                              </a:solidFill>
                              <a:latin typeface="Cambria Math" panose="02040503050406030204" pitchFamily="18" charset="0"/>
                            </a:rPr>
                            <m:t>,</m:t>
                          </m:r>
                          <m:r>
                            <a:rPr lang="en-US" altLang="en-US" sz="2800" b="0" i="1" smtClean="0">
                              <a:solidFill>
                                <a:srgbClr val="00FFFF"/>
                              </a:solidFill>
                              <a:latin typeface="Cambria Math" panose="02040503050406030204" pitchFamily="18" charset="0"/>
                            </a:rPr>
                            <m:t>𝑐</m:t>
                          </m:r>
                          <m:r>
                            <a:rPr lang="en-US" altLang="en-US" sz="2800" b="0" i="1" smtClean="0">
                              <a:solidFill>
                                <a:srgbClr val="00FFFF"/>
                              </a:solidFill>
                              <a:latin typeface="Cambria Math" panose="02040503050406030204" pitchFamily="18" charset="0"/>
                            </a:rPr>
                            <m:t>)</m:t>
                          </m:r>
                        </m:e>
                      </m:d>
                    </m:oMath>
                  </m:oMathPara>
                </a14:m>
                <a:endParaRPr lang="en-US" altLang="en-US" sz="2800" dirty="0">
                  <a:solidFill>
                    <a:srgbClr val="00FFFF"/>
                  </a:solidFill>
                </a:endParaRPr>
              </a:p>
            </p:txBody>
          </p:sp>
        </mc:Choice>
        <mc:Fallback xmlns="">
          <p:sp>
            <p:nvSpPr>
              <p:cNvPr id="54" name="Text Box 1076"/>
              <p:cNvSpPr txBox="1">
                <a:spLocks noRot="1" noChangeAspect="1" noMove="1" noResize="1" noEditPoints="1" noAdjustHandles="1" noChangeArrowheads="1" noChangeShapeType="1" noTextEdit="1"/>
              </p:cNvSpPr>
              <p:nvPr/>
            </p:nvSpPr>
            <p:spPr bwMode="auto">
              <a:xfrm>
                <a:off x="548003" y="3588478"/>
                <a:ext cx="8101355" cy="2470613"/>
              </a:xfrm>
              <a:prstGeom prst="rect">
                <a:avLst/>
              </a:prstGeom>
              <a:blipFill rotWithShape="0">
                <a:blip r:embed="rId8"/>
                <a:stretch>
                  <a:fillRect l="-903" t="-17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1" name="Rectangle 20"/>
          <p:cNvSpPr/>
          <p:nvPr/>
        </p:nvSpPr>
        <p:spPr>
          <a:xfrm>
            <a:off x="401381" y="6027616"/>
            <a:ext cx="8610600" cy="3693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Udupa, "Relative fuzzy connectedness among multiple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objects ….. in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image segmentation,"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82</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42-56, 2001.</a:t>
            </a:r>
          </a:p>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Lotufo</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"Relative fuzzy connectedness and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image segmentation," IEEE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 Pat Anal Mach Intel,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24</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I485-1500, 2002.</a:t>
            </a:r>
          </a:p>
        </p:txBody>
      </p:sp>
    </p:spTree>
    <p:extLst>
      <p:ext uri="{BB962C8B-B14F-4D97-AF65-F5344CB8AC3E}">
        <p14:creationId xmlns:p14="http://schemas.microsoft.com/office/powerpoint/2010/main" val="352746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smtClean="0"/>
              <a:t>Iterative Relative Fuzzy Connectivity</a:t>
            </a:r>
            <a:endParaRPr lang="en-US" altLang="en-US" sz="3600" dirty="0"/>
          </a:p>
        </p:txBody>
      </p:sp>
      <mc:AlternateContent xmlns:mc="http://schemas.openxmlformats.org/markup-compatibility/2006" xmlns:a14="http://schemas.microsoft.com/office/drawing/2010/main">
        <mc:Choice Requires="a14">
          <p:sp>
            <p:nvSpPr>
              <p:cNvPr id="46" name="Text Box 1076"/>
              <p:cNvSpPr txBox="1">
                <a:spLocks noChangeArrowheads="1"/>
              </p:cNvSpPr>
              <p:nvPr/>
            </p:nvSpPr>
            <p:spPr bwMode="auto">
              <a:xfrm>
                <a:off x="381000" y="1211263"/>
                <a:ext cx="4744234" cy="2446824"/>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sz="1700" dirty="0" smtClean="0"/>
                  <a:t>The principle behind this strategy is to iteratively refine the </a:t>
                </a:r>
                <a:r>
                  <a:rPr lang="en-US" sz="1700" dirty="0"/>
                  <a:t>competition rules for different objects depending </a:t>
                </a:r>
                <a:r>
                  <a:rPr lang="en-US" sz="1700" dirty="0" smtClean="0"/>
                  <a:t>upon the </a:t>
                </a:r>
                <a:r>
                  <a:rPr lang="en-US" sz="1700" dirty="0"/>
                  <a:t>results of the previous iteration. </a:t>
                </a:r>
                <a:endParaRPr lang="en-US" sz="1700" dirty="0" smtClean="0"/>
              </a:p>
              <a:p>
                <a:pPr marL="342900" indent="-342900">
                  <a:buFont typeface="Arial" panose="020B0604020202020204" pitchFamily="34" charset="0"/>
                  <a:buChar char="•"/>
                </a:pPr>
                <a:r>
                  <a:rPr lang="en-US" sz="1700" dirty="0" smtClean="0"/>
                  <a:t>Due to blurring where the two objects </a:t>
                </a: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𝑂</m:t>
                        </m:r>
                      </m:e>
                      <m:sub>
                        <m:r>
                          <a:rPr lang="en-US" sz="1700" b="0" i="1" smtClean="0">
                            <a:latin typeface="Cambria Math" panose="02040503050406030204" pitchFamily="18" charset="0"/>
                          </a:rPr>
                          <m:t>1</m:t>
                        </m:r>
                      </m:sub>
                    </m:sSub>
                  </m:oMath>
                </a14:m>
                <a:r>
                  <a:rPr lang="en-US" sz="1700" dirty="0" smtClean="0"/>
                  <a:t>, </a:t>
                </a:r>
                <a14:m>
                  <m:oMath xmlns:m="http://schemas.openxmlformats.org/officeDocument/2006/math">
                    <m:sSub>
                      <m:sSubPr>
                        <m:ctrlPr>
                          <a:rPr lang="en-US" sz="1700" b="0" i="1" smtClean="0">
                            <a:latin typeface="Cambria Math" panose="02040503050406030204" pitchFamily="18" charset="0"/>
                          </a:rPr>
                        </m:ctrlPr>
                      </m:sSubPr>
                      <m:e>
                        <m:r>
                          <a:rPr lang="en-US" sz="1700" b="0" i="1" smtClean="0">
                            <a:latin typeface="Cambria Math" panose="02040503050406030204" pitchFamily="18" charset="0"/>
                          </a:rPr>
                          <m:t>𝑂</m:t>
                        </m:r>
                      </m:e>
                      <m:sub>
                        <m:r>
                          <a:rPr lang="en-US" sz="1700" b="0" i="1" smtClean="0">
                            <a:latin typeface="Cambria Math" panose="02040503050406030204" pitchFamily="18" charset="0"/>
                          </a:rPr>
                          <m:t>2</m:t>
                        </m:r>
                      </m:sub>
                    </m:sSub>
                  </m:oMath>
                </a14:m>
                <a:r>
                  <a:rPr lang="en-US" sz="1700" dirty="0" smtClean="0"/>
                  <a:t> come close, it is likely that a point </a:t>
                </a:r>
                <a14:m>
                  <m:oMath xmlns:m="http://schemas.openxmlformats.org/officeDocument/2006/math">
                    <m:r>
                      <a:rPr lang="en-US" sz="1700" b="0" i="1" smtClean="0">
                        <a:latin typeface="Cambria Math" panose="02040503050406030204" pitchFamily="18" charset="0"/>
                      </a:rPr>
                      <m:t>𝑐</m:t>
                    </m:r>
                  </m:oMath>
                </a14:m>
                <a:r>
                  <a:rPr lang="en-US" sz="1700" dirty="0" smtClean="0"/>
                  <a:t> has </a:t>
                </a:r>
                <a14:m>
                  <m:oMath xmlns:m="http://schemas.openxmlformats.org/officeDocument/2006/math">
                    <m:r>
                      <a:rPr lang="en-US" sz="1700" b="0" i="1" smtClean="0">
                        <a:latin typeface="Cambria Math" panose="02040503050406030204" pitchFamily="18" charset="0"/>
                      </a:rPr>
                      <m:t>𝐾</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𝑜</m:t>
                        </m:r>
                        <m:r>
                          <a:rPr lang="en-US" sz="1700" b="0" i="1" smtClean="0">
                            <a:latin typeface="Cambria Math" panose="02040503050406030204" pitchFamily="18" charset="0"/>
                          </a:rPr>
                          <m:t>,</m:t>
                        </m:r>
                        <m:r>
                          <a:rPr lang="en-US" sz="1700" b="0" i="1" smtClean="0">
                            <a:latin typeface="Cambria Math" panose="02040503050406030204" pitchFamily="18" charset="0"/>
                          </a:rPr>
                          <m:t>𝑐</m:t>
                        </m:r>
                      </m:e>
                    </m:d>
                    <m:r>
                      <a:rPr lang="en-US" sz="1700" b="0" i="1" smtClean="0">
                        <a:latin typeface="Cambria Math" panose="02040503050406030204" pitchFamily="18" charset="0"/>
                      </a:rPr>
                      <m:t>=</m:t>
                    </m:r>
                    <m:r>
                      <a:rPr lang="en-US" sz="1700" b="0" i="1" smtClean="0">
                        <a:latin typeface="Cambria Math" panose="02040503050406030204" pitchFamily="18" charset="0"/>
                      </a:rPr>
                      <m:t>𝐾</m:t>
                    </m:r>
                    <m:d>
                      <m:dPr>
                        <m:ctrlPr>
                          <a:rPr lang="en-US" sz="1700" b="0" i="1" smtClean="0">
                            <a:latin typeface="Cambria Math" panose="02040503050406030204" pitchFamily="18" charset="0"/>
                          </a:rPr>
                        </m:ctrlPr>
                      </m:dPr>
                      <m:e>
                        <m:r>
                          <a:rPr lang="en-US" sz="1700" b="0" i="1" smtClean="0">
                            <a:latin typeface="Cambria Math" panose="02040503050406030204" pitchFamily="18" charset="0"/>
                          </a:rPr>
                          <m:t>𝑏</m:t>
                        </m:r>
                        <m:r>
                          <a:rPr lang="en-US" sz="1700" b="0" i="1" smtClean="0">
                            <a:latin typeface="Cambria Math" panose="02040503050406030204" pitchFamily="18" charset="0"/>
                          </a:rPr>
                          <m:t>,</m:t>
                        </m:r>
                        <m:r>
                          <a:rPr lang="en-US" sz="1700" b="0" i="1" smtClean="0">
                            <a:latin typeface="Cambria Math" panose="02040503050406030204" pitchFamily="18" charset="0"/>
                          </a:rPr>
                          <m:t>𝑐</m:t>
                        </m:r>
                      </m:e>
                    </m:d>
                  </m:oMath>
                </a14:m>
                <a:r>
                  <a:rPr lang="en-US" sz="1700" dirty="0" smtClean="0"/>
                  <a:t>.</a:t>
                </a:r>
              </a:p>
              <a:p>
                <a:pPr marL="342900" indent="-342900">
                  <a:buFont typeface="Arial" panose="020B0604020202020204" pitchFamily="34" charset="0"/>
                  <a:buChar char="•"/>
                </a:pPr>
                <a:r>
                  <a:rPr lang="en-US" sz="1700" dirty="0" smtClean="0"/>
                  <a:t>In such a situation, the best path from </a:t>
                </a:r>
                <a14:m>
                  <m:oMath xmlns:m="http://schemas.openxmlformats.org/officeDocument/2006/math">
                    <m:r>
                      <a:rPr lang="en-US" sz="1700" b="0" i="1" smtClean="0">
                        <a:latin typeface="Cambria Math" panose="02040503050406030204" pitchFamily="18" charset="0"/>
                      </a:rPr>
                      <m:t>𝑏</m:t>
                    </m:r>
                  </m:oMath>
                </a14:m>
                <a:r>
                  <a:rPr lang="en-US" sz="1700" dirty="0" smtClean="0"/>
                  <a:t> to </a:t>
                </a:r>
                <a14:m>
                  <m:oMath xmlns:m="http://schemas.openxmlformats.org/officeDocument/2006/math">
                    <m:r>
                      <a:rPr lang="en-US" sz="1700" b="0" i="1" smtClean="0">
                        <a:latin typeface="Cambria Math" panose="02040503050406030204" pitchFamily="18" charset="0"/>
                      </a:rPr>
                      <m:t>𝑐</m:t>
                    </m:r>
                  </m:oMath>
                </a14:m>
                <a:r>
                  <a:rPr lang="en-US" sz="1700" dirty="0" smtClean="0"/>
                  <a:t> need to pass through the core of </a:t>
                </a:r>
                <a14:m>
                  <m:oMath xmlns:m="http://schemas.openxmlformats.org/officeDocument/2006/math">
                    <m:r>
                      <a:rPr lang="en-US" sz="1700" b="0" i="1" smtClean="0">
                        <a:latin typeface="Cambria Math" panose="02040503050406030204" pitchFamily="18" charset="0"/>
                      </a:rPr>
                      <m:t>𝑎</m:t>
                    </m:r>
                  </m:oMath>
                </a14:m>
                <a:r>
                  <a:rPr lang="en-US" sz="1700" dirty="0" smtClean="0"/>
                  <a:t>.</a:t>
                </a:r>
              </a:p>
            </p:txBody>
          </p:sp>
        </mc:Choice>
        <mc:Fallback xmlns="">
          <p:sp>
            <p:nvSpPr>
              <p:cNvPr id="46" name="Text Box 1076"/>
              <p:cNvSpPr txBox="1">
                <a:spLocks noRot="1" noChangeAspect="1" noMove="1" noResize="1" noEditPoints="1" noAdjustHandles="1" noChangeArrowheads="1" noChangeShapeType="1" noTextEdit="1"/>
              </p:cNvSpPr>
              <p:nvPr/>
            </p:nvSpPr>
            <p:spPr bwMode="auto">
              <a:xfrm>
                <a:off x="381000" y="1211263"/>
                <a:ext cx="4744234" cy="2446824"/>
              </a:xfrm>
              <a:prstGeom prst="rect">
                <a:avLst/>
              </a:prstGeom>
              <a:blipFill rotWithShape="0">
                <a:blip r:embed="rId2"/>
                <a:stretch>
                  <a:fillRect l="-643" t="-998" b="-24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6" name="Group 5"/>
          <p:cNvGrpSpPr/>
          <p:nvPr/>
        </p:nvGrpSpPr>
        <p:grpSpPr>
          <a:xfrm>
            <a:off x="5257800" y="1373094"/>
            <a:ext cx="2590800" cy="2293258"/>
            <a:chOff x="5257800" y="1373093"/>
            <a:chExt cx="2667000" cy="2360707"/>
          </a:xfrm>
        </p:grpSpPr>
        <p:grpSp>
          <p:nvGrpSpPr>
            <p:cNvPr id="4" name="Group 3"/>
            <p:cNvGrpSpPr/>
            <p:nvPr/>
          </p:nvGrpSpPr>
          <p:grpSpPr>
            <a:xfrm>
              <a:off x="5442850" y="1544009"/>
              <a:ext cx="2191305" cy="1969927"/>
              <a:chOff x="3000407" y="2160311"/>
              <a:chExt cx="3553444" cy="3194455"/>
            </a:xfrm>
          </p:grpSpPr>
          <p:sp>
            <p:nvSpPr>
              <p:cNvPr id="3" name="Freeform 2"/>
              <p:cNvSpPr/>
              <p:nvPr/>
            </p:nvSpPr>
            <p:spPr>
              <a:xfrm>
                <a:off x="3000407" y="2160311"/>
                <a:ext cx="1735287" cy="3194455"/>
              </a:xfrm>
              <a:custGeom>
                <a:avLst/>
                <a:gdLst>
                  <a:gd name="connsiteX0" fmla="*/ 361768 w 1691190"/>
                  <a:gd name="connsiteY0" fmla="*/ 500584 h 3327104"/>
                  <a:gd name="connsiteX1" fmla="*/ 1069691 w 1691190"/>
                  <a:gd name="connsiteY1" fmla="*/ 176120 h 3327104"/>
                  <a:gd name="connsiteX2" fmla="*/ 1659626 w 1691190"/>
                  <a:gd name="connsiteY2" fmla="*/ 3310152 h 3327104"/>
                  <a:gd name="connsiteX3" fmla="*/ 66800 w 1691190"/>
                  <a:gd name="connsiteY3" fmla="*/ 1385487 h 3327104"/>
                  <a:gd name="connsiteX4" fmla="*/ 361768 w 1691190"/>
                  <a:gd name="connsiteY4" fmla="*/ 500584 h 3327104"/>
                  <a:gd name="connsiteX0" fmla="*/ 361768 w 1830851"/>
                  <a:gd name="connsiteY0" fmla="*/ 463640 h 3274018"/>
                  <a:gd name="connsiteX1" fmla="*/ 1069691 w 1830851"/>
                  <a:gd name="connsiteY1" fmla="*/ 139176 h 3274018"/>
                  <a:gd name="connsiteX2" fmla="*/ 1762865 w 1830851"/>
                  <a:gd name="connsiteY2" fmla="*/ 286660 h 3274018"/>
                  <a:gd name="connsiteX3" fmla="*/ 1659626 w 1830851"/>
                  <a:gd name="connsiteY3" fmla="*/ 3273208 h 3274018"/>
                  <a:gd name="connsiteX4" fmla="*/ 66800 w 1830851"/>
                  <a:gd name="connsiteY4" fmla="*/ 1348543 h 3274018"/>
                  <a:gd name="connsiteX5" fmla="*/ 361768 w 1830851"/>
                  <a:gd name="connsiteY5" fmla="*/ 463640 h 3274018"/>
                  <a:gd name="connsiteX0" fmla="*/ 355640 w 1824723"/>
                  <a:gd name="connsiteY0" fmla="*/ 437654 h 3248032"/>
                  <a:gd name="connsiteX1" fmla="*/ 724351 w 1824723"/>
                  <a:gd name="connsiteY1" fmla="*/ 186932 h 3248032"/>
                  <a:gd name="connsiteX2" fmla="*/ 1756737 w 1824723"/>
                  <a:gd name="connsiteY2" fmla="*/ 260674 h 3248032"/>
                  <a:gd name="connsiteX3" fmla="*/ 1653498 w 1824723"/>
                  <a:gd name="connsiteY3" fmla="*/ 3247222 h 3248032"/>
                  <a:gd name="connsiteX4" fmla="*/ 60672 w 1824723"/>
                  <a:gd name="connsiteY4" fmla="*/ 1322557 h 3248032"/>
                  <a:gd name="connsiteX5" fmla="*/ 355640 w 1824723"/>
                  <a:gd name="connsiteY5" fmla="*/ 437654 h 3248032"/>
                  <a:gd name="connsiteX0" fmla="*/ 27551 w 1791602"/>
                  <a:gd name="connsiteY0" fmla="*/ 1322557 h 3248053"/>
                  <a:gd name="connsiteX1" fmla="*/ 691230 w 1791602"/>
                  <a:gd name="connsiteY1" fmla="*/ 186932 h 3248053"/>
                  <a:gd name="connsiteX2" fmla="*/ 1723616 w 1791602"/>
                  <a:gd name="connsiteY2" fmla="*/ 260674 h 3248053"/>
                  <a:gd name="connsiteX3" fmla="*/ 1620377 w 1791602"/>
                  <a:gd name="connsiteY3" fmla="*/ 3247222 h 3248053"/>
                  <a:gd name="connsiteX4" fmla="*/ 27551 w 1791602"/>
                  <a:gd name="connsiteY4" fmla="*/ 1322557 h 3248053"/>
                  <a:gd name="connsiteX0" fmla="*/ 27551 w 1756553"/>
                  <a:gd name="connsiteY0" fmla="*/ 1322557 h 3300496"/>
                  <a:gd name="connsiteX1" fmla="*/ 691230 w 1756553"/>
                  <a:gd name="connsiteY1" fmla="*/ 186932 h 3300496"/>
                  <a:gd name="connsiteX2" fmla="*/ 1723616 w 1756553"/>
                  <a:gd name="connsiteY2" fmla="*/ 260674 h 3300496"/>
                  <a:gd name="connsiteX3" fmla="*/ 1266415 w 1756553"/>
                  <a:gd name="connsiteY3" fmla="*/ 2672035 h 3300496"/>
                  <a:gd name="connsiteX4" fmla="*/ 1620377 w 1756553"/>
                  <a:gd name="connsiteY4" fmla="*/ 3247222 h 3300496"/>
                  <a:gd name="connsiteX5" fmla="*/ 27551 w 1756553"/>
                  <a:gd name="connsiteY5" fmla="*/ 1322557 h 3300496"/>
                  <a:gd name="connsiteX0" fmla="*/ 5781 w 1734783"/>
                  <a:gd name="connsiteY0" fmla="*/ 1322557 h 3278606"/>
                  <a:gd name="connsiteX1" fmla="*/ 669460 w 1734783"/>
                  <a:gd name="connsiteY1" fmla="*/ 186932 h 3278606"/>
                  <a:gd name="connsiteX2" fmla="*/ 1701846 w 1734783"/>
                  <a:gd name="connsiteY2" fmla="*/ 260674 h 3278606"/>
                  <a:gd name="connsiteX3" fmla="*/ 1244645 w 1734783"/>
                  <a:gd name="connsiteY3" fmla="*/ 2672035 h 3278606"/>
                  <a:gd name="connsiteX4" fmla="*/ 1598607 w 1734783"/>
                  <a:gd name="connsiteY4" fmla="*/ 3247222 h 3278606"/>
                  <a:gd name="connsiteX5" fmla="*/ 1038168 w 1734783"/>
                  <a:gd name="connsiteY5" fmla="*/ 3040744 h 3278606"/>
                  <a:gd name="connsiteX6" fmla="*/ 5781 w 1734783"/>
                  <a:gd name="connsiteY6" fmla="*/ 1322557 h 3278606"/>
                  <a:gd name="connsiteX0" fmla="*/ 5781 w 1734783"/>
                  <a:gd name="connsiteY0" fmla="*/ 1322557 h 3261285"/>
                  <a:gd name="connsiteX1" fmla="*/ 669460 w 1734783"/>
                  <a:gd name="connsiteY1" fmla="*/ 186932 h 3261285"/>
                  <a:gd name="connsiteX2" fmla="*/ 1701846 w 1734783"/>
                  <a:gd name="connsiteY2" fmla="*/ 260674 h 3261285"/>
                  <a:gd name="connsiteX3" fmla="*/ 1244645 w 1734783"/>
                  <a:gd name="connsiteY3" fmla="*/ 2672035 h 3261285"/>
                  <a:gd name="connsiteX4" fmla="*/ 1487994 w 1734783"/>
                  <a:gd name="connsiteY4" fmla="*/ 3099737 h 3261285"/>
                  <a:gd name="connsiteX5" fmla="*/ 1598607 w 1734783"/>
                  <a:gd name="connsiteY5" fmla="*/ 3247222 h 3261285"/>
                  <a:gd name="connsiteX6" fmla="*/ 1038168 w 1734783"/>
                  <a:gd name="connsiteY6" fmla="*/ 3040744 h 3261285"/>
                  <a:gd name="connsiteX7" fmla="*/ 5781 w 1734783"/>
                  <a:gd name="connsiteY7" fmla="*/ 1322557 h 3261285"/>
                  <a:gd name="connsiteX0" fmla="*/ 6626 w 1735628"/>
                  <a:gd name="connsiteY0" fmla="*/ 1322557 h 3248996"/>
                  <a:gd name="connsiteX1" fmla="*/ 670305 w 1735628"/>
                  <a:gd name="connsiteY1" fmla="*/ 186932 h 3248996"/>
                  <a:gd name="connsiteX2" fmla="*/ 1702691 w 1735628"/>
                  <a:gd name="connsiteY2" fmla="*/ 260674 h 3248996"/>
                  <a:gd name="connsiteX3" fmla="*/ 1245490 w 1735628"/>
                  <a:gd name="connsiteY3" fmla="*/ 2672035 h 3248996"/>
                  <a:gd name="connsiteX4" fmla="*/ 1488839 w 1735628"/>
                  <a:gd name="connsiteY4" fmla="*/ 3099737 h 3248996"/>
                  <a:gd name="connsiteX5" fmla="*/ 1599452 w 1735628"/>
                  <a:gd name="connsiteY5" fmla="*/ 3247222 h 3248996"/>
                  <a:gd name="connsiteX6" fmla="*/ 1039013 w 1735628"/>
                  <a:gd name="connsiteY6" fmla="*/ 3040744 h 3248996"/>
                  <a:gd name="connsiteX7" fmla="*/ 1068510 w 1735628"/>
                  <a:gd name="connsiteY7" fmla="*/ 2074725 h 3248996"/>
                  <a:gd name="connsiteX8" fmla="*/ 6626 w 1735628"/>
                  <a:gd name="connsiteY8" fmla="*/ 1322557 h 3248996"/>
                  <a:gd name="connsiteX0" fmla="*/ 6626 w 1735628"/>
                  <a:gd name="connsiteY0" fmla="*/ 1322557 h 3248996"/>
                  <a:gd name="connsiteX1" fmla="*/ 670305 w 1735628"/>
                  <a:gd name="connsiteY1" fmla="*/ 186932 h 3248996"/>
                  <a:gd name="connsiteX2" fmla="*/ 1702691 w 1735628"/>
                  <a:gd name="connsiteY2" fmla="*/ 260674 h 3248996"/>
                  <a:gd name="connsiteX3" fmla="*/ 1245490 w 1735628"/>
                  <a:gd name="connsiteY3" fmla="*/ 2672035 h 3248996"/>
                  <a:gd name="connsiteX4" fmla="*/ 1488839 w 1735628"/>
                  <a:gd name="connsiteY4" fmla="*/ 3099737 h 3248996"/>
                  <a:gd name="connsiteX5" fmla="*/ 1599452 w 1735628"/>
                  <a:gd name="connsiteY5" fmla="*/ 3247222 h 3248996"/>
                  <a:gd name="connsiteX6" fmla="*/ 1039013 w 1735628"/>
                  <a:gd name="connsiteY6" fmla="*/ 2944879 h 3248996"/>
                  <a:gd name="connsiteX7" fmla="*/ 1068510 w 1735628"/>
                  <a:gd name="connsiteY7" fmla="*/ 2074725 h 3248996"/>
                  <a:gd name="connsiteX8" fmla="*/ 6626 w 1735628"/>
                  <a:gd name="connsiteY8" fmla="*/ 1322557 h 3248996"/>
                  <a:gd name="connsiteX0" fmla="*/ 6626 w 1735628"/>
                  <a:gd name="connsiteY0" fmla="*/ 1322557 h 3248996"/>
                  <a:gd name="connsiteX1" fmla="*/ 670305 w 1735628"/>
                  <a:gd name="connsiteY1" fmla="*/ 186932 h 3248996"/>
                  <a:gd name="connsiteX2" fmla="*/ 1702691 w 1735628"/>
                  <a:gd name="connsiteY2" fmla="*/ 260674 h 3248996"/>
                  <a:gd name="connsiteX3" fmla="*/ 1245490 w 1735628"/>
                  <a:gd name="connsiteY3" fmla="*/ 2672035 h 3248996"/>
                  <a:gd name="connsiteX4" fmla="*/ 1488839 w 1735628"/>
                  <a:gd name="connsiteY4" fmla="*/ 3099737 h 3248996"/>
                  <a:gd name="connsiteX5" fmla="*/ 1599452 w 1735628"/>
                  <a:gd name="connsiteY5" fmla="*/ 3247222 h 3248996"/>
                  <a:gd name="connsiteX6" fmla="*/ 1039013 w 1735628"/>
                  <a:gd name="connsiteY6" fmla="*/ 2944879 h 3248996"/>
                  <a:gd name="connsiteX7" fmla="*/ 1068510 w 1735628"/>
                  <a:gd name="connsiteY7" fmla="*/ 2074725 h 3248996"/>
                  <a:gd name="connsiteX8" fmla="*/ 6626 w 1735628"/>
                  <a:gd name="connsiteY8" fmla="*/ 1322557 h 3248996"/>
                  <a:gd name="connsiteX0" fmla="*/ 6626 w 1758924"/>
                  <a:gd name="connsiteY0" fmla="*/ 1322557 h 3248996"/>
                  <a:gd name="connsiteX1" fmla="*/ 670305 w 1758924"/>
                  <a:gd name="connsiteY1" fmla="*/ 186932 h 3248996"/>
                  <a:gd name="connsiteX2" fmla="*/ 1702691 w 1758924"/>
                  <a:gd name="connsiteY2" fmla="*/ 260674 h 3248996"/>
                  <a:gd name="connsiteX3" fmla="*/ 1555207 w 1758924"/>
                  <a:gd name="connsiteY3" fmla="*/ 1882997 h 3248996"/>
                  <a:gd name="connsiteX4" fmla="*/ 1488839 w 1758924"/>
                  <a:gd name="connsiteY4" fmla="*/ 3099737 h 3248996"/>
                  <a:gd name="connsiteX5" fmla="*/ 1599452 w 1758924"/>
                  <a:gd name="connsiteY5" fmla="*/ 3247222 h 3248996"/>
                  <a:gd name="connsiteX6" fmla="*/ 1039013 w 1758924"/>
                  <a:gd name="connsiteY6" fmla="*/ 2944879 h 3248996"/>
                  <a:gd name="connsiteX7" fmla="*/ 1068510 w 1758924"/>
                  <a:gd name="connsiteY7" fmla="*/ 2074725 h 3248996"/>
                  <a:gd name="connsiteX8" fmla="*/ 6626 w 1758924"/>
                  <a:gd name="connsiteY8" fmla="*/ 1322557 h 3248996"/>
                  <a:gd name="connsiteX0" fmla="*/ 6626 w 1758924"/>
                  <a:gd name="connsiteY0" fmla="*/ 1322557 h 3249371"/>
                  <a:gd name="connsiteX1" fmla="*/ 670305 w 1758924"/>
                  <a:gd name="connsiteY1" fmla="*/ 186932 h 3249371"/>
                  <a:gd name="connsiteX2" fmla="*/ 1702691 w 1758924"/>
                  <a:gd name="connsiteY2" fmla="*/ 260674 h 3249371"/>
                  <a:gd name="connsiteX3" fmla="*/ 1555207 w 1758924"/>
                  <a:gd name="connsiteY3" fmla="*/ 1882997 h 3249371"/>
                  <a:gd name="connsiteX4" fmla="*/ 1238117 w 1758924"/>
                  <a:gd name="connsiteY4" fmla="*/ 2686783 h 3249371"/>
                  <a:gd name="connsiteX5" fmla="*/ 1488839 w 1758924"/>
                  <a:gd name="connsiteY5" fmla="*/ 3099737 h 3249371"/>
                  <a:gd name="connsiteX6" fmla="*/ 1599452 w 1758924"/>
                  <a:gd name="connsiteY6" fmla="*/ 3247222 h 3249371"/>
                  <a:gd name="connsiteX7" fmla="*/ 1039013 w 1758924"/>
                  <a:gd name="connsiteY7" fmla="*/ 2944879 h 3249371"/>
                  <a:gd name="connsiteX8" fmla="*/ 1068510 w 1758924"/>
                  <a:gd name="connsiteY8" fmla="*/ 2074725 h 3249371"/>
                  <a:gd name="connsiteX9" fmla="*/ 6626 w 1758924"/>
                  <a:gd name="connsiteY9" fmla="*/ 1322557 h 3249371"/>
                  <a:gd name="connsiteX0" fmla="*/ 6626 w 1758924"/>
                  <a:gd name="connsiteY0" fmla="*/ 1322557 h 3256714"/>
                  <a:gd name="connsiteX1" fmla="*/ 670305 w 1758924"/>
                  <a:gd name="connsiteY1" fmla="*/ 186932 h 3256714"/>
                  <a:gd name="connsiteX2" fmla="*/ 1702691 w 1758924"/>
                  <a:gd name="connsiteY2" fmla="*/ 260674 h 3256714"/>
                  <a:gd name="connsiteX3" fmla="*/ 1555207 w 1758924"/>
                  <a:gd name="connsiteY3" fmla="*/ 1882997 h 3256714"/>
                  <a:gd name="connsiteX4" fmla="*/ 1238117 w 1758924"/>
                  <a:gd name="connsiteY4" fmla="*/ 2686783 h 3256714"/>
                  <a:gd name="connsiteX5" fmla="*/ 1488839 w 1758924"/>
                  <a:gd name="connsiteY5" fmla="*/ 3099737 h 3256714"/>
                  <a:gd name="connsiteX6" fmla="*/ 1577330 w 1758924"/>
                  <a:gd name="connsiteY6" fmla="*/ 3173480 h 3256714"/>
                  <a:gd name="connsiteX7" fmla="*/ 1599452 w 1758924"/>
                  <a:gd name="connsiteY7" fmla="*/ 3247222 h 3256714"/>
                  <a:gd name="connsiteX8" fmla="*/ 1039013 w 1758924"/>
                  <a:gd name="connsiteY8" fmla="*/ 2944879 h 3256714"/>
                  <a:gd name="connsiteX9" fmla="*/ 1068510 w 1758924"/>
                  <a:gd name="connsiteY9" fmla="*/ 2074725 h 3256714"/>
                  <a:gd name="connsiteX10" fmla="*/ 6626 w 1758924"/>
                  <a:gd name="connsiteY10" fmla="*/ 1322557 h 3256714"/>
                  <a:gd name="connsiteX0" fmla="*/ 6626 w 1758924"/>
                  <a:gd name="connsiteY0" fmla="*/ 1322557 h 3282868"/>
                  <a:gd name="connsiteX1" fmla="*/ 670305 w 1758924"/>
                  <a:gd name="connsiteY1" fmla="*/ 186932 h 3282868"/>
                  <a:gd name="connsiteX2" fmla="*/ 1702691 w 1758924"/>
                  <a:gd name="connsiteY2" fmla="*/ 260674 h 3282868"/>
                  <a:gd name="connsiteX3" fmla="*/ 1555207 w 1758924"/>
                  <a:gd name="connsiteY3" fmla="*/ 1882997 h 3282868"/>
                  <a:gd name="connsiteX4" fmla="*/ 1238117 w 1758924"/>
                  <a:gd name="connsiteY4" fmla="*/ 2686783 h 3282868"/>
                  <a:gd name="connsiteX5" fmla="*/ 1488839 w 1758924"/>
                  <a:gd name="connsiteY5" fmla="*/ 3099737 h 3282868"/>
                  <a:gd name="connsiteX6" fmla="*/ 1577330 w 1758924"/>
                  <a:gd name="connsiteY6" fmla="*/ 3173480 h 3282868"/>
                  <a:gd name="connsiteX7" fmla="*/ 1599452 w 1758924"/>
                  <a:gd name="connsiteY7" fmla="*/ 3247222 h 3282868"/>
                  <a:gd name="connsiteX8" fmla="*/ 1466717 w 1758924"/>
                  <a:gd name="connsiteY8" fmla="*/ 3261969 h 3282868"/>
                  <a:gd name="connsiteX9" fmla="*/ 1039013 w 1758924"/>
                  <a:gd name="connsiteY9" fmla="*/ 2944879 h 3282868"/>
                  <a:gd name="connsiteX10" fmla="*/ 1068510 w 1758924"/>
                  <a:gd name="connsiteY10" fmla="*/ 2074725 h 3282868"/>
                  <a:gd name="connsiteX11" fmla="*/ 6626 w 1758924"/>
                  <a:gd name="connsiteY11" fmla="*/ 1322557 h 3282868"/>
                  <a:gd name="connsiteX0" fmla="*/ 6626 w 1758924"/>
                  <a:gd name="connsiteY0" fmla="*/ 1322557 h 3282868"/>
                  <a:gd name="connsiteX1" fmla="*/ 670305 w 1758924"/>
                  <a:gd name="connsiteY1" fmla="*/ 186932 h 3282868"/>
                  <a:gd name="connsiteX2" fmla="*/ 1702691 w 1758924"/>
                  <a:gd name="connsiteY2" fmla="*/ 260674 h 3282868"/>
                  <a:gd name="connsiteX3" fmla="*/ 1555207 w 1758924"/>
                  <a:gd name="connsiteY3" fmla="*/ 1882997 h 3282868"/>
                  <a:gd name="connsiteX4" fmla="*/ 1238117 w 1758924"/>
                  <a:gd name="connsiteY4" fmla="*/ 2686783 h 3282868"/>
                  <a:gd name="connsiteX5" fmla="*/ 1326607 w 1758924"/>
                  <a:gd name="connsiteY5" fmla="*/ 2922757 h 3282868"/>
                  <a:gd name="connsiteX6" fmla="*/ 1577330 w 1758924"/>
                  <a:gd name="connsiteY6" fmla="*/ 3173480 h 3282868"/>
                  <a:gd name="connsiteX7" fmla="*/ 1599452 w 1758924"/>
                  <a:gd name="connsiteY7" fmla="*/ 3247222 h 3282868"/>
                  <a:gd name="connsiteX8" fmla="*/ 1466717 w 1758924"/>
                  <a:gd name="connsiteY8" fmla="*/ 3261969 h 3282868"/>
                  <a:gd name="connsiteX9" fmla="*/ 1039013 w 1758924"/>
                  <a:gd name="connsiteY9" fmla="*/ 2944879 h 3282868"/>
                  <a:gd name="connsiteX10" fmla="*/ 1068510 w 1758924"/>
                  <a:gd name="connsiteY10" fmla="*/ 2074725 h 3282868"/>
                  <a:gd name="connsiteX11" fmla="*/ 6626 w 1758924"/>
                  <a:gd name="connsiteY11" fmla="*/ 1322557 h 3282868"/>
                  <a:gd name="connsiteX0" fmla="*/ 6626 w 1758924"/>
                  <a:gd name="connsiteY0" fmla="*/ 1322557 h 3270447"/>
                  <a:gd name="connsiteX1" fmla="*/ 670305 w 1758924"/>
                  <a:gd name="connsiteY1" fmla="*/ 186932 h 3270447"/>
                  <a:gd name="connsiteX2" fmla="*/ 1702691 w 1758924"/>
                  <a:gd name="connsiteY2" fmla="*/ 260674 h 3270447"/>
                  <a:gd name="connsiteX3" fmla="*/ 1555207 w 1758924"/>
                  <a:gd name="connsiteY3" fmla="*/ 1882997 h 3270447"/>
                  <a:gd name="connsiteX4" fmla="*/ 1238117 w 1758924"/>
                  <a:gd name="connsiteY4" fmla="*/ 2686783 h 3270447"/>
                  <a:gd name="connsiteX5" fmla="*/ 1326607 w 1758924"/>
                  <a:gd name="connsiteY5" fmla="*/ 2922757 h 3270447"/>
                  <a:gd name="connsiteX6" fmla="*/ 1577330 w 1758924"/>
                  <a:gd name="connsiteY6" fmla="*/ 3173480 h 3270447"/>
                  <a:gd name="connsiteX7" fmla="*/ 1599452 w 1758924"/>
                  <a:gd name="connsiteY7" fmla="*/ 3247222 h 3270447"/>
                  <a:gd name="connsiteX8" fmla="*/ 1466717 w 1758924"/>
                  <a:gd name="connsiteY8" fmla="*/ 3261969 h 3270447"/>
                  <a:gd name="connsiteX9" fmla="*/ 1127504 w 1758924"/>
                  <a:gd name="connsiteY9" fmla="*/ 3143982 h 3270447"/>
                  <a:gd name="connsiteX10" fmla="*/ 1039013 w 1758924"/>
                  <a:gd name="connsiteY10" fmla="*/ 2944879 h 3270447"/>
                  <a:gd name="connsiteX11" fmla="*/ 1068510 w 1758924"/>
                  <a:gd name="connsiteY11" fmla="*/ 2074725 h 3270447"/>
                  <a:gd name="connsiteX12" fmla="*/ 6626 w 1758924"/>
                  <a:gd name="connsiteY12" fmla="*/ 1322557 h 3270447"/>
                  <a:gd name="connsiteX0" fmla="*/ 6626 w 1758924"/>
                  <a:gd name="connsiteY0" fmla="*/ 1322557 h 3270447"/>
                  <a:gd name="connsiteX1" fmla="*/ 670305 w 1758924"/>
                  <a:gd name="connsiteY1" fmla="*/ 186932 h 3270447"/>
                  <a:gd name="connsiteX2" fmla="*/ 1702691 w 1758924"/>
                  <a:gd name="connsiteY2" fmla="*/ 260674 h 3270447"/>
                  <a:gd name="connsiteX3" fmla="*/ 1555207 w 1758924"/>
                  <a:gd name="connsiteY3" fmla="*/ 1882997 h 3270447"/>
                  <a:gd name="connsiteX4" fmla="*/ 1238117 w 1758924"/>
                  <a:gd name="connsiteY4" fmla="*/ 2686783 h 3270447"/>
                  <a:gd name="connsiteX5" fmla="*/ 1326607 w 1758924"/>
                  <a:gd name="connsiteY5" fmla="*/ 2922757 h 3270447"/>
                  <a:gd name="connsiteX6" fmla="*/ 1577330 w 1758924"/>
                  <a:gd name="connsiteY6" fmla="*/ 3173480 h 3270447"/>
                  <a:gd name="connsiteX7" fmla="*/ 1599452 w 1758924"/>
                  <a:gd name="connsiteY7" fmla="*/ 3247222 h 3270447"/>
                  <a:gd name="connsiteX8" fmla="*/ 1466717 w 1758924"/>
                  <a:gd name="connsiteY8" fmla="*/ 3261969 h 3270447"/>
                  <a:gd name="connsiteX9" fmla="*/ 1127504 w 1758924"/>
                  <a:gd name="connsiteY9" fmla="*/ 3143982 h 3270447"/>
                  <a:gd name="connsiteX10" fmla="*/ 1039013 w 1758924"/>
                  <a:gd name="connsiteY10" fmla="*/ 2723653 h 3270447"/>
                  <a:gd name="connsiteX11" fmla="*/ 1068510 w 1758924"/>
                  <a:gd name="connsiteY11" fmla="*/ 2074725 h 3270447"/>
                  <a:gd name="connsiteX12" fmla="*/ 6626 w 1758924"/>
                  <a:gd name="connsiteY12" fmla="*/ 1322557 h 3270447"/>
                  <a:gd name="connsiteX0" fmla="*/ 6626 w 1758924"/>
                  <a:gd name="connsiteY0" fmla="*/ 1322557 h 3270447"/>
                  <a:gd name="connsiteX1" fmla="*/ 670305 w 1758924"/>
                  <a:gd name="connsiteY1" fmla="*/ 186932 h 3270447"/>
                  <a:gd name="connsiteX2" fmla="*/ 1702691 w 1758924"/>
                  <a:gd name="connsiteY2" fmla="*/ 260674 h 3270447"/>
                  <a:gd name="connsiteX3" fmla="*/ 1555207 w 1758924"/>
                  <a:gd name="connsiteY3" fmla="*/ 1882997 h 3270447"/>
                  <a:gd name="connsiteX4" fmla="*/ 1238117 w 1758924"/>
                  <a:gd name="connsiteY4" fmla="*/ 2686783 h 3270447"/>
                  <a:gd name="connsiteX5" fmla="*/ 1282362 w 1758924"/>
                  <a:gd name="connsiteY5" fmla="*/ 2922757 h 3270447"/>
                  <a:gd name="connsiteX6" fmla="*/ 1577330 w 1758924"/>
                  <a:gd name="connsiteY6" fmla="*/ 3173480 h 3270447"/>
                  <a:gd name="connsiteX7" fmla="*/ 1599452 w 1758924"/>
                  <a:gd name="connsiteY7" fmla="*/ 3247222 h 3270447"/>
                  <a:gd name="connsiteX8" fmla="*/ 1466717 w 1758924"/>
                  <a:gd name="connsiteY8" fmla="*/ 3261969 h 3270447"/>
                  <a:gd name="connsiteX9" fmla="*/ 1127504 w 1758924"/>
                  <a:gd name="connsiteY9" fmla="*/ 3143982 h 3270447"/>
                  <a:gd name="connsiteX10" fmla="*/ 1039013 w 1758924"/>
                  <a:gd name="connsiteY10" fmla="*/ 2723653 h 3270447"/>
                  <a:gd name="connsiteX11" fmla="*/ 1068510 w 1758924"/>
                  <a:gd name="connsiteY11" fmla="*/ 2074725 h 3270447"/>
                  <a:gd name="connsiteX12" fmla="*/ 6626 w 1758924"/>
                  <a:gd name="connsiteY12" fmla="*/ 1322557 h 3270447"/>
                  <a:gd name="connsiteX0" fmla="*/ 6626 w 1773014"/>
                  <a:gd name="connsiteY0" fmla="*/ 1322557 h 3270447"/>
                  <a:gd name="connsiteX1" fmla="*/ 670305 w 1773014"/>
                  <a:gd name="connsiteY1" fmla="*/ 186932 h 3270447"/>
                  <a:gd name="connsiteX2" fmla="*/ 1702691 w 1773014"/>
                  <a:gd name="connsiteY2" fmla="*/ 260674 h 3270447"/>
                  <a:gd name="connsiteX3" fmla="*/ 1643697 w 1773014"/>
                  <a:gd name="connsiteY3" fmla="*/ 1536410 h 3270447"/>
                  <a:gd name="connsiteX4" fmla="*/ 1238117 w 1773014"/>
                  <a:gd name="connsiteY4" fmla="*/ 2686783 h 3270447"/>
                  <a:gd name="connsiteX5" fmla="*/ 1282362 w 1773014"/>
                  <a:gd name="connsiteY5" fmla="*/ 2922757 h 3270447"/>
                  <a:gd name="connsiteX6" fmla="*/ 1577330 w 1773014"/>
                  <a:gd name="connsiteY6" fmla="*/ 3173480 h 3270447"/>
                  <a:gd name="connsiteX7" fmla="*/ 1599452 w 1773014"/>
                  <a:gd name="connsiteY7" fmla="*/ 3247222 h 3270447"/>
                  <a:gd name="connsiteX8" fmla="*/ 1466717 w 1773014"/>
                  <a:gd name="connsiteY8" fmla="*/ 3261969 h 3270447"/>
                  <a:gd name="connsiteX9" fmla="*/ 1127504 w 1773014"/>
                  <a:gd name="connsiteY9" fmla="*/ 3143982 h 3270447"/>
                  <a:gd name="connsiteX10" fmla="*/ 1039013 w 1773014"/>
                  <a:gd name="connsiteY10" fmla="*/ 2723653 h 3270447"/>
                  <a:gd name="connsiteX11" fmla="*/ 1068510 w 1773014"/>
                  <a:gd name="connsiteY11" fmla="*/ 2074725 h 3270447"/>
                  <a:gd name="connsiteX12" fmla="*/ 6626 w 1773014"/>
                  <a:gd name="connsiteY12" fmla="*/ 1322557 h 3270447"/>
                  <a:gd name="connsiteX0" fmla="*/ 6626 w 1773014"/>
                  <a:gd name="connsiteY0" fmla="*/ 1322557 h 3270447"/>
                  <a:gd name="connsiteX1" fmla="*/ 670305 w 1773014"/>
                  <a:gd name="connsiteY1" fmla="*/ 186932 h 3270447"/>
                  <a:gd name="connsiteX2" fmla="*/ 1702691 w 1773014"/>
                  <a:gd name="connsiteY2" fmla="*/ 260674 h 3270447"/>
                  <a:gd name="connsiteX3" fmla="*/ 1643697 w 1773014"/>
                  <a:gd name="connsiteY3" fmla="*/ 1536410 h 3270447"/>
                  <a:gd name="connsiteX4" fmla="*/ 1422472 w 1773014"/>
                  <a:gd name="connsiteY4" fmla="*/ 2126345 h 3270447"/>
                  <a:gd name="connsiteX5" fmla="*/ 1238117 w 1773014"/>
                  <a:gd name="connsiteY5" fmla="*/ 2686783 h 3270447"/>
                  <a:gd name="connsiteX6" fmla="*/ 1282362 w 1773014"/>
                  <a:gd name="connsiteY6" fmla="*/ 2922757 h 3270447"/>
                  <a:gd name="connsiteX7" fmla="*/ 1577330 w 1773014"/>
                  <a:gd name="connsiteY7" fmla="*/ 3173480 h 3270447"/>
                  <a:gd name="connsiteX8" fmla="*/ 1599452 w 1773014"/>
                  <a:gd name="connsiteY8" fmla="*/ 3247222 h 3270447"/>
                  <a:gd name="connsiteX9" fmla="*/ 1466717 w 1773014"/>
                  <a:gd name="connsiteY9" fmla="*/ 3261969 h 3270447"/>
                  <a:gd name="connsiteX10" fmla="*/ 1127504 w 1773014"/>
                  <a:gd name="connsiteY10" fmla="*/ 3143982 h 3270447"/>
                  <a:gd name="connsiteX11" fmla="*/ 1039013 w 1773014"/>
                  <a:gd name="connsiteY11" fmla="*/ 2723653 h 3270447"/>
                  <a:gd name="connsiteX12" fmla="*/ 1068510 w 1773014"/>
                  <a:gd name="connsiteY12" fmla="*/ 2074725 h 3270447"/>
                  <a:gd name="connsiteX13" fmla="*/ 6626 w 1773014"/>
                  <a:gd name="connsiteY13" fmla="*/ 1322557 h 3270447"/>
                  <a:gd name="connsiteX0" fmla="*/ 6626 w 1766505"/>
                  <a:gd name="connsiteY0" fmla="*/ 1322557 h 3270447"/>
                  <a:gd name="connsiteX1" fmla="*/ 670305 w 1766505"/>
                  <a:gd name="connsiteY1" fmla="*/ 186932 h 3270447"/>
                  <a:gd name="connsiteX2" fmla="*/ 1702691 w 1766505"/>
                  <a:gd name="connsiteY2" fmla="*/ 260674 h 3270447"/>
                  <a:gd name="connsiteX3" fmla="*/ 1614201 w 1766505"/>
                  <a:gd name="connsiteY3" fmla="*/ 990719 h 3270447"/>
                  <a:gd name="connsiteX4" fmla="*/ 1643697 w 1766505"/>
                  <a:gd name="connsiteY4" fmla="*/ 1536410 h 3270447"/>
                  <a:gd name="connsiteX5" fmla="*/ 1422472 w 1766505"/>
                  <a:gd name="connsiteY5" fmla="*/ 2126345 h 3270447"/>
                  <a:gd name="connsiteX6" fmla="*/ 1238117 w 1766505"/>
                  <a:gd name="connsiteY6" fmla="*/ 2686783 h 3270447"/>
                  <a:gd name="connsiteX7" fmla="*/ 1282362 w 1766505"/>
                  <a:gd name="connsiteY7" fmla="*/ 2922757 h 3270447"/>
                  <a:gd name="connsiteX8" fmla="*/ 1577330 w 1766505"/>
                  <a:gd name="connsiteY8" fmla="*/ 3173480 h 3270447"/>
                  <a:gd name="connsiteX9" fmla="*/ 1599452 w 1766505"/>
                  <a:gd name="connsiteY9" fmla="*/ 3247222 h 3270447"/>
                  <a:gd name="connsiteX10" fmla="*/ 1466717 w 1766505"/>
                  <a:gd name="connsiteY10" fmla="*/ 3261969 h 3270447"/>
                  <a:gd name="connsiteX11" fmla="*/ 1127504 w 1766505"/>
                  <a:gd name="connsiteY11" fmla="*/ 3143982 h 3270447"/>
                  <a:gd name="connsiteX12" fmla="*/ 1039013 w 1766505"/>
                  <a:gd name="connsiteY12" fmla="*/ 2723653 h 3270447"/>
                  <a:gd name="connsiteX13" fmla="*/ 1068510 w 1766505"/>
                  <a:gd name="connsiteY13" fmla="*/ 2074725 h 3270447"/>
                  <a:gd name="connsiteX14" fmla="*/ 6626 w 1766505"/>
                  <a:gd name="connsiteY14" fmla="*/ 1322557 h 3270447"/>
                  <a:gd name="connsiteX0" fmla="*/ 6503 w 1718779"/>
                  <a:gd name="connsiteY0" fmla="*/ 1395440 h 3343330"/>
                  <a:gd name="connsiteX1" fmla="*/ 670182 w 1718779"/>
                  <a:gd name="connsiteY1" fmla="*/ 259815 h 3343330"/>
                  <a:gd name="connsiteX2" fmla="*/ 1643574 w 1718779"/>
                  <a:gd name="connsiteY2" fmla="*/ 289312 h 3343330"/>
                  <a:gd name="connsiteX3" fmla="*/ 1614078 w 1718779"/>
                  <a:gd name="connsiteY3" fmla="*/ 1063602 h 3343330"/>
                  <a:gd name="connsiteX4" fmla="*/ 1643574 w 1718779"/>
                  <a:gd name="connsiteY4" fmla="*/ 1609293 h 3343330"/>
                  <a:gd name="connsiteX5" fmla="*/ 1422349 w 1718779"/>
                  <a:gd name="connsiteY5" fmla="*/ 2199228 h 3343330"/>
                  <a:gd name="connsiteX6" fmla="*/ 1237994 w 1718779"/>
                  <a:gd name="connsiteY6" fmla="*/ 2759666 h 3343330"/>
                  <a:gd name="connsiteX7" fmla="*/ 1282239 w 1718779"/>
                  <a:gd name="connsiteY7" fmla="*/ 2995640 h 3343330"/>
                  <a:gd name="connsiteX8" fmla="*/ 1577207 w 1718779"/>
                  <a:gd name="connsiteY8" fmla="*/ 3246363 h 3343330"/>
                  <a:gd name="connsiteX9" fmla="*/ 1599329 w 1718779"/>
                  <a:gd name="connsiteY9" fmla="*/ 3320105 h 3343330"/>
                  <a:gd name="connsiteX10" fmla="*/ 1466594 w 1718779"/>
                  <a:gd name="connsiteY10" fmla="*/ 3334852 h 3343330"/>
                  <a:gd name="connsiteX11" fmla="*/ 1127381 w 1718779"/>
                  <a:gd name="connsiteY11" fmla="*/ 3216865 h 3343330"/>
                  <a:gd name="connsiteX12" fmla="*/ 1038890 w 1718779"/>
                  <a:gd name="connsiteY12" fmla="*/ 2796536 h 3343330"/>
                  <a:gd name="connsiteX13" fmla="*/ 1068387 w 1718779"/>
                  <a:gd name="connsiteY13" fmla="*/ 2147608 h 3343330"/>
                  <a:gd name="connsiteX14" fmla="*/ 6503 w 1718779"/>
                  <a:gd name="connsiteY14" fmla="*/ 1395440 h 3343330"/>
                  <a:gd name="connsiteX0" fmla="*/ 26888 w 1739164"/>
                  <a:gd name="connsiteY0" fmla="*/ 1354880 h 3302770"/>
                  <a:gd name="connsiteX1" fmla="*/ 432470 w 1739164"/>
                  <a:gd name="connsiteY1" fmla="*/ 344616 h 3302770"/>
                  <a:gd name="connsiteX2" fmla="*/ 1663959 w 1739164"/>
                  <a:gd name="connsiteY2" fmla="*/ 248752 h 3302770"/>
                  <a:gd name="connsiteX3" fmla="*/ 1634463 w 1739164"/>
                  <a:gd name="connsiteY3" fmla="*/ 1023042 h 3302770"/>
                  <a:gd name="connsiteX4" fmla="*/ 1663959 w 1739164"/>
                  <a:gd name="connsiteY4" fmla="*/ 1568733 h 3302770"/>
                  <a:gd name="connsiteX5" fmla="*/ 1442734 w 1739164"/>
                  <a:gd name="connsiteY5" fmla="*/ 2158668 h 3302770"/>
                  <a:gd name="connsiteX6" fmla="*/ 1258379 w 1739164"/>
                  <a:gd name="connsiteY6" fmla="*/ 2719106 h 3302770"/>
                  <a:gd name="connsiteX7" fmla="*/ 1302624 w 1739164"/>
                  <a:gd name="connsiteY7" fmla="*/ 2955080 h 3302770"/>
                  <a:gd name="connsiteX8" fmla="*/ 1597592 w 1739164"/>
                  <a:gd name="connsiteY8" fmla="*/ 3205803 h 3302770"/>
                  <a:gd name="connsiteX9" fmla="*/ 1619714 w 1739164"/>
                  <a:gd name="connsiteY9" fmla="*/ 3279545 h 3302770"/>
                  <a:gd name="connsiteX10" fmla="*/ 1486979 w 1739164"/>
                  <a:gd name="connsiteY10" fmla="*/ 3294292 h 3302770"/>
                  <a:gd name="connsiteX11" fmla="*/ 1147766 w 1739164"/>
                  <a:gd name="connsiteY11" fmla="*/ 3176305 h 3302770"/>
                  <a:gd name="connsiteX12" fmla="*/ 1059275 w 1739164"/>
                  <a:gd name="connsiteY12" fmla="*/ 2755976 h 3302770"/>
                  <a:gd name="connsiteX13" fmla="*/ 1088772 w 1739164"/>
                  <a:gd name="connsiteY13" fmla="*/ 2107048 h 3302770"/>
                  <a:gd name="connsiteX14" fmla="*/ 26888 w 1739164"/>
                  <a:gd name="connsiteY14" fmla="*/ 1354880 h 3302770"/>
                  <a:gd name="connsiteX0" fmla="*/ 20610 w 1732886"/>
                  <a:gd name="connsiteY0" fmla="*/ 1221114 h 3169004"/>
                  <a:gd name="connsiteX1" fmla="*/ 426192 w 1732886"/>
                  <a:gd name="connsiteY1" fmla="*/ 210850 h 3169004"/>
                  <a:gd name="connsiteX2" fmla="*/ 986631 w 1732886"/>
                  <a:gd name="connsiteY2" fmla="*/ 26495 h 3169004"/>
                  <a:gd name="connsiteX3" fmla="*/ 1657681 w 1732886"/>
                  <a:gd name="connsiteY3" fmla="*/ 114986 h 3169004"/>
                  <a:gd name="connsiteX4" fmla="*/ 1628185 w 1732886"/>
                  <a:gd name="connsiteY4" fmla="*/ 889276 h 3169004"/>
                  <a:gd name="connsiteX5" fmla="*/ 1657681 w 1732886"/>
                  <a:gd name="connsiteY5" fmla="*/ 1434967 h 3169004"/>
                  <a:gd name="connsiteX6" fmla="*/ 1436456 w 1732886"/>
                  <a:gd name="connsiteY6" fmla="*/ 2024902 h 3169004"/>
                  <a:gd name="connsiteX7" fmla="*/ 1252101 w 1732886"/>
                  <a:gd name="connsiteY7" fmla="*/ 2585340 h 3169004"/>
                  <a:gd name="connsiteX8" fmla="*/ 1296346 w 1732886"/>
                  <a:gd name="connsiteY8" fmla="*/ 2821314 h 3169004"/>
                  <a:gd name="connsiteX9" fmla="*/ 1591314 w 1732886"/>
                  <a:gd name="connsiteY9" fmla="*/ 3072037 h 3169004"/>
                  <a:gd name="connsiteX10" fmla="*/ 1613436 w 1732886"/>
                  <a:gd name="connsiteY10" fmla="*/ 3145779 h 3169004"/>
                  <a:gd name="connsiteX11" fmla="*/ 1480701 w 1732886"/>
                  <a:gd name="connsiteY11" fmla="*/ 3160526 h 3169004"/>
                  <a:gd name="connsiteX12" fmla="*/ 1141488 w 1732886"/>
                  <a:gd name="connsiteY12" fmla="*/ 3042539 h 3169004"/>
                  <a:gd name="connsiteX13" fmla="*/ 1052997 w 1732886"/>
                  <a:gd name="connsiteY13" fmla="*/ 2622210 h 3169004"/>
                  <a:gd name="connsiteX14" fmla="*/ 1082494 w 1732886"/>
                  <a:gd name="connsiteY14" fmla="*/ 1973282 h 3169004"/>
                  <a:gd name="connsiteX15" fmla="*/ 20610 w 1732886"/>
                  <a:gd name="connsiteY15" fmla="*/ 1221114 h 3169004"/>
                  <a:gd name="connsiteX0" fmla="*/ 65793 w 1778069"/>
                  <a:gd name="connsiteY0" fmla="*/ 1221114 h 3169004"/>
                  <a:gd name="connsiteX1" fmla="*/ 213278 w 1778069"/>
                  <a:gd name="connsiteY1" fmla="*/ 719669 h 3169004"/>
                  <a:gd name="connsiteX2" fmla="*/ 1031814 w 1778069"/>
                  <a:gd name="connsiteY2" fmla="*/ 26495 h 3169004"/>
                  <a:gd name="connsiteX3" fmla="*/ 1702864 w 1778069"/>
                  <a:gd name="connsiteY3" fmla="*/ 114986 h 3169004"/>
                  <a:gd name="connsiteX4" fmla="*/ 1673368 w 1778069"/>
                  <a:gd name="connsiteY4" fmla="*/ 889276 h 3169004"/>
                  <a:gd name="connsiteX5" fmla="*/ 1702864 w 1778069"/>
                  <a:gd name="connsiteY5" fmla="*/ 1434967 h 3169004"/>
                  <a:gd name="connsiteX6" fmla="*/ 1481639 w 1778069"/>
                  <a:gd name="connsiteY6" fmla="*/ 2024902 h 3169004"/>
                  <a:gd name="connsiteX7" fmla="*/ 1297284 w 1778069"/>
                  <a:gd name="connsiteY7" fmla="*/ 2585340 h 3169004"/>
                  <a:gd name="connsiteX8" fmla="*/ 1341529 w 1778069"/>
                  <a:gd name="connsiteY8" fmla="*/ 2821314 h 3169004"/>
                  <a:gd name="connsiteX9" fmla="*/ 1636497 w 1778069"/>
                  <a:gd name="connsiteY9" fmla="*/ 3072037 h 3169004"/>
                  <a:gd name="connsiteX10" fmla="*/ 1658619 w 1778069"/>
                  <a:gd name="connsiteY10" fmla="*/ 3145779 h 3169004"/>
                  <a:gd name="connsiteX11" fmla="*/ 1525884 w 1778069"/>
                  <a:gd name="connsiteY11" fmla="*/ 3160526 h 3169004"/>
                  <a:gd name="connsiteX12" fmla="*/ 1186671 w 1778069"/>
                  <a:gd name="connsiteY12" fmla="*/ 3042539 h 3169004"/>
                  <a:gd name="connsiteX13" fmla="*/ 1098180 w 1778069"/>
                  <a:gd name="connsiteY13" fmla="*/ 2622210 h 3169004"/>
                  <a:gd name="connsiteX14" fmla="*/ 1127677 w 1778069"/>
                  <a:gd name="connsiteY14" fmla="*/ 1973282 h 3169004"/>
                  <a:gd name="connsiteX15" fmla="*/ 65793 w 1778069"/>
                  <a:gd name="connsiteY15" fmla="*/ 1221114 h 3169004"/>
                  <a:gd name="connsiteX0" fmla="*/ 50850 w 1763126"/>
                  <a:gd name="connsiteY0" fmla="*/ 1232578 h 3180468"/>
                  <a:gd name="connsiteX1" fmla="*/ 198335 w 1763126"/>
                  <a:gd name="connsiteY1" fmla="*/ 731133 h 3180468"/>
                  <a:gd name="connsiteX2" fmla="*/ 456433 w 1763126"/>
                  <a:gd name="connsiteY2" fmla="*/ 222314 h 3180468"/>
                  <a:gd name="connsiteX3" fmla="*/ 1016871 w 1763126"/>
                  <a:gd name="connsiteY3" fmla="*/ 37959 h 3180468"/>
                  <a:gd name="connsiteX4" fmla="*/ 1687921 w 1763126"/>
                  <a:gd name="connsiteY4" fmla="*/ 126450 h 3180468"/>
                  <a:gd name="connsiteX5" fmla="*/ 1658425 w 1763126"/>
                  <a:gd name="connsiteY5" fmla="*/ 900740 h 3180468"/>
                  <a:gd name="connsiteX6" fmla="*/ 1687921 w 1763126"/>
                  <a:gd name="connsiteY6" fmla="*/ 1446431 h 3180468"/>
                  <a:gd name="connsiteX7" fmla="*/ 1466696 w 1763126"/>
                  <a:gd name="connsiteY7" fmla="*/ 2036366 h 3180468"/>
                  <a:gd name="connsiteX8" fmla="*/ 1282341 w 1763126"/>
                  <a:gd name="connsiteY8" fmla="*/ 2596804 h 3180468"/>
                  <a:gd name="connsiteX9" fmla="*/ 1326586 w 1763126"/>
                  <a:gd name="connsiteY9" fmla="*/ 2832778 h 3180468"/>
                  <a:gd name="connsiteX10" fmla="*/ 1621554 w 1763126"/>
                  <a:gd name="connsiteY10" fmla="*/ 3083501 h 3180468"/>
                  <a:gd name="connsiteX11" fmla="*/ 1643676 w 1763126"/>
                  <a:gd name="connsiteY11" fmla="*/ 3157243 h 3180468"/>
                  <a:gd name="connsiteX12" fmla="*/ 1510941 w 1763126"/>
                  <a:gd name="connsiteY12" fmla="*/ 3171990 h 3180468"/>
                  <a:gd name="connsiteX13" fmla="*/ 1171728 w 1763126"/>
                  <a:gd name="connsiteY13" fmla="*/ 3054003 h 3180468"/>
                  <a:gd name="connsiteX14" fmla="*/ 1083237 w 1763126"/>
                  <a:gd name="connsiteY14" fmla="*/ 2633674 h 3180468"/>
                  <a:gd name="connsiteX15" fmla="*/ 1112734 w 1763126"/>
                  <a:gd name="connsiteY15" fmla="*/ 1984746 h 3180468"/>
                  <a:gd name="connsiteX16" fmla="*/ 50850 w 1763126"/>
                  <a:gd name="connsiteY16" fmla="*/ 1232578 h 3180468"/>
                  <a:gd name="connsiteX0" fmla="*/ 105894 w 1596944"/>
                  <a:gd name="connsiteY0" fmla="*/ 1461178 h 3180468"/>
                  <a:gd name="connsiteX1" fmla="*/ 32153 w 1596944"/>
                  <a:gd name="connsiteY1" fmla="*/ 731133 h 3180468"/>
                  <a:gd name="connsiteX2" fmla="*/ 290251 w 1596944"/>
                  <a:gd name="connsiteY2" fmla="*/ 222314 h 3180468"/>
                  <a:gd name="connsiteX3" fmla="*/ 850689 w 1596944"/>
                  <a:gd name="connsiteY3" fmla="*/ 37959 h 3180468"/>
                  <a:gd name="connsiteX4" fmla="*/ 1521739 w 1596944"/>
                  <a:gd name="connsiteY4" fmla="*/ 126450 h 3180468"/>
                  <a:gd name="connsiteX5" fmla="*/ 1492243 w 1596944"/>
                  <a:gd name="connsiteY5" fmla="*/ 900740 h 3180468"/>
                  <a:gd name="connsiteX6" fmla="*/ 1521739 w 1596944"/>
                  <a:gd name="connsiteY6" fmla="*/ 1446431 h 3180468"/>
                  <a:gd name="connsiteX7" fmla="*/ 1300514 w 1596944"/>
                  <a:gd name="connsiteY7" fmla="*/ 2036366 h 3180468"/>
                  <a:gd name="connsiteX8" fmla="*/ 1116159 w 1596944"/>
                  <a:gd name="connsiteY8" fmla="*/ 2596804 h 3180468"/>
                  <a:gd name="connsiteX9" fmla="*/ 1160404 w 1596944"/>
                  <a:gd name="connsiteY9" fmla="*/ 2832778 h 3180468"/>
                  <a:gd name="connsiteX10" fmla="*/ 1455372 w 1596944"/>
                  <a:gd name="connsiteY10" fmla="*/ 3083501 h 3180468"/>
                  <a:gd name="connsiteX11" fmla="*/ 1477494 w 1596944"/>
                  <a:gd name="connsiteY11" fmla="*/ 3157243 h 3180468"/>
                  <a:gd name="connsiteX12" fmla="*/ 1344759 w 1596944"/>
                  <a:gd name="connsiteY12" fmla="*/ 3171990 h 3180468"/>
                  <a:gd name="connsiteX13" fmla="*/ 1005546 w 1596944"/>
                  <a:gd name="connsiteY13" fmla="*/ 3054003 h 3180468"/>
                  <a:gd name="connsiteX14" fmla="*/ 917055 w 1596944"/>
                  <a:gd name="connsiteY14" fmla="*/ 2633674 h 3180468"/>
                  <a:gd name="connsiteX15" fmla="*/ 946552 w 1596944"/>
                  <a:gd name="connsiteY15" fmla="*/ 1984746 h 3180468"/>
                  <a:gd name="connsiteX16" fmla="*/ 105894 w 1596944"/>
                  <a:gd name="connsiteY16" fmla="*/ 1461178 h 3180468"/>
                  <a:gd name="connsiteX0" fmla="*/ 207738 w 1698788"/>
                  <a:gd name="connsiteY0" fmla="*/ 1461178 h 3180468"/>
                  <a:gd name="connsiteX1" fmla="*/ 1262 w 1698788"/>
                  <a:gd name="connsiteY1" fmla="*/ 1166211 h 3180468"/>
                  <a:gd name="connsiteX2" fmla="*/ 133997 w 1698788"/>
                  <a:gd name="connsiteY2" fmla="*/ 731133 h 3180468"/>
                  <a:gd name="connsiteX3" fmla="*/ 392095 w 1698788"/>
                  <a:gd name="connsiteY3" fmla="*/ 222314 h 3180468"/>
                  <a:gd name="connsiteX4" fmla="*/ 952533 w 1698788"/>
                  <a:gd name="connsiteY4" fmla="*/ 37959 h 3180468"/>
                  <a:gd name="connsiteX5" fmla="*/ 1623583 w 1698788"/>
                  <a:gd name="connsiteY5" fmla="*/ 126450 h 3180468"/>
                  <a:gd name="connsiteX6" fmla="*/ 1594087 w 1698788"/>
                  <a:gd name="connsiteY6" fmla="*/ 900740 h 3180468"/>
                  <a:gd name="connsiteX7" fmla="*/ 1623583 w 1698788"/>
                  <a:gd name="connsiteY7" fmla="*/ 1446431 h 3180468"/>
                  <a:gd name="connsiteX8" fmla="*/ 1402358 w 1698788"/>
                  <a:gd name="connsiteY8" fmla="*/ 2036366 h 3180468"/>
                  <a:gd name="connsiteX9" fmla="*/ 1218003 w 1698788"/>
                  <a:gd name="connsiteY9" fmla="*/ 2596804 h 3180468"/>
                  <a:gd name="connsiteX10" fmla="*/ 1262248 w 1698788"/>
                  <a:gd name="connsiteY10" fmla="*/ 2832778 h 3180468"/>
                  <a:gd name="connsiteX11" fmla="*/ 1557216 w 1698788"/>
                  <a:gd name="connsiteY11" fmla="*/ 3083501 h 3180468"/>
                  <a:gd name="connsiteX12" fmla="*/ 1579338 w 1698788"/>
                  <a:gd name="connsiteY12" fmla="*/ 3157243 h 3180468"/>
                  <a:gd name="connsiteX13" fmla="*/ 1446603 w 1698788"/>
                  <a:gd name="connsiteY13" fmla="*/ 3171990 h 3180468"/>
                  <a:gd name="connsiteX14" fmla="*/ 1107390 w 1698788"/>
                  <a:gd name="connsiteY14" fmla="*/ 3054003 h 3180468"/>
                  <a:gd name="connsiteX15" fmla="*/ 1018899 w 1698788"/>
                  <a:gd name="connsiteY15" fmla="*/ 2633674 h 3180468"/>
                  <a:gd name="connsiteX16" fmla="*/ 1048396 w 1698788"/>
                  <a:gd name="connsiteY16" fmla="*/ 1984746 h 3180468"/>
                  <a:gd name="connsiteX17" fmla="*/ 207738 w 1698788"/>
                  <a:gd name="connsiteY17" fmla="*/ 1461178 h 3180468"/>
                  <a:gd name="connsiteX0" fmla="*/ 207738 w 1698788"/>
                  <a:gd name="connsiteY0" fmla="*/ 1461178 h 3180468"/>
                  <a:gd name="connsiteX1" fmla="*/ 1262 w 1698788"/>
                  <a:gd name="connsiteY1" fmla="*/ 1166211 h 3180468"/>
                  <a:gd name="connsiteX2" fmla="*/ 133997 w 1698788"/>
                  <a:gd name="connsiteY2" fmla="*/ 731133 h 3180468"/>
                  <a:gd name="connsiteX3" fmla="*/ 392095 w 1698788"/>
                  <a:gd name="connsiteY3" fmla="*/ 222314 h 3180468"/>
                  <a:gd name="connsiteX4" fmla="*/ 952533 w 1698788"/>
                  <a:gd name="connsiteY4" fmla="*/ 37959 h 3180468"/>
                  <a:gd name="connsiteX5" fmla="*/ 1623583 w 1698788"/>
                  <a:gd name="connsiteY5" fmla="*/ 126450 h 3180468"/>
                  <a:gd name="connsiteX6" fmla="*/ 1594087 w 1698788"/>
                  <a:gd name="connsiteY6" fmla="*/ 900740 h 3180468"/>
                  <a:gd name="connsiteX7" fmla="*/ 1623583 w 1698788"/>
                  <a:gd name="connsiteY7" fmla="*/ 1446431 h 3180468"/>
                  <a:gd name="connsiteX8" fmla="*/ 1402358 w 1698788"/>
                  <a:gd name="connsiteY8" fmla="*/ 2036366 h 3180468"/>
                  <a:gd name="connsiteX9" fmla="*/ 1218003 w 1698788"/>
                  <a:gd name="connsiteY9" fmla="*/ 2596804 h 3180468"/>
                  <a:gd name="connsiteX10" fmla="*/ 1262248 w 1698788"/>
                  <a:gd name="connsiteY10" fmla="*/ 2832778 h 3180468"/>
                  <a:gd name="connsiteX11" fmla="*/ 1557216 w 1698788"/>
                  <a:gd name="connsiteY11" fmla="*/ 3083501 h 3180468"/>
                  <a:gd name="connsiteX12" fmla="*/ 1579338 w 1698788"/>
                  <a:gd name="connsiteY12" fmla="*/ 3157243 h 3180468"/>
                  <a:gd name="connsiteX13" fmla="*/ 1446603 w 1698788"/>
                  <a:gd name="connsiteY13" fmla="*/ 3171990 h 3180468"/>
                  <a:gd name="connsiteX14" fmla="*/ 1107390 w 1698788"/>
                  <a:gd name="connsiteY14" fmla="*/ 3054003 h 3180468"/>
                  <a:gd name="connsiteX15" fmla="*/ 1018899 w 1698788"/>
                  <a:gd name="connsiteY15" fmla="*/ 2633674 h 3180468"/>
                  <a:gd name="connsiteX16" fmla="*/ 723932 w 1698788"/>
                  <a:gd name="connsiteY16" fmla="*/ 1807765 h 3180468"/>
                  <a:gd name="connsiteX17" fmla="*/ 207738 w 1698788"/>
                  <a:gd name="connsiteY17" fmla="*/ 1461178 h 3180468"/>
                  <a:gd name="connsiteX0" fmla="*/ 207738 w 1698788"/>
                  <a:gd name="connsiteY0" fmla="*/ 1461178 h 3180468"/>
                  <a:gd name="connsiteX1" fmla="*/ 1262 w 1698788"/>
                  <a:gd name="connsiteY1" fmla="*/ 1166211 h 3180468"/>
                  <a:gd name="connsiteX2" fmla="*/ 133997 w 1698788"/>
                  <a:gd name="connsiteY2" fmla="*/ 731133 h 3180468"/>
                  <a:gd name="connsiteX3" fmla="*/ 392095 w 1698788"/>
                  <a:gd name="connsiteY3" fmla="*/ 222314 h 3180468"/>
                  <a:gd name="connsiteX4" fmla="*/ 952533 w 1698788"/>
                  <a:gd name="connsiteY4" fmla="*/ 37959 h 3180468"/>
                  <a:gd name="connsiteX5" fmla="*/ 1623583 w 1698788"/>
                  <a:gd name="connsiteY5" fmla="*/ 126450 h 3180468"/>
                  <a:gd name="connsiteX6" fmla="*/ 1594087 w 1698788"/>
                  <a:gd name="connsiteY6" fmla="*/ 900740 h 3180468"/>
                  <a:gd name="connsiteX7" fmla="*/ 1623583 w 1698788"/>
                  <a:gd name="connsiteY7" fmla="*/ 1446431 h 3180468"/>
                  <a:gd name="connsiteX8" fmla="*/ 1402358 w 1698788"/>
                  <a:gd name="connsiteY8" fmla="*/ 2036366 h 3180468"/>
                  <a:gd name="connsiteX9" fmla="*/ 1218003 w 1698788"/>
                  <a:gd name="connsiteY9" fmla="*/ 2596804 h 3180468"/>
                  <a:gd name="connsiteX10" fmla="*/ 1262248 w 1698788"/>
                  <a:gd name="connsiteY10" fmla="*/ 2832778 h 3180468"/>
                  <a:gd name="connsiteX11" fmla="*/ 1557216 w 1698788"/>
                  <a:gd name="connsiteY11" fmla="*/ 3083501 h 3180468"/>
                  <a:gd name="connsiteX12" fmla="*/ 1579338 w 1698788"/>
                  <a:gd name="connsiteY12" fmla="*/ 3157243 h 3180468"/>
                  <a:gd name="connsiteX13" fmla="*/ 1446603 w 1698788"/>
                  <a:gd name="connsiteY13" fmla="*/ 3171990 h 3180468"/>
                  <a:gd name="connsiteX14" fmla="*/ 1107390 w 1698788"/>
                  <a:gd name="connsiteY14" fmla="*/ 3054003 h 3180468"/>
                  <a:gd name="connsiteX15" fmla="*/ 1018899 w 1698788"/>
                  <a:gd name="connsiteY15" fmla="*/ 2633674 h 3180468"/>
                  <a:gd name="connsiteX16" fmla="*/ 1085268 w 1698788"/>
                  <a:gd name="connsiteY16" fmla="*/ 2058488 h 3180468"/>
                  <a:gd name="connsiteX17" fmla="*/ 723932 w 1698788"/>
                  <a:gd name="connsiteY17" fmla="*/ 1807765 h 3180468"/>
                  <a:gd name="connsiteX18" fmla="*/ 207738 w 1698788"/>
                  <a:gd name="connsiteY18" fmla="*/ 1461178 h 3180468"/>
                  <a:gd name="connsiteX0" fmla="*/ 207738 w 1698788"/>
                  <a:gd name="connsiteY0" fmla="*/ 1461178 h 3180468"/>
                  <a:gd name="connsiteX1" fmla="*/ 1262 w 1698788"/>
                  <a:gd name="connsiteY1" fmla="*/ 1166211 h 3180468"/>
                  <a:gd name="connsiteX2" fmla="*/ 133997 w 1698788"/>
                  <a:gd name="connsiteY2" fmla="*/ 731133 h 3180468"/>
                  <a:gd name="connsiteX3" fmla="*/ 392095 w 1698788"/>
                  <a:gd name="connsiteY3" fmla="*/ 222314 h 3180468"/>
                  <a:gd name="connsiteX4" fmla="*/ 952533 w 1698788"/>
                  <a:gd name="connsiteY4" fmla="*/ 37959 h 3180468"/>
                  <a:gd name="connsiteX5" fmla="*/ 1623583 w 1698788"/>
                  <a:gd name="connsiteY5" fmla="*/ 126450 h 3180468"/>
                  <a:gd name="connsiteX6" fmla="*/ 1594087 w 1698788"/>
                  <a:gd name="connsiteY6" fmla="*/ 900740 h 3180468"/>
                  <a:gd name="connsiteX7" fmla="*/ 1623583 w 1698788"/>
                  <a:gd name="connsiteY7" fmla="*/ 1446431 h 3180468"/>
                  <a:gd name="connsiteX8" fmla="*/ 1402358 w 1698788"/>
                  <a:gd name="connsiteY8" fmla="*/ 2036366 h 3180468"/>
                  <a:gd name="connsiteX9" fmla="*/ 1218003 w 1698788"/>
                  <a:gd name="connsiteY9" fmla="*/ 2596804 h 3180468"/>
                  <a:gd name="connsiteX10" fmla="*/ 1262248 w 1698788"/>
                  <a:gd name="connsiteY10" fmla="*/ 2832778 h 3180468"/>
                  <a:gd name="connsiteX11" fmla="*/ 1557216 w 1698788"/>
                  <a:gd name="connsiteY11" fmla="*/ 3083501 h 3180468"/>
                  <a:gd name="connsiteX12" fmla="*/ 1579338 w 1698788"/>
                  <a:gd name="connsiteY12" fmla="*/ 3157243 h 3180468"/>
                  <a:gd name="connsiteX13" fmla="*/ 1446603 w 1698788"/>
                  <a:gd name="connsiteY13" fmla="*/ 3171990 h 3180468"/>
                  <a:gd name="connsiteX14" fmla="*/ 1107390 w 1698788"/>
                  <a:gd name="connsiteY14" fmla="*/ 3054003 h 3180468"/>
                  <a:gd name="connsiteX15" fmla="*/ 996776 w 1698788"/>
                  <a:gd name="connsiteY15" fmla="*/ 2722165 h 3180468"/>
                  <a:gd name="connsiteX16" fmla="*/ 1085268 w 1698788"/>
                  <a:gd name="connsiteY16" fmla="*/ 2058488 h 3180468"/>
                  <a:gd name="connsiteX17" fmla="*/ 723932 w 1698788"/>
                  <a:gd name="connsiteY17" fmla="*/ 1807765 h 3180468"/>
                  <a:gd name="connsiteX18" fmla="*/ 207738 w 1698788"/>
                  <a:gd name="connsiteY18" fmla="*/ 1461178 h 3180468"/>
                  <a:gd name="connsiteX0" fmla="*/ 207738 w 1698788"/>
                  <a:gd name="connsiteY0" fmla="*/ 1461178 h 3180468"/>
                  <a:gd name="connsiteX1" fmla="*/ 1262 w 1698788"/>
                  <a:gd name="connsiteY1" fmla="*/ 1166211 h 3180468"/>
                  <a:gd name="connsiteX2" fmla="*/ 133997 w 1698788"/>
                  <a:gd name="connsiteY2" fmla="*/ 731133 h 3180468"/>
                  <a:gd name="connsiteX3" fmla="*/ 392095 w 1698788"/>
                  <a:gd name="connsiteY3" fmla="*/ 222314 h 3180468"/>
                  <a:gd name="connsiteX4" fmla="*/ 952533 w 1698788"/>
                  <a:gd name="connsiteY4" fmla="*/ 37959 h 3180468"/>
                  <a:gd name="connsiteX5" fmla="*/ 1623583 w 1698788"/>
                  <a:gd name="connsiteY5" fmla="*/ 126450 h 3180468"/>
                  <a:gd name="connsiteX6" fmla="*/ 1594087 w 1698788"/>
                  <a:gd name="connsiteY6" fmla="*/ 900740 h 3180468"/>
                  <a:gd name="connsiteX7" fmla="*/ 1623583 w 1698788"/>
                  <a:gd name="connsiteY7" fmla="*/ 1446431 h 3180468"/>
                  <a:gd name="connsiteX8" fmla="*/ 1402358 w 1698788"/>
                  <a:gd name="connsiteY8" fmla="*/ 2036366 h 3180468"/>
                  <a:gd name="connsiteX9" fmla="*/ 1218003 w 1698788"/>
                  <a:gd name="connsiteY9" fmla="*/ 2596804 h 3180468"/>
                  <a:gd name="connsiteX10" fmla="*/ 1262248 w 1698788"/>
                  <a:gd name="connsiteY10" fmla="*/ 2832778 h 3180468"/>
                  <a:gd name="connsiteX11" fmla="*/ 1557216 w 1698788"/>
                  <a:gd name="connsiteY11" fmla="*/ 3083501 h 3180468"/>
                  <a:gd name="connsiteX12" fmla="*/ 1579338 w 1698788"/>
                  <a:gd name="connsiteY12" fmla="*/ 3157243 h 3180468"/>
                  <a:gd name="connsiteX13" fmla="*/ 1446603 w 1698788"/>
                  <a:gd name="connsiteY13" fmla="*/ 3171990 h 3180468"/>
                  <a:gd name="connsiteX14" fmla="*/ 1107390 w 1698788"/>
                  <a:gd name="connsiteY14" fmla="*/ 3054003 h 3180468"/>
                  <a:gd name="connsiteX15" fmla="*/ 996776 w 1698788"/>
                  <a:gd name="connsiteY15" fmla="*/ 2722165 h 3180468"/>
                  <a:gd name="connsiteX16" fmla="*/ 1085268 w 1698788"/>
                  <a:gd name="connsiteY16" fmla="*/ 2058488 h 3180468"/>
                  <a:gd name="connsiteX17" fmla="*/ 782926 w 1698788"/>
                  <a:gd name="connsiteY17" fmla="*/ 1800391 h 3180468"/>
                  <a:gd name="connsiteX18" fmla="*/ 207738 w 1698788"/>
                  <a:gd name="connsiteY18" fmla="*/ 1461178 h 3180468"/>
                  <a:gd name="connsiteX0" fmla="*/ 207738 w 1698788"/>
                  <a:gd name="connsiteY0" fmla="*/ 1461178 h 3180468"/>
                  <a:gd name="connsiteX1" fmla="*/ 1262 w 1698788"/>
                  <a:gd name="connsiteY1" fmla="*/ 1166211 h 3180468"/>
                  <a:gd name="connsiteX2" fmla="*/ 133997 w 1698788"/>
                  <a:gd name="connsiteY2" fmla="*/ 731133 h 3180468"/>
                  <a:gd name="connsiteX3" fmla="*/ 392095 w 1698788"/>
                  <a:gd name="connsiteY3" fmla="*/ 222314 h 3180468"/>
                  <a:gd name="connsiteX4" fmla="*/ 952533 w 1698788"/>
                  <a:gd name="connsiteY4" fmla="*/ 37959 h 3180468"/>
                  <a:gd name="connsiteX5" fmla="*/ 1623583 w 1698788"/>
                  <a:gd name="connsiteY5" fmla="*/ 126450 h 3180468"/>
                  <a:gd name="connsiteX6" fmla="*/ 1594087 w 1698788"/>
                  <a:gd name="connsiteY6" fmla="*/ 900740 h 3180468"/>
                  <a:gd name="connsiteX7" fmla="*/ 1623583 w 1698788"/>
                  <a:gd name="connsiteY7" fmla="*/ 1446431 h 3180468"/>
                  <a:gd name="connsiteX8" fmla="*/ 1402358 w 1698788"/>
                  <a:gd name="connsiteY8" fmla="*/ 2036366 h 3180468"/>
                  <a:gd name="connsiteX9" fmla="*/ 1218003 w 1698788"/>
                  <a:gd name="connsiteY9" fmla="*/ 2596804 h 3180468"/>
                  <a:gd name="connsiteX10" fmla="*/ 1262248 w 1698788"/>
                  <a:gd name="connsiteY10" fmla="*/ 2832778 h 3180468"/>
                  <a:gd name="connsiteX11" fmla="*/ 1557216 w 1698788"/>
                  <a:gd name="connsiteY11" fmla="*/ 3083501 h 3180468"/>
                  <a:gd name="connsiteX12" fmla="*/ 1579338 w 1698788"/>
                  <a:gd name="connsiteY12" fmla="*/ 3157243 h 3180468"/>
                  <a:gd name="connsiteX13" fmla="*/ 1446603 w 1698788"/>
                  <a:gd name="connsiteY13" fmla="*/ 3171990 h 3180468"/>
                  <a:gd name="connsiteX14" fmla="*/ 1107390 w 1698788"/>
                  <a:gd name="connsiteY14" fmla="*/ 3054003 h 3180468"/>
                  <a:gd name="connsiteX15" fmla="*/ 996776 w 1698788"/>
                  <a:gd name="connsiteY15" fmla="*/ 2722165 h 3180468"/>
                  <a:gd name="connsiteX16" fmla="*/ 1085268 w 1698788"/>
                  <a:gd name="connsiteY16" fmla="*/ 2058488 h 3180468"/>
                  <a:gd name="connsiteX17" fmla="*/ 782926 w 1698788"/>
                  <a:gd name="connsiteY17" fmla="*/ 1800391 h 3180468"/>
                  <a:gd name="connsiteX18" fmla="*/ 502707 w 1698788"/>
                  <a:gd name="connsiteY18" fmla="*/ 1623411 h 3180468"/>
                  <a:gd name="connsiteX19" fmla="*/ 207738 w 1698788"/>
                  <a:gd name="connsiteY19" fmla="*/ 1461178 h 3180468"/>
                  <a:gd name="connsiteX0" fmla="*/ 207738 w 1698788"/>
                  <a:gd name="connsiteY0" fmla="*/ 1475165 h 3194455"/>
                  <a:gd name="connsiteX1" fmla="*/ 1262 w 1698788"/>
                  <a:gd name="connsiteY1" fmla="*/ 1180198 h 3194455"/>
                  <a:gd name="connsiteX2" fmla="*/ 133997 w 1698788"/>
                  <a:gd name="connsiteY2" fmla="*/ 745120 h 3194455"/>
                  <a:gd name="connsiteX3" fmla="*/ 392095 w 1698788"/>
                  <a:gd name="connsiteY3" fmla="*/ 236301 h 3194455"/>
                  <a:gd name="connsiteX4" fmla="*/ 827172 w 1698788"/>
                  <a:gd name="connsiteY4" fmla="*/ 29824 h 3194455"/>
                  <a:gd name="connsiteX5" fmla="*/ 1623583 w 1698788"/>
                  <a:gd name="connsiteY5" fmla="*/ 140437 h 3194455"/>
                  <a:gd name="connsiteX6" fmla="*/ 1594087 w 1698788"/>
                  <a:gd name="connsiteY6" fmla="*/ 914727 h 3194455"/>
                  <a:gd name="connsiteX7" fmla="*/ 1623583 w 1698788"/>
                  <a:gd name="connsiteY7" fmla="*/ 1460418 h 3194455"/>
                  <a:gd name="connsiteX8" fmla="*/ 1402358 w 1698788"/>
                  <a:gd name="connsiteY8" fmla="*/ 2050353 h 3194455"/>
                  <a:gd name="connsiteX9" fmla="*/ 1218003 w 1698788"/>
                  <a:gd name="connsiteY9" fmla="*/ 2610791 h 3194455"/>
                  <a:gd name="connsiteX10" fmla="*/ 1262248 w 1698788"/>
                  <a:gd name="connsiteY10" fmla="*/ 2846765 h 3194455"/>
                  <a:gd name="connsiteX11" fmla="*/ 1557216 w 1698788"/>
                  <a:gd name="connsiteY11" fmla="*/ 3097488 h 3194455"/>
                  <a:gd name="connsiteX12" fmla="*/ 1579338 w 1698788"/>
                  <a:gd name="connsiteY12" fmla="*/ 3171230 h 3194455"/>
                  <a:gd name="connsiteX13" fmla="*/ 1446603 w 1698788"/>
                  <a:gd name="connsiteY13" fmla="*/ 3185977 h 3194455"/>
                  <a:gd name="connsiteX14" fmla="*/ 1107390 w 1698788"/>
                  <a:gd name="connsiteY14" fmla="*/ 3067990 h 3194455"/>
                  <a:gd name="connsiteX15" fmla="*/ 996776 w 1698788"/>
                  <a:gd name="connsiteY15" fmla="*/ 2736152 h 3194455"/>
                  <a:gd name="connsiteX16" fmla="*/ 1085268 w 1698788"/>
                  <a:gd name="connsiteY16" fmla="*/ 2072475 h 3194455"/>
                  <a:gd name="connsiteX17" fmla="*/ 782926 w 1698788"/>
                  <a:gd name="connsiteY17" fmla="*/ 1814378 h 3194455"/>
                  <a:gd name="connsiteX18" fmla="*/ 502707 w 1698788"/>
                  <a:gd name="connsiteY18" fmla="*/ 1637398 h 3194455"/>
                  <a:gd name="connsiteX19" fmla="*/ 207738 w 1698788"/>
                  <a:gd name="connsiteY19" fmla="*/ 1475165 h 3194455"/>
                  <a:gd name="connsiteX0" fmla="*/ 244290 w 1735340"/>
                  <a:gd name="connsiteY0" fmla="*/ 1475165 h 3194455"/>
                  <a:gd name="connsiteX1" fmla="*/ 943 w 1735340"/>
                  <a:gd name="connsiteY1" fmla="*/ 1106456 h 3194455"/>
                  <a:gd name="connsiteX2" fmla="*/ 170549 w 1735340"/>
                  <a:gd name="connsiteY2" fmla="*/ 745120 h 3194455"/>
                  <a:gd name="connsiteX3" fmla="*/ 428647 w 1735340"/>
                  <a:gd name="connsiteY3" fmla="*/ 236301 h 3194455"/>
                  <a:gd name="connsiteX4" fmla="*/ 863724 w 1735340"/>
                  <a:gd name="connsiteY4" fmla="*/ 29824 h 3194455"/>
                  <a:gd name="connsiteX5" fmla="*/ 1660135 w 1735340"/>
                  <a:gd name="connsiteY5" fmla="*/ 140437 h 3194455"/>
                  <a:gd name="connsiteX6" fmla="*/ 1630639 w 1735340"/>
                  <a:gd name="connsiteY6" fmla="*/ 914727 h 3194455"/>
                  <a:gd name="connsiteX7" fmla="*/ 1660135 w 1735340"/>
                  <a:gd name="connsiteY7" fmla="*/ 1460418 h 3194455"/>
                  <a:gd name="connsiteX8" fmla="*/ 1438910 w 1735340"/>
                  <a:gd name="connsiteY8" fmla="*/ 2050353 h 3194455"/>
                  <a:gd name="connsiteX9" fmla="*/ 1254555 w 1735340"/>
                  <a:gd name="connsiteY9" fmla="*/ 2610791 h 3194455"/>
                  <a:gd name="connsiteX10" fmla="*/ 1298800 w 1735340"/>
                  <a:gd name="connsiteY10" fmla="*/ 2846765 h 3194455"/>
                  <a:gd name="connsiteX11" fmla="*/ 1593768 w 1735340"/>
                  <a:gd name="connsiteY11" fmla="*/ 3097488 h 3194455"/>
                  <a:gd name="connsiteX12" fmla="*/ 1615890 w 1735340"/>
                  <a:gd name="connsiteY12" fmla="*/ 3171230 h 3194455"/>
                  <a:gd name="connsiteX13" fmla="*/ 1483155 w 1735340"/>
                  <a:gd name="connsiteY13" fmla="*/ 3185977 h 3194455"/>
                  <a:gd name="connsiteX14" fmla="*/ 1143942 w 1735340"/>
                  <a:gd name="connsiteY14" fmla="*/ 3067990 h 3194455"/>
                  <a:gd name="connsiteX15" fmla="*/ 1033328 w 1735340"/>
                  <a:gd name="connsiteY15" fmla="*/ 2736152 h 3194455"/>
                  <a:gd name="connsiteX16" fmla="*/ 1121820 w 1735340"/>
                  <a:gd name="connsiteY16" fmla="*/ 2072475 h 3194455"/>
                  <a:gd name="connsiteX17" fmla="*/ 819478 w 1735340"/>
                  <a:gd name="connsiteY17" fmla="*/ 1814378 h 3194455"/>
                  <a:gd name="connsiteX18" fmla="*/ 539259 w 1735340"/>
                  <a:gd name="connsiteY18" fmla="*/ 1637398 h 3194455"/>
                  <a:gd name="connsiteX19" fmla="*/ 244290 w 1735340"/>
                  <a:gd name="connsiteY19" fmla="*/ 1475165 h 3194455"/>
                  <a:gd name="connsiteX0" fmla="*/ 244237 w 1735287"/>
                  <a:gd name="connsiteY0" fmla="*/ 1475165 h 3194455"/>
                  <a:gd name="connsiteX1" fmla="*/ 890 w 1735287"/>
                  <a:gd name="connsiteY1" fmla="*/ 1106456 h 3194455"/>
                  <a:gd name="connsiteX2" fmla="*/ 177870 w 1735287"/>
                  <a:gd name="connsiteY2" fmla="*/ 700874 h 3194455"/>
                  <a:gd name="connsiteX3" fmla="*/ 428594 w 1735287"/>
                  <a:gd name="connsiteY3" fmla="*/ 236301 h 3194455"/>
                  <a:gd name="connsiteX4" fmla="*/ 863671 w 1735287"/>
                  <a:gd name="connsiteY4" fmla="*/ 29824 h 3194455"/>
                  <a:gd name="connsiteX5" fmla="*/ 1660082 w 1735287"/>
                  <a:gd name="connsiteY5" fmla="*/ 140437 h 3194455"/>
                  <a:gd name="connsiteX6" fmla="*/ 1630586 w 1735287"/>
                  <a:gd name="connsiteY6" fmla="*/ 914727 h 3194455"/>
                  <a:gd name="connsiteX7" fmla="*/ 1660082 w 1735287"/>
                  <a:gd name="connsiteY7" fmla="*/ 1460418 h 3194455"/>
                  <a:gd name="connsiteX8" fmla="*/ 1438857 w 1735287"/>
                  <a:gd name="connsiteY8" fmla="*/ 2050353 h 3194455"/>
                  <a:gd name="connsiteX9" fmla="*/ 1254502 w 1735287"/>
                  <a:gd name="connsiteY9" fmla="*/ 2610791 h 3194455"/>
                  <a:gd name="connsiteX10" fmla="*/ 1298747 w 1735287"/>
                  <a:gd name="connsiteY10" fmla="*/ 2846765 h 3194455"/>
                  <a:gd name="connsiteX11" fmla="*/ 1593715 w 1735287"/>
                  <a:gd name="connsiteY11" fmla="*/ 3097488 h 3194455"/>
                  <a:gd name="connsiteX12" fmla="*/ 1615837 w 1735287"/>
                  <a:gd name="connsiteY12" fmla="*/ 3171230 h 3194455"/>
                  <a:gd name="connsiteX13" fmla="*/ 1483102 w 1735287"/>
                  <a:gd name="connsiteY13" fmla="*/ 3185977 h 3194455"/>
                  <a:gd name="connsiteX14" fmla="*/ 1143889 w 1735287"/>
                  <a:gd name="connsiteY14" fmla="*/ 3067990 h 3194455"/>
                  <a:gd name="connsiteX15" fmla="*/ 1033275 w 1735287"/>
                  <a:gd name="connsiteY15" fmla="*/ 2736152 h 3194455"/>
                  <a:gd name="connsiteX16" fmla="*/ 1121767 w 1735287"/>
                  <a:gd name="connsiteY16" fmla="*/ 2072475 h 3194455"/>
                  <a:gd name="connsiteX17" fmla="*/ 819425 w 1735287"/>
                  <a:gd name="connsiteY17" fmla="*/ 1814378 h 3194455"/>
                  <a:gd name="connsiteX18" fmla="*/ 539206 w 1735287"/>
                  <a:gd name="connsiteY18" fmla="*/ 1637398 h 3194455"/>
                  <a:gd name="connsiteX19" fmla="*/ 244237 w 1735287"/>
                  <a:gd name="connsiteY19" fmla="*/ 1475165 h 3194455"/>
                  <a:gd name="connsiteX0" fmla="*/ 244237 w 1735287"/>
                  <a:gd name="connsiteY0" fmla="*/ 1475165 h 3194455"/>
                  <a:gd name="connsiteX1" fmla="*/ 890 w 1735287"/>
                  <a:gd name="connsiteY1" fmla="*/ 1106456 h 3194455"/>
                  <a:gd name="connsiteX2" fmla="*/ 177870 w 1735287"/>
                  <a:gd name="connsiteY2" fmla="*/ 700874 h 3194455"/>
                  <a:gd name="connsiteX3" fmla="*/ 428594 w 1735287"/>
                  <a:gd name="connsiteY3" fmla="*/ 236301 h 3194455"/>
                  <a:gd name="connsiteX4" fmla="*/ 863671 w 1735287"/>
                  <a:gd name="connsiteY4" fmla="*/ 29824 h 3194455"/>
                  <a:gd name="connsiteX5" fmla="*/ 1660082 w 1735287"/>
                  <a:gd name="connsiteY5" fmla="*/ 140437 h 3194455"/>
                  <a:gd name="connsiteX6" fmla="*/ 1630586 w 1735287"/>
                  <a:gd name="connsiteY6" fmla="*/ 914727 h 3194455"/>
                  <a:gd name="connsiteX7" fmla="*/ 1660082 w 1735287"/>
                  <a:gd name="connsiteY7" fmla="*/ 1460418 h 3194455"/>
                  <a:gd name="connsiteX8" fmla="*/ 1438857 w 1735287"/>
                  <a:gd name="connsiteY8" fmla="*/ 2050353 h 3194455"/>
                  <a:gd name="connsiteX9" fmla="*/ 1254502 w 1735287"/>
                  <a:gd name="connsiteY9" fmla="*/ 2610791 h 3194455"/>
                  <a:gd name="connsiteX10" fmla="*/ 1298747 w 1735287"/>
                  <a:gd name="connsiteY10" fmla="*/ 2846765 h 3194455"/>
                  <a:gd name="connsiteX11" fmla="*/ 1593715 w 1735287"/>
                  <a:gd name="connsiteY11" fmla="*/ 3097488 h 3194455"/>
                  <a:gd name="connsiteX12" fmla="*/ 1615837 w 1735287"/>
                  <a:gd name="connsiteY12" fmla="*/ 3171230 h 3194455"/>
                  <a:gd name="connsiteX13" fmla="*/ 1483102 w 1735287"/>
                  <a:gd name="connsiteY13" fmla="*/ 3185977 h 3194455"/>
                  <a:gd name="connsiteX14" fmla="*/ 1143889 w 1735287"/>
                  <a:gd name="connsiteY14" fmla="*/ 3067990 h 3194455"/>
                  <a:gd name="connsiteX15" fmla="*/ 1033275 w 1735287"/>
                  <a:gd name="connsiteY15" fmla="*/ 2736152 h 3194455"/>
                  <a:gd name="connsiteX16" fmla="*/ 1121767 w 1735287"/>
                  <a:gd name="connsiteY16" fmla="*/ 2072475 h 3194455"/>
                  <a:gd name="connsiteX17" fmla="*/ 797302 w 1735287"/>
                  <a:gd name="connsiteY17" fmla="*/ 1843875 h 3194455"/>
                  <a:gd name="connsiteX18" fmla="*/ 539206 w 1735287"/>
                  <a:gd name="connsiteY18" fmla="*/ 1637398 h 3194455"/>
                  <a:gd name="connsiteX19" fmla="*/ 244237 w 1735287"/>
                  <a:gd name="connsiteY19" fmla="*/ 1475165 h 3194455"/>
                  <a:gd name="connsiteX0" fmla="*/ 244237 w 1735287"/>
                  <a:gd name="connsiteY0" fmla="*/ 1475165 h 3194455"/>
                  <a:gd name="connsiteX1" fmla="*/ 890 w 1735287"/>
                  <a:gd name="connsiteY1" fmla="*/ 1106456 h 3194455"/>
                  <a:gd name="connsiteX2" fmla="*/ 177870 w 1735287"/>
                  <a:gd name="connsiteY2" fmla="*/ 700874 h 3194455"/>
                  <a:gd name="connsiteX3" fmla="*/ 428594 w 1735287"/>
                  <a:gd name="connsiteY3" fmla="*/ 236301 h 3194455"/>
                  <a:gd name="connsiteX4" fmla="*/ 863671 w 1735287"/>
                  <a:gd name="connsiteY4" fmla="*/ 29824 h 3194455"/>
                  <a:gd name="connsiteX5" fmla="*/ 1660082 w 1735287"/>
                  <a:gd name="connsiteY5" fmla="*/ 140437 h 3194455"/>
                  <a:gd name="connsiteX6" fmla="*/ 1630586 w 1735287"/>
                  <a:gd name="connsiteY6" fmla="*/ 914727 h 3194455"/>
                  <a:gd name="connsiteX7" fmla="*/ 1660082 w 1735287"/>
                  <a:gd name="connsiteY7" fmla="*/ 1460418 h 3194455"/>
                  <a:gd name="connsiteX8" fmla="*/ 1438857 w 1735287"/>
                  <a:gd name="connsiteY8" fmla="*/ 2050353 h 3194455"/>
                  <a:gd name="connsiteX9" fmla="*/ 1254502 w 1735287"/>
                  <a:gd name="connsiteY9" fmla="*/ 2610791 h 3194455"/>
                  <a:gd name="connsiteX10" fmla="*/ 1298747 w 1735287"/>
                  <a:gd name="connsiteY10" fmla="*/ 2846765 h 3194455"/>
                  <a:gd name="connsiteX11" fmla="*/ 1593715 w 1735287"/>
                  <a:gd name="connsiteY11" fmla="*/ 3097488 h 3194455"/>
                  <a:gd name="connsiteX12" fmla="*/ 1615837 w 1735287"/>
                  <a:gd name="connsiteY12" fmla="*/ 3171230 h 3194455"/>
                  <a:gd name="connsiteX13" fmla="*/ 1483102 w 1735287"/>
                  <a:gd name="connsiteY13" fmla="*/ 3185977 h 3194455"/>
                  <a:gd name="connsiteX14" fmla="*/ 1143889 w 1735287"/>
                  <a:gd name="connsiteY14" fmla="*/ 3067990 h 3194455"/>
                  <a:gd name="connsiteX15" fmla="*/ 1033275 w 1735287"/>
                  <a:gd name="connsiteY15" fmla="*/ 2736152 h 3194455"/>
                  <a:gd name="connsiteX16" fmla="*/ 1121767 w 1735287"/>
                  <a:gd name="connsiteY16" fmla="*/ 2072475 h 3194455"/>
                  <a:gd name="connsiteX17" fmla="*/ 797302 w 1735287"/>
                  <a:gd name="connsiteY17" fmla="*/ 1843875 h 3194455"/>
                  <a:gd name="connsiteX18" fmla="*/ 494961 w 1735287"/>
                  <a:gd name="connsiteY18" fmla="*/ 1652146 h 3194455"/>
                  <a:gd name="connsiteX19" fmla="*/ 244237 w 1735287"/>
                  <a:gd name="connsiteY19" fmla="*/ 1475165 h 3194455"/>
                  <a:gd name="connsiteX0" fmla="*/ 244237 w 1735287"/>
                  <a:gd name="connsiteY0" fmla="*/ 1475165 h 3194455"/>
                  <a:gd name="connsiteX1" fmla="*/ 890 w 1735287"/>
                  <a:gd name="connsiteY1" fmla="*/ 1106456 h 3194455"/>
                  <a:gd name="connsiteX2" fmla="*/ 177870 w 1735287"/>
                  <a:gd name="connsiteY2" fmla="*/ 700874 h 3194455"/>
                  <a:gd name="connsiteX3" fmla="*/ 428594 w 1735287"/>
                  <a:gd name="connsiteY3" fmla="*/ 236301 h 3194455"/>
                  <a:gd name="connsiteX4" fmla="*/ 863671 w 1735287"/>
                  <a:gd name="connsiteY4" fmla="*/ 29824 h 3194455"/>
                  <a:gd name="connsiteX5" fmla="*/ 1660082 w 1735287"/>
                  <a:gd name="connsiteY5" fmla="*/ 140437 h 3194455"/>
                  <a:gd name="connsiteX6" fmla="*/ 1630586 w 1735287"/>
                  <a:gd name="connsiteY6" fmla="*/ 914727 h 3194455"/>
                  <a:gd name="connsiteX7" fmla="*/ 1660082 w 1735287"/>
                  <a:gd name="connsiteY7" fmla="*/ 1460418 h 3194455"/>
                  <a:gd name="connsiteX8" fmla="*/ 1438857 w 1735287"/>
                  <a:gd name="connsiteY8" fmla="*/ 2050353 h 3194455"/>
                  <a:gd name="connsiteX9" fmla="*/ 1254502 w 1735287"/>
                  <a:gd name="connsiteY9" fmla="*/ 2610791 h 3194455"/>
                  <a:gd name="connsiteX10" fmla="*/ 1298747 w 1735287"/>
                  <a:gd name="connsiteY10" fmla="*/ 2846765 h 3194455"/>
                  <a:gd name="connsiteX11" fmla="*/ 1593715 w 1735287"/>
                  <a:gd name="connsiteY11" fmla="*/ 3097488 h 3194455"/>
                  <a:gd name="connsiteX12" fmla="*/ 1615837 w 1735287"/>
                  <a:gd name="connsiteY12" fmla="*/ 3171230 h 3194455"/>
                  <a:gd name="connsiteX13" fmla="*/ 1483102 w 1735287"/>
                  <a:gd name="connsiteY13" fmla="*/ 3185977 h 3194455"/>
                  <a:gd name="connsiteX14" fmla="*/ 1143889 w 1735287"/>
                  <a:gd name="connsiteY14" fmla="*/ 3067990 h 3194455"/>
                  <a:gd name="connsiteX15" fmla="*/ 1033275 w 1735287"/>
                  <a:gd name="connsiteY15" fmla="*/ 2736152 h 3194455"/>
                  <a:gd name="connsiteX16" fmla="*/ 1121767 w 1735287"/>
                  <a:gd name="connsiteY16" fmla="*/ 2072475 h 3194455"/>
                  <a:gd name="connsiteX17" fmla="*/ 797302 w 1735287"/>
                  <a:gd name="connsiteY17" fmla="*/ 1843875 h 3194455"/>
                  <a:gd name="connsiteX18" fmla="*/ 244237 w 1735287"/>
                  <a:gd name="connsiteY18" fmla="*/ 1475165 h 3194455"/>
                  <a:gd name="connsiteX0" fmla="*/ 244237 w 1735287"/>
                  <a:gd name="connsiteY0" fmla="*/ 1475165 h 3194455"/>
                  <a:gd name="connsiteX1" fmla="*/ 890 w 1735287"/>
                  <a:gd name="connsiteY1" fmla="*/ 1106456 h 3194455"/>
                  <a:gd name="connsiteX2" fmla="*/ 177870 w 1735287"/>
                  <a:gd name="connsiteY2" fmla="*/ 700874 h 3194455"/>
                  <a:gd name="connsiteX3" fmla="*/ 428594 w 1735287"/>
                  <a:gd name="connsiteY3" fmla="*/ 236301 h 3194455"/>
                  <a:gd name="connsiteX4" fmla="*/ 863671 w 1735287"/>
                  <a:gd name="connsiteY4" fmla="*/ 29824 h 3194455"/>
                  <a:gd name="connsiteX5" fmla="*/ 1660082 w 1735287"/>
                  <a:gd name="connsiteY5" fmla="*/ 140437 h 3194455"/>
                  <a:gd name="connsiteX6" fmla="*/ 1630586 w 1735287"/>
                  <a:gd name="connsiteY6" fmla="*/ 914727 h 3194455"/>
                  <a:gd name="connsiteX7" fmla="*/ 1660082 w 1735287"/>
                  <a:gd name="connsiteY7" fmla="*/ 1460418 h 3194455"/>
                  <a:gd name="connsiteX8" fmla="*/ 1438857 w 1735287"/>
                  <a:gd name="connsiteY8" fmla="*/ 2050353 h 3194455"/>
                  <a:gd name="connsiteX9" fmla="*/ 1254502 w 1735287"/>
                  <a:gd name="connsiteY9" fmla="*/ 2610791 h 3194455"/>
                  <a:gd name="connsiteX10" fmla="*/ 1298747 w 1735287"/>
                  <a:gd name="connsiteY10" fmla="*/ 2846765 h 3194455"/>
                  <a:gd name="connsiteX11" fmla="*/ 1593715 w 1735287"/>
                  <a:gd name="connsiteY11" fmla="*/ 3097488 h 3194455"/>
                  <a:gd name="connsiteX12" fmla="*/ 1615837 w 1735287"/>
                  <a:gd name="connsiteY12" fmla="*/ 3171230 h 3194455"/>
                  <a:gd name="connsiteX13" fmla="*/ 1483102 w 1735287"/>
                  <a:gd name="connsiteY13" fmla="*/ 3185977 h 3194455"/>
                  <a:gd name="connsiteX14" fmla="*/ 1143889 w 1735287"/>
                  <a:gd name="connsiteY14" fmla="*/ 3067990 h 3194455"/>
                  <a:gd name="connsiteX15" fmla="*/ 1011152 w 1735287"/>
                  <a:gd name="connsiteY15" fmla="*/ 2758274 h 3194455"/>
                  <a:gd name="connsiteX16" fmla="*/ 1121767 w 1735287"/>
                  <a:gd name="connsiteY16" fmla="*/ 2072475 h 3194455"/>
                  <a:gd name="connsiteX17" fmla="*/ 797302 w 1735287"/>
                  <a:gd name="connsiteY17" fmla="*/ 1843875 h 3194455"/>
                  <a:gd name="connsiteX18" fmla="*/ 244237 w 1735287"/>
                  <a:gd name="connsiteY18" fmla="*/ 1475165 h 3194455"/>
                  <a:gd name="connsiteX0" fmla="*/ 244237 w 1735287"/>
                  <a:gd name="connsiteY0" fmla="*/ 1475165 h 3194455"/>
                  <a:gd name="connsiteX1" fmla="*/ 890 w 1735287"/>
                  <a:gd name="connsiteY1" fmla="*/ 1106456 h 3194455"/>
                  <a:gd name="connsiteX2" fmla="*/ 177870 w 1735287"/>
                  <a:gd name="connsiteY2" fmla="*/ 700874 h 3194455"/>
                  <a:gd name="connsiteX3" fmla="*/ 428594 w 1735287"/>
                  <a:gd name="connsiteY3" fmla="*/ 236301 h 3194455"/>
                  <a:gd name="connsiteX4" fmla="*/ 863671 w 1735287"/>
                  <a:gd name="connsiteY4" fmla="*/ 29824 h 3194455"/>
                  <a:gd name="connsiteX5" fmla="*/ 1660082 w 1735287"/>
                  <a:gd name="connsiteY5" fmla="*/ 140437 h 3194455"/>
                  <a:gd name="connsiteX6" fmla="*/ 1630586 w 1735287"/>
                  <a:gd name="connsiteY6" fmla="*/ 914727 h 3194455"/>
                  <a:gd name="connsiteX7" fmla="*/ 1660082 w 1735287"/>
                  <a:gd name="connsiteY7" fmla="*/ 1460418 h 3194455"/>
                  <a:gd name="connsiteX8" fmla="*/ 1438857 w 1735287"/>
                  <a:gd name="connsiteY8" fmla="*/ 2050353 h 3194455"/>
                  <a:gd name="connsiteX9" fmla="*/ 1254502 w 1735287"/>
                  <a:gd name="connsiteY9" fmla="*/ 2610791 h 3194455"/>
                  <a:gd name="connsiteX10" fmla="*/ 1298747 w 1735287"/>
                  <a:gd name="connsiteY10" fmla="*/ 2846765 h 3194455"/>
                  <a:gd name="connsiteX11" fmla="*/ 1593715 w 1735287"/>
                  <a:gd name="connsiteY11" fmla="*/ 3097488 h 3194455"/>
                  <a:gd name="connsiteX12" fmla="*/ 1615837 w 1735287"/>
                  <a:gd name="connsiteY12" fmla="*/ 3171230 h 3194455"/>
                  <a:gd name="connsiteX13" fmla="*/ 1483102 w 1735287"/>
                  <a:gd name="connsiteY13" fmla="*/ 3185977 h 3194455"/>
                  <a:gd name="connsiteX14" fmla="*/ 1158638 w 1735287"/>
                  <a:gd name="connsiteY14" fmla="*/ 3053242 h 3194455"/>
                  <a:gd name="connsiteX15" fmla="*/ 1011152 w 1735287"/>
                  <a:gd name="connsiteY15" fmla="*/ 2758274 h 3194455"/>
                  <a:gd name="connsiteX16" fmla="*/ 1121767 w 1735287"/>
                  <a:gd name="connsiteY16" fmla="*/ 2072475 h 3194455"/>
                  <a:gd name="connsiteX17" fmla="*/ 797302 w 1735287"/>
                  <a:gd name="connsiteY17" fmla="*/ 1843875 h 3194455"/>
                  <a:gd name="connsiteX18" fmla="*/ 244237 w 1735287"/>
                  <a:gd name="connsiteY18" fmla="*/ 1475165 h 31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5287" h="3194455">
                    <a:moveTo>
                      <a:pt x="244237" y="1475165"/>
                    </a:moveTo>
                    <a:cubicBezTo>
                      <a:pt x="111502" y="1352262"/>
                      <a:pt x="13180" y="1228130"/>
                      <a:pt x="890" y="1106456"/>
                    </a:cubicBezTo>
                    <a:cubicBezTo>
                      <a:pt x="-11400" y="984782"/>
                      <a:pt x="106586" y="845900"/>
                      <a:pt x="177870" y="700874"/>
                    </a:cubicBezTo>
                    <a:cubicBezTo>
                      <a:pt x="249154" y="555848"/>
                      <a:pt x="292171" y="351830"/>
                      <a:pt x="428594" y="236301"/>
                    </a:cubicBezTo>
                    <a:cubicBezTo>
                      <a:pt x="565017" y="120772"/>
                      <a:pt x="665797" y="74069"/>
                      <a:pt x="863671" y="29824"/>
                    </a:cubicBezTo>
                    <a:cubicBezTo>
                      <a:pt x="1061545" y="-14421"/>
                      <a:pt x="1599860" y="-31627"/>
                      <a:pt x="1660082" y="140437"/>
                    </a:cubicBezTo>
                    <a:cubicBezTo>
                      <a:pt x="1840749" y="243676"/>
                      <a:pt x="1640418" y="702104"/>
                      <a:pt x="1630586" y="914727"/>
                    </a:cubicBezTo>
                    <a:cubicBezTo>
                      <a:pt x="1620754" y="1127350"/>
                      <a:pt x="1715388" y="1240421"/>
                      <a:pt x="1660082" y="1460418"/>
                    </a:cubicBezTo>
                    <a:cubicBezTo>
                      <a:pt x="1618295" y="1772592"/>
                      <a:pt x="1506454" y="1858624"/>
                      <a:pt x="1438857" y="2050353"/>
                    </a:cubicBezTo>
                    <a:cubicBezTo>
                      <a:pt x="1371260" y="2242082"/>
                      <a:pt x="1282770" y="2479285"/>
                      <a:pt x="1254502" y="2610791"/>
                    </a:cubicBezTo>
                    <a:cubicBezTo>
                      <a:pt x="1226234" y="2742297"/>
                      <a:pt x="1248357" y="2765649"/>
                      <a:pt x="1298747" y="2846765"/>
                    </a:cubicBezTo>
                    <a:cubicBezTo>
                      <a:pt x="1349137" y="2927881"/>
                      <a:pt x="1575280" y="3072907"/>
                      <a:pt x="1593715" y="3097488"/>
                    </a:cubicBezTo>
                    <a:cubicBezTo>
                      <a:pt x="1612150" y="3122069"/>
                      <a:pt x="1628127" y="3161398"/>
                      <a:pt x="1615837" y="3171230"/>
                    </a:cubicBezTo>
                    <a:cubicBezTo>
                      <a:pt x="1603547" y="3181062"/>
                      <a:pt x="1555615" y="3208100"/>
                      <a:pt x="1483102" y="3185977"/>
                    </a:cubicBezTo>
                    <a:cubicBezTo>
                      <a:pt x="1410589" y="3163854"/>
                      <a:pt x="1229922" y="3106090"/>
                      <a:pt x="1158638" y="3053242"/>
                    </a:cubicBezTo>
                    <a:cubicBezTo>
                      <a:pt x="1087354" y="3000394"/>
                      <a:pt x="1055397" y="2908216"/>
                      <a:pt x="1011152" y="2758274"/>
                    </a:cubicBezTo>
                    <a:cubicBezTo>
                      <a:pt x="966907" y="2608332"/>
                      <a:pt x="1170928" y="2210127"/>
                      <a:pt x="1121767" y="2072475"/>
                    </a:cubicBezTo>
                    <a:cubicBezTo>
                      <a:pt x="1072606" y="1934823"/>
                      <a:pt x="884563" y="1920075"/>
                      <a:pt x="797302" y="1843875"/>
                    </a:cubicBezTo>
                    <a:cubicBezTo>
                      <a:pt x="651047" y="1744323"/>
                      <a:pt x="376972" y="1598068"/>
                      <a:pt x="244237" y="1475165"/>
                    </a:cubicBezTo>
                    <a:close/>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7486" y="2297897"/>
                <a:ext cx="1414482" cy="1740545"/>
              </a:xfrm>
              <a:custGeom>
                <a:avLst/>
                <a:gdLst>
                  <a:gd name="connsiteX0" fmla="*/ 361768 w 1691190"/>
                  <a:gd name="connsiteY0" fmla="*/ 500584 h 3327104"/>
                  <a:gd name="connsiteX1" fmla="*/ 1069691 w 1691190"/>
                  <a:gd name="connsiteY1" fmla="*/ 176120 h 3327104"/>
                  <a:gd name="connsiteX2" fmla="*/ 1659626 w 1691190"/>
                  <a:gd name="connsiteY2" fmla="*/ 3310152 h 3327104"/>
                  <a:gd name="connsiteX3" fmla="*/ 66800 w 1691190"/>
                  <a:gd name="connsiteY3" fmla="*/ 1385487 h 3327104"/>
                  <a:gd name="connsiteX4" fmla="*/ 361768 w 1691190"/>
                  <a:gd name="connsiteY4" fmla="*/ 500584 h 3327104"/>
                  <a:gd name="connsiteX0" fmla="*/ 384473 w 2075562"/>
                  <a:gd name="connsiteY0" fmla="*/ 891016 h 3717536"/>
                  <a:gd name="connsiteX1" fmla="*/ 2010355 w 2075562"/>
                  <a:gd name="connsiteY1" fmla="*/ 126967 h 3717536"/>
                  <a:gd name="connsiteX2" fmla="*/ 1682331 w 2075562"/>
                  <a:gd name="connsiteY2" fmla="*/ 3700584 h 3717536"/>
                  <a:gd name="connsiteX3" fmla="*/ 89505 w 2075562"/>
                  <a:gd name="connsiteY3" fmla="*/ 1775919 h 3717536"/>
                  <a:gd name="connsiteX4" fmla="*/ 384473 w 2075562"/>
                  <a:gd name="connsiteY4" fmla="*/ 891016 h 3717536"/>
                  <a:gd name="connsiteX0" fmla="*/ 334313 w 2108117"/>
                  <a:gd name="connsiteY0" fmla="*/ 438985 h 3861150"/>
                  <a:gd name="connsiteX1" fmla="*/ 2037769 w 2108117"/>
                  <a:gd name="connsiteY1" fmla="*/ 269670 h 3861150"/>
                  <a:gd name="connsiteX2" fmla="*/ 1709745 w 2108117"/>
                  <a:gd name="connsiteY2" fmla="*/ 3843287 h 3861150"/>
                  <a:gd name="connsiteX3" fmla="*/ 116919 w 2108117"/>
                  <a:gd name="connsiteY3" fmla="*/ 1918622 h 3861150"/>
                  <a:gd name="connsiteX4" fmla="*/ 334313 w 2108117"/>
                  <a:gd name="connsiteY4" fmla="*/ 438985 h 3861150"/>
                  <a:gd name="connsiteX0" fmla="*/ 310086 w 2024237"/>
                  <a:gd name="connsiteY0" fmla="*/ 496261 h 3918426"/>
                  <a:gd name="connsiteX1" fmla="*/ 1311616 w 2024237"/>
                  <a:gd name="connsiteY1" fmla="*/ 181922 h 3918426"/>
                  <a:gd name="connsiteX2" fmla="*/ 2013542 w 2024237"/>
                  <a:gd name="connsiteY2" fmla="*/ 326946 h 3918426"/>
                  <a:gd name="connsiteX3" fmla="*/ 1685518 w 2024237"/>
                  <a:gd name="connsiteY3" fmla="*/ 3900563 h 3918426"/>
                  <a:gd name="connsiteX4" fmla="*/ 92692 w 2024237"/>
                  <a:gd name="connsiteY4" fmla="*/ 1975898 h 3918426"/>
                  <a:gd name="connsiteX5" fmla="*/ 310086 w 2024237"/>
                  <a:gd name="connsiteY5" fmla="*/ 496261 h 3918426"/>
                  <a:gd name="connsiteX0" fmla="*/ 305371 w 2015120"/>
                  <a:gd name="connsiteY0" fmla="*/ 448456 h 3206979"/>
                  <a:gd name="connsiteX1" fmla="*/ 1306901 w 2015120"/>
                  <a:gd name="connsiteY1" fmla="*/ 134117 h 3206979"/>
                  <a:gd name="connsiteX2" fmla="*/ 2008827 w 2015120"/>
                  <a:gd name="connsiteY2" fmla="*/ 279141 h 3206979"/>
                  <a:gd name="connsiteX3" fmla="*/ 1616158 w 2015120"/>
                  <a:gd name="connsiteY3" fmla="*/ 3180451 h 3206979"/>
                  <a:gd name="connsiteX4" fmla="*/ 87977 w 2015120"/>
                  <a:gd name="connsiteY4" fmla="*/ 1928093 h 3206979"/>
                  <a:gd name="connsiteX5" fmla="*/ 305371 w 2015120"/>
                  <a:gd name="connsiteY5" fmla="*/ 448456 h 3206979"/>
                  <a:gd name="connsiteX0" fmla="*/ 305371 w 2076809"/>
                  <a:gd name="connsiteY0" fmla="*/ 387761 h 3120078"/>
                  <a:gd name="connsiteX1" fmla="*/ 1306901 w 2076809"/>
                  <a:gd name="connsiteY1" fmla="*/ 73422 h 3120078"/>
                  <a:gd name="connsiteX2" fmla="*/ 2008827 w 2076809"/>
                  <a:gd name="connsiteY2" fmla="*/ 218446 h 3120078"/>
                  <a:gd name="connsiteX3" fmla="*/ 2005067 w 2076809"/>
                  <a:gd name="connsiteY3" fmla="*/ 2232565 h 3120078"/>
                  <a:gd name="connsiteX4" fmla="*/ 1616158 w 2076809"/>
                  <a:gd name="connsiteY4" fmla="*/ 3119756 h 3120078"/>
                  <a:gd name="connsiteX5" fmla="*/ 87977 w 2076809"/>
                  <a:gd name="connsiteY5" fmla="*/ 1867398 h 3120078"/>
                  <a:gd name="connsiteX6" fmla="*/ 305371 w 2076809"/>
                  <a:gd name="connsiteY6" fmla="*/ 387761 h 3120078"/>
                  <a:gd name="connsiteX0" fmla="*/ 305371 w 2052067"/>
                  <a:gd name="connsiteY0" fmla="*/ 336541 h 3068856"/>
                  <a:gd name="connsiteX1" fmla="*/ 1306901 w 2052067"/>
                  <a:gd name="connsiteY1" fmla="*/ 22202 h 3068856"/>
                  <a:gd name="connsiteX2" fmla="*/ 2008827 w 2052067"/>
                  <a:gd name="connsiteY2" fmla="*/ 167226 h 3068856"/>
                  <a:gd name="connsiteX3" fmla="*/ 1979209 w 2052067"/>
                  <a:gd name="connsiteY3" fmla="*/ 1289245 h 3068856"/>
                  <a:gd name="connsiteX4" fmla="*/ 2005067 w 2052067"/>
                  <a:gd name="connsiteY4" fmla="*/ 2181345 h 3068856"/>
                  <a:gd name="connsiteX5" fmla="*/ 1616158 w 2052067"/>
                  <a:gd name="connsiteY5" fmla="*/ 3068536 h 3068856"/>
                  <a:gd name="connsiteX6" fmla="*/ 87977 w 2052067"/>
                  <a:gd name="connsiteY6" fmla="*/ 1816178 h 3068856"/>
                  <a:gd name="connsiteX7" fmla="*/ 305371 w 2052067"/>
                  <a:gd name="connsiteY7" fmla="*/ 336541 h 3068856"/>
                  <a:gd name="connsiteX0" fmla="*/ 667217 w 2413913"/>
                  <a:gd name="connsiteY0" fmla="*/ 336541 h 3068909"/>
                  <a:gd name="connsiteX1" fmla="*/ 1668747 w 2413913"/>
                  <a:gd name="connsiteY1" fmla="*/ 22202 h 3068909"/>
                  <a:gd name="connsiteX2" fmla="*/ 2370673 w 2413913"/>
                  <a:gd name="connsiteY2" fmla="*/ 167226 h 3068909"/>
                  <a:gd name="connsiteX3" fmla="*/ 2341055 w 2413913"/>
                  <a:gd name="connsiteY3" fmla="*/ 1289245 h 3068909"/>
                  <a:gd name="connsiteX4" fmla="*/ 2366913 w 2413913"/>
                  <a:gd name="connsiteY4" fmla="*/ 2181345 h 3068909"/>
                  <a:gd name="connsiteX5" fmla="*/ 1978004 w 2413913"/>
                  <a:gd name="connsiteY5" fmla="*/ 3068536 h 3068909"/>
                  <a:gd name="connsiteX6" fmla="*/ 49025 w 2413913"/>
                  <a:gd name="connsiteY6" fmla="*/ 1932539 h 3068909"/>
                  <a:gd name="connsiteX7" fmla="*/ 667217 w 2413913"/>
                  <a:gd name="connsiteY7" fmla="*/ 336541 h 3068909"/>
                  <a:gd name="connsiteX0" fmla="*/ 711969 w 2458665"/>
                  <a:gd name="connsiteY0" fmla="*/ 336541 h 3068862"/>
                  <a:gd name="connsiteX1" fmla="*/ 1713499 w 2458665"/>
                  <a:gd name="connsiteY1" fmla="*/ 22202 h 3068862"/>
                  <a:gd name="connsiteX2" fmla="*/ 2415425 w 2458665"/>
                  <a:gd name="connsiteY2" fmla="*/ 167226 h 3068862"/>
                  <a:gd name="connsiteX3" fmla="*/ 2385807 w 2458665"/>
                  <a:gd name="connsiteY3" fmla="*/ 1289245 h 3068862"/>
                  <a:gd name="connsiteX4" fmla="*/ 2411665 w 2458665"/>
                  <a:gd name="connsiteY4" fmla="*/ 2181345 h 3068862"/>
                  <a:gd name="connsiteX5" fmla="*/ 2022756 w 2458665"/>
                  <a:gd name="connsiteY5" fmla="*/ 3068536 h 3068862"/>
                  <a:gd name="connsiteX6" fmla="*/ 93777 w 2458665"/>
                  <a:gd name="connsiteY6" fmla="*/ 1932539 h 3068862"/>
                  <a:gd name="connsiteX7" fmla="*/ 343026 w 2458665"/>
                  <a:gd name="connsiteY7" fmla="*/ 966022 h 3068862"/>
                  <a:gd name="connsiteX8" fmla="*/ 711969 w 2458665"/>
                  <a:gd name="connsiteY8" fmla="*/ 336541 h 3068862"/>
                  <a:gd name="connsiteX0" fmla="*/ 854187 w 2458665"/>
                  <a:gd name="connsiteY0" fmla="*/ 220182 h 3068862"/>
                  <a:gd name="connsiteX1" fmla="*/ 1713499 w 2458665"/>
                  <a:gd name="connsiteY1" fmla="*/ 22202 h 3068862"/>
                  <a:gd name="connsiteX2" fmla="*/ 2415425 w 2458665"/>
                  <a:gd name="connsiteY2" fmla="*/ 167226 h 3068862"/>
                  <a:gd name="connsiteX3" fmla="*/ 2385807 w 2458665"/>
                  <a:gd name="connsiteY3" fmla="*/ 1289245 h 3068862"/>
                  <a:gd name="connsiteX4" fmla="*/ 2411665 w 2458665"/>
                  <a:gd name="connsiteY4" fmla="*/ 2181345 h 3068862"/>
                  <a:gd name="connsiteX5" fmla="*/ 2022756 w 2458665"/>
                  <a:gd name="connsiteY5" fmla="*/ 3068536 h 3068862"/>
                  <a:gd name="connsiteX6" fmla="*/ 93777 w 2458665"/>
                  <a:gd name="connsiteY6" fmla="*/ 1932539 h 3068862"/>
                  <a:gd name="connsiteX7" fmla="*/ 343026 w 2458665"/>
                  <a:gd name="connsiteY7" fmla="*/ 966022 h 3068862"/>
                  <a:gd name="connsiteX8" fmla="*/ 854187 w 2458665"/>
                  <a:gd name="connsiteY8" fmla="*/ 220182 h 3068862"/>
                  <a:gd name="connsiteX0" fmla="*/ 854187 w 2479976"/>
                  <a:gd name="connsiteY0" fmla="*/ 202975 h 3051655"/>
                  <a:gd name="connsiteX1" fmla="*/ 1713499 w 2479976"/>
                  <a:gd name="connsiteY1" fmla="*/ 4995 h 3051655"/>
                  <a:gd name="connsiteX2" fmla="*/ 2441285 w 2479976"/>
                  <a:gd name="connsiteY2" fmla="*/ 279309 h 3051655"/>
                  <a:gd name="connsiteX3" fmla="*/ 2385807 w 2479976"/>
                  <a:gd name="connsiteY3" fmla="*/ 1272038 h 3051655"/>
                  <a:gd name="connsiteX4" fmla="*/ 2411665 w 2479976"/>
                  <a:gd name="connsiteY4" fmla="*/ 2164138 h 3051655"/>
                  <a:gd name="connsiteX5" fmla="*/ 2022756 w 2479976"/>
                  <a:gd name="connsiteY5" fmla="*/ 3051329 h 3051655"/>
                  <a:gd name="connsiteX6" fmla="*/ 93777 w 2479976"/>
                  <a:gd name="connsiteY6" fmla="*/ 1915332 h 3051655"/>
                  <a:gd name="connsiteX7" fmla="*/ 343026 w 2479976"/>
                  <a:gd name="connsiteY7" fmla="*/ 948815 h 3051655"/>
                  <a:gd name="connsiteX8" fmla="*/ 854187 w 2479976"/>
                  <a:gd name="connsiteY8" fmla="*/ 202975 h 30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9976" h="3051655">
                    <a:moveTo>
                      <a:pt x="854187" y="202975"/>
                    </a:moveTo>
                    <a:cubicBezTo>
                      <a:pt x="1082599" y="45672"/>
                      <a:pt x="1429590" y="33214"/>
                      <a:pt x="1713499" y="4995"/>
                    </a:cubicBezTo>
                    <a:cubicBezTo>
                      <a:pt x="1997408" y="-23224"/>
                      <a:pt x="2329234" y="68135"/>
                      <a:pt x="2441285" y="279309"/>
                    </a:cubicBezTo>
                    <a:cubicBezTo>
                      <a:pt x="2553336" y="490483"/>
                      <a:pt x="2386434" y="936352"/>
                      <a:pt x="2385807" y="1272038"/>
                    </a:cubicBezTo>
                    <a:cubicBezTo>
                      <a:pt x="2385180" y="1607724"/>
                      <a:pt x="2489412" y="1858970"/>
                      <a:pt x="2411665" y="2164138"/>
                    </a:cubicBezTo>
                    <a:cubicBezTo>
                      <a:pt x="2333918" y="2469306"/>
                      <a:pt x="2322878" y="3032461"/>
                      <a:pt x="2022756" y="3051329"/>
                    </a:cubicBezTo>
                    <a:cubicBezTo>
                      <a:pt x="1722634" y="3070197"/>
                      <a:pt x="373732" y="2265751"/>
                      <a:pt x="93777" y="1915332"/>
                    </a:cubicBezTo>
                    <a:cubicBezTo>
                      <a:pt x="-186178" y="1564913"/>
                      <a:pt x="239994" y="1214815"/>
                      <a:pt x="343026" y="948815"/>
                    </a:cubicBezTo>
                    <a:cubicBezTo>
                      <a:pt x="446058" y="682815"/>
                      <a:pt x="625775" y="360278"/>
                      <a:pt x="854187" y="202975"/>
                    </a:cubicBezTo>
                    <a:close/>
                  </a:path>
                </a:pathLst>
              </a:custGeom>
              <a:noFill/>
              <a:ln>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737728" y="2192849"/>
                <a:ext cx="1816123" cy="2967440"/>
              </a:xfrm>
              <a:custGeom>
                <a:avLst/>
                <a:gdLst>
                  <a:gd name="connsiteX0" fmla="*/ 361768 w 1691190"/>
                  <a:gd name="connsiteY0" fmla="*/ 500584 h 3327104"/>
                  <a:gd name="connsiteX1" fmla="*/ 1069691 w 1691190"/>
                  <a:gd name="connsiteY1" fmla="*/ 176120 h 3327104"/>
                  <a:gd name="connsiteX2" fmla="*/ 1659626 w 1691190"/>
                  <a:gd name="connsiteY2" fmla="*/ 3310152 h 3327104"/>
                  <a:gd name="connsiteX3" fmla="*/ 66800 w 1691190"/>
                  <a:gd name="connsiteY3" fmla="*/ 1385487 h 3327104"/>
                  <a:gd name="connsiteX4" fmla="*/ 361768 w 1691190"/>
                  <a:gd name="connsiteY4" fmla="*/ 500584 h 3327104"/>
                  <a:gd name="connsiteX0" fmla="*/ 365234 w 1705102"/>
                  <a:gd name="connsiteY0" fmla="*/ 481937 h 3308457"/>
                  <a:gd name="connsiteX1" fmla="*/ 1242763 w 1705102"/>
                  <a:gd name="connsiteY1" fmla="*/ 179596 h 3308457"/>
                  <a:gd name="connsiteX2" fmla="*/ 1663092 w 1705102"/>
                  <a:gd name="connsiteY2" fmla="*/ 3291505 h 3308457"/>
                  <a:gd name="connsiteX3" fmla="*/ 70266 w 1705102"/>
                  <a:gd name="connsiteY3" fmla="*/ 1366840 h 3308457"/>
                  <a:gd name="connsiteX4" fmla="*/ 365234 w 1705102"/>
                  <a:gd name="connsiteY4" fmla="*/ 481937 h 3308457"/>
                  <a:gd name="connsiteX0" fmla="*/ 345205 w 1399143"/>
                  <a:gd name="connsiteY0" fmla="*/ 461688 h 3010454"/>
                  <a:gd name="connsiteX1" fmla="*/ 1222734 w 1399143"/>
                  <a:gd name="connsiteY1" fmla="*/ 159347 h 3010454"/>
                  <a:gd name="connsiteX2" fmla="*/ 1311225 w 1399143"/>
                  <a:gd name="connsiteY2" fmla="*/ 2991037 h 3010454"/>
                  <a:gd name="connsiteX3" fmla="*/ 50237 w 1399143"/>
                  <a:gd name="connsiteY3" fmla="*/ 1346591 h 3010454"/>
                  <a:gd name="connsiteX4" fmla="*/ 345205 w 1399143"/>
                  <a:gd name="connsiteY4" fmla="*/ 461688 h 3010454"/>
                  <a:gd name="connsiteX0" fmla="*/ 345205 w 1782592"/>
                  <a:gd name="connsiteY0" fmla="*/ 430414 h 3030190"/>
                  <a:gd name="connsiteX1" fmla="*/ 1222734 w 1782592"/>
                  <a:gd name="connsiteY1" fmla="*/ 128073 h 3030190"/>
                  <a:gd name="connsiteX2" fmla="*/ 1782002 w 1782592"/>
                  <a:gd name="connsiteY2" fmla="*/ 2524153 h 3030190"/>
                  <a:gd name="connsiteX3" fmla="*/ 1311225 w 1782592"/>
                  <a:gd name="connsiteY3" fmla="*/ 2959763 h 3030190"/>
                  <a:gd name="connsiteX4" fmla="*/ 50237 w 1782592"/>
                  <a:gd name="connsiteY4" fmla="*/ 1315317 h 3030190"/>
                  <a:gd name="connsiteX5" fmla="*/ 345205 w 1782592"/>
                  <a:gd name="connsiteY5" fmla="*/ 430414 h 3030190"/>
                  <a:gd name="connsiteX0" fmla="*/ 345205 w 1787569"/>
                  <a:gd name="connsiteY0" fmla="*/ 359814 h 2933647"/>
                  <a:gd name="connsiteX1" fmla="*/ 1222734 w 1787569"/>
                  <a:gd name="connsiteY1" fmla="*/ 57473 h 2933647"/>
                  <a:gd name="connsiteX2" fmla="*/ 1450162 w 1787569"/>
                  <a:gd name="connsiteY2" fmla="*/ 1443289 h 2933647"/>
                  <a:gd name="connsiteX3" fmla="*/ 1782002 w 1787569"/>
                  <a:gd name="connsiteY3" fmla="*/ 2453553 h 2933647"/>
                  <a:gd name="connsiteX4" fmla="*/ 1311225 w 1787569"/>
                  <a:gd name="connsiteY4" fmla="*/ 2889163 h 2933647"/>
                  <a:gd name="connsiteX5" fmla="*/ 50237 w 1787569"/>
                  <a:gd name="connsiteY5" fmla="*/ 1244717 h 2933647"/>
                  <a:gd name="connsiteX6" fmla="*/ 345205 w 1787569"/>
                  <a:gd name="connsiteY6" fmla="*/ 359814 h 2933647"/>
                  <a:gd name="connsiteX0" fmla="*/ 339244 w 1788982"/>
                  <a:gd name="connsiteY0" fmla="*/ 179163 h 3018467"/>
                  <a:gd name="connsiteX1" fmla="*/ 1224147 w 1788982"/>
                  <a:gd name="connsiteY1" fmla="*/ 142293 h 3018467"/>
                  <a:gd name="connsiteX2" fmla="*/ 1451575 w 1788982"/>
                  <a:gd name="connsiteY2" fmla="*/ 1528109 h 3018467"/>
                  <a:gd name="connsiteX3" fmla="*/ 1783415 w 1788982"/>
                  <a:gd name="connsiteY3" fmla="*/ 2538373 h 3018467"/>
                  <a:gd name="connsiteX4" fmla="*/ 1312638 w 1788982"/>
                  <a:gd name="connsiteY4" fmla="*/ 2973983 h 3018467"/>
                  <a:gd name="connsiteX5" fmla="*/ 51650 w 1788982"/>
                  <a:gd name="connsiteY5" fmla="*/ 1329537 h 3018467"/>
                  <a:gd name="connsiteX6" fmla="*/ 339244 w 1788982"/>
                  <a:gd name="connsiteY6" fmla="*/ 179163 h 3018467"/>
                  <a:gd name="connsiteX0" fmla="*/ 365738 w 1815476"/>
                  <a:gd name="connsiteY0" fmla="*/ 179163 h 3018467"/>
                  <a:gd name="connsiteX1" fmla="*/ 1250641 w 1815476"/>
                  <a:gd name="connsiteY1" fmla="*/ 142293 h 3018467"/>
                  <a:gd name="connsiteX2" fmla="*/ 1478069 w 1815476"/>
                  <a:gd name="connsiteY2" fmla="*/ 1528109 h 3018467"/>
                  <a:gd name="connsiteX3" fmla="*/ 1809909 w 1815476"/>
                  <a:gd name="connsiteY3" fmla="*/ 2538373 h 3018467"/>
                  <a:gd name="connsiteX4" fmla="*/ 1339132 w 1815476"/>
                  <a:gd name="connsiteY4" fmla="*/ 2973983 h 3018467"/>
                  <a:gd name="connsiteX5" fmla="*/ 48647 w 1815476"/>
                  <a:gd name="connsiteY5" fmla="*/ 1329537 h 3018467"/>
                  <a:gd name="connsiteX6" fmla="*/ 365738 w 1815476"/>
                  <a:gd name="connsiteY6" fmla="*/ 179163 h 3018467"/>
                  <a:gd name="connsiteX0" fmla="*/ 318190 w 1767928"/>
                  <a:gd name="connsiteY0" fmla="*/ 179163 h 3060954"/>
                  <a:gd name="connsiteX1" fmla="*/ 1203093 w 1767928"/>
                  <a:gd name="connsiteY1" fmla="*/ 142293 h 3060954"/>
                  <a:gd name="connsiteX2" fmla="*/ 1430521 w 1767928"/>
                  <a:gd name="connsiteY2" fmla="*/ 1528109 h 3060954"/>
                  <a:gd name="connsiteX3" fmla="*/ 1762361 w 1767928"/>
                  <a:gd name="connsiteY3" fmla="*/ 2538373 h 3060954"/>
                  <a:gd name="connsiteX4" fmla="*/ 1291584 w 1767928"/>
                  <a:gd name="connsiteY4" fmla="*/ 2973983 h 3060954"/>
                  <a:gd name="connsiteX5" fmla="*/ 405508 w 1767928"/>
                  <a:gd name="connsiteY5" fmla="*/ 2929207 h 3060954"/>
                  <a:gd name="connsiteX6" fmla="*/ 1099 w 1767928"/>
                  <a:gd name="connsiteY6" fmla="*/ 1329537 h 3060954"/>
                  <a:gd name="connsiteX7" fmla="*/ 318190 w 1767928"/>
                  <a:gd name="connsiteY7" fmla="*/ 179163 h 3060954"/>
                  <a:gd name="connsiteX0" fmla="*/ 319595 w 1769333"/>
                  <a:gd name="connsiteY0" fmla="*/ 179163 h 3001301"/>
                  <a:gd name="connsiteX1" fmla="*/ 1204498 w 1769333"/>
                  <a:gd name="connsiteY1" fmla="*/ 142293 h 3001301"/>
                  <a:gd name="connsiteX2" fmla="*/ 1431926 w 1769333"/>
                  <a:gd name="connsiteY2" fmla="*/ 1528109 h 3001301"/>
                  <a:gd name="connsiteX3" fmla="*/ 1763766 w 1769333"/>
                  <a:gd name="connsiteY3" fmla="*/ 2538373 h 3001301"/>
                  <a:gd name="connsiteX4" fmla="*/ 1292989 w 1769333"/>
                  <a:gd name="connsiteY4" fmla="*/ 2973983 h 3001301"/>
                  <a:gd name="connsiteX5" fmla="*/ 406913 w 1769333"/>
                  <a:gd name="connsiteY5" fmla="*/ 2929207 h 3001301"/>
                  <a:gd name="connsiteX6" fmla="*/ 458533 w 1769333"/>
                  <a:gd name="connsiteY6" fmla="*/ 2051677 h 3001301"/>
                  <a:gd name="connsiteX7" fmla="*/ 2504 w 1769333"/>
                  <a:gd name="connsiteY7" fmla="*/ 1329537 h 3001301"/>
                  <a:gd name="connsiteX8" fmla="*/ 319595 w 1769333"/>
                  <a:gd name="connsiteY8" fmla="*/ 179163 h 3001301"/>
                  <a:gd name="connsiteX0" fmla="*/ 366385 w 1816123"/>
                  <a:gd name="connsiteY0" fmla="*/ 145302 h 2967440"/>
                  <a:gd name="connsiteX1" fmla="*/ 1251288 w 1816123"/>
                  <a:gd name="connsiteY1" fmla="*/ 108432 h 2967440"/>
                  <a:gd name="connsiteX2" fmla="*/ 1478716 w 1816123"/>
                  <a:gd name="connsiteY2" fmla="*/ 1494248 h 2967440"/>
                  <a:gd name="connsiteX3" fmla="*/ 1810556 w 1816123"/>
                  <a:gd name="connsiteY3" fmla="*/ 2504512 h 2967440"/>
                  <a:gd name="connsiteX4" fmla="*/ 1339779 w 1816123"/>
                  <a:gd name="connsiteY4" fmla="*/ 2940122 h 2967440"/>
                  <a:gd name="connsiteX5" fmla="*/ 453703 w 1816123"/>
                  <a:gd name="connsiteY5" fmla="*/ 2895346 h 2967440"/>
                  <a:gd name="connsiteX6" fmla="*/ 505323 w 1816123"/>
                  <a:gd name="connsiteY6" fmla="*/ 2017816 h 2967440"/>
                  <a:gd name="connsiteX7" fmla="*/ 49294 w 1816123"/>
                  <a:gd name="connsiteY7" fmla="*/ 1295676 h 2967440"/>
                  <a:gd name="connsiteX8" fmla="*/ 48124 w 1816123"/>
                  <a:gd name="connsiteY8" fmla="*/ 587223 h 2967440"/>
                  <a:gd name="connsiteX9" fmla="*/ 366385 w 1816123"/>
                  <a:gd name="connsiteY9" fmla="*/ 145302 h 296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6123" h="2967440">
                    <a:moveTo>
                      <a:pt x="366385" y="145302"/>
                    </a:moveTo>
                    <a:cubicBezTo>
                      <a:pt x="566912" y="65503"/>
                      <a:pt x="1065899" y="-116392"/>
                      <a:pt x="1251288" y="108432"/>
                    </a:cubicBezTo>
                    <a:cubicBezTo>
                      <a:pt x="1436677" y="333256"/>
                      <a:pt x="1385505" y="1094901"/>
                      <a:pt x="1478716" y="1494248"/>
                    </a:cubicBezTo>
                    <a:cubicBezTo>
                      <a:pt x="1571927" y="1893595"/>
                      <a:pt x="1859522" y="2251243"/>
                      <a:pt x="1810556" y="2504512"/>
                    </a:cubicBezTo>
                    <a:cubicBezTo>
                      <a:pt x="1761590" y="2757781"/>
                      <a:pt x="1498324" y="2951183"/>
                      <a:pt x="1339779" y="2940122"/>
                    </a:cubicBezTo>
                    <a:cubicBezTo>
                      <a:pt x="1181234" y="2929061"/>
                      <a:pt x="651773" y="3033086"/>
                      <a:pt x="453703" y="2895346"/>
                    </a:cubicBezTo>
                    <a:cubicBezTo>
                      <a:pt x="255633" y="2757606"/>
                      <a:pt x="572725" y="2284428"/>
                      <a:pt x="505323" y="2017816"/>
                    </a:cubicBezTo>
                    <a:cubicBezTo>
                      <a:pt x="437922" y="1751204"/>
                      <a:pt x="125494" y="1534108"/>
                      <a:pt x="49294" y="1295676"/>
                    </a:cubicBezTo>
                    <a:cubicBezTo>
                      <a:pt x="-26906" y="1057244"/>
                      <a:pt x="-4724" y="778952"/>
                      <a:pt x="48124" y="587223"/>
                    </a:cubicBezTo>
                    <a:cubicBezTo>
                      <a:pt x="100972" y="395494"/>
                      <a:pt x="165858" y="225101"/>
                      <a:pt x="366385" y="145302"/>
                    </a:cubicBezTo>
                    <a:close/>
                  </a:path>
                </a:pathLst>
              </a:cu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257800" y="1373093"/>
              <a:ext cx="2667000" cy="2360707"/>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5834446" y="1675672"/>
                  <a:ext cx="2679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5834446" y="1675672"/>
                  <a:ext cx="267940" cy="369332"/>
                </a:xfrm>
                <a:prstGeom prst="rect">
                  <a:avLst/>
                </a:prstGeom>
                <a:blipFill rotWithShape="0">
                  <a:blip r:embed="rId3"/>
                  <a:stretch>
                    <a:fillRect r="-2273"/>
                  </a:stretch>
                </a:blipFill>
              </p:spPr>
              <p:txBody>
                <a:bodyPr/>
                <a:lstStyle/>
                <a:p>
                  <a:r>
                    <a:rPr lang="en-US">
                      <a:noFill/>
                    </a:rPr>
                    <a:t> </a:t>
                  </a:r>
                </a:p>
              </p:txBody>
            </p:sp>
          </mc:Fallback>
        </mc:AlternateContent>
        <p:sp>
          <p:nvSpPr>
            <p:cNvPr id="29" name="Oval 28"/>
            <p:cNvSpPr>
              <a:spLocks noChangeAspect="1"/>
            </p:cNvSpPr>
            <p:nvPr/>
          </p:nvSpPr>
          <p:spPr>
            <a:xfrm>
              <a:off x="6093490" y="1924699"/>
              <a:ext cx="67180" cy="671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7007000" y="2150373"/>
              <a:ext cx="67180" cy="671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7019402" y="2157671"/>
                  <a:ext cx="267940" cy="3588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019402" y="2157671"/>
                  <a:ext cx="267940" cy="358877"/>
                </a:xfrm>
                <a:prstGeom prst="rect">
                  <a:avLst/>
                </a:prstGeom>
                <a:blipFill rotWithShape="0">
                  <a:blip r:embed="rId4"/>
                  <a:stretch>
                    <a:fillRect r="-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873629" y="2065861"/>
                  <a:ext cx="2679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1</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873629" y="2065861"/>
                  <a:ext cx="267940" cy="369332"/>
                </a:xfrm>
                <a:prstGeom prst="rect">
                  <a:avLst/>
                </a:prstGeom>
                <a:blipFill rotWithShape="0">
                  <a:blip r:embed="rId5"/>
                  <a:stretch>
                    <a:fillRect r="-46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019402" y="2749613"/>
                  <a:ext cx="2679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7019402" y="2749613"/>
                  <a:ext cx="267940" cy="369332"/>
                </a:xfrm>
                <a:prstGeom prst="rect">
                  <a:avLst/>
                </a:prstGeom>
                <a:blipFill rotWithShape="0">
                  <a:blip r:embed="rId6"/>
                  <a:stretch>
                    <a:fillRect r="-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472047" y="3069870"/>
                  <a:ext cx="2679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3</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472047" y="3069870"/>
                  <a:ext cx="267940" cy="369332"/>
                </a:xfrm>
                <a:prstGeom prst="rect">
                  <a:avLst/>
                </a:prstGeom>
                <a:blipFill rotWithShape="0">
                  <a:blip r:embed="rId7"/>
                  <a:stretch>
                    <a:fillRect r="-45455"/>
                  </a:stretch>
                </a:blipFill>
              </p:spPr>
              <p:txBody>
                <a:bodyPr/>
                <a:lstStyle/>
                <a:p>
                  <a:r>
                    <a:rPr lang="en-US">
                      <a:noFill/>
                    </a:rPr>
                    <a:t> </a:t>
                  </a:r>
                </a:p>
              </p:txBody>
            </p:sp>
          </mc:Fallback>
        </mc:AlternateContent>
        <p:sp>
          <p:nvSpPr>
            <p:cNvPr id="35" name="Oval 34"/>
            <p:cNvSpPr>
              <a:spLocks noChangeAspect="1"/>
            </p:cNvSpPr>
            <p:nvPr/>
          </p:nvSpPr>
          <p:spPr>
            <a:xfrm>
              <a:off x="6178502" y="3341705"/>
              <a:ext cx="67180" cy="6718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6000484" y="3058109"/>
                  <a:ext cx="2679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000484" y="3058109"/>
                  <a:ext cx="267940" cy="369332"/>
                </a:xfrm>
                <a:prstGeom prst="rect">
                  <a:avLst/>
                </a:prstGeom>
                <a:blipFill rotWithShape="0">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 Box 1076"/>
              <p:cNvSpPr txBox="1">
                <a:spLocks noChangeArrowheads="1"/>
              </p:cNvSpPr>
              <p:nvPr/>
            </p:nvSpPr>
            <p:spPr bwMode="auto">
              <a:xfrm>
                <a:off x="381000" y="3561014"/>
                <a:ext cx="6553200" cy="1142813"/>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sz="1700" dirty="0" smtClean="0"/>
                  <a:t>Iterative </a:t>
                </a:r>
                <a:r>
                  <a:rPr lang="en-US" sz="1700" dirty="0"/>
                  <a:t>relative fuzzy </a:t>
                </a:r>
                <a:r>
                  <a:rPr lang="en-US" sz="1700" dirty="0" smtClean="0"/>
                  <a:t>connectivity </a:t>
                </a:r>
              </a:p>
              <a:p>
                <a:endParaRPr lang="en-US" sz="900" dirty="0"/>
              </a:p>
              <a:p>
                <a:pPr/>
                <a14:m>
                  <m:oMathPara xmlns:m="http://schemas.openxmlformats.org/officeDocument/2006/math">
                    <m:oMathParaPr>
                      <m:jc m:val="centerGroup"/>
                    </m:oMathParaPr>
                    <m:oMath xmlns:m="http://schemas.openxmlformats.org/officeDocument/2006/math">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𝑝</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𝑞</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𝐶</m:t>
                      </m:r>
                      <m:r>
                        <a:rPr lang="en-US" b="0" i="1" smtClean="0">
                          <a:solidFill>
                            <a:srgbClr val="00FFFF"/>
                          </a:solidFill>
                          <a:latin typeface="Cambria Math" panose="02040503050406030204" pitchFamily="18" charset="0"/>
                        </a:rPr>
                        <m:t>,   </m:t>
                      </m:r>
                      <m:sSubSup>
                        <m:sSubSupPr>
                          <m:ctrlPr>
                            <a:rPr lang="en-US" b="0" i="1" smtClean="0">
                              <a:solidFill>
                                <a:srgbClr val="00FFFF"/>
                              </a:solidFill>
                              <a:latin typeface="Cambria Math" panose="02040503050406030204" pitchFamily="18" charset="0"/>
                            </a:rPr>
                          </m:ctrlPr>
                        </m:sSubSupPr>
                        <m:e>
                          <m:sSub>
                            <m:sSubPr>
                              <m:ctrlPr>
                                <a:rPr lang="en-US" b="0" i="1" smtClean="0">
                                  <a:solidFill>
                                    <a:srgbClr val="00FFFF"/>
                                  </a:solidFill>
                                  <a:latin typeface="Cambria Math" panose="02040503050406030204" pitchFamily="18" charset="0"/>
                                </a:rPr>
                              </m:ctrlPr>
                            </m:sSubPr>
                            <m:e>
                              <m:r>
                                <a:rPr lang="en-US" b="0" i="1" smtClean="0">
                                  <a:solidFill>
                                    <a:srgbClr val="00FFFF"/>
                                  </a:solidFill>
                                  <a:latin typeface="Cambria Math" panose="02040503050406030204" pitchFamily="18" charset="0"/>
                                </a:rPr>
                                <m:t>𝜇</m:t>
                              </m:r>
                            </m:e>
                            <m:sub>
                              <m:r>
                                <a:rPr lang="en-US" b="0" i="1" smtClean="0">
                                  <a:solidFill>
                                    <a:srgbClr val="00FFFF"/>
                                  </a:solidFill>
                                  <a:latin typeface="Cambria Math" panose="02040503050406030204" pitchFamily="18" charset="0"/>
                                </a:rPr>
                                <m:t>𝜅</m:t>
                              </m:r>
                            </m:sub>
                          </m:sSub>
                        </m:e>
                        <m:sub>
                          <m:r>
                            <a:rPr lang="en-US" b="0" i="1" smtClean="0">
                              <a:solidFill>
                                <a:srgbClr val="00FFFF"/>
                              </a:solidFill>
                              <a:latin typeface="Cambria Math" panose="02040503050406030204" pitchFamily="18" charset="0"/>
                            </a:rPr>
                            <m:t>𝑜𝑏</m:t>
                          </m:r>
                        </m:sub>
                        <m:sup>
                          <m:r>
                            <a:rPr lang="en-US" b="0" i="1" smtClean="0">
                              <a:solidFill>
                                <a:srgbClr val="00FFFF"/>
                              </a:solidFill>
                              <a:latin typeface="Cambria Math" panose="02040503050406030204" pitchFamily="18" charset="0"/>
                            </a:rPr>
                            <m:t>0</m:t>
                          </m:r>
                        </m:sup>
                      </m:sSubSup>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𝑝</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𝑞</m:t>
                      </m:r>
                      <m:r>
                        <a:rPr lang="en-US" b="0" i="1" smtClean="0">
                          <a:solidFill>
                            <a:srgbClr val="00FFFF"/>
                          </a:solidFill>
                          <a:latin typeface="Cambria Math" panose="02040503050406030204" pitchFamily="18" charset="0"/>
                        </a:rPr>
                        <m:t>)=</m:t>
                      </m:r>
                      <m:sSub>
                        <m:sSubPr>
                          <m:ctrlPr>
                            <a:rPr lang="en-US" b="0" i="1" smtClean="0">
                              <a:solidFill>
                                <a:srgbClr val="00FFFF"/>
                              </a:solidFill>
                              <a:latin typeface="Cambria Math" panose="02040503050406030204" pitchFamily="18" charset="0"/>
                            </a:rPr>
                          </m:ctrlPr>
                        </m:sSubPr>
                        <m:e>
                          <m:r>
                            <a:rPr lang="en-US" b="0" i="1" smtClean="0">
                              <a:solidFill>
                                <a:srgbClr val="00FFFF"/>
                              </a:solidFill>
                              <a:latin typeface="Cambria Math" panose="02040503050406030204" pitchFamily="18" charset="0"/>
                            </a:rPr>
                            <m:t>𝜇</m:t>
                          </m:r>
                        </m:e>
                        <m:sub>
                          <m:r>
                            <a:rPr lang="en-US" b="0" i="1" smtClean="0">
                              <a:solidFill>
                                <a:srgbClr val="00FFFF"/>
                              </a:solidFill>
                              <a:latin typeface="Cambria Math" panose="02040503050406030204" pitchFamily="18" charset="0"/>
                            </a:rPr>
                            <m:t>𝜅</m:t>
                          </m:r>
                        </m:sub>
                      </m:sSub>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𝑝</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𝑞</m:t>
                      </m:r>
                      <m:r>
                        <a:rPr lang="en-US" b="0" i="1" smtClean="0">
                          <a:solidFill>
                            <a:srgbClr val="00FFFF"/>
                          </a:solidFill>
                          <a:latin typeface="Cambria Math" panose="02040503050406030204" pitchFamily="18" charset="0"/>
                        </a:rPr>
                        <m:t>)</m:t>
                      </m:r>
                    </m:oMath>
                  </m:oMathPara>
                </a14:m>
                <a:endParaRPr lang="en-US" dirty="0" smtClean="0">
                  <a:solidFill>
                    <a:srgbClr val="00FFFF"/>
                  </a:solidFill>
                </a:endParaRPr>
              </a:p>
              <a:p>
                <a:pPr/>
                <a14:m>
                  <m:oMathPara xmlns:m="http://schemas.openxmlformats.org/officeDocument/2006/math">
                    <m:oMathParaPr>
                      <m:jc m:val="centerGroup"/>
                    </m:oMathParaPr>
                    <m:oMath xmlns:m="http://schemas.openxmlformats.org/officeDocument/2006/math">
                      <m:sSubSup>
                        <m:sSubSupPr>
                          <m:ctrlPr>
                            <a:rPr lang="en-US" b="0" i="1" smtClean="0">
                              <a:solidFill>
                                <a:srgbClr val="00FFFF"/>
                              </a:solidFill>
                              <a:latin typeface="Cambria Math" panose="02040503050406030204" pitchFamily="18" charset="0"/>
                            </a:rPr>
                          </m:ctrlPr>
                        </m:sSubSupPr>
                        <m:e>
                          <m:r>
                            <a:rPr lang="en-US" b="0" i="1" smtClean="0">
                              <a:solidFill>
                                <a:srgbClr val="00FFFF"/>
                              </a:solidFill>
                              <a:latin typeface="Cambria Math" panose="02040503050406030204" pitchFamily="18" charset="0"/>
                            </a:rPr>
                            <m:t>𝑃</m:t>
                          </m:r>
                        </m:e>
                        <m:sub>
                          <m:r>
                            <a:rPr lang="en-US" b="0" i="1" smtClean="0">
                              <a:solidFill>
                                <a:srgbClr val="00FFFF"/>
                              </a:solidFill>
                              <a:latin typeface="Cambria Math" panose="02040503050406030204" pitchFamily="18" charset="0"/>
                            </a:rPr>
                            <m:t>𝑜</m:t>
                          </m:r>
                          <m:sSub>
                            <m:sSubPr>
                              <m:ctrlPr>
                                <a:rPr lang="en-US" b="0" i="1" smtClean="0">
                                  <a:solidFill>
                                    <a:srgbClr val="00FFFF"/>
                                  </a:solidFill>
                                  <a:latin typeface="Cambria Math" panose="02040503050406030204" pitchFamily="18" charset="0"/>
                                </a:rPr>
                              </m:ctrlPr>
                            </m:sSubPr>
                            <m:e>
                              <m:r>
                                <a:rPr lang="en-US" b="0" i="1" smtClean="0">
                                  <a:solidFill>
                                    <a:srgbClr val="00FFFF"/>
                                  </a:solidFill>
                                  <a:latin typeface="Cambria Math" panose="02040503050406030204" pitchFamily="18" charset="0"/>
                                </a:rPr>
                                <m:t>𝑏</m:t>
                              </m:r>
                            </m:e>
                            <m:sub>
                              <m:r>
                                <a:rPr lang="en-US" b="0" i="1" smtClean="0">
                                  <a:solidFill>
                                    <a:srgbClr val="00FFFF"/>
                                  </a:solidFill>
                                  <a:latin typeface="Cambria Math" panose="02040503050406030204" pitchFamily="18" charset="0"/>
                                </a:rPr>
                                <m:t>𝜅</m:t>
                              </m:r>
                            </m:sub>
                          </m:sSub>
                        </m:sub>
                        <m:sup>
                          <m:r>
                            <a:rPr lang="en-US" b="0" i="1" smtClean="0">
                              <a:solidFill>
                                <a:srgbClr val="00FFFF"/>
                              </a:solidFill>
                              <a:latin typeface="Cambria Math" panose="02040503050406030204" pitchFamily="18" charset="0"/>
                            </a:rPr>
                            <m:t>0</m:t>
                          </m:r>
                        </m:sup>
                      </m:sSubSup>
                      <m:r>
                        <a:rPr lang="en-US" b="0" i="1" smtClean="0">
                          <a:solidFill>
                            <a:srgbClr val="00FFFF"/>
                          </a:solidFill>
                          <a:latin typeface="Cambria Math" panose="02040503050406030204" pitchFamily="18" charset="0"/>
                        </a:rPr>
                        <m:t>=</m:t>
                      </m:r>
                      <m:d>
                        <m:dPr>
                          <m:begChr m:val="{"/>
                          <m:endChr m:val="}"/>
                          <m:ctrlPr>
                            <a:rPr lang="en-US" b="0" i="1" smtClean="0">
                              <a:solidFill>
                                <a:srgbClr val="00FFFF"/>
                              </a:solidFill>
                              <a:latin typeface="Cambria Math" panose="02040503050406030204" pitchFamily="18" charset="0"/>
                            </a:rPr>
                          </m:ctrlPr>
                        </m:dPr>
                        <m:e>
                          <m:r>
                            <a:rPr lang="en-US" b="0" i="1" smtClean="0">
                              <a:solidFill>
                                <a:srgbClr val="00FFFF"/>
                              </a:solidFill>
                              <a:latin typeface="Cambria Math" panose="02040503050406030204" pitchFamily="18" charset="0"/>
                            </a:rPr>
                            <m:t>𝑐</m:t>
                          </m:r>
                          <m:r>
                            <a:rPr lang="en-US" b="0" i="1" smtClean="0">
                              <a:solidFill>
                                <a:srgbClr val="00FFFF"/>
                              </a:solidFill>
                              <a:latin typeface="Cambria Math" panose="02040503050406030204" pitchFamily="18" charset="0"/>
                            </a:rPr>
                            <m:t> | </m:t>
                          </m:r>
                          <m:r>
                            <a:rPr lang="en-US" b="0" i="1" smtClean="0">
                              <a:solidFill>
                                <a:srgbClr val="00FFFF"/>
                              </a:solidFill>
                              <a:latin typeface="Cambria Math" panose="02040503050406030204" pitchFamily="18" charset="0"/>
                            </a:rPr>
                            <m:t>𝑐</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𝐶</m:t>
                          </m:r>
                          <m:r>
                            <a:rPr lang="en-US" b="0" i="1" smtClean="0">
                              <a:solidFill>
                                <a:srgbClr val="00FFFF"/>
                              </a:solidFill>
                              <a:latin typeface="Cambria Math" panose="02040503050406030204" pitchFamily="18" charset="0"/>
                            </a:rPr>
                            <m:t> </m:t>
                          </m:r>
                          <m:r>
                            <m:rPr>
                              <m:nor/>
                            </m:rPr>
                            <a:rPr lang="en-US" b="0" i="0" smtClean="0">
                              <a:solidFill>
                                <a:srgbClr val="00FFFF"/>
                              </a:solidFill>
                              <a:latin typeface="Cambria Math" panose="02040503050406030204" pitchFamily="18" charset="0"/>
                            </a:rPr>
                            <m:t>and</m:t>
                          </m:r>
                          <m:r>
                            <m:rPr>
                              <m:nor/>
                            </m:rPr>
                            <a:rPr lang="en-US" b="0" i="0" smtClean="0">
                              <a:solidFill>
                                <a:srgbClr val="00FFFF"/>
                              </a:solidFill>
                              <a:latin typeface="Cambria Math" panose="02040503050406030204" pitchFamily="18" charset="0"/>
                            </a:rPr>
                            <m:t> </m:t>
                          </m:r>
                          <m:sSup>
                            <m:sSupPr>
                              <m:ctrlPr>
                                <a:rPr lang="en-US" b="0" i="1" smtClean="0">
                                  <a:solidFill>
                                    <a:srgbClr val="00FFFF"/>
                                  </a:solidFill>
                                  <a:latin typeface="Cambria Math" panose="02040503050406030204" pitchFamily="18" charset="0"/>
                                </a:rPr>
                              </m:ctrlPr>
                            </m:sSupPr>
                            <m:e>
                              <m:r>
                                <a:rPr lang="en-US" b="0" i="1" smtClean="0">
                                  <a:solidFill>
                                    <a:srgbClr val="00FFFF"/>
                                  </a:solidFill>
                                  <a:latin typeface="Cambria Math" panose="02040503050406030204" pitchFamily="18" charset="0"/>
                                </a:rPr>
                                <m:t>𝐾</m:t>
                              </m:r>
                            </m:e>
                            <m:sup>
                              <m:r>
                                <a:rPr lang="en-US" b="0" i="1" smtClean="0">
                                  <a:solidFill>
                                    <a:srgbClr val="00FFFF"/>
                                  </a:solidFill>
                                  <a:latin typeface="Cambria Math" panose="02040503050406030204" pitchFamily="18" charset="0"/>
                                </a:rPr>
                                <m:t>0</m:t>
                              </m:r>
                            </m:sup>
                          </m:sSup>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𝑜</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𝑐</m:t>
                          </m:r>
                          <m:r>
                            <a:rPr lang="en-US" b="0" i="1" smtClean="0">
                              <a:solidFill>
                                <a:srgbClr val="00FFFF"/>
                              </a:solidFill>
                              <a:latin typeface="Cambria Math" panose="02040503050406030204" pitchFamily="18" charset="0"/>
                            </a:rPr>
                            <m:t>) &gt;</m:t>
                          </m:r>
                          <m:sSup>
                            <m:sSupPr>
                              <m:ctrlPr>
                                <a:rPr lang="en-US" b="0" i="1" smtClean="0">
                                  <a:solidFill>
                                    <a:srgbClr val="00FFFF"/>
                                  </a:solidFill>
                                  <a:latin typeface="Cambria Math" panose="02040503050406030204" pitchFamily="18" charset="0"/>
                                </a:rPr>
                              </m:ctrlPr>
                            </m:sSupPr>
                            <m:e>
                              <m:r>
                                <a:rPr lang="en-US" b="0" i="1" smtClean="0">
                                  <a:solidFill>
                                    <a:srgbClr val="00FFFF"/>
                                  </a:solidFill>
                                  <a:latin typeface="Cambria Math" panose="02040503050406030204" pitchFamily="18" charset="0"/>
                                </a:rPr>
                                <m:t>𝐾</m:t>
                              </m:r>
                            </m:e>
                            <m:sup>
                              <m:r>
                                <a:rPr lang="en-US" b="0" i="1" smtClean="0">
                                  <a:solidFill>
                                    <a:srgbClr val="00FFFF"/>
                                  </a:solidFill>
                                  <a:latin typeface="Cambria Math" panose="02040503050406030204" pitchFamily="18" charset="0"/>
                                </a:rPr>
                                <m:t>0</m:t>
                              </m:r>
                            </m:sup>
                          </m:sSup>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𝑏</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𝑐</m:t>
                          </m:r>
                          <m:r>
                            <a:rPr lang="en-US" b="0" i="1" smtClean="0">
                              <a:solidFill>
                                <a:srgbClr val="00FFFF"/>
                              </a:solidFill>
                              <a:latin typeface="Cambria Math" panose="02040503050406030204" pitchFamily="18" charset="0"/>
                            </a:rPr>
                            <m:t>)</m:t>
                          </m:r>
                        </m:e>
                      </m:d>
                    </m:oMath>
                  </m:oMathPara>
                </a14:m>
                <a:endParaRPr lang="en-US" dirty="0" smtClean="0">
                  <a:solidFill>
                    <a:srgbClr val="00FFFF"/>
                  </a:solidFill>
                </a:endParaRPr>
              </a:p>
            </p:txBody>
          </p:sp>
        </mc:Choice>
        <mc:Fallback xmlns="">
          <p:sp>
            <p:nvSpPr>
              <p:cNvPr id="38" name="Text Box 1076"/>
              <p:cNvSpPr txBox="1">
                <a:spLocks noRot="1" noChangeAspect="1" noMove="1" noResize="1" noEditPoints="1" noAdjustHandles="1" noChangeArrowheads="1" noChangeShapeType="1" noTextEdit="1"/>
              </p:cNvSpPr>
              <p:nvPr/>
            </p:nvSpPr>
            <p:spPr bwMode="auto">
              <a:xfrm>
                <a:off x="381000" y="3561014"/>
                <a:ext cx="6553200" cy="1142813"/>
              </a:xfrm>
              <a:prstGeom prst="rect">
                <a:avLst/>
              </a:prstGeom>
              <a:blipFill rotWithShape="0">
                <a:blip r:embed="rId9"/>
                <a:stretch>
                  <a:fillRect l="-465" t="-15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Box 1076"/>
              <p:cNvSpPr txBox="1">
                <a:spLocks noChangeArrowheads="1"/>
              </p:cNvSpPr>
              <p:nvPr/>
            </p:nvSpPr>
            <p:spPr bwMode="auto">
              <a:xfrm>
                <a:off x="381000" y="5461352"/>
                <a:ext cx="6553200" cy="425822"/>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FFFF"/>
                              </a:solidFill>
                              <a:latin typeface="Cambria Math" panose="02040503050406030204" pitchFamily="18" charset="0"/>
                            </a:rPr>
                          </m:ctrlPr>
                        </m:sSubSupPr>
                        <m:e>
                          <m:r>
                            <a:rPr lang="en-US" i="1">
                              <a:solidFill>
                                <a:srgbClr val="00FFFF"/>
                              </a:solidFill>
                              <a:latin typeface="Cambria Math" panose="02040503050406030204" pitchFamily="18" charset="0"/>
                            </a:rPr>
                            <m:t>𝑃</m:t>
                          </m:r>
                        </m:e>
                        <m:sub>
                          <m:r>
                            <a:rPr lang="en-US" i="1">
                              <a:solidFill>
                                <a:srgbClr val="00FFFF"/>
                              </a:solidFill>
                              <a:latin typeface="Cambria Math" panose="02040503050406030204" pitchFamily="18" charset="0"/>
                            </a:rPr>
                            <m:t>𝑜</m:t>
                          </m:r>
                          <m:sSub>
                            <m:sSubPr>
                              <m:ctrlPr>
                                <a:rPr lang="en-US" i="1">
                                  <a:solidFill>
                                    <a:srgbClr val="00FFFF"/>
                                  </a:solidFill>
                                  <a:latin typeface="Cambria Math" panose="02040503050406030204" pitchFamily="18" charset="0"/>
                                </a:rPr>
                              </m:ctrlPr>
                            </m:sSubPr>
                            <m:e>
                              <m:r>
                                <a:rPr lang="en-US" i="1">
                                  <a:solidFill>
                                    <a:srgbClr val="00FFFF"/>
                                  </a:solidFill>
                                  <a:latin typeface="Cambria Math" panose="02040503050406030204" pitchFamily="18" charset="0"/>
                                </a:rPr>
                                <m:t>𝑏</m:t>
                              </m:r>
                            </m:e>
                            <m:sub>
                              <m:r>
                                <a:rPr lang="en-US" i="1">
                                  <a:solidFill>
                                    <a:srgbClr val="00FFFF"/>
                                  </a:solidFill>
                                  <a:latin typeface="Cambria Math" panose="02040503050406030204" pitchFamily="18" charset="0"/>
                                </a:rPr>
                                <m:t>𝜅</m:t>
                              </m:r>
                            </m:sub>
                          </m:sSub>
                        </m:sub>
                        <m:sup>
                          <m:r>
                            <a:rPr lang="en-US" b="0" i="1" smtClean="0">
                              <a:solidFill>
                                <a:srgbClr val="00FFFF"/>
                              </a:solidFill>
                              <a:latin typeface="Cambria Math" panose="02040503050406030204" pitchFamily="18" charset="0"/>
                            </a:rPr>
                            <m:t>𝑖</m:t>
                          </m:r>
                        </m:sup>
                      </m:sSubSup>
                      <m:r>
                        <a:rPr lang="en-US" i="1">
                          <a:solidFill>
                            <a:srgbClr val="00FFFF"/>
                          </a:solidFill>
                          <a:latin typeface="Cambria Math" panose="02040503050406030204" pitchFamily="18" charset="0"/>
                        </a:rPr>
                        <m:t>=</m:t>
                      </m:r>
                      <m:d>
                        <m:dPr>
                          <m:begChr m:val="{"/>
                          <m:endChr m:val="}"/>
                          <m:ctrlPr>
                            <a:rPr lang="en-US" i="1">
                              <a:solidFill>
                                <a:srgbClr val="00FFFF"/>
                              </a:solidFill>
                              <a:latin typeface="Cambria Math" panose="02040503050406030204" pitchFamily="18" charset="0"/>
                            </a:rPr>
                          </m:ctrlPr>
                        </m:dPr>
                        <m:e>
                          <m:r>
                            <a:rPr lang="en-US" i="1">
                              <a:solidFill>
                                <a:srgbClr val="00FFFF"/>
                              </a:solidFill>
                              <a:latin typeface="Cambria Math" panose="02040503050406030204" pitchFamily="18" charset="0"/>
                            </a:rPr>
                            <m:t>𝑐</m:t>
                          </m:r>
                          <m:r>
                            <a:rPr lang="en-US" i="1">
                              <a:solidFill>
                                <a:srgbClr val="00FFFF"/>
                              </a:solidFill>
                              <a:latin typeface="Cambria Math" panose="02040503050406030204" pitchFamily="18" charset="0"/>
                            </a:rPr>
                            <m:t> | </m:t>
                          </m:r>
                          <m:r>
                            <a:rPr lang="en-US" i="1">
                              <a:solidFill>
                                <a:srgbClr val="00FFFF"/>
                              </a:solidFill>
                              <a:latin typeface="Cambria Math" panose="02040503050406030204" pitchFamily="18" charset="0"/>
                            </a:rPr>
                            <m:t>𝑐</m:t>
                          </m:r>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𝐶</m:t>
                          </m:r>
                          <m:r>
                            <a:rPr lang="en-US" i="1">
                              <a:solidFill>
                                <a:srgbClr val="00FFFF"/>
                              </a:solidFill>
                              <a:latin typeface="Cambria Math" panose="02040503050406030204" pitchFamily="18" charset="0"/>
                            </a:rPr>
                            <m:t> </m:t>
                          </m:r>
                          <m:r>
                            <m:rPr>
                              <m:nor/>
                            </m:rPr>
                            <a:rPr lang="en-US">
                              <a:solidFill>
                                <a:srgbClr val="00FFFF"/>
                              </a:solidFill>
                              <a:latin typeface="Cambria Math" panose="02040503050406030204" pitchFamily="18" charset="0"/>
                            </a:rPr>
                            <m:t>and</m:t>
                          </m:r>
                          <m:r>
                            <m:rPr>
                              <m:nor/>
                            </m:rPr>
                            <a:rPr lang="en-US">
                              <a:solidFill>
                                <a:srgbClr val="00FFFF"/>
                              </a:solidFill>
                              <a:latin typeface="Cambria Math" panose="02040503050406030204" pitchFamily="18" charset="0"/>
                            </a:rPr>
                            <m:t> </m:t>
                          </m:r>
                          <m:sSup>
                            <m:sSupPr>
                              <m:ctrlPr>
                                <a:rPr lang="en-US" i="1">
                                  <a:solidFill>
                                    <a:srgbClr val="00FFFF"/>
                                  </a:solidFill>
                                  <a:latin typeface="Cambria Math" panose="02040503050406030204" pitchFamily="18" charset="0"/>
                                </a:rPr>
                              </m:ctrlPr>
                            </m:sSupPr>
                            <m:e>
                              <m:r>
                                <a:rPr lang="en-US" i="1">
                                  <a:solidFill>
                                    <a:srgbClr val="00FFFF"/>
                                  </a:solidFill>
                                  <a:latin typeface="Cambria Math" panose="02040503050406030204" pitchFamily="18" charset="0"/>
                                </a:rPr>
                                <m:t>𝐾</m:t>
                              </m:r>
                            </m:e>
                            <m:sup>
                              <m:r>
                                <a:rPr lang="en-US" b="0" i="1" smtClean="0">
                                  <a:solidFill>
                                    <a:srgbClr val="00FFFF"/>
                                  </a:solidFill>
                                  <a:latin typeface="Cambria Math" panose="02040503050406030204" pitchFamily="18" charset="0"/>
                                </a:rPr>
                                <m:t>𝑖</m:t>
                              </m:r>
                            </m:sup>
                          </m:sSup>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𝑜</m:t>
                          </m:r>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𝑐</m:t>
                          </m:r>
                          <m:r>
                            <a:rPr lang="en-US" i="1">
                              <a:solidFill>
                                <a:srgbClr val="00FFFF"/>
                              </a:solidFill>
                              <a:latin typeface="Cambria Math" panose="02040503050406030204" pitchFamily="18" charset="0"/>
                            </a:rPr>
                            <m:t>) &gt;</m:t>
                          </m:r>
                          <m:sSup>
                            <m:sSupPr>
                              <m:ctrlPr>
                                <a:rPr lang="en-US" i="1">
                                  <a:solidFill>
                                    <a:srgbClr val="00FFFF"/>
                                  </a:solidFill>
                                  <a:latin typeface="Cambria Math" panose="02040503050406030204" pitchFamily="18" charset="0"/>
                                </a:rPr>
                              </m:ctrlPr>
                            </m:sSupPr>
                            <m:e>
                              <m:r>
                                <a:rPr lang="en-US" i="1">
                                  <a:solidFill>
                                    <a:srgbClr val="00FFFF"/>
                                  </a:solidFill>
                                  <a:latin typeface="Cambria Math" panose="02040503050406030204" pitchFamily="18" charset="0"/>
                                </a:rPr>
                                <m:t>𝐾</m:t>
                              </m:r>
                            </m:e>
                            <m:sup>
                              <m:r>
                                <a:rPr lang="en-US" b="0" i="1" smtClean="0">
                                  <a:solidFill>
                                    <a:srgbClr val="00FFFF"/>
                                  </a:solidFill>
                                  <a:latin typeface="Cambria Math" panose="02040503050406030204" pitchFamily="18" charset="0"/>
                                </a:rPr>
                                <m:t>𝑖</m:t>
                              </m:r>
                            </m:sup>
                          </m:sSup>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𝑏</m:t>
                          </m:r>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𝑐</m:t>
                          </m:r>
                          <m:r>
                            <a:rPr lang="en-US" i="1">
                              <a:solidFill>
                                <a:srgbClr val="00FFFF"/>
                              </a:solidFill>
                              <a:latin typeface="Cambria Math" panose="02040503050406030204" pitchFamily="18" charset="0"/>
                            </a:rPr>
                            <m:t>)</m:t>
                          </m:r>
                        </m:e>
                      </m:d>
                    </m:oMath>
                  </m:oMathPara>
                </a14:m>
                <a:endParaRPr lang="en-US" dirty="0" smtClean="0">
                  <a:solidFill>
                    <a:srgbClr val="00FFFF"/>
                  </a:solidFill>
                </a:endParaRPr>
              </a:p>
            </p:txBody>
          </p:sp>
        </mc:Choice>
        <mc:Fallback xmlns="">
          <p:sp>
            <p:nvSpPr>
              <p:cNvPr id="39" name="Text Box 1076"/>
              <p:cNvSpPr txBox="1">
                <a:spLocks noRot="1" noChangeAspect="1" noMove="1" noResize="1" noEditPoints="1" noAdjustHandles="1" noChangeArrowheads="1" noChangeShapeType="1" noTextEdit="1"/>
              </p:cNvSpPr>
              <p:nvPr/>
            </p:nvSpPr>
            <p:spPr bwMode="auto">
              <a:xfrm>
                <a:off x="381000" y="5461352"/>
                <a:ext cx="6553200" cy="425822"/>
              </a:xfrm>
              <a:prstGeom prst="rect">
                <a:avLst/>
              </a:prstGeom>
              <a:blipFill rotWithShape="0">
                <a:blip r:embed="rId10"/>
                <a:stretch>
                  <a:fillRect b="-2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1076"/>
              <p:cNvSpPr txBox="1">
                <a:spLocks noChangeArrowheads="1"/>
              </p:cNvSpPr>
              <p:nvPr/>
            </p:nvSpPr>
            <p:spPr bwMode="auto">
              <a:xfrm>
                <a:off x="381000" y="4726714"/>
                <a:ext cx="6553200" cy="811761"/>
              </a:xfrm>
              <a:prstGeom prst="rect">
                <a:avLst/>
              </a:prstGeom>
              <a:noFill/>
              <a:ln>
                <a:noFill/>
              </a:ln>
              <a:effectLst/>
              <a:extLst>
                <a:ext uri="{909E8E84-426E-40DD-AFC4-6F175D3DCCD1}">
                  <a14:hiddenFill>
                    <a:solidFill>
                      <a:schemeClr val="accent1"/>
                    </a:solidFill>
                  </a14:hiddenFill>
                </a:ext>
                <a:ext uri="{91240B29-F687-4F45-9708-019B960494DF}">
                  <a14:hiddenLine w="12700" cap="sq">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FFFF"/>
                          </a:solidFill>
                          <a:latin typeface="Cambria Math" panose="02040503050406030204" pitchFamily="18" charset="0"/>
                        </a:rPr>
                        <m:t>∀</m:t>
                      </m:r>
                      <m:r>
                        <a:rPr lang="en-US" i="1" smtClean="0">
                          <a:solidFill>
                            <a:srgbClr val="00FFFF"/>
                          </a:solidFill>
                          <a:latin typeface="Cambria Math" panose="02040503050406030204" pitchFamily="18" charset="0"/>
                        </a:rPr>
                        <m:t>𝑝</m:t>
                      </m:r>
                      <m:r>
                        <a:rPr lang="en-US" i="1" smtClean="0">
                          <a:solidFill>
                            <a:srgbClr val="00FFFF"/>
                          </a:solidFill>
                          <a:latin typeface="Cambria Math" panose="02040503050406030204" pitchFamily="18" charset="0"/>
                        </a:rPr>
                        <m:t>,</m:t>
                      </m:r>
                      <m:r>
                        <a:rPr lang="en-US" i="1" smtClean="0">
                          <a:solidFill>
                            <a:srgbClr val="00FFFF"/>
                          </a:solidFill>
                          <a:latin typeface="Cambria Math" panose="02040503050406030204" pitchFamily="18" charset="0"/>
                        </a:rPr>
                        <m:t>𝑞</m:t>
                      </m:r>
                      <m:r>
                        <a:rPr lang="en-US" i="1" smtClean="0">
                          <a:solidFill>
                            <a:srgbClr val="00FFFF"/>
                          </a:solidFill>
                          <a:latin typeface="Cambria Math" panose="02040503050406030204" pitchFamily="18" charset="0"/>
                        </a:rPr>
                        <m:t>∈</m:t>
                      </m:r>
                      <m:r>
                        <a:rPr lang="en-US" i="1" smtClean="0">
                          <a:solidFill>
                            <a:srgbClr val="00FFFF"/>
                          </a:solidFill>
                          <a:latin typeface="Cambria Math" panose="02040503050406030204" pitchFamily="18" charset="0"/>
                        </a:rPr>
                        <m:t>𝐶</m:t>
                      </m:r>
                      <m:r>
                        <a:rPr lang="en-US" i="1" smtClean="0">
                          <a:solidFill>
                            <a:srgbClr val="00FFFF"/>
                          </a:solidFill>
                          <a:latin typeface="Cambria Math" panose="02040503050406030204" pitchFamily="18" charset="0"/>
                        </a:rPr>
                        <m:t>,   </m:t>
                      </m:r>
                      <m:sSubSup>
                        <m:sSubSupPr>
                          <m:ctrlPr>
                            <a:rPr lang="en-US" i="1">
                              <a:solidFill>
                                <a:srgbClr val="00FFFF"/>
                              </a:solidFill>
                              <a:latin typeface="Cambria Math" panose="02040503050406030204" pitchFamily="18" charset="0"/>
                            </a:rPr>
                          </m:ctrlPr>
                        </m:sSubSupPr>
                        <m:e>
                          <m:sSub>
                            <m:sSubPr>
                              <m:ctrlPr>
                                <a:rPr lang="en-US" i="1">
                                  <a:solidFill>
                                    <a:srgbClr val="00FFFF"/>
                                  </a:solidFill>
                                  <a:latin typeface="Cambria Math" panose="02040503050406030204" pitchFamily="18" charset="0"/>
                                </a:rPr>
                              </m:ctrlPr>
                            </m:sSubPr>
                            <m:e>
                              <m:r>
                                <a:rPr lang="en-US" i="1">
                                  <a:solidFill>
                                    <a:srgbClr val="00FFFF"/>
                                  </a:solidFill>
                                  <a:latin typeface="Cambria Math" panose="02040503050406030204" pitchFamily="18" charset="0"/>
                                </a:rPr>
                                <m:t>𝜇</m:t>
                              </m:r>
                            </m:e>
                            <m:sub>
                              <m:r>
                                <a:rPr lang="en-US" i="1">
                                  <a:solidFill>
                                    <a:srgbClr val="00FFFF"/>
                                  </a:solidFill>
                                  <a:latin typeface="Cambria Math" panose="02040503050406030204" pitchFamily="18" charset="0"/>
                                </a:rPr>
                                <m:t>𝜅</m:t>
                              </m:r>
                            </m:sub>
                          </m:sSub>
                        </m:e>
                        <m:sub>
                          <m:r>
                            <a:rPr lang="en-US" i="1">
                              <a:solidFill>
                                <a:srgbClr val="00FFFF"/>
                              </a:solidFill>
                              <a:latin typeface="Cambria Math" panose="02040503050406030204" pitchFamily="18" charset="0"/>
                            </a:rPr>
                            <m:t>𝑜𝑏</m:t>
                          </m:r>
                        </m:sub>
                        <m:sup>
                          <m:r>
                            <a:rPr lang="en-US" i="1">
                              <a:solidFill>
                                <a:srgbClr val="00FFFF"/>
                              </a:solidFill>
                              <a:latin typeface="Cambria Math" panose="02040503050406030204" pitchFamily="18" charset="0"/>
                            </a:rPr>
                            <m:t>0</m:t>
                          </m:r>
                        </m:sup>
                      </m:sSubSup>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𝑝</m:t>
                      </m:r>
                      <m:r>
                        <a:rPr lang="en-US" i="1">
                          <a:solidFill>
                            <a:srgbClr val="00FFFF"/>
                          </a:solidFill>
                          <a:latin typeface="Cambria Math" panose="02040503050406030204" pitchFamily="18" charset="0"/>
                        </a:rPr>
                        <m:t>,</m:t>
                      </m:r>
                      <m:r>
                        <a:rPr lang="en-US" i="1">
                          <a:solidFill>
                            <a:srgbClr val="00FFFF"/>
                          </a:solidFill>
                          <a:latin typeface="Cambria Math" panose="02040503050406030204" pitchFamily="18" charset="0"/>
                        </a:rPr>
                        <m:t>𝑞</m:t>
                      </m:r>
                      <m:r>
                        <a:rPr lang="en-US" i="1">
                          <a:solidFill>
                            <a:srgbClr val="00FFFF"/>
                          </a:solidFill>
                          <a:latin typeface="Cambria Math" panose="02040503050406030204" pitchFamily="18" charset="0"/>
                        </a:rPr>
                        <m:t>)=</m:t>
                      </m:r>
                      <m:d>
                        <m:dPr>
                          <m:begChr m:val="{"/>
                          <m:endChr m:val=""/>
                          <m:ctrlPr>
                            <a:rPr lang="en-US" i="1" smtClean="0">
                              <a:solidFill>
                                <a:srgbClr val="00FFFF"/>
                              </a:solidFill>
                              <a:latin typeface="Cambria Math" panose="02040503050406030204" pitchFamily="18" charset="0"/>
                            </a:rPr>
                          </m:ctrlPr>
                        </m:dPr>
                        <m:e>
                          <m:m>
                            <m:mPr>
                              <m:mcs>
                                <m:mc>
                                  <m:mcPr>
                                    <m:count m:val="2"/>
                                    <m:mcJc m:val="center"/>
                                  </m:mcPr>
                                </m:mc>
                              </m:mcs>
                              <m:ctrlPr>
                                <a:rPr lang="en-US" i="1" smtClean="0">
                                  <a:solidFill>
                                    <a:srgbClr val="00FFFF"/>
                                  </a:solidFill>
                                  <a:latin typeface="Cambria Math" panose="02040503050406030204" pitchFamily="18" charset="0"/>
                                </a:rPr>
                              </m:ctrlPr>
                            </m:mPr>
                            <m:mr>
                              <m:e>
                                <m:r>
                                  <m:rPr>
                                    <m:brk m:alnAt="7"/>
                                  </m:rPr>
                                  <a:rPr lang="en-US" b="0" i="1" smtClean="0">
                                    <a:solidFill>
                                      <a:srgbClr val="00FFFF"/>
                                    </a:solidFill>
                                    <a:latin typeface="Cambria Math" panose="02040503050406030204" pitchFamily="18" charset="0"/>
                                  </a:rPr>
                                  <m:t>0</m:t>
                                </m:r>
                                <m:r>
                                  <a:rPr lang="en-US" b="0" i="1" smtClean="0">
                                    <a:solidFill>
                                      <a:srgbClr val="00FFFF"/>
                                    </a:solidFill>
                                    <a:latin typeface="Cambria Math" panose="02040503050406030204" pitchFamily="18" charset="0"/>
                                  </a:rPr>
                                  <m:t>,</m:t>
                                </m:r>
                              </m:e>
                              <m:e>
                                <m:r>
                                  <m:rPr>
                                    <m:nor/>
                                  </m:rPr>
                                  <a:rPr lang="en-US" b="0" i="0" smtClean="0">
                                    <a:solidFill>
                                      <a:srgbClr val="00FFFF"/>
                                    </a:solidFill>
                                    <a:latin typeface="Cambria Math" panose="02040503050406030204" pitchFamily="18" charset="0"/>
                                  </a:rPr>
                                  <m:t>if</m:t>
                                </m:r>
                                <m:r>
                                  <a:rPr lang="en-US" b="0" i="1" smtClean="0">
                                    <a:solidFill>
                                      <a:srgbClr val="00FFFF"/>
                                    </a:solidFill>
                                    <a:latin typeface="Cambria Math" panose="02040503050406030204" pitchFamily="18" charset="0"/>
                                  </a:rPr>
                                  <m:t> </m:t>
                                </m:r>
                                <m:r>
                                  <a:rPr lang="en-US" b="0" i="1" smtClean="0">
                                    <a:solidFill>
                                      <a:srgbClr val="00FFFF"/>
                                    </a:solidFill>
                                    <a:latin typeface="Cambria Math" panose="02040503050406030204" pitchFamily="18" charset="0"/>
                                  </a:rPr>
                                  <m:t>𝑝</m:t>
                                </m:r>
                                <m:r>
                                  <a:rPr lang="en-US" b="0" i="1" smtClean="0">
                                    <a:solidFill>
                                      <a:srgbClr val="00FFFF"/>
                                    </a:solidFill>
                                    <a:latin typeface="Cambria Math" panose="02040503050406030204" pitchFamily="18" charset="0"/>
                                  </a:rPr>
                                  <m:t> </m:t>
                                </m:r>
                                <m:r>
                                  <m:rPr>
                                    <m:nor/>
                                  </m:rPr>
                                  <a:rPr lang="en-US" b="0" i="0" smtClean="0">
                                    <a:solidFill>
                                      <a:srgbClr val="00FFFF"/>
                                    </a:solidFill>
                                    <a:latin typeface="Cambria Math" panose="02040503050406030204" pitchFamily="18" charset="0"/>
                                  </a:rPr>
                                  <m:t>or</m:t>
                                </m:r>
                                <m:r>
                                  <a:rPr lang="en-US" b="0" i="1" smtClean="0">
                                    <a:solidFill>
                                      <a:srgbClr val="00FFFF"/>
                                    </a:solidFill>
                                    <a:latin typeface="Cambria Math" panose="02040503050406030204" pitchFamily="18" charset="0"/>
                                  </a:rPr>
                                  <m:t> </m:t>
                                </m:r>
                                <m:r>
                                  <a:rPr lang="en-US" b="0" i="1" smtClean="0">
                                    <a:solidFill>
                                      <a:srgbClr val="00FFFF"/>
                                    </a:solidFill>
                                    <a:latin typeface="Cambria Math" panose="02040503050406030204" pitchFamily="18" charset="0"/>
                                  </a:rPr>
                                  <m:t>𝑞</m:t>
                                </m:r>
                                <m:r>
                                  <a:rPr lang="en-US" b="0" i="1" smtClean="0">
                                    <a:solidFill>
                                      <a:srgbClr val="00FFFF"/>
                                    </a:solidFill>
                                    <a:latin typeface="Cambria Math" panose="02040503050406030204" pitchFamily="18" charset="0"/>
                                  </a:rPr>
                                  <m:t>∈</m:t>
                                </m:r>
                                <m:sSubSup>
                                  <m:sSubSupPr>
                                    <m:ctrlPr>
                                      <a:rPr lang="en-US" i="1">
                                        <a:solidFill>
                                          <a:srgbClr val="00FFFF"/>
                                        </a:solidFill>
                                        <a:latin typeface="Cambria Math" panose="02040503050406030204" pitchFamily="18" charset="0"/>
                                      </a:rPr>
                                    </m:ctrlPr>
                                  </m:sSubSupPr>
                                  <m:e>
                                    <m:r>
                                      <a:rPr lang="en-US" i="1">
                                        <a:solidFill>
                                          <a:srgbClr val="00FFFF"/>
                                        </a:solidFill>
                                        <a:latin typeface="Cambria Math" panose="02040503050406030204" pitchFamily="18" charset="0"/>
                                      </a:rPr>
                                      <m:t>𝑃</m:t>
                                    </m:r>
                                  </m:e>
                                  <m:sub>
                                    <m:r>
                                      <a:rPr lang="en-US" i="1">
                                        <a:solidFill>
                                          <a:srgbClr val="00FFFF"/>
                                        </a:solidFill>
                                        <a:latin typeface="Cambria Math" panose="02040503050406030204" pitchFamily="18" charset="0"/>
                                      </a:rPr>
                                      <m:t>𝑜</m:t>
                                    </m:r>
                                    <m:sSub>
                                      <m:sSubPr>
                                        <m:ctrlPr>
                                          <a:rPr lang="en-US" i="1">
                                            <a:solidFill>
                                              <a:srgbClr val="00FFFF"/>
                                            </a:solidFill>
                                            <a:latin typeface="Cambria Math" panose="02040503050406030204" pitchFamily="18" charset="0"/>
                                          </a:rPr>
                                        </m:ctrlPr>
                                      </m:sSubPr>
                                      <m:e>
                                        <m:r>
                                          <a:rPr lang="en-US" i="1">
                                            <a:solidFill>
                                              <a:srgbClr val="00FFFF"/>
                                            </a:solidFill>
                                            <a:latin typeface="Cambria Math" panose="02040503050406030204" pitchFamily="18" charset="0"/>
                                          </a:rPr>
                                          <m:t>𝑏</m:t>
                                        </m:r>
                                      </m:e>
                                      <m:sub>
                                        <m:r>
                                          <a:rPr lang="en-US" i="1">
                                            <a:solidFill>
                                              <a:srgbClr val="00FFFF"/>
                                            </a:solidFill>
                                            <a:latin typeface="Cambria Math" panose="02040503050406030204" pitchFamily="18" charset="0"/>
                                          </a:rPr>
                                          <m:t>𝜅</m:t>
                                        </m:r>
                                      </m:sub>
                                    </m:sSub>
                                  </m:sub>
                                  <m:sup>
                                    <m:r>
                                      <a:rPr lang="en-US" b="0" i="1" smtClean="0">
                                        <a:solidFill>
                                          <a:srgbClr val="00FFFF"/>
                                        </a:solidFill>
                                        <a:latin typeface="Cambria Math" panose="02040503050406030204" pitchFamily="18" charset="0"/>
                                      </a:rPr>
                                      <m:t>𝑖</m:t>
                                    </m:r>
                                    <m:r>
                                      <a:rPr lang="en-US" b="0" i="1" smtClean="0">
                                        <a:solidFill>
                                          <a:srgbClr val="00FFFF"/>
                                        </a:solidFill>
                                        <a:latin typeface="Cambria Math" panose="02040503050406030204" pitchFamily="18" charset="0"/>
                                      </a:rPr>
                                      <m:t>−1</m:t>
                                    </m:r>
                                  </m:sup>
                                </m:sSubSup>
                                <m:r>
                                  <a:rPr lang="en-US" b="0" i="1" smtClean="0">
                                    <a:solidFill>
                                      <a:srgbClr val="00FFFF"/>
                                    </a:solidFill>
                                    <a:latin typeface="Cambria Math" panose="02040503050406030204" pitchFamily="18" charset="0"/>
                                  </a:rPr>
                                  <m:t>,</m:t>
                                </m:r>
                              </m:e>
                            </m:mr>
                            <m:mr>
                              <m:e>
                                <m:sSub>
                                  <m:sSubPr>
                                    <m:ctrlPr>
                                      <a:rPr lang="en-US" b="0" i="1" smtClean="0">
                                        <a:solidFill>
                                          <a:srgbClr val="00FFFF"/>
                                        </a:solidFill>
                                        <a:latin typeface="Cambria Math" panose="02040503050406030204" pitchFamily="18" charset="0"/>
                                      </a:rPr>
                                    </m:ctrlPr>
                                  </m:sSubPr>
                                  <m:e>
                                    <m:r>
                                      <a:rPr lang="en-US" b="0" i="1" smtClean="0">
                                        <a:solidFill>
                                          <a:srgbClr val="00FFFF"/>
                                        </a:solidFill>
                                        <a:latin typeface="Cambria Math" panose="02040503050406030204" pitchFamily="18" charset="0"/>
                                      </a:rPr>
                                      <m:t>𝜇</m:t>
                                    </m:r>
                                  </m:e>
                                  <m:sub>
                                    <m:r>
                                      <a:rPr lang="en-US" b="0" i="1" smtClean="0">
                                        <a:solidFill>
                                          <a:srgbClr val="00FFFF"/>
                                        </a:solidFill>
                                        <a:latin typeface="Cambria Math" panose="02040503050406030204" pitchFamily="18" charset="0"/>
                                      </a:rPr>
                                      <m:t>𝜅</m:t>
                                    </m:r>
                                  </m:sub>
                                </m:sSub>
                                <m:d>
                                  <m:dPr>
                                    <m:ctrlPr>
                                      <a:rPr lang="en-US" b="0" i="1" smtClean="0">
                                        <a:solidFill>
                                          <a:srgbClr val="00FFFF"/>
                                        </a:solidFill>
                                        <a:latin typeface="Cambria Math" panose="02040503050406030204" pitchFamily="18" charset="0"/>
                                      </a:rPr>
                                    </m:ctrlPr>
                                  </m:dPr>
                                  <m:e>
                                    <m:r>
                                      <a:rPr lang="en-US" b="0" i="1" smtClean="0">
                                        <a:solidFill>
                                          <a:srgbClr val="00FFFF"/>
                                        </a:solidFill>
                                        <a:latin typeface="Cambria Math" panose="02040503050406030204" pitchFamily="18" charset="0"/>
                                      </a:rPr>
                                      <m:t>𝑝</m:t>
                                    </m:r>
                                    <m:r>
                                      <a:rPr lang="en-US" b="0" i="1" smtClean="0">
                                        <a:solidFill>
                                          <a:srgbClr val="00FFFF"/>
                                        </a:solidFill>
                                        <a:latin typeface="Cambria Math" panose="02040503050406030204" pitchFamily="18" charset="0"/>
                                      </a:rPr>
                                      <m:t>,</m:t>
                                    </m:r>
                                    <m:r>
                                      <a:rPr lang="en-US" b="0" i="1" smtClean="0">
                                        <a:solidFill>
                                          <a:srgbClr val="00FFFF"/>
                                        </a:solidFill>
                                        <a:latin typeface="Cambria Math" panose="02040503050406030204" pitchFamily="18" charset="0"/>
                                      </a:rPr>
                                      <m:t>𝑞</m:t>
                                    </m:r>
                                  </m:e>
                                </m:d>
                                <m:r>
                                  <a:rPr lang="en-US" b="0" i="1" smtClean="0">
                                    <a:solidFill>
                                      <a:srgbClr val="00FFFF"/>
                                    </a:solidFill>
                                    <a:latin typeface="Cambria Math" panose="02040503050406030204" pitchFamily="18" charset="0"/>
                                  </a:rPr>
                                  <m:t>,</m:t>
                                </m:r>
                              </m:e>
                              <m:e>
                                <m:r>
                                  <m:rPr>
                                    <m:nor/>
                                  </m:rPr>
                                  <a:rPr lang="en-US" b="0" i="0" smtClean="0">
                                    <a:solidFill>
                                      <a:srgbClr val="00FFFF"/>
                                    </a:solidFill>
                                    <a:latin typeface="Cambria Math" panose="02040503050406030204" pitchFamily="18" charset="0"/>
                                  </a:rPr>
                                  <m:t>otherwise</m:t>
                                </m:r>
                                <m:r>
                                  <a:rPr lang="en-US" b="0" i="1" smtClean="0">
                                    <a:solidFill>
                                      <a:srgbClr val="00FFFF"/>
                                    </a:solidFill>
                                    <a:latin typeface="Cambria Math" panose="02040503050406030204" pitchFamily="18" charset="0"/>
                                  </a:rPr>
                                  <m:t>.</m:t>
                                </m:r>
                              </m:e>
                            </m:mr>
                          </m:m>
                        </m:e>
                      </m:d>
                    </m:oMath>
                  </m:oMathPara>
                </a14:m>
                <a:endParaRPr lang="en-US" dirty="0" smtClean="0">
                  <a:solidFill>
                    <a:srgbClr val="00FFFF"/>
                  </a:solidFill>
                </a:endParaRPr>
              </a:p>
            </p:txBody>
          </p:sp>
        </mc:Choice>
        <mc:Fallback xmlns="">
          <p:sp>
            <p:nvSpPr>
              <p:cNvPr id="20" name="Text Box 1076"/>
              <p:cNvSpPr txBox="1">
                <a:spLocks noRot="1" noChangeAspect="1" noMove="1" noResize="1" noEditPoints="1" noAdjustHandles="1" noChangeArrowheads="1" noChangeShapeType="1" noTextEdit="1"/>
              </p:cNvSpPr>
              <p:nvPr/>
            </p:nvSpPr>
            <p:spPr bwMode="auto">
              <a:xfrm>
                <a:off x="381000" y="4726714"/>
                <a:ext cx="6553200" cy="811761"/>
              </a:xfrm>
              <a:prstGeom prst="rect">
                <a:avLst/>
              </a:prstGeom>
              <a:blipFill rotWithShape="0">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extBox 1"/>
          <p:cNvSpPr txBox="1"/>
          <p:nvPr/>
        </p:nvSpPr>
        <p:spPr>
          <a:xfrm>
            <a:off x="7007000" y="3869464"/>
            <a:ext cx="965861" cy="646331"/>
          </a:xfrm>
          <a:prstGeom prst="rect">
            <a:avLst/>
          </a:prstGeom>
          <a:noFill/>
        </p:spPr>
        <p:txBody>
          <a:bodyPr wrap="square" rtlCol="0">
            <a:spAutoFit/>
          </a:bodyPr>
          <a:lstStyle/>
          <a:p>
            <a:r>
              <a:rPr lang="en-US" dirty="0" smtClean="0">
                <a:solidFill>
                  <a:srgbClr val="FFFF00"/>
                </a:solidFill>
              </a:rPr>
              <a:t>Initial rules</a:t>
            </a:r>
            <a:endParaRPr lang="en-US" dirty="0">
              <a:solidFill>
                <a:srgbClr val="FFFF00"/>
              </a:solidFill>
            </a:endParaRPr>
          </a:p>
        </p:txBody>
      </p:sp>
      <p:sp>
        <p:nvSpPr>
          <p:cNvPr id="22" name="TextBox 21"/>
          <p:cNvSpPr txBox="1"/>
          <p:nvPr/>
        </p:nvSpPr>
        <p:spPr>
          <a:xfrm>
            <a:off x="7007000" y="4922754"/>
            <a:ext cx="1451200" cy="646331"/>
          </a:xfrm>
          <a:prstGeom prst="rect">
            <a:avLst/>
          </a:prstGeom>
          <a:noFill/>
        </p:spPr>
        <p:txBody>
          <a:bodyPr wrap="square" rtlCol="0">
            <a:spAutoFit/>
          </a:bodyPr>
          <a:lstStyle/>
          <a:p>
            <a:r>
              <a:rPr lang="en-US" dirty="0" smtClean="0">
                <a:solidFill>
                  <a:srgbClr val="FFFF00"/>
                </a:solidFill>
              </a:rPr>
              <a:t>Iterative refinement</a:t>
            </a:r>
            <a:endParaRPr lang="en-US" dirty="0">
              <a:solidFill>
                <a:srgbClr val="FFFF00"/>
              </a:solidFill>
            </a:endParaRPr>
          </a:p>
        </p:txBody>
      </p:sp>
      <p:cxnSp>
        <p:nvCxnSpPr>
          <p:cNvPr id="7" name="Straight Connector 6"/>
          <p:cNvCxnSpPr/>
          <p:nvPr/>
        </p:nvCxnSpPr>
        <p:spPr>
          <a:xfrm>
            <a:off x="762000" y="4720867"/>
            <a:ext cx="7467600" cy="0"/>
          </a:xfrm>
          <a:prstGeom prst="line">
            <a:avLst/>
          </a:prstGeom>
          <a:ln w="9525">
            <a:solidFill>
              <a:srgbClr val="FFDDFF"/>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01381" y="5896992"/>
            <a:ext cx="8610600" cy="507831"/>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Udupa, "Iterative relative fuzzy connectedness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image segmentation," Proc of the IEEE Workshop on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Math Meth Biomed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Anal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(MMBIA),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28-35</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2000.</a:t>
            </a:r>
          </a:p>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Lotufo</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"Relative fuzzy connectedness and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image segmentation," IEEE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 Pat Anal Mach Intel,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24</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I485-1500, 2002</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Ciesielski,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Zhuge</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"Iterative relative fuzzy connectedness for multiple objects with multiple seeds,"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107</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160-182, 2007</a:t>
            </a:r>
          </a:p>
        </p:txBody>
      </p:sp>
    </p:spTree>
    <p:extLst>
      <p:ext uri="{BB962C8B-B14F-4D97-AF65-F5344CB8AC3E}">
        <p14:creationId xmlns:p14="http://schemas.microsoft.com/office/powerpoint/2010/main" val="51836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
            <a:ext cx="7772400" cy="1143000"/>
          </a:xfrm>
        </p:spPr>
        <p:txBody>
          <a:bodyPr>
            <a:normAutofit/>
          </a:bodyPr>
          <a:lstStyle/>
          <a:p>
            <a:r>
              <a:rPr lang="en-US" altLang="en-US" sz="3600" dirty="0" smtClean="0"/>
              <a:t>Summary</a:t>
            </a:r>
            <a:endParaRPr lang="en-US" altLang="en-US" sz="3600" dirty="0"/>
          </a:p>
        </p:txBody>
      </p:sp>
      <p:sp>
        <p:nvSpPr>
          <p:cNvPr id="46083" name="Rectangle 3"/>
          <p:cNvSpPr>
            <a:spLocks noGrp="1" noChangeArrowheads="1"/>
          </p:cNvSpPr>
          <p:nvPr>
            <p:ph type="body" idx="1"/>
          </p:nvPr>
        </p:nvSpPr>
        <p:spPr>
          <a:xfrm>
            <a:off x="152400" y="1524000"/>
            <a:ext cx="8839200" cy="4724400"/>
          </a:xfrm>
        </p:spPr>
        <p:txBody>
          <a:bodyPr>
            <a:normAutofit lnSpcReduction="10000"/>
          </a:bodyPr>
          <a:lstStyle/>
          <a:p>
            <a:pPr>
              <a:lnSpc>
                <a:spcPct val="90000"/>
              </a:lnSpc>
              <a:spcBef>
                <a:spcPct val="35000"/>
              </a:spcBef>
            </a:pPr>
            <a:r>
              <a:rPr lang="en-US" altLang="en-US" sz="2800" dirty="0"/>
              <a:t>Interpretation of object scale as neighborhood size.</a:t>
            </a:r>
          </a:p>
          <a:p>
            <a:pPr>
              <a:lnSpc>
                <a:spcPct val="90000"/>
              </a:lnSpc>
              <a:spcBef>
                <a:spcPct val="35000"/>
              </a:spcBef>
            </a:pPr>
            <a:r>
              <a:rPr lang="en-US" altLang="en-US" sz="2800" dirty="0"/>
              <a:t>Computation of scale without explicit  </a:t>
            </a:r>
            <a:r>
              <a:rPr lang="en-US" altLang="en-US" sz="2800" dirty="0" smtClean="0"/>
              <a:t>object segmentation</a:t>
            </a:r>
            <a:endParaRPr lang="en-US" altLang="en-US" sz="2800" dirty="0"/>
          </a:p>
          <a:p>
            <a:pPr>
              <a:lnSpc>
                <a:spcPct val="90000"/>
              </a:lnSpc>
              <a:spcBef>
                <a:spcPct val="35000"/>
              </a:spcBef>
            </a:pPr>
            <a:r>
              <a:rPr lang="en-US" altLang="en-US" sz="2800" dirty="0"/>
              <a:t>A new class of scale-based fuzzy affinity relations considering both homogeneity and </a:t>
            </a:r>
            <a:r>
              <a:rPr lang="en-US" altLang="en-US" sz="2800" dirty="0" smtClean="0"/>
              <a:t>object-features</a:t>
            </a:r>
            <a:endParaRPr lang="en-US" altLang="en-US" sz="2800" dirty="0"/>
          </a:p>
          <a:p>
            <a:pPr>
              <a:lnSpc>
                <a:spcPct val="90000"/>
              </a:lnSpc>
              <a:spcBef>
                <a:spcPct val="35000"/>
              </a:spcBef>
            </a:pPr>
            <a:r>
              <a:rPr lang="en-US" altLang="en-US" sz="2800" dirty="0" smtClean="0"/>
              <a:t>Relative fuzzy connectedness simultaneously grows multiple objects</a:t>
            </a:r>
          </a:p>
          <a:p>
            <a:pPr>
              <a:lnSpc>
                <a:spcPct val="90000"/>
              </a:lnSpc>
              <a:spcBef>
                <a:spcPct val="35000"/>
              </a:spcBef>
            </a:pPr>
            <a:r>
              <a:rPr lang="en-US" altLang="en-US" sz="2800" dirty="0" smtClean="0"/>
              <a:t>Iterative relative fuzzy connectedness refines the rules of competition to iteratively separate multiple objects starting a large scale and iteratively progressing to finer details</a:t>
            </a:r>
            <a:endParaRPr lang="en-US" altLang="en-US" sz="2800" dirty="0"/>
          </a:p>
        </p:txBody>
      </p:sp>
    </p:spTree>
    <p:extLst>
      <p:ext uri="{BB962C8B-B14F-4D97-AF65-F5344CB8AC3E}">
        <p14:creationId xmlns:p14="http://schemas.microsoft.com/office/powerpoint/2010/main" val="154647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76200"/>
            <a:ext cx="8382000" cy="1143000"/>
          </a:xfrm>
        </p:spPr>
        <p:txBody>
          <a:bodyPr>
            <a:normAutofit/>
          </a:bodyPr>
          <a:lstStyle/>
          <a:p>
            <a:pPr algn="ctr"/>
            <a:r>
              <a:rPr lang="en-US" altLang="en-US" sz="3600" dirty="0"/>
              <a:t>Fuzzy Distance </a:t>
            </a:r>
            <a:r>
              <a:rPr lang="en-US" altLang="en-US" sz="3600" dirty="0" smtClean="0"/>
              <a:t>Transform</a:t>
            </a:r>
            <a:endParaRPr lang="en-US" altLang="en-US" sz="3600" dirty="0"/>
          </a:p>
        </p:txBody>
      </p:sp>
    </p:spTree>
    <p:extLst>
      <p:ext uri="{BB962C8B-B14F-4D97-AF65-F5344CB8AC3E}">
        <p14:creationId xmlns:p14="http://schemas.microsoft.com/office/powerpoint/2010/main" val="273880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1"/>
          <p:cNvSpPr>
            <a:spLocks noGrp="1" noChangeArrowheads="1"/>
          </p:cNvSpPr>
          <p:nvPr>
            <p:ph type="title"/>
          </p:nvPr>
        </p:nvSpPr>
        <p:spPr>
          <a:xfrm>
            <a:off x="774700" y="76200"/>
            <a:ext cx="7772400" cy="1143000"/>
          </a:xfrm>
        </p:spPr>
        <p:txBody>
          <a:bodyPr/>
          <a:lstStyle/>
          <a:p>
            <a:pPr eaLnBrk="1" hangingPunct="1"/>
            <a:r>
              <a:rPr lang="en-US" sz="3600" dirty="0" smtClean="0"/>
              <a:t>References</a:t>
            </a:r>
          </a:p>
        </p:txBody>
      </p:sp>
      <p:sp>
        <p:nvSpPr>
          <p:cNvPr id="3" name="Rectangle 2"/>
          <p:cNvSpPr/>
          <p:nvPr/>
        </p:nvSpPr>
        <p:spPr>
          <a:xfrm>
            <a:off x="762000" y="1505664"/>
            <a:ext cx="7467600" cy="5047536"/>
          </a:xfrm>
          <a:prstGeom prst="rect">
            <a:avLst/>
          </a:prstGeom>
        </p:spPr>
        <p:txBody>
          <a:bodyPr wrap="square">
            <a:spAutoFit/>
          </a:bodyPr>
          <a:lstStyle/>
          <a:p>
            <a:pPr marL="457200" marR="0" indent="-457200" algn="just">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[1]	P. K. Saha, J. K. Udupa, and D. </a:t>
            </a:r>
            <a:r>
              <a:rPr lang="en-US" sz="1400" dirty="0" err="1">
                <a:latin typeface="Calibri" panose="020F0502020204030204" pitchFamily="34" charset="0"/>
                <a:ea typeface="Calibri" panose="020F0502020204030204" pitchFamily="34" charset="0"/>
                <a:cs typeface="Times New Roman" panose="02020603050405020304" pitchFamily="18" charset="0"/>
              </a:rPr>
              <a:t>Odhner</a:t>
            </a:r>
            <a:r>
              <a:rPr lang="en-US" sz="1400" dirty="0">
                <a:latin typeface="Calibri" panose="020F0502020204030204" pitchFamily="34" charset="0"/>
                <a:ea typeface="Calibri" panose="020F0502020204030204" pitchFamily="34" charset="0"/>
                <a:cs typeface="Times New Roman" panose="02020603050405020304" pitchFamily="18" charset="0"/>
              </a:rPr>
              <a:t>, "Scale-based fuzzy connected image segmentation: theory, algorithms, and validation," </a:t>
            </a:r>
            <a:r>
              <a:rPr lang="en-US" sz="1400" i="1" dirty="0">
                <a:latin typeface="Calibri" panose="020F0502020204030204" pitchFamily="34" charset="0"/>
                <a:ea typeface="Calibri" panose="020F0502020204030204" pitchFamily="34" charset="0"/>
                <a:cs typeface="Times New Roman" panose="02020603050405020304" pitchFamily="18" charset="0"/>
              </a:rPr>
              <a:t>Computer Vision and Image Understanding, </a:t>
            </a:r>
            <a:r>
              <a:rPr lang="en-US" sz="1400" dirty="0">
                <a:latin typeface="Calibri" panose="020F0502020204030204" pitchFamily="34" charset="0"/>
                <a:ea typeface="Calibri" panose="020F0502020204030204" pitchFamily="34" charset="0"/>
                <a:cs typeface="Times New Roman" panose="02020603050405020304" pitchFamily="18" charset="0"/>
              </a:rPr>
              <a:t>vol. 77, pp. 145-174, 2000.</a:t>
            </a:r>
          </a:p>
          <a:p>
            <a:pPr marL="457200" marR="0" indent="-457200" algn="just">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[2]	P. K. Saha and J. K. Udupa, "Iterative relative fuzzy connectedness and object definition: theory, algorithms, and applications in image segmentation," </a:t>
            </a:r>
            <a:r>
              <a:rPr lang="en-US" sz="1400" i="1" dirty="0">
                <a:latin typeface="Calibri" panose="020F0502020204030204" pitchFamily="34" charset="0"/>
                <a:ea typeface="Calibri" panose="020F0502020204030204" pitchFamily="34" charset="0"/>
                <a:cs typeface="Times New Roman" panose="02020603050405020304" pitchFamily="18" charset="0"/>
              </a:rPr>
              <a:t>Proc of the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i="1" dirty="0">
                <a:latin typeface="Calibri" panose="020F0502020204030204" pitchFamily="34" charset="0"/>
                <a:ea typeface="Calibri" panose="020F0502020204030204" pitchFamily="34" charset="0"/>
                <a:cs typeface="Times New Roman" panose="02020603050405020304" pitchFamily="18" charset="0"/>
              </a:rPr>
              <a:t>IEEE Workshop on Mathematical Methods in Biomedical Image Analysis (MMBIA)</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pp. 28-35, 2000</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[3]	PK </a:t>
            </a:r>
            <a:r>
              <a:rPr lang="en-US" sz="1400" dirty="0">
                <a:latin typeface="Calibri" panose="020F0502020204030204" pitchFamily="34" charset="0"/>
                <a:ea typeface="Calibri" panose="020F0502020204030204" pitchFamily="34" charset="0"/>
                <a:cs typeface="Times New Roman" panose="02020603050405020304" pitchFamily="18" charset="0"/>
              </a:rPr>
              <a:t>Saha, JK Udupa, “Fuzzy connected object delineation: axiomatic path strength definition and the case of multiple seeds”, Computer Vision and Image Understanding, </a:t>
            </a:r>
            <a:r>
              <a:rPr lang="en-US" sz="1400" dirty="0" smtClean="0">
                <a:latin typeface="Calibri" panose="020F0502020204030204" pitchFamily="34" charset="0"/>
                <a:ea typeface="Calibri" panose="020F0502020204030204" pitchFamily="34" charset="0"/>
                <a:cs typeface="Times New Roman" panose="02020603050405020304" pitchFamily="18" charset="0"/>
              </a:rPr>
              <a:t>vol. 83, </a:t>
            </a:r>
            <a:r>
              <a:rPr lang="en-US" sz="1400" dirty="0">
                <a:latin typeface="Calibri" panose="020F0502020204030204" pitchFamily="34" charset="0"/>
                <a:ea typeface="Calibri" panose="020F0502020204030204" pitchFamily="34" charset="0"/>
                <a:cs typeface="Times New Roman" panose="02020603050405020304" pitchFamily="18" charset="0"/>
              </a:rPr>
              <a:t>275-295, 2001.</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[4]</a:t>
            </a:r>
            <a:r>
              <a:rPr lang="en-US" sz="1400" dirty="0">
                <a:latin typeface="Calibri" panose="020F0502020204030204" pitchFamily="34" charset="0"/>
                <a:ea typeface="Calibri" panose="020F0502020204030204" pitchFamily="34" charset="0"/>
                <a:cs typeface="Times New Roman" panose="02020603050405020304" pitchFamily="18" charset="0"/>
              </a:rPr>
              <a:t>	P. K. Saha and J. K. Udupa, "Relative fuzzy connectedness among multiple objects: theory, algorithms, and applications in image segmentation," </a:t>
            </a:r>
            <a:r>
              <a:rPr lang="en-US" sz="1400" i="1" dirty="0">
                <a:latin typeface="Calibri" panose="020F0502020204030204" pitchFamily="34" charset="0"/>
                <a:ea typeface="Calibri" panose="020F0502020204030204" pitchFamily="34" charset="0"/>
                <a:cs typeface="Times New Roman" panose="02020603050405020304" pitchFamily="18" charset="0"/>
              </a:rPr>
              <a:t>Computer Vision and Image Understanding, </a:t>
            </a:r>
            <a:r>
              <a:rPr lang="en-US" sz="1400" dirty="0">
                <a:latin typeface="Calibri" panose="020F0502020204030204" pitchFamily="34" charset="0"/>
                <a:ea typeface="Calibri" panose="020F0502020204030204" pitchFamily="34" charset="0"/>
                <a:cs typeface="Times New Roman" panose="02020603050405020304" pitchFamily="18" charset="0"/>
              </a:rPr>
              <a:t>vol. 82, pp. 42-56, 2001.</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[5]</a:t>
            </a:r>
            <a:r>
              <a:rPr lang="en-US" sz="1400" dirty="0">
                <a:latin typeface="Calibri" panose="020F0502020204030204" pitchFamily="34" charset="0"/>
                <a:ea typeface="Calibri" panose="020F0502020204030204" pitchFamily="34" charset="0"/>
                <a:cs typeface="Times New Roman" panose="02020603050405020304" pitchFamily="18" charset="0"/>
              </a:rPr>
              <a:t>	J. K. Udupa, P. K. Saha, and R. d. A. Lotufo, "Relative fuzzy connectedness and object definition: theory, algorithms, and applications in image segmentation," </a:t>
            </a:r>
            <a:r>
              <a:rPr lang="en-US" sz="1400" i="1" dirty="0">
                <a:latin typeface="Calibri" panose="020F0502020204030204" pitchFamily="34" charset="0"/>
                <a:ea typeface="Calibri" panose="020F0502020204030204" pitchFamily="34" charset="0"/>
                <a:cs typeface="Times New Roman" panose="02020603050405020304" pitchFamily="18" charset="0"/>
              </a:rPr>
              <a:t>IEEE Transactions on Pattern Analysis and Machine Intelligence, </a:t>
            </a:r>
            <a:r>
              <a:rPr lang="en-US" sz="1400" dirty="0">
                <a:latin typeface="Calibri" panose="020F0502020204030204" pitchFamily="34" charset="0"/>
                <a:ea typeface="Calibri" panose="020F0502020204030204" pitchFamily="34" charset="0"/>
                <a:cs typeface="Times New Roman" panose="02020603050405020304" pitchFamily="18" charset="0"/>
              </a:rPr>
              <a:t>vol. 24, pp. I485-1500, 2002.</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[6]</a:t>
            </a:r>
            <a:r>
              <a:rPr lang="en-US" sz="1400" dirty="0">
                <a:latin typeface="Calibri" panose="020F0502020204030204" pitchFamily="34" charset="0"/>
                <a:ea typeface="Calibri" panose="020F0502020204030204" pitchFamily="34" charset="0"/>
                <a:cs typeface="Times New Roman" panose="02020603050405020304" pitchFamily="18" charset="0"/>
              </a:rPr>
              <a:t>	J. K. Udupa and P. K. Saha, "Fuzzy connectedness and image segmentation," </a:t>
            </a:r>
            <a:r>
              <a:rPr lang="en-US" sz="1400" i="1" dirty="0">
                <a:latin typeface="Calibri" panose="020F0502020204030204" pitchFamily="34" charset="0"/>
                <a:ea typeface="Calibri" panose="020F0502020204030204" pitchFamily="34" charset="0"/>
                <a:cs typeface="Times New Roman" panose="02020603050405020304" pitchFamily="18" charset="0"/>
              </a:rPr>
              <a:t>Proceedings of the IEEE, </a:t>
            </a:r>
            <a:r>
              <a:rPr lang="en-US" sz="1400" dirty="0">
                <a:latin typeface="Calibri" panose="020F0502020204030204" pitchFamily="34" charset="0"/>
                <a:ea typeface="Calibri" panose="020F0502020204030204" pitchFamily="34" charset="0"/>
                <a:cs typeface="Times New Roman" panose="02020603050405020304" pitchFamily="18" charset="0"/>
              </a:rPr>
              <a:t>vol. 91, pp. 1649-1669, 2003.</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[7]</a:t>
            </a:r>
            <a:r>
              <a:rPr lang="en-US" sz="1400" dirty="0">
                <a:latin typeface="Calibri" panose="020F0502020204030204" pitchFamily="34" charset="0"/>
                <a:ea typeface="Calibri" panose="020F0502020204030204" pitchFamily="34" charset="0"/>
                <a:cs typeface="Times New Roman" panose="02020603050405020304" pitchFamily="18" charset="0"/>
              </a:rPr>
              <a:t>	T. Lei, J. K. Udupa, P. K. Saha, and D. </a:t>
            </a:r>
            <a:r>
              <a:rPr lang="en-US" sz="1400" dirty="0" err="1">
                <a:latin typeface="Calibri" panose="020F0502020204030204" pitchFamily="34" charset="0"/>
                <a:ea typeface="Calibri" panose="020F0502020204030204" pitchFamily="34" charset="0"/>
                <a:cs typeface="Times New Roman" panose="02020603050405020304" pitchFamily="18" charset="0"/>
              </a:rPr>
              <a:t>Odhner</a:t>
            </a:r>
            <a:r>
              <a:rPr lang="en-US" sz="1400" dirty="0">
                <a:latin typeface="Calibri" panose="020F0502020204030204" pitchFamily="34" charset="0"/>
                <a:ea typeface="Calibri" panose="020F0502020204030204" pitchFamily="34" charset="0"/>
                <a:cs typeface="Times New Roman" panose="02020603050405020304" pitchFamily="18" charset="0"/>
              </a:rPr>
              <a:t>, "Artery-vein separation via MRA-an image processing approach," </a:t>
            </a:r>
            <a:r>
              <a:rPr lang="en-US" sz="1400" i="1" dirty="0">
                <a:latin typeface="Calibri" panose="020F0502020204030204" pitchFamily="34" charset="0"/>
                <a:ea typeface="Calibri" panose="020F0502020204030204" pitchFamily="34" charset="0"/>
                <a:cs typeface="Times New Roman" panose="02020603050405020304" pitchFamily="18" charset="0"/>
              </a:rPr>
              <a:t>IEEE Transactions on Medical Imaging, </a:t>
            </a:r>
            <a:r>
              <a:rPr lang="en-US" sz="1400" dirty="0">
                <a:latin typeface="Calibri" panose="020F0502020204030204" pitchFamily="34" charset="0"/>
                <a:ea typeface="Calibri" panose="020F0502020204030204" pitchFamily="34" charset="0"/>
                <a:cs typeface="Times New Roman" panose="02020603050405020304" pitchFamily="18" charset="0"/>
              </a:rPr>
              <a:t>vol. 20, pp. 689-703, 2001</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r>
              <a:rPr lang="en-US" sz="1400" dirty="0">
                <a:latin typeface="Calibri" panose="020F0502020204030204" pitchFamily="34" charset="0"/>
                <a:ea typeface="Calibri" panose="020F0502020204030204" pitchFamily="34" charset="0"/>
                <a:cs typeface="Times New Roman" panose="02020603050405020304" pitchFamily="18" charset="0"/>
              </a:rPr>
              <a:t>[8]	P. K. Saha, J. K. Udupa, E. F. Conant, D. P. Chakraborty, and D. Sullivan, "Breast tissue density quantification via digitized mammograms," </a:t>
            </a:r>
            <a:r>
              <a:rPr lang="en-US" sz="1400" i="1" dirty="0">
                <a:latin typeface="Calibri" panose="020F0502020204030204" pitchFamily="34" charset="0"/>
                <a:ea typeface="Calibri" panose="020F0502020204030204" pitchFamily="34" charset="0"/>
                <a:cs typeface="Times New Roman" panose="02020603050405020304" pitchFamily="18" charset="0"/>
              </a:rPr>
              <a:t>IEEE Transactions on Medical Imaging, </a:t>
            </a:r>
            <a:r>
              <a:rPr lang="en-US" sz="1400" dirty="0">
                <a:latin typeface="Calibri" panose="020F0502020204030204" pitchFamily="34" charset="0"/>
                <a:ea typeface="Calibri" panose="020F0502020204030204" pitchFamily="34" charset="0"/>
                <a:cs typeface="Times New Roman" panose="02020603050405020304" pitchFamily="18" charset="0"/>
              </a:rPr>
              <a:t>vol. 20, pp. 792-803, 2001.</a:t>
            </a:r>
          </a:p>
          <a:p>
            <a:pPr marL="457200" marR="0" indent="-457200" algn="just">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8230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6553200" cy="1143000"/>
          </a:xfrm>
        </p:spPr>
        <p:txBody>
          <a:bodyPr>
            <a:normAutofit/>
          </a:bodyPr>
          <a:lstStyle/>
          <a:p>
            <a:pPr algn="ctr"/>
            <a:r>
              <a:rPr lang="en-US" altLang="en-US" sz="3600" dirty="0"/>
              <a:t>Motivation</a:t>
            </a:r>
          </a:p>
        </p:txBody>
      </p:sp>
      <p:sp>
        <p:nvSpPr>
          <p:cNvPr id="4099" name="Rectangle 3"/>
          <p:cNvSpPr>
            <a:spLocks noGrp="1" noChangeArrowheads="1"/>
          </p:cNvSpPr>
          <p:nvPr>
            <p:ph type="body" sz="half" idx="1"/>
          </p:nvPr>
        </p:nvSpPr>
        <p:spPr>
          <a:xfrm>
            <a:off x="381000" y="1524000"/>
            <a:ext cx="3733800" cy="990600"/>
          </a:xfrm>
        </p:spPr>
        <p:txBody>
          <a:bodyPr/>
          <a:lstStyle/>
          <a:p>
            <a:pPr>
              <a:lnSpc>
                <a:spcPct val="90000"/>
              </a:lnSpc>
              <a:buSzPct val="70000"/>
            </a:pPr>
            <a:r>
              <a:rPr lang="en-US" altLang="en-US" sz="2000" dirty="0">
                <a:solidFill>
                  <a:srgbClr val="FFFF00"/>
                </a:solidFill>
              </a:rPr>
              <a:t>Distance </a:t>
            </a:r>
            <a:r>
              <a:rPr lang="en-US" altLang="en-US" sz="2000" dirty="0" smtClean="0">
                <a:solidFill>
                  <a:srgbClr val="FFFF00"/>
                </a:solidFill>
              </a:rPr>
              <a:t>transform</a:t>
            </a:r>
            <a:r>
              <a:rPr lang="en-US" altLang="en-US" sz="2000" dirty="0" smtClean="0">
                <a:solidFill>
                  <a:srgbClr val="FFFFFF"/>
                </a:solidFill>
              </a:rPr>
              <a:t> is a </a:t>
            </a:r>
            <a:r>
              <a:rPr lang="en-US" altLang="en-US" sz="2000" dirty="0">
                <a:solidFill>
                  <a:srgbClr val="FFFFFF"/>
                </a:solidFill>
              </a:rPr>
              <a:t>popularly used tool for object shape analysis</a:t>
            </a:r>
          </a:p>
        </p:txBody>
      </p:sp>
      <p:grpSp>
        <p:nvGrpSpPr>
          <p:cNvPr id="4139" name="Group 43"/>
          <p:cNvGrpSpPr>
            <a:grpSpLocks/>
          </p:cNvGrpSpPr>
          <p:nvPr/>
        </p:nvGrpSpPr>
        <p:grpSpPr bwMode="auto">
          <a:xfrm>
            <a:off x="3962400" y="1077913"/>
            <a:ext cx="4953000" cy="5354638"/>
            <a:chOff x="2496" y="679"/>
            <a:chExt cx="3120" cy="3373"/>
          </a:xfrm>
        </p:grpSpPr>
        <p:grpSp>
          <p:nvGrpSpPr>
            <p:cNvPr id="4136" name="Group 40"/>
            <p:cNvGrpSpPr>
              <a:grpSpLocks/>
            </p:cNvGrpSpPr>
            <p:nvPr/>
          </p:nvGrpSpPr>
          <p:grpSpPr bwMode="auto">
            <a:xfrm>
              <a:off x="3992" y="679"/>
              <a:ext cx="1624" cy="1289"/>
              <a:chOff x="3992" y="679"/>
              <a:chExt cx="1624" cy="1289"/>
            </a:xfrm>
          </p:grpSpPr>
          <p:grpSp>
            <p:nvGrpSpPr>
              <p:cNvPr id="4131" name="Group 35"/>
              <p:cNvGrpSpPr>
                <a:grpSpLocks/>
              </p:cNvGrpSpPr>
              <p:nvPr/>
            </p:nvGrpSpPr>
            <p:grpSpPr bwMode="auto">
              <a:xfrm>
                <a:off x="4482" y="679"/>
                <a:ext cx="1134" cy="1289"/>
                <a:chOff x="4218" y="864"/>
                <a:chExt cx="1134" cy="1289"/>
              </a:xfrm>
            </p:grpSpPr>
            <p:pic>
              <p:nvPicPr>
                <p:cNvPr id="4129" name="Picture 33" descr="Slid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 y="1024"/>
                  <a:ext cx="1134"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Rectangle 22"/>
                <p:cNvSpPr>
                  <a:spLocks noChangeArrowheads="1"/>
                </p:cNvSpPr>
                <p:nvPr/>
              </p:nvSpPr>
              <p:spPr bwMode="auto">
                <a:xfrm>
                  <a:off x="4224" y="864"/>
                  <a:ext cx="1128"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0000"/>
                      </a:solidFill>
                      <a:miter lim="800000"/>
                      <a:headEnd/>
                      <a:tailEnd/>
                    </a14:hiddenLine>
                  </a:ext>
                </a:extLst>
              </p:spPr>
              <p:txBody>
                <a:bodyPr/>
                <a:lstStyle/>
                <a:p>
                  <a:endParaRPr lang="en-US"/>
                </a:p>
              </p:txBody>
            </p:sp>
          </p:grpSp>
          <p:sp>
            <p:nvSpPr>
              <p:cNvPr id="4112" name="Rectangle 16"/>
              <p:cNvSpPr>
                <a:spLocks noChangeArrowheads="1"/>
              </p:cNvSpPr>
              <p:nvPr/>
            </p:nvSpPr>
            <p:spPr bwMode="auto">
              <a:xfrm>
                <a:off x="3992" y="1230"/>
                <a:ext cx="4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1800" dirty="0">
                    <a:solidFill>
                      <a:srgbClr val="00FFFF"/>
                    </a:solidFill>
                    <a:latin typeface="Times New Roman" panose="02020603050405020304" pitchFamily="18" charset="0"/>
                  </a:rPr>
                  <a:t>44µm</a:t>
                </a:r>
              </a:p>
            </p:txBody>
          </p:sp>
        </p:grpSp>
        <p:grpSp>
          <p:nvGrpSpPr>
            <p:cNvPr id="4137" name="Group 41"/>
            <p:cNvGrpSpPr>
              <a:grpSpLocks/>
            </p:cNvGrpSpPr>
            <p:nvPr/>
          </p:nvGrpSpPr>
          <p:grpSpPr bwMode="auto">
            <a:xfrm>
              <a:off x="3404" y="1621"/>
              <a:ext cx="1676" cy="1163"/>
              <a:chOff x="3404" y="1621"/>
              <a:chExt cx="1676" cy="1163"/>
            </a:xfrm>
          </p:grpSpPr>
          <p:grpSp>
            <p:nvGrpSpPr>
              <p:cNvPr id="4130" name="Group 34"/>
              <p:cNvGrpSpPr>
                <a:grpSpLocks/>
              </p:cNvGrpSpPr>
              <p:nvPr/>
            </p:nvGrpSpPr>
            <p:grpSpPr bwMode="auto">
              <a:xfrm>
                <a:off x="3946" y="1621"/>
                <a:ext cx="1134" cy="1163"/>
                <a:chOff x="3874" y="1776"/>
                <a:chExt cx="1134" cy="1163"/>
              </a:xfrm>
            </p:grpSpPr>
            <p:pic>
              <p:nvPicPr>
                <p:cNvPr id="4128" name="Picture 32" descr="Sli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 y="1810"/>
                  <a:ext cx="1134"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Rectangle 26"/>
                <p:cNvSpPr>
                  <a:spLocks noChangeArrowheads="1"/>
                </p:cNvSpPr>
                <p:nvPr/>
              </p:nvSpPr>
              <p:spPr bwMode="auto">
                <a:xfrm>
                  <a:off x="3880" y="1776"/>
                  <a:ext cx="1120"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0000"/>
                      </a:solidFill>
                      <a:miter lim="800000"/>
                      <a:headEnd/>
                      <a:tailEnd/>
                    </a14:hiddenLine>
                  </a:ext>
                </a:extLst>
              </p:spPr>
              <p:txBody>
                <a:bodyPr/>
                <a:lstStyle/>
                <a:p>
                  <a:endParaRPr lang="en-US"/>
                </a:p>
              </p:txBody>
            </p:sp>
          </p:grpSp>
          <p:sp>
            <p:nvSpPr>
              <p:cNvPr id="4113" name="Rectangle 17"/>
              <p:cNvSpPr>
                <a:spLocks noChangeArrowheads="1"/>
              </p:cNvSpPr>
              <p:nvPr/>
            </p:nvSpPr>
            <p:spPr bwMode="auto">
              <a:xfrm>
                <a:off x="3404" y="2090"/>
                <a:ext cx="5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1800" dirty="0">
                    <a:solidFill>
                      <a:srgbClr val="00FFFF"/>
                    </a:solidFill>
                    <a:latin typeface="Times New Roman" panose="02020603050405020304" pitchFamily="18" charset="0"/>
                  </a:rPr>
                  <a:t>144µm</a:t>
                </a:r>
              </a:p>
            </p:txBody>
          </p:sp>
        </p:grpSp>
        <p:grpSp>
          <p:nvGrpSpPr>
            <p:cNvPr id="4138" name="Group 42"/>
            <p:cNvGrpSpPr>
              <a:grpSpLocks/>
            </p:cNvGrpSpPr>
            <p:nvPr/>
          </p:nvGrpSpPr>
          <p:grpSpPr bwMode="auto">
            <a:xfrm>
              <a:off x="2816" y="2496"/>
              <a:ext cx="1728" cy="1191"/>
              <a:chOff x="2816" y="2496"/>
              <a:chExt cx="1728" cy="1191"/>
            </a:xfrm>
          </p:grpSpPr>
          <p:grpSp>
            <p:nvGrpSpPr>
              <p:cNvPr id="4132" name="Group 36"/>
              <p:cNvGrpSpPr>
                <a:grpSpLocks/>
              </p:cNvGrpSpPr>
              <p:nvPr/>
            </p:nvGrpSpPr>
            <p:grpSpPr bwMode="auto">
              <a:xfrm>
                <a:off x="3408" y="2496"/>
                <a:ext cx="1136" cy="1191"/>
                <a:chOff x="3552" y="2681"/>
                <a:chExt cx="1136" cy="1191"/>
              </a:xfrm>
            </p:grpSpPr>
            <p:pic>
              <p:nvPicPr>
                <p:cNvPr id="4127" name="Picture 31" descr="Sli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 y="2681"/>
                  <a:ext cx="1134" cy="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Rectangle 30"/>
                <p:cNvSpPr>
                  <a:spLocks noChangeArrowheads="1"/>
                </p:cNvSpPr>
                <p:nvPr/>
              </p:nvSpPr>
              <p:spPr bwMode="auto">
                <a:xfrm>
                  <a:off x="3552" y="2736"/>
                  <a:ext cx="1136"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CC0000"/>
                      </a:solidFill>
                      <a:miter lim="800000"/>
                      <a:headEnd/>
                      <a:tailEnd/>
                    </a14:hiddenLine>
                  </a:ext>
                </a:extLst>
              </p:spPr>
              <p:txBody>
                <a:bodyPr/>
                <a:lstStyle/>
                <a:p>
                  <a:endParaRPr lang="en-US"/>
                </a:p>
              </p:txBody>
            </p:sp>
          </p:grpSp>
          <p:sp>
            <p:nvSpPr>
              <p:cNvPr id="4114" name="Rectangle 18"/>
              <p:cNvSpPr>
                <a:spLocks noChangeArrowheads="1"/>
              </p:cNvSpPr>
              <p:nvPr/>
            </p:nvSpPr>
            <p:spPr bwMode="auto">
              <a:xfrm>
                <a:off x="2816" y="2969"/>
                <a:ext cx="5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1800">
                    <a:solidFill>
                      <a:srgbClr val="00FFFF"/>
                    </a:solidFill>
                    <a:latin typeface="Times New Roman" panose="02020603050405020304" pitchFamily="18" charset="0"/>
                  </a:rPr>
                  <a:t>288µm</a:t>
                </a:r>
              </a:p>
            </p:txBody>
          </p:sp>
        </p:grpSp>
        <p:sp>
          <p:nvSpPr>
            <p:cNvPr id="4133" name="Text Box 37"/>
            <p:cNvSpPr txBox="1">
              <a:spLocks noChangeArrowheads="1"/>
            </p:cNvSpPr>
            <p:nvPr/>
          </p:nvSpPr>
          <p:spPr bwMode="auto">
            <a:xfrm>
              <a:off x="2496" y="3648"/>
              <a:ext cx="27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sz="1800" dirty="0">
                  <a:solidFill>
                    <a:srgbClr val="00FFFF"/>
                  </a:solidFill>
                </a:rPr>
                <a:t>MR image of human trabecular bone at different resolution regimes</a:t>
              </a:r>
            </a:p>
          </p:txBody>
        </p:sp>
      </p:grpSp>
      <p:sp>
        <p:nvSpPr>
          <p:cNvPr id="4134" name="Rectangle 38"/>
          <p:cNvSpPr>
            <a:spLocks noChangeArrowheads="1"/>
          </p:cNvSpPr>
          <p:nvPr/>
        </p:nvSpPr>
        <p:spPr bwMode="auto">
          <a:xfrm>
            <a:off x="381000" y="2628900"/>
            <a:ext cx="3733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9pPr>
          </a:lstStyle>
          <a:p>
            <a:pPr>
              <a:buClrTx/>
              <a:buSzPct val="70000"/>
              <a:buFont typeface="Arial" panose="020B0604020202020204" pitchFamily="34" charset="0"/>
              <a:buChar char="•"/>
            </a:pPr>
            <a:r>
              <a:rPr lang="en-US" altLang="en-US" sz="2000" dirty="0">
                <a:solidFill>
                  <a:srgbClr val="FFFF00"/>
                </a:solidFill>
                <a:latin typeface="+mn-lt"/>
              </a:rPr>
              <a:t>Applications:</a:t>
            </a:r>
            <a:r>
              <a:rPr lang="en-US" altLang="en-US" sz="2000" dirty="0">
                <a:solidFill>
                  <a:srgbClr val="FFFFFF"/>
                </a:solidFill>
                <a:latin typeface="+mn-lt"/>
              </a:rPr>
              <a:t> feature extraction, local thickness or scale computation, skeletonization, morphological and shape-based object analysis</a:t>
            </a:r>
          </a:p>
        </p:txBody>
      </p:sp>
      <p:sp>
        <p:nvSpPr>
          <p:cNvPr id="4135" name="Rectangle 39"/>
          <p:cNvSpPr>
            <a:spLocks noChangeArrowheads="1"/>
          </p:cNvSpPr>
          <p:nvPr/>
        </p:nvSpPr>
        <p:spPr bwMode="auto">
          <a:xfrm>
            <a:off x="381000" y="4648200"/>
            <a:ext cx="373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9pPr>
          </a:lstStyle>
          <a:p>
            <a:pPr>
              <a:buClrTx/>
              <a:buSzPct val="70000"/>
              <a:buFont typeface="Arial" panose="020B0604020202020204" pitchFamily="34" charset="0"/>
              <a:buChar char="•"/>
            </a:pPr>
            <a:r>
              <a:rPr lang="en-US" altLang="en-US" sz="2000" dirty="0">
                <a:solidFill>
                  <a:srgbClr val="FFFFFF"/>
                </a:solidFill>
                <a:latin typeface="+mn-lt"/>
              </a:rPr>
              <a:t>A </a:t>
            </a:r>
            <a:r>
              <a:rPr lang="en-US" altLang="en-US" sz="2000" dirty="0">
                <a:solidFill>
                  <a:srgbClr val="FFFF00"/>
                </a:solidFill>
                <a:latin typeface="+mn-lt"/>
              </a:rPr>
              <a:t>fuzzy model</a:t>
            </a:r>
            <a:r>
              <a:rPr lang="en-US" altLang="en-US" sz="2000" dirty="0">
                <a:solidFill>
                  <a:srgbClr val="FFFFFF"/>
                </a:solidFill>
                <a:latin typeface="+mn-lt"/>
              </a:rPr>
              <a:t> for distance-based analysis is essential in a limited resolution regime.</a:t>
            </a:r>
          </a:p>
        </p:txBody>
      </p:sp>
    </p:spTree>
    <p:extLst>
      <p:ext uri="{BB962C8B-B14F-4D97-AF65-F5344CB8AC3E}">
        <p14:creationId xmlns:p14="http://schemas.microsoft.com/office/powerpoint/2010/main" val="2150298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7772400" cy="1143000"/>
          </a:xfrm>
        </p:spPr>
        <p:txBody>
          <a:bodyPr>
            <a:normAutofit/>
          </a:bodyPr>
          <a:lstStyle/>
          <a:p>
            <a:pPr algn="ctr"/>
            <a:r>
              <a:rPr lang="en-US" altLang="en-US" sz="3600" dirty="0"/>
              <a:t>Fuzzy </a:t>
            </a:r>
            <a:r>
              <a:rPr lang="en-US" altLang="en-US" sz="3600" dirty="0" smtClean="0"/>
              <a:t>Subsets</a:t>
            </a:r>
            <a:r>
              <a:rPr lang="en-US" altLang="en-US" sz="3600" dirty="0"/>
              <a:t>, </a:t>
            </a:r>
            <a:r>
              <a:rPr lang="en-US" altLang="en-US" sz="3600" dirty="0" smtClean="0"/>
              <a:t>Objects</a:t>
            </a:r>
            <a:r>
              <a:rPr lang="en-US" altLang="en-US" sz="3600" dirty="0"/>
              <a:t>, and </a:t>
            </a:r>
            <a:r>
              <a:rPr lang="en-US" altLang="en-US" sz="3600" dirty="0" smtClean="0"/>
              <a:t>Paths</a:t>
            </a:r>
            <a:endParaRPr lang="en-US" altLang="en-US" sz="3600" dirty="0"/>
          </a:p>
        </p:txBody>
      </p:sp>
      <p:sp>
        <p:nvSpPr>
          <p:cNvPr id="7171" name="Rectangle 3"/>
          <p:cNvSpPr>
            <a:spLocks noGrp="1" noChangeArrowheads="1"/>
          </p:cNvSpPr>
          <p:nvPr>
            <p:ph type="body" idx="1"/>
          </p:nvPr>
        </p:nvSpPr>
        <p:spPr>
          <a:xfrm>
            <a:off x="533400" y="2057400"/>
            <a:ext cx="5105400" cy="533400"/>
          </a:xfrm>
        </p:spPr>
        <p:txBody>
          <a:bodyPr/>
          <a:lstStyle/>
          <a:p>
            <a:pPr>
              <a:lnSpc>
                <a:spcPct val="120000"/>
              </a:lnSpc>
              <a:buSzPct val="70000"/>
            </a:pPr>
            <a:r>
              <a:rPr lang="en-US" altLang="en-US" sz="2400" dirty="0">
                <a:solidFill>
                  <a:srgbClr val="FFFFFF"/>
                </a:solidFill>
              </a:rPr>
              <a:t>A fuzzy subset: a set of pairs</a:t>
            </a:r>
          </a:p>
        </p:txBody>
      </p:sp>
      <p:grpSp>
        <p:nvGrpSpPr>
          <p:cNvPr id="7207" name="Group 39"/>
          <p:cNvGrpSpPr>
            <a:grpSpLocks/>
          </p:cNvGrpSpPr>
          <p:nvPr/>
        </p:nvGrpSpPr>
        <p:grpSpPr bwMode="auto">
          <a:xfrm>
            <a:off x="5791200" y="3505201"/>
            <a:ext cx="2816225" cy="1589088"/>
            <a:chOff x="3648" y="2208"/>
            <a:chExt cx="1774" cy="1001"/>
          </a:xfrm>
        </p:grpSpPr>
        <p:sp>
          <p:nvSpPr>
            <p:cNvPr id="7177" name="Oval 9"/>
            <p:cNvSpPr>
              <a:spLocks noChangeAspect="1" noChangeArrowheads="1"/>
            </p:cNvSpPr>
            <p:nvPr/>
          </p:nvSpPr>
          <p:spPr bwMode="auto">
            <a:xfrm>
              <a:off x="3826" y="2865"/>
              <a:ext cx="35" cy="35"/>
            </a:xfrm>
            <a:prstGeom prst="ellipse">
              <a:avLst/>
            </a:prstGeom>
            <a:solidFill>
              <a:srgbClr val="FFCCFF"/>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Oval 10"/>
            <p:cNvSpPr>
              <a:spLocks noChangeAspect="1" noChangeArrowheads="1"/>
            </p:cNvSpPr>
            <p:nvPr/>
          </p:nvSpPr>
          <p:spPr bwMode="auto">
            <a:xfrm>
              <a:off x="4518" y="3018"/>
              <a:ext cx="35" cy="35"/>
            </a:xfrm>
            <a:prstGeom prst="ellipse">
              <a:avLst/>
            </a:prstGeom>
            <a:solidFill>
              <a:srgbClr val="FFCCFF"/>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Oval 11"/>
            <p:cNvSpPr>
              <a:spLocks noChangeAspect="1" noChangeArrowheads="1"/>
            </p:cNvSpPr>
            <p:nvPr/>
          </p:nvSpPr>
          <p:spPr bwMode="auto">
            <a:xfrm>
              <a:off x="5211" y="2941"/>
              <a:ext cx="35" cy="35"/>
            </a:xfrm>
            <a:prstGeom prst="ellipse">
              <a:avLst/>
            </a:prstGeom>
            <a:solidFill>
              <a:srgbClr val="FFCCFF"/>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6" name="Group 38"/>
            <p:cNvGrpSpPr>
              <a:grpSpLocks/>
            </p:cNvGrpSpPr>
            <p:nvPr/>
          </p:nvGrpSpPr>
          <p:grpSpPr bwMode="auto">
            <a:xfrm>
              <a:off x="3648" y="2208"/>
              <a:ext cx="1774" cy="1001"/>
              <a:chOff x="3648" y="2208"/>
              <a:chExt cx="1774" cy="1001"/>
            </a:xfrm>
          </p:grpSpPr>
          <p:sp>
            <p:nvSpPr>
              <p:cNvPr id="7176" name="Freeform 8"/>
              <p:cNvSpPr>
                <a:spLocks/>
              </p:cNvSpPr>
              <p:nvPr/>
            </p:nvSpPr>
            <p:spPr bwMode="auto">
              <a:xfrm>
                <a:off x="3840" y="2208"/>
                <a:ext cx="1390" cy="848"/>
              </a:xfrm>
              <a:custGeom>
                <a:avLst/>
                <a:gdLst>
                  <a:gd name="T0" fmla="*/ 0 w 1390"/>
                  <a:gd name="T1" fmla="*/ 682 h 848"/>
                  <a:gd name="T2" fmla="*/ 65 w 1390"/>
                  <a:gd name="T3" fmla="*/ 293 h 848"/>
                  <a:gd name="T4" fmla="*/ 297 w 1390"/>
                  <a:gd name="T5" fmla="*/ 46 h 848"/>
                  <a:gd name="T6" fmla="*/ 544 w 1390"/>
                  <a:gd name="T7" fmla="*/ 31 h 848"/>
                  <a:gd name="T8" fmla="*/ 597 w 1390"/>
                  <a:gd name="T9" fmla="*/ 231 h 848"/>
                  <a:gd name="T10" fmla="*/ 492 w 1390"/>
                  <a:gd name="T11" fmla="*/ 547 h 848"/>
                  <a:gd name="T12" fmla="*/ 634 w 1390"/>
                  <a:gd name="T13" fmla="*/ 815 h 848"/>
                  <a:gd name="T14" fmla="*/ 1001 w 1390"/>
                  <a:gd name="T15" fmla="*/ 747 h 848"/>
                  <a:gd name="T16" fmla="*/ 1104 w 1390"/>
                  <a:gd name="T17" fmla="*/ 346 h 848"/>
                  <a:gd name="T18" fmla="*/ 1292 w 1390"/>
                  <a:gd name="T19" fmla="*/ 329 h 848"/>
                  <a:gd name="T20" fmla="*/ 1390 w 1390"/>
                  <a:gd name="T21" fmla="*/ 76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848">
                    <a:moveTo>
                      <a:pt x="0" y="682"/>
                    </a:moveTo>
                    <a:cubicBezTo>
                      <a:pt x="11" y="617"/>
                      <a:pt x="16" y="399"/>
                      <a:pt x="65" y="293"/>
                    </a:cubicBezTo>
                    <a:cubicBezTo>
                      <a:pt x="114" y="187"/>
                      <a:pt x="217" y="90"/>
                      <a:pt x="297" y="46"/>
                    </a:cubicBezTo>
                    <a:cubicBezTo>
                      <a:pt x="377" y="2"/>
                      <a:pt x="494" y="0"/>
                      <a:pt x="544" y="31"/>
                    </a:cubicBezTo>
                    <a:cubicBezTo>
                      <a:pt x="594" y="62"/>
                      <a:pt x="606" y="145"/>
                      <a:pt x="597" y="231"/>
                    </a:cubicBezTo>
                    <a:cubicBezTo>
                      <a:pt x="588" y="317"/>
                      <a:pt x="486" y="450"/>
                      <a:pt x="492" y="547"/>
                    </a:cubicBezTo>
                    <a:cubicBezTo>
                      <a:pt x="498" y="644"/>
                      <a:pt x="549" y="782"/>
                      <a:pt x="634" y="815"/>
                    </a:cubicBezTo>
                    <a:cubicBezTo>
                      <a:pt x="719" y="848"/>
                      <a:pt x="923" y="825"/>
                      <a:pt x="1001" y="747"/>
                    </a:cubicBezTo>
                    <a:cubicBezTo>
                      <a:pt x="1079" y="669"/>
                      <a:pt x="1056" y="416"/>
                      <a:pt x="1104" y="346"/>
                    </a:cubicBezTo>
                    <a:cubicBezTo>
                      <a:pt x="1152" y="276"/>
                      <a:pt x="1244" y="260"/>
                      <a:pt x="1292" y="329"/>
                    </a:cubicBezTo>
                    <a:cubicBezTo>
                      <a:pt x="1340" y="398"/>
                      <a:pt x="1370" y="672"/>
                      <a:pt x="1390" y="762"/>
                    </a:cubicBezTo>
                  </a:path>
                </a:pathLst>
              </a:custGeom>
              <a:noFill/>
              <a:ln w="25400">
                <a:solidFill>
                  <a:srgbClr val="FF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180" name="Text Box 12"/>
                  <p:cNvSpPr txBox="1">
                    <a:spLocks noChangeArrowheads="1"/>
                  </p:cNvSpPr>
                  <p:nvPr/>
                </p:nvSpPr>
                <p:spPr bwMode="auto">
                  <a:xfrm>
                    <a:off x="3648" y="2928"/>
                    <a:ext cx="391" cy="2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r>
                            <a:rPr lang="en-US" altLang="en-US" i="1" dirty="0" smtClean="0">
                              <a:solidFill>
                                <a:srgbClr val="00FFFF"/>
                              </a:solidFill>
                              <a:latin typeface="Cambria Math" panose="02040503050406030204" pitchFamily="18" charset="0"/>
                              <a:cs typeface="Arial" panose="020B0604020202020204" pitchFamily="34" charset="0"/>
                              <a:sym typeface="Symbol" panose="05050102010706020507" pitchFamily="18" charset="2"/>
                            </a:rPr>
                            <m:t>𝜋</m:t>
                          </m:r>
                          <m:r>
                            <a:rPr lang="en-US" altLang="en-US" i="1" dirty="0">
                              <a:solidFill>
                                <a:srgbClr val="00FFFF"/>
                              </a:solidFill>
                              <a:latin typeface="Cambria Math" panose="02040503050406030204" pitchFamily="18" charset="0"/>
                              <a:sym typeface="Symbol" panose="05050102010706020507" pitchFamily="18" charset="2"/>
                            </a:rPr>
                            <m:t>(0)</m:t>
                          </m:r>
                        </m:oMath>
                      </m:oMathPara>
                    </a14:m>
                    <a:endParaRPr lang="en-US" altLang="en-US" dirty="0">
                      <a:solidFill>
                        <a:srgbClr val="00FFFF"/>
                      </a:solidFill>
                    </a:endParaRPr>
                  </a:p>
                </p:txBody>
              </p:sp>
            </mc:Choice>
            <mc:Fallback xmlns="">
              <p:sp>
                <p:nvSpPr>
                  <p:cNvPr id="7180" name="Text Box 12"/>
                  <p:cNvSpPr txBox="1">
                    <a:spLocks noRot="1" noChangeAspect="1" noMove="1" noResize="1" noEditPoints="1" noAdjustHandles="1" noChangeArrowheads="1" noChangeShapeType="1" noTextEdit="1"/>
                  </p:cNvSpPr>
                  <p:nvPr/>
                </p:nvSpPr>
                <p:spPr bwMode="auto">
                  <a:xfrm>
                    <a:off x="3648" y="2928"/>
                    <a:ext cx="391" cy="233"/>
                  </a:xfrm>
                  <a:prstGeom prst="rect">
                    <a:avLst/>
                  </a:prstGeom>
                  <a:blipFill rotWithShape="0">
                    <a:blip r:embed="rId2"/>
                    <a:stretch>
                      <a:fillRect r="-6863" b="-1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1" name="Text Box 13"/>
                  <p:cNvSpPr txBox="1">
                    <a:spLocks noChangeArrowheads="1"/>
                  </p:cNvSpPr>
                  <p:nvPr/>
                </p:nvSpPr>
                <p:spPr bwMode="auto">
                  <a:xfrm>
                    <a:off x="4416" y="2659"/>
                    <a:ext cx="384" cy="2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r>
                            <a:rPr lang="en-US" altLang="en-US" i="1" dirty="0" smtClean="0">
                              <a:solidFill>
                                <a:srgbClr val="00FFFF"/>
                              </a:solidFill>
                              <a:latin typeface="Cambria Math" panose="02040503050406030204" pitchFamily="18" charset="0"/>
                              <a:cs typeface="Arial" panose="020B0604020202020204" pitchFamily="34" charset="0"/>
                              <a:sym typeface="Symbol" panose="05050102010706020507" pitchFamily="18" charset="2"/>
                            </a:rPr>
                            <m:t>𝜋</m:t>
                          </m:r>
                          <m:r>
                            <a:rPr lang="en-US" altLang="en-US" i="1" dirty="0">
                              <a:solidFill>
                                <a:srgbClr val="00FFFF"/>
                              </a:solidFill>
                              <a:latin typeface="Cambria Math" panose="02040503050406030204" pitchFamily="18" charset="0"/>
                              <a:sym typeface="Symbol" panose="05050102010706020507" pitchFamily="18" charset="2"/>
                            </a:rPr>
                            <m:t>(</m:t>
                          </m:r>
                          <m:r>
                            <a:rPr lang="en-US" altLang="en-US" i="1" dirty="0">
                              <a:solidFill>
                                <a:srgbClr val="00FFFF"/>
                              </a:solidFill>
                              <a:latin typeface="Cambria Math" panose="02040503050406030204" pitchFamily="18" charset="0"/>
                              <a:sym typeface="Symbol" panose="05050102010706020507" pitchFamily="18" charset="2"/>
                            </a:rPr>
                            <m:t>𝑡</m:t>
                          </m:r>
                          <m:r>
                            <a:rPr lang="en-US" altLang="en-US" i="1" dirty="0">
                              <a:solidFill>
                                <a:srgbClr val="00FFFF"/>
                              </a:solidFill>
                              <a:latin typeface="Cambria Math" panose="02040503050406030204" pitchFamily="18" charset="0"/>
                              <a:sym typeface="Symbol" panose="05050102010706020507" pitchFamily="18" charset="2"/>
                            </a:rPr>
                            <m:t>)</m:t>
                          </m:r>
                        </m:oMath>
                      </m:oMathPara>
                    </a14:m>
                    <a:endParaRPr lang="en-US" altLang="en-US" dirty="0">
                      <a:solidFill>
                        <a:srgbClr val="00FFFF"/>
                      </a:solidFill>
                      <a:sym typeface="Symbol" panose="05050102010706020507" pitchFamily="18" charset="2"/>
                    </a:endParaRPr>
                  </a:p>
                </p:txBody>
              </p:sp>
            </mc:Choice>
            <mc:Fallback xmlns="">
              <p:sp>
                <p:nvSpPr>
                  <p:cNvPr id="7181" name="Text Box 13"/>
                  <p:cNvSpPr txBox="1">
                    <a:spLocks noRot="1" noChangeAspect="1" noMove="1" noResize="1" noEditPoints="1" noAdjustHandles="1" noChangeArrowheads="1" noChangeShapeType="1" noTextEdit="1"/>
                  </p:cNvSpPr>
                  <p:nvPr/>
                </p:nvSpPr>
                <p:spPr bwMode="auto">
                  <a:xfrm>
                    <a:off x="4416" y="2659"/>
                    <a:ext cx="384" cy="233"/>
                  </a:xfrm>
                  <a:prstGeom prst="rect">
                    <a:avLst/>
                  </a:prstGeom>
                  <a:blipFill rotWithShape="0">
                    <a:blip r:embed="rId3"/>
                    <a:stretch>
                      <a:fillRect r="-3000" b="-1311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2" name="Text Box 14"/>
                  <p:cNvSpPr txBox="1">
                    <a:spLocks noChangeArrowheads="1"/>
                  </p:cNvSpPr>
                  <p:nvPr/>
                </p:nvSpPr>
                <p:spPr bwMode="auto">
                  <a:xfrm>
                    <a:off x="5040" y="2976"/>
                    <a:ext cx="382" cy="2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r>
                            <a:rPr lang="en-US" altLang="en-US" i="1" dirty="0" smtClean="0">
                              <a:solidFill>
                                <a:srgbClr val="00FFFF"/>
                              </a:solidFill>
                              <a:latin typeface="Cambria Math" panose="02040503050406030204" pitchFamily="18" charset="0"/>
                              <a:cs typeface="Arial" panose="020B0604020202020204" pitchFamily="34" charset="0"/>
                              <a:sym typeface="Symbol" panose="05050102010706020507" pitchFamily="18" charset="2"/>
                            </a:rPr>
                            <m:t>𝜋</m:t>
                          </m:r>
                          <m:r>
                            <a:rPr lang="en-US" altLang="en-US" i="1" dirty="0">
                              <a:solidFill>
                                <a:srgbClr val="00FFFF"/>
                              </a:solidFill>
                              <a:latin typeface="Cambria Math" panose="02040503050406030204" pitchFamily="18" charset="0"/>
                              <a:sym typeface="Symbol" panose="05050102010706020507" pitchFamily="18" charset="2"/>
                            </a:rPr>
                            <m:t>(1)</m:t>
                          </m:r>
                        </m:oMath>
                      </m:oMathPara>
                    </a14:m>
                    <a:endParaRPr lang="en-US" altLang="en-US" dirty="0">
                      <a:solidFill>
                        <a:srgbClr val="00FFFF"/>
                      </a:solidFill>
                      <a:sym typeface="Symbol" panose="05050102010706020507" pitchFamily="18" charset="2"/>
                    </a:endParaRPr>
                  </a:p>
                </p:txBody>
              </p:sp>
            </mc:Choice>
            <mc:Fallback xmlns="">
              <p:sp>
                <p:nvSpPr>
                  <p:cNvPr id="7182" name="Text Box 14"/>
                  <p:cNvSpPr txBox="1">
                    <a:spLocks noRot="1" noChangeAspect="1" noMove="1" noResize="1" noEditPoints="1" noAdjustHandles="1" noChangeArrowheads="1" noChangeShapeType="1" noTextEdit="1"/>
                  </p:cNvSpPr>
                  <p:nvPr/>
                </p:nvSpPr>
                <p:spPr bwMode="auto">
                  <a:xfrm>
                    <a:off x="5040" y="2976"/>
                    <a:ext cx="382" cy="233"/>
                  </a:xfrm>
                  <a:prstGeom prst="rect">
                    <a:avLst/>
                  </a:prstGeom>
                  <a:blipFill rotWithShape="0">
                    <a:blip r:embed="rId4"/>
                    <a:stretch>
                      <a:fillRect r="-9091" b="-114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sp>
        <p:nvSpPr>
          <p:cNvPr id="7204" name="Rectangle 36"/>
          <p:cNvSpPr>
            <a:spLocks noChangeArrowheads="1"/>
          </p:cNvSpPr>
          <p:nvPr/>
        </p:nvSpPr>
        <p:spPr bwMode="auto">
          <a:xfrm>
            <a:off x="533400" y="3276600"/>
            <a:ext cx="5105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lnSpc>
                <a:spcPct val="120000"/>
              </a:lnSpc>
              <a:buClrTx/>
              <a:buSzPct val="70000"/>
              <a:buFont typeface="Arial" panose="020B0604020202020204" pitchFamily="34" charset="0"/>
              <a:buChar char="•"/>
            </a:pPr>
            <a:r>
              <a:rPr lang="en-US" altLang="en-US" sz="2400" dirty="0">
                <a:solidFill>
                  <a:srgbClr val="FFFFFF"/>
                </a:solidFill>
                <a:latin typeface="+mn-lt"/>
              </a:rPr>
              <a:t>Support of an object: locations with non zero membership </a:t>
            </a:r>
          </a:p>
        </p:txBody>
      </p:sp>
      <mc:AlternateContent xmlns:mc="http://schemas.openxmlformats.org/markup-compatibility/2006" xmlns:a14="http://schemas.microsoft.com/office/drawing/2010/main">
        <mc:Choice Requires="a14">
          <p:sp>
            <p:nvSpPr>
              <p:cNvPr id="7205" name="Rectangle 37"/>
              <p:cNvSpPr>
                <a:spLocks noChangeArrowheads="1"/>
              </p:cNvSpPr>
              <p:nvPr/>
            </p:nvSpPr>
            <p:spPr bwMode="auto">
              <a:xfrm>
                <a:off x="533400" y="4495800"/>
                <a:ext cx="5105400" cy="9144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lnSpc>
                    <a:spcPct val="120000"/>
                  </a:lnSpc>
                  <a:buClrTx/>
                  <a:buSzPct val="70000"/>
                  <a:buFont typeface="Arial" panose="020B0604020202020204" pitchFamily="34" charset="0"/>
                  <a:buChar char="•"/>
                </a:pPr>
                <a:r>
                  <a:rPr lang="en-US" altLang="en-US" sz="2400" dirty="0">
                    <a:solidFill>
                      <a:srgbClr val="FFFFFF"/>
                    </a:solidFill>
                    <a:latin typeface="+mn-lt"/>
                  </a:rPr>
                  <a:t>A path </a:t>
                </a:r>
                <a14:m>
                  <m:oMath xmlns:m="http://schemas.openxmlformats.org/officeDocument/2006/math">
                    <m:r>
                      <a:rPr lang="en-US" altLang="en-US" sz="2400" i="1" dirty="0" smtClean="0">
                        <a:solidFill>
                          <a:srgbClr val="FFFFFF"/>
                        </a:solidFill>
                        <a:latin typeface="Cambria Math" panose="02040503050406030204" pitchFamily="18" charset="0"/>
                        <a:sym typeface="Symbol" panose="05050102010706020507" pitchFamily="18" charset="2"/>
                      </a:rPr>
                      <m:t></m:t>
                    </m:r>
                  </m:oMath>
                </a14:m>
                <a:r>
                  <a:rPr lang="en-US" altLang="en-US" sz="2400" dirty="0">
                    <a:solidFill>
                      <a:srgbClr val="FFFFFF"/>
                    </a:solidFill>
                    <a:latin typeface="+mn-lt"/>
                    <a:sym typeface="Symbol" panose="05050102010706020507" pitchFamily="18" charset="2"/>
                  </a:rPr>
                  <a:t> </a:t>
                </a:r>
                <a:r>
                  <a:rPr lang="en-US" altLang="en-US" sz="2400" dirty="0">
                    <a:solidFill>
                      <a:srgbClr val="FFFFFF"/>
                    </a:solidFill>
                    <a:latin typeface="+mn-lt"/>
                  </a:rPr>
                  <a:t>is a continuous function </a:t>
                </a:r>
                <a:r>
                  <a:rPr lang="en-US" altLang="en-US" sz="2400" dirty="0" smtClean="0">
                    <a:solidFill>
                      <a:srgbClr val="FFFFFF"/>
                    </a:solidFill>
                    <a:latin typeface="+mn-lt"/>
                  </a:rPr>
                  <a:t> </a:t>
                </a:r>
                <a:r>
                  <a:rPr lang="en-US" altLang="en-US" sz="2400" dirty="0" smtClean="0">
                    <a:solidFill>
                      <a:srgbClr val="FFFF00"/>
                    </a:solidFill>
                    <a:latin typeface="+mn-lt"/>
                  </a:rPr>
                  <a:t>(an </a:t>
                </a:r>
                <a:r>
                  <a:rPr lang="en-US" altLang="en-US" sz="2400" dirty="0">
                    <a:solidFill>
                      <a:srgbClr val="FFFF00"/>
                    </a:solidFill>
                    <a:latin typeface="+mn-lt"/>
                  </a:rPr>
                  <a:t>walk)</a:t>
                </a:r>
                <a:r>
                  <a:rPr lang="en-US" altLang="en-US" sz="2400" dirty="0">
                    <a:solidFill>
                      <a:srgbClr val="FFFFFF"/>
                    </a:solidFill>
                    <a:latin typeface="+mn-lt"/>
                  </a:rPr>
                  <a:t> of time </a:t>
                </a:r>
                <a14:m>
                  <m:oMath xmlns:m="http://schemas.openxmlformats.org/officeDocument/2006/math">
                    <m:r>
                      <a:rPr lang="en-US" altLang="en-US" sz="2400" i="1" dirty="0" smtClean="0">
                        <a:solidFill>
                          <a:srgbClr val="FFFFFF"/>
                        </a:solidFill>
                        <a:latin typeface="Cambria Math" panose="02040503050406030204" pitchFamily="18" charset="0"/>
                      </a:rPr>
                      <m:t>𝑡</m:t>
                    </m:r>
                    <m:r>
                      <a:rPr lang="en-US" altLang="en-US" sz="2400" i="1" dirty="0">
                        <a:solidFill>
                          <a:srgbClr val="FFFFFF"/>
                        </a:solidFill>
                        <a:latin typeface="Cambria Math" panose="02040503050406030204" pitchFamily="18" charset="0"/>
                        <a:sym typeface="Symbol" panose="05050102010706020507" pitchFamily="18" charset="2"/>
                      </a:rPr>
                      <m:t>[0,1]</m:t>
                    </m:r>
                  </m:oMath>
                </a14:m>
                <a:endParaRPr lang="en-US" altLang="en-US" sz="2400" dirty="0">
                  <a:solidFill>
                    <a:srgbClr val="FFFFFF"/>
                  </a:solidFill>
                  <a:latin typeface="+mn-lt"/>
                </a:endParaRPr>
              </a:p>
            </p:txBody>
          </p:sp>
        </mc:Choice>
        <mc:Fallback xmlns="">
          <p:sp>
            <p:nvSpPr>
              <p:cNvPr id="7205" name="Rectangle 37"/>
              <p:cNvSpPr>
                <a:spLocks noRot="1" noChangeAspect="1" noMove="1" noResize="1" noEditPoints="1" noAdjustHandles="1" noChangeArrowheads="1" noChangeShapeType="1" noTextEdit="1"/>
              </p:cNvSpPr>
              <p:nvPr/>
            </p:nvSpPr>
            <p:spPr bwMode="auto">
              <a:xfrm>
                <a:off x="533400" y="4495800"/>
                <a:ext cx="5105400" cy="914400"/>
              </a:xfrm>
              <a:prstGeom prst="rect">
                <a:avLst/>
              </a:prstGeom>
              <a:blipFill rotWithShape="0">
                <a:blip r:embed="rId5"/>
                <a:stretch>
                  <a:fillRect l="-597" t="-667" b="-17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563178" y="2562582"/>
                <a:ext cx="4066222" cy="461665"/>
              </a:xfrm>
              <a:prstGeom prst="rect">
                <a:avLst/>
              </a:prstGeom>
              <a:noFill/>
            </p:spPr>
            <p:txBody>
              <a:bodyPr wrap="square" rtlCol="0">
                <a:spAutoFit/>
              </a:bodyPr>
              <a:lstStyle/>
              <a:p>
                <a:r>
                  <a:rPr lang="en-US" sz="2400" dirty="0" smtClean="0">
                    <a:solidFill>
                      <a:srgbClr val="FFFF00"/>
                    </a:solidFill>
                  </a:rPr>
                  <a:t>location, membership value (</a:t>
                </a:r>
                <a14:m>
                  <m:oMath xmlns:m="http://schemas.openxmlformats.org/officeDocument/2006/math">
                    <m:r>
                      <a:rPr lang="en-US" sz="2400" b="0" i="1" smtClean="0">
                        <a:solidFill>
                          <a:srgbClr val="FFFF00"/>
                        </a:solidFill>
                        <a:latin typeface="Cambria Math" panose="02040503050406030204" pitchFamily="18" charset="0"/>
                      </a:rPr>
                      <m:t>𝜇</m:t>
                    </m:r>
                  </m:oMath>
                </a14:m>
                <a:r>
                  <a:rPr lang="en-US" sz="2400" dirty="0" smtClean="0">
                    <a:solidFill>
                      <a:srgbClr val="FFFF00"/>
                    </a:solidFill>
                  </a:rPr>
                  <a:t>)</a:t>
                </a:r>
                <a:endParaRPr lang="en-US" sz="2400" dirty="0">
                  <a:solidFill>
                    <a:srgbClr val="FFFF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63178" y="2562582"/>
                <a:ext cx="4066222" cy="461665"/>
              </a:xfrm>
              <a:prstGeom prst="rect">
                <a:avLst/>
              </a:prstGeom>
              <a:blipFill rotWithShape="0">
                <a:blip r:embed="rId6"/>
                <a:stretch>
                  <a:fillRect l="-2246" t="-10526" r="-1347" b="-28947"/>
                </a:stretch>
              </a:blipFill>
            </p:spPr>
            <p:txBody>
              <a:bodyPr/>
              <a:lstStyle/>
              <a:p>
                <a:r>
                  <a:rPr lang="en-US">
                    <a:noFill/>
                  </a:rPr>
                  <a:t> </a:t>
                </a:r>
              </a:p>
            </p:txBody>
          </p:sp>
        </mc:Fallback>
      </mc:AlternateContent>
    </p:spTree>
    <p:extLst>
      <p:ext uri="{BB962C8B-B14F-4D97-AF65-F5344CB8AC3E}">
        <p14:creationId xmlns:p14="http://schemas.microsoft.com/office/powerpoint/2010/main" val="655218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a:t>Length of a </a:t>
            </a:r>
            <a:r>
              <a:rPr lang="en-US" altLang="en-US" sz="3600" dirty="0" smtClean="0"/>
              <a:t>Path</a:t>
            </a:r>
            <a:endParaRPr lang="en-US" altLang="en-US" sz="3600" dirty="0"/>
          </a:p>
        </p:txBody>
      </p:sp>
      <p:sp>
        <p:nvSpPr>
          <p:cNvPr id="43011" name="Rectangle 3"/>
          <p:cNvSpPr>
            <a:spLocks noGrp="1" noChangeArrowheads="1"/>
          </p:cNvSpPr>
          <p:nvPr>
            <p:ph type="body" idx="1"/>
          </p:nvPr>
        </p:nvSpPr>
        <p:spPr>
          <a:xfrm>
            <a:off x="336550" y="4343400"/>
            <a:ext cx="3429000" cy="609600"/>
          </a:xfrm>
        </p:spPr>
        <p:txBody>
          <a:bodyPr/>
          <a:lstStyle/>
          <a:p>
            <a:pPr algn="just">
              <a:lnSpc>
                <a:spcPct val="120000"/>
              </a:lnSpc>
              <a:buClr>
                <a:srgbClr val="FFCCFF"/>
              </a:buClr>
              <a:buSzPct val="70000"/>
              <a:buFont typeface="Wingdings" panose="05000000000000000000" pitchFamily="2" charset="2"/>
              <a:buNone/>
            </a:pPr>
            <a:r>
              <a:rPr lang="en-US" altLang="en-US" sz="2400" dirty="0">
                <a:solidFill>
                  <a:srgbClr val="FFFFFF"/>
                </a:solidFill>
              </a:rPr>
              <a:t>Fuzzy length of a </a:t>
            </a:r>
            <a:r>
              <a:rPr lang="en-US" altLang="en-US" sz="2400" dirty="0" smtClean="0">
                <a:solidFill>
                  <a:srgbClr val="FFFFFF"/>
                </a:solidFill>
              </a:rPr>
              <a:t>path</a:t>
            </a:r>
            <a:endParaRPr lang="en-US" altLang="en-US" sz="2400" dirty="0">
              <a:solidFill>
                <a:srgbClr val="FFFFFF"/>
              </a:solidFill>
            </a:endParaRPr>
          </a:p>
        </p:txBody>
      </p:sp>
      <p:grpSp>
        <p:nvGrpSpPr>
          <p:cNvPr id="43048" name="Group 40"/>
          <p:cNvGrpSpPr>
            <a:grpSpLocks/>
          </p:cNvGrpSpPr>
          <p:nvPr/>
        </p:nvGrpSpPr>
        <p:grpSpPr bwMode="auto">
          <a:xfrm>
            <a:off x="5205413" y="2160588"/>
            <a:ext cx="3938588" cy="1962150"/>
            <a:chOff x="3279" y="1361"/>
            <a:chExt cx="2481" cy="1236"/>
          </a:xfrm>
        </p:grpSpPr>
        <p:sp>
          <p:nvSpPr>
            <p:cNvPr id="43014" name="Freeform 6"/>
            <p:cNvSpPr>
              <a:spLocks/>
            </p:cNvSpPr>
            <p:nvPr/>
          </p:nvSpPr>
          <p:spPr bwMode="auto">
            <a:xfrm>
              <a:off x="3447" y="1371"/>
              <a:ext cx="2220" cy="1041"/>
            </a:xfrm>
            <a:custGeom>
              <a:avLst/>
              <a:gdLst>
                <a:gd name="T0" fmla="*/ 0 w 2220"/>
                <a:gd name="T1" fmla="*/ 486 h 1041"/>
                <a:gd name="T2" fmla="*/ 228 w 2220"/>
                <a:gd name="T3" fmla="*/ 307 h 1041"/>
                <a:gd name="T4" fmla="*/ 821 w 2220"/>
                <a:gd name="T5" fmla="*/ 27 h 1041"/>
                <a:gd name="T6" fmla="*/ 1315 w 2220"/>
                <a:gd name="T7" fmla="*/ 142 h 1041"/>
                <a:gd name="T8" fmla="*/ 1278 w 2220"/>
                <a:gd name="T9" fmla="*/ 424 h 1041"/>
                <a:gd name="T10" fmla="*/ 1173 w 2220"/>
                <a:gd name="T11" fmla="*/ 740 h 1041"/>
                <a:gd name="T12" fmla="*/ 1315 w 2220"/>
                <a:gd name="T13" fmla="*/ 1008 h 1041"/>
                <a:gd name="T14" fmla="*/ 1682 w 2220"/>
                <a:gd name="T15" fmla="*/ 940 h 1041"/>
                <a:gd name="T16" fmla="*/ 1785 w 2220"/>
                <a:gd name="T17" fmla="*/ 539 h 1041"/>
                <a:gd name="T18" fmla="*/ 1973 w 2220"/>
                <a:gd name="T19" fmla="*/ 522 h 1041"/>
                <a:gd name="T20" fmla="*/ 2220 w 2220"/>
                <a:gd name="T21" fmla="*/ 103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0" h="1041">
                  <a:moveTo>
                    <a:pt x="0" y="486"/>
                  </a:moveTo>
                  <a:cubicBezTo>
                    <a:pt x="38" y="456"/>
                    <a:pt x="91" y="383"/>
                    <a:pt x="228" y="307"/>
                  </a:cubicBezTo>
                  <a:cubicBezTo>
                    <a:pt x="365" y="231"/>
                    <a:pt x="640" y="54"/>
                    <a:pt x="821" y="27"/>
                  </a:cubicBezTo>
                  <a:cubicBezTo>
                    <a:pt x="1002" y="0"/>
                    <a:pt x="1239" y="76"/>
                    <a:pt x="1315" y="142"/>
                  </a:cubicBezTo>
                  <a:cubicBezTo>
                    <a:pt x="1391" y="208"/>
                    <a:pt x="1302" y="325"/>
                    <a:pt x="1278" y="424"/>
                  </a:cubicBezTo>
                  <a:cubicBezTo>
                    <a:pt x="1254" y="523"/>
                    <a:pt x="1167" y="643"/>
                    <a:pt x="1173" y="740"/>
                  </a:cubicBezTo>
                  <a:cubicBezTo>
                    <a:pt x="1179" y="837"/>
                    <a:pt x="1230" y="975"/>
                    <a:pt x="1315" y="1008"/>
                  </a:cubicBezTo>
                  <a:cubicBezTo>
                    <a:pt x="1400" y="1041"/>
                    <a:pt x="1604" y="1018"/>
                    <a:pt x="1682" y="940"/>
                  </a:cubicBezTo>
                  <a:cubicBezTo>
                    <a:pt x="1760" y="862"/>
                    <a:pt x="1737" y="609"/>
                    <a:pt x="1785" y="539"/>
                  </a:cubicBezTo>
                  <a:cubicBezTo>
                    <a:pt x="1833" y="469"/>
                    <a:pt x="1901" y="440"/>
                    <a:pt x="1973" y="522"/>
                  </a:cubicBezTo>
                  <a:cubicBezTo>
                    <a:pt x="2045" y="604"/>
                    <a:pt x="2169" y="925"/>
                    <a:pt x="2220" y="1031"/>
                  </a:cubicBezTo>
                </a:path>
              </a:pathLst>
            </a:custGeom>
            <a:noFill/>
            <a:ln w="25400">
              <a:solidFill>
                <a:srgbClr val="FF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Oval 7"/>
            <p:cNvSpPr>
              <a:spLocks noChangeAspect="1" noChangeArrowheads="1"/>
            </p:cNvSpPr>
            <p:nvPr/>
          </p:nvSpPr>
          <p:spPr bwMode="auto">
            <a:xfrm>
              <a:off x="3432" y="1840"/>
              <a:ext cx="35" cy="35"/>
            </a:xfrm>
            <a:prstGeom prst="ellipse">
              <a:avLst/>
            </a:prstGeom>
            <a:solidFill>
              <a:srgbClr val="FFCCFF"/>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Oval 9"/>
            <p:cNvSpPr>
              <a:spLocks noChangeAspect="1" noChangeArrowheads="1"/>
            </p:cNvSpPr>
            <p:nvPr/>
          </p:nvSpPr>
          <p:spPr bwMode="auto">
            <a:xfrm>
              <a:off x="5643" y="2370"/>
              <a:ext cx="35" cy="35"/>
            </a:xfrm>
            <a:prstGeom prst="ellipse">
              <a:avLst/>
            </a:prstGeom>
            <a:solidFill>
              <a:srgbClr val="FFCCFF"/>
            </a:solid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3018" name="Text Box 10"/>
                <p:cNvSpPr txBox="1">
                  <a:spLocks noChangeArrowheads="1"/>
                </p:cNvSpPr>
                <p:nvPr/>
              </p:nvSpPr>
              <p:spPr bwMode="auto">
                <a:xfrm>
                  <a:off x="3279" y="1826"/>
                  <a:ext cx="528" cy="2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buFontTx/>
                    <a:buNone/>
                  </a:pPr>
                  <a14:m>
                    <m:oMathPara xmlns:m="http://schemas.openxmlformats.org/officeDocument/2006/math">
                      <m:oMathParaPr>
                        <m:jc m:val="centerGroup"/>
                      </m:oMathParaPr>
                      <m:oMath xmlns:m="http://schemas.openxmlformats.org/officeDocument/2006/math">
                        <m:r>
                          <a:rPr lang="en-US" altLang="en-US" sz="2200" i="1" smtClean="0">
                            <a:solidFill>
                              <a:srgbClr val="00FFFF"/>
                            </a:solidFill>
                            <a:latin typeface="Cambria Math" panose="02040503050406030204" pitchFamily="18" charset="0"/>
                            <a:sym typeface="Symbol" panose="05050102010706020507" pitchFamily="18" charset="2"/>
                          </a:rPr>
                          <m:t>𝜋</m:t>
                        </m:r>
                        <m:r>
                          <a:rPr lang="en-US" altLang="en-US" sz="2200" i="1" smtClean="0">
                            <a:solidFill>
                              <a:srgbClr val="00FFFF"/>
                            </a:solidFill>
                            <a:latin typeface="Cambria Math" panose="02040503050406030204" pitchFamily="18" charset="0"/>
                            <a:sym typeface="Symbol" panose="05050102010706020507" pitchFamily="18" charset="2"/>
                          </a:rPr>
                          <m:t>(0)</m:t>
                        </m:r>
                      </m:oMath>
                    </m:oMathPara>
                  </a14:m>
                  <a:endParaRPr lang="en-US" altLang="en-US" sz="2200" dirty="0">
                    <a:solidFill>
                      <a:srgbClr val="00FFFF"/>
                    </a:solidFill>
                    <a:sym typeface="Symbol" panose="05050102010706020507" pitchFamily="18" charset="2"/>
                  </a:endParaRPr>
                </a:p>
              </p:txBody>
            </p:sp>
          </mc:Choice>
          <mc:Fallback xmlns="">
            <p:sp>
              <p:nvSpPr>
                <p:cNvPr id="43018" name="Text Box 10"/>
                <p:cNvSpPr txBox="1">
                  <a:spLocks noRot="1" noChangeAspect="1" noMove="1" noResize="1" noEditPoints="1" noAdjustHandles="1" noChangeArrowheads="1" noChangeShapeType="1" noTextEdit="1"/>
                </p:cNvSpPr>
                <p:nvPr/>
              </p:nvSpPr>
              <p:spPr bwMode="auto">
                <a:xfrm>
                  <a:off x="3279" y="1826"/>
                  <a:ext cx="528" cy="271"/>
                </a:xfrm>
                <a:prstGeom prst="rect">
                  <a:avLst/>
                </a:prstGeom>
                <a:blipFill rotWithShape="0">
                  <a:blip r:embed="rId2"/>
                  <a:stretch>
                    <a:fillRect b="-17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20" name="Text Box 12"/>
                <p:cNvSpPr txBox="1">
                  <a:spLocks noChangeArrowheads="1"/>
                </p:cNvSpPr>
                <p:nvPr/>
              </p:nvSpPr>
              <p:spPr bwMode="auto">
                <a:xfrm>
                  <a:off x="5232" y="2326"/>
                  <a:ext cx="528" cy="2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buFontTx/>
                    <a:buNone/>
                  </a:pPr>
                  <a14:m>
                    <m:oMathPara xmlns:m="http://schemas.openxmlformats.org/officeDocument/2006/math">
                      <m:oMathParaPr>
                        <m:jc m:val="centerGroup"/>
                      </m:oMathParaPr>
                      <m:oMath xmlns:m="http://schemas.openxmlformats.org/officeDocument/2006/math">
                        <m:r>
                          <a:rPr lang="en-US" altLang="en-US" sz="2200" i="1" smtClean="0">
                            <a:solidFill>
                              <a:srgbClr val="00FFFF"/>
                            </a:solidFill>
                            <a:latin typeface="Cambria Math" panose="02040503050406030204" pitchFamily="18" charset="0"/>
                            <a:sym typeface="Symbol" panose="05050102010706020507" pitchFamily="18" charset="2"/>
                          </a:rPr>
                          <m:t>𝜋</m:t>
                        </m:r>
                        <m:r>
                          <a:rPr lang="en-US" altLang="en-US" sz="2200" i="1" smtClean="0">
                            <a:solidFill>
                              <a:srgbClr val="00FFFF"/>
                            </a:solidFill>
                            <a:latin typeface="Cambria Math" panose="02040503050406030204" pitchFamily="18" charset="0"/>
                            <a:sym typeface="Symbol" panose="05050102010706020507" pitchFamily="18" charset="2"/>
                          </a:rPr>
                          <m:t>(1)</m:t>
                        </m:r>
                      </m:oMath>
                    </m:oMathPara>
                  </a14:m>
                  <a:endParaRPr lang="en-US" altLang="en-US" sz="2200" dirty="0">
                    <a:solidFill>
                      <a:srgbClr val="00FFFF"/>
                    </a:solidFill>
                    <a:sym typeface="Symbol" panose="05050102010706020507" pitchFamily="18" charset="2"/>
                  </a:endParaRPr>
                </a:p>
              </p:txBody>
            </p:sp>
          </mc:Choice>
          <mc:Fallback xmlns="">
            <p:sp>
              <p:nvSpPr>
                <p:cNvPr id="43020" name="Text Box 12"/>
                <p:cNvSpPr txBox="1">
                  <a:spLocks noRot="1" noChangeAspect="1" noMove="1" noResize="1" noEditPoints="1" noAdjustHandles="1" noChangeArrowheads="1" noChangeShapeType="1" noTextEdit="1"/>
                </p:cNvSpPr>
                <p:nvPr/>
              </p:nvSpPr>
              <p:spPr bwMode="auto">
                <a:xfrm>
                  <a:off x="5232" y="2326"/>
                  <a:ext cx="528" cy="271"/>
                </a:xfrm>
                <a:prstGeom prst="rect">
                  <a:avLst/>
                </a:prstGeom>
                <a:blipFill rotWithShape="0">
                  <a:blip r:embed="rId3"/>
                  <a:stretch>
                    <a:fillRect b="-17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36" name="Text Box 28"/>
                <p:cNvSpPr txBox="1">
                  <a:spLocks noChangeArrowheads="1"/>
                </p:cNvSpPr>
                <p:nvPr/>
              </p:nvSpPr>
              <p:spPr bwMode="auto">
                <a:xfrm>
                  <a:off x="3360" y="1361"/>
                  <a:ext cx="528" cy="2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buFontTx/>
                    <a:buNone/>
                  </a:pPr>
                  <a14:m>
                    <m:oMathPara xmlns:m="http://schemas.openxmlformats.org/officeDocument/2006/math">
                      <m:oMathParaPr>
                        <m:jc m:val="centerGroup"/>
                      </m:oMathParaPr>
                      <m:oMath xmlns:m="http://schemas.openxmlformats.org/officeDocument/2006/math">
                        <m:r>
                          <a:rPr lang="en-US" altLang="en-US" sz="2200" b="0" i="1" smtClean="0">
                            <a:solidFill>
                              <a:srgbClr val="00FFFF"/>
                            </a:solidFill>
                            <a:latin typeface="Cambria Math" panose="02040503050406030204" pitchFamily="18" charset="0"/>
                            <a:sym typeface="Symbol" panose="05050102010706020507" pitchFamily="18" charset="2"/>
                          </a:rPr>
                          <m:t>𝜋</m:t>
                        </m:r>
                        <m:r>
                          <a:rPr lang="en-US" altLang="en-US" sz="2200" b="0" i="1" smtClean="0">
                            <a:solidFill>
                              <a:srgbClr val="00FFFF"/>
                            </a:solidFill>
                            <a:latin typeface="Cambria Math" panose="02040503050406030204" pitchFamily="18" charset="0"/>
                            <a:sym typeface="Symbol" panose="05050102010706020507" pitchFamily="18" charset="2"/>
                          </a:rPr>
                          <m:t>(</m:t>
                        </m:r>
                        <m:r>
                          <a:rPr lang="en-US" altLang="en-US" sz="2200" b="0" i="1" smtClean="0">
                            <a:solidFill>
                              <a:srgbClr val="00FFFF"/>
                            </a:solidFill>
                            <a:latin typeface="Cambria Math" panose="02040503050406030204" pitchFamily="18" charset="0"/>
                            <a:sym typeface="Symbol" panose="05050102010706020507" pitchFamily="18" charset="2"/>
                          </a:rPr>
                          <m:t>𝑡</m:t>
                        </m:r>
                        <m:r>
                          <a:rPr lang="en-US" altLang="en-US" sz="2200" b="0" i="1" smtClean="0">
                            <a:solidFill>
                              <a:srgbClr val="00FFFF"/>
                            </a:solidFill>
                            <a:latin typeface="Cambria Math" panose="02040503050406030204" pitchFamily="18" charset="0"/>
                            <a:sym typeface="Symbol" panose="05050102010706020507" pitchFamily="18" charset="2"/>
                          </a:rPr>
                          <m:t>)</m:t>
                        </m:r>
                      </m:oMath>
                    </m:oMathPara>
                  </a14:m>
                  <a:endParaRPr lang="en-US" altLang="en-US" sz="2200" dirty="0">
                    <a:solidFill>
                      <a:srgbClr val="00FFFF"/>
                    </a:solidFill>
                    <a:sym typeface="Symbol" panose="05050102010706020507" pitchFamily="18" charset="2"/>
                  </a:endParaRPr>
                </a:p>
              </p:txBody>
            </p:sp>
          </mc:Choice>
          <mc:Fallback xmlns="">
            <p:sp>
              <p:nvSpPr>
                <p:cNvPr id="43036" name="Text Box 28"/>
                <p:cNvSpPr txBox="1">
                  <a:spLocks noRot="1" noChangeAspect="1" noMove="1" noResize="1" noEditPoints="1" noAdjustHandles="1" noChangeArrowheads="1" noChangeShapeType="1" noTextEdit="1"/>
                </p:cNvSpPr>
                <p:nvPr/>
              </p:nvSpPr>
              <p:spPr bwMode="auto">
                <a:xfrm>
                  <a:off x="3360" y="1361"/>
                  <a:ext cx="528" cy="271"/>
                </a:xfrm>
                <a:prstGeom prst="rect">
                  <a:avLst/>
                </a:prstGeom>
                <a:blipFill rotWithShape="0">
                  <a:blip r:embed="rId4"/>
                  <a:stretch>
                    <a:fillRect b="-154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38" name="Text Box 30"/>
                <p:cNvSpPr txBox="1">
                  <a:spLocks noChangeArrowheads="1"/>
                </p:cNvSpPr>
                <p:nvPr/>
              </p:nvSpPr>
              <p:spPr bwMode="auto">
                <a:xfrm>
                  <a:off x="3903" y="1454"/>
                  <a:ext cx="916" cy="2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buFontTx/>
                    <a:buNone/>
                  </a:pPr>
                  <a14:m>
                    <m:oMathPara xmlns:m="http://schemas.openxmlformats.org/officeDocument/2006/math">
                      <m:oMathParaPr>
                        <m:jc m:val="centerGroup"/>
                      </m:oMathParaPr>
                      <m:oMath xmlns:m="http://schemas.openxmlformats.org/officeDocument/2006/math">
                        <m:r>
                          <a:rPr lang="en-US" altLang="en-US" sz="2200" i="1" smtClean="0">
                            <a:solidFill>
                              <a:srgbClr val="00FFFF"/>
                            </a:solidFill>
                            <a:latin typeface="Cambria Math" panose="02040503050406030204" pitchFamily="18" charset="0"/>
                            <a:sym typeface="Symbol" panose="05050102010706020507" pitchFamily="18" charset="2"/>
                          </a:rPr>
                          <m:t>𝜋</m:t>
                        </m:r>
                        <m:r>
                          <a:rPr lang="en-US" altLang="en-US" sz="2200" i="1" smtClean="0">
                            <a:solidFill>
                              <a:srgbClr val="00FFFF"/>
                            </a:solidFill>
                            <a:latin typeface="Cambria Math" panose="02040503050406030204" pitchFamily="18" charset="0"/>
                            <a:sym typeface="Symbol" panose="05050102010706020507" pitchFamily="18" charset="2"/>
                          </a:rPr>
                          <m:t>(</m:t>
                        </m:r>
                        <m:r>
                          <a:rPr lang="en-US" altLang="en-US" sz="2200" i="1" smtClean="0">
                            <a:solidFill>
                              <a:srgbClr val="00FFFF"/>
                            </a:solidFill>
                            <a:latin typeface="Cambria Math" panose="02040503050406030204" pitchFamily="18" charset="0"/>
                            <a:sym typeface="Symbol" panose="05050102010706020507" pitchFamily="18" charset="2"/>
                          </a:rPr>
                          <m:t>𝑡</m:t>
                        </m:r>
                        <m:r>
                          <a:rPr lang="en-US" altLang="en-US" sz="2200" b="0" i="1" smtClean="0">
                            <a:solidFill>
                              <a:srgbClr val="00FFFF"/>
                            </a:solidFill>
                            <a:latin typeface="Cambria Math" panose="02040503050406030204" pitchFamily="18" charset="0"/>
                            <a:sym typeface="Symbol" panose="05050102010706020507" pitchFamily="18" charset="2"/>
                          </a:rPr>
                          <m:t>+</m:t>
                        </m:r>
                        <m:r>
                          <m:rPr>
                            <m:sty m:val="p"/>
                          </m:rPr>
                          <a:rPr lang="en-US" altLang="en-US" sz="2200" b="0" i="0" smtClean="0">
                            <a:solidFill>
                              <a:srgbClr val="00FFFF"/>
                            </a:solidFill>
                            <a:latin typeface="Cambria Math" panose="02040503050406030204" pitchFamily="18" charset="0"/>
                            <a:sym typeface="Symbol" panose="05050102010706020507" pitchFamily="18" charset="2"/>
                          </a:rPr>
                          <m:t>Δ</m:t>
                        </m:r>
                        <m:r>
                          <a:rPr lang="en-US" altLang="en-US" sz="2200" b="0" i="1" smtClean="0">
                            <a:solidFill>
                              <a:srgbClr val="00FFFF"/>
                            </a:solidFill>
                            <a:latin typeface="Cambria Math" panose="02040503050406030204" pitchFamily="18" charset="0"/>
                            <a:sym typeface="Symbol" panose="05050102010706020507" pitchFamily="18" charset="2"/>
                          </a:rPr>
                          <m:t>𝑡</m:t>
                        </m:r>
                        <m:r>
                          <a:rPr lang="en-US" altLang="en-US" sz="2200" i="1">
                            <a:solidFill>
                              <a:srgbClr val="00FFFF"/>
                            </a:solidFill>
                            <a:latin typeface="Cambria Math" panose="02040503050406030204" pitchFamily="18" charset="0"/>
                            <a:sym typeface="Symbol" panose="05050102010706020507" pitchFamily="18" charset="2"/>
                          </a:rPr>
                          <m:t>)</m:t>
                        </m:r>
                      </m:oMath>
                    </m:oMathPara>
                  </a14:m>
                  <a:endParaRPr lang="en-US" altLang="en-US" sz="2200" dirty="0">
                    <a:solidFill>
                      <a:srgbClr val="00FFFF"/>
                    </a:solidFill>
                    <a:sym typeface="Symbol" panose="05050102010706020507" pitchFamily="18" charset="2"/>
                  </a:endParaRPr>
                </a:p>
              </p:txBody>
            </p:sp>
          </mc:Choice>
          <mc:Fallback xmlns="">
            <p:sp>
              <p:nvSpPr>
                <p:cNvPr id="43038" name="Text Box 30"/>
                <p:cNvSpPr txBox="1">
                  <a:spLocks noRot="1" noChangeAspect="1" noMove="1" noResize="1" noEditPoints="1" noAdjustHandles="1" noChangeArrowheads="1" noChangeShapeType="1" noTextEdit="1"/>
                </p:cNvSpPr>
                <p:nvPr/>
              </p:nvSpPr>
              <p:spPr bwMode="auto">
                <a:xfrm>
                  <a:off x="3903" y="1454"/>
                  <a:ext cx="916" cy="271"/>
                </a:xfrm>
                <a:prstGeom prst="rect">
                  <a:avLst/>
                </a:prstGeom>
                <a:blipFill rotWithShape="0">
                  <a:blip r:embed="rId5"/>
                  <a:stretch>
                    <a:fillRect b="-17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3039" name="Freeform 31"/>
            <p:cNvSpPr>
              <a:spLocks/>
            </p:cNvSpPr>
            <p:nvPr/>
          </p:nvSpPr>
          <p:spPr bwMode="auto">
            <a:xfrm>
              <a:off x="3792" y="1478"/>
              <a:ext cx="243" cy="132"/>
            </a:xfrm>
            <a:custGeom>
              <a:avLst/>
              <a:gdLst>
                <a:gd name="T0" fmla="*/ 0 w 243"/>
                <a:gd name="T1" fmla="*/ 132 h 132"/>
                <a:gd name="T2" fmla="*/ 114 w 243"/>
                <a:gd name="T3" fmla="*/ 68 h 132"/>
                <a:gd name="T4" fmla="*/ 243 w 243"/>
                <a:gd name="T5" fmla="*/ 0 h 132"/>
              </a:gdLst>
              <a:ahLst/>
              <a:cxnLst>
                <a:cxn ang="0">
                  <a:pos x="T0" y="T1"/>
                </a:cxn>
                <a:cxn ang="0">
                  <a:pos x="T2" y="T3"/>
                </a:cxn>
                <a:cxn ang="0">
                  <a:pos x="T4" y="T5"/>
                </a:cxn>
              </a:cxnLst>
              <a:rect l="0" t="0" r="r" b="b"/>
              <a:pathLst>
                <a:path w="243" h="132">
                  <a:moveTo>
                    <a:pt x="0" y="132"/>
                  </a:moveTo>
                  <a:cubicBezTo>
                    <a:pt x="19" y="121"/>
                    <a:pt x="73" y="90"/>
                    <a:pt x="114" y="68"/>
                  </a:cubicBezTo>
                  <a:cubicBezTo>
                    <a:pt x="155" y="46"/>
                    <a:pt x="216" y="14"/>
                    <a:pt x="243" y="0"/>
                  </a:cubicBezTo>
                </a:path>
              </a:pathLst>
            </a:custGeom>
            <a:noFill/>
            <a:ln w="25400" cap="flat" cmpd="sng">
              <a:solidFill>
                <a:srgbClr val="FF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34" name="Oval 26"/>
            <p:cNvSpPr>
              <a:spLocks noChangeAspect="1" noChangeArrowheads="1"/>
            </p:cNvSpPr>
            <p:nvPr/>
          </p:nvSpPr>
          <p:spPr bwMode="auto">
            <a:xfrm>
              <a:off x="4024" y="1454"/>
              <a:ext cx="35" cy="35"/>
            </a:xfrm>
            <a:prstGeom prst="ellipse">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35" name="Oval 27"/>
            <p:cNvSpPr>
              <a:spLocks noChangeAspect="1" noChangeArrowheads="1"/>
            </p:cNvSpPr>
            <p:nvPr/>
          </p:nvSpPr>
          <p:spPr bwMode="auto">
            <a:xfrm>
              <a:off x="3772" y="1594"/>
              <a:ext cx="35" cy="35"/>
            </a:xfrm>
            <a:prstGeom prst="ellipse">
              <a:avLst/>
            </a:prstGeom>
            <a:solidFill>
              <a:srgbClr val="00FFFF"/>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40" name="Text Box 32"/>
          <p:cNvSpPr txBox="1">
            <a:spLocks noChangeArrowheads="1"/>
          </p:cNvSpPr>
          <p:nvPr/>
        </p:nvSpPr>
        <p:spPr bwMode="auto">
          <a:xfrm>
            <a:off x="304800" y="3505201"/>
            <a:ext cx="6934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r>
              <a:rPr lang="en-US" altLang="en-US" dirty="0">
                <a:solidFill>
                  <a:schemeClr val="tx2"/>
                </a:solidFill>
                <a:sym typeface="Symbol" panose="05050102010706020507" pitchFamily="18" charset="2"/>
              </a:rPr>
              <a:t>fuzzy length(t) = material(</a:t>
            </a:r>
            <a:r>
              <a:rPr lang="en-US" altLang="en-US" dirty="0">
                <a:solidFill>
                  <a:schemeClr val="tx2"/>
                </a:solidFill>
                <a:cs typeface="Arial" panose="020B0604020202020204" pitchFamily="34" charset="0"/>
                <a:sym typeface="Symbol" panose="05050102010706020507" pitchFamily="18" charset="2"/>
              </a:rPr>
              <a:t>π</a:t>
            </a:r>
            <a:r>
              <a:rPr lang="en-US" altLang="en-US" dirty="0">
                <a:solidFill>
                  <a:schemeClr val="tx2"/>
                </a:solidFill>
                <a:sym typeface="Symbol" panose="05050102010706020507" pitchFamily="18" charset="2"/>
              </a:rPr>
              <a:t>(t))  arc length(t) </a:t>
            </a:r>
          </a:p>
        </p:txBody>
      </p:sp>
      <p:sp>
        <p:nvSpPr>
          <p:cNvPr id="43044" name="Text Box 36"/>
          <p:cNvSpPr txBox="1">
            <a:spLocks noChangeArrowheads="1"/>
          </p:cNvSpPr>
          <p:nvPr/>
        </p:nvSpPr>
        <p:spPr bwMode="auto">
          <a:xfrm>
            <a:off x="304800" y="1981200"/>
            <a:ext cx="4648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r>
              <a:rPr lang="en-US" altLang="en-US" dirty="0" smtClean="0">
                <a:solidFill>
                  <a:srgbClr val="FFFF00"/>
                </a:solidFill>
              </a:rPr>
              <a:t>Distance.</a:t>
            </a:r>
            <a:r>
              <a:rPr lang="en-US" altLang="en-US" dirty="0" smtClean="0">
                <a:solidFill>
                  <a:srgbClr val="66FFFF"/>
                </a:solidFill>
              </a:rPr>
              <a:t> </a:t>
            </a:r>
            <a:r>
              <a:rPr lang="en-US" altLang="en-US" dirty="0"/>
              <a:t>The minimum material that has to be traversed through to proceed from one point to the other</a:t>
            </a:r>
          </a:p>
        </p:txBody>
      </p:sp>
      <p:sp>
        <p:nvSpPr>
          <p:cNvPr id="43032" name="Text Box 24"/>
          <p:cNvSpPr txBox="1">
            <a:spLocks noChangeArrowheads="1"/>
          </p:cNvSpPr>
          <p:nvPr/>
        </p:nvSpPr>
        <p:spPr bwMode="auto">
          <a:xfrm>
            <a:off x="3457575" y="3886200"/>
            <a:ext cx="2930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None/>
            </a:pPr>
            <a:r>
              <a:rPr lang="en-US" altLang="en-US" dirty="0">
                <a:solidFill>
                  <a:srgbClr val="FF66FF"/>
                </a:solidFill>
                <a:sym typeface="Symbol" panose="05050102010706020507" pitchFamily="18" charset="2"/>
              </a:rPr>
              <a:t>arc length(t</a:t>
            </a:r>
            <a:r>
              <a:rPr lang="en-US" altLang="en-US" dirty="0" smtClean="0">
                <a:solidFill>
                  <a:srgbClr val="FF66FF"/>
                </a:solidFill>
                <a:sym typeface="Symbol" panose="05050102010706020507" pitchFamily="18" charset="2"/>
              </a:rPr>
              <a:t>) = speed(t</a:t>
            </a:r>
            <a:r>
              <a:rPr lang="en-US" altLang="en-US" dirty="0">
                <a:solidFill>
                  <a:srgbClr val="FF66FF"/>
                </a:solidFill>
                <a:sym typeface="Symbol" panose="05050102010706020507" pitchFamily="18" charset="2"/>
              </a:rPr>
              <a:t>)  t</a:t>
            </a:r>
          </a:p>
        </p:txBody>
      </p:sp>
      <mc:AlternateContent xmlns:mc="http://schemas.openxmlformats.org/markup-compatibility/2006" xmlns:a14="http://schemas.microsoft.com/office/drawing/2010/main">
        <mc:Choice Requires="a14">
          <p:sp>
            <p:nvSpPr>
              <p:cNvPr id="20" name="Rectangle 3"/>
              <p:cNvSpPr txBox="1">
                <a:spLocks noChangeArrowheads="1"/>
              </p:cNvSpPr>
              <p:nvPr/>
            </p:nvSpPr>
            <p:spPr>
              <a:xfrm>
                <a:off x="1676400" y="4774407"/>
                <a:ext cx="5029200" cy="1169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buClr>
                    <a:srgbClr val="FFCCFF"/>
                  </a:buClr>
                  <a:buSzPct val="70000"/>
                  <a:buFont typeface="Wingdings" panose="05000000000000000000" pitchFamily="2" charset="2"/>
                  <a:buNone/>
                </a:pPr>
                <a14:m>
                  <m:oMathPara xmlns:m="http://schemas.openxmlformats.org/officeDocument/2006/math">
                    <m:oMathParaPr>
                      <m:jc m:val="centerGroup"/>
                    </m:oMathParaPr>
                    <m:oMath xmlns:m="http://schemas.openxmlformats.org/officeDocument/2006/math">
                      <m:r>
                        <m:rPr>
                          <m:sty m:val="p"/>
                        </m:rPr>
                        <a:rPr lang="en-US" altLang="en-US" sz="2200" b="0" i="0" dirty="0" smtClean="0">
                          <a:solidFill>
                            <a:srgbClr val="00FFFF"/>
                          </a:solidFill>
                          <a:latin typeface="Cambria Math" panose="02040503050406030204" pitchFamily="18" charset="0"/>
                        </a:rPr>
                        <m:t>Π</m:t>
                      </m:r>
                      <m:d>
                        <m:dPr>
                          <m:ctrlPr>
                            <a:rPr lang="en-US" altLang="en-US" sz="2200" b="0" i="1" dirty="0" smtClean="0">
                              <a:solidFill>
                                <a:srgbClr val="00FFFF"/>
                              </a:solidFill>
                              <a:latin typeface="Cambria Math" panose="02040503050406030204" pitchFamily="18" charset="0"/>
                            </a:rPr>
                          </m:ctrlPr>
                        </m:dPr>
                        <m:e>
                          <m:r>
                            <a:rPr lang="en-US" altLang="en-US" sz="2200" b="0" i="1" dirty="0" smtClean="0">
                              <a:solidFill>
                                <a:srgbClr val="00FFFF"/>
                              </a:solidFill>
                              <a:latin typeface="Cambria Math" panose="02040503050406030204" pitchFamily="18" charset="0"/>
                            </a:rPr>
                            <m:t>𝜋</m:t>
                          </m:r>
                        </m:e>
                      </m:d>
                      <m:r>
                        <a:rPr lang="en-US" altLang="en-US" sz="2200" b="0" i="1" dirty="0" smtClean="0">
                          <a:solidFill>
                            <a:srgbClr val="00FFFF"/>
                          </a:solidFill>
                          <a:latin typeface="Cambria Math" panose="02040503050406030204" pitchFamily="18" charset="0"/>
                        </a:rPr>
                        <m:t>=</m:t>
                      </m:r>
                      <m:nary>
                        <m:naryPr>
                          <m:ctrlPr>
                            <a:rPr lang="en-US" altLang="en-US" sz="2200" b="0" i="1" dirty="0" smtClean="0">
                              <a:solidFill>
                                <a:srgbClr val="00FFFF"/>
                              </a:solidFill>
                              <a:latin typeface="Cambria Math" panose="02040503050406030204" pitchFamily="18" charset="0"/>
                            </a:rPr>
                          </m:ctrlPr>
                        </m:naryPr>
                        <m:sub>
                          <m:r>
                            <m:rPr>
                              <m:brk m:alnAt="23"/>
                            </m:rPr>
                            <a:rPr lang="en-US" altLang="en-US" sz="2200" b="0" i="1" dirty="0" smtClean="0">
                              <a:solidFill>
                                <a:srgbClr val="00FFFF"/>
                              </a:solidFill>
                              <a:latin typeface="Cambria Math" panose="02040503050406030204" pitchFamily="18" charset="0"/>
                            </a:rPr>
                            <m:t>0</m:t>
                          </m:r>
                        </m:sub>
                        <m:sup>
                          <m:r>
                            <a:rPr lang="en-US" altLang="en-US" sz="2200" b="0" i="1" dirty="0" smtClean="0">
                              <a:solidFill>
                                <a:srgbClr val="00FFFF"/>
                              </a:solidFill>
                              <a:latin typeface="Cambria Math" panose="02040503050406030204" pitchFamily="18" charset="0"/>
                            </a:rPr>
                            <m:t>1</m:t>
                          </m:r>
                        </m:sup>
                        <m:e>
                          <m:r>
                            <a:rPr lang="en-US" altLang="en-US" sz="2200" b="0" i="1" dirty="0" smtClean="0">
                              <a:solidFill>
                                <a:srgbClr val="00FFFF"/>
                              </a:solidFill>
                              <a:latin typeface="Cambria Math" panose="02040503050406030204" pitchFamily="18" charset="0"/>
                            </a:rPr>
                            <m:t>𝜇</m:t>
                          </m:r>
                          <m:d>
                            <m:dPr>
                              <m:ctrlPr>
                                <a:rPr lang="en-US" altLang="en-US" sz="2200" b="0" i="1" dirty="0" smtClean="0">
                                  <a:solidFill>
                                    <a:srgbClr val="00FFFF"/>
                                  </a:solidFill>
                                  <a:latin typeface="Cambria Math" panose="02040503050406030204" pitchFamily="18" charset="0"/>
                                </a:rPr>
                              </m:ctrlPr>
                            </m:dPr>
                            <m:e>
                              <m:r>
                                <a:rPr lang="en-US" altLang="en-US" sz="2200" b="0" i="1" dirty="0" smtClean="0">
                                  <a:solidFill>
                                    <a:srgbClr val="00FFFF"/>
                                  </a:solidFill>
                                  <a:latin typeface="Cambria Math" panose="02040503050406030204" pitchFamily="18" charset="0"/>
                                </a:rPr>
                                <m:t>𝜋</m:t>
                              </m:r>
                              <m:d>
                                <m:dPr>
                                  <m:ctrlPr>
                                    <a:rPr lang="en-US" altLang="en-US" sz="2200" b="0" i="1" dirty="0" smtClean="0">
                                      <a:solidFill>
                                        <a:srgbClr val="00FFFF"/>
                                      </a:solidFill>
                                      <a:latin typeface="Cambria Math" panose="02040503050406030204" pitchFamily="18" charset="0"/>
                                    </a:rPr>
                                  </m:ctrlPr>
                                </m:dPr>
                                <m:e>
                                  <m:r>
                                    <a:rPr lang="en-US" altLang="en-US" sz="2200" b="0" i="1" dirty="0" smtClean="0">
                                      <a:solidFill>
                                        <a:srgbClr val="00FFFF"/>
                                      </a:solidFill>
                                      <a:latin typeface="Cambria Math" panose="02040503050406030204" pitchFamily="18" charset="0"/>
                                    </a:rPr>
                                    <m:t>𝑡</m:t>
                                  </m:r>
                                  <m:r>
                                    <a:rPr lang="en-US" altLang="en-US" sz="2200" b="0" i="1" dirty="0" smtClean="0">
                                      <a:solidFill>
                                        <a:srgbClr val="00FFFF"/>
                                      </a:solidFill>
                                      <a:latin typeface="Cambria Math" panose="02040503050406030204" pitchFamily="18" charset="0"/>
                                    </a:rPr>
                                    <m:t> </m:t>
                                  </m:r>
                                </m:e>
                              </m:d>
                            </m:e>
                          </m:d>
                          <m:d>
                            <m:dPr>
                              <m:begChr m:val="|"/>
                              <m:endChr m:val="|"/>
                              <m:ctrlPr>
                                <a:rPr lang="en-US" altLang="en-US" sz="2200" b="0" i="1" dirty="0" smtClean="0">
                                  <a:solidFill>
                                    <a:srgbClr val="00FFFF"/>
                                  </a:solidFill>
                                  <a:latin typeface="Cambria Math" panose="02040503050406030204" pitchFamily="18" charset="0"/>
                                </a:rPr>
                              </m:ctrlPr>
                            </m:dPr>
                            <m:e>
                              <m:f>
                                <m:fPr>
                                  <m:ctrlPr>
                                    <a:rPr lang="en-US" altLang="en-US" sz="2200" b="0" i="1" dirty="0" smtClean="0">
                                      <a:solidFill>
                                        <a:srgbClr val="00FFFF"/>
                                      </a:solidFill>
                                      <a:latin typeface="Cambria Math" panose="02040503050406030204" pitchFamily="18" charset="0"/>
                                    </a:rPr>
                                  </m:ctrlPr>
                                </m:fPr>
                                <m:num>
                                  <m:r>
                                    <a:rPr lang="en-US" altLang="en-US" sz="2200" b="0" i="1" dirty="0" smtClean="0">
                                      <a:solidFill>
                                        <a:srgbClr val="00FFFF"/>
                                      </a:solidFill>
                                      <a:latin typeface="Cambria Math" panose="02040503050406030204" pitchFamily="18" charset="0"/>
                                    </a:rPr>
                                    <m:t>𝑑</m:t>
                                  </m:r>
                                  <m:r>
                                    <a:rPr lang="en-US" altLang="en-US" sz="2200" b="0" i="1" dirty="0" smtClean="0">
                                      <a:solidFill>
                                        <a:srgbClr val="00FFFF"/>
                                      </a:solidFill>
                                      <a:latin typeface="Cambria Math" panose="02040503050406030204" pitchFamily="18" charset="0"/>
                                    </a:rPr>
                                    <m:t>𝜋</m:t>
                                  </m:r>
                                  <m:d>
                                    <m:dPr>
                                      <m:ctrlPr>
                                        <a:rPr lang="en-US" altLang="en-US" sz="2200" b="0" i="1" dirty="0" smtClean="0">
                                          <a:solidFill>
                                            <a:srgbClr val="00FFFF"/>
                                          </a:solidFill>
                                          <a:latin typeface="Cambria Math" panose="02040503050406030204" pitchFamily="18" charset="0"/>
                                        </a:rPr>
                                      </m:ctrlPr>
                                    </m:dPr>
                                    <m:e>
                                      <m:r>
                                        <a:rPr lang="en-US" altLang="en-US" sz="2200" b="0" i="1" dirty="0" smtClean="0">
                                          <a:solidFill>
                                            <a:srgbClr val="00FFFF"/>
                                          </a:solidFill>
                                          <a:latin typeface="Cambria Math" panose="02040503050406030204" pitchFamily="18" charset="0"/>
                                        </a:rPr>
                                        <m:t>𝑡</m:t>
                                      </m:r>
                                    </m:e>
                                  </m:d>
                                </m:num>
                                <m:den>
                                  <m:r>
                                    <a:rPr lang="en-US" altLang="en-US" sz="2200" b="0" i="1" dirty="0" smtClean="0">
                                      <a:solidFill>
                                        <a:srgbClr val="00FFFF"/>
                                      </a:solidFill>
                                      <a:latin typeface="Cambria Math" panose="02040503050406030204" pitchFamily="18" charset="0"/>
                                    </a:rPr>
                                    <m:t>𝑑𝑡</m:t>
                                  </m:r>
                                </m:den>
                              </m:f>
                            </m:e>
                          </m:d>
                          <m:r>
                            <a:rPr lang="en-US" altLang="en-US" sz="2200" b="0" i="1" dirty="0" smtClean="0">
                              <a:solidFill>
                                <a:srgbClr val="00FFFF"/>
                              </a:solidFill>
                              <a:latin typeface="Cambria Math" panose="02040503050406030204" pitchFamily="18" charset="0"/>
                            </a:rPr>
                            <m:t>𝑑𝑡</m:t>
                          </m:r>
                        </m:e>
                      </m:nary>
                    </m:oMath>
                  </m:oMathPara>
                </a14:m>
                <a:endParaRPr lang="en-US" altLang="en-US" sz="2200" dirty="0">
                  <a:solidFill>
                    <a:srgbClr val="00FFFF"/>
                  </a:solidFill>
                </a:endParaRPr>
              </a:p>
            </p:txBody>
          </p:sp>
        </mc:Choice>
        <mc:Fallback xmlns="">
          <p:sp>
            <p:nvSpPr>
              <p:cNvPr id="20" name="Rectangle 3"/>
              <p:cNvSpPr txBox="1">
                <a:spLocks noRot="1" noChangeAspect="1" noMove="1" noResize="1" noEditPoints="1" noAdjustHandles="1" noChangeArrowheads="1" noChangeShapeType="1" noTextEdit="1"/>
              </p:cNvSpPr>
              <p:nvPr/>
            </p:nvSpPr>
            <p:spPr>
              <a:xfrm>
                <a:off x="1676400" y="4774407"/>
                <a:ext cx="5029200" cy="1169193"/>
              </a:xfrm>
              <a:prstGeom prst="rect">
                <a:avLst/>
              </a:prstGeom>
              <a:blipFill rotWithShape="0">
                <a:blip r:embed="rId6"/>
                <a:stretch>
                  <a:fillRect/>
                </a:stretch>
              </a:blipFill>
            </p:spPr>
            <p:txBody>
              <a:bodyPr/>
              <a:lstStyle/>
              <a:p>
                <a:r>
                  <a:rPr lang="en-US">
                    <a:noFill/>
                  </a:rPr>
                  <a:t> </a:t>
                </a:r>
              </a:p>
            </p:txBody>
          </p:sp>
        </mc:Fallback>
      </mc:AlternateContent>
      <p:sp>
        <p:nvSpPr>
          <p:cNvPr id="21" name="Rectangle 20"/>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p:txBody>
      </p:sp>
    </p:spTree>
    <p:extLst>
      <p:ext uri="{BB962C8B-B14F-4D97-AF65-F5344CB8AC3E}">
        <p14:creationId xmlns:p14="http://schemas.microsoft.com/office/powerpoint/2010/main" val="4004643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a:t>Properties of the </a:t>
            </a:r>
            <a:r>
              <a:rPr lang="en-US" altLang="en-US" sz="3600" dirty="0" smtClean="0"/>
              <a:t>Shortest Path</a:t>
            </a:r>
            <a:endParaRPr lang="en-US" altLang="en-US" sz="3600" dirty="0"/>
          </a:p>
        </p:txBody>
      </p:sp>
      <p:sp>
        <p:nvSpPr>
          <p:cNvPr id="54312" name="Rectangle 40"/>
          <p:cNvSpPr>
            <a:spLocks noGrp="1" noChangeArrowheads="1"/>
          </p:cNvSpPr>
          <p:nvPr>
            <p:ph type="body" idx="1"/>
          </p:nvPr>
        </p:nvSpPr>
        <p:spPr>
          <a:xfrm>
            <a:off x="914400" y="4343400"/>
            <a:ext cx="7696200" cy="457200"/>
          </a:xfrm>
        </p:spPr>
        <p:txBody>
          <a:bodyPr/>
          <a:lstStyle/>
          <a:p>
            <a:pPr>
              <a:lnSpc>
                <a:spcPct val="90000"/>
              </a:lnSpc>
            </a:pPr>
            <a:r>
              <a:rPr lang="en-US" altLang="en-US" sz="2400" dirty="0"/>
              <a:t>Existence of the shortest path is not guaranteed</a:t>
            </a:r>
          </a:p>
        </p:txBody>
      </p:sp>
      <p:grpSp>
        <p:nvGrpSpPr>
          <p:cNvPr id="54327" name="Group 55"/>
          <p:cNvGrpSpPr>
            <a:grpSpLocks/>
          </p:cNvGrpSpPr>
          <p:nvPr/>
        </p:nvGrpSpPr>
        <p:grpSpPr bwMode="auto">
          <a:xfrm>
            <a:off x="1436688" y="1524000"/>
            <a:ext cx="6396037" cy="2632075"/>
            <a:chOff x="905" y="960"/>
            <a:chExt cx="4029" cy="1658"/>
          </a:xfrm>
        </p:grpSpPr>
        <p:grpSp>
          <p:nvGrpSpPr>
            <p:cNvPr id="54321" name="Group 49"/>
            <p:cNvGrpSpPr>
              <a:grpSpLocks/>
            </p:cNvGrpSpPr>
            <p:nvPr/>
          </p:nvGrpSpPr>
          <p:grpSpPr bwMode="auto">
            <a:xfrm>
              <a:off x="1008" y="960"/>
              <a:ext cx="3552" cy="1344"/>
              <a:chOff x="288" y="960"/>
              <a:chExt cx="3552" cy="1344"/>
            </a:xfrm>
          </p:grpSpPr>
          <p:sp>
            <p:nvSpPr>
              <p:cNvPr id="54292" name="Rectangle 20"/>
              <p:cNvSpPr>
                <a:spLocks noChangeArrowheads="1"/>
              </p:cNvSpPr>
              <p:nvPr/>
            </p:nvSpPr>
            <p:spPr bwMode="auto">
              <a:xfrm>
                <a:off x="288" y="960"/>
                <a:ext cx="3552" cy="1344"/>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05" name="Group 33"/>
              <p:cNvGrpSpPr>
                <a:grpSpLocks/>
              </p:cNvGrpSpPr>
              <p:nvPr/>
            </p:nvGrpSpPr>
            <p:grpSpPr bwMode="auto">
              <a:xfrm>
                <a:off x="624" y="1584"/>
                <a:ext cx="1214" cy="288"/>
                <a:chOff x="1290" y="1569"/>
                <a:chExt cx="1214" cy="288"/>
              </a:xfrm>
            </p:grpSpPr>
            <p:sp>
              <p:nvSpPr>
                <p:cNvPr id="54293" name="Rectangle 21"/>
                <p:cNvSpPr>
                  <a:spLocks noChangeArrowheads="1"/>
                </p:cNvSpPr>
                <p:nvPr/>
              </p:nvSpPr>
              <p:spPr bwMode="auto">
                <a:xfrm>
                  <a:off x="1445" y="1632"/>
                  <a:ext cx="864" cy="17"/>
                </a:xfrm>
                <a:prstGeom prst="rect">
                  <a:avLst/>
                </a:prstGeom>
                <a:solidFill>
                  <a:srgbClr val="80808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Oval 22"/>
                <p:cNvSpPr>
                  <a:spLocks noChangeArrowheads="1"/>
                </p:cNvSpPr>
                <p:nvPr/>
              </p:nvSpPr>
              <p:spPr bwMode="auto">
                <a:xfrm>
                  <a:off x="1430" y="1622"/>
                  <a:ext cx="29" cy="29"/>
                </a:xfrm>
                <a:prstGeom prst="ellipse">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Oval 23"/>
                <p:cNvSpPr>
                  <a:spLocks noChangeArrowheads="1"/>
                </p:cNvSpPr>
                <p:nvPr/>
              </p:nvSpPr>
              <p:spPr bwMode="auto">
                <a:xfrm>
                  <a:off x="2304" y="1622"/>
                  <a:ext cx="29" cy="29"/>
                </a:xfrm>
                <a:prstGeom prst="ellipse">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Text Box 24"/>
                <p:cNvSpPr txBox="1">
                  <a:spLocks noChangeArrowheads="1"/>
                </p:cNvSpPr>
                <p:nvPr/>
              </p:nvSpPr>
              <p:spPr bwMode="auto">
                <a:xfrm>
                  <a:off x="1290" y="1569"/>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a:solidFill>
                        <a:srgbClr val="FF0000"/>
                      </a:solidFill>
                    </a:rPr>
                    <a:t>x</a:t>
                  </a:r>
                </a:p>
              </p:txBody>
            </p:sp>
            <p:sp>
              <p:nvSpPr>
                <p:cNvPr id="54297" name="Text Box 25"/>
                <p:cNvSpPr txBox="1">
                  <a:spLocks noChangeArrowheads="1"/>
                </p:cNvSpPr>
                <p:nvPr/>
              </p:nvSpPr>
              <p:spPr bwMode="auto">
                <a:xfrm>
                  <a:off x="2264" y="1569"/>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a:solidFill>
                        <a:srgbClr val="FF0000"/>
                      </a:solidFill>
                    </a:rPr>
                    <a:t>y</a:t>
                  </a:r>
                </a:p>
              </p:txBody>
            </p:sp>
          </p:grpSp>
          <p:grpSp>
            <p:nvGrpSpPr>
              <p:cNvPr id="54311" name="Group 39"/>
              <p:cNvGrpSpPr>
                <a:grpSpLocks/>
              </p:cNvGrpSpPr>
              <p:nvPr/>
            </p:nvGrpSpPr>
            <p:grpSpPr bwMode="auto">
              <a:xfrm>
                <a:off x="2337" y="1296"/>
                <a:ext cx="1119" cy="720"/>
                <a:chOff x="3270" y="1392"/>
                <a:chExt cx="1119" cy="720"/>
              </a:xfrm>
            </p:grpSpPr>
            <p:sp>
              <p:nvSpPr>
                <p:cNvPr id="54299" name="Oval 27"/>
                <p:cNvSpPr>
                  <a:spLocks noChangeArrowheads="1"/>
                </p:cNvSpPr>
                <p:nvPr/>
              </p:nvSpPr>
              <p:spPr bwMode="auto">
                <a:xfrm>
                  <a:off x="3456" y="1392"/>
                  <a:ext cx="720" cy="720"/>
                </a:xfrm>
                <a:prstGeom prst="ellipse">
                  <a:avLst/>
                </a:prstGeom>
                <a:solidFill>
                  <a:srgbClr val="808080"/>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Text Box 31"/>
                <p:cNvSpPr txBox="1">
                  <a:spLocks noChangeArrowheads="1"/>
                </p:cNvSpPr>
                <p:nvPr/>
              </p:nvSpPr>
              <p:spPr bwMode="auto">
                <a:xfrm>
                  <a:off x="3270" y="168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a:solidFill>
                        <a:srgbClr val="FF0000"/>
                      </a:solidFill>
                    </a:rPr>
                    <a:t>x</a:t>
                  </a:r>
                </a:p>
              </p:txBody>
            </p:sp>
            <p:sp>
              <p:nvSpPr>
                <p:cNvPr id="54304" name="Text Box 32"/>
                <p:cNvSpPr txBox="1">
                  <a:spLocks noChangeArrowheads="1"/>
                </p:cNvSpPr>
                <p:nvPr/>
              </p:nvSpPr>
              <p:spPr bwMode="auto">
                <a:xfrm>
                  <a:off x="4149" y="168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a:solidFill>
                        <a:srgbClr val="FF0000"/>
                      </a:solidFill>
                    </a:rPr>
                    <a:t>y</a:t>
                  </a:r>
                </a:p>
              </p:txBody>
            </p:sp>
            <p:sp>
              <p:nvSpPr>
                <p:cNvPr id="54306" name="Freeform 34"/>
                <p:cNvSpPr>
                  <a:spLocks/>
                </p:cNvSpPr>
                <p:nvPr/>
              </p:nvSpPr>
              <p:spPr bwMode="auto">
                <a:xfrm>
                  <a:off x="3450" y="1752"/>
                  <a:ext cx="726" cy="1"/>
                </a:xfrm>
                <a:custGeom>
                  <a:avLst/>
                  <a:gdLst>
                    <a:gd name="T0" fmla="*/ 0 w 726"/>
                    <a:gd name="T1" fmla="*/ 0 h 1"/>
                    <a:gd name="T2" fmla="*/ 726 w 726"/>
                    <a:gd name="T3" fmla="*/ 0 h 1"/>
                  </a:gdLst>
                  <a:ahLst/>
                  <a:cxnLst>
                    <a:cxn ang="0">
                      <a:pos x="T0" y="T1"/>
                    </a:cxn>
                    <a:cxn ang="0">
                      <a:pos x="T2" y="T3"/>
                    </a:cxn>
                  </a:cxnLst>
                  <a:rect l="0" t="0" r="r" b="b"/>
                  <a:pathLst>
                    <a:path w="726" h="1">
                      <a:moveTo>
                        <a:pt x="0" y="0"/>
                      </a:moveTo>
                      <a:lnTo>
                        <a:pt x="726" y="0"/>
                      </a:lnTo>
                    </a:path>
                  </a:pathLst>
                </a:custGeom>
                <a:noFill/>
                <a:ln w="9525" cap="flat" cmpd="sng">
                  <a:solidFill>
                    <a:schemeClr val="tx1"/>
                  </a:solidFill>
                  <a:prstDash val="dash"/>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4309" name="Group 37"/>
                <p:cNvGrpSpPr>
                  <a:grpSpLocks/>
                </p:cNvGrpSpPr>
                <p:nvPr/>
              </p:nvGrpSpPr>
              <p:grpSpPr bwMode="auto">
                <a:xfrm>
                  <a:off x="3787" y="1723"/>
                  <a:ext cx="58" cy="58"/>
                  <a:chOff x="4339" y="2736"/>
                  <a:chExt cx="58" cy="58"/>
                </a:xfrm>
              </p:grpSpPr>
              <p:sp>
                <p:nvSpPr>
                  <p:cNvPr id="54307" name="Line 35"/>
                  <p:cNvSpPr>
                    <a:spLocks noChangeShapeType="1"/>
                  </p:cNvSpPr>
                  <p:nvPr/>
                </p:nvSpPr>
                <p:spPr bwMode="auto">
                  <a:xfrm rot="2700000">
                    <a:off x="4368" y="2736"/>
                    <a:ext cx="0" cy="58"/>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4308" name="Line 36"/>
                  <p:cNvSpPr>
                    <a:spLocks noChangeShapeType="1"/>
                  </p:cNvSpPr>
                  <p:nvPr/>
                </p:nvSpPr>
                <p:spPr bwMode="auto">
                  <a:xfrm rot="8100000">
                    <a:off x="4368" y="2736"/>
                    <a:ext cx="0" cy="58"/>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4301" name="Oval 29"/>
                <p:cNvSpPr>
                  <a:spLocks noChangeArrowheads="1"/>
                </p:cNvSpPr>
                <p:nvPr/>
              </p:nvSpPr>
              <p:spPr bwMode="auto">
                <a:xfrm>
                  <a:off x="3435" y="1737"/>
                  <a:ext cx="29" cy="29"/>
                </a:xfrm>
                <a:prstGeom prst="ellipse">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2" name="Oval 30"/>
                <p:cNvSpPr>
                  <a:spLocks noChangeArrowheads="1"/>
                </p:cNvSpPr>
                <p:nvPr/>
              </p:nvSpPr>
              <p:spPr bwMode="auto">
                <a:xfrm>
                  <a:off x="4164" y="1737"/>
                  <a:ext cx="29" cy="29"/>
                </a:xfrm>
                <a:prstGeom prst="ellipse">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323" name="Group 51"/>
            <p:cNvGrpSpPr>
              <a:grpSpLocks/>
            </p:cNvGrpSpPr>
            <p:nvPr/>
          </p:nvGrpSpPr>
          <p:grpSpPr bwMode="auto">
            <a:xfrm>
              <a:off x="905" y="2387"/>
              <a:ext cx="1675" cy="231"/>
              <a:chOff x="384" y="2472"/>
              <a:chExt cx="1675" cy="231"/>
            </a:xfrm>
          </p:grpSpPr>
          <p:sp>
            <p:nvSpPr>
              <p:cNvPr id="54317" name="Rectangle 45"/>
              <p:cNvSpPr>
                <a:spLocks noChangeArrowheads="1"/>
              </p:cNvSpPr>
              <p:nvPr/>
            </p:nvSpPr>
            <p:spPr bwMode="auto">
              <a:xfrm>
                <a:off x="384" y="2515"/>
                <a:ext cx="144" cy="144"/>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8" name="Text Box 46"/>
              <p:cNvSpPr txBox="1">
                <a:spLocks noChangeArrowheads="1"/>
              </p:cNvSpPr>
              <p:nvPr/>
            </p:nvSpPr>
            <p:spPr bwMode="auto">
              <a:xfrm>
                <a:off x="571" y="2472"/>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sz="1800" dirty="0"/>
                  <a:t>low membership</a:t>
                </a:r>
              </a:p>
            </p:txBody>
          </p:sp>
        </p:grpSp>
        <p:grpSp>
          <p:nvGrpSpPr>
            <p:cNvPr id="54324" name="Group 52"/>
            <p:cNvGrpSpPr>
              <a:grpSpLocks/>
            </p:cNvGrpSpPr>
            <p:nvPr/>
          </p:nvGrpSpPr>
          <p:grpSpPr bwMode="auto">
            <a:xfrm>
              <a:off x="3257" y="2387"/>
              <a:ext cx="1677" cy="231"/>
              <a:chOff x="2736" y="2472"/>
              <a:chExt cx="1677" cy="231"/>
            </a:xfrm>
          </p:grpSpPr>
          <p:sp>
            <p:nvSpPr>
              <p:cNvPr id="54319" name="Rectangle 47"/>
              <p:cNvSpPr>
                <a:spLocks noChangeArrowheads="1"/>
              </p:cNvSpPr>
              <p:nvPr/>
            </p:nvSpPr>
            <p:spPr bwMode="auto">
              <a:xfrm>
                <a:off x="2736" y="2516"/>
                <a:ext cx="144" cy="144"/>
              </a:xfrm>
              <a:prstGeom prst="rect">
                <a:avLst/>
              </a:prstGeom>
              <a:solidFill>
                <a:srgbClr val="80808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2" name="Text Box 50"/>
              <p:cNvSpPr txBox="1">
                <a:spLocks noChangeArrowheads="1"/>
              </p:cNvSpPr>
              <p:nvPr/>
            </p:nvSpPr>
            <p:spPr bwMode="auto">
              <a:xfrm>
                <a:off x="2925" y="2472"/>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altLang="en-US" sz="1800" dirty="0"/>
                  <a:t>high membership</a:t>
                </a:r>
              </a:p>
            </p:txBody>
          </p:sp>
        </p:grpSp>
      </p:grpSp>
      <p:sp>
        <p:nvSpPr>
          <p:cNvPr id="54325" name="Rectangle 53"/>
          <p:cNvSpPr>
            <a:spLocks noChangeArrowheads="1"/>
          </p:cNvSpPr>
          <p:nvPr/>
        </p:nvSpPr>
        <p:spPr bwMode="auto">
          <a:xfrm>
            <a:off x="914400" y="54102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buClrTx/>
              <a:buFont typeface="Arial" panose="020B0604020202020204" pitchFamily="34" charset="0"/>
              <a:buChar char="•"/>
            </a:pPr>
            <a:r>
              <a:rPr lang="en-US" altLang="en-US" sz="2400" dirty="0">
                <a:latin typeface="+mn-lt"/>
              </a:rPr>
              <a:t>The shortest path may not be a straight line segment even for a convex fuzzy subset set</a:t>
            </a:r>
          </a:p>
        </p:txBody>
      </p:sp>
      <p:sp>
        <p:nvSpPr>
          <p:cNvPr id="54326" name="Rectangle 54"/>
          <p:cNvSpPr>
            <a:spLocks noChangeArrowheads="1"/>
          </p:cNvSpPr>
          <p:nvPr/>
        </p:nvSpPr>
        <p:spPr bwMode="auto">
          <a:xfrm>
            <a:off x="914400" y="48768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buClrTx/>
              <a:buFont typeface="Arial" panose="020B0604020202020204" pitchFamily="34" charset="0"/>
              <a:buChar char="•"/>
            </a:pPr>
            <a:r>
              <a:rPr lang="en-US" altLang="en-US" sz="2400" dirty="0">
                <a:latin typeface="+mn-lt"/>
              </a:rPr>
              <a:t>There may be multiple shortest path </a:t>
            </a:r>
          </a:p>
        </p:txBody>
      </p:sp>
    </p:spTree>
    <p:extLst>
      <p:ext uri="{BB962C8B-B14F-4D97-AF65-F5344CB8AC3E}">
        <p14:creationId xmlns:p14="http://schemas.microsoft.com/office/powerpoint/2010/main" val="18493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76200"/>
            <a:ext cx="7772400" cy="1143000"/>
          </a:xfrm>
        </p:spPr>
        <p:txBody>
          <a:bodyPr>
            <a:normAutofit/>
          </a:bodyPr>
          <a:lstStyle/>
          <a:p>
            <a:pPr algn="ctr"/>
            <a:r>
              <a:rPr lang="en-US" altLang="en-US" sz="3600" dirty="0"/>
              <a:t>Fuzzy </a:t>
            </a:r>
            <a:r>
              <a:rPr lang="en-US" altLang="en-US" sz="3600" dirty="0" smtClean="0"/>
              <a:t>Distance Transform</a:t>
            </a:r>
            <a:endParaRPr lang="en-US" altLang="en-US" sz="3600" dirty="0"/>
          </a:p>
        </p:txBody>
      </p:sp>
      <p:sp>
        <p:nvSpPr>
          <p:cNvPr id="8195" name="Rectangle 3"/>
          <p:cNvSpPr>
            <a:spLocks noGrp="1" noChangeArrowheads="1"/>
          </p:cNvSpPr>
          <p:nvPr>
            <p:ph type="body" idx="1"/>
          </p:nvPr>
        </p:nvSpPr>
        <p:spPr>
          <a:xfrm>
            <a:off x="460375" y="2019300"/>
            <a:ext cx="5029200" cy="1562100"/>
          </a:xfrm>
        </p:spPr>
        <p:txBody>
          <a:bodyPr/>
          <a:lstStyle/>
          <a:p>
            <a:pPr>
              <a:buSzPct val="70000"/>
            </a:pPr>
            <a:r>
              <a:rPr lang="en-US" altLang="en-US" sz="2400" dirty="0">
                <a:solidFill>
                  <a:srgbClr val="FFFFFF"/>
                </a:solidFill>
              </a:rPr>
              <a:t>Fuzzy distance between two points is the infimum of fuzzy lengths of all paths between them.</a:t>
            </a:r>
          </a:p>
        </p:txBody>
      </p:sp>
      <p:grpSp>
        <p:nvGrpSpPr>
          <p:cNvPr id="8241" name="Group 49"/>
          <p:cNvGrpSpPr>
            <a:grpSpLocks/>
          </p:cNvGrpSpPr>
          <p:nvPr/>
        </p:nvGrpSpPr>
        <p:grpSpPr bwMode="auto">
          <a:xfrm>
            <a:off x="5602289" y="2362200"/>
            <a:ext cx="3389313" cy="2628900"/>
            <a:chOff x="3382" y="1488"/>
            <a:chExt cx="2135" cy="1656"/>
          </a:xfrm>
        </p:grpSpPr>
        <mc:AlternateContent xmlns:mc="http://schemas.openxmlformats.org/markup-compatibility/2006" xmlns:a14="http://schemas.microsoft.com/office/drawing/2010/main">
          <mc:Choice Requires="a14">
            <p:sp>
              <p:nvSpPr>
                <p:cNvPr id="8205" name="Text Box 13"/>
                <p:cNvSpPr txBox="1">
                  <a:spLocks noChangeArrowheads="1"/>
                </p:cNvSpPr>
                <p:nvPr/>
              </p:nvSpPr>
              <p:spPr bwMode="auto">
                <a:xfrm>
                  <a:off x="3382" y="2030"/>
                  <a:ext cx="336" cy="2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buFontTx/>
                    <a:buNone/>
                  </a:pPr>
                  <a14:m>
                    <m:oMathPara xmlns:m="http://schemas.openxmlformats.org/officeDocument/2006/math">
                      <m:oMathParaPr>
                        <m:jc m:val="centerGroup"/>
                      </m:oMathParaPr>
                      <m:oMath xmlns:m="http://schemas.openxmlformats.org/officeDocument/2006/math">
                        <m:r>
                          <a:rPr lang="en-US" altLang="en-US" sz="2400" b="0" i="1" dirty="0" smtClean="0">
                            <a:solidFill>
                              <a:srgbClr val="00FFFF"/>
                            </a:solidFill>
                            <a:latin typeface="Cambria Math" panose="02040503050406030204" pitchFamily="18" charset="0"/>
                            <a:sym typeface="Symbol" panose="05050102010706020507" pitchFamily="18" charset="2"/>
                          </a:rPr>
                          <m:t>𝑝</m:t>
                        </m:r>
                      </m:oMath>
                    </m:oMathPara>
                  </a14:m>
                  <a:endParaRPr lang="en-US" altLang="en-US" sz="2400" dirty="0">
                    <a:solidFill>
                      <a:srgbClr val="00FFFF"/>
                    </a:solidFill>
                  </a:endParaRPr>
                </a:p>
              </p:txBody>
            </p:sp>
          </mc:Choice>
          <mc:Fallback xmlns="">
            <p:sp>
              <p:nvSpPr>
                <p:cNvPr id="8205" name="Text Box 13"/>
                <p:cNvSpPr txBox="1">
                  <a:spLocks noRot="1" noChangeAspect="1" noMove="1" noResize="1" noEditPoints="1" noAdjustHandles="1" noChangeArrowheads="1" noChangeShapeType="1" noTextEdit="1"/>
                </p:cNvSpPr>
                <p:nvPr/>
              </p:nvSpPr>
              <p:spPr bwMode="auto">
                <a:xfrm>
                  <a:off x="3382" y="2030"/>
                  <a:ext cx="336" cy="291"/>
                </a:xfrm>
                <a:prstGeom prst="rect">
                  <a:avLst/>
                </a:prstGeom>
                <a:blipFill rotWithShape="0">
                  <a:blip r:embed="rId2"/>
                  <a:stretch>
                    <a:fillRect b="-1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211" name="Freeform 19"/>
            <p:cNvSpPr>
              <a:spLocks/>
            </p:cNvSpPr>
            <p:nvPr/>
          </p:nvSpPr>
          <p:spPr bwMode="auto">
            <a:xfrm>
              <a:off x="3633" y="1488"/>
              <a:ext cx="1589" cy="1008"/>
            </a:xfrm>
            <a:custGeom>
              <a:avLst/>
              <a:gdLst>
                <a:gd name="T0" fmla="*/ 0 w 1589"/>
                <a:gd name="T1" fmla="*/ 694 h 1008"/>
                <a:gd name="T2" fmla="*/ 71 w 1589"/>
                <a:gd name="T3" fmla="*/ 380 h 1008"/>
                <a:gd name="T4" fmla="*/ 295 w 1589"/>
                <a:gd name="T5" fmla="*/ 148 h 1008"/>
                <a:gd name="T6" fmla="*/ 597 w 1589"/>
                <a:gd name="T7" fmla="*/ 243 h 1008"/>
                <a:gd name="T8" fmla="*/ 811 w 1589"/>
                <a:gd name="T9" fmla="*/ 21 h 1008"/>
                <a:gd name="T10" fmla="*/ 1170 w 1589"/>
                <a:gd name="T11" fmla="*/ 118 h 1008"/>
                <a:gd name="T12" fmla="*/ 1292 w 1589"/>
                <a:gd name="T13" fmla="*/ 341 h 1008"/>
                <a:gd name="T14" fmla="*/ 1589 w 1589"/>
                <a:gd name="T15" fmla="*/ 1008 h 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9" h="1008">
                  <a:moveTo>
                    <a:pt x="0" y="694"/>
                  </a:moveTo>
                  <a:cubicBezTo>
                    <a:pt x="12" y="642"/>
                    <a:pt x="22" y="471"/>
                    <a:pt x="71" y="380"/>
                  </a:cubicBezTo>
                  <a:cubicBezTo>
                    <a:pt x="120" y="289"/>
                    <a:pt x="207" y="171"/>
                    <a:pt x="295" y="148"/>
                  </a:cubicBezTo>
                  <a:cubicBezTo>
                    <a:pt x="383" y="125"/>
                    <a:pt x="511" y="264"/>
                    <a:pt x="597" y="243"/>
                  </a:cubicBezTo>
                  <a:cubicBezTo>
                    <a:pt x="683" y="222"/>
                    <a:pt x="716" y="42"/>
                    <a:pt x="811" y="21"/>
                  </a:cubicBezTo>
                  <a:cubicBezTo>
                    <a:pt x="906" y="0"/>
                    <a:pt x="1090" y="65"/>
                    <a:pt x="1170" y="118"/>
                  </a:cubicBezTo>
                  <a:cubicBezTo>
                    <a:pt x="1250" y="171"/>
                    <a:pt x="1222" y="193"/>
                    <a:pt x="1292" y="341"/>
                  </a:cubicBezTo>
                  <a:cubicBezTo>
                    <a:pt x="1362" y="489"/>
                    <a:pt x="1527" y="869"/>
                    <a:pt x="1589" y="1008"/>
                  </a:cubicBezTo>
                </a:path>
              </a:pathLst>
            </a:custGeom>
            <a:noFill/>
            <a:ln w="25400">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Freeform 26"/>
            <p:cNvSpPr>
              <a:spLocks/>
            </p:cNvSpPr>
            <p:nvPr/>
          </p:nvSpPr>
          <p:spPr bwMode="auto">
            <a:xfrm>
              <a:off x="3644" y="1713"/>
              <a:ext cx="1563" cy="783"/>
            </a:xfrm>
            <a:custGeom>
              <a:avLst/>
              <a:gdLst>
                <a:gd name="T0" fmla="*/ 0 w 1563"/>
                <a:gd name="T1" fmla="*/ 462 h 783"/>
                <a:gd name="T2" fmla="*/ 217 w 1563"/>
                <a:gd name="T3" fmla="*/ 312 h 783"/>
                <a:gd name="T4" fmla="*/ 426 w 1563"/>
                <a:gd name="T5" fmla="*/ 200 h 783"/>
                <a:gd name="T6" fmla="*/ 815 w 1563"/>
                <a:gd name="T7" fmla="*/ 327 h 783"/>
                <a:gd name="T8" fmla="*/ 950 w 1563"/>
                <a:gd name="T9" fmla="*/ 28 h 783"/>
                <a:gd name="T10" fmla="*/ 1153 w 1563"/>
                <a:gd name="T11" fmla="*/ 162 h 783"/>
                <a:gd name="T12" fmla="*/ 1563 w 1563"/>
                <a:gd name="T13" fmla="*/ 783 h 783"/>
              </a:gdLst>
              <a:ahLst/>
              <a:cxnLst>
                <a:cxn ang="0">
                  <a:pos x="T0" y="T1"/>
                </a:cxn>
                <a:cxn ang="0">
                  <a:pos x="T2" y="T3"/>
                </a:cxn>
                <a:cxn ang="0">
                  <a:pos x="T4" y="T5"/>
                </a:cxn>
                <a:cxn ang="0">
                  <a:pos x="T6" y="T7"/>
                </a:cxn>
                <a:cxn ang="0">
                  <a:pos x="T8" y="T9"/>
                </a:cxn>
                <a:cxn ang="0">
                  <a:pos x="T10" y="T11"/>
                </a:cxn>
                <a:cxn ang="0">
                  <a:pos x="T12" y="T13"/>
                </a:cxn>
              </a:cxnLst>
              <a:rect l="0" t="0" r="r" b="b"/>
              <a:pathLst>
                <a:path w="1563" h="783">
                  <a:moveTo>
                    <a:pt x="0" y="462"/>
                  </a:moveTo>
                  <a:cubicBezTo>
                    <a:pt x="12" y="410"/>
                    <a:pt x="146" y="356"/>
                    <a:pt x="217" y="312"/>
                  </a:cubicBezTo>
                  <a:cubicBezTo>
                    <a:pt x="288" y="268"/>
                    <a:pt x="326" y="198"/>
                    <a:pt x="426" y="200"/>
                  </a:cubicBezTo>
                  <a:cubicBezTo>
                    <a:pt x="526" y="202"/>
                    <a:pt x="728" y="356"/>
                    <a:pt x="815" y="327"/>
                  </a:cubicBezTo>
                  <a:cubicBezTo>
                    <a:pt x="902" y="298"/>
                    <a:pt x="894" y="56"/>
                    <a:pt x="950" y="28"/>
                  </a:cubicBezTo>
                  <a:cubicBezTo>
                    <a:pt x="1006" y="0"/>
                    <a:pt x="1051" y="36"/>
                    <a:pt x="1153" y="162"/>
                  </a:cubicBezTo>
                  <a:cubicBezTo>
                    <a:pt x="1255" y="288"/>
                    <a:pt x="1495" y="680"/>
                    <a:pt x="1563" y="783"/>
                  </a:cubicBezTo>
                </a:path>
              </a:pathLst>
            </a:custGeom>
            <a:noFill/>
            <a:ln w="254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Freeform 27"/>
            <p:cNvSpPr>
              <a:spLocks/>
            </p:cNvSpPr>
            <p:nvPr/>
          </p:nvSpPr>
          <p:spPr bwMode="auto">
            <a:xfrm>
              <a:off x="3633" y="2125"/>
              <a:ext cx="1578" cy="1019"/>
            </a:xfrm>
            <a:custGeom>
              <a:avLst/>
              <a:gdLst>
                <a:gd name="T0" fmla="*/ 0 w 1578"/>
                <a:gd name="T1" fmla="*/ 52 h 1019"/>
                <a:gd name="T2" fmla="*/ 123 w 1578"/>
                <a:gd name="T3" fmla="*/ 424 h 1019"/>
                <a:gd name="T4" fmla="*/ 445 w 1578"/>
                <a:gd name="T5" fmla="*/ 835 h 1019"/>
                <a:gd name="T6" fmla="*/ 744 w 1578"/>
                <a:gd name="T7" fmla="*/ 708 h 1019"/>
                <a:gd name="T8" fmla="*/ 1043 w 1578"/>
                <a:gd name="T9" fmla="*/ 700 h 1019"/>
                <a:gd name="T10" fmla="*/ 1297 w 1578"/>
                <a:gd name="T11" fmla="*/ 962 h 1019"/>
                <a:gd name="T12" fmla="*/ 1578 w 1578"/>
                <a:gd name="T13" fmla="*/ 358 h 1019"/>
              </a:gdLst>
              <a:ahLst/>
              <a:cxnLst>
                <a:cxn ang="0">
                  <a:pos x="T0" y="T1"/>
                </a:cxn>
                <a:cxn ang="0">
                  <a:pos x="T2" y="T3"/>
                </a:cxn>
                <a:cxn ang="0">
                  <a:pos x="T4" y="T5"/>
                </a:cxn>
                <a:cxn ang="0">
                  <a:pos x="T6" y="T7"/>
                </a:cxn>
                <a:cxn ang="0">
                  <a:pos x="T8" y="T9"/>
                </a:cxn>
                <a:cxn ang="0">
                  <a:pos x="T10" y="T11"/>
                </a:cxn>
                <a:cxn ang="0">
                  <a:pos x="T12" y="T13"/>
                </a:cxn>
              </a:cxnLst>
              <a:rect l="0" t="0" r="r" b="b"/>
              <a:pathLst>
                <a:path w="1578" h="1019">
                  <a:moveTo>
                    <a:pt x="0" y="52"/>
                  </a:moveTo>
                  <a:cubicBezTo>
                    <a:pt x="12" y="0"/>
                    <a:pt x="49" y="294"/>
                    <a:pt x="123" y="424"/>
                  </a:cubicBezTo>
                  <a:cubicBezTo>
                    <a:pt x="197" y="554"/>
                    <a:pt x="342" y="788"/>
                    <a:pt x="445" y="835"/>
                  </a:cubicBezTo>
                  <a:cubicBezTo>
                    <a:pt x="548" y="882"/>
                    <a:pt x="644" y="730"/>
                    <a:pt x="744" y="708"/>
                  </a:cubicBezTo>
                  <a:cubicBezTo>
                    <a:pt x="844" y="686"/>
                    <a:pt x="951" y="658"/>
                    <a:pt x="1043" y="700"/>
                  </a:cubicBezTo>
                  <a:cubicBezTo>
                    <a:pt x="1135" y="742"/>
                    <a:pt x="1208" y="1019"/>
                    <a:pt x="1297" y="962"/>
                  </a:cubicBezTo>
                  <a:cubicBezTo>
                    <a:pt x="1386" y="905"/>
                    <a:pt x="1520" y="476"/>
                    <a:pt x="1578" y="358"/>
                  </a:cubicBezTo>
                </a:path>
              </a:pathLst>
            </a:custGeom>
            <a:noFill/>
            <a:ln w="2540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Oval 28"/>
            <p:cNvSpPr>
              <a:spLocks noChangeAspect="1" noChangeArrowheads="1"/>
            </p:cNvSpPr>
            <p:nvPr/>
          </p:nvSpPr>
          <p:spPr bwMode="auto">
            <a:xfrm>
              <a:off x="4395" y="1661"/>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5" name="Oval 33"/>
            <p:cNvSpPr>
              <a:spLocks noChangeAspect="1" noChangeArrowheads="1"/>
            </p:cNvSpPr>
            <p:nvPr/>
          </p:nvSpPr>
          <p:spPr bwMode="auto">
            <a:xfrm>
              <a:off x="4395" y="1781"/>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Oval 34"/>
            <p:cNvSpPr>
              <a:spLocks noChangeAspect="1" noChangeArrowheads="1"/>
            </p:cNvSpPr>
            <p:nvPr/>
          </p:nvSpPr>
          <p:spPr bwMode="auto">
            <a:xfrm>
              <a:off x="4395" y="1901"/>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Oval 35"/>
            <p:cNvSpPr>
              <a:spLocks noChangeAspect="1" noChangeArrowheads="1"/>
            </p:cNvSpPr>
            <p:nvPr/>
          </p:nvSpPr>
          <p:spPr bwMode="auto">
            <a:xfrm>
              <a:off x="4395" y="2141"/>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8" name="Oval 36"/>
            <p:cNvSpPr>
              <a:spLocks noChangeAspect="1" noChangeArrowheads="1"/>
            </p:cNvSpPr>
            <p:nvPr/>
          </p:nvSpPr>
          <p:spPr bwMode="auto">
            <a:xfrm>
              <a:off x="4395" y="2285"/>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9" name="Oval 37"/>
            <p:cNvSpPr>
              <a:spLocks noChangeAspect="1" noChangeArrowheads="1"/>
            </p:cNvSpPr>
            <p:nvPr/>
          </p:nvSpPr>
          <p:spPr bwMode="auto">
            <a:xfrm>
              <a:off x="4395" y="2429"/>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Oval 39"/>
            <p:cNvSpPr>
              <a:spLocks noChangeAspect="1" noChangeArrowheads="1"/>
            </p:cNvSpPr>
            <p:nvPr/>
          </p:nvSpPr>
          <p:spPr bwMode="auto">
            <a:xfrm>
              <a:off x="4395" y="2573"/>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Oval 40"/>
            <p:cNvSpPr>
              <a:spLocks noChangeAspect="1" noChangeArrowheads="1"/>
            </p:cNvSpPr>
            <p:nvPr/>
          </p:nvSpPr>
          <p:spPr bwMode="auto">
            <a:xfrm>
              <a:off x="4395" y="2717"/>
              <a:ext cx="17" cy="17"/>
            </a:xfrm>
            <a:prstGeom prst="ellipse">
              <a:avLst/>
            </a:prstGeom>
            <a:solidFill>
              <a:srgbClr val="FF66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8233" name="Text Box 41"/>
                <p:cNvSpPr txBox="1">
                  <a:spLocks noChangeArrowheads="1"/>
                </p:cNvSpPr>
                <p:nvPr/>
              </p:nvSpPr>
              <p:spPr bwMode="auto">
                <a:xfrm>
                  <a:off x="5181" y="2318"/>
                  <a:ext cx="336" cy="2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buFontTx/>
                    <a:buNone/>
                  </a:pPr>
                  <a14:m>
                    <m:oMathPara xmlns:m="http://schemas.openxmlformats.org/officeDocument/2006/math">
                      <m:oMathParaPr>
                        <m:jc m:val="centerGroup"/>
                      </m:oMathParaPr>
                      <m:oMath xmlns:m="http://schemas.openxmlformats.org/officeDocument/2006/math">
                        <m:r>
                          <a:rPr lang="en-US" altLang="en-US" sz="2400" b="0" i="1" dirty="0" smtClean="0">
                            <a:solidFill>
                              <a:srgbClr val="00FFFF"/>
                            </a:solidFill>
                            <a:latin typeface="Cambria Math" panose="02040503050406030204" pitchFamily="18" charset="0"/>
                            <a:sym typeface="Symbol" panose="05050102010706020507" pitchFamily="18" charset="2"/>
                          </a:rPr>
                          <m:t>𝑞</m:t>
                        </m:r>
                      </m:oMath>
                    </m:oMathPara>
                  </a14:m>
                  <a:endParaRPr lang="en-US" altLang="en-US" sz="2400" dirty="0">
                    <a:solidFill>
                      <a:srgbClr val="00FFFF"/>
                    </a:solidFill>
                  </a:endParaRPr>
                </a:p>
              </p:txBody>
            </p:sp>
          </mc:Choice>
          <mc:Fallback xmlns="">
            <p:sp>
              <p:nvSpPr>
                <p:cNvPr id="8233" name="Text Box 41"/>
                <p:cNvSpPr txBox="1">
                  <a:spLocks noRot="1" noChangeAspect="1" noMove="1" noResize="1" noEditPoints="1" noAdjustHandles="1" noChangeArrowheads="1" noChangeShapeType="1" noTextEdit="1"/>
                </p:cNvSpPr>
                <p:nvPr/>
              </p:nvSpPr>
              <p:spPr bwMode="auto">
                <a:xfrm>
                  <a:off x="5181" y="2318"/>
                  <a:ext cx="336" cy="291"/>
                </a:xfrm>
                <a:prstGeom prst="rect">
                  <a:avLst/>
                </a:prstGeom>
                <a:blipFill rotWithShape="0">
                  <a:blip r:embed="rId3"/>
                  <a:stretch>
                    <a:fillRect b="-1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204" name="Oval 12"/>
            <p:cNvSpPr>
              <a:spLocks noChangeAspect="1" noChangeArrowheads="1"/>
            </p:cNvSpPr>
            <p:nvPr/>
          </p:nvSpPr>
          <p:spPr bwMode="auto">
            <a:xfrm>
              <a:off x="5200" y="2469"/>
              <a:ext cx="35" cy="35"/>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Oval 10"/>
            <p:cNvSpPr>
              <a:spLocks noChangeAspect="1" noChangeArrowheads="1"/>
            </p:cNvSpPr>
            <p:nvPr/>
          </p:nvSpPr>
          <p:spPr bwMode="auto">
            <a:xfrm>
              <a:off x="3619" y="2157"/>
              <a:ext cx="35" cy="35"/>
            </a:xfrm>
            <a:prstGeom prst="ellipse">
              <a:avLst/>
            </a:prstGeom>
            <a:solidFill>
              <a:srgbClr val="00FFFF"/>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42" name="Rectangle 50"/>
          <p:cNvSpPr>
            <a:spLocks noChangeArrowheads="1"/>
          </p:cNvSpPr>
          <p:nvPr/>
        </p:nvSpPr>
        <p:spPr bwMode="auto">
          <a:xfrm>
            <a:off x="460375" y="3886200"/>
            <a:ext cx="5029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lnSpc>
                <a:spcPct val="90000"/>
              </a:lnSpc>
              <a:buClrTx/>
              <a:buSzPct val="70000"/>
              <a:buFont typeface="Arial" panose="020B0604020202020204" pitchFamily="34" charset="0"/>
              <a:buChar char="•"/>
            </a:pPr>
            <a:r>
              <a:rPr lang="en-US" altLang="en-US" sz="2400" dirty="0">
                <a:solidFill>
                  <a:srgbClr val="FFFFFF"/>
                </a:solidFill>
                <a:latin typeface="+mn-lt"/>
              </a:rPr>
              <a:t>Fuzzy distance transform (FDT) at a point is the infimum of the distances the candidate point and a point in the inverse of the support.</a:t>
            </a:r>
          </a:p>
        </p:txBody>
      </p:sp>
      <p:sp>
        <p:nvSpPr>
          <p:cNvPr id="21" name="Rectangle 20"/>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p:txBody>
      </p:sp>
    </p:spTree>
    <p:extLst>
      <p:ext uri="{BB962C8B-B14F-4D97-AF65-F5344CB8AC3E}">
        <p14:creationId xmlns:p14="http://schemas.microsoft.com/office/powerpoint/2010/main" val="425857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8" name="Rectangle 42"/>
          <p:cNvSpPr>
            <a:spLocks noGrp="1" noChangeArrowheads="1"/>
          </p:cNvSpPr>
          <p:nvPr>
            <p:ph type="title"/>
          </p:nvPr>
        </p:nvSpPr>
        <p:spPr>
          <a:xfrm>
            <a:off x="685800" y="76200"/>
            <a:ext cx="7772400" cy="1143000"/>
          </a:xfrm>
          <a:noFill/>
          <a:ln/>
        </p:spPr>
        <p:txBody>
          <a:bodyPr>
            <a:normAutofit/>
          </a:bodyPr>
          <a:lstStyle/>
          <a:p>
            <a:pPr algn="ctr"/>
            <a:r>
              <a:rPr lang="en-US" altLang="en-US" sz="3600" dirty="0"/>
              <a:t>Metric </a:t>
            </a:r>
            <a:r>
              <a:rPr lang="en-US" altLang="en-US" sz="3600" dirty="0" smtClean="0"/>
              <a:t>Properties </a:t>
            </a:r>
            <a:r>
              <a:rPr lang="en-US" altLang="en-US" sz="3600" dirty="0"/>
              <a:t>of </a:t>
            </a:r>
            <a:r>
              <a:rPr lang="en-US" altLang="en-US" sz="3600" dirty="0" smtClean="0"/>
              <a:t>Fuzzy Distance</a:t>
            </a:r>
            <a:endParaRPr lang="en-US" altLang="en-US" sz="3600" u="sng" dirty="0"/>
          </a:p>
        </p:txBody>
      </p:sp>
      <p:sp>
        <p:nvSpPr>
          <p:cNvPr id="9261" name="Text Box 45"/>
          <p:cNvSpPr txBox="1">
            <a:spLocks noChangeArrowheads="1"/>
          </p:cNvSpPr>
          <p:nvPr/>
        </p:nvSpPr>
        <p:spPr bwMode="auto">
          <a:xfrm>
            <a:off x="838200" y="2667000"/>
            <a:ext cx="7696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a:solidFill>
                  <a:srgbClr val="FFFF00"/>
                </a:solidFill>
              </a:rPr>
              <a:t>Theorem </a:t>
            </a:r>
            <a:r>
              <a:rPr lang="en-US" altLang="en-US" dirty="0" smtClean="0">
                <a:solidFill>
                  <a:srgbClr val="FFFF00"/>
                </a:solidFill>
              </a:rPr>
              <a:t>1.</a:t>
            </a:r>
            <a:r>
              <a:rPr lang="en-US" altLang="en-US" dirty="0" smtClean="0"/>
              <a:t>  For </a:t>
            </a:r>
            <a:r>
              <a:rPr lang="en-US" altLang="en-US" dirty="0"/>
              <a:t>any fuzzy subset of </a:t>
            </a:r>
            <a:r>
              <a:rPr lang="en-US" altLang="en-US" dirty="0">
                <a:sym typeface="Symbol" panose="05050102010706020507" pitchFamily="18" charset="2"/>
              </a:rPr>
              <a:t></a:t>
            </a:r>
            <a:r>
              <a:rPr lang="en-US" altLang="en-US" baseline="30000" dirty="0">
                <a:sym typeface="Symbol" panose="05050102010706020507" pitchFamily="18" charset="2"/>
              </a:rPr>
              <a:t>n</a:t>
            </a:r>
            <a:r>
              <a:rPr lang="en-US" altLang="en-US" dirty="0">
                <a:sym typeface="Symbol" panose="05050102010706020507" pitchFamily="18" charset="2"/>
              </a:rPr>
              <a:t>, f</a:t>
            </a:r>
            <a:r>
              <a:rPr lang="en-US" altLang="en-US" dirty="0"/>
              <a:t>uzzy distance </a:t>
            </a:r>
            <a:r>
              <a:rPr lang="en-US" altLang="en-US" dirty="0">
                <a:sym typeface="Symbol" panose="05050102010706020507" pitchFamily="18" charset="2"/>
              </a:rPr>
              <a:t>is a metric for interior of the support of the fuzzy subset</a:t>
            </a:r>
            <a:r>
              <a:rPr lang="en-US" altLang="en-US" i="1" dirty="0">
                <a:sym typeface="Symbol" panose="05050102010706020507" pitchFamily="18" charset="2"/>
              </a:rPr>
              <a:t>.</a:t>
            </a:r>
          </a:p>
          <a:p>
            <a:pPr>
              <a:buFontTx/>
              <a:buNone/>
            </a:pPr>
            <a:endParaRPr lang="en-US" altLang="en-US" dirty="0"/>
          </a:p>
        </p:txBody>
      </p:sp>
      <p:sp>
        <p:nvSpPr>
          <p:cNvPr id="4" name="Rectangle 3"/>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p:txBody>
      </p:sp>
    </p:spTree>
    <p:extLst>
      <p:ext uri="{BB962C8B-B14F-4D97-AF65-F5344CB8AC3E}">
        <p14:creationId xmlns:p14="http://schemas.microsoft.com/office/powerpoint/2010/main" val="1536183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47800" y="76200"/>
            <a:ext cx="6248400" cy="1143000"/>
          </a:xfrm>
          <a:noFill/>
          <a:ln/>
        </p:spPr>
        <p:txBody>
          <a:bodyPr>
            <a:noAutofit/>
          </a:bodyPr>
          <a:lstStyle/>
          <a:p>
            <a:pPr algn="ctr"/>
            <a:r>
              <a:rPr lang="en-US" altLang="en-US" sz="3600" dirty="0"/>
              <a:t>Fuzzy </a:t>
            </a:r>
            <a:r>
              <a:rPr lang="en-US" altLang="en-US" sz="3600" dirty="0" smtClean="0"/>
              <a:t>Distance </a:t>
            </a:r>
            <a:r>
              <a:rPr lang="en-US" altLang="en-US" sz="3600" dirty="0"/>
              <a:t>in </a:t>
            </a:r>
            <a:r>
              <a:rPr lang="en-US" altLang="en-US" sz="3600" dirty="0" smtClean="0"/>
              <a:t/>
            </a:r>
            <a:br>
              <a:rPr lang="en-US" altLang="en-US" sz="3600" dirty="0" smtClean="0"/>
            </a:br>
            <a:r>
              <a:rPr lang="en-US" altLang="en-US" sz="3600" dirty="0" smtClean="0"/>
              <a:t>Generalized Digital Space</a:t>
            </a:r>
            <a:endParaRPr lang="en-US" altLang="en-US" sz="3600" u="sng" dirty="0"/>
          </a:p>
        </p:txBody>
      </p:sp>
      <mc:AlternateContent xmlns:mc="http://schemas.openxmlformats.org/markup-compatibility/2006" xmlns:a14="http://schemas.microsoft.com/office/drawing/2010/main">
        <mc:Choice Requires="a14">
          <p:sp>
            <p:nvSpPr>
              <p:cNvPr id="56323" name="Text Box 3"/>
              <p:cNvSpPr txBox="1">
                <a:spLocks noChangeArrowheads="1"/>
              </p:cNvSpPr>
              <p:nvPr/>
            </p:nvSpPr>
            <p:spPr bwMode="auto">
              <a:xfrm>
                <a:off x="1049338" y="1423263"/>
                <a:ext cx="7315200" cy="11849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marL="342900" indent="-342900">
                  <a:spcBef>
                    <a:spcPts val="600"/>
                  </a:spcBef>
                  <a:buFont typeface="Arial" panose="020B0604020202020204" pitchFamily="34" charset="0"/>
                  <a:buChar char="•"/>
                </a:pPr>
                <a:r>
                  <a:rPr lang="en-US" altLang="en-US" sz="2200" dirty="0" smtClean="0">
                    <a:solidFill>
                      <a:srgbClr val="FFFF00"/>
                    </a:solidFill>
                    <a:sym typeface="Symbol" panose="05050102010706020507" pitchFamily="18" charset="2"/>
                  </a:rPr>
                  <a:t>Digital grid </a:t>
                </a:r>
                <a14:m>
                  <m:oMath xmlns:m="http://schemas.openxmlformats.org/officeDocument/2006/math">
                    <m:r>
                      <a:rPr lang="en-US" altLang="en-US" sz="2200" i="1" dirty="0" smtClean="0">
                        <a:solidFill>
                          <a:srgbClr val="FFFF00"/>
                        </a:solidFill>
                        <a:latin typeface="Cambria Math" panose="02040503050406030204" pitchFamily="18" charset="0"/>
                        <a:sym typeface="Symbol" panose="05050102010706020507" pitchFamily="18" charset="2"/>
                      </a:rPr>
                      <m:t>𝐺</m:t>
                    </m:r>
                  </m:oMath>
                </a14:m>
                <a:r>
                  <a:rPr lang="en-US" altLang="en-US" sz="2200" dirty="0">
                    <a:solidFill>
                      <a:srgbClr val="FFFF00"/>
                    </a:solidFill>
                    <a:sym typeface="Symbol" panose="05050102010706020507" pitchFamily="18" charset="2"/>
                  </a:rPr>
                  <a:t> in </a:t>
                </a:r>
                <a14:m>
                  <m:oMath xmlns:m="http://schemas.openxmlformats.org/officeDocument/2006/math">
                    <m:sSup>
                      <m:sSupPr>
                        <m:ctrlPr>
                          <a:rPr lang="en-US" altLang="en-US" sz="2200" b="0" i="1" dirty="0" smtClean="0">
                            <a:solidFill>
                              <a:srgbClr val="FFFF00"/>
                            </a:solidFill>
                            <a:latin typeface="Cambria Math" panose="02040503050406030204" pitchFamily="18" charset="0"/>
                            <a:ea typeface="Cambria Math" panose="02040503050406030204" pitchFamily="18" charset="0"/>
                            <a:sym typeface="Symbol" panose="05050102010706020507" pitchFamily="18" charset="2"/>
                          </a:rPr>
                        </m:ctrlPr>
                      </m:sSupPr>
                      <m:e>
                        <m:r>
                          <a:rPr lang="en-US" altLang="en-US" sz="2200" i="1" dirty="0" smtClean="0">
                            <a:solidFill>
                              <a:srgbClr val="FFFF00"/>
                            </a:solidFill>
                            <a:latin typeface="Cambria Math" panose="02040503050406030204" pitchFamily="18" charset="0"/>
                            <a:ea typeface="Cambria Math" panose="02040503050406030204" pitchFamily="18" charset="0"/>
                            <a:sym typeface="Symbol" panose="05050102010706020507" pitchFamily="18" charset="2"/>
                          </a:rPr>
                          <m:t>ℜ</m:t>
                        </m:r>
                      </m:e>
                      <m:sup>
                        <m:r>
                          <a:rPr lang="en-US" altLang="en-US" sz="2200" b="0" i="1" dirty="0" smtClean="0">
                            <a:solidFill>
                              <a:srgbClr val="FFFF00"/>
                            </a:solidFill>
                            <a:latin typeface="Cambria Math" panose="02040503050406030204" pitchFamily="18" charset="0"/>
                            <a:ea typeface="Cambria Math" panose="02040503050406030204" pitchFamily="18" charset="0"/>
                            <a:sym typeface="Symbol" panose="05050102010706020507" pitchFamily="18" charset="2"/>
                          </a:rPr>
                          <m:t>𝑛</m:t>
                        </m:r>
                      </m:sup>
                    </m:sSup>
                  </m:oMath>
                </a14:m>
                <a:r>
                  <a:rPr lang="en-US" altLang="en-US" sz="2200" dirty="0" smtClean="0">
                    <a:sym typeface="Symbol" panose="05050102010706020507" pitchFamily="18" charset="2"/>
                  </a:rPr>
                  <a:t> is a </a:t>
                </a:r>
                <a:r>
                  <a:rPr lang="en-US" altLang="en-US" sz="2200" dirty="0">
                    <a:sym typeface="Symbol" panose="05050102010706020507" pitchFamily="18" charset="2"/>
                  </a:rPr>
                  <a:t>locally finite set of points over </a:t>
                </a:r>
                <a14:m>
                  <m:oMath xmlns:m="http://schemas.openxmlformats.org/officeDocument/2006/math">
                    <m:sSup>
                      <m:sSupPr>
                        <m:ctrlPr>
                          <a:rPr lang="en-US" altLang="en-US" sz="2200" i="1" dirty="0"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ctrlPr>
                      </m:sSupPr>
                      <m:e>
                        <m:r>
                          <a:rPr lang="en-US" altLang="en-US" sz="2200" i="1" dirty="0">
                            <a:solidFill>
                              <a:schemeClr val="tx1"/>
                            </a:solidFill>
                            <a:latin typeface="Cambria Math" panose="02040503050406030204" pitchFamily="18" charset="0"/>
                            <a:ea typeface="Cambria Math" panose="02040503050406030204" pitchFamily="18" charset="0"/>
                            <a:sym typeface="Symbol" panose="05050102010706020507" pitchFamily="18" charset="2"/>
                          </a:rPr>
                          <m:t>ℜ</m:t>
                        </m:r>
                      </m:e>
                      <m:sup>
                        <m:r>
                          <a:rPr lang="en-US" altLang="en-US" sz="2200" i="1" dirty="0">
                            <a:solidFill>
                              <a:schemeClr val="tx1"/>
                            </a:solidFill>
                            <a:latin typeface="Cambria Math" panose="02040503050406030204" pitchFamily="18" charset="0"/>
                            <a:ea typeface="Cambria Math" panose="02040503050406030204" pitchFamily="18" charset="0"/>
                            <a:sym typeface="Symbol" panose="05050102010706020507" pitchFamily="18" charset="2"/>
                          </a:rPr>
                          <m:t>𝑛</m:t>
                        </m:r>
                      </m:sup>
                    </m:sSup>
                  </m:oMath>
                </a14:m>
                <a:endParaRPr lang="en-US" altLang="en-US" sz="2200" dirty="0">
                  <a:latin typeface="Arial Narrow" panose="020B0606020202030204" pitchFamily="34" charset="0"/>
                  <a:sym typeface="Symbol" panose="05050102010706020507" pitchFamily="18" charset="2"/>
                </a:endParaRPr>
              </a:p>
              <a:p>
                <a:pPr marL="342900" indent="-342900">
                  <a:spcBef>
                    <a:spcPts val="600"/>
                  </a:spcBef>
                  <a:buFont typeface="Arial" panose="020B0604020202020204" pitchFamily="34" charset="0"/>
                  <a:buChar char="•"/>
                </a:pPr>
                <a:r>
                  <a:rPr lang="en-US" altLang="en-US" sz="2200" dirty="0" smtClean="0">
                    <a:sym typeface="Symbol" panose="05050102010706020507" pitchFamily="18" charset="2"/>
                  </a:rPr>
                  <a:t>The </a:t>
                </a:r>
                <a:r>
                  <a:rPr lang="en-US" altLang="en-US" sz="2200" dirty="0">
                    <a:sym typeface="Symbol" panose="05050102010706020507" pitchFamily="18" charset="2"/>
                  </a:rPr>
                  <a:t>distance between any two points </a:t>
                </a:r>
                <a14:m>
                  <m:oMath xmlns:m="http://schemas.openxmlformats.org/officeDocument/2006/math">
                    <m:r>
                      <a:rPr lang="en-US" altLang="en-US" sz="2200" i="1" dirty="0" smtClean="0">
                        <a:latin typeface="Cambria Math" panose="02040503050406030204" pitchFamily="18" charset="0"/>
                        <a:sym typeface="Symbol" panose="05050102010706020507" pitchFamily="18" charset="2"/>
                      </a:rPr>
                      <m:t>𝑝</m:t>
                    </m:r>
                    <m:r>
                      <a:rPr lang="en-US" altLang="en-US" sz="2200" i="1" dirty="0" smtClean="0">
                        <a:latin typeface="Cambria Math" panose="02040503050406030204" pitchFamily="18" charset="0"/>
                        <a:sym typeface="Symbol" panose="05050102010706020507" pitchFamily="18" charset="2"/>
                      </a:rPr>
                      <m:t>,</m:t>
                    </m:r>
                    <m:r>
                      <a:rPr lang="en-US" altLang="en-US" sz="2200" i="1" dirty="0" smtClean="0">
                        <a:latin typeface="Cambria Math" panose="02040503050406030204" pitchFamily="18" charset="0"/>
                        <a:sym typeface="Symbol" panose="05050102010706020507" pitchFamily="18" charset="2"/>
                      </a:rPr>
                      <m:t>𝑞</m:t>
                    </m:r>
                    <m:r>
                      <a:rPr lang="en-US" altLang="en-US" sz="2200" i="1" dirty="0">
                        <a:latin typeface="Cambria Math" panose="02040503050406030204" pitchFamily="18" charset="0"/>
                        <a:sym typeface="Symbol" panose="05050102010706020507" pitchFamily="18" charset="2"/>
                      </a:rPr>
                      <m:t> </m:t>
                    </m:r>
                    <m:r>
                      <a:rPr lang="en-US" altLang="en-US" sz="2200" i="1" dirty="0">
                        <a:latin typeface="Cambria Math" panose="02040503050406030204" pitchFamily="18" charset="0"/>
                        <a:sym typeface="Euclid Symbol" panose="05050102010706020507" pitchFamily="18" charset="2"/>
                      </a:rPr>
                      <m:t></m:t>
                    </m:r>
                    <m:r>
                      <a:rPr lang="en-US" altLang="en-US" sz="2200" i="1" dirty="0">
                        <a:latin typeface="Cambria Math" panose="02040503050406030204" pitchFamily="18" charset="0"/>
                        <a:sym typeface="Symbol" panose="05050102010706020507" pitchFamily="18" charset="2"/>
                      </a:rPr>
                      <m:t> </m:t>
                    </m:r>
                    <m:r>
                      <a:rPr lang="en-US" altLang="en-US" sz="2200" i="1" dirty="0">
                        <a:latin typeface="Cambria Math" panose="02040503050406030204" pitchFamily="18" charset="0"/>
                        <a:sym typeface="Symbol" panose="05050102010706020507" pitchFamily="18" charset="2"/>
                      </a:rPr>
                      <m:t>𝐺</m:t>
                    </m:r>
                  </m:oMath>
                </a14:m>
                <a:r>
                  <a:rPr lang="en-US" altLang="en-US" sz="2200" dirty="0">
                    <a:sym typeface="Symbol" panose="05050102010706020507" pitchFamily="18" charset="2"/>
                  </a:rPr>
                  <a:t> </a:t>
                </a:r>
                <a:r>
                  <a:rPr lang="en-US" altLang="en-US" sz="2200" dirty="0" smtClean="0">
                    <a:sym typeface="Symbol" panose="05050102010706020507" pitchFamily="18" charset="2"/>
                  </a:rPr>
                  <a:t>is </a:t>
                </a:r>
                <a:r>
                  <a:rPr lang="en-US" altLang="en-US" sz="2200" dirty="0">
                    <a:sym typeface="Symbol" panose="05050102010706020507" pitchFamily="18" charset="2"/>
                  </a:rPr>
                  <a:t>bounded by </a:t>
                </a:r>
                <a14:m>
                  <m:oMath xmlns:m="http://schemas.openxmlformats.org/officeDocument/2006/math">
                    <m:sSub>
                      <m:sSubPr>
                        <m:ctrlPr>
                          <a:rPr lang="en-US" altLang="en-US" sz="2200" b="0" i="1" smtClean="0">
                            <a:latin typeface="Cambria Math" panose="02040503050406030204" pitchFamily="18" charset="0"/>
                            <a:sym typeface="Symbol" panose="05050102010706020507" pitchFamily="18" charset="2"/>
                          </a:rPr>
                        </m:ctrlPr>
                      </m:sSubPr>
                      <m:e>
                        <m:r>
                          <m:rPr>
                            <m:sty m:val="p"/>
                          </m:rPr>
                          <a:rPr lang="en-US" altLang="en-US" sz="2200" b="0" i="0" smtClean="0">
                            <a:latin typeface="Cambria Math" panose="02040503050406030204" pitchFamily="18" charset="0"/>
                            <a:sym typeface="Symbol" panose="05050102010706020507" pitchFamily="18" charset="2"/>
                          </a:rPr>
                          <m:t>Δ</m:t>
                        </m:r>
                      </m:e>
                      <m:sub>
                        <m:r>
                          <m:rPr>
                            <m:sty m:val="p"/>
                          </m:rPr>
                          <a:rPr lang="en-US" altLang="en-US" sz="2200" b="0" i="0" smtClean="0">
                            <a:latin typeface="Cambria Math" panose="02040503050406030204" pitchFamily="18" charset="0"/>
                            <a:sym typeface="Symbol" panose="05050102010706020507" pitchFamily="18" charset="2"/>
                          </a:rPr>
                          <m:t>min</m:t>
                        </m:r>
                      </m:sub>
                    </m:sSub>
                  </m:oMath>
                </a14:m>
                <a:r>
                  <a:rPr lang="en-US" altLang="en-US" sz="2200" dirty="0">
                    <a:sym typeface="Symbol" panose="05050102010706020507" pitchFamily="18" charset="2"/>
                  </a:rPr>
                  <a:t> </a:t>
                </a:r>
                <a:r>
                  <a:rPr lang="en-US" altLang="en-US" sz="2200" dirty="0" smtClean="0">
                    <a:sym typeface="Symbol" panose="05050102010706020507" pitchFamily="18" charset="2"/>
                  </a:rPr>
                  <a:t>and </a:t>
                </a:r>
                <a14:m>
                  <m:oMath xmlns:m="http://schemas.openxmlformats.org/officeDocument/2006/math">
                    <m:sSub>
                      <m:sSubPr>
                        <m:ctrlPr>
                          <a:rPr lang="en-US" altLang="en-US" sz="2200" i="1">
                            <a:latin typeface="Cambria Math" panose="02040503050406030204" pitchFamily="18" charset="0"/>
                            <a:sym typeface="Symbol" panose="05050102010706020507" pitchFamily="18" charset="2"/>
                          </a:rPr>
                        </m:ctrlPr>
                      </m:sSubPr>
                      <m:e>
                        <m:r>
                          <m:rPr>
                            <m:sty m:val="p"/>
                          </m:rPr>
                          <a:rPr lang="en-US" altLang="en-US" sz="2200">
                            <a:latin typeface="Cambria Math" panose="02040503050406030204" pitchFamily="18" charset="0"/>
                            <a:sym typeface="Symbol" panose="05050102010706020507" pitchFamily="18" charset="2"/>
                          </a:rPr>
                          <m:t>Δ</m:t>
                        </m:r>
                      </m:e>
                      <m:sub>
                        <m:r>
                          <m:rPr>
                            <m:sty m:val="p"/>
                          </m:rPr>
                          <a:rPr lang="en-US" altLang="en-US" sz="2200">
                            <a:latin typeface="Cambria Math" panose="02040503050406030204" pitchFamily="18" charset="0"/>
                            <a:sym typeface="Symbol" panose="05050102010706020507" pitchFamily="18" charset="2"/>
                          </a:rPr>
                          <m:t>m</m:t>
                        </m:r>
                        <m:r>
                          <m:rPr>
                            <m:sty m:val="p"/>
                          </m:rPr>
                          <a:rPr lang="en-US" altLang="en-US" sz="2200" b="0" i="0" smtClean="0">
                            <a:latin typeface="Cambria Math" panose="02040503050406030204" pitchFamily="18" charset="0"/>
                            <a:sym typeface="Symbol" panose="05050102010706020507" pitchFamily="18" charset="2"/>
                          </a:rPr>
                          <m:t>ax</m:t>
                        </m:r>
                      </m:sub>
                    </m:sSub>
                  </m:oMath>
                </a14:m>
                <a:endParaRPr lang="en-US" altLang="en-US" sz="2200" dirty="0">
                  <a:sym typeface="Symbol" panose="05050102010706020507" pitchFamily="18" charset="2"/>
                </a:endParaRPr>
              </a:p>
            </p:txBody>
          </p:sp>
        </mc:Choice>
        <mc:Fallback xmlns="">
          <p:sp>
            <p:nvSpPr>
              <p:cNvPr id="56323" name="Text Box 3"/>
              <p:cNvSpPr txBox="1">
                <a:spLocks noRot="1" noChangeAspect="1" noMove="1" noResize="1" noEditPoints="1" noAdjustHandles="1" noChangeArrowheads="1" noChangeShapeType="1" noTextEdit="1"/>
              </p:cNvSpPr>
              <p:nvPr/>
            </p:nvSpPr>
            <p:spPr bwMode="auto">
              <a:xfrm>
                <a:off x="1049338" y="1423263"/>
                <a:ext cx="7315200" cy="1184940"/>
              </a:xfrm>
              <a:prstGeom prst="rect">
                <a:avLst/>
              </a:prstGeom>
              <a:blipFill rotWithShape="0">
                <a:blip r:embed="rId2"/>
                <a:stretch>
                  <a:fillRect l="-917" t="-3077" b="-97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324" name="Text Box 4"/>
              <p:cNvSpPr txBox="1">
                <a:spLocks noChangeArrowheads="1"/>
              </p:cNvSpPr>
              <p:nvPr/>
            </p:nvSpPr>
            <p:spPr bwMode="auto">
              <a:xfrm>
                <a:off x="1049338" y="2985363"/>
                <a:ext cx="7315200" cy="12618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marL="342900" indent="-342900">
                  <a:spcBef>
                    <a:spcPts val="600"/>
                  </a:spcBef>
                  <a:buFont typeface="Arial" panose="020B0604020202020204" pitchFamily="34" charset="0"/>
                  <a:buChar char="•"/>
                </a:pPr>
                <a:r>
                  <a:rPr lang="en-US" altLang="en-US" sz="2200" dirty="0" smtClean="0">
                    <a:sym typeface="Symbol" panose="05050102010706020507" pitchFamily="18" charset="2"/>
                  </a:rPr>
                  <a:t>A</a:t>
                </a:r>
                <a:r>
                  <a:rPr lang="en-US" altLang="en-US" sz="2200" dirty="0" smtClean="0">
                    <a:solidFill>
                      <a:srgbClr val="66FFFF"/>
                    </a:solidFill>
                    <a:sym typeface="Symbol" panose="05050102010706020507" pitchFamily="18" charset="2"/>
                  </a:rPr>
                  <a:t> </a:t>
                </a:r>
                <a:r>
                  <a:rPr lang="en-US" altLang="en-US" sz="2200" dirty="0" smtClean="0">
                    <a:solidFill>
                      <a:srgbClr val="FFFF00"/>
                    </a:solidFill>
                    <a:sym typeface="Symbol" panose="05050102010706020507" pitchFamily="18" charset="2"/>
                  </a:rPr>
                  <a:t>Digital </a:t>
                </a:r>
                <a:r>
                  <a:rPr lang="en-US" altLang="en-US" sz="2200" dirty="0">
                    <a:solidFill>
                      <a:srgbClr val="FFFF00"/>
                    </a:solidFill>
                    <a:sym typeface="Symbol" panose="05050102010706020507" pitchFamily="18" charset="2"/>
                  </a:rPr>
                  <a:t>space </a:t>
                </a:r>
                <a14:m>
                  <m:oMath xmlns:m="http://schemas.openxmlformats.org/officeDocument/2006/math">
                    <m:r>
                      <a:rPr lang="en-US" altLang="en-US" sz="2200" i="1" dirty="0" smtClean="0">
                        <a:solidFill>
                          <a:srgbClr val="FFFF00"/>
                        </a:solidFill>
                        <a:latin typeface="Cambria Math" panose="02040503050406030204" pitchFamily="18" charset="0"/>
                        <a:sym typeface="Symbol" panose="05050102010706020507" pitchFamily="18" charset="2"/>
                      </a:rPr>
                      <m:t>𝐷</m:t>
                    </m:r>
                  </m:oMath>
                </a14:m>
                <a:r>
                  <a:rPr lang="en-US" altLang="en-US" sz="2200" dirty="0">
                    <a:sym typeface="Symbol" panose="05050102010706020507" pitchFamily="18" charset="2"/>
                  </a:rPr>
                  <a:t> </a:t>
                </a:r>
                <a:r>
                  <a:rPr lang="en-US" altLang="en-US" sz="2200" dirty="0" smtClean="0">
                    <a:sym typeface="Symbol" panose="05050102010706020507" pitchFamily="18" charset="2"/>
                  </a:rPr>
                  <a:t>is an </a:t>
                </a:r>
                <a:r>
                  <a:rPr lang="en-US" altLang="en-US" sz="2200" dirty="0">
                    <a:sym typeface="Symbol" panose="05050102010706020507" pitchFamily="18" charset="2"/>
                  </a:rPr>
                  <a:t>ordered pair </a:t>
                </a:r>
                <a14:m>
                  <m:oMath xmlns:m="http://schemas.openxmlformats.org/officeDocument/2006/math">
                    <m:d>
                      <m:dPr>
                        <m:ctrlPr>
                          <a:rPr lang="en-US" altLang="en-US" sz="2200" i="1" dirty="0" smtClean="0">
                            <a:latin typeface="Cambria Math" panose="02040503050406030204" pitchFamily="18" charset="0"/>
                            <a:sym typeface="Symbol" panose="05050102010706020507" pitchFamily="18" charset="2"/>
                          </a:rPr>
                        </m:ctrlPr>
                      </m:dPr>
                      <m:e>
                        <m:r>
                          <a:rPr lang="en-US" altLang="en-US" sz="2200" i="1" dirty="0" smtClean="0">
                            <a:latin typeface="Cambria Math" panose="02040503050406030204" pitchFamily="18" charset="0"/>
                            <a:sym typeface="Symbol" panose="05050102010706020507" pitchFamily="18" charset="2"/>
                          </a:rPr>
                          <m:t>𝐺</m:t>
                        </m:r>
                        <m:r>
                          <a:rPr lang="en-US" altLang="en-US" sz="2200" i="1" dirty="0" smtClean="0">
                            <a:latin typeface="Cambria Math" panose="02040503050406030204" pitchFamily="18" charset="0"/>
                            <a:sym typeface="Symbol" panose="05050102010706020507" pitchFamily="18" charset="2"/>
                          </a:rPr>
                          <m:t>,</m:t>
                        </m:r>
                        <m:r>
                          <a:rPr lang="el-GR" altLang="en-US" sz="2200" i="1" dirty="0">
                            <a:latin typeface="Cambria Math" panose="02040503050406030204" pitchFamily="18" charset="0"/>
                            <a:cs typeface="Arial" panose="020B0604020202020204" pitchFamily="34" charset="0"/>
                            <a:sym typeface="Symbol" panose="05050102010706020507" pitchFamily="18" charset="2"/>
                          </a:rPr>
                          <m:t>𝛼</m:t>
                        </m:r>
                      </m:e>
                    </m:d>
                  </m:oMath>
                </a14:m>
                <a:r>
                  <a:rPr lang="en-US" altLang="en-US" sz="2200" dirty="0" smtClean="0">
                    <a:sym typeface="Symbol" panose="05050102010706020507" pitchFamily="18" charset="2"/>
                  </a:rPr>
                  <a:t>, where </a:t>
                </a:r>
                <a:endParaRPr lang="en-US" altLang="en-US" sz="2200" dirty="0">
                  <a:sym typeface="Symbol" panose="05050102010706020507" pitchFamily="18" charset="2"/>
                </a:endParaRPr>
              </a:p>
              <a:p>
                <a:pPr marL="342900" indent="-342900">
                  <a:spcBef>
                    <a:spcPts val="600"/>
                  </a:spcBef>
                  <a:buFont typeface="Arial" panose="020B0604020202020204" pitchFamily="34" charset="0"/>
                  <a:buChar char="•"/>
                </a:pPr>
                <a14:m>
                  <m:oMath xmlns:m="http://schemas.openxmlformats.org/officeDocument/2006/math">
                    <m:r>
                      <a:rPr lang="el-GR" altLang="en-US" sz="2200" i="1" dirty="0" smtClean="0">
                        <a:latin typeface="Cambria Math" panose="02040503050406030204" pitchFamily="18" charset="0"/>
                        <a:sym typeface="Symbol" panose="05050102010706020507" pitchFamily="18" charset="2"/>
                      </a:rPr>
                      <m:t>𝛼</m:t>
                    </m:r>
                  </m:oMath>
                </a14:m>
                <a:r>
                  <a:rPr lang="en-US" altLang="en-US" sz="2200" dirty="0">
                    <a:sym typeface="Symbol" panose="05050102010706020507" pitchFamily="18" charset="2"/>
                  </a:rPr>
                  <a:t> is a binary </a:t>
                </a:r>
                <a:r>
                  <a:rPr lang="en-US" altLang="en-US" sz="2200" dirty="0">
                    <a:solidFill>
                      <a:srgbClr val="FFFF00"/>
                    </a:solidFill>
                    <a:sym typeface="Symbol" panose="05050102010706020507" pitchFamily="18" charset="2"/>
                  </a:rPr>
                  <a:t>adjacency relation</a:t>
                </a:r>
                <a:r>
                  <a:rPr lang="en-US" altLang="en-US" sz="2200" dirty="0">
                    <a:sym typeface="Symbol" panose="05050102010706020507" pitchFamily="18" charset="2"/>
                  </a:rPr>
                  <a:t> on </a:t>
                </a:r>
                <a14:m>
                  <m:oMath xmlns:m="http://schemas.openxmlformats.org/officeDocument/2006/math">
                    <m:r>
                      <a:rPr lang="en-US" altLang="en-US" sz="2200" i="1" dirty="0" smtClean="0">
                        <a:latin typeface="Cambria Math" panose="02040503050406030204" pitchFamily="18" charset="0"/>
                        <a:sym typeface="Symbol" panose="05050102010706020507" pitchFamily="18" charset="2"/>
                      </a:rPr>
                      <m:t>𝐺</m:t>
                    </m:r>
                  </m:oMath>
                </a14:m>
                <a:endParaRPr lang="en-US" altLang="en-US" sz="2200" dirty="0">
                  <a:sym typeface="Symbol" panose="05050102010706020507" pitchFamily="18" charset="2"/>
                </a:endParaRPr>
              </a:p>
              <a:p>
                <a:pPr marL="342900" indent="-342900">
                  <a:spcBef>
                    <a:spcPts val="600"/>
                  </a:spcBef>
                  <a:buFont typeface="Arial" panose="020B0604020202020204" pitchFamily="34" charset="0"/>
                  <a:buChar char="•"/>
                </a:pPr>
                <a:r>
                  <a:rPr lang="en-US" altLang="en-US" sz="2200" dirty="0" smtClean="0">
                    <a:sym typeface="Symbol" panose="05050102010706020507" pitchFamily="18" charset="2"/>
                  </a:rPr>
                  <a:t>For all </a:t>
                </a:r>
                <a14:m>
                  <m:oMath xmlns:m="http://schemas.openxmlformats.org/officeDocument/2006/math">
                    <m:r>
                      <a:rPr lang="en-US" altLang="en-US" sz="2200" i="1" dirty="0" smtClean="0">
                        <a:latin typeface="Cambria Math" panose="02040503050406030204" pitchFamily="18" charset="0"/>
                        <a:sym typeface="Symbol" panose="05050102010706020507" pitchFamily="18" charset="2"/>
                      </a:rPr>
                      <m:t>𝑝</m:t>
                    </m:r>
                    <m:r>
                      <a:rPr lang="en-US" altLang="en-US" sz="2200" b="0" i="1" dirty="0" smtClean="0">
                        <a:latin typeface="Cambria Math" panose="02040503050406030204" pitchFamily="18" charset="0"/>
                        <a:sym typeface="Symbol" panose="05050102010706020507" pitchFamily="18" charset="2"/>
                      </a:rPr>
                      <m:t>∈</m:t>
                    </m:r>
                    <m:r>
                      <a:rPr lang="en-US" altLang="en-US" sz="2200" b="0" i="1" dirty="0" smtClean="0">
                        <a:latin typeface="Cambria Math" panose="02040503050406030204" pitchFamily="18" charset="0"/>
                        <a:sym typeface="Symbol" panose="05050102010706020507" pitchFamily="18" charset="2"/>
                      </a:rPr>
                      <m:t>𝐺</m:t>
                    </m:r>
                  </m:oMath>
                </a14:m>
                <a:r>
                  <a:rPr lang="en-US" altLang="en-US" sz="2200" dirty="0">
                    <a:sym typeface="Symbol" panose="05050102010706020507" pitchFamily="18" charset="2"/>
                  </a:rPr>
                  <a:t>, </a:t>
                </a:r>
                <a14:m>
                  <m:oMath xmlns:m="http://schemas.openxmlformats.org/officeDocument/2006/math">
                    <m:r>
                      <a:rPr lang="el-GR" altLang="en-US" sz="2200" i="1" dirty="0" smtClean="0">
                        <a:latin typeface="Cambria Math" panose="02040503050406030204" pitchFamily="18" charset="0"/>
                        <a:sym typeface="Symbol" panose="05050102010706020507" pitchFamily="18" charset="2"/>
                      </a:rPr>
                      <m:t>𝛼</m:t>
                    </m:r>
                    <m:d>
                      <m:dPr>
                        <m:ctrlPr>
                          <a:rPr lang="en-US" altLang="en-US" sz="2200" i="1" dirty="0">
                            <a:latin typeface="Cambria Math" panose="02040503050406030204" pitchFamily="18" charset="0"/>
                            <a:sym typeface="Symbol" panose="05050102010706020507" pitchFamily="18" charset="2"/>
                          </a:rPr>
                        </m:ctrlPr>
                      </m:dPr>
                      <m:e>
                        <m:r>
                          <a:rPr lang="en-US" altLang="en-US" sz="2200" i="1" dirty="0" err="1">
                            <a:latin typeface="Cambria Math" panose="02040503050406030204" pitchFamily="18" charset="0"/>
                            <a:sym typeface="Symbol" panose="05050102010706020507" pitchFamily="18" charset="2"/>
                          </a:rPr>
                          <m:t>𝑝</m:t>
                        </m:r>
                        <m:r>
                          <a:rPr lang="en-US" altLang="en-US" sz="2200" i="1" dirty="0" err="1">
                            <a:latin typeface="Cambria Math" panose="02040503050406030204" pitchFamily="18" charset="0"/>
                            <a:sym typeface="Symbol" panose="05050102010706020507" pitchFamily="18" charset="2"/>
                          </a:rPr>
                          <m:t>,</m:t>
                        </m:r>
                        <m:r>
                          <a:rPr lang="en-US" altLang="en-US" sz="2200" i="1" dirty="0" err="1">
                            <a:latin typeface="Cambria Math" panose="02040503050406030204" pitchFamily="18" charset="0"/>
                            <a:sym typeface="Symbol" panose="05050102010706020507" pitchFamily="18" charset="2"/>
                          </a:rPr>
                          <m:t>𝑞</m:t>
                        </m:r>
                      </m:e>
                    </m:d>
                  </m:oMath>
                </a14:m>
                <a:r>
                  <a:rPr lang="en-US" altLang="en-US" sz="2200" dirty="0">
                    <a:sym typeface="Symbol" panose="05050102010706020507" pitchFamily="18" charset="2"/>
                  </a:rPr>
                  <a:t> is nonzero for finitely many </a:t>
                </a:r>
                <a14:m>
                  <m:oMath xmlns:m="http://schemas.openxmlformats.org/officeDocument/2006/math">
                    <m:r>
                      <a:rPr lang="en-US" altLang="en-US" sz="2200" i="1" dirty="0" smtClean="0">
                        <a:latin typeface="Cambria Math" panose="02040503050406030204" pitchFamily="18" charset="0"/>
                        <a:sym typeface="Symbol" panose="05050102010706020507" pitchFamily="18" charset="2"/>
                      </a:rPr>
                      <m:t>𝑞</m:t>
                    </m:r>
                  </m:oMath>
                </a14:m>
                <a:r>
                  <a:rPr lang="en-US" altLang="en-US" sz="2200" dirty="0" smtClean="0">
                    <a:sym typeface="Symbol" panose="05050102010706020507" pitchFamily="18" charset="2"/>
                  </a:rPr>
                  <a:t>s</a:t>
                </a:r>
                <a:r>
                  <a:rPr lang="en-US" altLang="en-US" sz="2200" dirty="0">
                    <a:sym typeface="Symbol" panose="05050102010706020507" pitchFamily="18" charset="2"/>
                  </a:rPr>
                  <a:t>, only. </a:t>
                </a:r>
              </a:p>
            </p:txBody>
          </p:sp>
        </mc:Choice>
        <mc:Fallback xmlns="">
          <p:sp>
            <p:nvSpPr>
              <p:cNvPr id="56324" name="Text Box 4"/>
              <p:cNvSpPr txBox="1">
                <a:spLocks noRot="1" noChangeAspect="1" noMove="1" noResize="1" noEditPoints="1" noAdjustHandles="1" noChangeArrowheads="1" noChangeShapeType="1" noTextEdit="1"/>
              </p:cNvSpPr>
              <p:nvPr/>
            </p:nvSpPr>
            <p:spPr bwMode="auto">
              <a:xfrm>
                <a:off x="1049338" y="2985363"/>
                <a:ext cx="7315200" cy="1261884"/>
              </a:xfrm>
              <a:prstGeom prst="rect">
                <a:avLst/>
              </a:prstGeom>
              <a:blipFill rotWithShape="0">
                <a:blip r:embed="rId3"/>
                <a:stretch>
                  <a:fillRect l="-917" t="-3382" b="-86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326" name="Text Box 6"/>
              <p:cNvSpPr txBox="1">
                <a:spLocks noChangeArrowheads="1"/>
              </p:cNvSpPr>
              <p:nvPr/>
            </p:nvSpPr>
            <p:spPr bwMode="auto">
              <a:xfrm>
                <a:off x="1049338" y="4547463"/>
                <a:ext cx="7315200" cy="12618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marL="342900" indent="-342900">
                  <a:spcBef>
                    <a:spcPts val="600"/>
                  </a:spcBef>
                  <a:buFont typeface="Arial" panose="020B0604020202020204" pitchFamily="34" charset="0"/>
                  <a:buChar char="•"/>
                </a:pPr>
                <a:r>
                  <a:rPr lang="en-US" altLang="en-US" sz="2200" dirty="0" smtClean="0">
                    <a:sym typeface="Symbol" panose="05050102010706020507" pitchFamily="18" charset="2"/>
                  </a:rPr>
                  <a:t>A </a:t>
                </a:r>
                <a:r>
                  <a:rPr lang="en-US" altLang="en-US" sz="2200" dirty="0" smtClean="0">
                    <a:solidFill>
                      <a:srgbClr val="FFFF00"/>
                    </a:solidFill>
                    <a:sym typeface="Symbol" panose="05050102010706020507" pitchFamily="18" charset="2"/>
                  </a:rPr>
                  <a:t>Digital </a:t>
                </a:r>
                <a:r>
                  <a:rPr lang="en-US" altLang="en-US" sz="2200" dirty="0">
                    <a:solidFill>
                      <a:srgbClr val="FFFF00"/>
                    </a:solidFill>
                    <a:sym typeface="Symbol" panose="05050102010706020507" pitchFamily="18" charset="2"/>
                  </a:rPr>
                  <a:t>object </a:t>
                </a:r>
                <a14:m>
                  <m:oMath xmlns:m="http://schemas.openxmlformats.org/officeDocument/2006/math">
                    <m:r>
                      <a:rPr lang="en-US" altLang="en-US" sz="2200" b="0" i="1" dirty="0" smtClean="0">
                        <a:solidFill>
                          <a:srgbClr val="FFFF00"/>
                        </a:solidFill>
                        <a:latin typeface="Cambria Math" panose="02040503050406030204" pitchFamily="18" charset="0"/>
                        <a:sym typeface="Symbol" panose="05050102010706020507" pitchFamily="18" charset="2"/>
                      </a:rPr>
                      <m:t>𝒪</m:t>
                    </m:r>
                  </m:oMath>
                </a14:m>
                <a:r>
                  <a:rPr lang="en-US" altLang="en-US" sz="2200" dirty="0">
                    <a:solidFill>
                      <a:srgbClr val="66FFFF"/>
                    </a:solidFill>
                    <a:sym typeface="Symbol" panose="05050102010706020507" pitchFamily="18" charset="2"/>
                  </a:rPr>
                  <a:t> </a:t>
                </a:r>
                <a:r>
                  <a:rPr lang="en-US" altLang="en-US" sz="2200" dirty="0" smtClean="0">
                    <a:sym typeface="Symbol" panose="05050102010706020507" pitchFamily="18" charset="2"/>
                  </a:rPr>
                  <a:t>a </a:t>
                </a:r>
                <a:r>
                  <a:rPr lang="en-US" altLang="en-US" sz="2200" dirty="0">
                    <a:sym typeface="Symbol" panose="05050102010706020507" pitchFamily="18" charset="2"/>
                  </a:rPr>
                  <a:t>fuzzy subset  of </a:t>
                </a:r>
                <a14:m>
                  <m:oMath xmlns:m="http://schemas.openxmlformats.org/officeDocument/2006/math">
                    <m:r>
                      <a:rPr lang="en-US" altLang="en-US" sz="2200" i="1" dirty="0" smtClean="0">
                        <a:latin typeface="Cambria Math" panose="02040503050406030204" pitchFamily="18" charset="0"/>
                        <a:sym typeface="Symbol" panose="05050102010706020507" pitchFamily="18" charset="2"/>
                      </a:rPr>
                      <m:t>𝐺</m:t>
                    </m:r>
                  </m:oMath>
                </a14:m>
                <a:r>
                  <a:rPr lang="en-US" altLang="en-US" sz="2200" dirty="0">
                    <a:sym typeface="Symbol" panose="05050102010706020507" pitchFamily="18" charset="2"/>
                  </a:rPr>
                  <a:t> </a:t>
                </a:r>
              </a:p>
              <a:p>
                <a:pPr marL="342900" indent="-342900">
                  <a:spcBef>
                    <a:spcPts val="600"/>
                  </a:spcBef>
                  <a:buFont typeface="Arial" panose="020B0604020202020204" pitchFamily="34" charset="0"/>
                  <a:buChar char="•"/>
                </a:pPr>
                <a14:m>
                  <m:oMath xmlns:m="http://schemas.openxmlformats.org/officeDocument/2006/math">
                    <m:sSub>
                      <m:sSubPr>
                        <m:ctrlPr>
                          <a:rPr lang="en-US" altLang="en-US" sz="2200" b="0" i="1" smtClean="0">
                            <a:latin typeface="Cambria Math" panose="02040503050406030204" pitchFamily="18" charset="0"/>
                            <a:cs typeface="Arial" panose="020B0604020202020204" pitchFamily="34" charset="0"/>
                            <a:sym typeface="Symbol" panose="05050102010706020507" pitchFamily="18" charset="2"/>
                          </a:rPr>
                        </m:ctrlPr>
                      </m:sSubPr>
                      <m:e>
                        <m:r>
                          <a:rPr lang="en-US" altLang="en-US" sz="2200" b="0" i="1" smtClean="0">
                            <a:latin typeface="Cambria Math" panose="02040503050406030204" pitchFamily="18" charset="0"/>
                            <a:cs typeface="Arial" panose="020B0604020202020204" pitchFamily="34" charset="0"/>
                            <a:sym typeface="Symbol" panose="05050102010706020507" pitchFamily="18" charset="2"/>
                          </a:rPr>
                          <m:t>𝜇</m:t>
                        </m:r>
                      </m:e>
                      <m:sub>
                        <m:r>
                          <a:rPr lang="en-US" altLang="en-US" sz="2200" b="0" i="1" smtClean="0">
                            <a:latin typeface="Cambria Math" panose="02040503050406030204" pitchFamily="18" charset="0"/>
                            <a:cs typeface="Arial" panose="020B0604020202020204" pitchFamily="34" charset="0"/>
                            <a:sym typeface="Symbol" panose="05050102010706020507" pitchFamily="18" charset="2"/>
                          </a:rPr>
                          <m:t>𝒪</m:t>
                        </m:r>
                      </m:sub>
                    </m:sSub>
                    <m:r>
                      <a:rPr lang="en-US" altLang="en-US" sz="2200" b="0" i="1" smtClean="0">
                        <a:latin typeface="Cambria Math" panose="02040503050406030204" pitchFamily="18" charset="0"/>
                        <a:cs typeface="Arial" panose="020B0604020202020204" pitchFamily="34" charset="0"/>
                        <a:sym typeface="Symbol" panose="05050102010706020507" pitchFamily="18" charset="2"/>
                      </a:rPr>
                      <m:t>:</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𝐺</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m:t>
                    </m:r>
                    <m:d>
                      <m:dPr>
                        <m:begChr m:val="["/>
                        <m:endChr m:val="]"/>
                        <m:ctrlPr>
                          <a:rPr lang="en-US" altLang="en-US" sz="2200" b="0" i="1" smtClean="0">
                            <a:latin typeface="Cambria Math" panose="02040503050406030204" pitchFamily="18" charset="0"/>
                            <a:cs typeface="Arial" panose="020B0604020202020204" pitchFamily="34" charset="0"/>
                            <a:sym typeface="Symbol" panose="05050102010706020507" pitchFamily="18" charset="2"/>
                          </a:rPr>
                        </m:ctrlPr>
                      </m:dPr>
                      <m:e>
                        <m:r>
                          <a:rPr lang="en-US" altLang="en-US" sz="2200" b="0" i="1" smtClean="0">
                            <a:latin typeface="Cambria Math" panose="02040503050406030204" pitchFamily="18" charset="0"/>
                            <a:cs typeface="Arial" panose="020B0604020202020204" pitchFamily="34" charset="0"/>
                            <a:sym typeface="Symbol" panose="05050102010706020507" pitchFamily="18" charset="2"/>
                          </a:rPr>
                          <m:t>0,1</m:t>
                        </m:r>
                      </m:e>
                    </m:d>
                  </m:oMath>
                </a14:m>
                <a:r>
                  <a:rPr lang="en-US" altLang="en-US" sz="2200" dirty="0">
                    <a:cs typeface="Arial" panose="020B0604020202020204" pitchFamily="34" charset="0"/>
                    <a:sym typeface="Symbol" panose="05050102010706020507" pitchFamily="18" charset="2"/>
                  </a:rPr>
                  <a:t> is </a:t>
                </a:r>
                <a:r>
                  <a:rPr lang="en-US" altLang="en-US" sz="2200" dirty="0">
                    <a:sym typeface="Symbol" panose="05050102010706020507" pitchFamily="18" charset="2"/>
                  </a:rPr>
                  <a:t>the </a:t>
                </a:r>
                <a:r>
                  <a:rPr lang="en-US" altLang="en-US" sz="2200" dirty="0" smtClean="0">
                    <a:solidFill>
                      <a:srgbClr val="FFFF00"/>
                    </a:solidFill>
                    <a:sym typeface="Symbol" panose="05050102010706020507" pitchFamily="18" charset="2"/>
                  </a:rPr>
                  <a:t>membership function</a:t>
                </a:r>
                <a:r>
                  <a:rPr lang="en-US" altLang="en-US" sz="2200" dirty="0" smtClean="0">
                    <a:sym typeface="Symbol" panose="05050102010706020507" pitchFamily="18" charset="2"/>
                  </a:rPr>
                  <a:t> of </a:t>
                </a:r>
                <a14:m>
                  <m:oMath xmlns:m="http://schemas.openxmlformats.org/officeDocument/2006/math">
                    <m:r>
                      <a:rPr lang="en-US" altLang="en-US" sz="2200" i="1" dirty="0" smtClean="0">
                        <a:solidFill>
                          <a:schemeClr val="tx1"/>
                        </a:solidFill>
                        <a:latin typeface="Cambria Math" panose="02040503050406030204" pitchFamily="18" charset="0"/>
                        <a:sym typeface="Symbol" panose="05050102010706020507" pitchFamily="18" charset="2"/>
                      </a:rPr>
                      <m:t>𝒪</m:t>
                    </m:r>
                  </m:oMath>
                </a14:m>
                <a:r>
                  <a:rPr lang="en-US" altLang="en-US" sz="2200" dirty="0" smtClean="0">
                    <a:sym typeface="Symbol" panose="05050102010706020507" pitchFamily="18" charset="2"/>
                  </a:rPr>
                  <a:t> </a:t>
                </a:r>
                <a:endParaRPr lang="en-US" altLang="en-US" sz="2200" dirty="0">
                  <a:sym typeface="Symbol" panose="05050102010706020507" pitchFamily="18" charset="2"/>
                </a:endParaRPr>
              </a:p>
              <a:p>
                <a:pPr marL="342900" indent="-342900">
                  <a:spcBef>
                    <a:spcPts val="600"/>
                  </a:spcBef>
                  <a:buFont typeface="Arial" panose="020B0604020202020204" pitchFamily="34" charset="0"/>
                  <a:buChar char="•"/>
                </a:pPr>
                <a14:m>
                  <m:oMath xmlns:m="http://schemas.openxmlformats.org/officeDocument/2006/math">
                    <m:r>
                      <m:rPr>
                        <m:sty m:val="p"/>
                      </m:rPr>
                      <a:rPr lang="en-US" altLang="en-US" sz="2200" b="0" i="0" smtClean="0">
                        <a:latin typeface="Cambria Math" panose="02040503050406030204" pitchFamily="18" charset="0"/>
                        <a:cs typeface="Arial" panose="020B0604020202020204" pitchFamily="34" charset="0"/>
                        <a:sym typeface="Symbol" panose="05050102010706020507" pitchFamily="18" charset="2"/>
                      </a:rPr>
                      <m:t>Θ</m:t>
                    </m:r>
                    <m:d>
                      <m:dPr>
                        <m:ctrlPr>
                          <a:rPr lang="en-US" altLang="en-US" sz="2200" b="0" i="1" smtClean="0">
                            <a:latin typeface="Cambria Math" panose="02040503050406030204" pitchFamily="18" charset="0"/>
                            <a:cs typeface="Arial" panose="020B0604020202020204" pitchFamily="34" charset="0"/>
                            <a:sym typeface="Symbol" panose="05050102010706020507" pitchFamily="18" charset="2"/>
                          </a:rPr>
                        </m:ctrlPr>
                      </m:dPr>
                      <m:e>
                        <m:r>
                          <a:rPr lang="en-US" altLang="en-US" sz="2200" b="0" i="1" smtClean="0">
                            <a:latin typeface="Cambria Math" panose="02040503050406030204" pitchFamily="18" charset="0"/>
                            <a:cs typeface="Arial" panose="020B0604020202020204" pitchFamily="34" charset="0"/>
                            <a:sym typeface="Symbol" panose="05050102010706020507" pitchFamily="18" charset="2"/>
                          </a:rPr>
                          <m:t>𝒪</m:t>
                        </m:r>
                      </m:e>
                    </m:d>
                    <m:r>
                      <a:rPr lang="en-US" altLang="en-US" sz="2200" b="0" i="1" smtClean="0">
                        <a:latin typeface="Cambria Math" panose="02040503050406030204" pitchFamily="18" charset="0"/>
                        <a:cs typeface="Arial" panose="020B0604020202020204" pitchFamily="34" charset="0"/>
                        <a:sym typeface="Symbol" panose="05050102010706020507" pitchFamily="18" charset="2"/>
                      </a:rPr>
                      <m:t>=</m:t>
                    </m:r>
                    <m:d>
                      <m:dPr>
                        <m:begChr m:val="{"/>
                        <m:endChr m:val="}"/>
                        <m:ctrlPr>
                          <a:rPr lang="en-US" altLang="en-US" sz="2200" b="0" i="1" smtClean="0">
                            <a:latin typeface="Cambria Math" panose="02040503050406030204" pitchFamily="18" charset="0"/>
                            <a:cs typeface="Arial" panose="020B0604020202020204" pitchFamily="34" charset="0"/>
                            <a:sym typeface="Symbol" panose="05050102010706020507" pitchFamily="18" charset="2"/>
                          </a:rPr>
                        </m:ctrlPr>
                      </m:dPr>
                      <m:e>
                        <m:r>
                          <a:rPr lang="en-US" altLang="en-US" sz="2200" b="0" i="1" smtClean="0">
                            <a:latin typeface="Cambria Math" panose="02040503050406030204" pitchFamily="18" charset="0"/>
                            <a:cs typeface="Arial" panose="020B0604020202020204" pitchFamily="34" charset="0"/>
                            <a:sym typeface="Symbol" panose="05050102010706020507" pitchFamily="18" charset="2"/>
                          </a:rPr>
                          <m:t>𝑝</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 | </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𝑝</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𝐺</m:t>
                        </m:r>
                        <m:r>
                          <a:rPr lang="en-US" altLang="en-US" sz="2200" b="0" i="1" smtClean="0">
                            <a:latin typeface="Cambria Math" panose="02040503050406030204" pitchFamily="18" charset="0"/>
                            <a:cs typeface="Arial" panose="020B0604020202020204" pitchFamily="34" charset="0"/>
                            <a:sym typeface="Symbol" panose="05050102010706020507" pitchFamily="18" charset="2"/>
                          </a:rPr>
                          <m:t> </m:t>
                        </m:r>
                        <m:r>
                          <m:rPr>
                            <m:nor/>
                          </m:rPr>
                          <a:rPr lang="en-US" altLang="en-US" sz="2200" b="0" i="0" smtClean="0">
                            <a:latin typeface="Cambria Math" panose="02040503050406030204" pitchFamily="18" charset="0"/>
                            <a:cs typeface="Arial" panose="020B0604020202020204" pitchFamily="34" charset="0"/>
                            <a:sym typeface="Symbol" panose="05050102010706020507" pitchFamily="18" charset="2"/>
                          </a:rPr>
                          <m:t>and</m:t>
                        </m:r>
                        <m:r>
                          <m:rPr>
                            <m:nor/>
                          </m:rPr>
                          <a:rPr lang="en-US" altLang="en-US" sz="2200" b="0" i="0" smtClean="0">
                            <a:latin typeface="Cambria Math" panose="02040503050406030204" pitchFamily="18" charset="0"/>
                            <a:cs typeface="Arial" panose="020B0604020202020204" pitchFamily="34" charset="0"/>
                            <a:sym typeface="Symbol" panose="05050102010706020507" pitchFamily="18" charset="2"/>
                          </a:rPr>
                          <m:t> </m:t>
                        </m:r>
                        <m:sSub>
                          <m:sSubPr>
                            <m:ctrlPr>
                              <a:rPr lang="en-US" altLang="en-US" sz="2200" i="1">
                                <a:latin typeface="Cambria Math" panose="02040503050406030204" pitchFamily="18" charset="0"/>
                                <a:cs typeface="Arial" panose="020B0604020202020204" pitchFamily="34" charset="0"/>
                                <a:sym typeface="Symbol" panose="05050102010706020507" pitchFamily="18" charset="2"/>
                              </a:rPr>
                            </m:ctrlPr>
                          </m:sSubPr>
                          <m:e>
                            <m:r>
                              <a:rPr lang="en-US" altLang="en-US" sz="2200" i="1">
                                <a:latin typeface="Cambria Math" panose="02040503050406030204" pitchFamily="18" charset="0"/>
                                <a:cs typeface="Arial" panose="020B0604020202020204" pitchFamily="34" charset="0"/>
                                <a:sym typeface="Symbol" panose="05050102010706020507" pitchFamily="18" charset="2"/>
                              </a:rPr>
                              <m:t>𝜇</m:t>
                            </m:r>
                          </m:e>
                          <m:sub>
                            <m:r>
                              <a:rPr lang="en-US" altLang="en-US" sz="2200" i="1">
                                <a:latin typeface="Cambria Math" panose="02040503050406030204" pitchFamily="18" charset="0"/>
                                <a:cs typeface="Arial" panose="020B0604020202020204" pitchFamily="34" charset="0"/>
                                <a:sym typeface="Symbol" panose="05050102010706020507" pitchFamily="18" charset="2"/>
                              </a:rPr>
                              <m:t>𝒪</m:t>
                            </m:r>
                          </m:sub>
                        </m:sSub>
                        <m:r>
                          <a:rPr lang="en-US" altLang="en-US" sz="2200" b="0" i="1" smtClean="0">
                            <a:latin typeface="Cambria Math" panose="02040503050406030204" pitchFamily="18" charset="0"/>
                            <a:cs typeface="Arial" panose="020B0604020202020204" pitchFamily="34" charset="0"/>
                            <a:sym typeface="Symbol" panose="05050102010706020507" pitchFamily="18" charset="2"/>
                          </a:rPr>
                          <m:t>≠0</m:t>
                        </m:r>
                      </m:e>
                    </m:d>
                  </m:oMath>
                </a14:m>
                <a:r>
                  <a:rPr lang="en-US" altLang="en-US" sz="2200" dirty="0">
                    <a:cs typeface="Arial" panose="020B0604020202020204" pitchFamily="34" charset="0"/>
                    <a:sym typeface="Symbol" panose="05050102010706020507" pitchFamily="18" charset="2"/>
                  </a:rPr>
                  <a:t> is the </a:t>
                </a:r>
                <a:r>
                  <a:rPr lang="en-US" altLang="en-US" sz="2200" dirty="0">
                    <a:solidFill>
                      <a:srgbClr val="FFFF00"/>
                    </a:solidFill>
                    <a:cs typeface="Arial" panose="020B0604020202020204" pitchFamily="34" charset="0"/>
                    <a:sym typeface="Symbol" panose="05050102010706020507" pitchFamily="18" charset="2"/>
                  </a:rPr>
                  <a:t>support</a:t>
                </a:r>
                <a:r>
                  <a:rPr lang="en-US" altLang="en-US" sz="2200" dirty="0">
                    <a:cs typeface="Arial" panose="020B0604020202020204" pitchFamily="34" charset="0"/>
                    <a:sym typeface="Symbol" panose="05050102010706020507" pitchFamily="18" charset="2"/>
                  </a:rPr>
                  <a:t> of </a:t>
                </a:r>
                <a14:m>
                  <m:oMath xmlns:m="http://schemas.openxmlformats.org/officeDocument/2006/math">
                    <m:r>
                      <a:rPr lang="en-US" altLang="en-US" sz="2200" i="1" dirty="0">
                        <a:latin typeface="Cambria Math" panose="02040503050406030204" pitchFamily="18" charset="0"/>
                        <a:sym typeface="Symbol" panose="05050102010706020507" pitchFamily="18" charset="2"/>
                      </a:rPr>
                      <m:t>𝒪</m:t>
                    </m:r>
                  </m:oMath>
                </a14:m>
                <a:endParaRPr lang="el-GR" altLang="en-US" sz="2200" dirty="0">
                  <a:cs typeface="Arial" panose="020B0604020202020204" pitchFamily="34" charset="0"/>
                  <a:sym typeface="Symbol" panose="05050102010706020507" pitchFamily="18" charset="2"/>
                </a:endParaRPr>
              </a:p>
            </p:txBody>
          </p:sp>
        </mc:Choice>
        <mc:Fallback xmlns="">
          <p:sp>
            <p:nvSpPr>
              <p:cNvPr id="56326" name="Text Box 6"/>
              <p:cNvSpPr txBox="1">
                <a:spLocks noRot="1" noChangeAspect="1" noMove="1" noResize="1" noEditPoints="1" noAdjustHandles="1" noChangeArrowheads="1" noChangeShapeType="1" noTextEdit="1"/>
              </p:cNvSpPr>
              <p:nvPr/>
            </p:nvSpPr>
            <p:spPr bwMode="auto">
              <a:xfrm>
                <a:off x="1049338" y="4547463"/>
                <a:ext cx="7315200" cy="1261884"/>
              </a:xfrm>
              <a:prstGeom prst="rect">
                <a:avLst/>
              </a:prstGeom>
              <a:blipFill rotWithShape="0">
                <a:blip r:embed="rId4"/>
                <a:stretch>
                  <a:fillRect l="-917" t="-3382" b="-86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“Fuzzy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distance transform in general digital grids and its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Proc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7th Joint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Info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Sc</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Research Triangular Park, NC,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201-213, 2003</a:t>
            </a:r>
          </a:p>
        </p:txBody>
      </p:sp>
    </p:spTree>
    <p:extLst>
      <p:ext uri="{BB962C8B-B14F-4D97-AF65-F5344CB8AC3E}">
        <p14:creationId xmlns:p14="http://schemas.microsoft.com/office/powerpoint/2010/main" val="2656390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7010400" cy="1143000"/>
          </a:xfrm>
          <a:noFill/>
          <a:ln/>
        </p:spPr>
        <p:txBody>
          <a:bodyPr>
            <a:normAutofit/>
          </a:bodyPr>
          <a:lstStyle/>
          <a:p>
            <a:pPr algn="ctr"/>
            <a:r>
              <a:rPr lang="en-US" altLang="en-US" sz="3600" dirty="0" smtClean="0"/>
              <a:t>Digital Paths </a:t>
            </a:r>
            <a:r>
              <a:rPr lang="en-US" altLang="en-US" sz="3600" dirty="0"/>
              <a:t>and </a:t>
            </a:r>
            <a:r>
              <a:rPr lang="en-US" altLang="en-US" sz="3600" dirty="0" smtClean="0"/>
              <a:t>Links</a:t>
            </a:r>
            <a:endParaRPr lang="en-US" altLang="en-US" sz="3600" u="sng" dirty="0"/>
          </a:p>
        </p:txBody>
      </p:sp>
      <mc:AlternateContent xmlns:mc="http://schemas.openxmlformats.org/markup-compatibility/2006" xmlns:a14="http://schemas.microsoft.com/office/drawing/2010/main">
        <mc:Choice Requires="a14">
          <p:sp>
            <p:nvSpPr>
              <p:cNvPr id="57347" name="Text Box 3"/>
              <p:cNvSpPr txBox="1">
                <a:spLocks noChangeArrowheads="1"/>
              </p:cNvSpPr>
              <p:nvPr/>
            </p:nvSpPr>
            <p:spPr bwMode="auto">
              <a:xfrm>
                <a:off x="762000" y="1676400"/>
                <a:ext cx="7789863"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smtClean="0">
                    <a:sym typeface="Symbol" panose="05050102010706020507" pitchFamily="18" charset="2"/>
                  </a:rPr>
                  <a:t>A</a:t>
                </a:r>
                <a:r>
                  <a:rPr lang="en-US" altLang="en-US" dirty="0" smtClean="0">
                    <a:solidFill>
                      <a:srgbClr val="66FFFF"/>
                    </a:solidFill>
                    <a:sym typeface="Symbol" panose="05050102010706020507" pitchFamily="18" charset="2"/>
                  </a:rPr>
                  <a:t> </a:t>
                </a:r>
                <a:r>
                  <a:rPr lang="en-US" altLang="en-US" dirty="0" smtClean="0">
                    <a:solidFill>
                      <a:srgbClr val="FFFF00"/>
                    </a:solidFill>
                    <a:sym typeface="Symbol" panose="05050102010706020507" pitchFamily="18" charset="2"/>
                  </a:rPr>
                  <a:t>digital path </a:t>
                </a:r>
                <a14:m>
                  <m:oMath xmlns:m="http://schemas.openxmlformats.org/officeDocument/2006/math">
                    <m:r>
                      <a:rPr lang="el-GR" altLang="en-US"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𝜋</m:t>
                    </m:r>
                    <m:r>
                      <a:rPr lang="en-US" altLang="en-US" i="1" dirty="0">
                        <a:solidFill>
                          <a:srgbClr val="FFFF00"/>
                        </a:solidFill>
                        <a:latin typeface="Cambria Math" panose="02040503050406030204" pitchFamily="18" charset="0"/>
                        <a:sym typeface="Symbol" panose="05050102010706020507" pitchFamily="18" charset="2"/>
                      </a:rPr>
                      <m:t> = </m:t>
                    </m:r>
                    <m:d>
                      <m:dPr>
                        <m:begChr m:val="⟨"/>
                        <m:endChr m:val="⟩"/>
                        <m:ctrlPr>
                          <a:rPr lang="en-US" altLang="en-US" i="1" dirty="0" smtClean="0">
                            <a:solidFill>
                              <a:srgbClr val="FFFF00"/>
                            </a:solidFill>
                            <a:latin typeface="Cambria Math" panose="02040503050406030204" pitchFamily="18" charset="0"/>
                            <a:sym typeface="Symbol" panose="05050102010706020507" pitchFamily="18" charset="2"/>
                          </a:rPr>
                        </m:ctrlPr>
                      </m:dPr>
                      <m:e>
                        <m:r>
                          <a:rPr lang="en-US" altLang="en-US" i="1" dirty="0">
                            <a:solidFill>
                              <a:srgbClr val="FFFF00"/>
                            </a:solidFill>
                            <a:latin typeface="Cambria Math" panose="02040503050406030204" pitchFamily="18" charset="0"/>
                            <a:sym typeface="Symbol" panose="05050102010706020507" pitchFamily="18" charset="2"/>
                          </a:rPr>
                          <m:t>𝑝</m:t>
                        </m:r>
                        <m:r>
                          <a:rPr lang="en-US" altLang="en-US" i="1" baseline="-25000" dirty="0">
                            <a:solidFill>
                              <a:srgbClr val="FFFF00"/>
                            </a:solidFill>
                            <a:latin typeface="Cambria Math" panose="02040503050406030204" pitchFamily="18" charset="0"/>
                            <a:sym typeface="Symbol" panose="05050102010706020507" pitchFamily="18" charset="2"/>
                          </a:rPr>
                          <m:t>1</m:t>
                        </m:r>
                        <m:r>
                          <a:rPr lang="en-US" altLang="en-US" i="1" dirty="0">
                            <a:solidFill>
                              <a:srgbClr val="FFFF00"/>
                            </a:solidFill>
                            <a:latin typeface="Cambria Math" panose="02040503050406030204" pitchFamily="18" charset="0"/>
                            <a:sym typeface="Symbol" panose="05050102010706020507" pitchFamily="18" charset="2"/>
                          </a:rPr>
                          <m:t>,</m:t>
                        </m:r>
                        <m:r>
                          <a:rPr lang="en-US" altLang="en-US" i="1" dirty="0">
                            <a:solidFill>
                              <a:srgbClr val="FFFF00"/>
                            </a:solidFill>
                            <a:latin typeface="Cambria Math" panose="02040503050406030204" pitchFamily="18" charset="0"/>
                            <a:sym typeface="Symbol" panose="05050102010706020507" pitchFamily="18" charset="2"/>
                          </a:rPr>
                          <m:t>𝑝</m:t>
                        </m:r>
                        <m:r>
                          <a:rPr lang="en-US" altLang="en-US" i="1" baseline="-25000" dirty="0">
                            <a:solidFill>
                              <a:srgbClr val="FFFF00"/>
                            </a:solidFill>
                            <a:latin typeface="Cambria Math" panose="02040503050406030204" pitchFamily="18" charset="0"/>
                            <a:sym typeface="Symbol" panose="05050102010706020507" pitchFamily="18" charset="2"/>
                          </a:rPr>
                          <m:t>2</m:t>
                        </m:r>
                        <m:r>
                          <a:rPr lang="en-US" altLang="en-US" i="1" dirty="0">
                            <a:solidFill>
                              <a:srgbClr val="FFFF00"/>
                            </a:solidFill>
                            <a:latin typeface="Cambria Math" panose="02040503050406030204" pitchFamily="18" charset="0"/>
                            <a:sym typeface="Symbol" panose="05050102010706020507" pitchFamily="18" charset="2"/>
                          </a:rPr>
                          <m:t>,</m:t>
                        </m:r>
                        <m:r>
                          <a:rPr lang="en-US" altLang="en-US" b="0" i="1" dirty="0" smtClean="0">
                            <a:solidFill>
                              <a:srgbClr val="FFFF00"/>
                            </a:solidFill>
                            <a:latin typeface="Cambria Math" panose="02040503050406030204" pitchFamily="18" charset="0"/>
                            <a:sym typeface="Symbol" panose="05050102010706020507" pitchFamily="18" charset="2"/>
                          </a:rPr>
                          <m:t>⋯</m:t>
                        </m:r>
                        <m:r>
                          <a:rPr lang="en-US" altLang="en-US" i="1" dirty="0">
                            <a:solidFill>
                              <a:srgbClr val="FFFF00"/>
                            </a:solidFill>
                            <a:latin typeface="Cambria Math" panose="02040503050406030204" pitchFamily="18" charset="0"/>
                            <a:sym typeface="Symbol" panose="05050102010706020507" pitchFamily="18" charset="2"/>
                          </a:rPr>
                          <m:t>,</m:t>
                        </m:r>
                        <m:r>
                          <a:rPr lang="en-US" altLang="en-US" i="1" dirty="0" err="1">
                            <a:solidFill>
                              <a:srgbClr val="FFFF00"/>
                            </a:solidFill>
                            <a:latin typeface="Cambria Math" panose="02040503050406030204" pitchFamily="18" charset="0"/>
                            <a:sym typeface="Symbol" panose="05050102010706020507" pitchFamily="18" charset="2"/>
                          </a:rPr>
                          <m:t>𝑝</m:t>
                        </m:r>
                        <m:r>
                          <a:rPr lang="en-US" altLang="en-US" i="1" baseline="-25000" dirty="0" err="1">
                            <a:solidFill>
                              <a:srgbClr val="FFFF00"/>
                            </a:solidFill>
                            <a:latin typeface="Cambria Math" panose="02040503050406030204" pitchFamily="18" charset="0"/>
                            <a:sym typeface="Symbol" panose="05050102010706020507" pitchFamily="18" charset="2"/>
                          </a:rPr>
                          <m:t>𝑙</m:t>
                        </m:r>
                      </m:e>
                    </m:d>
                  </m:oMath>
                </a14:m>
                <a:r>
                  <a:rPr lang="en-US" altLang="en-US" dirty="0" smtClean="0">
                    <a:sym typeface="Symbol" panose="05050102010706020507" pitchFamily="18" charset="2"/>
                  </a:rPr>
                  <a:t> is a </a:t>
                </a:r>
                <a:r>
                  <a:rPr lang="en-US" altLang="en-US" dirty="0">
                    <a:sym typeface="Symbol" panose="05050102010706020507" pitchFamily="18" charset="2"/>
                  </a:rPr>
                  <a:t>sequence of adjacent points, i.e., </a:t>
                </a:r>
                <a14:m>
                  <m:oMath xmlns:m="http://schemas.openxmlformats.org/officeDocument/2006/math">
                    <m:r>
                      <a:rPr lang="en-US" altLang="en-US" b="0" i="1" smtClean="0">
                        <a:latin typeface="Cambria Math" panose="02040503050406030204" pitchFamily="18" charset="0"/>
                        <a:sym typeface="Symbol" panose="05050102010706020507" pitchFamily="18" charset="2"/>
                      </a:rPr>
                      <m:t>∀1≤</m:t>
                    </m:r>
                    <m:r>
                      <a:rPr lang="en-US" altLang="en-US" b="0" i="1" smtClean="0">
                        <a:latin typeface="Cambria Math" panose="02040503050406030204" pitchFamily="18" charset="0"/>
                        <a:sym typeface="Symbol" panose="05050102010706020507" pitchFamily="18" charset="2"/>
                      </a:rPr>
                      <m:t>𝑖</m:t>
                    </m:r>
                    <m:r>
                      <a:rPr lang="en-US" altLang="en-US" b="0" i="1" smtClean="0">
                        <a:latin typeface="Cambria Math" panose="02040503050406030204" pitchFamily="18" charset="0"/>
                        <a:sym typeface="Symbol" panose="05050102010706020507" pitchFamily="18" charset="2"/>
                      </a:rPr>
                      <m:t>&lt;</m:t>
                    </m:r>
                    <m:r>
                      <a:rPr lang="en-US" altLang="en-US" b="0" i="1" smtClean="0">
                        <a:latin typeface="Cambria Math" panose="02040503050406030204" pitchFamily="18" charset="0"/>
                        <a:sym typeface="Symbol" panose="05050102010706020507" pitchFamily="18" charset="2"/>
                      </a:rPr>
                      <m:t>𝑙</m:t>
                    </m:r>
                    <m:r>
                      <a:rPr lang="en-US" altLang="en-US" b="0" i="1" smtClean="0">
                        <a:latin typeface="Cambria Math" panose="02040503050406030204" pitchFamily="18" charset="0"/>
                        <a:sym typeface="Symbol" panose="05050102010706020507" pitchFamily="18" charset="2"/>
                      </a:rPr>
                      <m:t>,  </m:t>
                    </m:r>
                    <m:sSub>
                      <m:sSubPr>
                        <m:ctrlPr>
                          <a:rPr lang="en-US" altLang="en-US" b="0"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𝜇</m:t>
                        </m:r>
                      </m:e>
                      <m:sub>
                        <m:r>
                          <a:rPr lang="en-US" altLang="en-US" b="0" i="1" smtClean="0">
                            <a:latin typeface="Cambria Math" panose="02040503050406030204" pitchFamily="18" charset="0"/>
                            <a:sym typeface="Symbol" panose="05050102010706020507" pitchFamily="18" charset="2"/>
                          </a:rPr>
                          <m:t>𝛼</m:t>
                        </m:r>
                      </m:sub>
                    </m:sSub>
                    <m:d>
                      <m:dPr>
                        <m:ctrlPr>
                          <a:rPr lang="en-US" altLang="en-US" b="0" i="1" smtClean="0">
                            <a:latin typeface="Cambria Math" panose="02040503050406030204" pitchFamily="18" charset="0"/>
                            <a:sym typeface="Symbol" panose="05050102010706020507" pitchFamily="18" charset="2"/>
                          </a:rPr>
                        </m:ctrlPr>
                      </m:dPr>
                      <m:e>
                        <m:sSub>
                          <m:sSubPr>
                            <m:ctrlPr>
                              <a:rPr lang="en-US" altLang="en-US" b="0"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𝑝</m:t>
                            </m:r>
                          </m:e>
                          <m:sub>
                            <m:r>
                              <a:rPr lang="en-US" altLang="en-US" b="0" i="1" smtClean="0">
                                <a:latin typeface="Cambria Math" panose="02040503050406030204" pitchFamily="18" charset="0"/>
                                <a:sym typeface="Symbol" panose="05050102010706020507" pitchFamily="18" charset="2"/>
                              </a:rPr>
                              <m:t>𝑖</m:t>
                            </m:r>
                          </m:sub>
                        </m:sSub>
                        <m:r>
                          <a:rPr lang="en-US" altLang="en-US" b="0" i="1" smtClean="0">
                            <a:latin typeface="Cambria Math" panose="02040503050406030204" pitchFamily="18" charset="0"/>
                            <a:sym typeface="Symbol" panose="05050102010706020507" pitchFamily="18" charset="2"/>
                          </a:rPr>
                          <m:t>,</m:t>
                        </m:r>
                        <m:sSub>
                          <m:sSubPr>
                            <m:ctrlPr>
                              <a:rPr lang="en-US" altLang="en-US" b="0" i="1" smtClean="0">
                                <a:latin typeface="Cambria Math" panose="02040503050406030204" pitchFamily="18" charset="0"/>
                                <a:sym typeface="Symbol" panose="05050102010706020507" pitchFamily="18" charset="2"/>
                              </a:rPr>
                            </m:ctrlPr>
                          </m:sSubPr>
                          <m:e>
                            <m:r>
                              <a:rPr lang="en-US" altLang="en-US" b="0" i="1" smtClean="0">
                                <a:latin typeface="Cambria Math" panose="02040503050406030204" pitchFamily="18" charset="0"/>
                                <a:sym typeface="Symbol" panose="05050102010706020507" pitchFamily="18" charset="2"/>
                              </a:rPr>
                              <m:t>𝑝</m:t>
                            </m:r>
                          </m:e>
                          <m:sub>
                            <m:r>
                              <a:rPr lang="en-US" altLang="en-US" b="0" i="1" smtClean="0">
                                <a:latin typeface="Cambria Math" panose="02040503050406030204" pitchFamily="18" charset="0"/>
                                <a:sym typeface="Symbol" panose="05050102010706020507" pitchFamily="18" charset="2"/>
                              </a:rPr>
                              <m:t>𝑖</m:t>
                            </m:r>
                            <m:r>
                              <a:rPr lang="en-US" altLang="en-US" b="0" i="1" smtClean="0">
                                <a:latin typeface="Cambria Math" panose="02040503050406030204" pitchFamily="18" charset="0"/>
                                <a:sym typeface="Symbol" panose="05050102010706020507" pitchFamily="18" charset="2"/>
                              </a:rPr>
                              <m:t>+1</m:t>
                            </m:r>
                          </m:sub>
                        </m:sSub>
                      </m:e>
                    </m:d>
                    <m:r>
                      <a:rPr lang="en-US" altLang="en-US" b="0" i="1" smtClean="0">
                        <a:latin typeface="Cambria Math" panose="02040503050406030204" pitchFamily="18" charset="0"/>
                        <a:sym typeface="Symbol" panose="05050102010706020507" pitchFamily="18" charset="2"/>
                      </a:rPr>
                      <m:t>=1</m:t>
                    </m:r>
                  </m:oMath>
                </a14:m>
                <a:endParaRPr lang="en-US" altLang="en-US" dirty="0">
                  <a:cs typeface="Arial" panose="020B0604020202020204" pitchFamily="34" charset="0"/>
                  <a:sym typeface="Symbol" panose="05050102010706020507" pitchFamily="18" charset="2"/>
                </a:endParaRPr>
              </a:p>
            </p:txBody>
          </p:sp>
        </mc:Choice>
        <mc:Fallback xmlns="">
          <p:sp>
            <p:nvSpPr>
              <p:cNvPr id="57347" name="Text Box 3"/>
              <p:cNvSpPr txBox="1">
                <a:spLocks noRot="1" noChangeAspect="1" noMove="1" noResize="1" noEditPoints="1" noAdjustHandles="1" noChangeArrowheads="1" noChangeShapeType="1" noTextEdit="1"/>
              </p:cNvSpPr>
              <p:nvPr/>
            </p:nvSpPr>
            <p:spPr bwMode="auto">
              <a:xfrm>
                <a:off x="762000" y="1676400"/>
                <a:ext cx="7789863" cy="646331"/>
              </a:xfrm>
              <a:prstGeom prst="rect">
                <a:avLst/>
              </a:prstGeom>
              <a:blipFill rotWithShape="0">
                <a:blip r:embed="rId2"/>
                <a:stretch>
                  <a:fillRect l="-626" t="-4717" b="-28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348" name="Text Box 4"/>
              <p:cNvSpPr txBox="1">
                <a:spLocks noChangeArrowheads="1"/>
              </p:cNvSpPr>
              <p:nvPr/>
            </p:nvSpPr>
            <p:spPr bwMode="auto">
              <a:xfrm>
                <a:off x="762000" y="2691199"/>
                <a:ext cx="7315200"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a:sym typeface="Symbol" panose="05050102010706020507" pitchFamily="18" charset="2"/>
                  </a:rPr>
                  <a:t>A</a:t>
                </a:r>
                <a:r>
                  <a:rPr lang="en-US" altLang="en-US" dirty="0">
                    <a:solidFill>
                      <a:srgbClr val="66FFFF"/>
                    </a:solidFill>
                    <a:sym typeface="Symbol" panose="05050102010706020507" pitchFamily="18" charset="2"/>
                  </a:rPr>
                  <a:t> </a:t>
                </a:r>
                <a:r>
                  <a:rPr lang="en-US" altLang="en-US" dirty="0" smtClean="0">
                    <a:solidFill>
                      <a:srgbClr val="FFFF00"/>
                    </a:solidFill>
                    <a:sym typeface="Symbol" panose="05050102010706020507" pitchFamily="18" charset="2"/>
                  </a:rPr>
                  <a:t>link </a:t>
                </a:r>
                <a14:m>
                  <m:oMath xmlns:m="http://schemas.openxmlformats.org/officeDocument/2006/math">
                    <m:d>
                      <m:dPr>
                        <m:begChr m:val="⟨"/>
                        <m:endChr m:val="⟩"/>
                        <m:ctrlPr>
                          <a:rPr lang="en-US" altLang="en-US" i="1" dirty="0" smtClean="0">
                            <a:solidFill>
                              <a:srgbClr val="FFFF00"/>
                            </a:solidFill>
                            <a:latin typeface="Cambria Math" panose="02040503050406030204" pitchFamily="18" charset="0"/>
                            <a:sym typeface="Symbol" panose="05050102010706020507" pitchFamily="18" charset="2"/>
                          </a:rPr>
                        </m:ctrlPr>
                      </m:dPr>
                      <m:e>
                        <m:r>
                          <a:rPr lang="en-US" altLang="en-US" b="0" i="1" dirty="0" smtClean="0">
                            <a:solidFill>
                              <a:srgbClr val="FFFF00"/>
                            </a:solidFill>
                            <a:latin typeface="Cambria Math" panose="02040503050406030204" pitchFamily="18" charset="0"/>
                            <a:sym typeface="Symbol" panose="05050102010706020507" pitchFamily="18" charset="2"/>
                          </a:rPr>
                          <m:t>𝑝</m:t>
                        </m:r>
                        <m:r>
                          <a:rPr lang="en-US" altLang="en-US" b="0" i="1" dirty="0" smtClean="0">
                            <a:solidFill>
                              <a:srgbClr val="FFFF00"/>
                            </a:solidFill>
                            <a:latin typeface="Cambria Math" panose="02040503050406030204" pitchFamily="18" charset="0"/>
                            <a:sym typeface="Symbol" panose="05050102010706020507" pitchFamily="18" charset="2"/>
                          </a:rPr>
                          <m:t>,</m:t>
                        </m:r>
                        <m:r>
                          <a:rPr lang="en-US" altLang="en-US" b="0" i="1" dirty="0" smtClean="0">
                            <a:solidFill>
                              <a:srgbClr val="FFFF00"/>
                            </a:solidFill>
                            <a:latin typeface="Cambria Math" panose="02040503050406030204" pitchFamily="18" charset="0"/>
                            <a:sym typeface="Symbol" panose="05050102010706020507" pitchFamily="18" charset="2"/>
                          </a:rPr>
                          <m:t>𝑞</m:t>
                        </m:r>
                      </m:e>
                    </m:d>
                  </m:oMath>
                </a14:m>
                <a:r>
                  <a:rPr lang="en-US" altLang="en-US" dirty="0" smtClean="0">
                    <a:sym typeface="Symbol" panose="05050102010706020507" pitchFamily="18" charset="2"/>
                  </a:rPr>
                  <a:t> is an digital path </a:t>
                </a:r>
                <a:r>
                  <a:rPr lang="en-US" altLang="en-US" dirty="0">
                    <a:sym typeface="Symbol" panose="05050102010706020507" pitchFamily="18" charset="2"/>
                  </a:rPr>
                  <a:t>of </a:t>
                </a:r>
                <a:r>
                  <a:rPr lang="en-US" altLang="en-US" dirty="0" smtClean="0">
                    <a:sym typeface="Symbol" panose="05050102010706020507" pitchFamily="18" charset="2"/>
                  </a:rPr>
                  <a:t>exactly two points</a:t>
                </a:r>
                <a:endParaRPr lang="en-US" altLang="en-US" dirty="0">
                  <a:sym typeface="Symbol" panose="05050102010706020507" pitchFamily="18" charset="2"/>
                </a:endParaRPr>
              </a:p>
            </p:txBody>
          </p:sp>
        </mc:Choice>
        <mc:Fallback xmlns="">
          <p:sp>
            <p:nvSpPr>
              <p:cNvPr id="57348" name="Text Box 4"/>
              <p:cNvSpPr txBox="1">
                <a:spLocks noRot="1" noChangeAspect="1" noMove="1" noResize="1" noEditPoints="1" noAdjustHandles="1" noChangeArrowheads="1" noChangeShapeType="1" noTextEdit="1"/>
              </p:cNvSpPr>
              <p:nvPr/>
            </p:nvSpPr>
            <p:spPr bwMode="auto">
              <a:xfrm>
                <a:off x="762000" y="2691199"/>
                <a:ext cx="7315200" cy="369332"/>
              </a:xfrm>
              <a:prstGeom prst="rect">
                <a:avLst/>
              </a:prstGeom>
              <a:blipFill rotWithShape="0">
                <a:blip r:embed="rId3"/>
                <a:stretch>
                  <a:fillRect l="-667" t="-8197"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349" name="Text Box 5"/>
              <p:cNvSpPr txBox="1">
                <a:spLocks noChangeArrowheads="1"/>
              </p:cNvSpPr>
              <p:nvPr/>
            </p:nvSpPr>
            <p:spPr bwMode="auto">
              <a:xfrm>
                <a:off x="762000" y="3429000"/>
                <a:ext cx="7924800" cy="15022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smtClean="0">
                    <a:solidFill>
                      <a:srgbClr val="FFFF00"/>
                    </a:solidFill>
                    <a:sym typeface="Symbol" panose="05050102010706020507" pitchFamily="18" charset="2"/>
                  </a:rPr>
                  <a:t>Length </a:t>
                </a:r>
                <a14:m>
                  <m:oMath xmlns:m="http://schemas.openxmlformats.org/officeDocument/2006/math">
                    <m:sSub>
                      <m:sSubPr>
                        <m:ctrlPr>
                          <a:rPr lang="en-US" altLang="en-US" b="0" i="1" smtClean="0">
                            <a:solidFill>
                              <a:srgbClr val="FFFF00"/>
                            </a:solidFill>
                            <a:latin typeface="Cambria Math" panose="02040503050406030204" pitchFamily="18" charset="0"/>
                            <a:sym typeface="Symbol" panose="05050102010706020507" pitchFamily="18" charset="2"/>
                          </a:rPr>
                        </m:ctrlPr>
                      </m:sSubPr>
                      <m:e>
                        <m:r>
                          <a:rPr lang="en-US" altLang="en-US" b="0" i="1" smtClean="0">
                            <a:solidFill>
                              <a:srgbClr val="FFFF00"/>
                            </a:solidFill>
                            <a:latin typeface="Cambria Math" panose="02040503050406030204" pitchFamily="18" charset="0"/>
                            <a:sym typeface="Symbol" panose="05050102010706020507" pitchFamily="18" charset="2"/>
                          </a:rPr>
                          <m:t>𝜇</m:t>
                        </m:r>
                      </m:e>
                      <m:sub>
                        <m:sSub>
                          <m:sSubPr>
                            <m:ctrlPr>
                              <a:rPr lang="en-US" altLang="en-US" b="0" i="1" smtClean="0">
                                <a:solidFill>
                                  <a:srgbClr val="FFFF00"/>
                                </a:solidFill>
                                <a:latin typeface="Cambria Math" panose="02040503050406030204" pitchFamily="18" charset="0"/>
                                <a:sym typeface="Symbol" panose="05050102010706020507" pitchFamily="18" charset="2"/>
                              </a:rPr>
                            </m:ctrlPr>
                          </m:sSubPr>
                          <m:e>
                            <m:r>
                              <a:rPr lang="en-US" altLang="en-US" b="0" i="1" smtClean="0">
                                <a:solidFill>
                                  <a:srgbClr val="FFFF00"/>
                                </a:solidFill>
                                <a:latin typeface="Cambria Math" panose="02040503050406030204" pitchFamily="18" charset="0"/>
                                <a:sym typeface="Symbol" panose="05050102010706020507" pitchFamily="18" charset="2"/>
                              </a:rPr>
                              <m:t>𝑑</m:t>
                            </m:r>
                          </m:e>
                          <m:sub>
                            <m:r>
                              <a:rPr lang="en-US" altLang="en-US" b="0" i="1" smtClean="0">
                                <a:solidFill>
                                  <a:srgbClr val="FFFF00"/>
                                </a:solidFill>
                                <a:latin typeface="Cambria Math" panose="02040503050406030204" pitchFamily="18" charset="0"/>
                                <a:ea typeface="Cambria Math" panose="02040503050406030204" pitchFamily="18" charset="0"/>
                                <a:sym typeface="Symbol" panose="05050102010706020507" pitchFamily="18" charset="2"/>
                              </a:rPr>
                              <m:t>𝒪</m:t>
                            </m:r>
                          </m:sub>
                        </m:sSub>
                      </m:sub>
                    </m:sSub>
                    <m:d>
                      <m:dPr>
                        <m:ctrlPr>
                          <a:rPr lang="en-US" altLang="en-US" b="0" i="1" smtClean="0">
                            <a:solidFill>
                              <a:srgbClr val="FFFF00"/>
                            </a:solidFill>
                            <a:latin typeface="Cambria Math" panose="02040503050406030204" pitchFamily="18" charset="0"/>
                            <a:sym typeface="Symbol" panose="05050102010706020507" pitchFamily="18" charset="2"/>
                          </a:rPr>
                        </m:ctrlPr>
                      </m:dPr>
                      <m:e>
                        <m:d>
                          <m:dPr>
                            <m:begChr m:val="⟨"/>
                            <m:endChr m:val="⟩"/>
                            <m:ctrlPr>
                              <a:rPr lang="en-US" altLang="en-US" i="1" dirty="0">
                                <a:solidFill>
                                  <a:srgbClr val="FFFF00"/>
                                </a:solidFill>
                                <a:latin typeface="Cambria Math" panose="02040503050406030204" pitchFamily="18" charset="0"/>
                                <a:sym typeface="Symbol" panose="05050102010706020507" pitchFamily="18" charset="2"/>
                              </a:rPr>
                            </m:ctrlPr>
                          </m:dPr>
                          <m:e>
                            <m:r>
                              <a:rPr lang="en-US" altLang="en-US" i="1" dirty="0">
                                <a:solidFill>
                                  <a:srgbClr val="FFFF00"/>
                                </a:solidFill>
                                <a:latin typeface="Cambria Math" panose="02040503050406030204" pitchFamily="18" charset="0"/>
                                <a:sym typeface="Symbol" panose="05050102010706020507" pitchFamily="18" charset="2"/>
                              </a:rPr>
                              <m:t>𝑝</m:t>
                            </m:r>
                            <m:r>
                              <a:rPr lang="en-US" altLang="en-US" i="1" dirty="0">
                                <a:solidFill>
                                  <a:srgbClr val="FFFF00"/>
                                </a:solidFill>
                                <a:latin typeface="Cambria Math" panose="02040503050406030204" pitchFamily="18" charset="0"/>
                                <a:sym typeface="Symbol" panose="05050102010706020507" pitchFamily="18" charset="2"/>
                              </a:rPr>
                              <m:t>,</m:t>
                            </m:r>
                            <m:r>
                              <a:rPr lang="en-US" altLang="en-US" i="1" dirty="0">
                                <a:solidFill>
                                  <a:srgbClr val="FFFF00"/>
                                </a:solidFill>
                                <a:latin typeface="Cambria Math" panose="02040503050406030204" pitchFamily="18" charset="0"/>
                                <a:sym typeface="Symbol" panose="05050102010706020507" pitchFamily="18" charset="2"/>
                              </a:rPr>
                              <m:t>𝑞</m:t>
                            </m:r>
                          </m:e>
                        </m:d>
                      </m:e>
                    </m:d>
                  </m:oMath>
                </a14:m>
                <a:r>
                  <a:rPr lang="en-US" altLang="en-US" dirty="0">
                    <a:solidFill>
                      <a:srgbClr val="FFFF00"/>
                    </a:solidFill>
                    <a:sym typeface="Symbol" panose="05050102010706020507" pitchFamily="18" charset="2"/>
                  </a:rPr>
                  <a:t> of a link </a:t>
                </a:r>
                <a14:m>
                  <m:oMath xmlns:m="http://schemas.openxmlformats.org/officeDocument/2006/math">
                    <m:d>
                      <m:dPr>
                        <m:begChr m:val="⟨"/>
                        <m:endChr m:val="⟩"/>
                        <m:ctrlPr>
                          <a:rPr lang="en-US" altLang="en-US" i="1" dirty="0">
                            <a:solidFill>
                              <a:srgbClr val="FFFF00"/>
                            </a:solidFill>
                            <a:latin typeface="Cambria Math" panose="02040503050406030204" pitchFamily="18" charset="0"/>
                            <a:sym typeface="Symbol" panose="05050102010706020507" pitchFamily="18" charset="2"/>
                          </a:rPr>
                        </m:ctrlPr>
                      </m:dPr>
                      <m:e>
                        <m:r>
                          <a:rPr lang="en-US" altLang="en-US" i="1" dirty="0">
                            <a:solidFill>
                              <a:srgbClr val="FFFF00"/>
                            </a:solidFill>
                            <a:latin typeface="Cambria Math" panose="02040503050406030204" pitchFamily="18" charset="0"/>
                            <a:sym typeface="Symbol" panose="05050102010706020507" pitchFamily="18" charset="2"/>
                          </a:rPr>
                          <m:t>𝑝</m:t>
                        </m:r>
                        <m:r>
                          <a:rPr lang="en-US" altLang="en-US" i="1" dirty="0">
                            <a:solidFill>
                              <a:srgbClr val="FFFF00"/>
                            </a:solidFill>
                            <a:latin typeface="Cambria Math" panose="02040503050406030204" pitchFamily="18" charset="0"/>
                            <a:sym typeface="Symbol" panose="05050102010706020507" pitchFamily="18" charset="2"/>
                          </a:rPr>
                          <m:t>,</m:t>
                        </m:r>
                        <m:r>
                          <a:rPr lang="en-US" altLang="en-US" i="1" dirty="0">
                            <a:solidFill>
                              <a:srgbClr val="FFFF00"/>
                            </a:solidFill>
                            <a:latin typeface="Cambria Math" panose="02040503050406030204" pitchFamily="18" charset="0"/>
                            <a:sym typeface="Symbol" panose="05050102010706020507" pitchFamily="18" charset="2"/>
                          </a:rPr>
                          <m:t>𝑞</m:t>
                        </m:r>
                      </m:e>
                    </m:d>
                  </m:oMath>
                </a14:m>
                <a:endParaRPr lang="en-US" altLang="en-US" dirty="0" smtClean="0">
                  <a:solidFill>
                    <a:srgbClr val="66FFFF"/>
                  </a:solidFill>
                  <a:sym typeface="Symbol" panose="05050102010706020507" pitchFamily="18" charset="2"/>
                </a:endParaRPr>
              </a:p>
              <a:p>
                <a:pPr marL="285750" indent="-285750">
                  <a:spcBef>
                    <a:spcPct val="0"/>
                  </a:spcBef>
                  <a:buFont typeface="Arial" panose="020B0604020202020204" pitchFamily="34" charset="0"/>
                  <a:buChar char="•"/>
                </a:pPr>
                <a:r>
                  <a:rPr lang="en-US" altLang="en-US" dirty="0" smtClean="0">
                    <a:sym typeface="Symbol" panose="05050102010706020507" pitchFamily="18" charset="2"/>
                  </a:rPr>
                  <a:t>length of any link  </a:t>
                </a:r>
                <a14:m>
                  <m:oMath xmlns:m="http://schemas.openxmlformats.org/officeDocument/2006/math">
                    <m:d>
                      <m:dPr>
                        <m:begChr m:val="⟨"/>
                        <m:endChr m:val="⟩"/>
                        <m:ctrlPr>
                          <a:rPr lang="en-US" altLang="en-US" i="1" dirty="0" smtClean="0">
                            <a:solidFill>
                              <a:schemeClr val="tx1"/>
                            </a:solidFill>
                            <a:latin typeface="Cambria Math" panose="02040503050406030204" pitchFamily="18" charset="0"/>
                            <a:sym typeface="Symbol" panose="05050102010706020507" pitchFamily="18" charset="2"/>
                          </a:rPr>
                        </m:ctrlPr>
                      </m:dPr>
                      <m:e>
                        <m:r>
                          <a:rPr lang="en-US" altLang="en-US" i="1" dirty="0">
                            <a:solidFill>
                              <a:schemeClr val="tx1"/>
                            </a:solidFill>
                            <a:latin typeface="Cambria Math" panose="02040503050406030204" pitchFamily="18" charset="0"/>
                            <a:sym typeface="Symbol" panose="05050102010706020507" pitchFamily="18" charset="2"/>
                          </a:rPr>
                          <m:t>𝑝</m:t>
                        </m:r>
                        <m:r>
                          <a:rPr lang="en-US" altLang="en-US" i="1" dirty="0">
                            <a:solidFill>
                              <a:schemeClr val="tx1"/>
                            </a:solidFill>
                            <a:latin typeface="Cambria Math" panose="02040503050406030204" pitchFamily="18" charset="0"/>
                            <a:sym typeface="Symbol" panose="05050102010706020507" pitchFamily="18" charset="2"/>
                          </a:rPr>
                          <m:t>,</m:t>
                        </m:r>
                        <m:r>
                          <a:rPr lang="en-US" altLang="en-US" i="1" dirty="0">
                            <a:solidFill>
                              <a:schemeClr val="tx1"/>
                            </a:solidFill>
                            <a:latin typeface="Cambria Math" panose="02040503050406030204" pitchFamily="18" charset="0"/>
                            <a:sym typeface="Symbol" panose="05050102010706020507" pitchFamily="18" charset="2"/>
                          </a:rPr>
                          <m:t>𝑞</m:t>
                        </m:r>
                      </m:e>
                    </m:d>
                  </m:oMath>
                </a14:m>
                <a:r>
                  <a:rPr lang="en-US" altLang="en-US" dirty="0" smtClean="0">
                    <a:sym typeface="Symbol" panose="05050102010706020507" pitchFamily="18" charset="2"/>
                  </a:rPr>
                  <a:t> is nonnegative</a:t>
                </a:r>
              </a:p>
              <a:p>
                <a:pPr marL="285750" indent="-285750">
                  <a:spcBef>
                    <a:spcPct val="0"/>
                  </a:spcBef>
                  <a:buFont typeface="Arial" panose="020B0604020202020204" pitchFamily="34" charset="0"/>
                  <a:buChar char="•"/>
                </a:pPr>
                <a:r>
                  <a:rPr lang="en-US" altLang="en-US" dirty="0" smtClean="0">
                    <a:sym typeface="Symbol" panose="05050102010706020507" pitchFamily="18" charset="2"/>
                  </a:rPr>
                  <a:t>the </a:t>
                </a:r>
                <a:r>
                  <a:rPr lang="en-US" altLang="en-US" dirty="0">
                    <a:sym typeface="Symbol" panose="05050102010706020507" pitchFamily="18" charset="2"/>
                  </a:rPr>
                  <a:t>length of a link </a:t>
                </a:r>
                <a14:m>
                  <m:oMath xmlns:m="http://schemas.openxmlformats.org/officeDocument/2006/math">
                    <m:d>
                      <m:dPr>
                        <m:begChr m:val="⟨"/>
                        <m:endChr m:val="⟩"/>
                        <m:ctrlPr>
                          <a:rPr lang="en-US" altLang="en-US" i="1" dirty="0">
                            <a:latin typeface="Cambria Math" panose="02040503050406030204" pitchFamily="18" charset="0"/>
                            <a:sym typeface="Symbol" panose="05050102010706020507" pitchFamily="18" charset="2"/>
                          </a:rPr>
                        </m:ctrlPr>
                      </m:dPr>
                      <m:e>
                        <m:r>
                          <a:rPr lang="en-US" altLang="en-US" i="1" dirty="0">
                            <a:latin typeface="Cambria Math" panose="02040503050406030204" pitchFamily="18" charset="0"/>
                            <a:sym typeface="Symbol" panose="05050102010706020507" pitchFamily="18" charset="2"/>
                          </a:rPr>
                          <m:t>𝑝</m:t>
                        </m:r>
                        <m:r>
                          <a:rPr lang="en-US" altLang="en-US" i="1" dirty="0">
                            <a:latin typeface="Cambria Math" panose="02040503050406030204" pitchFamily="18" charset="0"/>
                            <a:sym typeface="Symbol" panose="05050102010706020507" pitchFamily="18" charset="2"/>
                          </a:rPr>
                          <m:t>,</m:t>
                        </m:r>
                        <m:r>
                          <a:rPr lang="en-US" altLang="en-US" b="0" i="1" dirty="0" smtClean="0">
                            <a:latin typeface="Cambria Math" panose="02040503050406030204" pitchFamily="18" charset="0"/>
                            <a:sym typeface="Symbol" panose="05050102010706020507" pitchFamily="18" charset="2"/>
                          </a:rPr>
                          <m:t>𝑝</m:t>
                        </m:r>
                      </m:e>
                    </m:d>
                  </m:oMath>
                </a14:m>
                <a:r>
                  <a:rPr lang="en-US" altLang="en-US" dirty="0">
                    <a:sym typeface="Symbol" panose="05050102010706020507" pitchFamily="18" charset="2"/>
                  </a:rPr>
                  <a:t>is always 0;</a:t>
                </a:r>
              </a:p>
              <a:p>
                <a:pPr marL="285750" indent="-285750">
                  <a:spcBef>
                    <a:spcPct val="0"/>
                  </a:spcBef>
                  <a:buFont typeface="Arial" panose="020B0604020202020204" pitchFamily="34" charset="0"/>
                  <a:buChar char="•"/>
                </a:pPr>
                <a:r>
                  <a:rPr lang="en-US" altLang="en-US" dirty="0">
                    <a:sym typeface="Symbol" panose="05050102010706020507" pitchFamily="18" charset="2"/>
                  </a:rPr>
                  <a:t>the lengths of the links </a:t>
                </a:r>
                <a14:m>
                  <m:oMath xmlns:m="http://schemas.openxmlformats.org/officeDocument/2006/math">
                    <m:d>
                      <m:dPr>
                        <m:begChr m:val="⟨"/>
                        <m:endChr m:val="⟩"/>
                        <m:ctrlPr>
                          <a:rPr lang="en-US" altLang="en-US" i="1" dirty="0">
                            <a:latin typeface="Cambria Math" panose="02040503050406030204" pitchFamily="18" charset="0"/>
                            <a:sym typeface="Symbol" panose="05050102010706020507" pitchFamily="18" charset="2"/>
                          </a:rPr>
                        </m:ctrlPr>
                      </m:dPr>
                      <m:e>
                        <m:r>
                          <a:rPr lang="en-US" altLang="en-US" i="1" dirty="0">
                            <a:latin typeface="Cambria Math" panose="02040503050406030204" pitchFamily="18" charset="0"/>
                            <a:sym typeface="Symbol" panose="05050102010706020507" pitchFamily="18" charset="2"/>
                          </a:rPr>
                          <m:t>𝑝</m:t>
                        </m:r>
                        <m:r>
                          <a:rPr lang="en-US" altLang="en-US" i="1" dirty="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𝑞</m:t>
                        </m:r>
                      </m:e>
                    </m:d>
                  </m:oMath>
                </a14:m>
                <a:r>
                  <a:rPr lang="en-US" altLang="en-US" dirty="0">
                    <a:sym typeface="Symbol" panose="05050102010706020507" pitchFamily="18" charset="2"/>
                  </a:rPr>
                  <a:t> and </a:t>
                </a:r>
                <a14:m>
                  <m:oMath xmlns:m="http://schemas.openxmlformats.org/officeDocument/2006/math">
                    <m:d>
                      <m:dPr>
                        <m:begChr m:val="⟨"/>
                        <m:endChr m:val="⟩"/>
                        <m:ctrlPr>
                          <a:rPr lang="en-US" altLang="en-US" i="1" dirty="0">
                            <a:latin typeface="Cambria Math" panose="02040503050406030204" pitchFamily="18" charset="0"/>
                            <a:sym typeface="Symbol" panose="05050102010706020507" pitchFamily="18" charset="2"/>
                          </a:rPr>
                        </m:ctrlPr>
                      </m:dPr>
                      <m:e>
                        <m:r>
                          <a:rPr lang="en-US" altLang="en-US" b="0" i="1" dirty="0" smtClean="0">
                            <a:latin typeface="Cambria Math" panose="02040503050406030204" pitchFamily="18" charset="0"/>
                            <a:sym typeface="Symbol" panose="05050102010706020507" pitchFamily="18" charset="2"/>
                          </a:rPr>
                          <m:t>𝑞</m:t>
                        </m:r>
                        <m:r>
                          <a:rPr lang="en-US" altLang="en-US" i="1" dirty="0">
                            <a:latin typeface="Cambria Math" panose="02040503050406030204" pitchFamily="18" charset="0"/>
                            <a:sym typeface="Symbol" panose="05050102010706020507" pitchFamily="18" charset="2"/>
                          </a:rPr>
                          <m:t>,</m:t>
                        </m:r>
                        <m:r>
                          <a:rPr lang="en-US" altLang="en-US" b="0" i="1" dirty="0" smtClean="0">
                            <a:latin typeface="Cambria Math" panose="02040503050406030204" pitchFamily="18" charset="0"/>
                            <a:sym typeface="Symbol" panose="05050102010706020507" pitchFamily="18" charset="2"/>
                          </a:rPr>
                          <m:t>𝑝</m:t>
                        </m:r>
                      </m:e>
                    </m:d>
                  </m:oMath>
                </a14:m>
                <a:r>
                  <a:rPr lang="en-US" altLang="en-US" dirty="0">
                    <a:sym typeface="Symbol" panose="05050102010706020507" pitchFamily="18" charset="2"/>
                  </a:rPr>
                  <a:t> are equal;</a:t>
                </a:r>
              </a:p>
              <a:p>
                <a:pPr marL="285750" indent="-285750">
                  <a:spcBef>
                    <a:spcPct val="0"/>
                  </a:spcBef>
                  <a:buFont typeface="Arial" panose="020B0604020202020204" pitchFamily="34" charset="0"/>
                  <a:buChar char="•"/>
                </a:pPr>
                <a:r>
                  <a:rPr lang="en-US" altLang="en-US" dirty="0">
                    <a:sym typeface="Symbol" panose="05050102010706020507" pitchFamily="18" charset="2"/>
                  </a:rPr>
                  <a:t>the length of the link  is nonzero if </a:t>
                </a:r>
                <a14:m>
                  <m:oMath xmlns:m="http://schemas.openxmlformats.org/officeDocument/2006/math">
                    <m:r>
                      <a:rPr lang="en-US" altLang="en-US" b="0" i="1" dirty="0" smtClean="0">
                        <a:latin typeface="Cambria Math" panose="02040503050406030204" pitchFamily="18" charset="0"/>
                        <a:sym typeface="Symbol" panose="05050102010706020507" pitchFamily="18" charset="2"/>
                      </a:rPr>
                      <m:t>𝑝</m:t>
                    </m:r>
                    <m:r>
                      <a:rPr lang="en-US" altLang="en-US" b="0" i="1" dirty="0" smtClean="0">
                        <a:latin typeface="Cambria Math" panose="02040503050406030204" pitchFamily="18" charset="0"/>
                        <a:sym typeface="Symbol" panose="05050102010706020507" pitchFamily="18" charset="2"/>
                      </a:rPr>
                      <m:t>∈</m:t>
                    </m:r>
                    <m:r>
                      <m:rPr>
                        <m:sty m:val="p"/>
                      </m:rPr>
                      <a:rPr lang="en-US" altLang="en-US" b="0" i="0" dirty="0" smtClean="0">
                        <a:latin typeface="Cambria Math" panose="02040503050406030204" pitchFamily="18" charset="0"/>
                        <a:sym typeface="Symbol" panose="05050102010706020507" pitchFamily="18" charset="2"/>
                      </a:rPr>
                      <m:t>Θ</m:t>
                    </m:r>
                    <m:d>
                      <m:dPr>
                        <m:ctrlPr>
                          <a:rPr lang="en-US" altLang="en-US" b="0" i="1" dirty="0" smtClean="0">
                            <a:latin typeface="Cambria Math" panose="02040503050406030204" pitchFamily="18" charset="0"/>
                            <a:sym typeface="Symbol" panose="05050102010706020507" pitchFamily="18" charset="2"/>
                          </a:rPr>
                        </m:ctrlPr>
                      </m:dPr>
                      <m:e>
                        <m:r>
                          <a:rPr lang="en-US" altLang="en-US" b="0" i="1" dirty="0" smtClean="0">
                            <a:latin typeface="Cambria Math" panose="02040503050406030204" pitchFamily="18" charset="0"/>
                            <a:sym typeface="Symbol" panose="05050102010706020507" pitchFamily="18" charset="2"/>
                          </a:rPr>
                          <m:t>𝒪</m:t>
                        </m:r>
                      </m:e>
                    </m:d>
                  </m:oMath>
                </a14:m>
                <a:r>
                  <a:rPr lang="en-US" altLang="en-US" dirty="0" smtClean="0">
                    <a:sym typeface="Symbol" panose="05050102010706020507" pitchFamily="18" charset="2"/>
                  </a:rPr>
                  <a:t> and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𝑝</m:t>
                    </m:r>
                    <m:r>
                      <a:rPr lang="en-US" altLang="en-US" i="1" dirty="0">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sym typeface="Symbol" panose="05050102010706020507" pitchFamily="18" charset="2"/>
                      </a:rPr>
                      <m:t>𝑞</m:t>
                    </m:r>
                  </m:oMath>
                </a14:m>
                <a:endParaRPr lang="en-US" altLang="en-US" dirty="0">
                  <a:latin typeface="Arial Narrow" panose="020B0606020202030204" pitchFamily="34" charset="0"/>
                  <a:sym typeface="Symbol" panose="05050102010706020507" pitchFamily="18" charset="2"/>
                </a:endParaRPr>
              </a:p>
            </p:txBody>
          </p:sp>
        </mc:Choice>
        <mc:Fallback xmlns="">
          <p:sp>
            <p:nvSpPr>
              <p:cNvPr id="57349" name="Text Box 5"/>
              <p:cNvSpPr txBox="1">
                <a:spLocks noRot="1" noChangeAspect="1" noMove="1" noResize="1" noEditPoints="1" noAdjustHandles="1" noChangeArrowheads="1" noChangeShapeType="1" noTextEdit="1"/>
              </p:cNvSpPr>
              <p:nvPr/>
            </p:nvSpPr>
            <p:spPr bwMode="auto">
              <a:xfrm>
                <a:off x="762000" y="3429000"/>
                <a:ext cx="7924800" cy="1502206"/>
              </a:xfrm>
              <a:prstGeom prst="rect">
                <a:avLst/>
              </a:prstGeom>
              <a:blipFill rotWithShape="0">
                <a:blip r:embed="rId4"/>
                <a:stretch>
                  <a:fillRect l="-615" t="-2033" b="-52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350" name="Text Box 6"/>
              <p:cNvSpPr txBox="1">
                <a:spLocks noChangeArrowheads="1"/>
              </p:cNvSpPr>
              <p:nvPr/>
            </p:nvSpPr>
            <p:spPr bwMode="auto">
              <a:xfrm>
                <a:off x="1143000" y="5147550"/>
                <a:ext cx="5697537" cy="4515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2000" i="1" smtClean="0">
                              <a:solidFill>
                                <a:srgbClr val="66FFFF"/>
                              </a:solidFill>
                              <a:latin typeface="Cambria Math" panose="02040503050406030204" pitchFamily="18" charset="0"/>
                              <a:sym typeface="Symbol" panose="05050102010706020507" pitchFamily="18" charset="2"/>
                            </a:rPr>
                          </m:ctrlPr>
                        </m:sSubPr>
                        <m:e>
                          <m:r>
                            <a:rPr lang="en-US" altLang="en-US" sz="2000" i="1">
                              <a:solidFill>
                                <a:srgbClr val="66FFFF"/>
                              </a:solidFill>
                              <a:latin typeface="Cambria Math" panose="02040503050406030204" pitchFamily="18" charset="0"/>
                              <a:sym typeface="Symbol" panose="05050102010706020507" pitchFamily="18" charset="2"/>
                            </a:rPr>
                            <m:t>𝜇</m:t>
                          </m:r>
                        </m:e>
                        <m:sub>
                          <m:sSub>
                            <m:sSubPr>
                              <m:ctrlPr>
                                <a:rPr lang="en-US" altLang="en-US" sz="2000" i="1">
                                  <a:solidFill>
                                    <a:srgbClr val="66FFFF"/>
                                  </a:solidFill>
                                  <a:latin typeface="Cambria Math" panose="02040503050406030204" pitchFamily="18" charset="0"/>
                                  <a:sym typeface="Symbol" panose="05050102010706020507" pitchFamily="18" charset="2"/>
                                </a:rPr>
                              </m:ctrlPr>
                            </m:sSubPr>
                            <m:e>
                              <m:r>
                                <a:rPr lang="en-US" altLang="en-US" sz="2000" i="1">
                                  <a:solidFill>
                                    <a:srgbClr val="66FFFF"/>
                                  </a:solidFill>
                                  <a:latin typeface="Cambria Math" panose="02040503050406030204" pitchFamily="18" charset="0"/>
                                  <a:sym typeface="Symbol" panose="05050102010706020507" pitchFamily="18" charset="2"/>
                                </a:rPr>
                                <m:t>𝑑</m:t>
                              </m:r>
                            </m:e>
                            <m:sub>
                              <m:r>
                                <a:rPr lang="en-US" altLang="en-US" sz="2000" i="1">
                                  <a:solidFill>
                                    <a:srgbClr val="66FFFF"/>
                                  </a:solidFill>
                                  <a:latin typeface="Cambria Math" panose="02040503050406030204" pitchFamily="18" charset="0"/>
                                  <a:ea typeface="Cambria Math" panose="02040503050406030204" pitchFamily="18" charset="0"/>
                                  <a:sym typeface="Symbol" panose="05050102010706020507" pitchFamily="18" charset="2"/>
                                </a:rPr>
                                <m:t>𝒪</m:t>
                              </m:r>
                            </m:sub>
                          </m:sSub>
                        </m:sub>
                      </m:sSub>
                      <m:d>
                        <m:dPr>
                          <m:ctrlPr>
                            <a:rPr lang="en-US" altLang="en-US" sz="2000" i="1">
                              <a:solidFill>
                                <a:srgbClr val="66FFFF"/>
                              </a:solidFill>
                              <a:latin typeface="Cambria Math" panose="02040503050406030204" pitchFamily="18" charset="0"/>
                              <a:sym typeface="Symbol" panose="05050102010706020507" pitchFamily="18" charset="2"/>
                            </a:rPr>
                          </m:ctrlPr>
                        </m:dPr>
                        <m:e>
                          <m:d>
                            <m:dPr>
                              <m:begChr m:val="⟨"/>
                              <m:endChr m:val="⟩"/>
                              <m:ctrlPr>
                                <a:rPr lang="en-US" altLang="en-US" sz="2000" i="1" dirty="0">
                                  <a:solidFill>
                                    <a:srgbClr val="66FFFF"/>
                                  </a:solidFill>
                                  <a:latin typeface="Cambria Math" panose="02040503050406030204" pitchFamily="18" charset="0"/>
                                  <a:sym typeface="Symbol" panose="05050102010706020507" pitchFamily="18" charset="2"/>
                                </a:rPr>
                              </m:ctrlPr>
                            </m:dPr>
                            <m:e>
                              <m:r>
                                <a:rPr lang="en-US" altLang="en-US" sz="2000" i="1" dirty="0">
                                  <a:solidFill>
                                    <a:srgbClr val="66FFFF"/>
                                  </a:solidFill>
                                  <a:latin typeface="Cambria Math" panose="02040503050406030204" pitchFamily="18" charset="0"/>
                                  <a:sym typeface="Symbol" panose="05050102010706020507" pitchFamily="18" charset="2"/>
                                </a:rPr>
                                <m:t>𝑝</m:t>
                              </m:r>
                              <m:r>
                                <a:rPr lang="en-US" altLang="en-US" sz="2000" i="1" dirty="0">
                                  <a:solidFill>
                                    <a:srgbClr val="66FFFF"/>
                                  </a:solidFill>
                                  <a:latin typeface="Cambria Math" panose="02040503050406030204" pitchFamily="18" charset="0"/>
                                  <a:sym typeface="Symbol" panose="05050102010706020507" pitchFamily="18" charset="2"/>
                                </a:rPr>
                                <m:t>,</m:t>
                              </m:r>
                              <m:r>
                                <a:rPr lang="en-US" altLang="en-US" sz="2000" i="1" dirty="0">
                                  <a:solidFill>
                                    <a:srgbClr val="66FFFF"/>
                                  </a:solidFill>
                                  <a:latin typeface="Cambria Math" panose="02040503050406030204" pitchFamily="18" charset="0"/>
                                  <a:sym typeface="Symbol" panose="05050102010706020507" pitchFamily="18" charset="2"/>
                                </a:rPr>
                                <m:t>𝑞</m:t>
                              </m:r>
                            </m:e>
                          </m:d>
                        </m:e>
                      </m:d>
                      <m:r>
                        <a:rPr lang="en-US" altLang="en-US" sz="2000" b="0" i="1" dirty="0" smtClean="0">
                          <a:solidFill>
                            <a:srgbClr val="66FFFF"/>
                          </a:solidFill>
                          <a:latin typeface="Cambria Math" panose="02040503050406030204" pitchFamily="18" charset="0"/>
                          <a:sym typeface="Symbol" panose="05050102010706020507" pitchFamily="18" charset="2"/>
                        </a:rPr>
                        <m:t>=</m:t>
                      </m:r>
                      <m:box>
                        <m:boxPr>
                          <m:ctrlPr>
                            <a:rPr lang="en-US" altLang="en-US" sz="2000" b="0" i="1" dirty="0" smtClean="0">
                              <a:solidFill>
                                <a:srgbClr val="66FFFF"/>
                              </a:solidFill>
                              <a:latin typeface="Cambria Math" panose="02040503050406030204" pitchFamily="18" charset="0"/>
                              <a:sym typeface="Symbol" panose="05050102010706020507" pitchFamily="18" charset="2"/>
                            </a:rPr>
                          </m:ctrlPr>
                        </m:boxPr>
                        <m:e>
                          <m:argPr>
                            <m:argSz m:val="-1"/>
                          </m:argPr>
                          <m:f>
                            <m:fPr>
                              <m:ctrlPr>
                                <a:rPr lang="en-US" altLang="en-US" sz="2000" b="0" i="1" dirty="0" smtClean="0">
                                  <a:solidFill>
                                    <a:srgbClr val="66FFFF"/>
                                  </a:solidFill>
                                  <a:latin typeface="Cambria Math" panose="02040503050406030204" pitchFamily="18" charset="0"/>
                                  <a:sym typeface="Symbol" panose="05050102010706020507" pitchFamily="18" charset="2"/>
                                </a:rPr>
                              </m:ctrlPr>
                            </m:fPr>
                            <m:num>
                              <m:r>
                                <a:rPr lang="en-US" altLang="en-US" sz="2000" b="0" i="1" dirty="0" smtClean="0">
                                  <a:solidFill>
                                    <a:srgbClr val="66FFFF"/>
                                  </a:solidFill>
                                  <a:latin typeface="Cambria Math" panose="02040503050406030204" pitchFamily="18" charset="0"/>
                                  <a:sym typeface="Symbol" panose="05050102010706020507" pitchFamily="18" charset="2"/>
                                </a:rPr>
                                <m:t>1</m:t>
                              </m:r>
                            </m:num>
                            <m:den>
                              <m:r>
                                <a:rPr lang="en-US" altLang="en-US" sz="2000" b="0" i="1" dirty="0" smtClean="0">
                                  <a:solidFill>
                                    <a:srgbClr val="66FFFF"/>
                                  </a:solidFill>
                                  <a:latin typeface="Cambria Math" panose="02040503050406030204" pitchFamily="18" charset="0"/>
                                  <a:sym typeface="Symbol" panose="05050102010706020507" pitchFamily="18" charset="2"/>
                                </a:rPr>
                                <m:t>2</m:t>
                              </m:r>
                            </m:den>
                          </m:f>
                        </m:e>
                      </m:box>
                      <m:d>
                        <m:dPr>
                          <m:ctrlPr>
                            <a:rPr lang="en-US" altLang="en-US" sz="2000" b="0" i="1" dirty="0" smtClean="0">
                              <a:solidFill>
                                <a:srgbClr val="66FFFF"/>
                              </a:solidFill>
                              <a:latin typeface="Cambria Math" panose="02040503050406030204" pitchFamily="18" charset="0"/>
                              <a:sym typeface="Symbol" panose="05050102010706020507" pitchFamily="18" charset="2"/>
                            </a:rPr>
                          </m:ctrlPr>
                        </m:dPr>
                        <m:e>
                          <m:sSub>
                            <m:sSubPr>
                              <m:ctrlPr>
                                <a:rPr lang="en-US" altLang="en-US" sz="2000" b="0" i="1" dirty="0" smtClean="0">
                                  <a:solidFill>
                                    <a:srgbClr val="66FFFF"/>
                                  </a:solidFill>
                                  <a:latin typeface="Cambria Math" panose="02040503050406030204" pitchFamily="18" charset="0"/>
                                  <a:sym typeface="Symbol" panose="05050102010706020507" pitchFamily="18" charset="2"/>
                                </a:rPr>
                              </m:ctrlPr>
                            </m:sSubPr>
                            <m:e>
                              <m:r>
                                <a:rPr lang="en-US" altLang="en-US" sz="2000" b="0" i="1" dirty="0" smtClean="0">
                                  <a:solidFill>
                                    <a:srgbClr val="66FFFF"/>
                                  </a:solidFill>
                                  <a:latin typeface="Cambria Math" panose="02040503050406030204" pitchFamily="18" charset="0"/>
                                  <a:sym typeface="Symbol" panose="05050102010706020507" pitchFamily="18" charset="2"/>
                                </a:rPr>
                                <m:t>𝜇</m:t>
                              </m:r>
                            </m:e>
                            <m:sub>
                              <m:r>
                                <a:rPr lang="en-US" altLang="en-US" sz="2000" b="0" i="1" dirty="0" smtClean="0">
                                  <a:solidFill>
                                    <a:srgbClr val="66FFFF"/>
                                  </a:solidFill>
                                  <a:latin typeface="Cambria Math" panose="02040503050406030204" pitchFamily="18" charset="0"/>
                                  <a:sym typeface="Symbol" panose="05050102010706020507" pitchFamily="18" charset="2"/>
                                </a:rPr>
                                <m:t>𝒪</m:t>
                              </m:r>
                            </m:sub>
                          </m:sSub>
                          <m:d>
                            <m:dPr>
                              <m:ctrlPr>
                                <a:rPr lang="en-US" altLang="en-US" sz="2000" b="0" i="1" dirty="0" smtClean="0">
                                  <a:solidFill>
                                    <a:srgbClr val="66FFFF"/>
                                  </a:solidFill>
                                  <a:latin typeface="Cambria Math" panose="02040503050406030204" pitchFamily="18" charset="0"/>
                                  <a:sym typeface="Symbol" panose="05050102010706020507" pitchFamily="18" charset="2"/>
                                </a:rPr>
                              </m:ctrlPr>
                            </m:dPr>
                            <m:e>
                              <m:r>
                                <a:rPr lang="en-US" altLang="en-US" sz="2000" b="0" i="1" dirty="0" smtClean="0">
                                  <a:solidFill>
                                    <a:srgbClr val="66FFFF"/>
                                  </a:solidFill>
                                  <a:latin typeface="Cambria Math" panose="02040503050406030204" pitchFamily="18" charset="0"/>
                                  <a:sym typeface="Symbol" panose="05050102010706020507" pitchFamily="18" charset="2"/>
                                </a:rPr>
                                <m:t>𝑝</m:t>
                              </m:r>
                            </m:e>
                          </m:d>
                          <m:r>
                            <a:rPr lang="en-US" altLang="en-US" sz="2000" b="0" i="1" dirty="0" smtClean="0">
                              <a:solidFill>
                                <a:srgbClr val="66FFFF"/>
                              </a:solidFill>
                              <a:latin typeface="Cambria Math" panose="02040503050406030204" pitchFamily="18" charset="0"/>
                              <a:sym typeface="Symbol" panose="05050102010706020507" pitchFamily="18" charset="2"/>
                            </a:rPr>
                            <m:t>+</m:t>
                          </m:r>
                          <m:sSub>
                            <m:sSubPr>
                              <m:ctrlPr>
                                <a:rPr lang="en-US" altLang="en-US" sz="2000" i="1" dirty="0">
                                  <a:solidFill>
                                    <a:srgbClr val="66FFFF"/>
                                  </a:solidFill>
                                  <a:latin typeface="Cambria Math" panose="02040503050406030204" pitchFamily="18" charset="0"/>
                                  <a:sym typeface="Symbol" panose="05050102010706020507" pitchFamily="18" charset="2"/>
                                </a:rPr>
                              </m:ctrlPr>
                            </m:sSubPr>
                            <m:e>
                              <m:r>
                                <a:rPr lang="en-US" altLang="en-US" sz="2000" i="1" dirty="0">
                                  <a:solidFill>
                                    <a:srgbClr val="66FFFF"/>
                                  </a:solidFill>
                                  <a:latin typeface="Cambria Math" panose="02040503050406030204" pitchFamily="18" charset="0"/>
                                  <a:sym typeface="Symbol" panose="05050102010706020507" pitchFamily="18" charset="2"/>
                                </a:rPr>
                                <m:t>𝜇</m:t>
                              </m:r>
                            </m:e>
                            <m:sub>
                              <m:r>
                                <a:rPr lang="en-US" altLang="en-US" sz="2000" i="1" dirty="0">
                                  <a:solidFill>
                                    <a:srgbClr val="66FFFF"/>
                                  </a:solidFill>
                                  <a:latin typeface="Cambria Math" panose="02040503050406030204" pitchFamily="18" charset="0"/>
                                  <a:sym typeface="Symbol" panose="05050102010706020507" pitchFamily="18" charset="2"/>
                                </a:rPr>
                                <m:t>𝒪</m:t>
                              </m:r>
                            </m:sub>
                          </m:sSub>
                          <m:r>
                            <a:rPr lang="en-US" altLang="en-US" sz="2000" i="1" dirty="0">
                              <a:solidFill>
                                <a:srgbClr val="66FFFF"/>
                              </a:solidFill>
                              <a:latin typeface="Cambria Math" panose="02040503050406030204" pitchFamily="18" charset="0"/>
                              <a:sym typeface="Symbol" panose="05050102010706020507" pitchFamily="18" charset="2"/>
                            </a:rPr>
                            <m:t>(</m:t>
                          </m:r>
                          <m:r>
                            <a:rPr lang="en-US" altLang="en-US" sz="2000" i="1" dirty="0">
                              <a:solidFill>
                                <a:srgbClr val="66FFFF"/>
                              </a:solidFill>
                              <a:latin typeface="Cambria Math" panose="02040503050406030204" pitchFamily="18" charset="0"/>
                              <a:sym typeface="Symbol" panose="05050102010706020507" pitchFamily="18" charset="2"/>
                            </a:rPr>
                            <m:t>𝑝</m:t>
                          </m:r>
                          <m:r>
                            <a:rPr lang="en-US" altLang="en-US" sz="2000" i="1" dirty="0">
                              <a:solidFill>
                                <a:srgbClr val="66FFFF"/>
                              </a:solidFill>
                              <a:latin typeface="Cambria Math" panose="02040503050406030204" pitchFamily="18" charset="0"/>
                              <a:sym typeface="Symbol" panose="05050102010706020507" pitchFamily="18" charset="2"/>
                            </a:rPr>
                            <m:t>)</m:t>
                          </m:r>
                        </m:e>
                      </m:d>
                      <m:r>
                        <a:rPr lang="en-US" altLang="en-US" sz="2000" b="0" i="1" dirty="0" smtClean="0">
                          <a:solidFill>
                            <a:srgbClr val="66FFFF"/>
                          </a:solidFill>
                          <a:latin typeface="Cambria Math" panose="02040503050406030204" pitchFamily="18" charset="0"/>
                          <a:sym typeface="Symbol" panose="05050102010706020507" pitchFamily="18" charset="2"/>
                        </a:rPr>
                        <m:t>×</m:t>
                      </m:r>
                      <m:d>
                        <m:dPr>
                          <m:begChr m:val="‖"/>
                          <m:endChr m:val="‖"/>
                          <m:ctrlPr>
                            <a:rPr lang="en-US" altLang="en-US" sz="2000" b="0" i="1" dirty="0" smtClean="0">
                              <a:solidFill>
                                <a:srgbClr val="66FFFF"/>
                              </a:solidFill>
                              <a:latin typeface="Cambria Math" panose="02040503050406030204" pitchFamily="18" charset="0"/>
                              <a:sym typeface="Symbol" panose="05050102010706020507" pitchFamily="18" charset="2"/>
                            </a:rPr>
                          </m:ctrlPr>
                        </m:dPr>
                        <m:e>
                          <m:r>
                            <a:rPr lang="en-US" altLang="en-US" sz="2000" b="0" i="1" dirty="0" smtClean="0">
                              <a:solidFill>
                                <a:srgbClr val="66FFFF"/>
                              </a:solidFill>
                              <a:latin typeface="Cambria Math" panose="02040503050406030204" pitchFamily="18" charset="0"/>
                              <a:sym typeface="Symbol" panose="05050102010706020507" pitchFamily="18" charset="2"/>
                            </a:rPr>
                            <m:t>𝑝</m:t>
                          </m:r>
                          <m:r>
                            <a:rPr lang="en-US" altLang="en-US" sz="2000" b="0" i="1" dirty="0" smtClean="0">
                              <a:solidFill>
                                <a:srgbClr val="66FFFF"/>
                              </a:solidFill>
                              <a:latin typeface="Cambria Math" panose="02040503050406030204" pitchFamily="18" charset="0"/>
                              <a:sym typeface="Symbol" panose="05050102010706020507" pitchFamily="18" charset="2"/>
                            </a:rPr>
                            <m:t>−</m:t>
                          </m:r>
                          <m:r>
                            <a:rPr lang="en-US" altLang="en-US" sz="2000" b="0" i="1" dirty="0" smtClean="0">
                              <a:solidFill>
                                <a:srgbClr val="66FFFF"/>
                              </a:solidFill>
                              <a:latin typeface="Cambria Math" panose="02040503050406030204" pitchFamily="18" charset="0"/>
                              <a:sym typeface="Symbol" panose="05050102010706020507" pitchFamily="18" charset="2"/>
                            </a:rPr>
                            <m:t>𝑞</m:t>
                          </m:r>
                        </m:e>
                      </m:d>
                    </m:oMath>
                  </m:oMathPara>
                </a14:m>
                <a:endParaRPr lang="el-GR" altLang="en-US" sz="2000" dirty="0">
                  <a:solidFill>
                    <a:srgbClr val="01EB0C"/>
                  </a:solidFill>
                  <a:cs typeface="Arial" panose="020B0604020202020204" pitchFamily="34" charset="0"/>
                  <a:sym typeface="Symbol" panose="05050102010706020507" pitchFamily="18" charset="2"/>
                </a:endParaRPr>
              </a:p>
            </p:txBody>
          </p:sp>
        </mc:Choice>
        <mc:Fallback xmlns="">
          <p:sp>
            <p:nvSpPr>
              <p:cNvPr id="57350" name="Text Box 6"/>
              <p:cNvSpPr txBox="1">
                <a:spLocks noRot="1" noChangeAspect="1" noMove="1" noResize="1" noEditPoints="1" noAdjustHandles="1" noChangeArrowheads="1" noChangeShapeType="1" noTextEdit="1"/>
              </p:cNvSpPr>
              <p:nvPr/>
            </p:nvSpPr>
            <p:spPr bwMode="auto">
              <a:xfrm>
                <a:off x="1143000" y="5147550"/>
                <a:ext cx="5697537" cy="451534"/>
              </a:xfrm>
              <a:prstGeom prst="rect">
                <a:avLst/>
              </a:prstGeom>
              <a:blipFill rotWithShape="0">
                <a:blip r:embed="rId5"/>
                <a:stretch>
                  <a:fillRect b="-81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Rectangle 6"/>
          <p:cNvSpPr/>
          <p:nvPr/>
        </p:nvSpPr>
        <p:spPr>
          <a:xfrm>
            <a:off x="401381" y="6004302"/>
            <a:ext cx="8610600" cy="3693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 “Fuzzy distance transform in general digital grids and its applications”, Proc of 7th Joint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Info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Sc</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Research Triangular Park, NC, 201-213,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2003</a:t>
            </a:r>
            <a:endPar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232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1143000"/>
          </a:xfrm>
          <a:noFill/>
          <a:ln/>
        </p:spPr>
        <p:txBody>
          <a:bodyPr>
            <a:normAutofit/>
          </a:bodyPr>
          <a:lstStyle/>
          <a:p>
            <a:pPr algn="ctr"/>
            <a:r>
              <a:rPr lang="en-US" altLang="en-US" sz="3600" dirty="0"/>
              <a:t>Path </a:t>
            </a:r>
            <a:r>
              <a:rPr lang="en-US" altLang="en-US" sz="3600" dirty="0" smtClean="0"/>
              <a:t>Length</a:t>
            </a:r>
            <a:endParaRPr lang="en-US" altLang="en-US" sz="3600" u="sng" dirty="0"/>
          </a:p>
        </p:txBody>
      </p:sp>
      <mc:AlternateContent xmlns:mc="http://schemas.openxmlformats.org/markup-compatibility/2006" xmlns:a14="http://schemas.microsoft.com/office/drawing/2010/main">
        <mc:Choice Requires="a14">
          <p:sp>
            <p:nvSpPr>
              <p:cNvPr id="58371" name="Text Box 3"/>
              <p:cNvSpPr txBox="1">
                <a:spLocks noChangeArrowheads="1"/>
              </p:cNvSpPr>
              <p:nvPr/>
            </p:nvSpPr>
            <p:spPr bwMode="auto">
              <a:xfrm>
                <a:off x="914400" y="1808163"/>
                <a:ext cx="7315200" cy="17079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smtClean="0">
                    <a:solidFill>
                      <a:srgbClr val="FFFF00"/>
                    </a:solidFill>
                    <a:sym typeface="Symbol" panose="05050102010706020507" pitchFamily="18" charset="2"/>
                  </a:rPr>
                  <a:t>Length </a:t>
                </a:r>
                <a14:m>
                  <m:oMath xmlns:m="http://schemas.openxmlformats.org/officeDocument/2006/math">
                    <m:sSub>
                      <m:sSubPr>
                        <m:ctrlPr>
                          <a:rPr lang="en-US" altLang="en-US" b="0" i="1" smtClean="0">
                            <a:solidFill>
                              <a:srgbClr val="FFFF00"/>
                            </a:solidFill>
                            <a:latin typeface="Cambria Math" panose="02040503050406030204" pitchFamily="18" charset="0"/>
                            <a:sym typeface="Symbol" panose="05050102010706020507" pitchFamily="18" charset="2"/>
                          </a:rPr>
                        </m:ctrlPr>
                      </m:sSubPr>
                      <m:e>
                        <m:r>
                          <m:rPr>
                            <m:sty m:val="p"/>
                          </m:rPr>
                          <a:rPr lang="en-US" altLang="en-US" b="0" i="0" smtClean="0">
                            <a:solidFill>
                              <a:srgbClr val="FFFF00"/>
                            </a:solidFill>
                            <a:latin typeface="Cambria Math" panose="02040503050406030204" pitchFamily="18" charset="0"/>
                            <a:sym typeface="Symbol" panose="05050102010706020507" pitchFamily="18" charset="2"/>
                          </a:rPr>
                          <m:t>Π</m:t>
                        </m:r>
                      </m:e>
                      <m:sub>
                        <m:r>
                          <a:rPr lang="en-US" altLang="en-US" b="0" i="1" smtClean="0">
                            <a:solidFill>
                              <a:srgbClr val="FFFF00"/>
                            </a:solidFill>
                            <a:latin typeface="Cambria Math" panose="02040503050406030204" pitchFamily="18" charset="0"/>
                            <a:sym typeface="Symbol" panose="05050102010706020507" pitchFamily="18" charset="2"/>
                          </a:rPr>
                          <m:t>𝒪</m:t>
                        </m:r>
                      </m:sub>
                    </m:sSub>
                    <m:d>
                      <m:dPr>
                        <m:ctrlPr>
                          <a:rPr lang="en-US" altLang="en-US" b="0" i="1" smtClean="0">
                            <a:solidFill>
                              <a:srgbClr val="FFFF00"/>
                            </a:solidFill>
                            <a:latin typeface="Cambria Math" panose="02040503050406030204" pitchFamily="18" charset="0"/>
                            <a:sym typeface="Symbol" panose="05050102010706020507" pitchFamily="18" charset="2"/>
                          </a:rPr>
                        </m:ctrlPr>
                      </m:dPr>
                      <m:e>
                        <m:r>
                          <a:rPr lang="en-US" altLang="en-US" b="0" i="1" smtClean="0">
                            <a:solidFill>
                              <a:srgbClr val="FFFF00"/>
                            </a:solidFill>
                            <a:latin typeface="Cambria Math" panose="02040503050406030204" pitchFamily="18" charset="0"/>
                            <a:sym typeface="Symbol" panose="05050102010706020507" pitchFamily="18" charset="2"/>
                          </a:rPr>
                          <m:t>𝜋</m:t>
                        </m:r>
                      </m:e>
                    </m:d>
                  </m:oMath>
                </a14:m>
                <a:r>
                  <a:rPr lang="en-US" altLang="en-US" dirty="0" smtClean="0">
                    <a:solidFill>
                      <a:srgbClr val="FFFF00"/>
                    </a:solidFill>
                    <a:sym typeface="Symbol" panose="05050102010706020507" pitchFamily="18" charset="2"/>
                  </a:rPr>
                  <a:t> of </a:t>
                </a:r>
                <a:r>
                  <a:rPr lang="en-US" altLang="en-US" dirty="0">
                    <a:solidFill>
                      <a:srgbClr val="FFFF00"/>
                    </a:solidFill>
                    <a:sym typeface="Symbol" panose="05050102010706020507" pitchFamily="18" charset="2"/>
                  </a:rPr>
                  <a:t>a path </a:t>
                </a:r>
                <a14:m>
                  <m:oMath xmlns:m="http://schemas.openxmlformats.org/officeDocument/2006/math">
                    <m:r>
                      <a:rPr lang="el-GR" altLang="en-US" i="1" dirty="0">
                        <a:solidFill>
                          <a:srgbClr val="FFFF00"/>
                        </a:solidFill>
                        <a:latin typeface="Cambria Math" panose="02040503050406030204" pitchFamily="18" charset="0"/>
                        <a:cs typeface="Arial" panose="020B0604020202020204" pitchFamily="34" charset="0"/>
                        <a:sym typeface="Symbol" panose="05050102010706020507" pitchFamily="18" charset="2"/>
                      </a:rPr>
                      <m:t>𝜋</m:t>
                    </m:r>
                    <m:r>
                      <a:rPr lang="en-US" altLang="en-US" i="1" dirty="0">
                        <a:solidFill>
                          <a:srgbClr val="FFFF00"/>
                        </a:solidFill>
                        <a:latin typeface="Cambria Math" panose="02040503050406030204" pitchFamily="18" charset="0"/>
                        <a:sym typeface="Symbol" panose="05050102010706020507" pitchFamily="18" charset="2"/>
                      </a:rPr>
                      <m:t> = </m:t>
                    </m:r>
                    <m:d>
                      <m:dPr>
                        <m:begChr m:val="⟨"/>
                        <m:endChr m:val="⟩"/>
                        <m:ctrlPr>
                          <a:rPr lang="en-US" altLang="en-US" i="1" dirty="0">
                            <a:solidFill>
                              <a:srgbClr val="FFFF00"/>
                            </a:solidFill>
                            <a:latin typeface="Cambria Math" panose="02040503050406030204" pitchFamily="18" charset="0"/>
                            <a:sym typeface="Symbol" panose="05050102010706020507" pitchFamily="18" charset="2"/>
                          </a:rPr>
                        </m:ctrlPr>
                      </m:dPr>
                      <m:e>
                        <m:r>
                          <a:rPr lang="en-US" altLang="en-US" i="1" dirty="0">
                            <a:solidFill>
                              <a:srgbClr val="FFFF00"/>
                            </a:solidFill>
                            <a:latin typeface="Cambria Math" panose="02040503050406030204" pitchFamily="18" charset="0"/>
                            <a:sym typeface="Symbol" panose="05050102010706020507" pitchFamily="18" charset="2"/>
                          </a:rPr>
                          <m:t>𝑝</m:t>
                        </m:r>
                        <m:r>
                          <a:rPr lang="en-US" altLang="en-US" i="1" baseline="-25000" dirty="0">
                            <a:solidFill>
                              <a:srgbClr val="FFFF00"/>
                            </a:solidFill>
                            <a:latin typeface="Cambria Math" panose="02040503050406030204" pitchFamily="18" charset="0"/>
                            <a:sym typeface="Symbol" panose="05050102010706020507" pitchFamily="18" charset="2"/>
                          </a:rPr>
                          <m:t>1</m:t>
                        </m:r>
                        <m:r>
                          <a:rPr lang="en-US" altLang="en-US" i="1" dirty="0">
                            <a:solidFill>
                              <a:srgbClr val="FFFF00"/>
                            </a:solidFill>
                            <a:latin typeface="Cambria Math" panose="02040503050406030204" pitchFamily="18" charset="0"/>
                            <a:sym typeface="Symbol" panose="05050102010706020507" pitchFamily="18" charset="2"/>
                          </a:rPr>
                          <m:t>,</m:t>
                        </m:r>
                        <m:r>
                          <a:rPr lang="en-US" altLang="en-US" i="1" dirty="0">
                            <a:solidFill>
                              <a:srgbClr val="FFFF00"/>
                            </a:solidFill>
                            <a:latin typeface="Cambria Math" panose="02040503050406030204" pitchFamily="18" charset="0"/>
                            <a:sym typeface="Symbol" panose="05050102010706020507" pitchFamily="18" charset="2"/>
                          </a:rPr>
                          <m:t>𝑝</m:t>
                        </m:r>
                        <m:r>
                          <a:rPr lang="en-US" altLang="en-US" i="1" baseline="-25000" dirty="0">
                            <a:solidFill>
                              <a:srgbClr val="FFFF00"/>
                            </a:solidFill>
                            <a:latin typeface="Cambria Math" panose="02040503050406030204" pitchFamily="18" charset="0"/>
                            <a:sym typeface="Symbol" panose="05050102010706020507" pitchFamily="18" charset="2"/>
                          </a:rPr>
                          <m:t>2</m:t>
                        </m:r>
                        <m:r>
                          <a:rPr lang="en-US" altLang="en-US" i="1" dirty="0">
                            <a:solidFill>
                              <a:srgbClr val="FFFF00"/>
                            </a:solidFill>
                            <a:latin typeface="Cambria Math" panose="02040503050406030204" pitchFamily="18" charset="0"/>
                            <a:sym typeface="Symbol" panose="05050102010706020507" pitchFamily="18" charset="2"/>
                          </a:rPr>
                          <m:t>,⋯,</m:t>
                        </m:r>
                        <m:r>
                          <a:rPr lang="en-US" altLang="en-US" i="1" dirty="0" err="1">
                            <a:solidFill>
                              <a:srgbClr val="FFFF00"/>
                            </a:solidFill>
                            <a:latin typeface="Cambria Math" panose="02040503050406030204" pitchFamily="18" charset="0"/>
                            <a:sym typeface="Symbol" panose="05050102010706020507" pitchFamily="18" charset="2"/>
                          </a:rPr>
                          <m:t>𝑝</m:t>
                        </m:r>
                        <m:r>
                          <a:rPr lang="en-US" altLang="en-US" i="1" baseline="-25000" dirty="0" err="1">
                            <a:solidFill>
                              <a:srgbClr val="FFFF00"/>
                            </a:solidFill>
                            <a:latin typeface="Cambria Math" panose="02040503050406030204" pitchFamily="18" charset="0"/>
                            <a:sym typeface="Symbol" panose="05050102010706020507" pitchFamily="18" charset="2"/>
                          </a:rPr>
                          <m:t>𝑙</m:t>
                        </m:r>
                      </m:e>
                    </m:d>
                  </m:oMath>
                </a14:m>
                <a:r>
                  <a:rPr lang="en-US" altLang="en-US" dirty="0" smtClean="0">
                    <a:solidFill>
                      <a:srgbClr val="66FFFF"/>
                    </a:solidFill>
                    <a:sym typeface="Symbol" panose="05050102010706020507" pitchFamily="18" charset="2"/>
                  </a:rPr>
                  <a:t> </a:t>
                </a:r>
                <a:r>
                  <a:rPr lang="en-US" altLang="en-US" dirty="0" smtClean="0">
                    <a:sym typeface="Symbol" panose="05050102010706020507" pitchFamily="18" charset="2"/>
                  </a:rPr>
                  <a:t>in  </a:t>
                </a:r>
                <a:r>
                  <a:rPr lang="en-US" altLang="en-US" dirty="0">
                    <a:sym typeface="Symbol" panose="05050102010706020507" pitchFamily="18" charset="2"/>
                  </a:rPr>
                  <a:t>is the sum of the lengths of all links along the </a:t>
                </a:r>
                <a:r>
                  <a:rPr lang="en-US" altLang="en-US" dirty="0" smtClean="0">
                    <a:sym typeface="Symbol" panose="05050102010706020507" pitchFamily="18" charset="2"/>
                  </a:rPr>
                  <a:t>path, i.e.</a:t>
                </a:r>
              </a:p>
              <a:p>
                <a:pPr>
                  <a:spcBef>
                    <a:spcPct val="0"/>
                  </a:spcBef>
                  <a:buFontTx/>
                  <a:buNone/>
                </a:pPr>
                <a:endParaRPr lang="en-US" altLang="en-US" dirty="0" smtClean="0">
                  <a:sym typeface="Symbol" panose="05050102010706020507" pitchFamily="18" charset="2"/>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i="1">
                              <a:solidFill>
                                <a:srgbClr val="66FFFF"/>
                              </a:solidFill>
                              <a:latin typeface="Cambria Math" panose="02040503050406030204" pitchFamily="18" charset="0"/>
                              <a:sym typeface="Symbol" panose="05050102010706020507" pitchFamily="18" charset="2"/>
                            </a:rPr>
                          </m:ctrlPr>
                        </m:sSubPr>
                        <m:e>
                          <m:r>
                            <m:rPr>
                              <m:sty m:val="p"/>
                            </m:rPr>
                            <a:rPr lang="en-US" altLang="en-US">
                              <a:solidFill>
                                <a:srgbClr val="66FFFF"/>
                              </a:solidFill>
                              <a:latin typeface="Cambria Math" panose="02040503050406030204" pitchFamily="18" charset="0"/>
                              <a:sym typeface="Symbol" panose="05050102010706020507" pitchFamily="18" charset="2"/>
                            </a:rPr>
                            <m:t>Π</m:t>
                          </m:r>
                        </m:e>
                        <m:sub>
                          <m:r>
                            <a:rPr lang="en-US" altLang="en-US" i="1">
                              <a:solidFill>
                                <a:srgbClr val="66FFFF"/>
                              </a:solidFill>
                              <a:latin typeface="Cambria Math" panose="02040503050406030204" pitchFamily="18" charset="0"/>
                              <a:sym typeface="Symbol" panose="05050102010706020507" pitchFamily="18" charset="2"/>
                            </a:rPr>
                            <m:t>𝒪</m:t>
                          </m:r>
                        </m:sub>
                      </m:sSub>
                      <m:d>
                        <m:dPr>
                          <m:ctrlPr>
                            <a:rPr lang="en-US" altLang="en-US" i="1">
                              <a:solidFill>
                                <a:srgbClr val="66FFFF"/>
                              </a:solidFill>
                              <a:latin typeface="Cambria Math" panose="02040503050406030204" pitchFamily="18" charset="0"/>
                              <a:sym typeface="Symbol" panose="05050102010706020507" pitchFamily="18" charset="2"/>
                            </a:rPr>
                          </m:ctrlPr>
                        </m:dPr>
                        <m:e>
                          <m:r>
                            <a:rPr lang="en-US" altLang="en-US" i="1">
                              <a:solidFill>
                                <a:srgbClr val="66FFFF"/>
                              </a:solidFill>
                              <a:latin typeface="Cambria Math" panose="02040503050406030204" pitchFamily="18" charset="0"/>
                              <a:sym typeface="Symbol" panose="05050102010706020507" pitchFamily="18" charset="2"/>
                            </a:rPr>
                            <m:t>𝜋</m:t>
                          </m:r>
                        </m:e>
                      </m:d>
                      <m:r>
                        <a:rPr lang="en-US" altLang="en-US" b="0" i="1" smtClean="0">
                          <a:solidFill>
                            <a:srgbClr val="66FFFF"/>
                          </a:solidFill>
                          <a:latin typeface="Cambria Math" panose="02040503050406030204" pitchFamily="18" charset="0"/>
                          <a:sym typeface="Symbol" panose="05050102010706020507" pitchFamily="18" charset="2"/>
                        </a:rPr>
                        <m:t>=</m:t>
                      </m:r>
                      <m:nary>
                        <m:naryPr>
                          <m:chr m:val="∑"/>
                          <m:ctrlPr>
                            <a:rPr lang="en-US" altLang="en-US" b="0" i="1" smtClean="0">
                              <a:solidFill>
                                <a:srgbClr val="66FFFF"/>
                              </a:solidFill>
                              <a:latin typeface="Cambria Math" panose="02040503050406030204" pitchFamily="18" charset="0"/>
                              <a:sym typeface="Symbol" panose="05050102010706020507" pitchFamily="18" charset="2"/>
                            </a:rPr>
                          </m:ctrlPr>
                        </m:naryPr>
                        <m:sub>
                          <m:r>
                            <m:rPr>
                              <m:brk m:alnAt="23"/>
                            </m:rPr>
                            <a:rPr lang="en-US" altLang="en-US" b="0" i="1" smtClean="0">
                              <a:solidFill>
                                <a:srgbClr val="66FFFF"/>
                              </a:solidFill>
                              <a:latin typeface="Cambria Math" panose="02040503050406030204" pitchFamily="18" charset="0"/>
                              <a:sym typeface="Symbol" panose="05050102010706020507" pitchFamily="18" charset="2"/>
                            </a:rPr>
                            <m:t>𝑖</m:t>
                          </m:r>
                          <m:r>
                            <a:rPr lang="en-US" altLang="en-US" b="0" i="1" smtClean="0">
                              <a:solidFill>
                                <a:srgbClr val="66FFFF"/>
                              </a:solidFill>
                              <a:latin typeface="Cambria Math" panose="02040503050406030204" pitchFamily="18" charset="0"/>
                              <a:sym typeface="Symbol" panose="05050102010706020507" pitchFamily="18" charset="2"/>
                            </a:rPr>
                            <m:t>=1</m:t>
                          </m:r>
                        </m:sub>
                        <m:sup>
                          <m:r>
                            <a:rPr lang="en-US" altLang="en-US" b="0" i="1" smtClean="0">
                              <a:solidFill>
                                <a:srgbClr val="66FFFF"/>
                              </a:solidFill>
                              <a:latin typeface="Cambria Math" panose="02040503050406030204" pitchFamily="18" charset="0"/>
                              <a:sym typeface="Symbol" panose="05050102010706020507" pitchFamily="18" charset="2"/>
                            </a:rPr>
                            <m:t>𝑙</m:t>
                          </m:r>
                          <m:r>
                            <a:rPr lang="en-US" altLang="en-US" b="0" i="1" smtClean="0">
                              <a:solidFill>
                                <a:srgbClr val="66FFFF"/>
                              </a:solidFill>
                              <a:latin typeface="Cambria Math" panose="02040503050406030204" pitchFamily="18" charset="0"/>
                              <a:sym typeface="Symbol" panose="05050102010706020507" pitchFamily="18" charset="2"/>
                            </a:rPr>
                            <m:t>−1</m:t>
                          </m:r>
                        </m:sup>
                        <m:e>
                          <m:sSub>
                            <m:sSubPr>
                              <m:ctrlPr>
                                <a:rPr lang="en-US" altLang="en-US" i="1">
                                  <a:solidFill>
                                    <a:srgbClr val="66FFFF"/>
                                  </a:solidFill>
                                  <a:latin typeface="Cambria Math" panose="02040503050406030204" pitchFamily="18" charset="0"/>
                                  <a:sym typeface="Symbol" panose="05050102010706020507" pitchFamily="18" charset="2"/>
                                </a:rPr>
                              </m:ctrlPr>
                            </m:sSubPr>
                            <m:e>
                              <m:r>
                                <a:rPr lang="en-US" altLang="en-US" i="1">
                                  <a:solidFill>
                                    <a:srgbClr val="66FFFF"/>
                                  </a:solidFill>
                                  <a:latin typeface="Cambria Math" panose="02040503050406030204" pitchFamily="18" charset="0"/>
                                  <a:sym typeface="Symbol" panose="05050102010706020507" pitchFamily="18" charset="2"/>
                                </a:rPr>
                                <m:t>𝜇</m:t>
                              </m:r>
                            </m:e>
                            <m:sub>
                              <m:sSub>
                                <m:sSubPr>
                                  <m:ctrlPr>
                                    <a:rPr lang="en-US" altLang="en-US" i="1">
                                      <a:solidFill>
                                        <a:srgbClr val="66FFFF"/>
                                      </a:solidFill>
                                      <a:latin typeface="Cambria Math" panose="02040503050406030204" pitchFamily="18" charset="0"/>
                                      <a:sym typeface="Symbol" panose="05050102010706020507" pitchFamily="18" charset="2"/>
                                    </a:rPr>
                                  </m:ctrlPr>
                                </m:sSubPr>
                                <m:e>
                                  <m:r>
                                    <a:rPr lang="en-US" altLang="en-US" i="1">
                                      <a:solidFill>
                                        <a:srgbClr val="66FFFF"/>
                                      </a:solidFill>
                                      <a:latin typeface="Cambria Math" panose="02040503050406030204" pitchFamily="18" charset="0"/>
                                      <a:sym typeface="Symbol" panose="05050102010706020507" pitchFamily="18" charset="2"/>
                                    </a:rPr>
                                    <m:t>𝑑</m:t>
                                  </m:r>
                                </m:e>
                                <m:sub>
                                  <m:r>
                                    <a:rPr lang="en-US" altLang="en-US" i="1">
                                      <a:solidFill>
                                        <a:srgbClr val="66FFFF"/>
                                      </a:solidFill>
                                      <a:latin typeface="Cambria Math" panose="02040503050406030204" pitchFamily="18" charset="0"/>
                                      <a:ea typeface="Cambria Math" panose="02040503050406030204" pitchFamily="18" charset="0"/>
                                      <a:sym typeface="Symbol" panose="05050102010706020507" pitchFamily="18" charset="2"/>
                                    </a:rPr>
                                    <m:t>𝒪</m:t>
                                  </m:r>
                                </m:sub>
                              </m:sSub>
                            </m:sub>
                          </m:sSub>
                          <m:d>
                            <m:dPr>
                              <m:ctrlPr>
                                <a:rPr lang="en-US" altLang="en-US" i="1">
                                  <a:solidFill>
                                    <a:srgbClr val="66FFFF"/>
                                  </a:solidFill>
                                  <a:latin typeface="Cambria Math" panose="02040503050406030204" pitchFamily="18" charset="0"/>
                                  <a:sym typeface="Symbol" panose="05050102010706020507" pitchFamily="18" charset="2"/>
                                </a:rPr>
                              </m:ctrlPr>
                            </m:dPr>
                            <m:e>
                              <m:d>
                                <m:dPr>
                                  <m:begChr m:val="⟨"/>
                                  <m:endChr m:val="⟩"/>
                                  <m:ctrlPr>
                                    <a:rPr lang="en-US" altLang="en-US" i="1" dirty="0">
                                      <a:solidFill>
                                        <a:srgbClr val="66FFFF"/>
                                      </a:solidFill>
                                      <a:latin typeface="Cambria Math" panose="02040503050406030204" pitchFamily="18" charset="0"/>
                                      <a:sym typeface="Symbol" panose="05050102010706020507" pitchFamily="18" charset="2"/>
                                    </a:rPr>
                                  </m:ctrlPr>
                                </m:dPr>
                                <m:e>
                                  <m:sSub>
                                    <m:sSubPr>
                                      <m:ctrlPr>
                                        <a:rPr lang="en-US" altLang="en-US" b="0" i="1" dirty="0" smtClean="0">
                                          <a:solidFill>
                                            <a:srgbClr val="66FFFF"/>
                                          </a:solidFill>
                                          <a:latin typeface="Cambria Math" panose="02040503050406030204" pitchFamily="18" charset="0"/>
                                          <a:sym typeface="Symbol" panose="05050102010706020507" pitchFamily="18" charset="2"/>
                                        </a:rPr>
                                      </m:ctrlPr>
                                    </m:sSubPr>
                                    <m:e>
                                      <m:r>
                                        <a:rPr lang="en-US" altLang="en-US" i="1" dirty="0">
                                          <a:solidFill>
                                            <a:srgbClr val="66FFFF"/>
                                          </a:solidFill>
                                          <a:latin typeface="Cambria Math" panose="02040503050406030204" pitchFamily="18" charset="0"/>
                                          <a:sym typeface="Symbol" panose="05050102010706020507" pitchFamily="18" charset="2"/>
                                        </a:rPr>
                                        <m:t>𝑝</m:t>
                                      </m:r>
                                    </m:e>
                                    <m:sub>
                                      <m:r>
                                        <a:rPr lang="en-US" altLang="en-US" b="0" i="1" dirty="0" smtClean="0">
                                          <a:solidFill>
                                            <a:srgbClr val="66FFFF"/>
                                          </a:solidFill>
                                          <a:latin typeface="Cambria Math" panose="02040503050406030204" pitchFamily="18" charset="0"/>
                                          <a:sym typeface="Symbol" panose="05050102010706020507" pitchFamily="18" charset="2"/>
                                        </a:rPr>
                                        <m:t>𝑖</m:t>
                                      </m:r>
                                    </m:sub>
                                  </m:sSub>
                                  <m:r>
                                    <a:rPr lang="en-US" altLang="en-US" i="1" dirty="0">
                                      <a:solidFill>
                                        <a:srgbClr val="66FFFF"/>
                                      </a:solidFill>
                                      <a:latin typeface="Cambria Math" panose="02040503050406030204" pitchFamily="18" charset="0"/>
                                      <a:sym typeface="Symbol" panose="05050102010706020507" pitchFamily="18" charset="2"/>
                                    </a:rPr>
                                    <m:t>,</m:t>
                                  </m:r>
                                  <m:sSub>
                                    <m:sSubPr>
                                      <m:ctrlPr>
                                        <a:rPr lang="en-US" altLang="en-US" i="1" dirty="0">
                                          <a:solidFill>
                                            <a:srgbClr val="66FFFF"/>
                                          </a:solidFill>
                                          <a:latin typeface="Cambria Math" panose="02040503050406030204" pitchFamily="18" charset="0"/>
                                          <a:sym typeface="Symbol" panose="05050102010706020507" pitchFamily="18" charset="2"/>
                                        </a:rPr>
                                      </m:ctrlPr>
                                    </m:sSubPr>
                                    <m:e>
                                      <m:r>
                                        <a:rPr lang="en-US" altLang="en-US" i="1" dirty="0">
                                          <a:solidFill>
                                            <a:srgbClr val="66FFFF"/>
                                          </a:solidFill>
                                          <a:latin typeface="Cambria Math" panose="02040503050406030204" pitchFamily="18" charset="0"/>
                                          <a:sym typeface="Symbol" panose="05050102010706020507" pitchFamily="18" charset="2"/>
                                        </a:rPr>
                                        <m:t>𝑝</m:t>
                                      </m:r>
                                    </m:e>
                                    <m:sub>
                                      <m:r>
                                        <a:rPr lang="en-US" altLang="en-US" i="1" dirty="0">
                                          <a:solidFill>
                                            <a:srgbClr val="66FFFF"/>
                                          </a:solidFill>
                                          <a:latin typeface="Cambria Math" panose="02040503050406030204" pitchFamily="18" charset="0"/>
                                          <a:sym typeface="Symbol" panose="05050102010706020507" pitchFamily="18" charset="2"/>
                                        </a:rPr>
                                        <m:t>𝑖</m:t>
                                      </m:r>
                                      <m:r>
                                        <a:rPr lang="en-US" altLang="en-US" b="0" i="1" dirty="0" smtClean="0">
                                          <a:solidFill>
                                            <a:srgbClr val="66FFFF"/>
                                          </a:solidFill>
                                          <a:latin typeface="Cambria Math" panose="02040503050406030204" pitchFamily="18" charset="0"/>
                                          <a:sym typeface="Symbol" panose="05050102010706020507" pitchFamily="18" charset="2"/>
                                        </a:rPr>
                                        <m:t>+1</m:t>
                                      </m:r>
                                    </m:sub>
                                  </m:sSub>
                                </m:e>
                              </m:d>
                            </m:e>
                          </m:d>
                        </m:e>
                      </m:nary>
                    </m:oMath>
                  </m:oMathPara>
                </a14:m>
                <a:endParaRPr lang="en-US" altLang="en-US" dirty="0">
                  <a:sym typeface="Symbol" panose="05050102010706020507" pitchFamily="18" charset="2"/>
                </a:endParaRPr>
              </a:p>
            </p:txBody>
          </p:sp>
        </mc:Choice>
        <mc:Fallback xmlns="">
          <p:sp>
            <p:nvSpPr>
              <p:cNvPr id="58371" name="Text Box 3"/>
              <p:cNvSpPr txBox="1">
                <a:spLocks noRot="1" noChangeAspect="1" noMove="1" noResize="1" noEditPoints="1" noAdjustHandles="1" noChangeArrowheads="1" noChangeShapeType="1" noTextEdit="1"/>
              </p:cNvSpPr>
              <p:nvPr/>
            </p:nvSpPr>
            <p:spPr bwMode="auto">
              <a:xfrm>
                <a:off x="914400" y="1808163"/>
                <a:ext cx="7315200" cy="1707903"/>
              </a:xfrm>
              <a:prstGeom prst="rect">
                <a:avLst/>
              </a:prstGeom>
              <a:blipFill rotWithShape="0">
                <a:blip r:embed="rId2"/>
                <a:stretch>
                  <a:fillRect l="-667" t="-2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377" name="Text Box 9"/>
              <p:cNvSpPr txBox="1">
                <a:spLocks noChangeArrowheads="1"/>
              </p:cNvSpPr>
              <p:nvPr/>
            </p:nvSpPr>
            <p:spPr bwMode="auto">
              <a:xfrm>
                <a:off x="685800" y="4191000"/>
                <a:ext cx="7315200" cy="9233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smtClean="0">
                    <a:solidFill>
                      <a:srgbClr val="FFFF00"/>
                    </a:solidFill>
                    <a:sym typeface="Symbol" panose="05050102010706020507" pitchFamily="18" charset="2"/>
                  </a:rPr>
                  <a:t>Theorem 1.</a:t>
                </a:r>
                <a:r>
                  <a:rPr lang="en-US" altLang="en-US" dirty="0" smtClean="0">
                    <a:solidFill>
                      <a:srgbClr val="66FFFF"/>
                    </a:solidFill>
                    <a:sym typeface="Symbol" panose="05050102010706020507" pitchFamily="18" charset="2"/>
                  </a:rPr>
                  <a:t> </a:t>
                </a:r>
                <a:r>
                  <a:rPr lang="en-US" altLang="en-US" dirty="0" smtClean="0">
                    <a:sym typeface="Symbol" panose="05050102010706020507" pitchFamily="18" charset="2"/>
                  </a:rPr>
                  <a:t>For </a:t>
                </a:r>
                <a:r>
                  <a:rPr lang="en-US" altLang="en-US" dirty="0">
                    <a:sym typeface="Symbol" panose="05050102010706020507" pitchFamily="18" charset="2"/>
                  </a:rPr>
                  <a:t>any digital space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𝐷</m:t>
                    </m:r>
                    <m:r>
                      <a:rPr lang="en-US" altLang="en-US" i="1" dirty="0" smtClean="0">
                        <a:latin typeface="Cambria Math" panose="02040503050406030204" pitchFamily="18" charset="0"/>
                        <a:sym typeface="Symbol" panose="05050102010706020507" pitchFamily="18" charset="2"/>
                      </a:rPr>
                      <m:t>=</m:t>
                    </m:r>
                    <m:d>
                      <m:dPr>
                        <m:ctrlPr>
                          <a:rPr lang="en-US" altLang="en-US" i="1" dirty="0" smtClean="0">
                            <a:latin typeface="Cambria Math" panose="02040503050406030204" pitchFamily="18" charset="0"/>
                            <a:sym typeface="Symbol" panose="05050102010706020507" pitchFamily="18" charset="2"/>
                          </a:rPr>
                        </m:ctrlPr>
                      </m:dPr>
                      <m:e>
                        <m:r>
                          <a:rPr lang="en-US" altLang="en-US" i="1" dirty="0" smtClean="0">
                            <a:latin typeface="Cambria Math" panose="02040503050406030204" pitchFamily="18" charset="0"/>
                            <a:sym typeface="Symbol" panose="05050102010706020507" pitchFamily="18" charset="2"/>
                          </a:rPr>
                          <m:t>𝐺</m:t>
                        </m:r>
                        <m:r>
                          <a:rPr lang="en-US" altLang="en-US" i="1" dirty="0" smtClean="0">
                            <a:latin typeface="Cambria Math" panose="02040503050406030204" pitchFamily="18" charset="0"/>
                            <a:sym typeface="Symbol" panose="05050102010706020507" pitchFamily="18" charset="2"/>
                          </a:rPr>
                          <m:t>,</m:t>
                        </m:r>
                        <m:r>
                          <a:rPr lang="el-GR" altLang="en-US" i="1" dirty="0">
                            <a:latin typeface="Cambria Math" panose="02040503050406030204" pitchFamily="18" charset="0"/>
                            <a:cs typeface="Arial" panose="020B0604020202020204" pitchFamily="34" charset="0"/>
                            <a:sym typeface="Symbol" panose="05050102010706020507" pitchFamily="18" charset="2"/>
                          </a:rPr>
                          <m:t>𝛼</m:t>
                        </m:r>
                      </m:e>
                    </m:d>
                  </m:oMath>
                </a14:m>
                <a:r>
                  <a:rPr lang="en-US" altLang="en-US" dirty="0">
                    <a:sym typeface="Symbol" panose="05050102010706020507" pitchFamily="18" charset="2"/>
                  </a:rPr>
                  <a:t>, for any fuzzy object </a:t>
                </a:r>
                <a14:m>
                  <m:oMath xmlns:m="http://schemas.openxmlformats.org/officeDocument/2006/math">
                    <m:r>
                      <a:rPr lang="en-US" altLang="en-US" i="1" dirty="0">
                        <a:latin typeface="Cambria Math" panose="02040503050406030204" pitchFamily="18" charset="0"/>
                        <a:sym typeface="Symbol" panose="05050102010706020507" pitchFamily="18" charset="2"/>
                      </a:rPr>
                      <m:t>𝒪</m:t>
                    </m:r>
                  </m:oMath>
                </a14:m>
                <a:r>
                  <a:rPr lang="en-US" altLang="en-US" dirty="0">
                    <a:sym typeface="Symbol" panose="05050102010706020507" pitchFamily="18" charset="2"/>
                  </a:rPr>
                  <a:t> on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𝐷</m:t>
                    </m:r>
                  </m:oMath>
                </a14:m>
                <a:r>
                  <a:rPr lang="en-US" altLang="en-US" dirty="0">
                    <a:sym typeface="Symbol" panose="05050102010706020507" pitchFamily="18" charset="2"/>
                  </a:rPr>
                  <a:t> with a bounded support, for any two points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𝑝</m:t>
                    </m:r>
                    <m:r>
                      <a:rPr lang="en-US" altLang="en-US" i="1" dirty="0" smtClean="0">
                        <a:latin typeface="Cambria Math" panose="02040503050406030204" pitchFamily="18" charset="0"/>
                        <a:sym typeface="Symbol" panose="05050102010706020507" pitchFamily="18" charset="2"/>
                      </a:rPr>
                      <m:t>, </m:t>
                    </m:r>
                    <m:r>
                      <a:rPr lang="en-US" altLang="en-US" i="1" dirty="0" smtClean="0">
                        <a:latin typeface="Cambria Math" panose="02040503050406030204" pitchFamily="18" charset="0"/>
                        <a:sym typeface="Symbol" panose="05050102010706020507" pitchFamily="18" charset="2"/>
                      </a:rPr>
                      <m:t>𝑞</m:t>
                    </m:r>
                    <m:r>
                      <a:rPr lang="en-US" altLang="en-US" i="1" dirty="0" smtClean="0">
                        <a:latin typeface="Cambria Math" panose="02040503050406030204" pitchFamily="18" charset="0"/>
                        <a:sym typeface="Symbol" panose="05050102010706020507" pitchFamily="18" charset="2"/>
                      </a:rPr>
                      <m:t>  </m:t>
                    </m:r>
                    <m:r>
                      <a:rPr lang="en-US" altLang="en-US" i="1" dirty="0">
                        <a:latin typeface="Cambria Math" panose="02040503050406030204" pitchFamily="18" charset="0"/>
                        <a:sym typeface="Symbol" panose="05050102010706020507" pitchFamily="18" charset="2"/>
                      </a:rPr>
                      <m:t>𝐺</m:t>
                    </m:r>
                  </m:oMath>
                </a14:m>
                <a:r>
                  <a:rPr lang="en-US" altLang="en-US" dirty="0">
                    <a:sym typeface="Symbol" panose="05050102010706020507" pitchFamily="18" charset="2"/>
                  </a:rPr>
                  <a:t>, there exists a shortest path between them. </a:t>
                </a:r>
              </a:p>
            </p:txBody>
          </p:sp>
        </mc:Choice>
        <mc:Fallback xmlns="">
          <p:sp>
            <p:nvSpPr>
              <p:cNvPr id="58377" name="Text Box 9"/>
              <p:cNvSpPr txBox="1">
                <a:spLocks noRot="1" noChangeAspect="1" noMove="1" noResize="1" noEditPoints="1" noAdjustHandles="1" noChangeArrowheads="1" noChangeShapeType="1" noTextEdit="1"/>
              </p:cNvSpPr>
              <p:nvPr/>
            </p:nvSpPr>
            <p:spPr bwMode="auto">
              <a:xfrm>
                <a:off x="685800" y="4191000"/>
                <a:ext cx="7315200" cy="923330"/>
              </a:xfrm>
              <a:prstGeom prst="rect">
                <a:avLst/>
              </a:prstGeom>
              <a:blipFill rotWithShape="0">
                <a:blip r:embed="rId3"/>
                <a:stretch>
                  <a:fillRect l="-750" t="-3974" b="-92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7"/>
          <p:cNvSpPr/>
          <p:nvPr/>
        </p:nvSpPr>
        <p:spPr>
          <a:xfrm>
            <a:off x="401381" y="6004302"/>
            <a:ext cx="8610600" cy="3693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 “Fuzzy distance transform in general digital grids and its applications”, Proc of 7th Joint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Info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Sc</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Research Triangular Park, NC, 201-213,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2003</a:t>
            </a:r>
            <a:endPar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371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
            <a:ext cx="8229600" cy="1143000"/>
          </a:xfrm>
          <a:noFill/>
          <a:ln/>
        </p:spPr>
        <p:txBody>
          <a:bodyPr>
            <a:normAutofit/>
          </a:bodyPr>
          <a:lstStyle/>
          <a:p>
            <a:pPr algn="ctr"/>
            <a:r>
              <a:rPr lang="en-US" altLang="en-US" sz="3600" dirty="0"/>
              <a:t>Fuzzy Distance</a:t>
            </a:r>
            <a:endParaRPr lang="en-US" altLang="en-US" sz="3600" u="sng" dirty="0"/>
          </a:p>
        </p:txBody>
      </p:sp>
      <mc:AlternateContent xmlns:mc="http://schemas.openxmlformats.org/markup-compatibility/2006" xmlns:a14="http://schemas.microsoft.com/office/drawing/2010/main">
        <mc:Choice Requires="a14">
          <p:sp>
            <p:nvSpPr>
              <p:cNvPr id="60419" name="Text Box 3"/>
              <p:cNvSpPr txBox="1">
                <a:spLocks noChangeArrowheads="1"/>
              </p:cNvSpPr>
              <p:nvPr/>
            </p:nvSpPr>
            <p:spPr bwMode="auto">
              <a:xfrm>
                <a:off x="914400" y="1808163"/>
                <a:ext cx="7315200" cy="19209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pPr>
                <a:r>
                  <a:rPr lang="en-US" altLang="en-US" dirty="0" smtClean="0">
                    <a:solidFill>
                      <a:schemeClr val="tx2"/>
                    </a:solidFill>
                    <a:sym typeface="Symbol" panose="05050102010706020507" pitchFamily="18" charset="2"/>
                  </a:rPr>
                  <a:t>Fuzzy distance </a:t>
                </a:r>
                <a14:m>
                  <m:oMath xmlns:m="http://schemas.openxmlformats.org/officeDocument/2006/math">
                    <m:sSub>
                      <m:sSubPr>
                        <m:ctrlPr>
                          <a:rPr lang="en-US" altLang="en-US" b="0" i="1" smtClean="0">
                            <a:solidFill>
                              <a:schemeClr val="tx2"/>
                            </a:solidFill>
                            <a:latin typeface="Cambria Math" panose="02040503050406030204" pitchFamily="18" charset="0"/>
                            <a:sym typeface="Symbol" panose="05050102010706020507" pitchFamily="18" charset="2"/>
                          </a:rPr>
                        </m:ctrlPr>
                      </m:sSubPr>
                      <m:e>
                        <m:r>
                          <a:rPr lang="en-US" altLang="en-US" b="0" i="1" smtClean="0">
                            <a:solidFill>
                              <a:schemeClr val="tx2"/>
                            </a:solidFill>
                            <a:latin typeface="Cambria Math" panose="02040503050406030204" pitchFamily="18" charset="0"/>
                            <a:sym typeface="Symbol" panose="05050102010706020507" pitchFamily="18" charset="2"/>
                          </a:rPr>
                          <m:t>𝜔</m:t>
                        </m:r>
                      </m:e>
                      <m:sub>
                        <m:r>
                          <a:rPr lang="en-US" altLang="en-US" b="0" i="1" smtClean="0">
                            <a:solidFill>
                              <a:schemeClr val="tx2"/>
                            </a:solidFill>
                            <a:latin typeface="Cambria Math" panose="02040503050406030204" pitchFamily="18" charset="0"/>
                            <a:sym typeface="Symbol" panose="05050102010706020507" pitchFamily="18" charset="2"/>
                          </a:rPr>
                          <m:t>𝒪</m:t>
                        </m:r>
                      </m:sub>
                    </m:sSub>
                    <m:d>
                      <m:dPr>
                        <m:ctrlPr>
                          <a:rPr lang="en-US" altLang="en-US" b="0" i="1" smtClean="0">
                            <a:solidFill>
                              <a:schemeClr val="tx2"/>
                            </a:solidFill>
                            <a:latin typeface="Cambria Math" panose="02040503050406030204" pitchFamily="18" charset="0"/>
                            <a:sym typeface="Symbol" panose="05050102010706020507" pitchFamily="18" charset="2"/>
                          </a:rPr>
                        </m:ctrlPr>
                      </m:dPr>
                      <m:e>
                        <m:r>
                          <a:rPr lang="en-US" altLang="en-US" b="0" i="1" smtClean="0">
                            <a:solidFill>
                              <a:schemeClr val="tx2"/>
                            </a:solidFill>
                            <a:latin typeface="Cambria Math" panose="02040503050406030204" pitchFamily="18" charset="0"/>
                            <a:sym typeface="Symbol" panose="05050102010706020507" pitchFamily="18" charset="2"/>
                          </a:rPr>
                          <m:t>𝑝</m:t>
                        </m:r>
                        <m:r>
                          <a:rPr lang="en-US" altLang="en-US" b="0" i="1" smtClean="0">
                            <a:solidFill>
                              <a:schemeClr val="tx2"/>
                            </a:solidFill>
                            <a:latin typeface="Cambria Math" panose="02040503050406030204" pitchFamily="18" charset="0"/>
                            <a:sym typeface="Symbol" panose="05050102010706020507" pitchFamily="18" charset="2"/>
                          </a:rPr>
                          <m:t>,</m:t>
                        </m:r>
                        <m:r>
                          <a:rPr lang="en-US" altLang="en-US" b="0" i="1" smtClean="0">
                            <a:solidFill>
                              <a:schemeClr val="tx2"/>
                            </a:solidFill>
                            <a:latin typeface="Cambria Math" panose="02040503050406030204" pitchFamily="18" charset="0"/>
                            <a:sym typeface="Symbol" panose="05050102010706020507" pitchFamily="18" charset="2"/>
                          </a:rPr>
                          <m:t>𝑞</m:t>
                        </m:r>
                      </m:e>
                    </m:d>
                  </m:oMath>
                </a14:m>
                <a:r>
                  <a:rPr lang="en-US" altLang="en-US" dirty="0">
                    <a:solidFill>
                      <a:srgbClr val="66FFFF"/>
                    </a:solidFill>
                    <a:cs typeface="Arial" panose="020B0604020202020204" pitchFamily="34" charset="0"/>
                    <a:sym typeface="Symbol" panose="05050102010706020507" pitchFamily="18" charset="2"/>
                  </a:rPr>
                  <a:t> </a:t>
                </a:r>
                <a:r>
                  <a:rPr lang="en-US" altLang="en-US" dirty="0" smtClean="0">
                    <a:solidFill>
                      <a:schemeClr val="tx1"/>
                    </a:solidFill>
                    <a:cs typeface="Arial" panose="020B0604020202020204" pitchFamily="34" charset="0"/>
                    <a:sym typeface="Symbol" panose="05050102010706020507" pitchFamily="18" charset="2"/>
                  </a:rPr>
                  <a:t>between two grid points </a:t>
                </a:r>
                <a14:m>
                  <m:oMath xmlns:m="http://schemas.openxmlformats.org/officeDocument/2006/math">
                    <m:r>
                      <a:rPr lang="en-US" altLang="en-US" b="0" i="1" smtClean="0">
                        <a:solidFill>
                          <a:schemeClr val="tx1"/>
                        </a:solidFill>
                        <a:latin typeface="Cambria Math" panose="02040503050406030204" pitchFamily="18" charset="0"/>
                        <a:cs typeface="Arial" panose="020B0604020202020204" pitchFamily="34" charset="0"/>
                        <a:sym typeface="Symbol" panose="05050102010706020507" pitchFamily="18" charset="2"/>
                      </a:rPr>
                      <m:t>𝑝</m:t>
                    </m:r>
                    <m:r>
                      <a:rPr lang="en-US" altLang="en-US" b="0" i="1" smtClean="0">
                        <a:solidFill>
                          <a:schemeClr val="tx1"/>
                        </a:solidFill>
                        <a:latin typeface="Cambria Math" panose="02040503050406030204" pitchFamily="18" charset="0"/>
                        <a:cs typeface="Arial" panose="020B0604020202020204" pitchFamily="34" charset="0"/>
                        <a:sym typeface="Symbol" panose="05050102010706020507" pitchFamily="18" charset="2"/>
                      </a:rPr>
                      <m:t>,</m:t>
                    </m:r>
                    <m:r>
                      <a:rPr lang="en-US" altLang="en-US" b="0" i="1" smtClean="0">
                        <a:solidFill>
                          <a:schemeClr val="tx1"/>
                        </a:solidFill>
                        <a:latin typeface="Cambria Math" panose="02040503050406030204" pitchFamily="18" charset="0"/>
                        <a:cs typeface="Arial" panose="020B0604020202020204" pitchFamily="34" charset="0"/>
                        <a:sym typeface="Symbol" panose="05050102010706020507" pitchFamily="18" charset="2"/>
                      </a:rPr>
                      <m:t>𝑞</m:t>
                    </m:r>
                    <m:r>
                      <a:rPr lang="en-US" altLang="en-US" b="0" i="1" smtClean="0">
                        <a:solidFill>
                          <a:schemeClr val="tx1"/>
                        </a:solidFill>
                        <a:latin typeface="Cambria Math" panose="02040503050406030204" pitchFamily="18" charset="0"/>
                        <a:cs typeface="Arial" panose="020B0604020202020204" pitchFamily="34" charset="0"/>
                        <a:sym typeface="Symbol" panose="05050102010706020507" pitchFamily="18" charset="2"/>
                      </a:rPr>
                      <m:t>,∈</m:t>
                    </m:r>
                    <m:r>
                      <a:rPr lang="en-US" altLang="en-US" b="0" i="1" smtClean="0">
                        <a:solidFill>
                          <a:schemeClr val="tx1"/>
                        </a:solidFill>
                        <a:latin typeface="Cambria Math" panose="02040503050406030204" pitchFamily="18" charset="0"/>
                        <a:cs typeface="Arial" panose="020B0604020202020204" pitchFamily="34" charset="0"/>
                        <a:sym typeface="Symbol" panose="05050102010706020507" pitchFamily="18" charset="2"/>
                      </a:rPr>
                      <m:t>𝐺</m:t>
                    </m:r>
                  </m:oMath>
                </a14:m>
                <a:r>
                  <a:rPr lang="en-US" altLang="en-US" dirty="0" smtClean="0">
                    <a:solidFill>
                      <a:schemeClr val="tx1"/>
                    </a:solidFill>
                    <a:cs typeface="Arial" panose="020B0604020202020204" pitchFamily="34" charset="0"/>
                    <a:sym typeface="Symbol" panose="05050102010706020507" pitchFamily="18" charset="2"/>
                  </a:rPr>
                  <a:t> is the </a:t>
                </a:r>
                <a:r>
                  <a:rPr lang="en-US" altLang="en-US" dirty="0">
                    <a:solidFill>
                      <a:schemeClr val="tx1"/>
                    </a:solidFill>
                    <a:sym typeface="Symbol" panose="05050102010706020507" pitchFamily="18" charset="2"/>
                  </a:rPr>
                  <a:t>length </a:t>
                </a:r>
                <a:r>
                  <a:rPr lang="en-US" altLang="en-US" dirty="0">
                    <a:sym typeface="Symbol" panose="05050102010706020507" pitchFamily="18" charset="2"/>
                  </a:rPr>
                  <a:t>of </a:t>
                </a:r>
                <a:r>
                  <a:rPr lang="en-US" altLang="en-US" dirty="0" smtClean="0">
                    <a:sym typeface="Symbol" panose="05050102010706020507" pitchFamily="18" charset="2"/>
                  </a:rPr>
                  <a:t>the shortest </a:t>
                </a:r>
                <a:r>
                  <a:rPr lang="en-US" altLang="en-US" dirty="0">
                    <a:sym typeface="Symbol" panose="05050102010706020507" pitchFamily="18" charset="2"/>
                  </a:rPr>
                  <a:t>path from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𝑝</m:t>
                    </m:r>
                  </m:oMath>
                </a14:m>
                <a:r>
                  <a:rPr lang="en-US" altLang="en-US" dirty="0">
                    <a:sym typeface="Symbol" panose="05050102010706020507" pitchFamily="18" charset="2"/>
                  </a:rPr>
                  <a:t> to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𝑞</m:t>
                    </m:r>
                  </m:oMath>
                </a14:m>
                <a:r>
                  <a:rPr lang="en-US" altLang="en-US" dirty="0" smtClean="0">
                    <a:sym typeface="Symbol" panose="05050102010706020507" pitchFamily="18" charset="2"/>
                  </a:rPr>
                  <a:t>, i.e.,</a:t>
                </a:r>
              </a:p>
              <a:p>
                <a:pPr>
                  <a:spcBef>
                    <a:spcPct val="0"/>
                  </a:spcBef>
                </a:pPr>
                <a:endParaRPr lang="en-US" altLang="en-US" dirty="0">
                  <a:sym typeface="Symbol" panose="05050102010706020507" pitchFamily="18" charset="2"/>
                </a:endParaRPr>
              </a:p>
              <a:p>
                <a:pPr>
                  <a:spcBef>
                    <a:spcPct val="0"/>
                  </a:spcBef>
                </a:pPr>
                <a14:m>
                  <m:oMathPara xmlns:m="http://schemas.openxmlformats.org/officeDocument/2006/math">
                    <m:oMathParaPr>
                      <m:jc m:val="centerGroup"/>
                    </m:oMathParaPr>
                    <m:oMath xmlns:m="http://schemas.openxmlformats.org/officeDocument/2006/math">
                      <m:sSub>
                        <m:sSubPr>
                          <m:ctrlPr>
                            <a:rPr lang="en-US" altLang="en-US" i="1">
                              <a:solidFill>
                                <a:srgbClr val="66FFFF"/>
                              </a:solidFill>
                              <a:latin typeface="Cambria Math" panose="02040503050406030204" pitchFamily="18" charset="0"/>
                              <a:sym typeface="Symbol" panose="05050102010706020507" pitchFamily="18" charset="2"/>
                            </a:rPr>
                          </m:ctrlPr>
                        </m:sSubPr>
                        <m:e>
                          <m:r>
                            <a:rPr lang="en-US" altLang="en-US" i="1">
                              <a:solidFill>
                                <a:srgbClr val="66FFFF"/>
                              </a:solidFill>
                              <a:latin typeface="Cambria Math" panose="02040503050406030204" pitchFamily="18" charset="0"/>
                              <a:sym typeface="Symbol" panose="05050102010706020507" pitchFamily="18" charset="2"/>
                            </a:rPr>
                            <m:t>𝜔</m:t>
                          </m:r>
                        </m:e>
                        <m:sub>
                          <m:r>
                            <a:rPr lang="en-US" altLang="en-US" i="1">
                              <a:solidFill>
                                <a:srgbClr val="66FFFF"/>
                              </a:solidFill>
                              <a:latin typeface="Cambria Math" panose="02040503050406030204" pitchFamily="18" charset="0"/>
                              <a:sym typeface="Symbol" panose="05050102010706020507" pitchFamily="18" charset="2"/>
                            </a:rPr>
                            <m:t>𝒪</m:t>
                          </m:r>
                        </m:sub>
                      </m:sSub>
                      <m:d>
                        <m:dPr>
                          <m:ctrlPr>
                            <a:rPr lang="en-US" altLang="en-US" i="1">
                              <a:solidFill>
                                <a:srgbClr val="66FFFF"/>
                              </a:solidFill>
                              <a:latin typeface="Cambria Math" panose="02040503050406030204" pitchFamily="18" charset="0"/>
                              <a:sym typeface="Symbol" panose="05050102010706020507" pitchFamily="18" charset="2"/>
                            </a:rPr>
                          </m:ctrlPr>
                        </m:dPr>
                        <m:e>
                          <m:r>
                            <a:rPr lang="en-US" altLang="en-US" i="1">
                              <a:solidFill>
                                <a:srgbClr val="66FFFF"/>
                              </a:solidFill>
                              <a:latin typeface="Cambria Math" panose="02040503050406030204" pitchFamily="18" charset="0"/>
                              <a:sym typeface="Symbol" panose="05050102010706020507" pitchFamily="18" charset="2"/>
                            </a:rPr>
                            <m:t>𝑝</m:t>
                          </m:r>
                          <m:r>
                            <a:rPr lang="en-US" altLang="en-US" i="1">
                              <a:solidFill>
                                <a:srgbClr val="66FFFF"/>
                              </a:solidFill>
                              <a:latin typeface="Cambria Math" panose="02040503050406030204" pitchFamily="18" charset="0"/>
                              <a:sym typeface="Symbol" panose="05050102010706020507" pitchFamily="18" charset="2"/>
                            </a:rPr>
                            <m:t>,</m:t>
                          </m:r>
                          <m:r>
                            <a:rPr lang="en-US" altLang="en-US" i="1">
                              <a:solidFill>
                                <a:srgbClr val="66FFFF"/>
                              </a:solidFill>
                              <a:latin typeface="Cambria Math" panose="02040503050406030204" pitchFamily="18" charset="0"/>
                              <a:sym typeface="Symbol" panose="05050102010706020507" pitchFamily="18" charset="2"/>
                            </a:rPr>
                            <m:t>𝑞</m:t>
                          </m:r>
                        </m:e>
                      </m:d>
                      <m:r>
                        <a:rPr lang="en-US" altLang="en-US" b="0" i="1" smtClean="0">
                          <a:solidFill>
                            <a:srgbClr val="66FFFF"/>
                          </a:solidFill>
                          <a:latin typeface="Cambria Math" panose="02040503050406030204" pitchFamily="18" charset="0"/>
                          <a:sym typeface="Symbol" panose="05050102010706020507" pitchFamily="18" charset="2"/>
                        </a:rPr>
                        <m:t>=</m:t>
                      </m:r>
                      <m:func>
                        <m:funcPr>
                          <m:ctrlPr>
                            <a:rPr lang="en-US" altLang="en-US" b="0" i="1" smtClean="0">
                              <a:solidFill>
                                <a:srgbClr val="66FFFF"/>
                              </a:solidFill>
                              <a:latin typeface="Cambria Math" panose="02040503050406030204" pitchFamily="18" charset="0"/>
                              <a:sym typeface="Symbol" panose="05050102010706020507" pitchFamily="18" charset="2"/>
                            </a:rPr>
                          </m:ctrlPr>
                        </m:funcPr>
                        <m:fName>
                          <m:limLow>
                            <m:limLowPr>
                              <m:ctrlPr>
                                <a:rPr lang="en-US" altLang="en-US" b="0" i="1" smtClean="0">
                                  <a:solidFill>
                                    <a:srgbClr val="66FFFF"/>
                                  </a:solidFill>
                                  <a:latin typeface="Cambria Math" panose="02040503050406030204" pitchFamily="18" charset="0"/>
                                  <a:sym typeface="Symbol" panose="05050102010706020507" pitchFamily="18" charset="2"/>
                                </a:rPr>
                              </m:ctrlPr>
                            </m:limLowPr>
                            <m:e>
                              <m:r>
                                <m:rPr>
                                  <m:sty m:val="p"/>
                                </m:rPr>
                                <a:rPr lang="en-US" altLang="en-US" b="0" i="0" smtClean="0">
                                  <a:solidFill>
                                    <a:srgbClr val="66FFFF"/>
                                  </a:solidFill>
                                  <a:latin typeface="Cambria Math" panose="02040503050406030204" pitchFamily="18" charset="0"/>
                                  <a:sym typeface="Symbol" panose="05050102010706020507" pitchFamily="18" charset="2"/>
                                </a:rPr>
                                <m:t>min</m:t>
                              </m:r>
                            </m:e>
                            <m:lim>
                              <m:r>
                                <a:rPr lang="en-US" altLang="en-US" b="0" i="1" smtClean="0">
                                  <a:solidFill>
                                    <a:srgbClr val="66FFFF"/>
                                  </a:solidFill>
                                  <a:latin typeface="Cambria Math" panose="02040503050406030204" pitchFamily="18" charset="0"/>
                                  <a:sym typeface="Symbol" panose="05050102010706020507" pitchFamily="18" charset="2"/>
                                </a:rPr>
                                <m:t>𝜋</m:t>
                              </m:r>
                              <m:r>
                                <a:rPr lang="en-US" altLang="en-US" b="0" i="1" smtClean="0">
                                  <a:solidFill>
                                    <a:srgbClr val="66FFFF"/>
                                  </a:solidFill>
                                  <a:latin typeface="Cambria Math" panose="02040503050406030204" pitchFamily="18" charset="0"/>
                                  <a:sym typeface="Symbol" panose="05050102010706020507" pitchFamily="18" charset="2"/>
                                </a:rPr>
                                <m:t>∈</m:t>
                              </m:r>
                              <m:sSub>
                                <m:sSubPr>
                                  <m:ctrlPr>
                                    <a:rPr lang="en-US" altLang="en-US" b="0" i="1" smtClean="0">
                                      <a:solidFill>
                                        <a:srgbClr val="66FFFF"/>
                                      </a:solidFill>
                                      <a:latin typeface="Cambria Math" panose="02040503050406030204" pitchFamily="18" charset="0"/>
                                      <a:sym typeface="Symbol" panose="05050102010706020507" pitchFamily="18" charset="2"/>
                                    </a:rPr>
                                  </m:ctrlPr>
                                </m:sSubPr>
                                <m:e>
                                  <m:r>
                                    <a:rPr lang="en-US" altLang="en-US" b="0" i="1" smtClean="0">
                                      <a:solidFill>
                                        <a:srgbClr val="66FFFF"/>
                                      </a:solidFill>
                                      <a:latin typeface="Cambria Math" panose="02040503050406030204" pitchFamily="18" charset="0"/>
                                      <a:sym typeface="Symbol" panose="05050102010706020507" pitchFamily="18" charset="2"/>
                                    </a:rPr>
                                    <m:t>𝒫</m:t>
                                  </m:r>
                                </m:e>
                                <m:sub>
                                  <m:r>
                                    <a:rPr lang="en-US" altLang="en-US" b="0" i="1" smtClean="0">
                                      <a:solidFill>
                                        <a:srgbClr val="66FFFF"/>
                                      </a:solidFill>
                                      <a:latin typeface="Cambria Math" panose="02040503050406030204" pitchFamily="18" charset="0"/>
                                      <a:sym typeface="Symbol" panose="05050102010706020507" pitchFamily="18" charset="2"/>
                                    </a:rPr>
                                    <m:t>𝑝</m:t>
                                  </m:r>
                                  <m:r>
                                    <a:rPr lang="en-US" altLang="en-US" b="0" i="1" smtClean="0">
                                      <a:solidFill>
                                        <a:srgbClr val="66FFFF"/>
                                      </a:solidFill>
                                      <a:latin typeface="Cambria Math" panose="02040503050406030204" pitchFamily="18" charset="0"/>
                                      <a:sym typeface="Symbol" panose="05050102010706020507" pitchFamily="18" charset="2"/>
                                    </a:rPr>
                                    <m:t>,</m:t>
                                  </m:r>
                                  <m:r>
                                    <a:rPr lang="en-US" altLang="en-US" b="0" i="1" smtClean="0">
                                      <a:solidFill>
                                        <a:srgbClr val="66FFFF"/>
                                      </a:solidFill>
                                      <a:latin typeface="Cambria Math" panose="02040503050406030204" pitchFamily="18" charset="0"/>
                                      <a:sym typeface="Symbol" panose="05050102010706020507" pitchFamily="18" charset="2"/>
                                    </a:rPr>
                                    <m:t>𝑞</m:t>
                                  </m:r>
                                </m:sub>
                              </m:sSub>
                            </m:lim>
                          </m:limLow>
                        </m:fName>
                        <m:e>
                          <m:sSub>
                            <m:sSubPr>
                              <m:ctrlPr>
                                <a:rPr lang="en-US" altLang="en-US" i="1">
                                  <a:solidFill>
                                    <a:srgbClr val="66FFFF"/>
                                  </a:solidFill>
                                  <a:latin typeface="Cambria Math" panose="02040503050406030204" pitchFamily="18" charset="0"/>
                                  <a:sym typeface="Symbol" panose="05050102010706020507" pitchFamily="18" charset="2"/>
                                </a:rPr>
                              </m:ctrlPr>
                            </m:sSubPr>
                            <m:e>
                              <m:r>
                                <m:rPr>
                                  <m:sty m:val="p"/>
                                </m:rPr>
                                <a:rPr lang="en-US" altLang="en-US">
                                  <a:solidFill>
                                    <a:srgbClr val="66FFFF"/>
                                  </a:solidFill>
                                  <a:latin typeface="Cambria Math" panose="02040503050406030204" pitchFamily="18" charset="0"/>
                                  <a:sym typeface="Symbol" panose="05050102010706020507" pitchFamily="18" charset="2"/>
                                </a:rPr>
                                <m:t>Π</m:t>
                              </m:r>
                            </m:e>
                            <m:sub>
                              <m:r>
                                <a:rPr lang="en-US" altLang="en-US" i="1">
                                  <a:solidFill>
                                    <a:srgbClr val="66FFFF"/>
                                  </a:solidFill>
                                  <a:latin typeface="Cambria Math" panose="02040503050406030204" pitchFamily="18" charset="0"/>
                                  <a:sym typeface="Symbol" panose="05050102010706020507" pitchFamily="18" charset="2"/>
                                </a:rPr>
                                <m:t>𝒪</m:t>
                              </m:r>
                            </m:sub>
                          </m:sSub>
                          <m:d>
                            <m:dPr>
                              <m:ctrlPr>
                                <a:rPr lang="en-US" altLang="en-US" i="1">
                                  <a:solidFill>
                                    <a:srgbClr val="66FFFF"/>
                                  </a:solidFill>
                                  <a:latin typeface="Cambria Math" panose="02040503050406030204" pitchFamily="18" charset="0"/>
                                  <a:sym typeface="Symbol" panose="05050102010706020507" pitchFamily="18" charset="2"/>
                                </a:rPr>
                              </m:ctrlPr>
                            </m:dPr>
                            <m:e>
                              <m:r>
                                <a:rPr lang="en-US" altLang="en-US" i="1">
                                  <a:solidFill>
                                    <a:srgbClr val="66FFFF"/>
                                  </a:solidFill>
                                  <a:latin typeface="Cambria Math" panose="02040503050406030204" pitchFamily="18" charset="0"/>
                                  <a:sym typeface="Symbol" panose="05050102010706020507" pitchFamily="18" charset="2"/>
                                </a:rPr>
                                <m:t>𝜋</m:t>
                              </m:r>
                            </m:e>
                          </m:d>
                        </m:e>
                      </m:func>
                      <m:r>
                        <a:rPr lang="en-US" altLang="en-US" b="0" i="1" smtClean="0">
                          <a:solidFill>
                            <a:srgbClr val="66FFFF"/>
                          </a:solidFill>
                          <a:latin typeface="Cambria Math" panose="02040503050406030204" pitchFamily="18" charset="0"/>
                          <a:sym typeface="Symbol" panose="05050102010706020507" pitchFamily="18" charset="2"/>
                        </a:rPr>
                        <m:t>,</m:t>
                      </m:r>
                    </m:oMath>
                  </m:oMathPara>
                </a14:m>
                <a:endParaRPr lang="en-US" altLang="en-US" dirty="0">
                  <a:sym typeface="Symbol" panose="05050102010706020507" pitchFamily="18" charset="2"/>
                </a:endParaRPr>
              </a:p>
              <a:p>
                <a:pPr>
                  <a:spcBef>
                    <a:spcPct val="0"/>
                  </a:spcBef>
                  <a:buFontTx/>
                  <a:buNone/>
                </a:pPr>
                <a:r>
                  <a:rPr lang="en-US" altLang="en-US" dirty="0" smtClean="0">
                    <a:solidFill>
                      <a:srgbClr val="66FFFF"/>
                    </a:solidFill>
                    <a:sym typeface="Symbol" panose="05050102010706020507" pitchFamily="18" charset="2"/>
                  </a:rPr>
                  <a:t> </a:t>
                </a:r>
                <a:endParaRPr lang="en-US" altLang="en-US" dirty="0">
                  <a:solidFill>
                    <a:srgbClr val="66FFFF"/>
                  </a:solidFill>
                  <a:sym typeface="Symbol" panose="05050102010706020507" pitchFamily="18" charset="2"/>
                </a:endParaRPr>
              </a:p>
              <a:p>
                <a:pPr>
                  <a:spcBef>
                    <a:spcPct val="0"/>
                  </a:spcBef>
                  <a:buFontTx/>
                  <a:buNone/>
                </a:pPr>
                <a:r>
                  <a:rPr lang="en-US" altLang="en-US" dirty="0" smtClean="0">
                    <a:sym typeface="Symbol" panose="05050102010706020507" pitchFamily="18" charset="2"/>
                  </a:rPr>
                  <a:t>where, </a:t>
                </a:r>
                <a14:m>
                  <m:oMath xmlns:m="http://schemas.openxmlformats.org/officeDocument/2006/math">
                    <m:sSub>
                      <m:sSubPr>
                        <m:ctrlPr>
                          <a:rPr lang="en-US" altLang="en-US" i="1" smtClean="0">
                            <a:solidFill>
                              <a:schemeClr val="tx1"/>
                            </a:solidFill>
                            <a:latin typeface="Cambria Math" panose="02040503050406030204" pitchFamily="18" charset="0"/>
                            <a:sym typeface="Symbol" panose="05050102010706020507" pitchFamily="18" charset="2"/>
                          </a:rPr>
                        </m:ctrlPr>
                      </m:sSubPr>
                      <m:e>
                        <m:r>
                          <a:rPr lang="en-US" altLang="en-US" i="1">
                            <a:solidFill>
                              <a:schemeClr val="tx1"/>
                            </a:solidFill>
                            <a:latin typeface="Cambria Math" panose="02040503050406030204" pitchFamily="18" charset="0"/>
                            <a:sym typeface="Symbol" panose="05050102010706020507" pitchFamily="18" charset="2"/>
                          </a:rPr>
                          <m:t>𝒫</m:t>
                        </m:r>
                      </m:e>
                      <m:sub>
                        <m:r>
                          <a:rPr lang="en-US" altLang="en-US" i="1">
                            <a:solidFill>
                              <a:schemeClr val="tx1"/>
                            </a:solidFill>
                            <a:latin typeface="Cambria Math" panose="02040503050406030204" pitchFamily="18" charset="0"/>
                            <a:sym typeface="Symbol" panose="05050102010706020507" pitchFamily="18" charset="2"/>
                          </a:rPr>
                          <m:t>𝑝</m:t>
                        </m:r>
                        <m:r>
                          <a:rPr lang="en-US" altLang="en-US" i="1">
                            <a:solidFill>
                              <a:schemeClr val="tx1"/>
                            </a:solidFill>
                            <a:latin typeface="Cambria Math" panose="02040503050406030204" pitchFamily="18" charset="0"/>
                            <a:sym typeface="Symbol" panose="05050102010706020507" pitchFamily="18" charset="2"/>
                          </a:rPr>
                          <m:t>,</m:t>
                        </m:r>
                        <m:r>
                          <a:rPr lang="en-US" altLang="en-US" i="1">
                            <a:solidFill>
                              <a:schemeClr val="tx1"/>
                            </a:solidFill>
                            <a:latin typeface="Cambria Math" panose="02040503050406030204" pitchFamily="18" charset="0"/>
                            <a:sym typeface="Symbol" panose="05050102010706020507" pitchFamily="18" charset="2"/>
                          </a:rPr>
                          <m:t>𝑞</m:t>
                        </m:r>
                      </m:sub>
                    </m:sSub>
                  </m:oMath>
                </a14:m>
                <a:r>
                  <a:rPr lang="en-US" altLang="en-US" dirty="0">
                    <a:sym typeface="Symbol" panose="05050102010706020507" pitchFamily="18" charset="2"/>
                  </a:rPr>
                  <a:t> </a:t>
                </a:r>
                <a:r>
                  <a:rPr lang="en-US" altLang="en-US" dirty="0" smtClean="0">
                    <a:sym typeface="Symbol" panose="05050102010706020507" pitchFamily="18" charset="2"/>
                  </a:rPr>
                  <a:t>is </a:t>
                </a:r>
                <a:r>
                  <a:rPr lang="en-US" altLang="en-US" dirty="0">
                    <a:sym typeface="Symbol" panose="05050102010706020507" pitchFamily="18" charset="2"/>
                  </a:rPr>
                  <a:t>the set of all paths from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𝑝</m:t>
                    </m:r>
                  </m:oMath>
                </a14:m>
                <a:r>
                  <a:rPr lang="en-US" altLang="en-US" dirty="0">
                    <a:sym typeface="Symbol" panose="05050102010706020507" pitchFamily="18" charset="2"/>
                  </a:rPr>
                  <a:t> to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𝑞</m:t>
                    </m:r>
                  </m:oMath>
                </a14:m>
                <a:endParaRPr lang="en-US" altLang="en-US" dirty="0">
                  <a:sym typeface="Symbol" panose="05050102010706020507" pitchFamily="18" charset="2"/>
                </a:endParaRPr>
              </a:p>
            </p:txBody>
          </p:sp>
        </mc:Choice>
        <mc:Fallback xmlns="">
          <p:sp>
            <p:nvSpPr>
              <p:cNvPr id="60419" name="Text Box 3"/>
              <p:cNvSpPr txBox="1">
                <a:spLocks noRot="1" noChangeAspect="1" noMove="1" noResize="1" noEditPoints="1" noAdjustHandles="1" noChangeArrowheads="1" noChangeShapeType="1" noTextEdit="1"/>
              </p:cNvSpPr>
              <p:nvPr/>
            </p:nvSpPr>
            <p:spPr bwMode="auto">
              <a:xfrm>
                <a:off x="914400" y="1808163"/>
                <a:ext cx="7315200" cy="1920910"/>
              </a:xfrm>
              <a:prstGeom prst="rect">
                <a:avLst/>
              </a:prstGeom>
              <a:blipFill rotWithShape="0">
                <a:blip r:embed="rId2"/>
                <a:stretch>
                  <a:fillRect l="-667" t="-1905" b="-31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1" name="Text Box 5"/>
              <p:cNvSpPr txBox="1">
                <a:spLocks noChangeArrowheads="1"/>
              </p:cNvSpPr>
              <p:nvPr/>
            </p:nvSpPr>
            <p:spPr bwMode="auto">
              <a:xfrm>
                <a:off x="838200" y="4038600"/>
                <a:ext cx="7315200" cy="9482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smtClean="0">
                    <a:solidFill>
                      <a:schemeClr val="tx2"/>
                    </a:solidFill>
                    <a:sym typeface="Symbol" panose="05050102010706020507" pitchFamily="18" charset="2"/>
                  </a:rPr>
                  <a:t>Theorem 2.</a:t>
                </a:r>
                <a:r>
                  <a:rPr lang="en-US" altLang="en-US" dirty="0" smtClean="0">
                    <a:solidFill>
                      <a:srgbClr val="66FFFF"/>
                    </a:solidFill>
                    <a:sym typeface="Symbol" panose="05050102010706020507" pitchFamily="18" charset="2"/>
                  </a:rPr>
                  <a:t> </a:t>
                </a:r>
                <a:r>
                  <a:rPr lang="en-US" altLang="en-US" dirty="0" smtClean="0">
                    <a:sym typeface="Symbol" panose="05050102010706020507" pitchFamily="18" charset="2"/>
                  </a:rPr>
                  <a:t>For </a:t>
                </a:r>
                <a:r>
                  <a:rPr lang="en-US" altLang="en-US" dirty="0">
                    <a:sym typeface="Symbol" panose="05050102010706020507" pitchFamily="18" charset="2"/>
                  </a:rPr>
                  <a:t>any digital space </a:t>
                </a:r>
                <a14:m>
                  <m:oMath xmlns:m="http://schemas.openxmlformats.org/officeDocument/2006/math">
                    <m:r>
                      <a:rPr lang="en-US" altLang="en-US" i="1" dirty="0">
                        <a:latin typeface="Cambria Math" panose="02040503050406030204" pitchFamily="18" charset="0"/>
                        <a:sym typeface="Symbol" panose="05050102010706020507" pitchFamily="18" charset="2"/>
                      </a:rPr>
                      <m:t>𝐷</m:t>
                    </m:r>
                    <m:r>
                      <a:rPr lang="en-US" altLang="en-US" i="1" dirty="0">
                        <a:latin typeface="Cambria Math" panose="02040503050406030204" pitchFamily="18" charset="0"/>
                        <a:sym typeface="Symbol" panose="05050102010706020507" pitchFamily="18" charset="2"/>
                      </a:rPr>
                      <m:t>=</m:t>
                    </m:r>
                    <m:d>
                      <m:dPr>
                        <m:ctrlPr>
                          <a:rPr lang="en-US" altLang="en-US" i="1" dirty="0">
                            <a:latin typeface="Cambria Math" panose="02040503050406030204" pitchFamily="18" charset="0"/>
                            <a:sym typeface="Symbol" panose="05050102010706020507" pitchFamily="18" charset="2"/>
                          </a:rPr>
                        </m:ctrlPr>
                      </m:dPr>
                      <m:e>
                        <m:r>
                          <a:rPr lang="en-US" altLang="en-US" i="1" dirty="0">
                            <a:latin typeface="Cambria Math" panose="02040503050406030204" pitchFamily="18" charset="0"/>
                            <a:sym typeface="Symbol" panose="05050102010706020507" pitchFamily="18" charset="2"/>
                          </a:rPr>
                          <m:t>𝐺</m:t>
                        </m:r>
                        <m:r>
                          <a:rPr lang="en-US" altLang="en-US" i="1" dirty="0">
                            <a:latin typeface="Cambria Math" panose="02040503050406030204" pitchFamily="18" charset="0"/>
                            <a:sym typeface="Symbol" panose="05050102010706020507" pitchFamily="18" charset="2"/>
                          </a:rPr>
                          <m:t>,</m:t>
                        </m:r>
                        <m:r>
                          <a:rPr lang="el-GR" altLang="en-US" i="1" dirty="0">
                            <a:latin typeface="Cambria Math" panose="02040503050406030204" pitchFamily="18" charset="0"/>
                            <a:cs typeface="Arial" panose="020B0604020202020204" pitchFamily="34" charset="0"/>
                            <a:sym typeface="Symbol" panose="05050102010706020507" pitchFamily="18" charset="2"/>
                          </a:rPr>
                          <m:t>𝛼</m:t>
                        </m:r>
                      </m:e>
                    </m:d>
                  </m:oMath>
                </a14:m>
                <a:r>
                  <a:rPr lang="en-US" altLang="en-US" dirty="0">
                    <a:sym typeface="Symbol" panose="05050102010706020507" pitchFamily="18" charset="2"/>
                  </a:rPr>
                  <a:t>, for any fuzzy object </a:t>
                </a:r>
                <a14:m>
                  <m:oMath xmlns:m="http://schemas.openxmlformats.org/officeDocument/2006/math">
                    <m:r>
                      <a:rPr lang="en-US" altLang="en-US" i="1" dirty="0">
                        <a:latin typeface="Cambria Math" panose="02040503050406030204" pitchFamily="18" charset="0"/>
                        <a:sym typeface="Symbol" panose="05050102010706020507" pitchFamily="18" charset="2"/>
                      </a:rPr>
                      <m:t>𝒪</m:t>
                    </m:r>
                  </m:oMath>
                </a14:m>
                <a:r>
                  <a:rPr lang="en-US" altLang="en-US" dirty="0">
                    <a:sym typeface="Symbol" panose="05050102010706020507" pitchFamily="18" charset="2"/>
                  </a:rPr>
                  <a:t> on </a:t>
                </a:r>
                <a14:m>
                  <m:oMath xmlns:m="http://schemas.openxmlformats.org/officeDocument/2006/math">
                    <m:r>
                      <a:rPr lang="en-US" altLang="en-US" i="1" dirty="0">
                        <a:latin typeface="Cambria Math" panose="02040503050406030204" pitchFamily="18" charset="0"/>
                        <a:sym typeface="Symbol" panose="05050102010706020507" pitchFamily="18" charset="2"/>
                      </a:rPr>
                      <m:t>𝐷</m:t>
                    </m:r>
                  </m:oMath>
                </a14:m>
                <a:r>
                  <a:rPr lang="en-US" altLang="en-US" dirty="0">
                    <a:sym typeface="Symbol" panose="05050102010706020507" pitchFamily="18" charset="2"/>
                  </a:rPr>
                  <a:t> with a bounded support, for valid link-length function </a:t>
                </a:r>
                <a14:m>
                  <m:oMath xmlns:m="http://schemas.openxmlformats.org/officeDocument/2006/math">
                    <m:sSub>
                      <m:sSubPr>
                        <m:ctrlPr>
                          <a:rPr lang="en-US" altLang="en-US" i="1" smtClean="0">
                            <a:solidFill>
                              <a:schemeClr val="tx1"/>
                            </a:solidFill>
                            <a:latin typeface="Cambria Math" panose="02040503050406030204" pitchFamily="18" charset="0"/>
                            <a:sym typeface="Symbol" panose="05050102010706020507" pitchFamily="18" charset="2"/>
                          </a:rPr>
                        </m:ctrlPr>
                      </m:sSubPr>
                      <m:e>
                        <m:r>
                          <a:rPr lang="en-US" altLang="en-US" i="1">
                            <a:solidFill>
                              <a:schemeClr val="tx1"/>
                            </a:solidFill>
                            <a:latin typeface="Cambria Math" panose="02040503050406030204" pitchFamily="18" charset="0"/>
                            <a:sym typeface="Symbol" panose="05050102010706020507" pitchFamily="18" charset="2"/>
                          </a:rPr>
                          <m:t>𝜇</m:t>
                        </m:r>
                      </m:e>
                      <m:sub>
                        <m:sSub>
                          <m:sSubPr>
                            <m:ctrlPr>
                              <a:rPr lang="en-US" altLang="en-US" i="1">
                                <a:solidFill>
                                  <a:schemeClr val="tx1"/>
                                </a:solidFill>
                                <a:latin typeface="Cambria Math" panose="02040503050406030204" pitchFamily="18" charset="0"/>
                                <a:sym typeface="Symbol" panose="05050102010706020507" pitchFamily="18" charset="2"/>
                              </a:rPr>
                            </m:ctrlPr>
                          </m:sSubPr>
                          <m:e>
                            <m:r>
                              <a:rPr lang="en-US" altLang="en-US" i="1">
                                <a:solidFill>
                                  <a:schemeClr val="tx1"/>
                                </a:solidFill>
                                <a:latin typeface="Cambria Math" panose="02040503050406030204" pitchFamily="18" charset="0"/>
                                <a:sym typeface="Symbol" panose="05050102010706020507" pitchFamily="18" charset="2"/>
                              </a:rPr>
                              <m:t>𝑑</m:t>
                            </m:r>
                          </m:e>
                          <m:sub>
                            <m:r>
                              <a:rPr lang="en-US" alt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𝒪</m:t>
                            </m:r>
                          </m:sub>
                        </m:sSub>
                      </m:sub>
                    </m:sSub>
                  </m:oMath>
                </a14:m>
                <a:r>
                  <a:rPr lang="en-US" altLang="en-US" dirty="0">
                    <a:sym typeface="Symbol" panose="05050102010706020507" pitchFamily="18" charset="2"/>
                  </a:rPr>
                  <a:t>, fuzzy distance </a:t>
                </a:r>
                <a14:m>
                  <m:oMath xmlns:m="http://schemas.openxmlformats.org/officeDocument/2006/math">
                    <m:sSub>
                      <m:sSubPr>
                        <m:ctrlPr>
                          <a:rPr lang="en-US" altLang="en-US" i="1" smtClean="0">
                            <a:solidFill>
                              <a:schemeClr val="tx1"/>
                            </a:solidFill>
                            <a:latin typeface="Cambria Math" panose="02040503050406030204" pitchFamily="18" charset="0"/>
                            <a:sym typeface="Symbol" panose="05050102010706020507" pitchFamily="18" charset="2"/>
                          </a:rPr>
                        </m:ctrlPr>
                      </m:sSubPr>
                      <m:e>
                        <m:r>
                          <a:rPr lang="en-US" altLang="en-US" i="1">
                            <a:solidFill>
                              <a:schemeClr val="tx1"/>
                            </a:solidFill>
                            <a:latin typeface="Cambria Math" panose="02040503050406030204" pitchFamily="18" charset="0"/>
                            <a:sym typeface="Symbol" panose="05050102010706020507" pitchFamily="18" charset="2"/>
                          </a:rPr>
                          <m:t>𝜔</m:t>
                        </m:r>
                      </m:e>
                      <m:sub>
                        <m:r>
                          <a:rPr lang="en-US" altLang="en-US" i="1">
                            <a:solidFill>
                              <a:schemeClr val="tx1"/>
                            </a:solidFill>
                            <a:latin typeface="Cambria Math" panose="02040503050406030204" pitchFamily="18" charset="0"/>
                            <a:sym typeface="Symbol" panose="05050102010706020507" pitchFamily="18" charset="2"/>
                          </a:rPr>
                          <m:t>𝒪</m:t>
                        </m:r>
                      </m:sub>
                    </m:sSub>
                  </m:oMath>
                </a14:m>
                <a:r>
                  <a:rPr lang="en-US" altLang="en-US" dirty="0">
                    <a:sym typeface="Symbol" panose="05050102010706020507" pitchFamily="18" charset="2"/>
                  </a:rPr>
                  <a:t> is a metric for the support </a:t>
                </a:r>
                <a14:m>
                  <m:oMath xmlns:m="http://schemas.openxmlformats.org/officeDocument/2006/math">
                    <m:r>
                      <m:rPr>
                        <m:sty m:val="p"/>
                      </m:rPr>
                      <a:rPr lang="en-US" altLang="en-US" b="0" i="0" smtClean="0">
                        <a:latin typeface="Cambria Math" panose="02040503050406030204" pitchFamily="18" charset="0"/>
                        <a:sym typeface="Symbol" panose="05050102010706020507" pitchFamily="18" charset="2"/>
                      </a:rPr>
                      <m:t>Θ</m:t>
                    </m:r>
                    <m:d>
                      <m:dPr>
                        <m:ctrlPr>
                          <a:rPr lang="en-US" altLang="en-US" b="0" i="1" smtClean="0">
                            <a:latin typeface="Cambria Math" panose="02040503050406030204" pitchFamily="18" charset="0"/>
                            <a:sym typeface="Symbol" panose="05050102010706020507" pitchFamily="18" charset="2"/>
                          </a:rPr>
                        </m:ctrlPr>
                      </m:dPr>
                      <m:e>
                        <m:r>
                          <a:rPr lang="en-US" altLang="en-US" b="0" i="1" smtClean="0">
                            <a:latin typeface="Cambria Math" panose="02040503050406030204" pitchFamily="18" charset="0"/>
                            <a:sym typeface="Symbol" panose="05050102010706020507" pitchFamily="18" charset="2"/>
                          </a:rPr>
                          <m:t>𝒪</m:t>
                        </m:r>
                      </m:e>
                    </m:d>
                  </m:oMath>
                </a14:m>
                <a:r>
                  <a:rPr lang="en-US" altLang="en-US" dirty="0">
                    <a:sym typeface="Symbol" panose="05050102010706020507" pitchFamily="18" charset="2"/>
                  </a:rPr>
                  <a:t> of </a:t>
                </a:r>
                <a14:m>
                  <m:oMath xmlns:m="http://schemas.openxmlformats.org/officeDocument/2006/math">
                    <m:r>
                      <a:rPr lang="en-US" altLang="en-US" i="1">
                        <a:latin typeface="Cambria Math" panose="02040503050406030204" pitchFamily="18" charset="0"/>
                        <a:sym typeface="Symbol" panose="05050102010706020507" pitchFamily="18" charset="2"/>
                      </a:rPr>
                      <m:t>𝒪</m:t>
                    </m:r>
                  </m:oMath>
                </a14:m>
                <a:r>
                  <a:rPr lang="en-US" altLang="en-US" dirty="0">
                    <a:sym typeface="Symbol" panose="05050102010706020507" pitchFamily="18" charset="2"/>
                  </a:rPr>
                  <a:t>. </a:t>
                </a:r>
                <a:endParaRPr lang="en-US" altLang="en-US" dirty="0" smtClean="0">
                  <a:sym typeface="Symbol" panose="05050102010706020507" pitchFamily="18" charset="2"/>
                </a:endParaRPr>
              </a:p>
            </p:txBody>
          </p:sp>
        </mc:Choice>
        <mc:Fallback xmlns="">
          <p:sp>
            <p:nvSpPr>
              <p:cNvPr id="60421" name="Text Box 5"/>
              <p:cNvSpPr txBox="1">
                <a:spLocks noRot="1" noChangeAspect="1" noMove="1" noResize="1" noEditPoints="1" noAdjustHandles="1" noChangeArrowheads="1" noChangeShapeType="1" noTextEdit="1"/>
              </p:cNvSpPr>
              <p:nvPr/>
            </p:nvSpPr>
            <p:spPr bwMode="auto">
              <a:xfrm>
                <a:off x="838200" y="4038600"/>
                <a:ext cx="7315200" cy="948208"/>
              </a:xfrm>
              <a:prstGeom prst="rect">
                <a:avLst/>
              </a:prstGeom>
              <a:blipFill rotWithShape="0">
                <a:blip r:embed="rId3"/>
                <a:stretch>
                  <a:fillRect l="-750" t="-3871" b="-90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7"/>
          <p:cNvSpPr/>
          <p:nvPr/>
        </p:nvSpPr>
        <p:spPr>
          <a:xfrm>
            <a:off x="401381" y="6004302"/>
            <a:ext cx="8610600" cy="3693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 “Fuzzy distance transform in general digital grids and its applications”, Proc of 7th Joint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Info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Sc</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Research Triangular Park, NC, 201-213,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2003</a:t>
            </a:r>
            <a:endPar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170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1"/>
          <p:cNvSpPr>
            <a:spLocks noGrp="1" noChangeArrowheads="1"/>
          </p:cNvSpPr>
          <p:nvPr>
            <p:ph type="title"/>
          </p:nvPr>
        </p:nvSpPr>
        <p:spPr>
          <a:xfrm>
            <a:off x="774700" y="76200"/>
            <a:ext cx="7772400" cy="1143000"/>
          </a:xfrm>
        </p:spPr>
        <p:txBody>
          <a:bodyPr/>
          <a:lstStyle/>
          <a:p>
            <a:pPr eaLnBrk="1" hangingPunct="1"/>
            <a:r>
              <a:rPr lang="en-US" sz="3600" dirty="0" smtClean="0"/>
              <a:t>References (Contd.)</a:t>
            </a:r>
          </a:p>
        </p:txBody>
      </p:sp>
      <p:sp>
        <p:nvSpPr>
          <p:cNvPr id="3" name="Rectangle 2"/>
          <p:cNvSpPr/>
          <p:nvPr/>
        </p:nvSpPr>
        <p:spPr>
          <a:xfrm>
            <a:off x="762000" y="1516082"/>
            <a:ext cx="7467600" cy="3970318"/>
          </a:xfrm>
          <a:prstGeom prst="rect">
            <a:avLst/>
          </a:prstGeom>
        </p:spPr>
        <p:txBody>
          <a:bodyPr wrap="square">
            <a:spAutoFit/>
          </a:bodyPr>
          <a:lstStyle/>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[9]	P</a:t>
            </a:r>
            <a:r>
              <a:rPr lang="en-US" sz="1400" dirty="0">
                <a:latin typeface="Calibri" panose="020F0502020204030204" pitchFamily="34" charset="0"/>
                <a:ea typeface="Calibri" panose="020F0502020204030204" pitchFamily="34" charset="0"/>
                <a:cs typeface="Times New Roman" panose="02020603050405020304" pitchFamily="18" charset="0"/>
              </a:rPr>
              <a:t>. K. Saha, F. W. Wehrli, and B. R. Gomberg, "Fuzzy distance transform: theory, algorithms, and applications," Computer Vision and Image Understanding, vol. 86, pp. 171-190, 2002</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[10]	PK </a:t>
            </a:r>
            <a:r>
              <a:rPr lang="en-US" sz="1400" dirty="0">
                <a:latin typeface="Calibri" panose="020F0502020204030204" pitchFamily="34" charset="0"/>
                <a:ea typeface="Calibri" panose="020F0502020204030204" pitchFamily="34" charset="0"/>
                <a:cs typeface="Times New Roman" panose="02020603050405020304" pitchFamily="18" charset="0"/>
              </a:rPr>
              <a:t>Saha, FW Wehrli, Fuzzy distance transform in general digital grids and its applications”, in Proceedings of 7th Joint Conference on Information Sciences, Research Triangular Park, NC, </a:t>
            </a:r>
            <a:r>
              <a:rPr lang="en-US" sz="1400" dirty="0" smtClean="0">
                <a:latin typeface="Calibri" panose="020F0502020204030204" pitchFamily="34" charset="0"/>
                <a:ea typeface="Calibri" panose="020F0502020204030204" pitchFamily="34" charset="0"/>
                <a:cs typeface="Times New Roman" panose="02020603050405020304" pitchFamily="18" charset="0"/>
              </a:rPr>
              <a:t>201-213, 2003</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[11]	P</a:t>
            </a:r>
            <a:r>
              <a:rPr lang="en-US" sz="1400" dirty="0">
                <a:latin typeface="Calibri" panose="020F0502020204030204" pitchFamily="34" charset="0"/>
                <a:ea typeface="Calibri" panose="020F0502020204030204" pitchFamily="34" charset="0"/>
                <a:cs typeface="Times New Roman" panose="02020603050405020304" pitchFamily="18" charset="0"/>
              </a:rPr>
              <a:t>. K. Saha and F. W. Wehrli, "Measurement of trabecular bone thickness in the limited resolution regime of in vivo MRI by fuzzy distance transform," IEEE Transactions on Medical Imaging, vol. 23, pp. 53-62, 2004.</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[12]</a:t>
            </a:r>
            <a:r>
              <a:rPr lang="en-US" sz="1400" dirty="0">
                <a:latin typeface="Calibri" panose="020F0502020204030204" pitchFamily="34" charset="0"/>
                <a:ea typeface="Calibri" panose="020F0502020204030204" pitchFamily="34" charset="0"/>
                <a:cs typeface="Times New Roman" panose="02020603050405020304" pitchFamily="18" charset="0"/>
              </a:rPr>
              <a:t>	Y. </a:t>
            </a:r>
            <a:r>
              <a:rPr lang="en-US" sz="1400" dirty="0" err="1">
                <a:latin typeface="Calibri" panose="020F0502020204030204" pitchFamily="34" charset="0"/>
                <a:ea typeface="Calibri" panose="020F0502020204030204" pitchFamily="34" charset="0"/>
                <a:cs typeface="Times New Roman" panose="02020603050405020304" pitchFamily="18" charset="0"/>
              </a:rPr>
              <a:t>Zhuge</a:t>
            </a:r>
            <a:r>
              <a:rPr lang="en-US" sz="1400" dirty="0">
                <a:latin typeface="Calibri" panose="020F0502020204030204" pitchFamily="34" charset="0"/>
                <a:ea typeface="Calibri" panose="020F0502020204030204" pitchFamily="34" charset="0"/>
                <a:cs typeface="Times New Roman" panose="02020603050405020304" pitchFamily="18" charset="0"/>
              </a:rPr>
              <a:t>, J. K. Udupa, and P. K. Saha, "</a:t>
            </a:r>
            <a:r>
              <a:rPr lang="en-US" sz="1400" dirty="0" err="1">
                <a:latin typeface="Calibri" panose="020F0502020204030204" pitchFamily="34" charset="0"/>
                <a:ea typeface="Calibri" panose="020F0502020204030204" pitchFamily="34" charset="0"/>
                <a:cs typeface="Times New Roman" panose="02020603050405020304" pitchFamily="18" charset="0"/>
              </a:rPr>
              <a:t>Vectorial</a:t>
            </a:r>
            <a:r>
              <a:rPr lang="en-US" sz="1400" dirty="0">
                <a:latin typeface="Calibri" panose="020F0502020204030204" pitchFamily="34" charset="0"/>
                <a:ea typeface="Calibri" panose="020F0502020204030204" pitchFamily="34" charset="0"/>
                <a:cs typeface="Times New Roman" panose="02020603050405020304" pitchFamily="18" charset="0"/>
              </a:rPr>
              <a:t> scale-based fuzzy-connected image segmentation," </a:t>
            </a:r>
            <a:r>
              <a:rPr lang="en-US" sz="1400" i="1" dirty="0">
                <a:latin typeface="Calibri" panose="020F0502020204030204" pitchFamily="34" charset="0"/>
                <a:ea typeface="Calibri" panose="020F0502020204030204" pitchFamily="34" charset="0"/>
                <a:cs typeface="Times New Roman" panose="02020603050405020304" pitchFamily="18" charset="0"/>
              </a:rPr>
              <a:t>Computer Vision and Image Understanding, </a:t>
            </a:r>
            <a:r>
              <a:rPr lang="en-US" sz="1400" dirty="0">
                <a:latin typeface="Calibri" panose="020F0502020204030204" pitchFamily="34" charset="0"/>
                <a:ea typeface="Calibri" panose="020F0502020204030204" pitchFamily="34" charset="0"/>
                <a:cs typeface="Times New Roman" panose="02020603050405020304" pitchFamily="18" charset="0"/>
              </a:rPr>
              <a:t>vol. 101, pp. 177-193, 2006.</a:t>
            </a:r>
          </a:p>
          <a:p>
            <a:pPr marL="457200" marR="0" indent="-457200" algn="just">
              <a:spcBef>
                <a:spcPts val="0"/>
              </a:spcBef>
              <a:spcAft>
                <a:spcPts val="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[13]</a:t>
            </a:r>
            <a:r>
              <a:rPr lang="en-US" sz="1400" dirty="0">
                <a:latin typeface="Calibri" panose="020F0502020204030204" pitchFamily="34" charset="0"/>
                <a:ea typeface="Calibri" panose="020F0502020204030204" pitchFamily="34" charset="0"/>
                <a:cs typeface="Times New Roman" panose="02020603050405020304" pitchFamily="18" charset="0"/>
              </a:rPr>
              <a:t>	K. C. Ciesielski, J. K. Udupa, P. K. Saha, and Y. </a:t>
            </a:r>
            <a:r>
              <a:rPr lang="en-US" sz="1400" dirty="0" err="1">
                <a:latin typeface="Calibri" panose="020F0502020204030204" pitchFamily="34" charset="0"/>
                <a:ea typeface="Calibri" panose="020F0502020204030204" pitchFamily="34" charset="0"/>
                <a:cs typeface="Times New Roman" panose="02020603050405020304" pitchFamily="18" charset="0"/>
              </a:rPr>
              <a:t>Zhuge</a:t>
            </a:r>
            <a:r>
              <a:rPr lang="en-US" sz="1400" dirty="0">
                <a:latin typeface="Calibri" panose="020F0502020204030204" pitchFamily="34" charset="0"/>
                <a:ea typeface="Calibri" panose="020F0502020204030204" pitchFamily="34" charset="0"/>
                <a:cs typeface="Times New Roman" panose="02020603050405020304" pitchFamily="18" charset="0"/>
              </a:rPr>
              <a:t>, "Iterative relative fuzzy connectedness for multiple objects with multiple seeds," </a:t>
            </a:r>
            <a:r>
              <a:rPr lang="en-US" sz="1400" i="1" dirty="0">
                <a:latin typeface="Calibri" panose="020F0502020204030204" pitchFamily="34" charset="0"/>
                <a:ea typeface="Calibri" panose="020F0502020204030204" pitchFamily="34" charset="0"/>
                <a:cs typeface="Times New Roman" panose="02020603050405020304" pitchFamily="18" charset="0"/>
              </a:rPr>
              <a:t>Computer Vision and Image Understanding, </a:t>
            </a:r>
            <a:r>
              <a:rPr lang="en-US" sz="1400" dirty="0">
                <a:latin typeface="Calibri" panose="020F0502020204030204" pitchFamily="34" charset="0"/>
                <a:ea typeface="Calibri" panose="020F0502020204030204" pitchFamily="34" charset="0"/>
                <a:cs typeface="Times New Roman" panose="02020603050405020304" pitchFamily="18" charset="0"/>
              </a:rPr>
              <a:t>vol. 107, pp. 160-182, 2007.</a:t>
            </a:r>
          </a:p>
          <a:p>
            <a:pPr marL="457200" marR="0" indent="-457200" algn="just">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smtClean="0">
                <a:latin typeface="Calibri" panose="020F0502020204030204" pitchFamily="34" charset="0"/>
                <a:ea typeface="Calibri" panose="020F0502020204030204" pitchFamily="34" charset="0"/>
                <a:cs typeface="Times New Roman" panose="02020603050405020304" pitchFamily="18" charset="0"/>
              </a:rPr>
              <a:t>14]</a:t>
            </a:r>
            <a:r>
              <a:rPr lang="en-US" sz="1400" dirty="0">
                <a:latin typeface="Calibri" panose="020F0502020204030204" pitchFamily="34" charset="0"/>
                <a:ea typeface="Calibri" panose="020F0502020204030204" pitchFamily="34" charset="0"/>
                <a:cs typeface="Times New Roman" panose="02020603050405020304" pitchFamily="18" charset="0"/>
              </a:rPr>
              <a:t>	R. Strand, K. C. Ciesielski, F. </a:t>
            </a:r>
            <a:r>
              <a:rPr lang="en-US" sz="1400" dirty="0" err="1">
                <a:latin typeface="Calibri" panose="020F0502020204030204" pitchFamily="34" charset="0"/>
                <a:ea typeface="Calibri" panose="020F0502020204030204" pitchFamily="34" charset="0"/>
                <a:cs typeface="Times New Roman" panose="02020603050405020304" pitchFamily="18" charset="0"/>
              </a:rPr>
              <a:t>Malmberg</a:t>
            </a:r>
            <a:r>
              <a:rPr lang="en-US" sz="1400" dirty="0">
                <a:latin typeface="Calibri" panose="020F0502020204030204" pitchFamily="34" charset="0"/>
                <a:ea typeface="Calibri" panose="020F0502020204030204" pitchFamily="34" charset="0"/>
                <a:cs typeface="Times New Roman" panose="02020603050405020304" pitchFamily="18" charset="0"/>
              </a:rPr>
              <a:t>, and P. K. Saha, "The minimum barrier distance," </a:t>
            </a:r>
            <a:r>
              <a:rPr lang="en-US" sz="1400" i="1" dirty="0">
                <a:latin typeface="Calibri" panose="020F0502020204030204" pitchFamily="34" charset="0"/>
                <a:ea typeface="Calibri" panose="020F0502020204030204" pitchFamily="34" charset="0"/>
                <a:cs typeface="Times New Roman" panose="02020603050405020304" pitchFamily="18" charset="0"/>
              </a:rPr>
              <a:t>Computer Vision and Image Understanding, </a:t>
            </a:r>
            <a:r>
              <a:rPr lang="en-US" sz="1400" dirty="0">
                <a:latin typeface="Calibri" panose="020F0502020204030204" pitchFamily="34" charset="0"/>
                <a:ea typeface="Calibri" panose="020F0502020204030204" pitchFamily="34" charset="0"/>
                <a:cs typeface="Times New Roman" panose="02020603050405020304" pitchFamily="18" charset="0"/>
              </a:rPr>
              <a:t>vol. 117, pp. 429-437, 2013.</a:t>
            </a:r>
          </a:p>
          <a:p>
            <a:pPr marL="457200" marR="0" indent="-457200" algn="just">
              <a:spcBef>
                <a:spcPts val="0"/>
              </a:spcBef>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smtClean="0">
                <a:latin typeface="Calibri" panose="020F0502020204030204" pitchFamily="34" charset="0"/>
                <a:ea typeface="Calibri" panose="020F0502020204030204" pitchFamily="34" charset="0"/>
                <a:cs typeface="Times New Roman" panose="02020603050405020304" pitchFamily="18" charset="0"/>
              </a:rPr>
              <a:t>15]</a:t>
            </a:r>
            <a:r>
              <a:rPr lang="en-US" sz="1400" dirty="0">
                <a:latin typeface="Calibri" panose="020F0502020204030204" pitchFamily="34" charset="0"/>
                <a:ea typeface="Calibri" panose="020F0502020204030204" pitchFamily="34" charset="0"/>
                <a:cs typeface="Times New Roman" panose="02020603050405020304" pitchFamily="18" charset="0"/>
              </a:rPr>
              <a:t>	C. Li, D. Jin, C. Chen, E. M. Letuchy, K. F. Janz, T. L. Burns, J. C. Torner, S. M. Levy, and P. K. Saha, "Automated cortical bone segmentation for multirow-detector CT imaging with validation and application to human studies," </a:t>
            </a:r>
            <a:r>
              <a:rPr lang="en-US" sz="1400" i="1" dirty="0">
                <a:latin typeface="Calibri" panose="020F0502020204030204" pitchFamily="34" charset="0"/>
                <a:ea typeface="Calibri" panose="020F0502020204030204" pitchFamily="34" charset="0"/>
                <a:cs typeface="Times New Roman" panose="02020603050405020304" pitchFamily="18" charset="0"/>
              </a:rPr>
              <a:t>Medical physics, </a:t>
            </a:r>
            <a:r>
              <a:rPr lang="en-US" sz="1400" dirty="0">
                <a:latin typeface="Calibri" panose="020F0502020204030204" pitchFamily="34" charset="0"/>
                <a:ea typeface="Calibri" panose="020F0502020204030204" pitchFamily="34" charset="0"/>
                <a:cs typeface="Times New Roman" panose="02020603050405020304" pitchFamily="18" charset="0"/>
              </a:rPr>
              <a:t>vol. 42, pp. 4553-4565, 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4911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8229600" cy="1143000"/>
          </a:xfrm>
          <a:noFill/>
          <a:ln/>
        </p:spPr>
        <p:txBody>
          <a:bodyPr>
            <a:normAutofit/>
          </a:bodyPr>
          <a:lstStyle/>
          <a:p>
            <a:pPr algn="ctr"/>
            <a:r>
              <a:rPr lang="en-US" altLang="en-US" sz="3600" dirty="0"/>
              <a:t>Fuzzy </a:t>
            </a:r>
            <a:r>
              <a:rPr lang="en-US" altLang="en-US" sz="3600" dirty="0" smtClean="0"/>
              <a:t>Distance Transform</a:t>
            </a:r>
            <a:endParaRPr lang="en-US" altLang="en-US" sz="3600" u="sng" dirty="0"/>
          </a:p>
        </p:txBody>
      </p:sp>
      <mc:AlternateContent xmlns:mc="http://schemas.openxmlformats.org/markup-compatibility/2006" xmlns:a14="http://schemas.microsoft.com/office/drawing/2010/main">
        <mc:Choice Requires="a14">
          <p:sp>
            <p:nvSpPr>
              <p:cNvPr id="61443" name="Text Box 3"/>
              <p:cNvSpPr txBox="1">
                <a:spLocks noChangeArrowheads="1"/>
              </p:cNvSpPr>
              <p:nvPr/>
            </p:nvSpPr>
            <p:spPr bwMode="auto">
              <a:xfrm>
                <a:off x="838200" y="2438400"/>
                <a:ext cx="7315200" cy="1810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spcBef>
                    <a:spcPct val="0"/>
                  </a:spcBef>
                  <a:buFontTx/>
                  <a:buNone/>
                </a:pPr>
                <a:r>
                  <a:rPr lang="en-US" altLang="en-US" dirty="0" smtClean="0">
                    <a:solidFill>
                      <a:srgbClr val="FFFF00"/>
                    </a:solidFill>
                    <a:sym typeface="Symbol" panose="05050102010706020507" pitchFamily="18" charset="2"/>
                  </a:rPr>
                  <a:t>Fuzzy distance transform (FDT) </a:t>
                </a:r>
                <a14:m>
                  <m:oMath xmlns:m="http://schemas.openxmlformats.org/officeDocument/2006/math">
                    <m:sSub>
                      <m:sSubPr>
                        <m:ctrlPr>
                          <a:rPr lang="en-US" altLang="en-US" b="0" i="1" smtClean="0">
                            <a:solidFill>
                              <a:srgbClr val="FFFF00"/>
                            </a:solidFill>
                            <a:latin typeface="Cambria Math" panose="02040503050406030204" pitchFamily="18" charset="0"/>
                            <a:sym typeface="Symbol" panose="05050102010706020507" pitchFamily="18" charset="2"/>
                          </a:rPr>
                        </m:ctrlPr>
                      </m:sSubPr>
                      <m:e>
                        <m:r>
                          <m:rPr>
                            <m:sty m:val="p"/>
                          </m:rPr>
                          <a:rPr lang="en-US" altLang="en-US" b="0" i="0" smtClean="0">
                            <a:solidFill>
                              <a:srgbClr val="FFFF00"/>
                            </a:solidFill>
                            <a:latin typeface="Cambria Math" panose="02040503050406030204" pitchFamily="18" charset="0"/>
                            <a:sym typeface="Symbol" panose="05050102010706020507" pitchFamily="18" charset="2"/>
                          </a:rPr>
                          <m:t>Ω</m:t>
                        </m:r>
                      </m:e>
                      <m:sub>
                        <m:r>
                          <a:rPr lang="en-US" altLang="en-US" b="0" i="1" smtClean="0">
                            <a:solidFill>
                              <a:srgbClr val="FFFF00"/>
                            </a:solidFill>
                            <a:latin typeface="Cambria Math" panose="02040503050406030204" pitchFamily="18" charset="0"/>
                            <a:sym typeface="Symbol" panose="05050102010706020507" pitchFamily="18" charset="2"/>
                          </a:rPr>
                          <m:t>𝒪</m:t>
                        </m:r>
                      </m:sub>
                    </m:sSub>
                    <m:d>
                      <m:dPr>
                        <m:ctrlPr>
                          <a:rPr lang="en-US" altLang="en-US" b="0" i="1" smtClean="0">
                            <a:solidFill>
                              <a:srgbClr val="FFFF00"/>
                            </a:solidFill>
                            <a:latin typeface="Cambria Math" panose="02040503050406030204" pitchFamily="18" charset="0"/>
                            <a:sym typeface="Symbol" panose="05050102010706020507" pitchFamily="18" charset="2"/>
                          </a:rPr>
                        </m:ctrlPr>
                      </m:dPr>
                      <m:e>
                        <m:r>
                          <a:rPr lang="en-US" altLang="en-US" b="0" i="1" smtClean="0">
                            <a:solidFill>
                              <a:srgbClr val="FFFF00"/>
                            </a:solidFill>
                            <a:latin typeface="Cambria Math" panose="02040503050406030204" pitchFamily="18" charset="0"/>
                            <a:sym typeface="Symbol" panose="05050102010706020507" pitchFamily="18" charset="2"/>
                          </a:rPr>
                          <m:t>𝑝</m:t>
                        </m:r>
                      </m:e>
                    </m:d>
                  </m:oMath>
                </a14:m>
                <a:r>
                  <a:rPr lang="en-US" altLang="en-US" dirty="0" smtClean="0">
                    <a:sym typeface="Symbol" panose="05050102010706020507" pitchFamily="18" charset="2"/>
                  </a:rPr>
                  <a:t> at any point </a:t>
                </a:r>
                <a14:m>
                  <m:oMath xmlns:m="http://schemas.openxmlformats.org/officeDocument/2006/math">
                    <m:r>
                      <a:rPr lang="en-US" altLang="en-US" b="0" i="1" smtClean="0">
                        <a:latin typeface="Cambria Math" panose="02040503050406030204" pitchFamily="18" charset="0"/>
                        <a:sym typeface="Symbol" panose="05050102010706020507" pitchFamily="18" charset="2"/>
                      </a:rPr>
                      <m:t>𝑝</m:t>
                    </m:r>
                    <m:r>
                      <a:rPr lang="en-US" altLang="en-US" b="0" i="1" smtClean="0">
                        <a:latin typeface="Cambria Math" panose="02040503050406030204" pitchFamily="18" charset="0"/>
                        <a:sym typeface="Symbol" panose="05050102010706020507" pitchFamily="18" charset="2"/>
                      </a:rPr>
                      <m:t>∈</m:t>
                    </m:r>
                    <m:r>
                      <a:rPr lang="en-US" altLang="en-US" b="0" i="1" smtClean="0">
                        <a:latin typeface="Cambria Math" panose="02040503050406030204" pitchFamily="18" charset="0"/>
                        <a:sym typeface="Symbol" panose="05050102010706020507" pitchFamily="18" charset="2"/>
                      </a:rPr>
                      <m:t>𝐺</m:t>
                    </m:r>
                  </m:oMath>
                </a14:m>
                <a:r>
                  <a:rPr lang="en-US" altLang="en-US" dirty="0" smtClean="0">
                    <a:sym typeface="Symbol" panose="05050102010706020507" pitchFamily="18" charset="2"/>
                  </a:rPr>
                  <a:t> the </a:t>
                </a:r>
                <a:r>
                  <a:rPr lang="en-US" altLang="en-US" dirty="0">
                    <a:sym typeface="Symbol" panose="05050102010706020507" pitchFamily="18" charset="2"/>
                  </a:rPr>
                  <a:t>fuzzy distance between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𝑝</m:t>
                    </m:r>
                  </m:oMath>
                </a14:m>
                <a:r>
                  <a:rPr lang="en-US" altLang="en-US" dirty="0">
                    <a:sym typeface="Symbol" panose="05050102010706020507" pitchFamily="18" charset="2"/>
                  </a:rPr>
                  <a:t> and a nearest points in the complement of the support </a:t>
                </a:r>
                <a14:m>
                  <m:oMath xmlns:m="http://schemas.openxmlformats.org/officeDocument/2006/math">
                    <m:r>
                      <m:rPr>
                        <m:sty m:val="p"/>
                      </m:rPr>
                      <a:rPr lang="en-US" altLang="en-US">
                        <a:latin typeface="Cambria Math" panose="02040503050406030204" pitchFamily="18" charset="0"/>
                        <a:sym typeface="Symbol" panose="05050102010706020507" pitchFamily="18" charset="2"/>
                      </a:rPr>
                      <m:t>Θ</m:t>
                    </m:r>
                    <m:d>
                      <m:dPr>
                        <m:ctrlPr>
                          <a:rPr lang="en-US" altLang="en-US" i="1">
                            <a:latin typeface="Cambria Math" panose="02040503050406030204" pitchFamily="18" charset="0"/>
                            <a:sym typeface="Symbol" panose="05050102010706020507" pitchFamily="18" charset="2"/>
                          </a:rPr>
                        </m:ctrlPr>
                      </m:dPr>
                      <m:e>
                        <m:r>
                          <a:rPr lang="en-US" altLang="en-US" i="1">
                            <a:latin typeface="Cambria Math" panose="02040503050406030204" pitchFamily="18" charset="0"/>
                            <a:sym typeface="Symbol" panose="05050102010706020507" pitchFamily="18" charset="2"/>
                          </a:rPr>
                          <m:t>𝒪</m:t>
                        </m:r>
                      </m:e>
                    </m:d>
                  </m:oMath>
                </a14:m>
                <a:r>
                  <a:rPr lang="en-US" altLang="en-US" dirty="0">
                    <a:sym typeface="Symbol" panose="05050102010706020507" pitchFamily="18" charset="2"/>
                  </a:rPr>
                  <a:t> of </a:t>
                </a:r>
                <a14:m>
                  <m:oMath xmlns:m="http://schemas.openxmlformats.org/officeDocument/2006/math">
                    <m:r>
                      <a:rPr lang="en-US" altLang="en-US" i="1">
                        <a:latin typeface="Cambria Math" panose="02040503050406030204" pitchFamily="18" charset="0"/>
                        <a:sym typeface="Symbol" panose="05050102010706020507" pitchFamily="18" charset="2"/>
                      </a:rPr>
                      <m:t>𝒪</m:t>
                    </m:r>
                  </m:oMath>
                </a14:m>
                <a:r>
                  <a:rPr lang="en-US" altLang="en-US" dirty="0" smtClean="0">
                    <a:sym typeface="Symbol" panose="05050102010706020507" pitchFamily="18" charset="2"/>
                  </a:rPr>
                  <a:t>, i.e.,</a:t>
                </a:r>
              </a:p>
              <a:p>
                <a:pPr>
                  <a:spcBef>
                    <a:spcPct val="0"/>
                  </a:spcBef>
                  <a:buFontTx/>
                  <a:buNone/>
                </a:pPr>
                <a:endParaRPr lang="en-US" altLang="en-US" dirty="0">
                  <a:sym typeface="Symbol" panose="05050102010706020507" pitchFamily="18" charset="2"/>
                </a:endParaRPr>
              </a:p>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altLang="en-US" sz="2800" i="1" smtClean="0">
                              <a:solidFill>
                                <a:srgbClr val="00FFFF"/>
                              </a:solidFill>
                              <a:latin typeface="Cambria Math" panose="02040503050406030204" pitchFamily="18" charset="0"/>
                              <a:sym typeface="Symbol" panose="05050102010706020507" pitchFamily="18" charset="2"/>
                            </a:rPr>
                          </m:ctrlPr>
                        </m:sSubPr>
                        <m:e>
                          <m:r>
                            <m:rPr>
                              <m:sty m:val="p"/>
                            </m:rPr>
                            <a:rPr lang="en-US" altLang="en-US" sz="2800">
                              <a:solidFill>
                                <a:srgbClr val="00FFFF"/>
                              </a:solidFill>
                              <a:latin typeface="Cambria Math" panose="02040503050406030204" pitchFamily="18" charset="0"/>
                              <a:sym typeface="Symbol" panose="05050102010706020507" pitchFamily="18" charset="2"/>
                            </a:rPr>
                            <m:t>Ω</m:t>
                          </m:r>
                        </m:e>
                        <m:sub>
                          <m:r>
                            <a:rPr lang="en-US" altLang="en-US" sz="2800" i="1">
                              <a:solidFill>
                                <a:srgbClr val="00FFFF"/>
                              </a:solidFill>
                              <a:latin typeface="Cambria Math" panose="02040503050406030204" pitchFamily="18" charset="0"/>
                              <a:sym typeface="Symbol" panose="05050102010706020507" pitchFamily="18" charset="2"/>
                            </a:rPr>
                            <m:t>𝒪</m:t>
                          </m:r>
                        </m:sub>
                      </m:sSub>
                      <m:d>
                        <m:dPr>
                          <m:ctrlPr>
                            <a:rPr lang="en-US" altLang="en-US" sz="2800" i="1">
                              <a:solidFill>
                                <a:srgbClr val="00FFFF"/>
                              </a:solidFill>
                              <a:latin typeface="Cambria Math" panose="02040503050406030204" pitchFamily="18" charset="0"/>
                              <a:sym typeface="Symbol" panose="05050102010706020507" pitchFamily="18" charset="2"/>
                            </a:rPr>
                          </m:ctrlPr>
                        </m:dPr>
                        <m:e>
                          <m:r>
                            <a:rPr lang="en-US" altLang="en-US" sz="2800" i="1">
                              <a:solidFill>
                                <a:srgbClr val="00FFFF"/>
                              </a:solidFill>
                              <a:latin typeface="Cambria Math" panose="02040503050406030204" pitchFamily="18" charset="0"/>
                              <a:sym typeface="Symbol" panose="05050102010706020507" pitchFamily="18" charset="2"/>
                            </a:rPr>
                            <m:t>𝑝</m:t>
                          </m:r>
                        </m:e>
                      </m:d>
                      <m:r>
                        <a:rPr lang="en-US" altLang="en-US" sz="2800" b="0" i="1" smtClean="0">
                          <a:solidFill>
                            <a:srgbClr val="00FFFF"/>
                          </a:solidFill>
                          <a:latin typeface="Cambria Math" panose="02040503050406030204" pitchFamily="18" charset="0"/>
                          <a:sym typeface="Symbol" panose="05050102010706020507" pitchFamily="18" charset="2"/>
                        </a:rPr>
                        <m:t>=</m:t>
                      </m:r>
                      <m:func>
                        <m:funcPr>
                          <m:ctrlPr>
                            <a:rPr lang="en-US" altLang="en-US" sz="2800" b="0" i="1" smtClean="0">
                              <a:solidFill>
                                <a:srgbClr val="00FFFF"/>
                              </a:solidFill>
                              <a:latin typeface="Cambria Math" panose="02040503050406030204" pitchFamily="18" charset="0"/>
                              <a:sym typeface="Symbol" panose="05050102010706020507" pitchFamily="18" charset="2"/>
                            </a:rPr>
                          </m:ctrlPr>
                        </m:funcPr>
                        <m:fName>
                          <m:limLow>
                            <m:limLowPr>
                              <m:ctrlPr>
                                <a:rPr lang="en-US" altLang="en-US" sz="2800" b="0" i="1" smtClean="0">
                                  <a:solidFill>
                                    <a:srgbClr val="00FFFF"/>
                                  </a:solidFill>
                                  <a:latin typeface="Cambria Math" panose="02040503050406030204" pitchFamily="18" charset="0"/>
                                  <a:sym typeface="Symbol" panose="05050102010706020507" pitchFamily="18" charset="2"/>
                                </a:rPr>
                              </m:ctrlPr>
                            </m:limLowPr>
                            <m:e>
                              <m:r>
                                <m:rPr>
                                  <m:sty m:val="p"/>
                                </m:rPr>
                                <a:rPr lang="en-US" altLang="en-US" sz="2800" b="0" i="0" smtClean="0">
                                  <a:solidFill>
                                    <a:srgbClr val="00FFFF"/>
                                  </a:solidFill>
                                  <a:latin typeface="Cambria Math" panose="02040503050406030204" pitchFamily="18" charset="0"/>
                                  <a:sym typeface="Symbol" panose="05050102010706020507" pitchFamily="18" charset="2"/>
                                </a:rPr>
                                <m:t>min</m:t>
                              </m:r>
                            </m:e>
                            <m:lim>
                              <m:r>
                                <a:rPr lang="en-US" altLang="en-US" sz="2800" b="0" i="1" smtClean="0">
                                  <a:solidFill>
                                    <a:srgbClr val="00FFFF"/>
                                  </a:solidFill>
                                  <a:latin typeface="Cambria Math" panose="02040503050406030204" pitchFamily="18" charset="0"/>
                                  <a:sym typeface="Symbol" panose="05050102010706020507" pitchFamily="18" charset="2"/>
                                </a:rPr>
                                <m:t>𝑞</m:t>
                              </m:r>
                              <m:r>
                                <a:rPr lang="en-US" altLang="en-US" sz="2800" b="0" i="1" smtClean="0">
                                  <a:solidFill>
                                    <a:srgbClr val="00FFFF"/>
                                  </a:solidFill>
                                  <a:latin typeface="Cambria Math" panose="02040503050406030204" pitchFamily="18" charset="0"/>
                                  <a:sym typeface="Symbol" panose="05050102010706020507" pitchFamily="18" charset="2"/>
                                </a:rPr>
                                <m:t>∈</m:t>
                              </m:r>
                              <m:r>
                                <m:rPr>
                                  <m:sty m:val="p"/>
                                </m:rPr>
                                <a:rPr lang="en-US" altLang="en-US" sz="2800">
                                  <a:solidFill>
                                    <a:srgbClr val="00FFFF"/>
                                  </a:solidFill>
                                  <a:latin typeface="Cambria Math" panose="02040503050406030204" pitchFamily="18" charset="0"/>
                                  <a:sym typeface="Symbol" panose="05050102010706020507" pitchFamily="18" charset="2"/>
                                </a:rPr>
                                <m:t>Θ</m:t>
                              </m:r>
                              <m:d>
                                <m:dPr>
                                  <m:ctrlPr>
                                    <a:rPr lang="en-US" altLang="en-US" sz="2800" i="1">
                                      <a:solidFill>
                                        <a:srgbClr val="00FFFF"/>
                                      </a:solidFill>
                                      <a:latin typeface="Cambria Math" panose="02040503050406030204" pitchFamily="18" charset="0"/>
                                      <a:sym typeface="Symbol" panose="05050102010706020507" pitchFamily="18" charset="2"/>
                                    </a:rPr>
                                  </m:ctrlPr>
                                </m:dPr>
                                <m:e>
                                  <m:r>
                                    <a:rPr lang="en-US" altLang="en-US" sz="2800" i="1">
                                      <a:solidFill>
                                        <a:srgbClr val="00FFFF"/>
                                      </a:solidFill>
                                      <a:latin typeface="Cambria Math" panose="02040503050406030204" pitchFamily="18" charset="0"/>
                                      <a:sym typeface="Symbol" panose="05050102010706020507" pitchFamily="18" charset="2"/>
                                    </a:rPr>
                                    <m:t>𝒪</m:t>
                                  </m:r>
                                </m:e>
                              </m:d>
                            </m:lim>
                          </m:limLow>
                        </m:fName>
                        <m:e>
                          <m:sSub>
                            <m:sSubPr>
                              <m:ctrlPr>
                                <a:rPr lang="en-US" altLang="en-US" sz="2800" i="1">
                                  <a:solidFill>
                                    <a:srgbClr val="00FFFF"/>
                                  </a:solidFill>
                                  <a:latin typeface="Cambria Math" panose="02040503050406030204" pitchFamily="18" charset="0"/>
                                  <a:sym typeface="Symbol" panose="05050102010706020507" pitchFamily="18" charset="2"/>
                                </a:rPr>
                              </m:ctrlPr>
                            </m:sSubPr>
                            <m:e>
                              <m:r>
                                <a:rPr lang="en-US" altLang="en-US" sz="2800" b="0" i="1" smtClean="0">
                                  <a:solidFill>
                                    <a:srgbClr val="00FFFF"/>
                                  </a:solidFill>
                                  <a:latin typeface="Cambria Math" panose="02040503050406030204" pitchFamily="18" charset="0"/>
                                  <a:sym typeface="Symbol" panose="05050102010706020507" pitchFamily="18" charset="2"/>
                                </a:rPr>
                                <m:t>𝜔</m:t>
                              </m:r>
                            </m:e>
                            <m:sub>
                              <m:r>
                                <a:rPr lang="en-US" altLang="en-US" sz="2800" i="1">
                                  <a:solidFill>
                                    <a:srgbClr val="00FFFF"/>
                                  </a:solidFill>
                                  <a:latin typeface="Cambria Math" panose="02040503050406030204" pitchFamily="18" charset="0"/>
                                  <a:sym typeface="Symbol" panose="05050102010706020507" pitchFamily="18" charset="2"/>
                                </a:rPr>
                                <m:t>𝒪</m:t>
                              </m:r>
                            </m:sub>
                          </m:sSub>
                          <m:d>
                            <m:dPr>
                              <m:ctrlPr>
                                <a:rPr lang="en-US" altLang="en-US" sz="2800" i="1">
                                  <a:solidFill>
                                    <a:srgbClr val="00FFFF"/>
                                  </a:solidFill>
                                  <a:latin typeface="Cambria Math" panose="02040503050406030204" pitchFamily="18" charset="0"/>
                                  <a:sym typeface="Symbol" panose="05050102010706020507" pitchFamily="18" charset="2"/>
                                </a:rPr>
                              </m:ctrlPr>
                            </m:dPr>
                            <m:e>
                              <m:r>
                                <a:rPr lang="en-US" altLang="en-US" sz="2800" i="1">
                                  <a:solidFill>
                                    <a:srgbClr val="00FFFF"/>
                                  </a:solidFill>
                                  <a:latin typeface="Cambria Math" panose="02040503050406030204" pitchFamily="18" charset="0"/>
                                  <a:sym typeface="Symbol" panose="05050102010706020507" pitchFamily="18" charset="2"/>
                                </a:rPr>
                                <m:t>𝑝</m:t>
                              </m:r>
                              <m:r>
                                <a:rPr lang="en-US" altLang="en-US" sz="2800" b="0" i="1" smtClean="0">
                                  <a:solidFill>
                                    <a:srgbClr val="00FFFF"/>
                                  </a:solidFill>
                                  <a:latin typeface="Cambria Math" panose="02040503050406030204" pitchFamily="18" charset="0"/>
                                  <a:sym typeface="Symbol" panose="05050102010706020507" pitchFamily="18" charset="2"/>
                                </a:rPr>
                                <m:t>,</m:t>
                              </m:r>
                              <m:r>
                                <a:rPr lang="en-US" altLang="en-US" sz="2800" b="0" i="1" smtClean="0">
                                  <a:solidFill>
                                    <a:srgbClr val="00FFFF"/>
                                  </a:solidFill>
                                  <a:latin typeface="Cambria Math" panose="02040503050406030204" pitchFamily="18" charset="0"/>
                                  <a:sym typeface="Symbol" panose="05050102010706020507" pitchFamily="18" charset="2"/>
                                </a:rPr>
                                <m:t>𝑞</m:t>
                              </m:r>
                            </m:e>
                          </m:d>
                        </m:e>
                      </m:func>
                    </m:oMath>
                  </m:oMathPara>
                </a14:m>
                <a:endParaRPr lang="en-US" altLang="en-US" dirty="0">
                  <a:sym typeface="Symbol" panose="05050102010706020507" pitchFamily="18" charset="2"/>
                </a:endParaRPr>
              </a:p>
            </p:txBody>
          </p:sp>
        </mc:Choice>
        <mc:Fallback xmlns="">
          <p:sp>
            <p:nvSpPr>
              <p:cNvPr id="61443" name="Text Box 3"/>
              <p:cNvSpPr txBox="1">
                <a:spLocks noRot="1" noChangeAspect="1" noMove="1" noResize="1" noEditPoints="1" noAdjustHandles="1" noChangeArrowheads="1" noChangeShapeType="1" noTextEdit="1"/>
              </p:cNvSpPr>
              <p:nvPr/>
            </p:nvSpPr>
            <p:spPr bwMode="auto">
              <a:xfrm>
                <a:off x="838200" y="2438400"/>
                <a:ext cx="7315200" cy="1810560"/>
              </a:xfrm>
              <a:prstGeom prst="rect">
                <a:avLst/>
              </a:prstGeom>
              <a:blipFill rotWithShape="0">
                <a:blip r:embed="rId2"/>
                <a:stretch>
                  <a:fillRect l="-750" t="-16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p:cNvSpPr/>
          <p:nvPr/>
        </p:nvSpPr>
        <p:spPr>
          <a:xfrm>
            <a:off x="401381" y="6004302"/>
            <a:ext cx="8610600" cy="3693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Gomberg</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distance transform: theory, algorithms, and applications,"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86</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171-190,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2002</a:t>
            </a:r>
          </a:p>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 “Fuzzy distance transform in general digital grids and its applications”, Proc of 7th Joint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Info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Sc</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Research Triangular Park, NC, 201-213,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2003</a:t>
            </a:r>
            <a:endPar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936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normAutofit/>
          </a:bodyPr>
          <a:lstStyle/>
          <a:p>
            <a:pPr algn="ctr"/>
            <a:r>
              <a:rPr lang="en-US" altLang="en-US" sz="3600" dirty="0"/>
              <a:t>Algorithmic </a:t>
            </a:r>
            <a:r>
              <a:rPr lang="en-US" altLang="en-US" sz="3600" dirty="0" smtClean="0"/>
              <a:t>Solution </a:t>
            </a:r>
            <a:r>
              <a:rPr lang="en-US" altLang="en-US" sz="3600" dirty="0"/>
              <a:t>for FDT</a:t>
            </a:r>
          </a:p>
        </p:txBody>
      </p:sp>
      <p:sp>
        <p:nvSpPr>
          <p:cNvPr id="26627" name="Rectangle 3"/>
          <p:cNvSpPr>
            <a:spLocks noGrp="1" noChangeArrowheads="1"/>
          </p:cNvSpPr>
          <p:nvPr>
            <p:ph type="body" idx="1"/>
          </p:nvPr>
        </p:nvSpPr>
        <p:spPr>
          <a:xfrm>
            <a:off x="838200" y="2362200"/>
            <a:ext cx="7467600" cy="2971800"/>
          </a:xfrm>
        </p:spPr>
        <p:txBody>
          <a:bodyPr>
            <a:noAutofit/>
          </a:bodyPr>
          <a:lstStyle/>
          <a:p>
            <a:pPr>
              <a:spcBef>
                <a:spcPts val="1200"/>
              </a:spcBef>
              <a:buSzPct val="70000"/>
            </a:pPr>
            <a:r>
              <a:rPr lang="en-US" altLang="en-US" sz="2400" dirty="0">
                <a:solidFill>
                  <a:srgbClr val="FFFFFF"/>
                </a:solidFill>
              </a:rPr>
              <a:t>FDT </a:t>
            </a:r>
            <a:r>
              <a:rPr lang="en-US" altLang="en-US" sz="2400" dirty="0" smtClean="0">
                <a:solidFill>
                  <a:srgbClr val="FFFFFF"/>
                </a:solidFill>
              </a:rPr>
              <a:t>is </a:t>
            </a:r>
            <a:r>
              <a:rPr lang="en-US" altLang="en-US" sz="2400" dirty="0">
                <a:solidFill>
                  <a:srgbClr val="FFFFFF"/>
                </a:solidFill>
              </a:rPr>
              <a:t>computed using a </a:t>
            </a:r>
            <a:r>
              <a:rPr lang="en-US" altLang="en-US" sz="2400" dirty="0">
                <a:solidFill>
                  <a:srgbClr val="FFFF00"/>
                </a:solidFill>
              </a:rPr>
              <a:t>dynamic programming </a:t>
            </a:r>
            <a:r>
              <a:rPr lang="en-US" altLang="en-US" sz="2400" dirty="0">
                <a:solidFill>
                  <a:srgbClr val="FFFFFF"/>
                </a:solidFill>
              </a:rPr>
              <a:t>based method (DP). </a:t>
            </a:r>
            <a:endParaRPr lang="en-US" altLang="en-US" sz="2400" dirty="0" smtClean="0">
              <a:solidFill>
                <a:srgbClr val="FFFFFF"/>
              </a:solidFill>
            </a:endParaRPr>
          </a:p>
          <a:p>
            <a:pPr>
              <a:spcBef>
                <a:spcPts val="1200"/>
              </a:spcBef>
              <a:buSzPct val="70000"/>
            </a:pPr>
            <a:r>
              <a:rPr lang="en-US" altLang="en-US" sz="2400" dirty="0" smtClean="0">
                <a:solidFill>
                  <a:srgbClr val="FFFFFF"/>
                </a:solidFill>
              </a:rPr>
              <a:t>DP </a:t>
            </a:r>
            <a:r>
              <a:rPr lang="en-US" altLang="en-US" sz="2400" dirty="0">
                <a:solidFill>
                  <a:srgbClr val="FFFFFF"/>
                </a:solidFill>
              </a:rPr>
              <a:t>for computing FDT </a:t>
            </a:r>
            <a:r>
              <a:rPr lang="en-US" altLang="en-US" sz="2400" dirty="0">
                <a:solidFill>
                  <a:srgbClr val="FFFF00"/>
                </a:solidFill>
              </a:rPr>
              <a:t>terminates</a:t>
            </a:r>
            <a:r>
              <a:rPr lang="en-US" altLang="en-US" sz="2400" dirty="0">
                <a:solidFill>
                  <a:srgbClr val="FFFFFF"/>
                </a:solidFill>
              </a:rPr>
              <a:t> in a finite </a:t>
            </a:r>
            <a:r>
              <a:rPr lang="en-US" altLang="en-US" sz="2400" dirty="0" smtClean="0">
                <a:solidFill>
                  <a:srgbClr val="FFFFFF"/>
                </a:solidFill>
              </a:rPr>
              <a:t>number of steps.</a:t>
            </a:r>
            <a:endParaRPr lang="en-US" altLang="en-US" sz="2400" dirty="0">
              <a:solidFill>
                <a:srgbClr val="FFFFFF"/>
              </a:solidFill>
            </a:endParaRPr>
          </a:p>
          <a:p>
            <a:pPr>
              <a:spcBef>
                <a:spcPts val="1200"/>
              </a:spcBef>
              <a:buSzPct val="70000"/>
            </a:pPr>
            <a:r>
              <a:rPr lang="en-US" altLang="en-US" sz="2400" dirty="0">
                <a:solidFill>
                  <a:srgbClr val="FFFFFF"/>
                </a:solidFill>
              </a:rPr>
              <a:t>On termination, DP </a:t>
            </a:r>
            <a:r>
              <a:rPr lang="en-US" altLang="en-US" sz="2400" dirty="0">
                <a:solidFill>
                  <a:srgbClr val="FFFF00"/>
                </a:solidFill>
              </a:rPr>
              <a:t>accurately computes</a:t>
            </a:r>
            <a:r>
              <a:rPr lang="en-US" altLang="en-US" sz="2400" dirty="0">
                <a:solidFill>
                  <a:srgbClr val="FFFFFF"/>
                </a:solidFill>
              </a:rPr>
              <a:t> FDT.</a:t>
            </a:r>
          </a:p>
          <a:p>
            <a:pPr>
              <a:spcBef>
                <a:spcPts val="1200"/>
              </a:spcBef>
              <a:buSzPct val="70000"/>
            </a:pPr>
            <a:endParaRPr lang="en-US" altLang="en-US" sz="2400" dirty="0">
              <a:solidFill>
                <a:srgbClr val="FFFFFF"/>
              </a:solidFill>
            </a:endParaRPr>
          </a:p>
        </p:txBody>
      </p:sp>
    </p:spTree>
    <p:extLst>
      <p:ext uri="{BB962C8B-B14F-4D97-AF65-F5344CB8AC3E}">
        <p14:creationId xmlns:p14="http://schemas.microsoft.com/office/powerpoint/2010/main" val="1440806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685800" y="76200"/>
            <a:ext cx="8077200" cy="1143000"/>
          </a:xfrm>
        </p:spPr>
        <p:txBody>
          <a:bodyPr>
            <a:normAutofit/>
          </a:bodyPr>
          <a:lstStyle/>
          <a:p>
            <a:pPr algn="ctr"/>
            <a:r>
              <a:rPr lang="en-US" altLang="en-US" sz="3600" dirty="0" smtClean="0"/>
              <a:t>FDT-Based Thickness Computation</a:t>
            </a:r>
            <a:endParaRPr lang="en-US" altLang="en-US" sz="3600" dirty="0"/>
          </a:p>
        </p:txBody>
      </p:sp>
      <p:sp>
        <p:nvSpPr>
          <p:cNvPr id="44035" name="Rectangle 1027"/>
          <p:cNvSpPr>
            <a:spLocks noGrp="1" noChangeArrowheads="1"/>
          </p:cNvSpPr>
          <p:nvPr>
            <p:ph type="body" idx="1"/>
          </p:nvPr>
        </p:nvSpPr>
        <p:spPr>
          <a:xfrm>
            <a:off x="814388" y="2133600"/>
            <a:ext cx="6858000" cy="4114800"/>
          </a:xfrm>
        </p:spPr>
        <p:txBody>
          <a:bodyPr/>
          <a:lstStyle/>
          <a:p>
            <a:pPr>
              <a:lnSpc>
                <a:spcPct val="80000"/>
              </a:lnSpc>
              <a:buSzPct val="70000"/>
            </a:pPr>
            <a:r>
              <a:rPr lang="en-US" altLang="en-US" sz="2400" dirty="0">
                <a:solidFill>
                  <a:srgbClr val="FFFF00"/>
                </a:solidFill>
              </a:rPr>
              <a:t>Image acquisition</a:t>
            </a:r>
          </a:p>
          <a:p>
            <a:pPr lvl="1">
              <a:lnSpc>
                <a:spcPct val="80000"/>
              </a:lnSpc>
              <a:buFont typeface="Arial" panose="020B0604020202020204" pitchFamily="34" charset="0"/>
              <a:buChar char="•"/>
            </a:pPr>
            <a:r>
              <a:rPr lang="en-US" altLang="en-US" sz="2000" dirty="0">
                <a:solidFill>
                  <a:srgbClr val="FFFFFF"/>
                </a:solidFill>
              </a:rPr>
              <a:t>Two cadaveric distal radius samples</a:t>
            </a:r>
          </a:p>
          <a:p>
            <a:pPr lvl="1">
              <a:lnSpc>
                <a:spcPct val="80000"/>
              </a:lnSpc>
              <a:buFont typeface="Arial" panose="020B0604020202020204" pitchFamily="34" charset="0"/>
              <a:buChar char="•"/>
            </a:pPr>
            <a:r>
              <a:rPr lang="en-US" altLang="en-US" sz="2000" dirty="0">
                <a:solidFill>
                  <a:srgbClr val="FFFFFF"/>
                </a:solidFill>
              </a:rPr>
              <a:t>Cylindrical </a:t>
            </a:r>
            <a:r>
              <a:rPr lang="en-US" altLang="en-US" sz="2000" dirty="0"/>
              <a:t>cores of 9 mm height and 9 mm diameter with the cylinder axis parallel to the direction of the radius </a:t>
            </a:r>
            <a:endParaRPr lang="en-US" altLang="en-US" sz="2000" dirty="0">
              <a:solidFill>
                <a:srgbClr val="FFFFFF"/>
              </a:solidFill>
            </a:endParaRPr>
          </a:p>
          <a:p>
            <a:pPr lvl="1">
              <a:lnSpc>
                <a:spcPct val="80000"/>
              </a:lnSpc>
              <a:buFont typeface="Arial" panose="020B0604020202020204" pitchFamily="34" charset="0"/>
              <a:buChar char="•"/>
            </a:pPr>
            <a:r>
              <a:rPr lang="en-US" altLang="en-US" sz="2000" dirty="0"/>
              <a:t>SANCO Medical </a:t>
            </a:r>
            <a:r>
              <a:rPr lang="el-GR" altLang="en-US" sz="2000" dirty="0">
                <a:cs typeface="Arial" panose="020B0604020202020204" pitchFamily="34" charset="0"/>
                <a:sym typeface="Symbol" panose="05050102010706020507" pitchFamily="18" charset="2"/>
              </a:rPr>
              <a:t>μ</a:t>
            </a:r>
            <a:r>
              <a:rPr lang="en-US" altLang="en-US" sz="2000" dirty="0"/>
              <a:t>-CT 20 scanner </a:t>
            </a:r>
            <a:r>
              <a:rPr lang="en-US" altLang="en-US" sz="2000" dirty="0">
                <a:solidFill>
                  <a:srgbClr val="FFFFFF"/>
                </a:solidFill>
              </a:rPr>
              <a:t> </a:t>
            </a:r>
          </a:p>
          <a:p>
            <a:pPr lvl="1">
              <a:lnSpc>
                <a:spcPct val="80000"/>
              </a:lnSpc>
              <a:buFont typeface="Arial" panose="020B0604020202020204" pitchFamily="34" charset="0"/>
              <a:buChar char="•"/>
            </a:pPr>
            <a:r>
              <a:rPr lang="en-US" altLang="en-US" sz="2000" dirty="0">
                <a:solidFill>
                  <a:srgbClr val="FFFFFF"/>
                </a:solidFill>
              </a:rPr>
              <a:t>22 µm isotropic voxel</a:t>
            </a:r>
          </a:p>
          <a:p>
            <a:pPr>
              <a:lnSpc>
                <a:spcPct val="80000"/>
              </a:lnSpc>
              <a:buSzPct val="70000"/>
            </a:pPr>
            <a:r>
              <a:rPr lang="en-US" altLang="en-US" sz="2400" dirty="0">
                <a:solidFill>
                  <a:srgbClr val="FFFF00"/>
                </a:solidFill>
              </a:rPr>
              <a:t>Preprocessing</a:t>
            </a:r>
          </a:p>
          <a:p>
            <a:pPr lvl="1">
              <a:lnSpc>
                <a:spcPct val="80000"/>
              </a:lnSpc>
              <a:buFont typeface="Arial" panose="020B0604020202020204" pitchFamily="34" charset="0"/>
              <a:buChar char="•"/>
            </a:pPr>
            <a:r>
              <a:rPr lang="en-US" altLang="en-US" sz="2000" dirty="0">
                <a:solidFill>
                  <a:srgbClr val="FFFFFF"/>
                </a:solidFill>
              </a:rPr>
              <a:t>BVF Mapping</a:t>
            </a:r>
          </a:p>
          <a:p>
            <a:pPr>
              <a:lnSpc>
                <a:spcPct val="80000"/>
              </a:lnSpc>
            </a:pPr>
            <a:r>
              <a:rPr lang="en-US" altLang="en-US" sz="2400" dirty="0">
                <a:solidFill>
                  <a:srgbClr val="FFFF00"/>
                </a:solidFill>
              </a:rPr>
              <a:t>FDT computation</a:t>
            </a:r>
          </a:p>
          <a:p>
            <a:pPr>
              <a:lnSpc>
                <a:spcPct val="80000"/>
              </a:lnSpc>
            </a:pPr>
            <a:r>
              <a:rPr lang="en-US" altLang="en-US" sz="2400" dirty="0">
                <a:solidFill>
                  <a:srgbClr val="FFFF00"/>
                </a:solidFill>
              </a:rPr>
              <a:t>Thickness computation</a:t>
            </a:r>
          </a:p>
          <a:p>
            <a:pPr lvl="1">
              <a:lnSpc>
                <a:spcPct val="80000"/>
              </a:lnSpc>
              <a:buFont typeface="Arial" panose="020B0604020202020204" pitchFamily="34" charset="0"/>
              <a:buChar char="•"/>
            </a:pPr>
            <a:r>
              <a:rPr lang="en-US" altLang="en-US" sz="2000" dirty="0">
                <a:solidFill>
                  <a:srgbClr val="FFFFFF"/>
                </a:solidFill>
              </a:rPr>
              <a:t>3D skeletonization</a:t>
            </a:r>
          </a:p>
          <a:p>
            <a:pPr lvl="1">
              <a:lnSpc>
                <a:spcPct val="80000"/>
              </a:lnSpc>
              <a:buFont typeface="Arial" panose="020B0604020202020204" pitchFamily="34" charset="0"/>
              <a:buChar char="•"/>
            </a:pPr>
            <a:r>
              <a:rPr lang="en-US" altLang="en-US" sz="2000" dirty="0">
                <a:solidFill>
                  <a:srgbClr val="FFFFFF"/>
                </a:solidFill>
              </a:rPr>
              <a:t>Sampling FDT values along skeleton </a:t>
            </a:r>
          </a:p>
        </p:txBody>
      </p:sp>
      <p:sp>
        <p:nvSpPr>
          <p:cNvPr id="39959" name="Rectangle 23"/>
          <p:cNvSpPr>
            <a:spLocks noChangeArrowheads="1"/>
          </p:cNvSpPr>
          <p:nvPr/>
        </p:nvSpPr>
        <p:spPr bwMode="auto">
          <a:xfrm>
            <a:off x="814388" y="1444109"/>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buFontTx/>
              <a:buNone/>
            </a:pPr>
            <a:r>
              <a:rPr lang="en-US" altLang="en-US" dirty="0" smtClean="0">
                <a:solidFill>
                  <a:srgbClr val="66FFFF"/>
                </a:solidFill>
              </a:rPr>
              <a:t>Performance </a:t>
            </a:r>
            <a:r>
              <a:rPr lang="en-US" altLang="en-US" dirty="0">
                <a:solidFill>
                  <a:srgbClr val="66FFFF"/>
                </a:solidFill>
              </a:rPr>
              <a:t>under varying </a:t>
            </a:r>
            <a:r>
              <a:rPr lang="en-US" altLang="en-US" dirty="0" smtClean="0">
                <a:solidFill>
                  <a:srgbClr val="66FFFF"/>
                </a:solidFill>
              </a:rPr>
              <a:t>image resolution</a:t>
            </a:r>
            <a:r>
              <a:rPr lang="en-US" altLang="en-US" dirty="0">
                <a:solidFill>
                  <a:srgbClr val="66FFFF"/>
                </a:solidFill>
              </a:rPr>
              <a:t>: trabecular bone model</a:t>
            </a:r>
          </a:p>
        </p:txBody>
      </p:sp>
      <p:grpSp>
        <p:nvGrpSpPr>
          <p:cNvPr id="39973" name="Group 37"/>
          <p:cNvGrpSpPr>
            <a:grpSpLocks/>
          </p:cNvGrpSpPr>
          <p:nvPr/>
        </p:nvGrpSpPr>
        <p:grpSpPr bwMode="auto">
          <a:xfrm>
            <a:off x="5753100" y="4192588"/>
            <a:ext cx="2841625" cy="1370012"/>
            <a:chOff x="3624" y="2641"/>
            <a:chExt cx="1790" cy="863"/>
          </a:xfrm>
        </p:grpSpPr>
        <p:grpSp>
          <p:nvGrpSpPr>
            <p:cNvPr id="39960" name="Group 24"/>
            <p:cNvGrpSpPr>
              <a:grpSpLocks noChangeAspect="1"/>
            </p:cNvGrpSpPr>
            <p:nvPr/>
          </p:nvGrpSpPr>
          <p:grpSpPr bwMode="auto">
            <a:xfrm>
              <a:off x="3624" y="2641"/>
              <a:ext cx="898" cy="863"/>
              <a:chOff x="1060" y="192"/>
              <a:chExt cx="1499" cy="1612"/>
            </a:xfrm>
          </p:grpSpPr>
          <p:pic>
            <p:nvPicPr>
              <p:cNvPr id="39961" name="Picture 25" descr="G230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 y="192"/>
                <a:ext cx="1499"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2" name="Rectangle 26"/>
              <p:cNvSpPr>
                <a:spLocks noChangeAspect="1" noChangeArrowheads="1"/>
              </p:cNvSpPr>
              <p:nvPr/>
            </p:nvSpPr>
            <p:spPr bwMode="auto">
              <a:xfrm>
                <a:off x="1078" y="192"/>
                <a:ext cx="1463"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969" name="Group 33"/>
            <p:cNvGrpSpPr>
              <a:grpSpLocks noChangeAspect="1"/>
            </p:cNvGrpSpPr>
            <p:nvPr/>
          </p:nvGrpSpPr>
          <p:grpSpPr bwMode="auto">
            <a:xfrm>
              <a:off x="4539" y="2641"/>
              <a:ext cx="875" cy="862"/>
              <a:chOff x="1075" y="1872"/>
              <a:chExt cx="1462" cy="1612"/>
            </a:xfrm>
          </p:grpSpPr>
          <p:pic>
            <p:nvPicPr>
              <p:cNvPr id="39970" name="Picture 34" descr="G230L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 y="1872"/>
                <a:ext cx="1462"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1" name="Rectangle 35"/>
              <p:cNvSpPr>
                <a:spLocks noChangeAspect="1" noChangeArrowheads="1"/>
              </p:cNvSpPr>
              <p:nvPr/>
            </p:nvSpPr>
            <p:spPr bwMode="auto">
              <a:xfrm>
                <a:off x="1075" y="1872"/>
                <a:ext cx="1459"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 name="Rectangle 11"/>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"Measurement of trabecular bone thickness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vivo MRI by fuzzy distance transform," IEEE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 Med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23</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53-62, 2004</a:t>
            </a:r>
            <a:endPar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7666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76200"/>
            <a:ext cx="8077200" cy="1143000"/>
          </a:xfrm>
        </p:spPr>
        <p:txBody>
          <a:bodyPr>
            <a:normAutofit/>
          </a:bodyPr>
          <a:lstStyle/>
          <a:p>
            <a:pPr algn="ctr"/>
            <a:r>
              <a:rPr lang="en-US" altLang="en-US" sz="3600" dirty="0"/>
              <a:t>Images at </a:t>
            </a:r>
            <a:r>
              <a:rPr lang="en-US" altLang="en-US" sz="3600" dirty="0" smtClean="0"/>
              <a:t>Different Resolutions</a:t>
            </a:r>
            <a:endParaRPr lang="en-US" altLang="en-US" sz="3600" dirty="0"/>
          </a:p>
        </p:txBody>
      </p:sp>
      <p:grpSp>
        <p:nvGrpSpPr>
          <p:cNvPr id="70685" name="Group 29"/>
          <p:cNvGrpSpPr>
            <a:grpSpLocks/>
          </p:cNvGrpSpPr>
          <p:nvPr/>
        </p:nvGrpSpPr>
        <p:grpSpPr bwMode="auto">
          <a:xfrm>
            <a:off x="1600200" y="1660525"/>
            <a:ext cx="2006600" cy="4673600"/>
            <a:chOff x="1008" y="1046"/>
            <a:chExt cx="1264" cy="2944"/>
          </a:xfrm>
        </p:grpSpPr>
        <p:pic>
          <p:nvPicPr>
            <p:cNvPr id="70678" name="Picture 22" descr="G230L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046"/>
              <a:ext cx="126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pic>
          <p:nvPicPr>
            <p:cNvPr id="70680" name="Picture 24" descr="G5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 y="2465"/>
              <a:ext cx="1261"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sp>
          <p:nvSpPr>
            <p:cNvPr id="70682" name="Text Box 26"/>
            <p:cNvSpPr txBox="1">
              <a:spLocks noChangeArrowheads="1"/>
            </p:cNvSpPr>
            <p:nvPr/>
          </p:nvSpPr>
          <p:spPr bwMode="auto">
            <a:xfrm>
              <a:off x="1385" y="3798"/>
              <a:ext cx="57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Tx/>
                <a:buNone/>
              </a:pPr>
              <a:r>
                <a:rPr lang="en-US" altLang="en-US" sz="1400" b="1" dirty="0">
                  <a:solidFill>
                    <a:srgbClr val="00FFFF"/>
                  </a:solidFill>
                </a:rPr>
                <a:t>22 </a:t>
              </a:r>
              <a:r>
                <a:rPr lang="el-GR" altLang="en-US" sz="1400" b="1" dirty="0">
                  <a:solidFill>
                    <a:srgbClr val="00FFFF"/>
                  </a:solidFill>
                  <a:cs typeface="Arial" panose="020B0604020202020204" pitchFamily="34" charset="0"/>
                  <a:sym typeface="Symbol" panose="05050102010706020507" pitchFamily="18" charset="2"/>
                </a:rPr>
                <a:t>μ</a:t>
              </a:r>
              <a:r>
                <a:rPr lang="en-US" altLang="en-US" sz="1400" b="1" dirty="0">
                  <a:solidFill>
                    <a:srgbClr val="00FFFF"/>
                  </a:solidFill>
                  <a:sym typeface="Symbol" panose="05050102010706020507" pitchFamily="18" charset="2"/>
                </a:rPr>
                <a:t>m</a:t>
              </a:r>
              <a:endParaRPr lang="en-US" altLang="en-US" sz="1400" b="1" dirty="0">
                <a:solidFill>
                  <a:srgbClr val="00FFFF"/>
                </a:solidFill>
              </a:endParaRPr>
            </a:p>
          </p:txBody>
        </p:sp>
      </p:grpSp>
      <p:grpSp>
        <p:nvGrpSpPr>
          <p:cNvPr id="70686" name="Group 30"/>
          <p:cNvGrpSpPr>
            <a:grpSpLocks/>
          </p:cNvGrpSpPr>
          <p:nvPr/>
        </p:nvGrpSpPr>
        <p:grpSpPr bwMode="auto">
          <a:xfrm>
            <a:off x="3732213" y="1660525"/>
            <a:ext cx="2022475" cy="4697413"/>
            <a:chOff x="2351" y="1046"/>
            <a:chExt cx="1274" cy="2959"/>
          </a:xfrm>
        </p:grpSpPr>
        <p:pic>
          <p:nvPicPr>
            <p:cNvPr id="70677" name="Picture 21" descr="G230L30_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 y="1046"/>
              <a:ext cx="1255"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pic>
          <p:nvPicPr>
            <p:cNvPr id="70679" name="Picture 23" descr="G5R15_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 y="2465"/>
              <a:ext cx="127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sp>
          <p:nvSpPr>
            <p:cNvPr id="70683" name="Text Box 27"/>
            <p:cNvSpPr txBox="1">
              <a:spLocks noChangeArrowheads="1"/>
            </p:cNvSpPr>
            <p:nvPr/>
          </p:nvSpPr>
          <p:spPr bwMode="auto">
            <a:xfrm>
              <a:off x="2684" y="3813"/>
              <a:ext cx="57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Tx/>
                <a:buNone/>
              </a:pPr>
              <a:r>
                <a:rPr lang="en-US" altLang="en-US" sz="1400" b="1" dirty="0">
                  <a:solidFill>
                    <a:srgbClr val="00FFFF"/>
                  </a:solidFill>
                </a:rPr>
                <a:t>88 </a:t>
              </a:r>
              <a:r>
                <a:rPr lang="el-GR" altLang="en-US" sz="1400" b="1" dirty="0">
                  <a:solidFill>
                    <a:srgbClr val="00FFFF"/>
                  </a:solidFill>
                  <a:cs typeface="Arial" panose="020B0604020202020204" pitchFamily="34" charset="0"/>
                  <a:sym typeface="Symbol" panose="05050102010706020507" pitchFamily="18" charset="2"/>
                </a:rPr>
                <a:t>μ</a:t>
              </a:r>
              <a:r>
                <a:rPr lang="en-US" altLang="en-US" sz="1400" b="1" dirty="0">
                  <a:solidFill>
                    <a:srgbClr val="00FFFF"/>
                  </a:solidFill>
                  <a:sym typeface="Symbol" panose="05050102010706020507" pitchFamily="18" charset="2"/>
                </a:rPr>
                <a:t>m</a:t>
              </a:r>
              <a:endParaRPr lang="en-US" altLang="en-US" sz="1400" b="1" dirty="0">
                <a:solidFill>
                  <a:srgbClr val="00FFFF"/>
                </a:solidFill>
                <a:latin typeface="Arial Narrow" panose="020B0606020202030204" pitchFamily="34" charset="0"/>
              </a:endParaRPr>
            </a:p>
          </p:txBody>
        </p:sp>
      </p:grpSp>
      <p:grpSp>
        <p:nvGrpSpPr>
          <p:cNvPr id="70687" name="Group 31"/>
          <p:cNvGrpSpPr>
            <a:grpSpLocks/>
          </p:cNvGrpSpPr>
          <p:nvPr/>
        </p:nvGrpSpPr>
        <p:grpSpPr bwMode="auto">
          <a:xfrm>
            <a:off x="5878513" y="1660525"/>
            <a:ext cx="2012950" cy="4689475"/>
            <a:chOff x="3703" y="1046"/>
            <a:chExt cx="1268" cy="2954"/>
          </a:xfrm>
        </p:grpSpPr>
        <p:pic>
          <p:nvPicPr>
            <p:cNvPr id="70676" name="Picture 20" descr="G230L30_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 y="1046"/>
              <a:ext cx="126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pic>
          <p:nvPicPr>
            <p:cNvPr id="70681" name="Picture 25" descr="G5R15_1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 y="2465"/>
              <a:ext cx="1247"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sp>
          <p:nvSpPr>
            <p:cNvPr id="70684" name="Text Box 28"/>
            <p:cNvSpPr txBox="1">
              <a:spLocks noChangeArrowheads="1"/>
            </p:cNvSpPr>
            <p:nvPr/>
          </p:nvSpPr>
          <p:spPr bwMode="auto">
            <a:xfrm>
              <a:off x="4104" y="3808"/>
              <a:ext cx="57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Tx/>
                <a:buNone/>
              </a:pPr>
              <a:r>
                <a:rPr lang="en-US" altLang="en-US" sz="1400" b="1" dirty="0">
                  <a:solidFill>
                    <a:srgbClr val="00FFFF"/>
                  </a:solidFill>
                </a:rPr>
                <a:t>176 </a:t>
              </a:r>
              <a:r>
                <a:rPr lang="el-GR" altLang="en-US" sz="1400" b="1" dirty="0">
                  <a:solidFill>
                    <a:srgbClr val="00FFFF"/>
                  </a:solidFill>
                  <a:cs typeface="Arial" panose="020B0604020202020204" pitchFamily="34" charset="0"/>
                  <a:sym typeface="Symbol" panose="05050102010706020507" pitchFamily="18" charset="2"/>
                </a:rPr>
                <a:t>μ</a:t>
              </a:r>
              <a:r>
                <a:rPr lang="en-US" altLang="en-US" sz="1400" b="1" dirty="0">
                  <a:solidFill>
                    <a:srgbClr val="00FFFF"/>
                  </a:solidFill>
                  <a:sym typeface="Symbol" panose="05050102010706020507" pitchFamily="18" charset="2"/>
                </a:rPr>
                <a:t>m</a:t>
              </a:r>
              <a:endParaRPr lang="en-US" altLang="en-US" sz="1400" b="1" dirty="0">
                <a:solidFill>
                  <a:srgbClr val="00FFFF"/>
                </a:solidFill>
                <a:latin typeface="Arial Narrow" panose="020B0606020202030204" pitchFamily="34" charset="0"/>
              </a:endParaRPr>
            </a:p>
          </p:txBody>
        </p:sp>
      </p:grpSp>
    </p:spTree>
    <p:extLst>
      <p:ext uri="{BB962C8B-B14F-4D97-AF65-F5344CB8AC3E}">
        <p14:creationId xmlns:p14="http://schemas.microsoft.com/office/powerpoint/2010/main" val="3726161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200"/>
            <a:ext cx="8229600" cy="1143000"/>
          </a:xfrm>
        </p:spPr>
        <p:txBody>
          <a:bodyPr>
            <a:normAutofit/>
          </a:bodyPr>
          <a:lstStyle/>
          <a:p>
            <a:pPr algn="ctr"/>
            <a:r>
              <a:rPr lang="en-US" altLang="en-US" sz="3600" dirty="0"/>
              <a:t>Results</a:t>
            </a:r>
          </a:p>
        </p:txBody>
      </p:sp>
      <p:graphicFrame>
        <p:nvGraphicFramePr>
          <p:cNvPr id="2" name="Object 6"/>
          <p:cNvGraphicFramePr>
            <a:graphicFrameLocks noGrp="1" noChangeAspect="1"/>
          </p:cNvGraphicFramePr>
          <p:nvPr>
            <p:ph idx="1"/>
            <p:extLst>
              <p:ext uri="{D42A27DB-BD31-4B8C-83A1-F6EECF244321}">
                <p14:modId xmlns:p14="http://schemas.microsoft.com/office/powerpoint/2010/main" val="2703261242"/>
              </p:ext>
            </p:extLst>
          </p:nvPr>
        </p:nvGraphicFramePr>
        <p:xfrm>
          <a:off x="1062038" y="1641475"/>
          <a:ext cx="7204075" cy="435451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"Measurement of trabecular bone thickness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vivo MRI by fuzzy distance transform," IEEE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 Med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23</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53-62, 2004</a:t>
            </a:r>
            <a:endPar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188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8"/>
          <p:cNvSpPr>
            <a:spLocks noGrp="1" noChangeArrowheads="1"/>
          </p:cNvSpPr>
          <p:nvPr>
            <p:ph type="title"/>
          </p:nvPr>
        </p:nvSpPr>
        <p:spPr>
          <a:xfrm>
            <a:off x="749300" y="76200"/>
            <a:ext cx="7772400" cy="1143000"/>
          </a:xfrm>
        </p:spPr>
        <p:txBody>
          <a:bodyPr>
            <a:noAutofit/>
          </a:bodyPr>
          <a:lstStyle/>
          <a:p>
            <a:pPr algn="ctr"/>
            <a:r>
              <a:rPr lang="en-US" altLang="en-US" sz="3600" dirty="0">
                <a:cs typeface="Times New Roman" panose="02020603050405020304" pitchFamily="18" charset="0"/>
              </a:rPr>
              <a:t>Longitudinal </a:t>
            </a:r>
            <a:r>
              <a:rPr lang="en-US" altLang="en-US" sz="3600" dirty="0" smtClean="0">
                <a:cs typeface="Times New Roman" panose="02020603050405020304" pitchFamily="18" charset="0"/>
              </a:rPr>
              <a:t>Study Showing Effects </a:t>
            </a:r>
            <a:r>
              <a:rPr lang="en-US" altLang="en-US" sz="3600" dirty="0">
                <a:cs typeface="Times New Roman" panose="02020603050405020304" pitchFamily="18" charset="0"/>
              </a:rPr>
              <a:t>of </a:t>
            </a:r>
            <a:r>
              <a:rPr lang="en-US" altLang="en-US" sz="3600" dirty="0" smtClean="0">
                <a:cs typeface="Times New Roman" panose="02020603050405020304" pitchFamily="18" charset="0"/>
              </a:rPr>
              <a:t>Treatment</a:t>
            </a:r>
            <a:r>
              <a:rPr lang="en-US" altLang="en-US" sz="3600" dirty="0">
                <a:cs typeface="Times New Roman" panose="02020603050405020304" pitchFamily="18" charset="0"/>
              </a:rPr>
              <a:t>: </a:t>
            </a:r>
            <a:r>
              <a:rPr lang="en-US" altLang="en-US" sz="3600" dirty="0" smtClean="0">
                <a:cs typeface="Times New Roman" panose="02020603050405020304" pitchFamily="18" charset="0"/>
              </a:rPr>
              <a:t>A Rabbit Model</a:t>
            </a:r>
            <a:endParaRPr lang="en-US" altLang="en-US" sz="3600" dirty="0">
              <a:cs typeface="Times New Roman" panose="02020603050405020304" pitchFamily="18" charset="0"/>
            </a:endParaRPr>
          </a:p>
        </p:txBody>
      </p:sp>
      <p:sp>
        <p:nvSpPr>
          <p:cNvPr id="45067" name="Rectangle 11"/>
          <p:cNvSpPr>
            <a:spLocks noChangeArrowheads="1"/>
          </p:cNvSpPr>
          <p:nvPr/>
        </p:nvSpPr>
        <p:spPr bwMode="auto">
          <a:xfrm>
            <a:off x="990600" y="18288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SzPct val="80000"/>
              <a:buFont typeface="Arial" panose="020B0604020202020204" pitchFamily="34" charset="0"/>
              <a:buChar char="•"/>
            </a:pPr>
            <a:r>
              <a:rPr lang="en-US" altLang="en-US" dirty="0">
                <a:solidFill>
                  <a:srgbClr val="FFFFFF"/>
                </a:solidFill>
                <a:latin typeface="+mn-lt"/>
              </a:rPr>
              <a:t>NZW Rabbit (3.5-4 Mo. Old; N=12)</a:t>
            </a:r>
          </a:p>
        </p:txBody>
      </p:sp>
      <p:sp>
        <p:nvSpPr>
          <p:cNvPr id="45068" name="Rectangle 12"/>
          <p:cNvSpPr>
            <a:spLocks noChangeArrowheads="1"/>
          </p:cNvSpPr>
          <p:nvPr/>
        </p:nvSpPr>
        <p:spPr bwMode="auto">
          <a:xfrm>
            <a:off x="990600" y="2806700"/>
            <a:ext cx="762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SzPct val="80000"/>
              <a:buFont typeface="Arial" panose="020B0604020202020204" pitchFamily="34" charset="0"/>
              <a:buChar char="•"/>
            </a:pPr>
            <a:r>
              <a:rPr lang="en-US" altLang="en-US">
                <a:solidFill>
                  <a:srgbClr val="FFFFFF"/>
                </a:solidFill>
                <a:latin typeface="+mn-lt"/>
              </a:rPr>
              <a:t>Sham Operation (n=6)</a:t>
            </a:r>
          </a:p>
          <a:p>
            <a:pPr>
              <a:spcBef>
                <a:spcPct val="20000"/>
              </a:spcBef>
              <a:buSzPct val="80000"/>
              <a:buFont typeface="Arial" panose="020B0604020202020204" pitchFamily="34" charset="0"/>
              <a:buChar char="•"/>
            </a:pPr>
            <a:r>
              <a:rPr lang="en-US" altLang="en-US">
                <a:solidFill>
                  <a:srgbClr val="FFFFFF"/>
                </a:solidFill>
                <a:latin typeface="+mn-lt"/>
              </a:rPr>
              <a:t>0.4 mg/kg/day Dexamethazone (n=6)</a:t>
            </a:r>
          </a:p>
        </p:txBody>
      </p:sp>
      <p:sp>
        <p:nvSpPr>
          <p:cNvPr id="45071" name="Rectangle 15"/>
          <p:cNvSpPr>
            <a:spLocks noChangeArrowheads="1"/>
          </p:cNvSpPr>
          <p:nvPr/>
        </p:nvSpPr>
        <p:spPr bwMode="auto">
          <a:xfrm>
            <a:off x="990600" y="41148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anose="02020603050405020304" pitchFamily="18" charset="0"/>
              </a:defRPr>
            </a:lvl1pPr>
            <a:lvl2pPr marL="742950" indent="-285750">
              <a:spcBef>
                <a:spcPct val="0"/>
              </a:spcBef>
              <a:defRPr sz="2400">
                <a:solidFill>
                  <a:schemeClr val="tx1"/>
                </a:solidFill>
                <a:latin typeface="Times New Roman" panose="02020603050405020304" pitchFamily="18" charset="0"/>
              </a:defRPr>
            </a:lvl2pPr>
            <a:lvl3pPr marL="1143000" indent="-228600">
              <a:spcBef>
                <a:spcPct val="0"/>
              </a:spcBef>
              <a:defRPr sz="2400">
                <a:solidFill>
                  <a:schemeClr val="tx1"/>
                </a:solidFill>
                <a:latin typeface="Times New Roman" panose="02020603050405020304" pitchFamily="18" charset="0"/>
              </a:defRPr>
            </a:lvl3pPr>
            <a:lvl4pPr marL="1600200" indent="-228600">
              <a:spcBef>
                <a:spcPct val="0"/>
              </a:spcBef>
              <a:defRPr sz="2400">
                <a:solidFill>
                  <a:schemeClr val="tx1"/>
                </a:solidFill>
                <a:latin typeface="Times New Roman" panose="02020603050405020304" pitchFamily="18" charset="0"/>
              </a:defRPr>
            </a:lvl4pPr>
            <a:lvl5pPr marL="2057400" indent="-228600">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SzPct val="80000"/>
              <a:buFont typeface="Arial" panose="020B0604020202020204" pitchFamily="34" charset="0"/>
              <a:buChar char="•"/>
            </a:pPr>
            <a:r>
              <a:rPr lang="en-US" altLang="en-US">
                <a:solidFill>
                  <a:srgbClr val="FFFFFF"/>
                </a:solidFill>
                <a:latin typeface="+mn-lt"/>
              </a:rPr>
              <a:t>MR image acquisition  (Voxel size </a:t>
            </a:r>
            <a:r>
              <a:rPr lang="en-US" altLang="en-US">
                <a:latin typeface="+mn-lt"/>
              </a:rPr>
              <a:t>98x98x300 </a:t>
            </a:r>
            <a:r>
              <a:rPr lang="en-US" altLang="en-US">
                <a:latin typeface="+mn-lt"/>
                <a:sym typeface="Symbol" panose="05050102010706020507" pitchFamily="18" charset="2"/>
              </a:rPr>
              <a:t>m</a:t>
            </a:r>
            <a:r>
              <a:rPr lang="en-US" altLang="en-US" baseline="30000">
                <a:latin typeface="+mn-lt"/>
                <a:sym typeface="Symbol" panose="05050102010706020507" pitchFamily="18" charset="2"/>
              </a:rPr>
              <a:t>3</a:t>
            </a:r>
            <a:r>
              <a:rPr lang="en-US" altLang="en-US">
                <a:latin typeface="+mn-lt"/>
                <a:sym typeface="Symbol" panose="05050102010706020507" pitchFamily="18" charset="2"/>
              </a:rPr>
              <a:t>)</a:t>
            </a:r>
          </a:p>
          <a:p>
            <a:pPr marL="800100" lvl="1" indent="-342900">
              <a:spcBef>
                <a:spcPct val="20000"/>
              </a:spcBef>
              <a:buSzPct val="80000"/>
              <a:buFont typeface="Arial" panose="020B0604020202020204" pitchFamily="34" charset="0"/>
              <a:buChar char="•"/>
            </a:pPr>
            <a:r>
              <a:rPr lang="en-US" altLang="en-US" sz="2000">
                <a:latin typeface="+mn-lt"/>
              </a:rPr>
              <a:t>Baseline </a:t>
            </a:r>
          </a:p>
          <a:p>
            <a:pPr marL="800100" lvl="1" indent="-342900">
              <a:spcBef>
                <a:spcPct val="20000"/>
              </a:spcBef>
              <a:buSzPct val="80000"/>
              <a:buFont typeface="Arial" panose="020B0604020202020204" pitchFamily="34" charset="0"/>
              <a:buChar char="•"/>
            </a:pPr>
            <a:r>
              <a:rPr lang="en-US" altLang="en-US" sz="2000">
                <a:latin typeface="+mn-lt"/>
              </a:rPr>
              <a:t>2 weeks</a:t>
            </a:r>
          </a:p>
          <a:p>
            <a:pPr marL="800100" lvl="1" indent="-342900">
              <a:spcBef>
                <a:spcPct val="20000"/>
              </a:spcBef>
              <a:buSzPct val="80000"/>
              <a:buFont typeface="Arial" panose="020B0604020202020204" pitchFamily="34" charset="0"/>
              <a:buChar char="•"/>
            </a:pPr>
            <a:r>
              <a:rPr lang="en-US" altLang="en-US" sz="2000">
                <a:latin typeface="+mn-lt"/>
              </a:rPr>
              <a:t>4 weeks</a:t>
            </a:r>
          </a:p>
        </p:txBody>
      </p:sp>
    </p:spTree>
    <p:extLst>
      <p:ext uri="{BB962C8B-B14F-4D97-AF65-F5344CB8AC3E}">
        <p14:creationId xmlns:p14="http://schemas.microsoft.com/office/powerpoint/2010/main" val="1353448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81000" y="5562600"/>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buFontTx/>
              <a:buNone/>
            </a:pPr>
            <a:r>
              <a:rPr lang="en-US" altLang="en-US" sz="2000" dirty="0">
                <a:solidFill>
                  <a:srgbClr val="FFFFFF"/>
                </a:solidFill>
              </a:rPr>
              <a:t>Effect of dexamethasone on rabbit trabecular thickness.</a:t>
            </a:r>
          </a:p>
          <a:p>
            <a:pPr algn="ctr" eaLnBrk="0" hangingPunct="0">
              <a:spcBef>
                <a:spcPct val="0"/>
              </a:spcBef>
              <a:buFontTx/>
              <a:buNone/>
            </a:pPr>
            <a:endParaRPr lang="en-US" altLang="en-US" sz="2000" dirty="0">
              <a:solidFill>
                <a:srgbClr val="FFFFFF"/>
              </a:solidFill>
            </a:endParaRPr>
          </a:p>
        </p:txBody>
      </p:sp>
      <p:graphicFrame>
        <p:nvGraphicFramePr>
          <p:cNvPr id="71683" name="Object 3"/>
          <p:cNvGraphicFramePr>
            <a:graphicFrameLocks noChangeAspect="1"/>
          </p:cNvGraphicFramePr>
          <p:nvPr>
            <p:extLst>
              <p:ext uri="{D42A27DB-BD31-4B8C-83A1-F6EECF244321}">
                <p14:modId xmlns:p14="http://schemas.microsoft.com/office/powerpoint/2010/main" val="1779080718"/>
              </p:ext>
            </p:extLst>
          </p:nvPr>
        </p:nvGraphicFramePr>
        <p:xfrm>
          <a:off x="381000" y="2123636"/>
          <a:ext cx="3833813" cy="3051175"/>
        </p:xfrm>
        <a:graphic>
          <a:graphicData uri="http://schemas.openxmlformats.org/presentationml/2006/ole">
            <mc:AlternateContent xmlns:mc="http://schemas.openxmlformats.org/markup-compatibility/2006">
              <mc:Choice xmlns:v="urn:schemas-microsoft-com:vml" Requires="v">
                <p:oleObj spid="_x0000_s8227" name="Worksheet" r:id="rId4" imgW="2200231" imgH="1705043" progId="Excel.Sheet.8">
                  <p:embed/>
                </p:oleObj>
              </mc:Choice>
              <mc:Fallback>
                <p:oleObj name="Worksheet" r:id="rId4" imgW="2200231" imgH="1705043" progId="Excel.Sheet.8">
                  <p:embed/>
                  <p:pic>
                    <p:nvPicPr>
                      <p:cNvPr id="0" name=""/>
                      <p:cNvPicPr>
                        <a:picLocks noChangeAspect="1" noChangeArrowheads="1"/>
                      </p:cNvPicPr>
                      <p:nvPr/>
                    </p:nvPicPr>
                    <p:blipFill>
                      <a:blip r:embed="rId5"/>
                      <a:srcRect/>
                      <a:stretch>
                        <a:fillRect/>
                      </a:stretch>
                    </p:blipFill>
                    <p:spPr bwMode="auto">
                      <a:xfrm>
                        <a:off x="381000" y="2123636"/>
                        <a:ext cx="3833813" cy="305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4" name="Rectangle 4"/>
          <p:cNvSpPr>
            <a:spLocks noChangeArrowheads="1"/>
          </p:cNvSpPr>
          <p:nvPr/>
        </p:nvSpPr>
        <p:spPr bwMode="auto">
          <a:xfrm>
            <a:off x="925513" y="762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a:solidFill>
                  <a:schemeClr val="tx2">
                    <a:lumMod val="40000"/>
                    <a:lumOff val="60000"/>
                  </a:schemeClr>
                </a:solidFill>
              </a:rPr>
              <a:t>Results</a:t>
            </a:r>
          </a:p>
        </p:txBody>
      </p:sp>
      <p:sp>
        <p:nvSpPr>
          <p:cNvPr id="71689" name="Text Box 9"/>
          <p:cNvSpPr txBox="1">
            <a:spLocks noChangeArrowheads="1"/>
          </p:cNvSpPr>
          <p:nvPr/>
        </p:nvSpPr>
        <p:spPr bwMode="auto">
          <a:xfrm>
            <a:off x="5943600" y="1676400"/>
            <a:ext cx="2667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Tx/>
              <a:buNone/>
            </a:pPr>
            <a:r>
              <a:rPr lang="en-US" altLang="en-US" sz="1800" dirty="0"/>
              <a:t>Treatment effects are not visually apparent! 98x98x300 </a:t>
            </a:r>
            <a:r>
              <a:rPr lang="en-US" altLang="en-US" sz="1800" dirty="0">
                <a:sym typeface="Symbol" panose="05050102010706020507" pitchFamily="18" charset="2"/>
              </a:rPr>
              <a:t>m</a:t>
            </a:r>
            <a:r>
              <a:rPr lang="en-US" altLang="en-US" sz="1800" baseline="30000" dirty="0">
                <a:sym typeface="Symbol" panose="05050102010706020507" pitchFamily="18" charset="2"/>
              </a:rPr>
              <a:t>3</a:t>
            </a:r>
            <a:endParaRPr lang="en-US" altLang="en-US" sz="1800" dirty="0"/>
          </a:p>
        </p:txBody>
      </p:sp>
      <p:grpSp>
        <p:nvGrpSpPr>
          <p:cNvPr id="71693" name="Group 13"/>
          <p:cNvGrpSpPr>
            <a:grpSpLocks/>
          </p:cNvGrpSpPr>
          <p:nvPr/>
        </p:nvGrpSpPr>
        <p:grpSpPr bwMode="auto">
          <a:xfrm>
            <a:off x="4653959" y="2029193"/>
            <a:ext cx="4032841" cy="3406775"/>
            <a:chOff x="2512" y="1096"/>
            <a:chExt cx="2976" cy="2514"/>
          </a:xfrm>
        </p:grpSpPr>
        <p:grpSp>
          <p:nvGrpSpPr>
            <p:cNvPr id="71685" name="Group 5"/>
            <p:cNvGrpSpPr>
              <a:grpSpLocks/>
            </p:cNvGrpSpPr>
            <p:nvPr/>
          </p:nvGrpSpPr>
          <p:grpSpPr bwMode="auto">
            <a:xfrm>
              <a:off x="2512" y="1096"/>
              <a:ext cx="2976" cy="2208"/>
              <a:chOff x="2512" y="1096"/>
              <a:chExt cx="2976" cy="2208"/>
            </a:xfrm>
          </p:grpSpPr>
          <p:pic>
            <p:nvPicPr>
              <p:cNvPr id="71686" name="Picture 6" descr="masaya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2" y="1096"/>
                <a:ext cx="1140" cy="1140"/>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masaya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0" y="1630"/>
                <a:ext cx="1140" cy="1140"/>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masaya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8" y="2164"/>
                <a:ext cx="1140" cy="1140"/>
              </a:xfrm>
              <a:prstGeom prst="rect">
                <a:avLst/>
              </a:prstGeom>
              <a:noFill/>
              <a:extLst>
                <a:ext uri="{909E8E84-426E-40DD-AFC4-6F175D3DCCD1}">
                  <a14:hiddenFill xmlns:a14="http://schemas.microsoft.com/office/drawing/2010/main">
                    <a:solidFill>
                      <a:srgbClr val="FFFFFF"/>
                    </a:solidFill>
                  </a14:hiddenFill>
                </a:ext>
              </a:extLst>
            </p:spPr>
          </p:pic>
        </p:grpSp>
        <p:sp>
          <p:nvSpPr>
            <p:cNvPr id="71690" name="Rectangle 10"/>
            <p:cNvSpPr>
              <a:spLocks noChangeArrowheads="1"/>
            </p:cNvSpPr>
            <p:nvPr/>
          </p:nvSpPr>
          <p:spPr bwMode="auto">
            <a:xfrm>
              <a:off x="2640" y="2304"/>
              <a:ext cx="7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2000"/>
                <a:t>baseline</a:t>
              </a:r>
            </a:p>
          </p:txBody>
        </p:sp>
        <p:sp>
          <p:nvSpPr>
            <p:cNvPr id="71691" name="Rectangle 11"/>
            <p:cNvSpPr>
              <a:spLocks noChangeArrowheads="1"/>
            </p:cNvSpPr>
            <p:nvPr/>
          </p:nvSpPr>
          <p:spPr bwMode="auto">
            <a:xfrm>
              <a:off x="3552" y="2832"/>
              <a:ext cx="7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2000"/>
                <a:t>2 weeks</a:t>
              </a:r>
            </a:p>
          </p:txBody>
        </p:sp>
        <p:sp>
          <p:nvSpPr>
            <p:cNvPr id="71692" name="Rectangle 12"/>
            <p:cNvSpPr>
              <a:spLocks noChangeArrowheads="1"/>
            </p:cNvSpPr>
            <p:nvPr/>
          </p:nvSpPr>
          <p:spPr bwMode="auto">
            <a:xfrm>
              <a:off x="4656" y="3360"/>
              <a:ext cx="7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en-US" sz="2000"/>
                <a:t>4 weeks</a:t>
              </a:r>
            </a:p>
          </p:txBody>
        </p:sp>
      </p:grpSp>
      <p:sp>
        <p:nvSpPr>
          <p:cNvPr id="14" name="Rectangle 13"/>
          <p:cNvSpPr/>
          <p:nvPr/>
        </p:nvSpPr>
        <p:spPr>
          <a:xfrm>
            <a:off x="401381" y="6123912"/>
            <a:ext cx="8610600" cy="230832"/>
          </a:xfrm>
          <a:prstGeom prst="rect">
            <a:avLst/>
          </a:prstGeom>
        </p:spPr>
        <p:txBody>
          <a:bodyPr wrap="square">
            <a:spAutoFit/>
          </a:bodyPr>
          <a:lstStyle/>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 Wehrli</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"Measurement of trabecular bone thickness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in vivo MRI by fuzzy distance transform," IEEE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 Med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23</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53-62, 2004</a:t>
            </a:r>
            <a:endPar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1046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143000" y="1981200"/>
            <a:ext cx="701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FontTx/>
              <a:buNone/>
            </a:pPr>
            <a:r>
              <a:rPr lang="en-US" altLang="en-US" dirty="0">
                <a:solidFill>
                  <a:srgbClr val="FFFFFF"/>
                </a:solidFill>
              </a:rPr>
              <a:t>Fuzzy skeletonization yields a compact representation  directly from the fuzzy representation of an object </a:t>
            </a:r>
          </a:p>
        </p:txBody>
      </p:sp>
      <p:sp>
        <p:nvSpPr>
          <p:cNvPr id="72708" name="Rectangle 4"/>
          <p:cNvSpPr>
            <a:spLocks noChangeArrowheads="1"/>
          </p:cNvSpPr>
          <p:nvPr/>
        </p:nvSpPr>
        <p:spPr bwMode="auto">
          <a:xfrm>
            <a:off x="692259" y="76200"/>
            <a:ext cx="77612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smtClean="0">
                <a:solidFill>
                  <a:schemeClr val="tx2">
                    <a:lumMod val="40000"/>
                    <a:lumOff val="60000"/>
                  </a:schemeClr>
                </a:solidFill>
                <a:latin typeface="+mj-lt"/>
              </a:rPr>
              <a:t>FDT-Based Detection </a:t>
            </a:r>
            <a:r>
              <a:rPr lang="en-US" altLang="en-US" sz="3600" dirty="0">
                <a:solidFill>
                  <a:schemeClr val="tx2">
                    <a:lumMod val="40000"/>
                    <a:lumOff val="60000"/>
                  </a:schemeClr>
                </a:solidFill>
                <a:latin typeface="+mj-lt"/>
              </a:rPr>
              <a:t>of </a:t>
            </a:r>
            <a:r>
              <a:rPr lang="en-US" altLang="en-US" sz="3600" dirty="0" smtClean="0">
                <a:solidFill>
                  <a:schemeClr val="tx2">
                    <a:lumMod val="40000"/>
                    <a:lumOff val="60000"/>
                  </a:schemeClr>
                </a:solidFill>
                <a:latin typeface="+mj-lt"/>
              </a:rPr>
              <a:t>Axial Points </a:t>
            </a:r>
            <a:endParaRPr lang="en-US" altLang="en-US" sz="3600" dirty="0">
              <a:solidFill>
                <a:schemeClr val="tx2">
                  <a:lumMod val="40000"/>
                  <a:lumOff val="60000"/>
                </a:schemeClr>
              </a:solidFill>
              <a:latin typeface="+mj-lt"/>
            </a:endParaRPr>
          </a:p>
        </p:txBody>
      </p:sp>
      <p:sp>
        <p:nvSpPr>
          <p:cNvPr id="72717" name="Text Box 13"/>
          <p:cNvSpPr txBox="1">
            <a:spLocks noChangeArrowheads="1"/>
          </p:cNvSpPr>
          <p:nvPr/>
        </p:nvSpPr>
        <p:spPr bwMode="auto">
          <a:xfrm>
            <a:off x="1143000" y="3810000"/>
            <a:ext cx="7010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FontTx/>
              <a:buNone/>
            </a:pPr>
            <a:r>
              <a:rPr lang="en-US" altLang="en-US" dirty="0">
                <a:solidFill>
                  <a:srgbClr val="FFFFFF"/>
                </a:solidFill>
              </a:rPr>
              <a:t>A major challenge in fuzzy skeletonization is to recognize the </a:t>
            </a:r>
            <a:r>
              <a:rPr lang="en-US" altLang="en-US" dirty="0">
                <a:solidFill>
                  <a:srgbClr val="FFFF00"/>
                </a:solidFill>
              </a:rPr>
              <a:t>axial points</a:t>
            </a:r>
            <a:r>
              <a:rPr lang="en-US" altLang="en-US" dirty="0">
                <a:solidFill>
                  <a:srgbClr val="FFFFFF"/>
                </a:solidFill>
              </a:rPr>
              <a:t> (often referred to as </a:t>
            </a:r>
            <a:r>
              <a:rPr lang="en-US" altLang="en-US" dirty="0">
                <a:solidFill>
                  <a:srgbClr val="FFFF00"/>
                </a:solidFill>
              </a:rPr>
              <a:t>shape points</a:t>
            </a:r>
            <a:r>
              <a:rPr lang="en-US" altLang="en-US" dirty="0">
                <a:solidFill>
                  <a:srgbClr val="FFFFFF"/>
                </a:solidFill>
              </a:rPr>
              <a:t> or </a:t>
            </a:r>
            <a:r>
              <a:rPr lang="en-US" altLang="en-US" dirty="0">
                <a:solidFill>
                  <a:srgbClr val="FFFF00"/>
                </a:solidFill>
              </a:rPr>
              <a:t>representative points</a:t>
            </a:r>
            <a:r>
              <a:rPr lang="en-US" altLang="en-US" dirty="0">
                <a:solidFill>
                  <a:srgbClr val="FFFFFF"/>
                </a:solidFill>
              </a:rPr>
              <a:t>) that in some sense describes the shape of the skeleton </a:t>
            </a:r>
            <a:r>
              <a:rPr lang="en-US" altLang="en-US" dirty="0">
                <a:solidFill>
                  <a:srgbClr val="FFFF00"/>
                </a:solidFill>
              </a:rPr>
              <a:t>(but not the topology)</a:t>
            </a:r>
          </a:p>
        </p:txBody>
      </p:sp>
    </p:spTree>
    <p:extLst>
      <p:ext uri="{BB962C8B-B14F-4D97-AF65-F5344CB8AC3E}">
        <p14:creationId xmlns:p14="http://schemas.microsoft.com/office/powerpoint/2010/main" val="769310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2154378" y="1845742"/>
            <a:ext cx="4261049" cy="3992054"/>
          </a:xfrm>
          <a:custGeom>
            <a:avLst/>
            <a:gdLst>
              <a:gd name="connsiteX0" fmla="*/ 394784 w 4396655"/>
              <a:gd name="connsiteY0" fmla="*/ 3498273 h 4033944"/>
              <a:gd name="connsiteX1" fmla="*/ 991469 w 4396655"/>
              <a:gd name="connsiteY1" fmla="*/ 2793100 h 4033944"/>
              <a:gd name="connsiteX2" fmla="*/ 898479 w 4396655"/>
              <a:gd name="connsiteY2" fmla="*/ 1762463 h 4033944"/>
              <a:gd name="connsiteX3" fmla="*/ 2525801 w 4396655"/>
              <a:gd name="connsiteY3" fmla="*/ 910056 h 4033944"/>
              <a:gd name="connsiteX4" fmla="*/ 2804770 w 4396655"/>
              <a:gd name="connsiteY4" fmla="*/ 181636 h 4033944"/>
              <a:gd name="connsiteX5" fmla="*/ 3486696 w 4396655"/>
              <a:gd name="connsiteY5" fmla="*/ 49900 h 4033944"/>
              <a:gd name="connsiteX6" fmla="*/ 4385598 w 4396655"/>
              <a:gd name="connsiteY6" fmla="*/ 879060 h 4033944"/>
              <a:gd name="connsiteX7" fmla="*/ 3835408 w 4396655"/>
              <a:gd name="connsiteY7" fmla="*/ 2126673 h 4033944"/>
              <a:gd name="connsiteX8" fmla="*/ 1750886 w 4396655"/>
              <a:gd name="connsiteY8" fmla="*/ 1731466 h 4033944"/>
              <a:gd name="connsiteX9" fmla="*/ 1433170 w 4396655"/>
              <a:gd name="connsiteY9" fmla="*/ 2878341 h 4033944"/>
              <a:gd name="connsiteX10" fmla="*/ 46072 w 4396655"/>
              <a:gd name="connsiteY10" fmla="*/ 4017466 h 4033944"/>
              <a:gd name="connsiteX11" fmla="*/ 394784 w 4396655"/>
              <a:gd name="connsiteY11" fmla="*/ 3498273 h 4033944"/>
              <a:gd name="connsiteX0" fmla="*/ 532771 w 4534642"/>
              <a:gd name="connsiteY0" fmla="*/ 3498273 h 4066533"/>
              <a:gd name="connsiteX1" fmla="*/ 1129456 w 4534642"/>
              <a:gd name="connsiteY1" fmla="*/ 2793100 h 4066533"/>
              <a:gd name="connsiteX2" fmla="*/ 1036466 w 4534642"/>
              <a:gd name="connsiteY2" fmla="*/ 1762463 h 4066533"/>
              <a:gd name="connsiteX3" fmla="*/ 2663788 w 4534642"/>
              <a:gd name="connsiteY3" fmla="*/ 910056 h 4066533"/>
              <a:gd name="connsiteX4" fmla="*/ 2942757 w 4534642"/>
              <a:gd name="connsiteY4" fmla="*/ 181636 h 4066533"/>
              <a:gd name="connsiteX5" fmla="*/ 3624683 w 4534642"/>
              <a:gd name="connsiteY5" fmla="*/ 49900 h 4066533"/>
              <a:gd name="connsiteX6" fmla="*/ 4523585 w 4534642"/>
              <a:gd name="connsiteY6" fmla="*/ 879060 h 4066533"/>
              <a:gd name="connsiteX7" fmla="*/ 3973395 w 4534642"/>
              <a:gd name="connsiteY7" fmla="*/ 2126673 h 4066533"/>
              <a:gd name="connsiteX8" fmla="*/ 1888873 w 4534642"/>
              <a:gd name="connsiteY8" fmla="*/ 1731466 h 4066533"/>
              <a:gd name="connsiteX9" fmla="*/ 1571157 w 4534642"/>
              <a:gd name="connsiteY9" fmla="*/ 2878341 h 4066533"/>
              <a:gd name="connsiteX10" fmla="*/ 184059 w 4534642"/>
              <a:gd name="connsiteY10" fmla="*/ 4017466 h 4066533"/>
              <a:gd name="connsiteX11" fmla="*/ 52323 w 4534642"/>
              <a:gd name="connsiteY11" fmla="*/ 3823738 h 4066533"/>
              <a:gd name="connsiteX12" fmla="*/ 532771 w 4534642"/>
              <a:gd name="connsiteY12" fmla="*/ 3498273 h 4066533"/>
              <a:gd name="connsiteX0" fmla="*/ 633510 w 4534642"/>
              <a:gd name="connsiteY0" fmla="*/ 3374287 h 4066533"/>
              <a:gd name="connsiteX1" fmla="*/ 1129456 w 4534642"/>
              <a:gd name="connsiteY1" fmla="*/ 2793100 h 4066533"/>
              <a:gd name="connsiteX2" fmla="*/ 1036466 w 4534642"/>
              <a:gd name="connsiteY2" fmla="*/ 1762463 h 4066533"/>
              <a:gd name="connsiteX3" fmla="*/ 2663788 w 4534642"/>
              <a:gd name="connsiteY3" fmla="*/ 910056 h 4066533"/>
              <a:gd name="connsiteX4" fmla="*/ 2942757 w 4534642"/>
              <a:gd name="connsiteY4" fmla="*/ 181636 h 4066533"/>
              <a:gd name="connsiteX5" fmla="*/ 3624683 w 4534642"/>
              <a:gd name="connsiteY5" fmla="*/ 49900 h 4066533"/>
              <a:gd name="connsiteX6" fmla="*/ 4523585 w 4534642"/>
              <a:gd name="connsiteY6" fmla="*/ 879060 h 4066533"/>
              <a:gd name="connsiteX7" fmla="*/ 3973395 w 4534642"/>
              <a:gd name="connsiteY7" fmla="*/ 2126673 h 4066533"/>
              <a:gd name="connsiteX8" fmla="*/ 1888873 w 4534642"/>
              <a:gd name="connsiteY8" fmla="*/ 1731466 h 4066533"/>
              <a:gd name="connsiteX9" fmla="*/ 1571157 w 4534642"/>
              <a:gd name="connsiteY9" fmla="*/ 2878341 h 4066533"/>
              <a:gd name="connsiteX10" fmla="*/ 184059 w 4534642"/>
              <a:gd name="connsiteY10" fmla="*/ 4017466 h 4066533"/>
              <a:gd name="connsiteX11" fmla="*/ 52323 w 4534642"/>
              <a:gd name="connsiteY11" fmla="*/ 3823738 h 4066533"/>
              <a:gd name="connsiteX12" fmla="*/ 633510 w 4534642"/>
              <a:gd name="connsiteY12" fmla="*/ 3374287 h 4066533"/>
              <a:gd name="connsiteX0" fmla="*/ 633510 w 4534642"/>
              <a:gd name="connsiteY0" fmla="*/ 3374287 h 4066533"/>
              <a:gd name="connsiteX1" fmla="*/ 1129456 w 4534642"/>
              <a:gd name="connsiteY1" fmla="*/ 2793100 h 4066533"/>
              <a:gd name="connsiteX2" fmla="*/ 1036466 w 4534642"/>
              <a:gd name="connsiteY2" fmla="*/ 1762463 h 4066533"/>
              <a:gd name="connsiteX3" fmla="*/ 1540161 w 4534642"/>
              <a:gd name="connsiteY3" fmla="*/ 1080538 h 4066533"/>
              <a:gd name="connsiteX4" fmla="*/ 2663788 w 4534642"/>
              <a:gd name="connsiteY4" fmla="*/ 910056 h 4066533"/>
              <a:gd name="connsiteX5" fmla="*/ 2942757 w 4534642"/>
              <a:gd name="connsiteY5" fmla="*/ 181636 h 4066533"/>
              <a:gd name="connsiteX6" fmla="*/ 3624683 w 4534642"/>
              <a:gd name="connsiteY6" fmla="*/ 49900 h 4066533"/>
              <a:gd name="connsiteX7" fmla="*/ 4523585 w 4534642"/>
              <a:gd name="connsiteY7" fmla="*/ 879060 h 4066533"/>
              <a:gd name="connsiteX8" fmla="*/ 3973395 w 4534642"/>
              <a:gd name="connsiteY8" fmla="*/ 2126673 h 4066533"/>
              <a:gd name="connsiteX9" fmla="*/ 1888873 w 4534642"/>
              <a:gd name="connsiteY9" fmla="*/ 1731466 h 4066533"/>
              <a:gd name="connsiteX10" fmla="*/ 1571157 w 4534642"/>
              <a:gd name="connsiteY10" fmla="*/ 2878341 h 4066533"/>
              <a:gd name="connsiteX11" fmla="*/ 184059 w 4534642"/>
              <a:gd name="connsiteY11" fmla="*/ 4017466 h 4066533"/>
              <a:gd name="connsiteX12" fmla="*/ 52323 w 4534642"/>
              <a:gd name="connsiteY12" fmla="*/ 3823738 h 4066533"/>
              <a:gd name="connsiteX13" fmla="*/ 633510 w 4534642"/>
              <a:gd name="connsiteY13" fmla="*/ 3374287 h 4066533"/>
              <a:gd name="connsiteX0" fmla="*/ 633510 w 4534642"/>
              <a:gd name="connsiteY0" fmla="*/ 3399091 h 4091337"/>
              <a:gd name="connsiteX1" fmla="*/ 1129456 w 4534642"/>
              <a:gd name="connsiteY1" fmla="*/ 2817904 h 4091337"/>
              <a:gd name="connsiteX2" fmla="*/ 1036466 w 4534642"/>
              <a:gd name="connsiteY2" fmla="*/ 1787267 h 4091337"/>
              <a:gd name="connsiteX3" fmla="*/ 1540161 w 4534642"/>
              <a:gd name="connsiteY3" fmla="*/ 1105342 h 4091337"/>
              <a:gd name="connsiteX4" fmla="*/ 2663788 w 4534642"/>
              <a:gd name="connsiteY4" fmla="*/ 934860 h 4091337"/>
              <a:gd name="connsiteX5" fmla="*/ 3004751 w 4534642"/>
              <a:gd name="connsiteY5" fmla="*/ 136697 h 4091337"/>
              <a:gd name="connsiteX6" fmla="*/ 3624683 w 4534642"/>
              <a:gd name="connsiteY6" fmla="*/ 74704 h 4091337"/>
              <a:gd name="connsiteX7" fmla="*/ 4523585 w 4534642"/>
              <a:gd name="connsiteY7" fmla="*/ 903864 h 4091337"/>
              <a:gd name="connsiteX8" fmla="*/ 3973395 w 4534642"/>
              <a:gd name="connsiteY8" fmla="*/ 2151477 h 4091337"/>
              <a:gd name="connsiteX9" fmla="*/ 1888873 w 4534642"/>
              <a:gd name="connsiteY9" fmla="*/ 1756270 h 4091337"/>
              <a:gd name="connsiteX10" fmla="*/ 1571157 w 4534642"/>
              <a:gd name="connsiteY10" fmla="*/ 2903145 h 4091337"/>
              <a:gd name="connsiteX11" fmla="*/ 184059 w 4534642"/>
              <a:gd name="connsiteY11" fmla="*/ 4042270 h 4091337"/>
              <a:gd name="connsiteX12" fmla="*/ 52323 w 4534642"/>
              <a:gd name="connsiteY12" fmla="*/ 3848542 h 4091337"/>
              <a:gd name="connsiteX13" fmla="*/ 633510 w 4534642"/>
              <a:gd name="connsiteY13" fmla="*/ 3399091 h 4091337"/>
              <a:gd name="connsiteX0" fmla="*/ 633510 w 4526343"/>
              <a:gd name="connsiteY0" fmla="*/ 3388596 h 4080842"/>
              <a:gd name="connsiteX1" fmla="*/ 1129456 w 4526343"/>
              <a:gd name="connsiteY1" fmla="*/ 2807409 h 4080842"/>
              <a:gd name="connsiteX2" fmla="*/ 1036466 w 4526343"/>
              <a:gd name="connsiteY2" fmla="*/ 1776772 h 4080842"/>
              <a:gd name="connsiteX3" fmla="*/ 1540161 w 4526343"/>
              <a:gd name="connsiteY3" fmla="*/ 1094847 h 4080842"/>
              <a:gd name="connsiteX4" fmla="*/ 2663788 w 4526343"/>
              <a:gd name="connsiteY4" fmla="*/ 924365 h 4080842"/>
              <a:gd name="connsiteX5" fmla="*/ 3004751 w 4526343"/>
              <a:gd name="connsiteY5" fmla="*/ 126202 h 4080842"/>
              <a:gd name="connsiteX6" fmla="*/ 3826161 w 4526343"/>
              <a:gd name="connsiteY6" fmla="*/ 79708 h 4080842"/>
              <a:gd name="connsiteX7" fmla="*/ 4523585 w 4526343"/>
              <a:gd name="connsiteY7" fmla="*/ 893369 h 4080842"/>
              <a:gd name="connsiteX8" fmla="*/ 3973395 w 4526343"/>
              <a:gd name="connsiteY8" fmla="*/ 2140982 h 4080842"/>
              <a:gd name="connsiteX9" fmla="*/ 1888873 w 4526343"/>
              <a:gd name="connsiteY9" fmla="*/ 1745775 h 4080842"/>
              <a:gd name="connsiteX10" fmla="*/ 1571157 w 4526343"/>
              <a:gd name="connsiteY10" fmla="*/ 2892650 h 4080842"/>
              <a:gd name="connsiteX11" fmla="*/ 184059 w 4526343"/>
              <a:gd name="connsiteY11" fmla="*/ 4031775 h 4080842"/>
              <a:gd name="connsiteX12" fmla="*/ 52323 w 4526343"/>
              <a:gd name="connsiteY12" fmla="*/ 3838047 h 4080842"/>
              <a:gd name="connsiteX13" fmla="*/ 633510 w 4526343"/>
              <a:gd name="connsiteY13" fmla="*/ 3388596 h 4080842"/>
              <a:gd name="connsiteX0" fmla="*/ 633510 w 4526343"/>
              <a:gd name="connsiteY0" fmla="*/ 3318106 h 4010352"/>
              <a:gd name="connsiteX1" fmla="*/ 1129456 w 4526343"/>
              <a:gd name="connsiteY1" fmla="*/ 2736919 h 4010352"/>
              <a:gd name="connsiteX2" fmla="*/ 1036466 w 4526343"/>
              <a:gd name="connsiteY2" fmla="*/ 1706282 h 4010352"/>
              <a:gd name="connsiteX3" fmla="*/ 1540161 w 4526343"/>
              <a:gd name="connsiteY3" fmla="*/ 1024357 h 4010352"/>
              <a:gd name="connsiteX4" fmla="*/ 2663788 w 4526343"/>
              <a:gd name="connsiteY4" fmla="*/ 853875 h 4010352"/>
              <a:gd name="connsiteX5" fmla="*/ 3120988 w 4526343"/>
              <a:gd name="connsiteY5" fmla="*/ 412173 h 4010352"/>
              <a:gd name="connsiteX6" fmla="*/ 3826161 w 4526343"/>
              <a:gd name="connsiteY6" fmla="*/ 9218 h 4010352"/>
              <a:gd name="connsiteX7" fmla="*/ 4523585 w 4526343"/>
              <a:gd name="connsiteY7" fmla="*/ 822879 h 4010352"/>
              <a:gd name="connsiteX8" fmla="*/ 3973395 w 4526343"/>
              <a:gd name="connsiteY8" fmla="*/ 2070492 h 4010352"/>
              <a:gd name="connsiteX9" fmla="*/ 1888873 w 4526343"/>
              <a:gd name="connsiteY9" fmla="*/ 1675285 h 4010352"/>
              <a:gd name="connsiteX10" fmla="*/ 1571157 w 4526343"/>
              <a:gd name="connsiteY10" fmla="*/ 2822160 h 4010352"/>
              <a:gd name="connsiteX11" fmla="*/ 184059 w 4526343"/>
              <a:gd name="connsiteY11" fmla="*/ 3961285 h 4010352"/>
              <a:gd name="connsiteX12" fmla="*/ 52323 w 4526343"/>
              <a:gd name="connsiteY12" fmla="*/ 3767557 h 4010352"/>
              <a:gd name="connsiteX13" fmla="*/ 633510 w 4526343"/>
              <a:gd name="connsiteY13" fmla="*/ 3318106 h 4010352"/>
              <a:gd name="connsiteX0" fmla="*/ 633510 w 4524480"/>
              <a:gd name="connsiteY0" fmla="*/ 3109207 h 3801453"/>
              <a:gd name="connsiteX1" fmla="*/ 1129456 w 4524480"/>
              <a:gd name="connsiteY1" fmla="*/ 2528020 h 3801453"/>
              <a:gd name="connsiteX2" fmla="*/ 1036466 w 4524480"/>
              <a:gd name="connsiteY2" fmla="*/ 1497383 h 3801453"/>
              <a:gd name="connsiteX3" fmla="*/ 1540161 w 4524480"/>
              <a:gd name="connsiteY3" fmla="*/ 815458 h 3801453"/>
              <a:gd name="connsiteX4" fmla="*/ 2663788 w 4524480"/>
              <a:gd name="connsiteY4" fmla="*/ 644976 h 3801453"/>
              <a:gd name="connsiteX5" fmla="*/ 3120988 w 4524480"/>
              <a:gd name="connsiteY5" fmla="*/ 203274 h 3801453"/>
              <a:gd name="connsiteX6" fmla="*/ 3895904 w 4524480"/>
              <a:gd name="connsiteY6" fmla="*/ 17296 h 3801453"/>
              <a:gd name="connsiteX7" fmla="*/ 4523585 w 4524480"/>
              <a:gd name="connsiteY7" fmla="*/ 613980 h 3801453"/>
              <a:gd name="connsiteX8" fmla="*/ 3973395 w 4524480"/>
              <a:gd name="connsiteY8" fmla="*/ 1861593 h 3801453"/>
              <a:gd name="connsiteX9" fmla="*/ 1888873 w 4524480"/>
              <a:gd name="connsiteY9" fmla="*/ 1466386 h 3801453"/>
              <a:gd name="connsiteX10" fmla="*/ 1571157 w 4524480"/>
              <a:gd name="connsiteY10" fmla="*/ 2613261 h 3801453"/>
              <a:gd name="connsiteX11" fmla="*/ 184059 w 4524480"/>
              <a:gd name="connsiteY11" fmla="*/ 3752386 h 3801453"/>
              <a:gd name="connsiteX12" fmla="*/ 52323 w 4524480"/>
              <a:gd name="connsiteY12" fmla="*/ 3558658 h 3801453"/>
              <a:gd name="connsiteX13" fmla="*/ 633510 w 4524480"/>
              <a:gd name="connsiteY13" fmla="*/ 3109207 h 3801453"/>
              <a:gd name="connsiteX0" fmla="*/ 633510 w 4432407"/>
              <a:gd name="connsiteY0" fmla="*/ 3112016 h 3804262"/>
              <a:gd name="connsiteX1" fmla="*/ 1129456 w 4432407"/>
              <a:gd name="connsiteY1" fmla="*/ 2530829 h 3804262"/>
              <a:gd name="connsiteX2" fmla="*/ 1036466 w 4432407"/>
              <a:gd name="connsiteY2" fmla="*/ 1500192 h 3804262"/>
              <a:gd name="connsiteX3" fmla="*/ 1540161 w 4432407"/>
              <a:gd name="connsiteY3" fmla="*/ 818267 h 3804262"/>
              <a:gd name="connsiteX4" fmla="*/ 2663788 w 4432407"/>
              <a:gd name="connsiteY4" fmla="*/ 647785 h 3804262"/>
              <a:gd name="connsiteX5" fmla="*/ 3120988 w 4432407"/>
              <a:gd name="connsiteY5" fmla="*/ 206083 h 3804262"/>
              <a:gd name="connsiteX6" fmla="*/ 3895904 w 4432407"/>
              <a:gd name="connsiteY6" fmla="*/ 20105 h 3804262"/>
              <a:gd name="connsiteX7" fmla="*/ 4430595 w 4432407"/>
              <a:gd name="connsiteY7" fmla="*/ 663283 h 3804262"/>
              <a:gd name="connsiteX8" fmla="*/ 3973395 w 4432407"/>
              <a:gd name="connsiteY8" fmla="*/ 1864402 h 3804262"/>
              <a:gd name="connsiteX9" fmla="*/ 1888873 w 4432407"/>
              <a:gd name="connsiteY9" fmla="*/ 1469195 h 3804262"/>
              <a:gd name="connsiteX10" fmla="*/ 1571157 w 4432407"/>
              <a:gd name="connsiteY10" fmla="*/ 2616070 h 3804262"/>
              <a:gd name="connsiteX11" fmla="*/ 184059 w 4432407"/>
              <a:gd name="connsiteY11" fmla="*/ 3755195 h 3804262"/>
              <a:gd name="connsiteX12" fmla="*/ 52323 w 4432407"/>
              <a:gd name="connsiteY12" fmla="*/ 3561467 h 3804262"/>
              <a:gd name="connsiteX13" fmla="*/ 633510 w 4432407"/>
              <a:gd name="connsiteY13" fmla="*/ 3112016 h 3804262"/>
              <a:gd name="connsiteX0" fmla="*/ 633510 w 4430644"/>
              <a:gd name="connsiteY0" fmla="*/ 3112016 h 3804262"/>
              <a:gd name="connsiteX1" fmla="*/ 1129456 w 4430644"/>
              <a:gd name="connsiteY1" fmla="*/ 2530829 h 3804262"/>
              <a:gd name="connsiteX2" fmla="*/ 1036466 w 4430644"/>
              <a:gd name="connsiteY2" fmla="*/ 1500192 h 3804262"/>
              <a:gd name="connsiteX3" fmla="*/ 1540161 w 4430644"/>
              <a:gd name="connsiteY3" fmla="*/ 818267 h 3804262"/>
              <a:gd name="connsiteX4" fmla="*/ 2663788 w 4430644"/>
              <a:gd name="connsiteY4" fmla="*/ 647785 h 3804262"/>
              <a:gd name="connsiteX5" fmla="*/ 3120988 w 4430644"/>
              <a:gd name="connsiteY5" fmla="*/ 206083 h 3804262"/>
              <a:gd name="connsiteX6" fmla="*/ 3895904 w 4430644"/>
              <a:gd name="connsiteY6" fmla="*/ 20105 h 3804262"/>
              <a:gd name="connsiteX7" fmla="*/ 4430595 w 4430644"/>
              <a:gd name="connsiteY7" fmla="*/ 663283 h 3804262"/>
              <a:gd name="connsiteX8" fmla="*/ 3911402 w 4430644"/>
              <a:gd name="connsiteY8" fmla="*/ 1422701 h 3804262"/>
              <a:gd name="connsiteX9" fmla="*/ 1888873 w 4430644"/>
              <a:gd name="connsiteY9" fmla="*/ 1469195 h 3804262"/>
              <a:gd name="connsiteX10" fmla="*/ 1571157 w 4430644"/>
              <a:gd name="connsiteY10" fmla="*/ 2616070 h 3804262"/>
              <a:gd name="connsiteX11" fmla="*/ 184059 w 4430644"/>
              <a:gd name="connsiteY11" fmla="*/ 3755195 h 3804262"/>
              <a:gd name="connsiteX12" fmla="*/ 52323 w 4430644"/>
              <a:gd name="connsiteY12" fmla="*/ 3561467 h 3804262"/>
              <a:gd name="connsiteX13" fmla="*/ 633510 w 4430644"/>
              <a:gd name="connsiteY13" fmla="*/ 3112016 h 3804262"/>
              <a:gd name="connsiteX0" fmla="*/ 633510 w 4430644"/>
              <a:gd name="connsiteY0" fmla="*/ 3123785 h 3816031"/>
              <a:gd name="connsiteX1" fmla="*/ 1129456 w 4430644"/>
              <a:gd name="connsiteY1" fmla="*/ 2542598 h 3816031"/>
              <a:gd name="connsiteX2" fmla="*/ 1036466 w 4430644"/>
              <a:gd name="connsiteY2" fmla="*/ 1511961 h 3816031"/>
              <a:gd name="connsiteX3" fmla="*/ 1540161 w 4430644"/>
              <a:gd name="connsiteY3" fmla="*/ 830036 h 3816031"/>
              <a:gd name="connsiteX4" fmla="*/ 2663788 w 4430644"/>
              <a:gd name="connsiteY4" fmla="*/ 659554 h 3816031"/>
              <a:gd name="connsiteX5" fmla="*/ 3283720 w 4430644"/>
              <a:gd name="connsiteY5" fmla="*/ 155859 h 3816031"/>
              <a:gd name="connsiteX6" fmla="*/ 3895904 w 4430644"/>
              <a:gd name="connsiteY6" fmla="*/ 31874 h 3816031"/>
              <a:gd name="connsiteX7" fmla="*/ 4430595 w 4430644"/>
              <a:gd name="connsiteY7" fmla="*/ 675052 h 3816031"/>
              <a:gd name="connsiteX8" fmla="*/ 3911402 w 4430644"/>
              <a:gd name="connsiteY8" fmla="*/ 1434470 h 3816031"/>
              <a:gd name="connsiteX9" fmla="*/ 1888873 w 4430644"/>
              <a:gd name="connsiteY9" fmla="*/ 1480964 h 3816031"/>
              <a:gd name="connsiteX10" fmla="*/ 1571157 w 4430644"/>
              <a:gd name="connsiteY10" fmla="*/ 2627839 h 3816031"/>
              <a:gd name="connsiteX11" fmla="*/ 184059 w 4430644"/>
              <a:gd name="connsiteY11" fmla="*/ 3766964 h 3816031"/>
              <a:gd name="connsiteX12" fmla="*/ 52323 w 4430644"/>
              <a:gd name="connsiteY12" fmla="*/ 3573236 h 3816031"/>
              <a:gd name="connsiteX13" fmla="*/ 633510 w 4430644"/>
              <a:gd name="connsiteY13" fmla="*/ 3123785 h 3816031"/>
              <a:gd name="connsiteX0" fmla="*/ 633510 w 4434624"/>
              <a:gd name="connsiteY0" fmla="*/ 3056451 h 3748697"/>
              <a:gd name="connsiteX1" fmla="*/ 1129456 w 4434624"/>
              <a:gd name="connsiteY1" fmla="*/ 2475264 h 3748697"/>
              <a:gd name="connsiteX2" fmla="*/ 1036466 w 4434624"/>
              <a:gd name="connsiteY2" fmla="*/ 1444627 h 3748697"/>
              <a:gd name="connsiteX3" fmla="*/ 1540161 w 4434624"/>
              <a:gd name="connsiteY3" fmla="*/ 762702 h 3748697"/>
              <a:gd name="connsiteX4" fmla="*/ 2663788 w 4434624"/>
              <a:gd name="connsiteY4" fmla="*/ 592220 h 3748697"/>
              <a:gd name="connsiteX5" fmla="*/ 3283720 w 4434624"/>
              <a:gd name="connsiteY5" fmla="*/ 88525 h 3748697"/>
              <a:gd name="connsiteX6" fmla="*/ 4105132 w 4434624"/>
              <a:gd name="connsiteY6" fmla="*/ 49781 h 3748697"/>
              <a:gd name="connsiteX7" fmla="*/ 4430595 w 4434624"/>
              <a:gd name="connsiteY7" fmla="*/ 607718 h 3748697"/>
              <a:gd name="connsiteX8" fmla="*/ 3911402 w 4434624"/>
              <a:gd name="connsiteY8" fmla="*/ 1367136 h 3748697"/>
              <a:gd name="connsiteX9" fmla="*/ 1888873 w 4434624"/>
              <a:gd name="connsiteY9" fmla="*/ 1413630 h 3748697"/>
              <a:gd name="connsiteX10" fmla="*/ 1571157 w 4434624"/>
              <a:gd name="connsiteY10" fmla="*/ 2560505 h 3748697"/>
              <a:gd name="connsiteX11" fmla="*/ 184059 w 4434624"/>
              <a:gd name="connsiteY11" fmla="*/ 3699630 h 3748697"/>
              <a:gd name="connsiteX12" fmla="*/ 52323 w 4434624"/>
              <a:gd name="connsiteY12" fmla="*/ 3505902 h 3748697"/>
              <a:gd name="connsiteX13" fmla="*/ 633510 w 4434624"/>
              <a:gd name="connsiteY13" fmla="*/ 3056451 h 3748697"/>
              <a:gd name="connsiteX0" fmla="*/ 633510 w 4431159"/>
              <a:gd name="connsiteY0" fmla="*/ 3097784 h 3790030"/>
              <a:gd name="connsiteX1" fmla="*/ 1129456 w 4431159"/>
              <a:gd name="connsiteY1" fmla="*/ 2516597 h 3790030"/>
              <a:gd name="connsiteX2" fmla="*/ 1036466 w 4431159"/>
              <a:gd name="connsiteY2" fmla="*/ 1485960 h 3790030"/>
              <a:gd name="connsiteX3" fmla="*/ 1540161 w 4431159"/>
              <a:gd name="connsiteY3" fmla="*/ 804035 h 3790030"/>
              <a:gd name="connsiteX4" fmla="*/ 2663788 w 4431159"/>
              <a:gd name="connsiteY4" fmla="*/ 633553 h 3790030"/>
              <a:gd name="connsiteX5" fmla="*/ 3283720 w 4431159"/>
              <a:gd name="connsiteY5" fmla="*/ 129858 h 3790030"/>
              <a:gd name="connsiteX6" fmla="*/ 3996644 w 4431159"/>
              <a:gd name="connsiteY6" fmla="*/ 36870 h 3790030"/>
              <a:gd name="connsiteX7" fmla="*/ 4430595 w 4431159"/>
              <a:gd name="connsiteY7" fmla="*/ 649051 h 3790030"/>
              <a:gd name="connsiteX8" fmla="*/ 3911402 w 4431159"/>
              <a:gd name="connsiteY8" fmla="*/ 1408469 h 3790030"/>
              <a:gd name="connsiteX9" fmla="*/ 1888873 w 4431159"/>
              <a:gd name="connsiteY9" fmla="*/ 1454963 h 3790030"/>
              <a:gd name="connsiteX10" fmla="*/ 1571157 w 4431159"/>
              <a:gd name="connsiteY10" fmla="*/ 2601838 h 3790030"/>
              <a:gd name="connsiteX11" fmla="*/ 184059 w 4431159"/>
              <a:gd name="connsiteY11" fmla="*/ 3740963 h 3790030"/>
              <a:gd name="connsiteX12" fmla="*/ 52323 w 4431159"/>
              <a:gd name="connsiteY12" fmla="*/ 3547235 h 3790030"/>
              <a:gd name="connsiteX13" fmla="*/ 633510 w 4431159"/>
              <a:gd name="connsiteY13" fmla="*/ 3097784 h 3790030"/>
              <a:gd name="connsiteX0" fmla="*/ 633510 w 4431159"/>
              <a:gd name="connsiteY0" fmla="*/ 3097784 h 3790030"/>
              <a:gd name="connsiteX1" fmla="*/ 1129456 w 4431159"/>
              <a:gd name="connsiteY1" fmla="*/ 2516597 h 3790030"/>
              <a:gd name="connsiteX2" fmla="*/ 1036466 w 4431159"/>
              <a:gd name="connsiteY2" fmla="*/ 1485960 h 3790030"/>
              <a:gd name="connsiteX3" fmla="*/ 1540161 w 4431159"/>
              <a:gd name="connsiteY3" fmla="*/ 804035 h 3790030"/>
              <a:gd name="connsiteX4" fmla="*/ 2663788 w 4431159"/>
              <a:gd name="connsiteY4" fmla="*/ 633553 h 3790030"/>
              <a:gd name="connsiteX5" fmla="*/ 3283720 w 4431159"/>
              <a:gd name="connsiteY5" fmla="*/ 129858 h 3790030"/>
              <a:gd name="connsiteX6" fmla="*/ 3996644 w 4431159"/>
              <a:gd name="connsiteY6" fmla="*/ 36870 h 3790030"/>
              <a:gd name="connsiteX7" fmla="*/ 4430595 w 4431159"/>
              <a:gd name="connsiteY7" fmla="*/ 649051 h 3790030"/>
              <a:gd name="connsiteX8" fmla="*/ 3911402 w 4431159"/>
              <a:gd name="connsiteY8" fmla="*/ 1408469 h 3790030"/>
              <a:gd name="connsiteX9" fmla="*/ 3463624 w 4431159"/>
              <a:gd name="connsiteY9" fmla="*/ 1475091 h 3790030"/>
              <a:gd name="connsiteX10" fmla="*/ 1888873 w 4431159"/>
              <a:gd name="connsiteY10" fmla="*/ 1454963 h 3790030"/>
              <a:gd name="connsiteX11" fmla="*/ 1571157 w 4431159"/>
              <a:gd name="connsiteY11" fmla="*/ 2601838 h 3790030"/>
              <a:gd name="connsiteX12" fmla="*/ 184059 w 4431159"/>
              <a:gd name="connsiteY12" fmla="*/ 3740963 h 3790030"/>
              <a:gd name="connsiteX13" fmla="*/ 52323 w 4431159"/>
              <a:gd name="connsiteY13" fmla="*/ 3547235 h 3790030"/>
              <a:gd name="connsiteX14" fmla="*/ 633510 w 4431159"/>
              <a:gd name="connsiteY14" fmla="*/ 3097784 h 3790030"/>
              <a:gd name="connsiteX0" fmla="*/ 633510 w 4432194"/>
              <a:gd name="connsiteY0" fmla="*/ 3097784 h 3790030"/>
              <a:gd name="connsiteX1" fmla="*/ 1129456 w 4432194"/>
              <a:gd name="connsiteY1" fmla="*/ 2516597 h 3790030"/>
              <a:gd name="connsiteX2" fmla="*/ 1036466 w 4432194"/>
              <a:gd name="connsiteY2" fmla="*/ 1485960 h 3790030"/>
              <a:gd name="connsiteX3" fmla="*/ 1540161 w 4432194"/>
              <a:gd name="connsiteY3" fmla="*/ 804035 h 3790030"/>
              <a:gd name="connsiteX4" fmla="*/ 2663788 w 4432194"/>
              <a:gd name="connsiteY4" fmla="*/ 633553 h 3790030"/>
              <a:gd name="connsiteX5" fmla="*/ 3283720 w 4432194"/>
              <a:gd name="connsiteY5" fmla="*/ 129858 h 3790030"/>
              <a:gd name="connsiteX6" fmla="*/ 3996644 w 4432194"/>
              <a:gd name="connsiteY6" fmla="*/ 36870 h 3790030"/>
              <a:gd name="connsiteX7" fmla="*/ 4430595 w 4432194"/>
              <a:gd name="connsiteY7" fmla="*/ 649051 h 3790030"/>
              <a:gd name="connsiteX8" fmla="*/ 4117079 w 4432194"/>
              <a:gd name="connsiteY8" fmla="*/ 1254211 h 3790030"/>
              <a:gd name="connsiteX9" fmla="*/ 3463624 w 4432194"/>
              <a:gd name="connsiteY9" fmla="*/ 1475091 h 3790030"/>
              <a:gd name="connsiteX10" fmla="*/ 1888873 w 4432194"/>
              <a:gd name="connsiteY10" fmla="*/ 1454963 h 3790030"/>
              <a:gd name="connsiteX11" fmla="*/ 1571157 w 4432194"/>
              <a:gd name="connsiteY11" fmla="*/ 2601838 h 3790030"/>
              <a:gd name="connsiteX12" fmla="*/ 184059 w 4432194"/>
              <a:gd name="connsiteY12" fmla="*/ 3740963 h 3790030"/>
              <a:gd name="connsiteX13" fmla="*/ 52323 w 4432194"/>
              <a:gd name="connsiteY13" fmla="*/ 3547235 h 3790030"/>
              <a:gd name="connsiteX14" fmla="*/ 633510 w 4432194"/>
              <a:gd name="connsiteY14" fmla="*/ 3097784 h 3790030"/>
              <a:gd name="connsiteX0" fmla="*/ 633510 w 4432194"/>
              <a:gd name="connsiteY0" fmla="*/ 3097784 h 3790030"/>
              <a:gd name="connsiteX1" fmla="*/ 1129456 w 4432194"/>
              <a:gd name="connsiteY1" fmla="*/ 2516597 h 3790030"/>
              <a:gd name="connsiteX2" fmla="*/ 1036466 w 4432194"/>
              <a:gd name="connsiteY2" fmla="*/ 1485960 h 3790030"/>
              <a:gd name="connsiteX3" fmla="*/ 1540161 w 4432194"/>
              <a:gd name="connsiteY3" fmla="*/ 804035 h 3790030"/>
              <a:gd name="connsiteX4" fmla="*/ 2663788 w 4432194"/>
              <a:gd name="connsiteY4" fmla="*/ 633553 h 3790030"/>
              <a:gd name="connsiteX5" fmla="*/ 3283720 w 4432194"/>
              <a:gd name="connsiteY5" fmla="*/ 129858 h 3790030"/>
              <a:gd name="connsiteX6" fmla="*/ 3996644 w 4432194"/>
              <a:gd name="connsiteY6" fmla="*/ 36870 h 3790030"/>
              <a:gd name="connsiteX7" fmla="*/ 4430595 w 4432194"/>
              <a:gd name="connsiteY7" fmla="*/ 649051 h 3790030"/>
              <a:gd name="connsiteX8" fmla="*/ 4117079 w 4432194"/>
              <a:gd name="connsiteY8" fmla="*/ 1254211 h 3790030"/>
              <a:gd name="connsiteX9" fmla="*/ 3463624 w 4432194"/>
              <a:gd name="connsiteY9" fmla="*/ 1475091 h 3790030"/>
              <a:gd name="connsiteX10" fmla="*/ 1888873 w 4432194"/>
              <a:gd name="connsiteY10" fmla="*/ 1454963 h 3790030"/>
              <a:gd name="connsiteX11" fmla="*/ 1571157 w 4432194"/>
              <a:gd name="connsiteY11" fmla="*/ 2601838 h 3790030"/>
              <a:gd name="connsiteX12" fmla="*/ 184059 w 4432194"/>
              <a:gd name="connsiteY12" fmla="*/ 3740963 h 3790030"/>
              <a:gd name="connsiteX13" fmla="*/ 52323 w 4432194"/>
              <a:gd name="connsiteY13" fmla="*/ 3547235 h 3790030"/>
              <a:gd name="connsiteX14" fmla="*/ 633510 w 4432194"/>
              <a:gd name="connsiteY14" fmla="*/ 3097784 h 3790030"/>
              <a:gd name="connsiteX0" fmla="*/ 94606 w 4474477"/>
              <a:gd name="connsiteY0" fmla="*/ 3547235 h 3807201"/>
              <a:gd name="connsiteX1" fmla="*/ 1171739 w 4474477"/>
              <a:gd name="connsiteY1" fmla="*/ 2516597 h 3807201"/>
              <a:gd name="connsiteX2" fmla="*/ 1078749 w 4474477"/>
              <a:gd name="connsiteY2" fmla="*/ 1485960 h 3807201"/>
              <a:gd name="connsiteX3" fmla="*/ 1582444 w 4474477"/>
              <a:gd name="connsiteY3" fmla="*/ 804035 h 3807201"/>
              <a:gd name="connsiteX4" fmla="*/ 2706071 w 4474477"/>
              <a:gd name="connsiteY4" fmla="*/ 633553 h 3807201"/>
              <a:gd name="connsiteX5" fmla="*/ 3326003 w 4474477"/>
              <a:gd name="connsiteY5" fmla="*/ 129858 h 3807201"/>
              <a:gd name="connsiteX6" fmla="*/ 4038927 w 4474477"/>
              <a:gd name="connsiteY6" fmla="*/ 36870 h 3807201"/>
              <a:gd name="connsiteX7" fmla="*/ 4472878 w 4474477"/>
              <a:gd name="connsiteY7" fmla="*/ 649051 h 3807201"/>
              <a:gd name="connsiteX8" fmla="*/ 4159362 w 4474477"/>
              <a:gd name="connsiteY8" fmla="*/ 1254211 h 3807201"/>
              <a:gd name="connsiteX9" fmla="*/ 3505907 w 4474477"/>
              <a:gd name="connsiteY9" fmla="*/ 1475091 h 3807201"/>
              <a:gd name="connsiteX10" fmla="*/ 1931156 w 4474477"/>
              <a:gd name="connsiteY10" fmla="*/ 1454963 h 3807201"/>
              <a:gd name="connsiteX11" fmla="*/ 1613440 w 4474477"/>
              <a:gd name="connsiteY11" fmla="*/ 2601838 h 3807201"/>
              <a:gd name="connsiteX12" fmla="*/ 226342 w 4474477"/>
              <a:gd name="connsiteY12" fmla="*/ 3740963 h 3807201"/>
              <a:gd name="connsiteX13" fmla="*/ 94606 w 4474477"/>
              <a:gd name="connsiteY13" fmla="*/ 3547235 h 3807201"/>
              <a:gd name="connsiteX0" fmla="*/ 4380 w 4252515"/>
              <a:gd name="connsiteY0" fmla="*/ 3740963 h 3741156"/>
              <a:gd name="connsiteX1" fmla="*/ 949777 w 4252515"/>
              <a:gd name="connsiteY1" fmla="*/ 2516597 h 3741156"/>
              <a:gd name="connsiteX2" fmla="*/ 856787 w 4252515"/>
              <a:gd name="connsiteY2" fmla="*/ 1485960 h 3741156"/>
              <a:gd name="connsiteX3" fmla="*/ 1360482 w 4252515"/>
              <a:gd name="connsiteY3" fmla="*/ 804035 h 3741156"/>
              <a:gd name="connsiteX4" fmla="*/ 2484109 w 4252515"/>
              <a:gd name="connsiteY4" fmla="*/ 633553 h 3741156"/>
              <a:gd name="connsiteX5" fmla="*/ 3104041 w 4252515"/>
              <a:gd name="connsiteY5" fmla="*/ 129858 h 3741156"/>
              <a:gd name="connsiteX6" fmla="*/ 3816965 w 4252515"/>
              <a:gd name="connsiteY6" fmla="*/ 36870 h 3741156"/>
              <a:gd name="connsiteX7" fmla="*/ 4250916 w 4252515"/>
              <a:gd name="connsiteY7" fmla="*/ 649051 h 3741156"/>
              <a:gd name="connsiteX8" fmla="*/ 3937400 w 4252515"/>
              <a:gd name="connsiteY8" fmla="*/ 1254211 h 3741156"/>
              <a:gd name="connsiteX9" fmla="*/ 3283945 w 4252515"/>
              <a:gd name="connsiteY9" fmla="*/ 1475091 h 3741156"/>
              <a:gd name="connsiteX10" fmla="*/ 1709194 w 4252515"/>
              <a:gd name="connsiteY10" fmla="*/ 1454963 h 3741156"/>
              <a:gd name="connsiteX11" fmla="*/ 1391478 w 4252515"/>
              <a:gd name="connsiteY11" fmla="*/ 2601838 h 3741156"/>
              <a:gd name="connsiteX12" fmla="*/ 4380 w 4252515"/>
              <a:gd name="connsiteY12" fmla="*/ 3740963 h 3741156"/>
              <a:gd name="connsiteX0" fmla="*/ 561804 w 3422841"/>
              <a:gd name="connsiteY0" fmla="*/ 2601838 h 2701859"/>
              <a:gd name="connsiteX1" fmla="*/ 120103 w 3422841"/>
              <a:gd name="connsiteY1" fmla="*/ 2516597 h 2701859"/>
              <a:gd name="connsiteX2" fmla="*/ 27113 w 3422841"/>
              <a:gd name="connsiteY2" fmla="*/ 1485960 h 2701859"/>
              <a:gd name="connsiteX3" fmla="*/ 530808 w 3422841"/>
              <a:gd name="connsiteY3" fmla="*/ 804035 h 2701859"/>
              <a:gd name="connsiteX4" fmla="*/ 1654435 w 3422841"/>
              <a:gd name="connsiteY4" fmla="*/ 633553 h 2701859"/>
              <a:gd name="connsiteX5" fmla="*/ 2274367 w 3422841"/>
              <a:gd name="connsiteY5" fmla="*/ 129858 h 2701859"/>
              <a:gd name="connsiteX6" fmla="*/ 2987291 w 3422841"/>
              <a:gd name="connsiteY6" fmla="*/ 36870 h 2701859"/>
              <a:gd name="connsiteX7" fmla="*/ 3421242 w 3422841"/>
              <a:gd name="connsiteY7" fmla="*/ 649051 h 2701859"/>
              <a:gd name="connsiteX8" fmla="*/ 3107726 w 3422841"/>
              <a:gd name="connsiteY8" fmla="*/ 1254211 h 2701859"/>
              <a:gd name="connsiteX9" fmla="*/ 2454271 w 3422841"/>
              <a:gd name="connsiteY9" fmla="*/ 1475091 h 2701859"/>
              <a:gd name="connsiteX10" fmla="*/ 879520 w 3422841"/>
              <a:gd name="connsiteY10" fmla="*/ 1454963 h 2701859"/>
              <a:gd name="connsiteX11" fmla="*/ 561804 w 3422841"/>
              <a:gd name="connsiteY11" fmla="*/ 2601838 h 2701859"/>
              <a:gd name="connsiteX0" fmla="*/ 561804 w 3422841"/>
              <a:gd name="connsiteY0" fmla="*/ 2598626 h 2698647"/>
              <a:gd name="connsiteX1" fmla="*/ 120103 w 3422841"/>
              <a:gd name="connsiteY1" fmla="*/ 2513385 h 2698647"/>
              <a:gd name="connsiteX2" fmla="*/ 27113 w 3422841"/>
              <a:gd name="connsiteY2" fmla="*/ 1482748 h 2698647"/>
              <a:gd name="connsiteX3" fmla="*/ 530808 w 3422841"/>
              <a:gd name="connsiteY3" fmla="*/ 800823 h 2698647"/>
              <a:gd name="connsiteX4" fmla="*/ 1603016 w 3422841"/>
              <a:gd name="connsiteY4" fmla="*/ 521075 h 2698647"/>
              <a:gd name="connsiteX5" fmla="*/ 2274367 w 3422841"/>
              <a:gd name="connsiteY5" fmla="*/ 126646 h 2698647"/>
              <a:gd name="connsiteX6" fmla="*/ 2987291 w 3422841"/>
              <a:gd name="connsiteY6" fmla="*/ 33658 h 2698647"/>
              <a:gd name="connsiteX7" fmla="*/ 3421242 w 3422841"/>
              <a:gd name="connsiteY7" fmla="*/ 645839 h 2698647"/>
              <a:gd name="connsiteX8" fmla="*/ 3107726 w 3422841"/>
              <a:gd name="connsiteY8" fmla="*/ 1250999 h 2698647"/>
              <a:gd name="connsiteX9" fmla="*/ 2454271 w 3422841"/>
              <a:gd name="connsiteY9" fmla="*/ 1471879 h 2698647"/>
              <a:gd name="connsiteX10" fmla="*/ 879520 w 3422841"/>
              <a:gd name="connsiteY10" fmla="*/ 1451751 h 2698647"/>
              <a:gd name="connsiteX11" fmla="*/ 561804 w 3422841"/>
              <a:gd name="connsiteY11" fmla="*/ 2598626 h 2698647"/>
              <a:gd name="connsiteX0" fmla="*/ 561804 w 3422841"/>
              <a:gd name="connsiteY0" fmla="*/ 2706735 h 2806756"/>
              <a:gd name="connsiteX1" fmla="*/ 120103 w 3422841"/>
              <a:gd name="connsiteY1" fmla="*/ 2621494 h 2806756"/>
              <a:gd name="connsiteX2" fmla="*/ 27113 w 3422841"/>
              <a:gd name="connsiteY2" fmla="*/ 1590857 h 2806756"/>
              <a:gd name="connsiteX3" fmla="*/ 530808 w 3422841"/>
              <a:gd name="connsiteY3" fmla="*/ 908932 h 2806756"/>
              <a:gd name="connsiteX4" fmla="*/ 1603016 w 3422841"/>
              <a:gd name="connsiteY4" fmla="*/ 629184 h 2806756"/>
              <a:gd name="connsiteX5" fmla="*/ 2300077 w 3422841"/>
              <a:gd name="connsiteY5" fmla="*/ 35505 h 2806756"/>
              <a:gd name="connsiteX6" fmla="*/ 2987291 w 3422841"/>
              <a:gd name="connsiteY6" fmla="*/ 141767 h 2806756"/>
              <a:gd name="connsiteX7" fmla="*/ 3421242 w 3422841"/>
              <a:gd name="connsiteY7" fmla="*/ 753948 h 2806756"/>
              <a:gd name="connsiteX8" fmla="*/ 3107726 w 3422841"/>
              <a:gd name="connsiteY8" fmla="*/ 1359108 h 2806756"/>
              <a:gd name="connsiteX9" fmla="*/ 2454271 w 3422841"/>
              <a:gd name="connsiteY9" fmla="*/ 1579988 h 2806756"/>
              <a:gd name="connsiteX10" fmla="*/ 879520 w 3422841"/>
              <a:gd name="connsiteY10" fmla="*/ 1559860 h 2806756"/>
              <a:gd name="connsiteX11" fmla="*/ 561804 w 3422841"/>
              <a:gd name="connsiteY11" fmla="*/ 2706735 h 2806756"/>
              <a:gd name="connsiteX0" fmla="*/ 561804 w 3421253"/>
              <a:gd name="connsiteY0" fmla="*/ 2728054 h 2828075"/>
              <a:gd name="connsiteX1" fmla="*/ 120103 w 3421253"/>
              <a:gd name="connsiteY1" fmla="*/ 2642813 h 2828075"/>
              <a:gd name="connsiteX2" fmla="*/ 27113 w 3421253"/>
              <a:gd name="connsiteY2" fmla="*/ 1612176 h 2828075"/>
              <a:gd name="connsiteX3" fmla="*/ 530808 w 3421253"/>
              <a:gd name="connsiteY3" fmla="*/ 930251 h 2828075"/>
              <a:gd name="connsiteX4" fmla="*/ 1603016 w 3421253"/>
              <a:gd name="connsiteY4" fmla="*/ 650503 h 2828075"/>
              <a:gd name="connsiteX5" fmla="*/ 2300077 w 3421253"/>
              <a:gd name="connsiteY5" fmla="*/ 56824 h 2828075"/>
              <a:gd name="connsiteX6" fmla="*/ 3115840 w 3421253"/>
              <a:gd name="connsiteY6" fmla="*/ 105239 h 2828075"/>
              <a:gd name="connsiteX7" fmla="*/ 3421242 w 3421253"/>
              <a:gd name="connsiteY7" fmla="*/ 775267 h 2828075"/>
              <a:gd name="connsiteX8" fmla="*/ 3107726 w 3421253"/>
              <a:gd name="connsiteY8" fmla="*/ 1380427 h 2828075"/>
              <a:gd name="connsiteX9" fmla="*/ 2454271 w 3421253"/>
              <a:gd name="connsiteY9" fmla="*/ 1601307 h 2828075"/>
              <a:gd name="connsiteX10" fmla="*/ 879520 w 3421253"/>
              <a:gd name="connsiteY10" fmla="*/ 1581179 h 2828075"/>
              <a:gd name="connsiteX11" fmla="*/ 561804 w 3421253"/>
              <a:gd name="connsiteY11" fmla="*/ 2728054 h 2828075"/>
              <a:gd name="connsiteX0" fmla="*/ 561804 w 3421253"/>
              <a:gd name="connsiteY0" fmla="*/ 2728054 h 2828075"/>
              <a:gd name="connsiteX1" fmla="*/ 120103 w 3421253"/>
              <a:gd name="connsiteY1" fmla="*/ 2642813 h 2828075"/>
              <a:gd name="connsiteX2" fmla="*/ 27113 w 3421253"/>
              <a:gd name="connsiteY2" fmla="*/ 1612176 h 2828075"/>
              <a:gd name="connsiteX3" fmla="*/ 530808 w 3421253"/>
              <a:gd name="connsiteY3" fmla="*/ 930251 h 2828075"/>
              <a:gd name="connsiteX4" fmla="*/ 1603016 w 3421253"/>
              <a:gd name="connsiteY4" fmla="*/ 650503 h 2828075"/>
              <a:gd name="connsiteX5" fmla="*/ 2300077 w 3421253"/>
              <a:gd name="connsiteY5" fmla="*/ 56824 h 2828075"/>
              <a:gd name="connsiteX6" fmla="*/ 3115840 w 3421253"/>
              <a:gd name="connsiteY6" fmla="*/ 105239 h 2828075"/>
              <a:gd name="connsiteX7" fmla="*/ 3421242 w 3421253"/>
              <a:gd name="connsiteY7" fmla="*/ 775267 h 2828075"/>
              <a:gd name="connsiteX8" fmla="*/ 3107726 w 3421253"/>
              <a:gd name="connsiteY8" fmla="*/ 1380427 h 2828075"/>
              <a:gd name="connsiteX9" fmla="*/ 2454271 w 3421253"/>
              <a:gd name="connsiteY9" fmla="*/ 1601307 h 2828075"/>
              <a:gd name="connsiteX10" fmla="*/ 693125 w 3421253"/>
              <a:gd name="connsiteY10" fmla="*/ 1555469 h 2828075"/>
              <a:gd name="connsiteX11" fmla="*/ 561804 w 3421253"/>
              <a:gd name="connsiteY11" fmla="*/ 2728054 h 2828075"/>
              <a:gd name="connsiteX0" fmla="*/ 516935 w 3376384"/>
              <a:gd name="connsiteY0" fmla="*/ 2728054 h 2828680"/>
              <a:gd name="connsiteX1" fmla="*/ 75234 w 3376384"/>
              <a:gd name="connsiteY1" fmla="*/ 2642813 h 2828680"/>
              <a:gd name="connsiteX2" fmla="*/ 40091 w 3376384"/>
              <a:gd name="connsiteY2" fmla="*/ 1599321 h 2828680"/>
              <a:gd name="connsiteX3" fmla="*/ 485939 w 3376384"/>
              <a:gd name="connsiteY3" fmla="*/ 930251 h 2828680"/>
              <a:gd name="connsiteX4" fmla="*/ 1558147 w 3376384"/>
              <a:gd name="connsiteY4" fmla="*/ 650503 h 2828680"/>
              <a:gd name="connsiteX5" fmla="*/ 2255208 w 3376384"/>
              <a:gd name="connsiteY5" fmla="*/ 56824 h 2828680"/>
              <a:gd name="connsiteX6" fmla="*/ 3070971 w 3376384"/>
              <a:gd name="connsiteY6" fmla="*/ 105239 h 2828680"/>
              <a:gd name="connsiteX7" fmla="*/ 3376373 w 3376384"/>
              <a:gd name="connsiteY7" fmla="*/ 775267 h 2828680"/>
              <a:gd name="connsiteX8" fmla="*/ 3062857 w 3376384"/>
              <a:gd name="connsiteY8" fmla="*/ 1380427 h 2828680"/>
              <a:gd name="connsiteX9" fmla="*/ 2409402 w 3376384"/>
              <a:gd name="connsiteY9" fmla="*/ 1601307 h 2828680"/>
              <a:gd name="connsiteX10" fmla="*/ 648256 w 3376384"/>
              <a:gd name="connsiteY10" fmla="*/ 1555469 h 2828680"/>
              <a:gd name="connsiteX11" fmla="*/ 516935 w 3376384"/>
              <a:gd name="connsiteY11" fmla="*/ 2728054 h 2828680"/>
              <a:gd name="connsiteX0" fmla="*/ 604603 w 3464052"/>
              <a:gd name="connsiteY0" fmla="*/ 2728054 h 3004114"/>
              <a:gd name="connsiteX1" fmla="*/ 16089 w 3464052"/>
              <a:gd name="connsiteY1" fmla="*/ 3002482 h 3004114"/>
              <a:gd name="connsiteX2" fmla="*/ 162902 w 3464052"/>
              <a:gd name="connsiteY2" fmla="*/ 2642813 h 3004114"/>
              <a:gd name="connsiteX3" fmla="*/ 127759 w 3464052"/>
              <a:gd name="connsiteY3" fmla="*/ 1599321 h 3004114"/>
              <a:gd name="connsiteX4" fmla="*/ 573607 w 3464052"/>
              <a:gd name="connsiteY4" fmla="*/ 930251 h 3004114"/>
              <a:gd name="connsiteX5" fmla="*/ 1645815 w 3464052"/>
              <a:gd name="connsiteY5" fmla="*/ 650503 h 3004114"/>
              <a:gd name="connsiteX6" fmla="*/ 2342876 w 3464052"/>
              <a:gd name="connsiteY6" fmla="*/ 56824 h 3004114"/>
              <a:gd name="connsiteX7" fmla="*/ 3158639 w 3464052"/>
              <a:gd name="connsiteY7" fmla="*/ 105239 h 3004114"/>
              <a:gd name="connsiteX8" fmla="*/ 3464041 w 3464052"/>
              <a:gd name="connsiteY8" fmla="*/ 775267 h 3004114"/>
              <a:gd name="connsiteX9" fmla="*/ 3150525 w 3464052"/>
              <a:gd name="connsiteY9" fmla="*/ 1380427 h 3004114"/>
              <a:gd name="connsiteX10" fmla="*/ 2497070 w 3464052"/>
              <a:gd name="connsiteY10" fmla="*/ 1601307 h 3004114"/>
              <a:gd name="connsiteX11" fmla="*/ 735924 w 3464052"/>
              <a:gd name="connsiteY11" fmla="*/ 1555469 h 3004114"/>
              <a:gd name="connsiteX12" fmla="*/ 604603 w 3464052"/>
              <a:gd name="connsiteY12" fmla="*/ 2728054 h 3004114"/>
              <a:gd name="connsiteX0" fmla="*/ 652570 w 3512019"/>
              <a:gd name="connsiteY0" fmla="*/ 2728054 h 3004114"/>
              <a:gd name="connsiteX1" fmla="*/ 64056 w 3512019"/>
              <a:gd name="connsiteY1" fmla="*/ 3002482 h 3004114"/>
              <a:gd name="connsiteX2" fmla="*/ 19064 w 3512019"/>
              <a:gd name="connsiteY2" fmla="*/ 2828942 h 3004114"/>
              <a:gd name="connsiteX3" fmla="*/ 210869 w 3512019"/>
              <a:gd name="connsiteY3" fmla="*/ 2642813 h 3004114"/>
              <a:gd name="connsiteX4" fmla="*/ 175726 w 3512019"/>
              <a:gd name="connsiteY4" fmla="*/ 1599321 h 3004114"/>
              <a:gd name="connsiteX5" fmla="*/ 621574 w 3512019"/>
              <a:gd name="connsiteY5" fmla="*/ 930251 h 3004114"/>
              <a:gd name="connsiteX6" fmla="*/ 1693782 w 3512019"/>
              <a:gd name="connsiteY6" fmla="*/ 650503 h 3004114"/>
              <a:gd name="connsiteX7" fmla="*/ 2390843 w 3512019"/>
              <a:gd name="connsiteY7" fmla="*/ 56824 h 3004114"/>
              <a:gd name="connsiteX8" fmla="*/ 3206606 w 3512019"/>
              <a:gd name="connsiteY8" fmla="*/ 105239 h 3004114"/>
              <a:gd name="connsiteX9" fmla="*/ 3512008 w 3512019"/>
              <a:gd name="connsiteY9" fmla="*/ 775267 h 3004114"/>
              <a:gd name="connsiteX10" fmla="*/ 3198492 w 3512019"/>
              <a:gd name="connsiteY10" fmla="*/ 1380427 h 3004114"/>
              <a:gd name="connsiteX11" fmla="*/ 2545037 w 3512019"/>
              <a:gd name="connsiteY11" fmla="*/ 1601307 h 3004114"/>
              <a:gd name="connsiteX12" fmla="*/ 783891 w 3512019"/>
              <a:gd name="connsiteY12" fmla="*/ 1555469 h 3004114"/>
              <a:gd name="connsiteX13" fmla="*/ 652570 w 3512019"/>
              <a:gd name="connsiteY13" fmla="*/ 2728054 h 3004114"/>
              <a:gd name="connsiteX0" fmla="*/ 642612 w 3502061"/>
              <a:gd name="connsiteY0" fmla="*/ 2728054 h 3004114"/>
              <a:gd name="connsiteX1" fmla="*/ 92662 w 3502061"/>
              <a:gd name="connsiteY1" fmla="*/ 3002482 h 3004114"/>
              <a:gd name="connsiteX2" fmla="*/ 9106 w 3502061"/>
              <a:gd name="connsiteY2" fmla="*/ 2828942 h 3004114"/>
              <a:gd name="connsiteX3" fmla="*/ 200911 w 3502061"/>
              <a:gd name="connsiteY3" fmla="*/ 2642813 h 3004114"/>
              <a:gd name="connsiteX4" fmla="*/ 165768 w 3502061"/>
              <a:gd name="connsiteY4" fmla="*/ 1599321 h 3004114"/>
              <a:gd name="connsiteX5" fmla="*/ 611616 w 3502061"/>
              <a:gd name="connsiteY5" fmla="*/ 930251 h 3004114"/>
              <a:gd name="connsiteX6" fmla="*/ 1683824 w 3502061"/>
              <a:gd name="connsiteY6" fmla="*/ 650503 h 3004114"/>
              <a:gd name="connsiteX7" fmla="*/ 2380885 w 3502061"/>
              <a:gd name="connsiteY7" fmla="*/ 56824 h 3004114"/>
              <a:gd name="connsiteX8" fmla="*/ 3196648 w 3502061"/>
              <a:gd name="connsiteY8" fmla="*/ 105239 h 3004114"/>
              <a:gd name="connsiteX9" fmla="*/ 3502050 w 3502061"/>
              <a:gd name="connsiteY9" fmla="*/ 775267 h 3004114"/>
              <a:gd name="connsiteX10" fmla="*/ 3188534 w 3502061"/>
              <a:gd name="connsiteY10" fmla="*/ 1380427 h 3004114"/>
              <a:gd name="connsiteX11" fmla="*/ 2535079 w 3502061"/>
              <a:gd name="connsiteY11" fmla="*/ 1601307 h 3004114"/>
              <a:gd name="connsiteX12" fmla="*/ 773933 w 3502061"/>
              <a:gd name="connsiteY12" fmla="*/ 1555469 h 3004114"/>
              <a:gd name="connsiteX13" fmla="*/ 642612 w 3502061"/>
              <a:gd name="connsiteY13" fmla="*/ 2728054 h 3004114"/>
              <a:gd name="connsiteX0" fmla="*/ 627143 w 3486592"/>
              <a:gd name="connsiteY0" fmla="*/ 2728054 h 3004114"/>
              <a:gd name="connsiteX1" fmla="*/ 77193 w 3486592"/>
              <a:gd name="connsiteY1" fmla="*/ 3002482 h 3004114"/>
              <a:gd name="connsiteX2" fmla="*/ 12919 w 3486592"/>
              <a:gd name="connsiteY2" fmla="*/ 2848224 h 3004114"/>
              <a:gd name="connsiteX3" fmla="*/ 185442 w 3486592"/>
              <a:gd name="connsiteY3" fmla="*/ 2642813 h 3004114"/>
              <a:gd name="connsiteX4" fmla="*/ 150299 w 3486592"/>
              <a:gd name="connsiteY4" fmla="*/ 1599321 h 3004114"/>
              <a:gd name="connsiteX5" fmla="*/ 596147 w 3486592"/>
              <a:gd name="connsiteY5" fmla="*/ 930251 h 3004114"/>
              <a:gd name="connsiteX6" fmla="*/ 1668355 w 3486592"/>
              <a:gd name="connsiteY6" fmla="*/ 650503 h 3004114"/>
              <a:gd name="connsiteX7" fmla="*/ 2365416 w 3486592"/>
              <a:gd name="connsiteY7" fmla="*/ 56824 h 3004114"/>
              <a:gd name="connsiteX8" fmla="*/ 3181179 w 3486592"/>
              <a:gd name="connsiteY8" fmla="*/ 105239 h 3004114"/>
              <a:gd name="connsiteX9" fmla="*/ 3486581 w 3486592"/>
              <a:gd name="connsiteY9" fmla="*/ 775267 h 3004114"/>
              <a:gd name="connsiteX10" fmla="*/ 3173065 w 3486592"/>
              <a:gd name="connsiteY10" fmla="*/ 1380427 h 3004114"/>
              <a:gd name="connsiteX11" fmla="*/ 2519610 w 3486592"/>
              <a:gd name="connsiteY11" fmla="*/ 1601307 h 3004114"/>
              <a:gd name="connsiteX12" fmla="*/ 758464 w 3486592"/>
              <a:gd name="connsiteY12" fmla="*/ 1555469 h 3004114"/>
              <a:gd name="connsiteX13" fmla="*/ 627143 w 3486592"/>
              <a:gd name="connsiteY13" fmla="*/ 2728054 h 3004114"/>
              <a:gd name="connsiteX0" fmla="*/ 627143 w 3486592"/>
              <a:gd name="connsiteY0" fmla="*/ 2728054 h 3004114"/>
              <a:gd name="connsiteX1" fmla="*/ 77193 w 3486592"/>
              <a:gd name="connsiteY1" fmla="*/ 3002482 h 3004114"/>
              <a:gd name="connsiteX2" fmla="*/ 12919 w 3486592"/>
              <a:gd name="connsiteY2" fmla="*/ 2848224 h 3004114"/>
              <a:gd name="connsiteX3" fmla="*/ 211152 w 3486592"/>
              <a:gd name="connsiteY3" fmla="*/ 2456418 h 3004114"/>
              <a:gd name="connsiteX4" fmla="*/ 150299 w 3486592"/>
              <a:gd name="connsiteY4" fmla="*/ 1599321 h 3004114"/>
              <a:gd name="connsiteX5" fmla="*/ 596147 w 3486592"/>
              <a:gd name="connsiteY5" fmla="*/ 930251 h 3004114"/>
              <a:gd name="connsiteX6" fmla="*/ 1668355 w 3486592"/>
              <a:gd name="connsiteY6" fmla="*/ 650503 h 3004114"/>
              <a:gd name="connsiteX7" fmla="*/ 2365416 w 3486592"/>
              <a:gd name="connsiteY7" fmla="*/ 56824 h 3004114"/>
              <a:gd name="connsiteX8" fmla="*/ 3181179 w 3486592"/>
              <a:gd name="connsiteY8" fmla="*/ 105239 h 3004114"/>
              <a:gd name="connsiteX9" fmla="*/ 3486581 w 3486592"/>
              <a:gd name="connsiteY9" fmla="*/ 775267 h 3004114"/>
              <a:gd name="connsiteX10" fmla="*/ 3173065 w 3486592"/>
              <a:gd name="connsiteY10" fmla="*/ 1380427 h 3004114"/>
              <a:gd name="connsiteX11" fmla="*/ 2519610 w 3486592"/>
              <a:gd name="connsiteY11" fmla="*/ 1601307 h 3004114"/>
              <a:gd name="connsiteX12" fmla="*/ 758464 w 3486592"/>
              <a:gd name="connsiteY12" fmla="*/ 1555469 h 3004114"/>
              <a:gd name="connsiteX13" fmla="*/ 627143 w 3486592"/>
              <a:gd name="connsiteY13" fmla="*/ 2728054 h 3004114"/>
              <a:gd name="connsiteX0" fmla="*/ 595006 w 3486592"/>
              <a:gd name="connsiteY0" fmla="*/ 2644498 h 3003826"/>
              <a:gd name="connsiteX1" fmla="*/ 77193 w 3486592"/>
              <a:gd name="connsiteY1" fmla="*/ 3002482 h 3003826"/>
              <a:gd name="connsiteX2" fmla="*/ 12919 w 3486592"/>
              <a:gd name="connsiteY2" fmla="*/ 2848224 h 3003826"/>
              <a:gd name="connsiteX3" fmla="*/ 211152 w 3486592"/>
              <a:gd name="connsiteY3" fmla="*/ 2456418 h 3003826"/>
              <a:gd name="connsiteX4" fmla="*/ 150299 w 3486592"/>
              <a:gd name="connsiteY4" fmla="*/ 1599321 h 3003826"/>
              <a:gd name="connsiteX5" fmla="*/ 596147 w 3486592"/>
              <a:gd name="connsiteY5" fmla="*/ 930251 h 3003826"/>
              <a:gd name="connsiteX6" fmla="*/ 1668355 w 3486592"/>
              <a:gd name="connsiteY6" fmla="*/ 650503 h 3003826"/>
              <a:gd name="connsiteX7" fmla="*/ 2365416 w 3486592"/>
              <a:gd name="connsiteY7" fmla="*/ 56824 h 3003826"/>
              <a:gd name="connsiteX8" fmla="*/ 3181179 w 3486592"/>
              <a:gd name="connsiteY8" fmla="*/ 105239 h 3003826"/>
              <a:gd name="connsiteX9" fmla="*/ 3486581 w 3486592"/>
              <a:gd name="connsiteY9" fmla="*/ 775267 h 3003826"/>
              <a:gd name="connsiteX10" fmla="*/ 3173065 w 3486592"/>
              <a:gd name="connsiteY10" fmla="*/ 1380427 h 3003826"/>
              <a:gd name="connsiteX11" fmla="*/ 2519610 w 3486592"/>
              <a:gd name="connsiteY11" fmla="*/ 1601307 h 3003826"/>
              <a:gd name="connsiteX12" fmla="*/ 758464 w 3486592"/>
              <a:gd name="connsiteY12" fmla="*/ 1555469 h 3003826"/>
              <a:gd name="connsiteX13" fmla="*/ 595006 w 3486592"/>
              <a:gd name="connsiteY13" fmla="*/ 2644498 h 3003826"/>
              <a:gd name="connsiteX0" fmla="*/ 588895 w 3480481"/>
              <a:gd name="connsiteY0" fmla="*/ 2644498 h 3029301"/>
              <a:gd name="connsiteX1" fmla="*/ 109646 w 3480481"/>
              <a:gd name="connsiteY1" fmla="*/ 3028192 h 3029301"/>
              <a:gd name="connsiteX2" fmla="*/ 6808 w 3480481"/>
              <a:gd name="connsiteY2" fmla="*/ 2848224 h 3029301"/>
              <a:gd name="connsiteX3" fmla="*/ 205041 w 3480481"/>
              <a:gd name="connsiteY3" fmla="*/ 2456418 h 3029301"/>
              <a:gd name="connsiteX4" fmla="*/ 144188 w 3480481"/>
              <a:gd name="connsiteY4" fmla="*/ 1599321 h 3029301"/>
              <a:gd name="connsiteX5" fmla="*/ 590036 w 3480481"/>
              <a:gd name="connsiteY5" fmla="*/ 930251 h 3029301"/>
              <a:gd name="connsiteX6" fmla="*/ 1662244 w 3480481"/>
              <a:gd name="connsiteY6" fmla="*/ 650503 h 3029301"/>
              <a:gd name="connsiteX7" fmla="*/ 2359305 w 3480481"/>
              <a:gd name="connsiteY7" fmla="*/ 56824 h 3029301"/>
              <a:gd name="connsiteX8" fmla="*/ 3175068 w 3480481"/>
              <a:gd name="connsiteY8" fmla="*/ 105239 h 3029301"/>
              <a:gd name="connsiteX9" fmla="*/ 3480470 w 3480481"/>
              <a:gd name="connsiteY9" fmla="*/ 775267 h 3029301"/>
              <a:gd name="connsiteX10" fmla="*/ 3166954 w 3480481"/>
              <a:gd name="connsiteY10" fmla="*/ 1380427 h 3029301"/>
              <a:gd name="connsiteX11" fmla="*/ 2513499 w 3480481"/>
              <a:gd name="connsiteY11" fmla="*/ 1601307 h 3029301"/>
              <a:gd name="connsiteX12" fmla="*/ 752353 w 3480481"/>
              <a:gd name="connsiteY12" fmla="*/ 1555469 h 3029301"/>
              <a:gd name="connsiteX13" fmla="*/ 588895 w 3480481"/>
              <a:gd name="connsiteY13" fmla="*/ 2644498 h 302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0481" h="3029301">
                <a:moveTo>
                  <a:pt x="588895" y="2644498"/>
                </a:moveTo>
                <a:cubicBezTo>
                  <a:pt x="534268" y="2855672"/>
                  <a:pt x="183263" y="3042399"/>
                  <a:pt x="109646" y="3028192"/>
                </a:cubicBezTo>
                <a:cubicBezTo>
                  <a:pt x="25486" y="3042864"/>
                  <a:pt x="-17661" y="2908169"/>
                  <a:pt x="6808" y="2848224"/>
                </a:cubicBezTo>
                <a:cubicBezTo>
                  <a:pt x="31277" y="2788279"/>
                  <a:pt x="182144" y="2664568"/>
                  <a:pt x="205041" y="2456418"/>
                </a:cubicBezTo>
                <a:cubicBezTo>
                  <a:pt x="227938" y="2248268"/>
                  <a:pt x="80022" y="1853682"/>
                  <a:pt x="144188" y="1599321"/>
                </a:cubicBezTo>
                <a:cubicBezTo>
                  <a:pt x="208354" y="1344960"/>
                  <a:pt x="318816" y="1072319"/>
                  <a:pt x="590036" y="930251"/>
                </a:cubicBezTo>
                <a:cubicBezTo>
                  <a:pt x="861256" y="788183"/>
                  <a:pt x="1367366" y="796074"/>
                  <a:pt x="1662244" y="650503"/>
                </a:cubicBezTo>
                <a:cubicBezTo>
                  <a:pt x="1957122" y="504932"/>
                  <a:pt x="2107168" y="147701"/>
                  <a:pt x="2359305" y="56824"/>
                </a:cubicBezTo>
                <a:cubicBezTo>
                  <a:pt x="2611442" y="-34053"/>
                  <a:pt x="2988207" y="-14501"/>
                  <a:pt x="3175068" y="105239"/>
                </a:cubicBezTo>
                <a:cubicBezTo>
                  <a:pt x="3361929" y="224979"/>
                  <a:pt x="3481822" y="562736"/>
                  <a:pt x="3480470" y="775267"/>
                </a:cubicBezTo>
                <a:cubicBezTo>
                  <a:pt x="3479118" y="987798"/>
                  <a:pt x="3328116" y="1242754"/>
                  <a:pt x="3166954" y="1380427"/>
                </a:cubicBezTo>
                <a:cubicBezTo>
                  <a:pt x="3005792" y="1518100"/>
                  <a:pt x="2850587" y="1593558"/>
                  <a:pt x="2513499" y="1601307"/>
                </a:cubicBezTo>
                <a:cubicBezTo>
                  <a:pt x="2176411" y="1609056"/>
                  <a:pt x="1073120" y="1381604"/>
                  <a:pt x="752353" y="1555469"/>
                </a:cubicBezTo>
                <a:cubicBezTo>
                  <a:pt x="431586" y="1729334"/>
                  <a:pt x="715464" y="2467559"/>
                  <a:pt x="588895" y="2644498"/>
                </a:cubicBezTo>
                <a:close/>
              </a:path>
            </a:pathLst>
          </a:custGeom>
          <a:noFill/>
          <a:ln w="28575" cmpd="sng">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46"/>
          <p:cNvSpPr/>
          <p:nvPr/>
        </p:nvSpPr>
        <p:spPr>
          <a:xfrm>
            <a:off x="2362200" y="2794651"/>
            <a:ext cx="3159826" cy="2827444"/>
          </a:xfrm>
          <a:custGeom>
            <a:avLst/>
            <a:gdLst>
              <a:gd name="connsiteX0" fmla="*/ 0 w 3549112"/>
              <a:gd name="connsiteY0" fmla="*/ 2859438 h 2859438"/>
              <a:gd name="connsiteX1" fmla="*/ 348712 w 3549112"/>
              <a:gd name="connsiteY1" fmla="*/ 2619214 h 2859438"/>
              <a:gd name="connsiteX2" fmla="*/ 976393 w 3549112"/>
              <a:gd name="connsiteY2" fmla="*/ 2107770 h 2859438"/>
              <a:gd name="connsiteX3" fmla="*/ 1278610 w 3549112"/>
              <a:gd name="connsiteY3" fmla="*/ 1658319 h 2859438"/>
              <a:gd name="connsiteX4" fmla="*/ 1224366 w 3549112"/>
              <a:gd name="connsiteY4" fmla="*/ 1015139 h 2859438"/>
              <a:gd name="connsiteX5" fmla="*/ 1317356 w 3549112"/>
              <a:gd name="connsiteY5" fmla="*/ 542441 h 2859438"/>
              <a:gd name="connsiteX6" fmla="*/ 1604074 w 3549112"/>
              <a:gd name="connsiteY6" fmla="*/ 294468 h 2859438"/>
              <a:gd name="connsiteX7" fmla="*/ 2262752 w 3549112"/>
              <a:gd name="connsiteY7" fmla="*/ 278970 h 2859438"/>
              <a:gd name="connsiteX8" fmla="*/ 2890434 w 3549112"/>
              <a:gd name="connsiteY8" fmla="*/ 286719 h 2859438"/>
              <a:gd name="connsiteX9" fmla="*/ 3549112 w 3549112"/>
              <a:gd name="connsiteY9" fmla="*/ 0 h 2859438"/>
              <a:gd name="connsiteX0" fmla="*/ 0 w 3797084"/>
              <a:gd name="connsiteY0" fmla="*/ 3037669 h 3037669"/>
              <a:gd name="connsiteX1" fmla="*/ 348712 w 3797084"/>
              <a:gd name="connsiteY1" fmla="*/ 2797445 h 3037669"/>
              <a:gd name="connsiteX2" fmla="*/ 976393 w 3797084"/>
              <a:gd name="connsiteY2" fmla="*/ 2286001 h 3037669"/>
              <a:gd name="connsiteX3" fmla="*/ 1278610 w 3797084"/>
              <a:gd name="connsiteY3" fmla="*/ 1836550 h 3037669"/>
              <a:gd name="connsiteX4" fmla="*/ 1224366 w 3797084"/>
              <a:gd name="connsiteY4" fmla="*/ 1193370 h 3037669"/>
              <a:gd name="connsiteX5" fmla="*/ 1317356 w 3797084"/>
              <a:gd name="connsiteY5" fmla="*/ 720672 h 3037669"/>
              <a:gd name="connsiteX6" fmla="*/ 1604074 w 3797084"/>
              <a:gd name="connsiteY6" fmla="*/ 472699 h 3037669"/>
              <a:gd name="connsiteX7" fmla="*/ 2262752 w 3797084"/>
              <a:gd name="connsiteY7" fmla="*/ 457201 h 3037669"/>
              <a:gd name="connsiteX8" fmla="*/ 2890434 w 3797084"/>
              <a:gd name="connsiteY8" fmla="*/ 464950 h 3037669"/>
              <a:gd name="connsiteX9" fmla="*/ 3797084 w 3797084"/>
              <a:gd name="connsiteY9" fmla="*/ 0 h 3037669"/>
              <a:gd name="connsiteX0" fmla="*/ 0 w 3797084"/>
              <a:gd name="connsiteY0" fmla="*/ 3037669 h 3037669"/>
              <a:gd name="connsiteX1" fmla="*/ 348712 w 3797084"/>
              <a:gd name="connsiteY1" fmla="*/ 2797445 h 3037669"/>
              <a:gd name="connsiteX2" fmla="*/ 976393 w 3797084"/>
              <a:gd name="connsiteY2" fmla="*/ 2286001 h 3037669"/>
              <a:gd name="connsiteX3" fmla="*/ 1278610 w 3797084"/>
              <a:gd name="connsiteY3" fmla="*/ 1836550 h 3037669"/>
              <a:gd name="connsiteX4" fmla="*/ 1224366 w 3797084"/>
              <a:gd name="connsiteY4" fmla="*/ 1193370 h 3037669"/>
              <a:gd name="connsiteX5" fmla="*/ 1317356 w 3797084"/>
              <a:gd name="connsiteY5" fmla="*/ 720672 h 3037669"/>
              <a:gd name="connsiteX6" fmla="*/ 1604074 w 3797084"/>
              <a:gd name="connsiteY6" fmla="*/ 472699 h 3037669"/>
              <a:gd name="connsiteX7" fmla="*/ 2262752 w 3797084"/>
              <a:gd name="connsiteY7" fmla="*/ 457201 h 3037669"/>
              <a:gd name="connsiteX8" fmla="*/ 2983424 w 3797084"/>
              <a:gd name="connsiteY8" fmla="*/ 371961 h 3037669"/>
              <a:gd name="connsiteX9" fmla="*/ 3797084 w 3797084"/>
              <a:gd name="connsiteY9" fmla="*/ 0 h 3037669"/>
              <a:gd name="connsiteX0" fmla="*/ 0 w 3797084"/>
              <a:gd name="connsiteY0" fmla="*/ 3037669 h 3037669"/>
              <a:gd name="connsiteX1" fmla="*/ 348712 w 3797084"/>
              <a:gd name="connsiteY1" fmla="*/ 2797445 h 3037669"/>
              <a:gd name="connsiteX2" fmla="*/ 976393 w 3797084"/>
              <a:gd name="connsiteY2" fmla="*/ 2286001 h 3037669"/>
              <a:gd name="connsiteX3" fmla="*/ 1278610 w 3797084"/>
              <a:gd name="connsiteY3" fmla="*/ 1836550 h 3037669"/>
              <a:gd name="connsiteX4" fmla="*/ 1224366 w 3797084"/>
              <a:gd name="connsiteY4" fmla="*/ 1193370 h 3037669"/>
              <a:gd name="connsiteX5" fmla="*/ 1317356 w 3797084"/>
              <a:gd name="connsiteY5" fmla="*/ 720672 h 3037669"/>
              <a:gd name="connsiteX6" fmla="*/ 1673816 w 3797084"/>
              <a:gd name="connsiteY6" fmla="*/ 511445 h 3037669"/>
              <a:gd name="connsiteX7" fmla="*/ 2262752 w 3797084"/>
              <a:gd name="connsiteY7" fmla="*/ 457201 h 3037669"/>
              <a:gd name="connsiteX8" fmla="*/ 2983424 w 3797084"/>
              <a:gd name="connsiteY8" fmla="*/ 371961 h 3037669"/>
              <a:gd name="connsiteX9" fmla="*/ 3797084 w 3797084"/>
              <a:gd name="connsiteY9" fmla="*/ 0 h 3037669"/>
              <a:gd name="connsiteX0" fmla="*/ 0 w 3797084"/>
              <a:gd name="connsiteY0" fmla="*/ 3037669 h 3037669"/>
              <a:gd name="connsiteX1" fmla="*/ 348712 w 3797084"/>
              <a:gd name="connsiteY1" fmla="*/ 2797445 h 3037669"/>
              <a:gd name="connsiteX2" fmla="*/ 976393 w 3797084"/>
              <a:gd name="connsiteY2" fmla="*/ 2286001 h 3037669"/>
              <a:gd name="connsiteX3" fmla="*/ 1278610 w 3797084"/>
              <a:gd name="connsiteY3" fmla="*/ 1836550 h 3037669"/>
              <a:gd name="connsiteX4" fmla="*/ 1224366 w 3797084"/>
              <a:gd name="connsiteY4" fmla="*/ 1193370 h 3037669"/>
              <a:gd name="connsiteX5" fmla="*/ 1356102 w 3797084"/>
              <a:gd name="connsiteY5" fmla="*/ 767167 h 3037669"/>
              <a:gd name="connsiteX6" fmla="*/ 1673816 w 3797084"/>
              <a:gd name="connsiteY6" fmla="*/ 511445 h 3037669"/>
              <a:gd name="connsiteX7" fmla="*/ 2262752 w 3797084"/>
              <a:gd name="connsiteY7" fmla="*/ 457201 h 3037669"/>
              <a:gd name="connsiteX8" fmla="*/ 2983424 w 3797084"/>
              <a:gd name="connsiteY8" fmla="*/ 371961 h 3037669"/>
              <a:gd name="connsiteX9" fmla="*/ 3797084 w 3797084"/>
              <a:gd name="connsiteY9" fmla="*/ 0 h 3037669"/>
              <a:gd name="connsiteX0" fmla="*/ 0 w 3673097"/>
              <a:gd name="connsiteY0" fmla="*/ 2967926 h 2967926"/>
              <a:gd name="connsiteX1" fmla="*/ 348712 w 3673097"/>
              <a:gd name="connsiteY1" fmla="*/ 2727702 h 2967926"/>
              <a:gd name="connsiteX2" fmla="*/ 976393 w 3673097"/>
              <a:gd name="connsiteY2" fmla="*/ 2216258 h 2967926"/>
              <a:gd name="connsiteX3" fmla="*/ 1278610 w 3673097"/>
              <a:gd name="connsiteY3" fmla="*/ 1766807 h 2967926"/>
              <a:gd name="connsiteX4" fmla="*/ 1224366 w 3673097"/>
              <a:gd name="connsiteY4" fmla="*/ 1123627 h 2967926"/>
              <a:gd name="connsiteX5" fmla="*/ 1356102 w 3673097"/>
              <a:gd name="connsiteY5" fmla="*/ 697424 h 2967926"/>
              <a:gd name="connsiteX6" fmla="*/ 1673816 w 3673097"/>
              <a:gd name="connsiteY6" fmla="*/ 441702 h 2967926"/>
              <a:gd name="connsiteX7" fmla="*/ 2262752 w 3673097"/>
              <a:gd name="connsiteY7" fmla="*/ 387458 h 2967926"/>
              <a:gd name="connsiteX8" fmla="*/ 2983424 w 3673097"/>
              <a:gd name="connsiteY8" fmla="*/ 302218 h 2967926"/>
              <a:gd name="connsiteX9" fmla="*/ 3673097 w 3673097"/>
              <a:gd name="connsiteY9" fmla="*/ 0 h 2967926"/>
              <a:gd name="connsiteX0" fmla="*/ 0 w 3673097"/>
              <a:gd name="connsiteY0" fmla="*/ 2967926 h 2967926"/>
              <a:gd name="connsiteX1" fmla="*/ 348712 w 3673097"/>
              <a:gd name="connsiteY1" fmla="*/ 2727702 h 2967926"/>
              <a:gd name="connsiteX2" fmla="*/ 976393 w 3673097"/>
              <a:gd name="connsiteY2" fmla="*/ 2216258 h 2967926"/>
              <a:gd name="connsiteX3" fmla="*/ 1278610 w 3673097"/>
              <a:gd name="connsiteY3" fmla="*/ 1766807 h 2967926"/>
              <a:gd name="connsiteX4" fmla="*/ 1224366 w 3673097"/>
              <a:gd name="connsiteY4" fmla="*/ 1123627 h 2967926"/>
              <a:gd name="connsiteX5" fmla="*/ 1356102 w 3673097"/>
              <a:gd name="connsiteY5" fmla="*/ 697424 h 2967926"/>
              <a:gd name="connsiteX6" fmla="*/ 1673816 w 3673097"/>
              <a:gd name="connsiteY6" fmla="*/ 441702 h 2967926"/>
              <a:gd name="connsiteX7" fmla="*/ 2262752 w 3673097"/>
              <a:gd name="connsiteY7" fmla="*/ 387458 h 2967926"/>
              <a:gd name="connsiteX8" fmla="*/ 2983424 w 3673097"/>
              <a:gd name="connsiteY8" fmla="*/ 302218 h 2967926"/>
              <a:gd name="connsiteX9" fmla="*/ 3673097 w 3673097"/>
              <a:gd name="connsiteY9" fmla="*/ 0 h 2967926"/>
              <a:gd name="connsiteX0" fmla="*/ 0 w 3679524"/>
              <a:gd name="connsiteY0" fmla="*/ 2955071 h 2955071"/>
              <a:gd name="connsiteX1" fmla="*/ 355139 w 3679524"/>
              <a:gd name="connsiteY1" fmla="*/ 2727702 h 2955071"/>
              <a:gd name="connsiteX2" fmla="*/ 982820 w 3679524"/>
              <a:gd name="connsiteY2" fmla="*/ 2216258 h 2955071"/>
              <a:gd name="connsiteX3" fmla="*/ 1285037 w 3679524"/>
              <a:gd name="connsiteY3" fmla="*/ 1766807 h 2955071"/>
              <a:gd name="connsiteX4" fmla="*/ 1230793 w 3679524"/>
              <a:gd name="connsiteY4" fmla="*/ 1123627 h 2955071"/>
              <a:gd name="connsiteX5" fmla="*/ 1362529 w 3679524"/>
              <a:gd name="connsiteY5" fmla="*/ 697424 h 2955071"/>
              <a:gd name="connsiteX6" fmla="*/ 1680243 w 3679524"/>
              <a:gd name="connsiteY6" fmla="*/ 441702 h 2955071"/>
              <a:gd name="connsiteX7" fmla="*/ 2269179 w 3679524"/>
              <a:gd name="connsiteY7" fmla="*/ 387458 h 2955071"/>
              <a:gd name="connsiteX8" fmla="*/ 2989851 w 3679524"/>
              <a:gd name="connsiteY8" fmla="*/ 302218 h 2955071"/>
              <a:gd name="connsiteX9" fmla="*/ 3679524 w 3679524"/>
              <a:gd name="connsiteY9" fmla="*/ 0 h 2955071"/>
              <a:gd name="connsiteX0" fmla="*/ 0 w 3324385"/>
              <a:gd name="connsiteY0" fmla="*/ 2727702 h 2727702"/>
              <a:gd name="connsiteX1" fmla="*/ 627681 w 3324385"/>
              <a:gd name="connsiteY1" fmla="*/ 2216258 h 2727702"/>
              <a:gd name="connsiteX2" fmla="*/ 929898 w 3324385"/>
              <a:gd name="connsiteY2" fmla="*/ 1766807 h 2727702"/>
              <a:gd name="connsiteX3" fmla="*/ 875654 w 3324385"/>
              <a:gd name="connsiteY3" fmla="*/ 1123627 h 2727702"/>
              <a:gd name="connsiteX4" fmla="*/ 1007390 w 3324385"/>
              <a:gd name="connsiteY4" fmla="*/ 697424 h 2727702"/>
              <a:gd name="connsiteX5" fmla="*/ 1325104 w 3324385"/>
              <a:gd name="connsiteY5" fmla="*/ 441702 h 2727702"/>
              <a:gd name="connsiteX6" fmla="*/ 1914040 w 3324385"/>
              <a:gd name="connsiteY6" fmla="*/ 387458 h 2727702"/>
              <a:gd name="connsiteX7" fmla="*/ 2634712 w 3324385"/>
              <a:gd name="connsiteY7" fmla="*/ 302218 h 2727702"/>
              <a:gd name="connsiteX8" fmla="*/ 3324385 w 3324385"/>
              <a:gd name="connsiteY8" fmla="*/ 0 h 2727702"/>
              <a:gd name="connsiteX0" fmla="*/ 0 w 2696704"/>
              <a:gd name="connsiteY0" fmla="*/ 2216258 h 2216258"/>
              <a:gd name="connsiteX1" fmla="*/ 302217 w 2696704"/>
              <a:gd name="connsiteY1" fmla="*/ 1766807 h 2216258"/>
              <a:gd name="connsiteX2" fmla="*/ 247973 w 2696704"/>
              <a:gd name="connsiteY2" fmla="*/ 1123627 h 2216258"/>
              <a:gd name="connsiteX3" fmla="*/ 379709 w 2696704"/>
              <a:gd name="connsiteY3" fmla="*/ 697424 h 2216258"/>
              <a:gd name="connsiteX4" fmla="*/ 697423 w 2696704"/>
              <a:gd name="connsiteY4" fmla="*/ 441702 h 2216258"/>
              <a:gd name="connsiteX5" fmla="*/ 1286359 w 2696704"/>
              <a:gd name="connsiteY5" fmla="*/ 387458 h 2216258"/>
              <a:gd name="connsiteX6" fmla="*/ 2007031 w 2696704"/>
              <a:gd name="connsiteY6" fmla="*/ 302218 h 2216258"/>
              <a:gd name="connsiteX7" fmla="*/ 2696704 w 2696704"/>
              <a:gd name="connsiteY7" fmla="*/ 0 h 2216258"/>
              <a:gd name="connsiteX0" fmla="*/ 0 w 2632430"/>
              <a:gd name="connsiteY0" fmla="*/ 2094138 h 2094138"/>
              <a:gd name="connsiteX1" fmla="*/ 237943 w 2632430"/>
              <a:gd name="connsiteY1" fmla="*/ 1766807 h 2094138"/>
              <a:gd name="connsiteX2" fmla="*/ 183699 w 2632430"/>
              <a:gd name="connsiteY2" fmla="*/ 1123627 h 2094138"/>
              <a:gd name="connsiteX3" fmla="*/ 315435 w 2632430"/>
              <a:gd name="connsiteY3" fmla="*/ 697424 h 2094138"/>
              <a:gd name="connsiteX4" fmla="*/ 633149 w 2632430"/>
              <a:gd name="connsiteY4" fmla="*/ 441702 h 2094138"/>
              <a:gd name="connsiteX5" fmla="*/ 1222085 w 2632430"/>
              <a:gd name="connsiteY5" fmla="*/ 387458 h 2094138"/>
              <a:gd name="connsiteX6" fmla="*/ 1942757 w 2632430"/>
              <a:gd name="connsiteY6" fmla="*/ 302218 h 2094138"/>
              <a:gd name="connsiteX7" fmla="*/ 2632430 w 2632430"/>
              <a:gd name="connsiteY7" fmla="*/ 0 h 2094138"/>
              <a:gd name="connsiteX0" fmla="*/ 0 w 2632430"/>
              <a:gd name="connsiteY0" fmla="*/ 2094138 h 2094138"/>
              <a:gd name="connsiteX1" fmla="*/ 205806 w 2632430"/>
              <a:gd name="connsiteY1" fmla="*/ 1792517 h 2094138"/>
              <a:gd name="connsiteX2" fmla="*/ 183699 w 2632430"/>
              <a:gd name="connsiteY2" fmla="*/ 1123627 h 2094138"/>
              <a:gd name="connsiteX3" fmla="*/ 315435 w 2632430"/>
              <a:gd name="connsiteY3" fmla="*/ 697424 h 2094138"/>
              <a:gd name="connsiteX4" fmla="*/ 633149 w 2632430"/>
              <a:gd name="connsiteY4" fmla="*/ 441702 h 2094138"/>
              <a:gd name="connsiteX5" fmla="*/ 1222085 w 2632430"/>
              <a:gd name="connsiteY5" fmla="*/ 387458 h 2094138"/>
              <a:gd name="connsiteX6" fmla="*/ 1942757 w 2632430"/>
              <a:gd name="connsiteY6" fmla="*/ 302218 h 2094138"/>
              <a:gd name="connsiteX7" fmla="*/ 2632430 w 2632430"/>
              <a:gd name="connsiteY7" fmla="*/ 0 h 2094138"/>
              <a:gd name="connsiteX0" fmla="*/ 0 w 2626003"/>
              <a:gd name="connsiteY0" fmla="*/ 2145557 h 2145557"/>
              <a:gd name="connsiteX1" fmla="*/ 205806 w 2626003"/>
              <a:gd name="connsiteY1" fmla="*/ 1843936 h 2145557"/>
              <a:gd name="connsiteX2" fmla="*/ 183699 w 2626003"/>
              <a:gd name="connsiteY2" fmla="*/ 1175046 h 2145557"/>
              <a:gd name="connsiteX3" fmla="*/ 315435 w 2626003"/>
              <a:gd name="connsiteY3" fmla="*/ 748843 h 2145557"/>
              <a:gd name="connsiteX4" fmla="*/ 633149 w 2626003"/>
              <a:gd name="connsiteY4" fmla="*/ 493121 h 2145557"/>
              <a:gd name="connsiteX5" fmla="*/ 1222085 w 2626003"/>
              <a:gd name="connsiteY5" fmla="*/ 438877 h 2145557"/>
              <a:gd name="connsiteX6" fmla="*/ 1942757 w 2626003"/>
              <a:gd name="connsiteY6" fmla="*/ 353637 h 2145557"/>
              <a:gd name="connsiteX7" fmla="*/ 2626003 w 2626003"/>
              <a:gd name="connsiteY7" fmla="*/ 0 h 2145557"/>
              <a:gd name="connsiteX0" fmla="*/ 0 w 2626003"/>
              <a:gd name="connsiteY0" fmla="*/ 2145557 h 2145557"/>
              <a:gd name="connsiteX1" fmla="*/ 205806 w 2626003"/>
              <a:gd name="connsiteY1" fmla="*/ 1843936 h 2145557"/>
              <a:gd name="connsiteX2" fmla="*/ 183699 w 2626003"/>
              <a:gd name="connsiteY2" fmla="*/ 1175046 h 2145557"/>
              <a:gd name="connsiteX3" fmla="*/ 315435 w 2626003"/>
              <a:gd name="connsiteY3" fmla="*/ 748843 h 2145557"/>
              <a:gd name="connsiteX4" fmla="*/ 633149 w 2626003"/>
              <a:gd name="connsiteY4" fmla="*/ 493121 h 2145557"/>
              <a:gd name="connsiteX5" fmla="*/ 1222085 w 2626003"/>
              <a:gd name="connsiteY5" fmla="*/ 438877 h 2145557"/>
              <a:gd name="connsiteX6" fmla="*/ 1917047 w 2626003"/>
              <a:gd name="connsiteY6" fmla="*/ 315073 h 2145557"/>
              <a:gd name="connsiteX7" fmla="*/ 2626003 w 2626003"/>
              <a:gd name="connsiteY7" fmla="*/ 0 h 2145557"/>
              <a:gd name="connsiteX0" fmla="*/ 0 w 2626003"/>
              <a:gd name="connsiteY0" fmla="*/ 2145557 h 2145557"/>
              <a:gd name="connsiteX1" fmla="*/ 205806 w 2626003"/>
              <a:gd name="connsiteY1" fmla="*/ 1843936 h 2145557"/>
              <a:gd name="connsiteX2" fmla="*/ 183699 w 2626003"/>
              <a:gd name="connsiteY2" fmla="*/ 1175046 h 2145557"/>
              <a:gd name="connsiteX3" fmla="*/ 315435 w 2626003"/>
              <a:gd name="connsiteY3" fmla="*/ 748843 h 2145557"/>
              <a:gd name="connsiteX4" fmla="*/ 633149 w 2626003"/>
              <a:gd name="connsiteY4" fmla="*/ 493121 h 2145557"/>
              <a:gd name="connsiteX5" fmla="*/ 1215658 w 2626003"/>
              <a:gd name="connsiteY5" fmla="*/ 393885 h 2145557"/>
              <a:gd name="connsiteX6" fmla="*/ 1917047 w 2626003"/>
              <a:gd name="connsiteY6" fmla="*/ 315073 h 2145557"/>
              <a:gd name="connsiteX7" fmla="*/ 2626003 w 2626003"/>
              <a:gd name="connsiteY7" fmla="*/ 0 h 2145557"/>
              <a:gd name="connsiteX0" fmla="*/ 0 w 2626003"/>
              <a:gd name="connsiteY0" fmla="*/ 2145557 h 2145557"/>
              <a:gd name="connsiteX1" fmla="*/ 205806 w 2626003"/>
              <a:gd name="connsiteY1" fmla="*/ 1843936 h 2145557"/>
              <a:gd name="connsiteX2" fmla="*/ 183699 w 2626003"/>
              <a:gd name="connsiteY2" fmla="*/ 1175046 h 2145557"/>
              <a:gd name="connsiteX3" fmla="*/ 315435 w 2626003"/>
              <a:gd name="connsiteY3" fmla="*/ 748843 h 2145557"/>
              <a:gd name="connsiteX4" fmla="*/ 613867 w 2626003"/>
              <a:gd name="connsiteY4" fmla="*/ 460984 h 2145557"/>
              <a:gd name="connsiteX5" fmla="*/ 1215658 w 2626003"/>
              <a:gd name="connsiteY5" fmla="*/ 393885 h 2145557"/>
              <a:gd name="connsiteX6" fmla="*/ 1917047 w 2626003"/>
              <a:gd name="connsiteY6" fmla="*/ 315073 h 2145557"/>
              <a:gd name="connsiteX7" fmla="*/ 2626003 w 2626003"/>
              <a:gd name="connsiteY7" fmla="*/ 0 h 2145557"/>
              <a:gd name="connsiteX0" fmla="*/ 0 w 2626003"/>
              <a:gd name="connsiteY0" fmla="*/ 2145557 h 2145557"/>
              <a:gd name="connsiteX1" fmla="*/ 205806 w 2626003"/>
              <a:gd name="connsiteY1" fmla="*/ 1843936 h 2145557"/>
              <a:gd name="connsiteX2" fmla="*/ 183699 w 2626003"/>
              <a:gd name="connsiteY2" fmla="*/ 1175046 h 2145557"/>
              <a:gd name="connsiteX3" fmla="*/ 270443 w 2626003"/>
              <a:gd name="connsiteY3" fmla="*/ 742415 h 2145557"/>
              <a:gd name="connsiteX4" fmla="*/ 613867 w 2626003"/>
              <a:gd name="connsiteY4" fmla="*/ 460984 h 2145557"/>
              <a:gd name="connsiteX5" fmla="*/ 1215658 w 2626003"/>
              <a:gd name="connsiteY5" fmla="*/ 393885 h 2145557"/>
              <a:gd name="connsiteX6" fmla="*/ 1917047 w 2626003"/>
              <a:gd name="connsiteY6" fmla="*/ 315073 h 2145557"/>
              <a:gd name="connsiteX7" fmla="*/ 2626003 w 2626003"/>
              <a:gd name="connsiteY7" fmla="*/ 0 h 214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6003" h="2145557">
                <a:moveTo>
                  <a:pt x="0" y="2145557"/>
                </a:moveTo>
                <a:cubicBezTo>
                  <a:pt x="154983" y="1985408"/>
                  <a:pt x="175190" y="2005688"/>
                  <a:pt x="205806" y="1843936"/>
                </a:cubicBezTo>
                <a:cubicBezTo>
                  <a:pt x="236422" y="1682184"/>
                  <a:pt x="172926" y="1358633"/>
                  <a:pt x="183699" y="1175046"/>
                </a:cubicBezTo>
                <a:cubicBezTo>
                  <a:pt x="194472" y="991459"/>
                  <a:pt x="198748" y="861425"/>
                  <a:pt x="270443" y="742415"/>
                </a:cubicBezTo>
                <a:cubicBezTo>
                  <a:pt x="342138" y="623405"/>
                  <a:pt x="456331" y="519072"/>
                  <a:pt x="613867" y="460984"/>
                </a:cubicBezTo>
                <a:cubicBezTo>
                  <a:pt x="771403" y="402896"/>
                  <a:pt x="998461" y="418203"/>
                  <a:pt x="1215658" y="393885"/>
                </a:cubicBezTo>
                <a:cubicBezTo>
                  <a:pt x="1432855" y="369567"/>
                  <a:pt x="1681990" y="380721"/>
                  <a:pt x="1917047" y="315073"/>
                </a:cubicBezTo>
                <a:cubicBezTo>
                  <a:pt x="2152105" y="249426"/>
                  <a:pt x="2403860" y="120112"/>
                  <a:pt x="2626003" y="0"/>
                </a:cubicBezTo>
              </a:path>
            </a:pathLst>
          </a:custGeom>
          <a:noFill/>
          <a:ln w="28575" cmpd="sng">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4274541" y="1791311"/>
            <a:ext cx="865455" cy="931090"/>
            <a:chOff x="4274541" y="1791311"/>
            <a:chExt cx="865455" cy="931090"/>
          </a:xfrm>
        </p:grpSpPr>
        <p:sp>
          <p:nvSpPr>
            <p:cNvPr id="3" name="TextBox 2"/>
            <p:cNvSpPr txBox="1"/>
            <p:nvPr/>
          </p:nvSpPr>
          <p:spPr>
            <a:xfrm>
              <a:off x="4274541" y="1791311"/>
              <a:ext cx="457200" cy="707886"/>
            </a:xfrm>
            <a:prstGeom prst="rect">
              <a:avLst/>
            </a:prstGeom>
            <a:noFill/>
          </p:spPr>
          <p:txBody>
            <a:bodyPr wrap="square" rtlCol="0">
              <a:spAutoFit/>
            </a:bodyPr>
            <a:lstStyle/>
            <a:p>
              <a:r>
                <a:rPr lang="en-US" sz="2400" i="1" dirty="0" smtClean="0">
                  <a:latin typeface="Times New Roman"/>
                  <a:cs typeface="Times New Roman"/>
                </a:rPr>
                <a:t>b</a:t>
              </a:r>
              <a:r>
                <a:rPr lang="en-US" sz="2400" i="1" baseline="-25000" dirty="0" smtClean="0">
                  <a:latin typeface="Times New Roman"/>
                  <a:cs typeface="Times New Roman"/>
                </a:rPr>
                <a:t>2</a:t>
              </a:r>
            </a:p>
            <a:p>
              <a:endParaRPr lang="en-US" sz="2400" baseline="-25000" dirty="0">
                <a:latin typeface="Times New Roman"/>
                <a:cs typeface="Times New Roman"/>
              </a:endParaRPr>
            </a:p>
          </p:txBody>
        </p:sp>
        <p:cxnSp>
          <p:nvCxnSpPr>
            <p:cNvPr id="44" name="Straight Connector 43"/>
            <p:cNvCxnSpPr/>
            <p:nvPr/>
          </p:nvCxnSpPr>
          <p:spPr>
            <a:xfrm flipH="1" flipV="1">
              <a:off x="4705205" y="2209800"/>
              <a:ext cx="434791" cy="512601"/>
            </a:xfrm>
            <a:prstGeom prst="line">
              <a:avLst/>
            </a:prstGeom>
            <a:ln w="28575" cmpd="sng">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657037" y="2162804"/>
              <a:ext cx="81878" cy="81878"/>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5105400" y="2286000"/>
            <a:ext cx="457200" cy="737088"/>
            <a:chOff x="5105400" y="2286000"/>
            <a:chExt cx="457200" cy="737088"/>
          </a:xfrm>
        </p:grpSpPr>
        <p:cxnSp>
          <p:nvCxnSpPr>
            <p:cNvPr id="67" name="Straight Connector 66"/>
            <p:cNvCxnSpPr>
              <a:endCxn id="50" idx="4"/>
            </p:cNvCxnSpPr>
            <p:nvPr/>
          </p:nvCxnSpPr>
          <p:spPr>
            <a:xfrm flipH="1">
              <a:off x="5165400" y="2743200"/>
              <a:ext cx="16200" cy="279888"/>
            </a:xfrm>
            <a:prstGeom prst="line">
              <a:avLst/>
            </a:prstGeom>
            <a:ln w="28575" cmpd="sng">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5127294" y="2715342"/>
              <a:ext cx="81878" cy="81878"/>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5105400" y="2286000"/>
              <a:ext cx="457200" cy="707886"/>
            </a:xfrm>
            <a:prstGeom prst="rect">
              <a:avLst/>
            </a:prstGeom>
            <a:noFill/>
          </p:spPr>
          <p:txBody>
            <a:bodyPr wrap="square" rtlCol="0">
              <a:spAutoFit/>
            </a:bodyPr>
            <a:lstStyle/>
            <a:p>
              <a:r>
                <a:rPr lang="en-US" sz="2400" i="1" dirty="0" smtClean="0">
                  <a:latin typeface="Times New Roman"/>
                  <a:cs typeface="Times New Roman"/>
                </a:rPr>
                <a:t>a</a:t>
              </a:r>
              <a:r>
                <a:rPr lang="en-US" sz="2400" i="1" baseline="-25000" dirty="0" smtClean="0">
                  <a:latin typeface="Times New Roman"/>
                  <a:cs typeface="Times New Roman"/>
                </a:rPr>
                <a:t>2</a:t>
              </a:r>
            </a:p>
            <a:p>
              <a:endParaRPr lang="en-US" sz="2400" baseline="-25000" dirty="0">
                <a:latin typeface="Times New Roman"/>
                <a:cs typeface="Times New Roman"/>
              </a:endParaRPr>
            </a:p>
          </p:txBody>
        </p:sp>
      </p:grpSp>
      <p:grpSp>
        <p:nvGrpSpPr>
          <p:cNvPr id="17" name="Group 16"/>
          <p:cNvGrpSpPr/>
          <p:nvPr/>
        </p:nvGrpSpPr>
        <p:grpSpPr>
          <a:xfrm>
            <a:off x="4724400" y="2568714"/>
            <a:ext cx="481939" cy="707886"/>
            <a:chOff x="4724400" y="2568714"/>
            <a:chExt cx="481939" cy="707886"/>
          </a:xfrm>
        </p:grpSpPr>
        <p:cxnSp>
          <p:nvCxnSpPr>
            <p:cNvPr id="66" name="Straight Connector 65"/>
            <p:cNvCxnSpPr>
              <a:stCxn id="50" idx="4"/>
              <a:endCxn id="52" idx="0"/>
            </p:cNvCxnSpPr>
            <p:nvPr/>
          </p:nvCxnSpPr>
          <p:spPr>
            <a:xfrm flipH="1">
              <a:off x="5158059" y="3023088"/>
              <a:ext cx="7341" cy="243969"/>
            </a:xfrm>
            <a:prstGeom prst="line">
              <a:avLst/>
            </a:prstGeom>
            <a:ln w="28575" cmpd="sng">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124461" y="2941210"/>
              <a:ext cx="81878" cy="81878"/>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4724400" y="2568714"/>
              <a:ext cx="457200" cy="707886"/>
            </a:xfrm>
            <a:prstGeom prst="rect">
              <a:avLst/>
            </a:prstGeom>
            <a:noFill/>
          </p:spPr>
          <p:txBody>
            <a:bodyPr wrap="square" rtlCol="0">
              <a:spAutoFit/>
            </a:bodyPr>
            <a:lstStyle/>
            <a:p>
              <a:r>
                <a:rPr lang="en-US" sz="2400" i="1" dirty="0" smtClean="0">
                  <a:latin typeface="Times New Roman"/>
                  <a:cs typeface="Times New Roman"/>
                </a:rPr>
                <a:t>a</a:t>
              </a:r>
              <a:r>
                <a:rPr lang="en-US" sz="2400" i="1" baseline="-25000" dirty="0" smtClean="0">
                  <a:latin typeface="Times New Roman"/>
                  <a:cs typeface="Times New Roman"/>
                </a:rPr>
                <a:t>1</a:t>
              </a:r>
            </a:p>
            <a:p>
              <a:endParaRPr lang="en-US" sz="2400" baseline="-25000" dirty="0">
                <a:latin typeface="Times New Roman"/>
                <a:cs typeface="Times New Roman"/>
              </a:endParaRPr>
            </a:p>
          </p:txBody>
        </p:sp>
      </p:grpSp>
      <p:grpSp>
        <p:nvGrpSpPr>
          <p:cNvPr id="16" name="Group 15"/>
          <p:cNvGrpSpPr/>
          <p:nvPr/>
        </p:nvGrpSpPr>
        <p:grpSpPr>
          <a:xfrm>
            <a:off x="5117120" y="2971800"/>
            <a:ext cx="521680" cy="707886"/>
            <a:chOff x="5117120" y="2971800"/>
            <a:chExt cx="521680" cy="707886"/>
          </a:xfrm>
        </p:grpSpPr>
        <p:cxnSp>
          <p:nvCxnSpPr>
            <p:cNvPr id="65" name="Straight Connector 64"/>
            <p:cNvCxnSpPr>
              <a:stCxn id="52" idx="0"/>
            </p:cNvCxnSpPr>
            <p:nvPr/>
          </p:nvCxnSpPr>
          <p:spPr>
            <a:xfrm flipH="1">
              <a:off x="5140364" y="3267057"/>
              <a:ext cx="17695" cy="239108"/>
            </a:xfrm>
            <a:prstGeom prst="line">
              <a:avLst/>
            </a:prstGeom>
            <a:ln w="28575" cmpd="sng">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117120" y="3267057"/>
              <a:ext cx="81878" cy="81878"/>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p:cNvSpPr txBox="1"/>
            <p:nvPr/>
          </p:nvSpPr>
          <p:spPr>
            <a:xfrm>
              <a:off x="5181600" y="2971800"/>
              <a:ext cx="457200" cy="707886"/>
            </a:xfrm>
            <a:prstGeom prst="rect">
              <a:avLst/>
            </a:prstGeom>
            <a:noFill/>
          </p:spPr>
          <p:txBody>
            <a:bodyPr wrap="square" rtlCol="0">
              <a:spAutoFit/>
            </a:bodyPr>
            <a:lstStyle/>
            <a:p>
              <a:r>
                <a:rPr lang="en-US" sz="2400" i="1" dirty="0" smtClean="0">
                  <a:latin typeface="Times New Roman"/>
                  <a:cs typeface="Times New Roman"/>
                </a:rPr>
                <a:t>p</a:t>
              </a:r>
              <a:r>
                <a:rPr lang="en-US" sz="2400" i="1" baseline="-25000" dirty="0" smtClean="0">
                  <a:latin typeface="Times New Roman"/>
                  <a:cs typeface="Times New Roman"/>
                </a:rPr>
                <a:t>2</a:t>
              </a:r>
            </a:p>
            <a:p>
              <a:endParaRPr lang="en-US" sz="2400" baseline="-25000" dirty="0">
                <a:latin typeface="Times New Roman"/>
                <a:cs typeface="Times New Roman"/>
              </a:endParaRPr>
            </a:p>
          </p:txBody>
        </p:sp>
      </p:grpSp>
      <p:grpSp>
        <p:nvGrpSpPr>
          <p:cNvPr id="15" name="Group 14"/>
          <p:cNvGrpSpPr/>
          <p:nvPr/>
        </p:nvGrpSpPr>
        <p:grpSpPr>
          <a:xfrm>
            <a:off x="5093139" y="3474577"/>
            <a:ext cx="469461" cy="1119509"/>
            <a:chOff x="5093139" y="3474577"/>
            <a:chExt cx="469461" cy="1119509"/>
          </a:xfrm>
        </p:grpSpPr>
        <p:cxnSp>
          <p:nvCxnSpPr>
            <p:cNvPr id="45" name="Straight Connector 44"/>
            <p:cNvCxnSpPr>
              <a:stCxn id="51" idx="0"/>
            </p:cNvCxnSpPr>
            <p:nvPr/>
          </p:nvCxnSpPr>
          <p:spPr>
            <a:xfrm flipH="1">
              <a:off x="5140364" y="3474577"/>
              <a:ext cx="6407" cy="488788"/>
            </a:xfrm>
            <a:prstGeom prst="line">
              <a:avLst/>
            </a:prstGeom>
            <a:ln w="28575" cmpd="sng">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093139" y="3915033"/>
              <a:ext cx="81878" cy="81878"/>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5105400" y="3886200"/>
              <a:ext cx="457200" cy="707886"/>
            </a:xfrm>
            <a:prstGeom prst="rect">
              <a:avLst/>
            </a:prstGeom>
            <a:noFill/>
          </p:spPr>
          <p:txBody>
            <a:bodyPr wrap="square" rtlCol="0">
              <a:spAutoFit/>
            </a:bodyPr>
            <a:lstStyle/>
            <a:p>
              <a:r>
                <a:rPr lang="en-US" sz="2400" i="1" dirty="0" smtClean="0">
                  <a:latin typeface="Times New Roman"/>
                  <a:cs typeface="Times New Roman"/>
                </a:rPr>
                <a:t>b</a:t>
              </a:r>
              <a:r>
                <a:rPr lang="en-US" sz="2400" i="1" baseline="-25000" dirty="0" smtClean="0">
                  <a:latin typeface="Times New Roman"/>
                  <a:cs typeface="Times New Roman"/>
                </a:rPr>
                <a:t>1</a:t>
              </a:r>
            </a:p>
            <a:p>
              <a:endParaRPr lang="en-US" sz="2400" baseline="-25000" dirty="0">
                <a:latin typeface="Times New Roman"/>
                <a:cs typeface="Times New Roman"/>
              </a:endParaRPr>
            </a:p>
          </p:txBody>
        </p:sp>
      </p:grpSp>
      <p:grpSp>
        <p:nvGrpSpPr>
          <p:cNvPr id="14" name="Group 13"/>
          <p:cNvGrpSpPr/>
          <p:nvPr/>
        </p:nvGrpSpPr>
        <p:grpSpPr>
          <a:xfrm>
            <a:off x="4724400" y="3276600"/>
            <a:ext cx="463310" cy="707886"/>
            <a:chOff x="4724400" y="3276600"/>
            <a:chExt cx="463310" cy="707886"/>
          </a:xfrm>
        </p:grpSpPr>
        <p:sp>
          <p:nvSpPr>
            <p:cNvPr id="51" name="Oval 50"/>
            <p:cNvSpPr/>
            <p:nvPr/>
          </p:nvSpPr>
          <p:spPr>
            <a:xfrm>
              <a:off x="5105832" y="3474577"/>
              <a:ext cx="81878" cy="81878"/>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4724400" y="3276600"/>
              <a:ext cx="457200" cy="707886"/>
            </a:xfrm>
            <a:prstGeom prst="rect">
              <a:avLst/>
            </a:prstGeom>
            <a:noFill/>
          </p:spPr>
          <p:txBody>
            <a:bodyPr wrap="square" rtlCol="0">
              <a:spAutoFit/>
            </a:bodyPr>
            <a:lstStyle/>
            <a:p>
              <a:r>
                <a:rPr lang="en-US" sz="2400" i="1" dirty="0" smtClean="0">
                  <a:latin typeface="Times New Roman"/>
                  <a:cs typeface="Times New Roman"/>
                </a:rPr>
                <a:t>p</a:t>
              </a:r>
              <a:r>
                <a:rPr lang="en-US" sz="2400" i="1" baseline="-25000" dirty="0" smtClean="0">
                  <a:latin typeface="Times New Roman"/>
                  <a:cs typeface="Times New Roman"/>
                </a:rPr>
                <a:t>1</a:t>
              </a:r>
            </a:p>
            <a:p>
              <a:endParaRPr lang="en-US" sz="2400" baseline="-25000" dirty="0">
                <a:latin typeface="Times New Roman"/>
                <a:cs typeface="Times New Roman"/>
              </a:endParaRPr>
            </a:p>
          </p:txBody>
        </p:sp>
      </p:grpSp>
      <p:sp>
        <p:nvSpPr>
          <p:cNvPr id="28" name="Rectangle 3"/>
          <p:cNvSpPr>
            <a:spLocks noChangeArrowheads="1"/>
          </p:cNvSpPr>
          <p:nvPr/>
        </p:nvSpPr>
        <p:spPr bwMode="auto">
          <a:xfrm>
            <a:off x="925513" y="762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smtClean="0">
                <a:solidFill>
                  <a:schemeClr val="tx2">
                    <a:lumMod val="40000"/>
                    <a:lumOff val="60000"/>
                  </a:schemeClr>
                </a:solidFill>
                <a:latin typeface="+mj-lt"/>
              </a:rPr>
              <a:t>How to Locate an Axial Point</a:t>
            </a:r>
            <a:endParaRPr lang="en-US" altLang="en-US" sz="3600" dirty="0">
              <a:solidFill>
                <a:schemeClr val="tx2">
                  <a:lumMod val="40000"/>
                  <a:lumOff val="60000"/>
                </a:schemeClr>
              </a:solidFill>
              <a:latin typeface="+mj-lt"/>
            </a:endParaRPr>
          </a:p>
        </p:txBody>
      </p:sp>
      <p:sp>
        <p:nvSpPr>
          <p:cNvPr id="2" name="TextBox 1"/>
          <p:cNvSpPr txBox="1"/>
          <p:nvPr/>
        </p:nvSpPr>
        <p:spPr>
          <a:xfrm>
            <a:off x="304800" y="1676400"/>
            <a:ext cx="3581400" cy="369332"/>
          </a:xfrm>
          <a:prstGeom prst="rect">
            <a:avLst/>
          </a:prstGeom>
          <a:noFill/>
        </p:spPr>
        <p:txBody>
          <a:bodyPr wrap="square" rtlCol="0">
            <a:spAutoFit/>
          </a:bodyPr>
          <a:lstStyle/>
          <a:p>
            <a:pPr indent="-228600"/>
            <a:r>
              <a:rPr lang="en-US" dirty="0" smtClean="0"/>
              <a:t>1. Consider a </a:t>
            </a:r>
            <a:r>
              <a:rPr lang="en-US" dirty="0" smtClean="0">
                <a:solidFill>
                  <a:srgbClr val="FF00FF"/>
                </a:solidFill>
              </a:rPr>
              <a:t>shape</a:t>
            </a:r>
            <a:r>
              <a:rPr lang="en-US" dirty="0" smtClean="0"/>
              <a:t> and its </a:t>
            </a:r>
            <a:r>
              <a:rPr lang="en-US" dirty="0" smtClean="0">
                <a:solidFill>
                  <a:srgbClr val="00FFFF"/>
                </a:solidFill>
              </a:rPr>
              <a:t>axial line</a:t>
            </a:r>
            <a:endParaRPr lang="en-US" dirty="0">
              <a:solidFill>
                <a:srgbClr val="00FFFF"/>
              </a:solidFill>
            </a:endParaRPr>
          </a:p>
        </p:txBody>
      </p:sp>
      <mc:AlternateContent xmlns:mc="http://schemas.openxmlformats.org/markup-compatibility/2006" xmlns:a14="http://schemas.microsoft.com/office/drawing/2010/main">
        <mc:Choice Requires="a14">
          <p:sp>
            <p:nvSpPr>
              <p:cNvPr id="30" name="TextBox 29"/>
              <p:cNvSpPr txBox="1"/>
              <p:nvPr/>
            </p:nvSpPr>
            <p:spPr>
              <a:xfrm>
                <a:off x="304800" y="2108739"/>
                <a:ext cx="3581400" cy="369332"/>
              </a:xfrm>
              <a:prstGeom prst="rect">
                <a:avLst/>
              </a:prstGeom>
              <a:noFill/>
            </p:spPr>
            <p:txBody>
              <a:bodyPr wrap="square" rtlCol="0">
                <a:spAutoFit/>
              </a:bodyPr>
              <a:lstStyle/>
              <a:p>
                <a:r>
                  <a:rPr lang="en-US" dirty="0" smtClean="0"/>
                  <a:t>2. Consider a non-axial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04800" y="2108739"/>
                <a:ext cx="3581400" cy="369332"/>
              </a:xfrm>
              <a:prstGeom prst="rect">
                <a:avLst/>
              </a:prstGeom>
              <a:blipFill rotWithShape="0">
                <a:blip r:embed="rId3"/>
                <a:stretch>
                  <a:fillRect l="-1361"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04800" y="2578482"/>
                <a:ext cx="2096087" cy="923330"/>
              </a:xfrm>
              <a:prstGeom prst="rect">
                <a:avLst/>
              </a:prstGeom>
              <a:noFill/>
            </p:spPr>
            <p:txBody>
              <a:bodyPr wrap="square" rtlCol="0">
                <a:spAutoFit/>
              </a:bodyPr>
              <a:lstStyle/>
              <a:p>
                <a:pPr indent="-228600"/>
                <a:r>
                  <a:rPr lang="en-US" dirty="0" smtClean="0"/>
                  <a:t>3. Find the shortest</a:t>
                </a:r>
              </a:p>
              <a:p>
                <a:pPr indent="-228600"/>
                <a:r>
                  <a:rPr lang="en-US" dirty="0"/>
                  <a:t> </a:t>
                </a:r>
                <a:r>
                  <a:rPr lang="en-US" dirty="0" smtClean="0"/>
                  <a:t>   path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r>
                  <a:rPr lang="en-US" dirty="0" smtClean="0"/>
                  <a:t> to</a:t>
                </a:r>
              </a:p>
              <a:p>
                <a:pPr indent="-228600"/>
                <a:r>
                  <a:rPr lang="en-US" dirty="0"/>
                  <a:t> </a:t>
                </a:r>
                <a:r>
                  <a:rPr lang="en-US" dirty="0" smtClean="0"/>
                  <a:t>   boundary</a:t>
                </a:r>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04800" y="2578482"/>
                <a:ext cx="2096087" cy="923330"/>
              </a:xfrm>
              <a:prstGeom prst="rect">
                <a:avLst/>
              </a:prstGeom>
              <a:blipFill rotWithShape="0">
                <a:blip r:embed="rId4"/>
                <a:stretch>
                  <a:fillRect l="-2326"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04800" y="3679988"/>
                <a:ext cx="2303909" cy="1477328"/>
              </a:xfrm>
              <a:prstGeom prst="rect">
                <a:avLst/>
              </a:prstGeom>
              <a:noFill/>
            </p:spPr>
            <p:txBody>
              <a:bodyPr wrap="square" rtlCol="0">
                <a:spAutoFit/>
              </a:bodyPr>
              <a:lstStyle/>
              <a:p>
                <a:pPr indent="-228600"/>
                <a:r>
                  <a:rPr lang="en-US" dirty="0" smtClean="0"/>
                  <a:t>4. If we extend the</a:t>
                </a:r>
              </a:p>
              <a:p>
                <a:pPr indent="-228600"/>
                <a:r>
                  <a:rPr lang="en-US" dirty="0"/>
                  <a:t> </a:t>
                </a:r>
                <a:r>
                  <a:rPr lang="en-US" dirty="0" smtClean="0"/>
                  <a:t>   path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r>
                  <a:rPr lang="en-US" dirty="0" smtClean="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endParaRPr lang="en-US" dirty="0" smtClean="0"/>
              </a:p>
              <a:p>
                <a:pPr indent="-228600"/>
                <a:r>
                  <a:rPr lang="en-US" dirty="0"/>
                  <a:t> </a:t>
                </a:r>
                <a:r>
                  <a:rPr lang="en-US" dirty="0" smtClean="0"/>
                  <a:t>   the shortest path</a:t>
                </a:r>
              </a:p>
              <a:p>
                <a:pPr indent="-228600"/>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r>
                  <a:rPr lang="en-US" dirty="0" smtClean="0"/>
                  <a:t> passes </a:t>
                </a:r>
              </a:p>
              <a:p>
                <a:pPr indent="-228600"/>
                <a:r>
                  <a:rPr lang="en-US" dirty="0"/>
                  <a:t> </a:t>
                </a:r>
                <a:r>
                  <a:rPr lang="en-US" dirty="0" smtClean="0"/>
                  <a:t>   through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304800" y="3679988"/>
                <a:ext cx="2303909" cy="1477328"/>
              </a:xfrm>
              <a:prstGeom prst="rect">
                <a:avLst/>
              </a:prstGeom>
              <a:blipFill rotWithShape="0">
                <a:blip r:embed="rId5"/>
                <a:stretch>
                  <a:fillRect l="-2116" t="-2479"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569323" y="1861066"/>
                <a:ext cx="1981200" cy="646331"/>
              </a:xfrm>
              <a:prstGeom prst="rect">
                <a:avLst/>
              </a:prstGeom>
              <a:noFill/>
            </p:spPr>
            <p:txBody>
              <a:bodyPr wrap="square" rtlCol="0">
                <a:spAutoFit/>
              </a:bodyPr>
              <a:lstStyle/>
              <a:p>
                <a:r>
                  <a:rPr lang="en-US" dirty="0" smtClean="0"/>
                  <a:t>5. Now, consider </a:t>
                </a:r>
              </a:p>
              <a:p>
                <a:r>
                  <a:rPr lang="en-US" dirty="0"/>
                  <a:t> </a:t>
                </a:r>
                <a:r>
                  <a:rPr lang="en-US" dirty="0" smtClean="0"/>
                  <a:t>   an axial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569323" y="1861066"/>
                <a:ext cx="1981200" cy="646331"/>
              </a:xfrm>
              <a:prstGeom prst="rect">
                <a:avLst/>
              </a:prstGeom>
              <a:blipFill rotWithShape="0">
                <a:blip r:embed="rId6"/>
                <a:stretch>
                  <a:fillRect l="-2769"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526336" y="2922657"/>
                <a:ext cx="2303909" cy="1754326"/>
              </a:xfrm>
              <a:prstGeom prst="rect">
                <a:avLst/>
              </a:prstGeom>
              <a:noFill/>
            </p:spPr>
            <p:txBody>
              <a:bodyPr wrap="square" rtlCol="0">
                <a:spAutoFit/>
              </a:bodyPr>
              <a:lstStyle/>
              <a:p>
                <a:pPr indent="-228600"/>
                <a:r>
                  <a:rPr lang="en-US" dirty="0" smtClean="0"/>
                  <a:t>6. If extend the</a:t>
                </a:r>
              </a:p>
              <a:p>
                <a:pPr indent="-228600"/>
                <a:r>
                  <a:rPr lang="en-US" dirty="0"/>
                  <a:t> </a:t>
                </a:r>
                <a:r>
                  <a:rPr lang="en-US" dirty="0" smtClean="0"/>
                  <a:t>   shortest path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endParaRPr lang="en-US" dirty="0" smtClean="0"/>
              </a:p>
              <a:p>
                <a:pPr indent="-228600"/>
                <a:r>
                  <a:rPr lang="en-US" dirty="0"/>
                  <a:t> </a:t>
                </a:r>
                <a:r>
                  <a:rPr lang="en-US" dirty="0" smtClean="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a14:m>
                <a:r>
                  <a:rPr lang="en-US" dirty="0" smtClean="0"/>
                  <a:t>, the shortest</a:t>
                </a:r>
              </a:p>
              <a:p>
                <a:pPr indent="-228600"/>
                <a:r>
                  <a:rPr lang="en-US" dirty="0"/>
                  <a:t> </a:t>
                </a:r>
                <a:r>
                  <a:rPr lang="en-US" dirty="0" smtClean="0"/>
                  <a:t>   path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a14:m>
                <a:r>
                  <a:rPr lang="en-US" dirty="0" smtClean="0"/>
                  <a:t> to the </a:t>
                </a:r>
              </a:p>
              <a:p>
                <a:pPr indent="-228600"/>
                <a:r>
                  <a:rPr lang="en-US" dirty="0"/>
                  <a:t> </a:t>
                </a:r>
                <a:r>
                  <a:rPr lang="en-US" dirty="0" smtClean="0"/>
                  <a:t>   boundary does not</a:t>
                </a:r>
              </a:p>
              <a:p>
                <a:pPr indent="-228600"/>
                <a:r>
                  <a:rPr lang="en-US" dirty="0"/>
                  <a:t> </a:t>
                </a:r>
                <a:r>
                  <a:rPr lang="en-US" dirty="0" smtClean="0"/>
                  <a:t>   passes through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6526336" y="2922657"/>
                <a:ext cx="2303909" cy="1754326"/>
              </a:xfrm>
              <a:prstGeom prst="rect">
                <a:avLst/>
              </a:prstGeom>
              <a:blipFill rotWithShape="0">
                <a:blip r:embed="rId7"/>
                <a:stretch>
                  <a:fillRect l="-2381" t="-1736" r="-529"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81399" y="5057343"/>
                <a:ext cx="4876801" cy="923330"/>
              </a:xfrm>
              <a:prstGeom prst="rect">
                <a:avLst/>
              </a:prstGeom>
              <a:solidFill>
                <a:srgbClr val="0000FF"/>
              </a:solidFill>
              <a:ln>
                <a:solidFill>
                  <a:srgbClr val="00FFFF"/>
                </a:solidFill>
              </a:ln>
            </p:spPr>
            <p:txBody>
              <a:bodyPr wrap="square">
                <a:spAutoFit/>
              </a:bodyPr>
              <a:lstStyle/>
              <a:p>
                <a:r>
                  <a:rPr lang="en-US" dirty="0" smtClean="0"/>
                  <a:t>A </a:t>
                </a:r>
                <a:r>
                  <a:rPr lang="en-US" altLang="en-US" dirty="0"/>
                  <a:t>point </a:t>
                </a:r>
                <a14:m>
                  <m:oMath xmlns:m="http://schemas.openxmlformats.org/officeDocument/2006/math">
                    <m:r>
                      <a:rPr lang="en-US" altLang="en-US" b="0" i="1" dirty="0" smtClean="0">
                        <a:latin typeface="Cambria Math" panose="02040503050406030204" pitchFamily="18" charset="0"/>
                      </a:rPr>
                      <m:t>𝑎</m:t>
                    </m:r>
                  </m:oMath>
                </a14:m>
                <a:r>
                  <a:rPr lang="en-US" altLang="en-US" dirty="0"/>
                  <a:t> is an </a:t>
                </a:r>
                <a:r>
                  <a:rPr lang="en-US" altLang="en-US" dirty="0">
                    <a:solidFill>
                      <a:srgbClr val="FFFF00"/>
                    </a:solidFill>
                  </a:rPr>
                  <a:t>axial point</a:t>
                </a:r>
                <a:r>
                  <a:rPr lang="en-US" altLang="en-US" dirty="0"/>
                  <a:t> if there is no point </a:t>
                </a:r>
                <a14:m>
                  <m:oMath xmlns:m="http://schemas.openxmlformats.org/officeDocument/2006/math">
                    <m:sSup>
                      <m:sSupPr>
                        <m:ctrlPr>
                          <a:rPr lang="en-US" altLang="en-US" i="1" dirty="0">
                            <a:latin typeface="Cambria Math" panose="02040503050406030204" pitchFamily="18" charset="0"/>
                          </a:rPr>
                        </m:ctrlPr>
                      </m:sSupPr>
                      <m:e>
                        <m:r>
                          <a:rPr lang="en-US" altLang="en-US" b="0" i="1" dirty="0" smtClean="0">
                            <a:latin typeface="Cambria Math" panose="02040503050406030204" pitchFamily="18" charset="0"/>
                          </a:rPr>
                          <m:t>𝑎</m:t>
                        </m:r>
                      </m:e>
                      <m:sup>
                        <m:r>
                          <a:rPr lang="en-US" altLang="en-US" i="1" dirty="0">
                            <a:latin typeface="Cambria Math" panose="02040503050406030204" pitchFamily="18" charset="0"/>
                          </a:rPr>
                          <m:t>′</m:t>
                        </m:r>
                      </m:sup>
                    </m:sSup>
                  </m:oMath>
                </a14:m>
                <a:r>
                  <a:rPr lang="en-US" altLang="en-US" dirty="0"/>
                  <a:t> such that a shortest path from </a:t>
                </a:r>
                <a14:m>
                  <m:oMath xmlns:m="http://schemas.openxmlformats.org/officeDocument/2006/math">
                    <m:sSup>
                      <m:sSupPr>
                        <m:ctrlPr>
                          <a:rPr lang="en-US" altLang="en-US" i="1" dirty="0">
                            <a:latin typeface="Cambria Math" panose="02040503050406030204" pitchFamily="18" charset="0"/>
                          </a:rPr>
                        </m:ctrlPr>
                      </m:sSupPr>
                      <m:e>
                        <m:r>
                          <a:rPr lang="en-US" altLang="en-US" b="0" i="1" dirty="0" smtClean="0">
                            <a:latin typeface="Cambria Math" panose="02040503050406030204" pitchFamily="18" charset="0"/>
                          </a:rPr>
                          <m:t>𝑎</m:t>
                        </m:r>
                      </m:e>
                      <m:sup>
                        <m:r>
                          <a:rPr lang="en-US" altLang="en-US" i="1" dirty="0">
                            <a:latin typeface="Cambria Math" panose="02040503050406030204" pitchFamily="18" charset="0"/>
                          </a:rPr>
                          <m:t>′</m:t>
                        </m:r>
                      </m:sup>
                    </m:sSup>
                  </m:oMath>
                </a14:m>
                <a:r>
                  <a:rPr lang="en-US" altLang="en-US" dirty="0"/>
                  <a:t> to the boundary passes through </a:t>
                </a:r>
                <a14:m>
                  <m:oMath xmlns:m="http://schemas.openxmlformats.org/officeDocument/2006/math">
                    <m:r>
                      <a:rPr lang="en-US" altLang="en-US" b="0" i="1" dirty="0" smtClean="0">
                        <a:latin typeface="Cambria Math" panose="02040503050406030204" pitchFamily="18" charset="0"/>
                      </a:rPr>
                      <m:t>𝑎</m:t>
                    </m:r>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581399" y="5057343"/>
                <a:ext cx="4876801" cy="923330"/>
              </a:xfrm>
              <a:prstGeom prst="rect">
                <a:avLst/>
              </a:prstGeom>
              <a:blipFill rotWithShape="0">
                <a:blip r:embed="rId8"/>
                <a:stretch>
                  <a:fillRect l="-872" t="-3268" r="-498" b="-9150"/>
                </a:stretch>
              </a:blipFill>
              <a:ln>
                <a:solidFill>
                  <a:srgbClr val="00FFFF"/>
                </a:solidFill>
              </a:ln>
            </p:spPr>
            <p:txBody>
              <a:bodyPr/>
              <a:lstStyle/>
              <a:p>
                <a:r>
                  <a:rPr lang="en-US">
                    <a:noFill/>
                  </a:rPr>
                  <a:t> </a:t>
                </a:r>
              </a:p>
            </p:txBody>
          </p:sp>
        </mc:Fallback>
      </mc:AlternateContent>
    </p:spTree>
    <p:extLst>
      <p:ext uri="{BB962C8B-B14F-4D97-AF65-F5344CB8AC3E}">
        <p14:creationId xmlns:p14="http://schemas.microsoft.com/office/powerpoint/2010/main" val="397747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ChangeArrowheads="1"/>
          </p:cNvSpPr>
          <p:nvPr/>
        </p:nvSpPr>
        <p:spPr bwMode="auto">
          <a:xfrm>
            <a:off x="925513" y="762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a:solidFill>
                  <a:schemeClr val="tx2">
                    <a:lumMod val="40000"/>
                    <a:lumOff val="60000"/>
                  </a:schemeClr>
                </a:solidFill>
                <a:latin typeface="+mj-lt"/>
              </a:rPr>
              <a:t>Fuzzy </a:t>
            </a:r>
            <a:r>
              <a:rPr lang="en-US" altLang="en-US" sz="3600" dirty="0" smtClean="0">
                <a:solidFill>
                  <a:schemeClr val="tx2">
                    <a:lumMod val="40000"/>
                    <a:lumOff val="60000"/>
                  </a:schemeClr>
                </a:solidFill>
                <a:latin typeface="+mj-lt"/>
              </a:rPr>
              <a:t>Axial Points </a:t>
            </a:r>
            <a:endParaRPr lang="en-US" altLang="en-US" sz="3600" dirty="0">
              <a:solidFill>
                <a:schemeClr val="tx2">
                  <a:lumMod val="40000"/>
                  <a:lumOff val="60000"/>
                </a:schemeClr>
              </a:solidFill>
              <a:latin typeface="+mj-lt"/>
            </a:endParaRPr>
          </a:p>
        </p:txBody>
      </p:sp>
      <mc:AlternateContent xmlns:mc="http://schemas.openxmlformats.org/markup-compatibility/2006" xmlns:a14="http://schemas.microsoft.com/office/drawing/2010/main">
        <mc:Choice Requires="a14">
          <p:sp>
            <p:nvSpPr>
              <p:cNvPr id="2" name="TextBox 1"/>
              <p:cNvSpPr txBox="1"/>
              <p:nvPr/>
            </p:nvSpPr>
            <p:spPr>
              <a:xfrm>
                <a:off x="990600" y="1362561"/>
                <a:ext cx="7543800" cy="231082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smtClean="0"/>
                  <a:t>A </a:t>
                </a:r>
                <a:r>
                  <a:rPr lang="en-US" altLang="en-US" dirty="0"/>
                  <a:t>point </a:t>
                </a:r>
                <a14:m>
                  <m:oMath xmlns:m="http://schemas.openxmlformats.org/officeDocument/2006/math">
                    <m:r>
                      <a:rPr lang="en-US" altLang="en-US" i="1" dirty="0" smtClean="0">
                        <a:latin typeface="Cambria Math" panose="02040503050406030204" pitchFamily="18" charset="0"/>
                      </a:rPr>
                      <m:t>𝑝</m:t>
                    </m:r>
                  </m:oMath>
                </a14:m>
                <a:r>
                  <a:rPr lang="en-US" altLang="en-US" dirty="0"/>
                  <a:t> is an </a:t>
                </a:r>
                <a:r>
                  <a:rPr lang="en-US" altLang="en-US" dirty="0">
                    <a:solidFill>
                      <a:srgbClr val="FFFF00"/>
                    </a:solidFill>
                  </a:rPr>
                  <a:t>axial point</a:t>
                </a:r>
                <a:r>
                  <a:rPr lang="en-US" altLang="en-US" dirty="0"/>
                  <a:t> if there is no point </a:t>
                </a:r>
                <a14:m>
                  <m:oMath xmlns:m="http://schemas.openxmlformats.org/officeDocument/2006/math">
                    <m:sSup>
                      <m:sSupPr>
                        <m:ctrlPr>
                          <a:rPr lang="en-US" altLang="en-US" b="0" i="1" dirty="0" smtClean="0">
                            <a:latin typeface="Cambria Math" panose="02040503050406030204" pitchFamily="18" charset="0"/>
                          </a:rPr>
                        </m:ctrlPr>
                      </m:sSupPr>
                      <m:e>
                        <m:r>
                          <a:rPr lang="en-US" altLang="en-US" i="1" dirty="0" smtClean="0">
                            <a:latin typeface="Cambria Math" panose="02040503050406030204" pitchFamily="18" charset="0"/>
                          </a:rPr>
                          <m:t>𝑝</m:t>
                        </m:r>
                      </m:e>
                      <m:sup>
                        <m:r>
                          <a:rPr lang="en-US" altLang="en-US" b="0" i="1" dirty="0" smtClean="0">
                            <a:latin typeface="Cambria Math" panose="02040503050406030204" pitchFamily="18" charset="0"/>
                          </a:rPr>
                          <m:t>′</m:t>
                        </m:r>
                      </m:sup>
                    </m:sSup>
                  </m:oMath>
                </a14:m>
                <a:r>
                  <a:rPr lang="en-US" altLang="en-US" dirty="0" smtClean="0"/>
                  <a:t> </a:t>
                </a:r>
                <a:r>
                  <a:rPr lang="en-US" altLang="en-US" dirty="0"/>
                  <a:t>such that a shortest path from </a:t>
                </a:r>
                <a14:m>
                  <m:oMath xmlns:m="http://schemas.openxmlformats.org/officeDocument/2006/math">
                    <m:sSup>
                      <m:sSupPr>
                        <m:ctrlPr>
                          <a:rPr lang="en-US" altLang="en-US" i="1" dirty="0">
                            <a:latin typeface="Cambria Math" panose="02040503050406030204" pitchFamily="18" charset="0"/>
                          </a:rPr>
                        </m:ctrlPr>
                      </m:sSupPr>
                      <m:e>
                        <m:r>
                          <a:rPr lang="en-US" altLang="en-US" i="1" dirty="0">
                            <a:latin typeface="Cambria Math" panose="02040503050406030204" pitchFamily="18" charset="0"/>
                          </a:rPr>
                          <m:t>𝑝</m:t>
                        </m:r>
                      </m:e>
                      <m:sup>
                        <m:r>
                          <a:rPr lang="en-US" altLang="en-US" i="1" dirty="0">
                            <a:latin typeface="Cambria Math" panose="02040503050406030204" pitchFamily="18" charset="0"/>
                          </a:rPr>
                          <m:t>′</m:t>
                        </m:r>
                      </m:sup>
                    </m:sSup>
                  </m:oMath>
                </a14:m>
                <a:r>
                  <a:rPr lang="en-US" altLang="en-US" dirty="0"/>
                  <a:t> to the boundary passes through </a:t>
                </a:r>
                <a14:m>
                  <m:oMath xmlns:m="http://schemas.openxmlformats.org/officeDocument/2006/math">
                    <m:r>
                      <a:rPr lang="en-US" altLang="en-US" i="1" dirty="0" smtClean="0">
                        <a:latin typeface="Cambria Math" panose="02040503050406030204" pitchFamily="18" charset="0"/>
                      </a:rPr>
                      <m:t>𝑝</m:t>
                    </m:r>
                  </m:oMath>
                </a14:m>
                <a:r>
                  <a:rPr lang="en-US" altLang="en-US" dirty="0"/>
                  <a:t>.</a:t>
                </a:r>
                <a:r>
                  <a:rPr lang="en-US" dirty="0" smtClean="0"/>
                  <a:t> </a:t>
                </a:r>
              </a:p>
              <a:p>
                <a:pPr marL="285750" indent="-285750">
                  <a:spcBef>
                    <a:spcPts val="1200"/>
                  </a:spcBef>
                  <a:buFont typeface="Arial" panose="020B0604020202020204" pitchFamily="34" charset="0"/>
                  <a:buChar char="•"/>
                </a:pPr>
                <a:r>
                  <a:rPr lang="en-US" dirty="0"/>
                  <a:t>Specifically, a point </a:t>
                </a:r>
                <a14:m>
                  <m:oMath xmlns:m="http://schemas.openxmlformats.org/officeDocument/2006/math">
                    <m:r>
                      <a:rPr lang="en-US" i="1" dirty="0" smtClean="0">
                        <a:latin typeface="Cambria Math" panose="02040503050406030204" pitchFamily="18" charset="0"/>
                      </a:rPr>
                      <m:t>𝑝</m:t>
                    </m:r>
                  </m:oMath>
                </a14:m>
                <a:r>
                  <a:rPr lang="en-US" dirty="0"/>
                  <a:t> is an </a:t>
                </a:r>
                <a:r>
                  <a:rPr lang="en-US" dirty="0">
                    <a:solidFill>
                      <a:srgbClr val="FFFF00"/>
                    </a:solidFill>
                  </a:rPr>
                  <a:t>axial point</a:t>
                </a:r>
                <a:r>
                  <a:rPr lang="en-US" dirty="0"/>
                  <a:t> if there is no point </a:t>
                </a:r>
                <a14:m>
                  <m:oMath xmlns:m="http://schemas.openxmlformats.org/officeDocument/2006/math">
                    <m:r>
                      <a:rPr lang="en-US" i="1" dirty="0" smtClean="0">
                        <a:latin typeface="Cambria Math" panose="02040503050406030204" pitchFamily="18" charset="0"/>
                      </a:rPr>
                      <m:t>𝑞</m:t>
                    </m:r>
                  </m:oMath>
                </a14:m>
                <a:r>
                  <a:rPr lang="en-US" dirty="0"/>
                  <a:t> in the neighborhood of </a:t>
                </a:r>
                <a14:m>
                  <m:oMath xmlns:m="http://schemas.openxmlformats.org/officeDocument/2006/math">
                    <m:r>
                      <a:rPr lang="en-US" i="1" dirty="0" smtClean="0">
                        <a:latin typeface="Cambria Math" panose="02040503050406030204" pitchFamily="18" charset="0"/>
                      </a:rPr>
                      <m:t>𝑝</m:t>
                    </m:r>
                  </m:oMath>
                </a14:m>
                <a:r>
                  <a:rPr lang="en-US" dirty="0"/>
                  <a:t> such that </a:t>
                </a:r>
                <a:endParaRPr lang="en-US" dirty="0" smtClean="0"/>
              </a:p>
              <a:p>
                <a:pPr marL="285750" indent="-285750">
                  <a:spcBef>
                    <a:spcPts val="1200"/>
                  </a:spcBef>
                  <a:buFont typeface="Arial" panose="020B0604020202020204" pitchFamily="34" charset="0"/>
                  <a:buChar char="•"/>
                </a:pPr>
                <a:endParaRPr lang="en-US" sz="800" dirty="0" smtClean="0"/>
              </a:p>
              <a:p>
                <a:pPr/>
                <a14:m>
                  <m:oMathPara xmlns:m="http://schemas.openxmlformats.org/officeDocument/2006/math">
                    <m:oMathParaPr>
                      <m:jc m:val="centerGroup"/>
                    </m:oMathParaPr>
                    <m:oMath xmlns:m="http://schemas.openxmlformats.org/officeDocument/2006/math">
                      <m:sSub>
                        <m:sSubPr>
                          <m:ctrlPr>
                            <a:rPr lang="en-US" sz="2400" b="0" i="1" smtClean="0">
                              <a:solidFill>
                                <a:srgbClr val="00FFFF"/>
                              </a:solidFill>
                              <a:latin typeface="Cambria Math" panose="02040503050406030204" pitchFamily="18" charset="0"/>
                            </a:rPr>
                          </m:ctrlPr>
                        </m:sSubPr>
                        <m:e>
                          <m:r>
                            <m:rPr>
                              <m:sty m:val="p"/>
                            </m:rPr>
                            <a:rPr lang="en-US" sz="2400" b="0" i="0" smtClean="0">
                              <a:solidFill>
                                <a:srgbClr val="00FFFF"/>
                              </a:solidFill>
                              <a:latin typeface="Cambria Math" panose="02040503050406030204" pitchFamily="18" charset="0"/>
                            </a:rPr>
                            <m:t>Ω</m:t>
                          </m:r>
                        </m:e>
                        <m:sub>
                          <m:r>
                            <a:rPr lang="en-US" sz="2400" b="0" i="1" smtClean="0">
                              <a:solidFill>
                                <a:srgbClr val="00FFFF"/>
                              </a:solidFill>
                              <a:latin typeface="Cambria Math" panose="02040503050406030204" pitchFamily="18" charset="0"/>
                            </a:rPr>
                            <m:t>𝒪</m:t>
                          </m:r>
                        </m:sub>
                      </m:sSub>
                      <m:d>
                        <m:dPr>
                          <m:ctrlPr>
                            <a:rPr lang="en-US" sz="2400" b="0" i="1" smtClean="0">
                              <a:solidFill>
                                <a:srgbClr val="00FFFF"/>
                              </a:solidFill>
                              <a:latin typeface="Cambria Math" panose="02040503050406030204" pitchFamily="18" charset="0"/>
                            </a:rPr>
                          </m:ctrlPr>
                        </m:dPr>
                        <m:e>
                          <m:r>
                            <a:rPr lang="en-US" sz="2400" b="0" i="1" smtClean="0">
                              <a:solidFill>
                                <a:srgbClr val="00FFFF"/>
                              </a:solidFill>
                              <a:latin typeface="Cambria Math" panose="02040503050406030204" pitchFamily="18" charset="0"/>
                            </a:rPr>
                            <m:t>𝑞</m:t>
                          </m:r>
                        </m:e>
                      </m:d>
                      <m:r>
                        <a:rPr lang="en-US" sz="2400" b="0" i="1" smtClean="0">
                          <a:solidFill>
                            <a:srgbClr val="00FFFF"/>
                          </a:solidFill>
                          <a:latin typeface="Cambria Math" panose="02040503050406030204" pitchFamily="18" charset="0"/>
                        </a:rPr>
                        <m:t>=</m:t>
                      </m:r>
                      <m:sSub>
                        <m:sSubPr>
                          <m:ctrlPr>
                            <a:rPr lang="en-US" sz="2400" i="1">
                              <a:solidFill>
                                <a:srgbClr val="00FFFF"/>
                              </a:solidFill>
                              <a:latin typeface="Cambria Math" panose="02040503050406030204" pitchFamily="18" charset="0"/>
                            </a:rPr>
                          </m:ctrlPr>
                        </m:sSubPr>
                        <m:e>
                          <m:r>
                            <m:rPr>
                              <m:sty m:val="p"/>
                            </m:rPr>
                            <a:rPr lang="en-US" sz="2400">
                              <a:solidFill>
                                <a:srgbClr val="00FFFF"/>
                              </a:solidFill>
                              <a:latin typeface="Cambria Math" panose="02040503050406030204" pitchFamily="18" charset="0"/>
                            </a:rPr>
                            <m:t>Ω</m:t>
                          </m:r>
                        </m:e>
                        <m:sub>
                          <m:r>
                            <a:rPr lang="en-US" sz="2400" i="1">
                              <a:solidFill>
                                <a:srgbClr val="00FFFF"/>
                              </a:solidFill>
                              <a:latin typeface="Cambria Math" panose="02040503050406030204" pitchFamily="18" charset="0"/>
                            </a:rPr>
                            <m:t>𝒪</m:t>
                          </m:r>
                        </m:sub>
                      </m:sSub>
                      <m:d>
                        <m:dPr>
                          <m:ctrlPr>
                            <a:rPr lang="en-US" sz="2400" i="1">
                              <a:solidFill>
                                <a:srgbClr val="00FFFF"/>
                              </a:solidFill>
                              <a:latin typeface="Cambria Math" panose="02040503050406030204" pitchFamily="18" charset="0"/>
                            </a:rPr>
                          </m:ctrlPr>
                        </m:dPr>
                        <m:e>
                          <m:r>
                            <a:rPr lang="en-US" sz="2400" b="0" i="1" smtClean="0">
                              <a:solidFill>
                                <a:srgbClr val="00FFFF"/>
                              </a:solidFill>
                              <a:latin typeface="Cambria Math" panose="02040503050406030204" pitchFamily="18" charset="0"/>
                            </a:rPr>
                            <m:t>𝑝</m:t>
                          </m:r>
                        </m:e>
                      </m:d>
                      <m:r>
                        <a:rPr lang="en-US" sz="2400" b="0" i="1" smtClean="0">
                          <a:solidFill>
                            <a:srgbClr val="00FFFF"/>
                          </a:solidFill>
                          <a:latin typeface="Cambria Math" panose="02040503050406030204" pitchFamily="18" charset="0"/>
                        </a:rPr>
                        <m:t>+</m:t>
                      </m:r>
                      <m:sSub>
                        <m:sSubPr>
                          <m:ctrlPr>
                            <a:rPr lang="en-US" altLang="en-US" sz="2400" i="1">
                              <a:solidFill>
                                <a:srgbClr val="00FFFF"/>
                              </a:solidFill>
                              <a:latin typeface="Cambria Math" panose="02040503050406030204" pitchFamily="18" charset="0"/>
                              <a:sym typeface="Symbol" panose="05050102010706020507" pitchFamily="18" charset="2"/>
                            </a:rPr>
                          </m:ctrlPr>
                        </m:sSubPr>
                        <m:e>
                          <m:r>
                            <a:rPr lang="en-US" altLang="en-US" sz="2400" i="1">
                              <a:solidFill>
                                <a:srgbClr val="00FFFF"/>
                              </a:solidFill>
                              <a:latin typeface="Cambria Math" panose="02040503050406030204" pitchFamily="18" charset="0"/>
                              <a:sym typeface="Symbol" panose="05050102010706020507" pitchFamily="18" charset="2"/>
                            </a:rPr>
                            <m:t>𝜇</m:t>
                          </m:r>
                        </m:e>
                        <m:sub>
                          <m:sSub>
                            <m:sSubPr>
                              <m:ctrlPr>
                                <a:rPr lang="en-US" altLang="en-US" sz="2400" i="1">
                                  <a:solidFill>
                                    <a:srgbClr val="00FFFF"/>
                                  </a:solidFill>
                                  <a:latin typeface="Cambria Math" panose="02040503050406030204" pitchFamily="18" charset="0"/>
                                  <a:sym typeface="Symbol" panose="05050102010706020507" pitchFamily="18" charset="2"/>
                                </a:rPr>
                              </m:ctrlPr>
                            </m:sSubPr>
                            <m:e>
                              <m:r>
                                <a:rPr lang="en-US" altLang="en-US" sz="2400" i="1">
                                  <a:solidFill>
                                    <a:srgbClr val="00FFFF"/>
                                  </a:solidFill>
                                  <a:latin typeface="Cambria Math" panose="02040503050406030204" pitchFamily="18" charset="0"/>
                                  <a:sym typeface="Symbol" panose="05050102010706020507" pitchFamily="18" charset="2"/>
                                </a:rPr>
                                <m:t>𝑑</m:t>
                              </m:r>
                            </m:e>
                            <m:sub>
                              <m:r>
                                <a:rPr lang="en-US" altLang="en-US" sz="2400" i="1">
                                  <a:solidFill>
                                    <a:srgbClr val="00FFFF"/>
                                  </a:solidFill>
                                  <a:latin typeface="Cambria Math" panose="02040503050406030204" pitchFamily="18" charset="0"/>
                                  <a:ea typeface="Cambria Math" panose="02040503050406030204" pitchFamily="18" charset="0"/>
                                  <a:sym typeface="Symbol" panose="05050102010706020507" pitchFamily="18" charset="2"/>
                                </a:rPr>
                                <m:t>𝒪</m:t>
                              </m:r>
                            </m:sub>
                          </m:sSub>
                        </m:sub>
                      </m:sSub>
                      <m:r>
                        <a:rPr lang="en-US" altLang="en-US" sz="2400" b="0" i="1" smtClean="0">
                          <a:solidFill>
                            <a:srgbClr val="00FFFF"/>
                          </a:solidFill>
                          <a:latin typeface="Cambria Math" panose="02040503050406030204" pitchFamily="18" charset="0"/>
                          <a:ea typeface="Cambria Math" panose="02040503050406030204" pitchFamily="18" charset="0"/>
                          <a:sym typeface="Symbol" panose="05050102010706020507" pitchFamily="18" charset="2"/>
                        </a:rPr>
                        <m:t>(</m:t>
                      </m:r>
                      <m:r>
                        <a:rPr lang="en-US" altLang="en-US" sz="2400" b="0" i="1" smtClean="0">
                          <a:solidFill>
                            <a:srgbClr val="00FFFF"/>
                          </a:solidFill>
                          <a:latin typeface="Cambria Math" panose="02040503050406030204" pitchFamily="18" charset="0"/>
                          <a:ea typeface="Cambria Math" panose="02040503050406030204" pitchFamily="18" charset="0"/>
                          <a:sym typeface="Symbol" panose="05050102010706020507" pitchFamily="18" charset="2"/>
                        </a:rPr>
                        <m:t>𝑝</m:t>
                      </m:r>
                      <m:r>
                        <a:rPr lang="en-US" altLang="en-US" sz="2400" b="0" i="1" smtClean="0">
                          <a:solidFill>
                            <a:srgbClr val="00FFFF"/>
                          </a:solidFill>
                          <a:latin typeface="Cambria Math" panose="02040503050406030204" pitchFamily="18" charset="0"/>
                          <a:ea typeface="Cambria Math" panose="02040503050406030204" pitchFamily="18" charset="0"/>
                          <a:sym typeface="Symbol" panose="05050102010706020507" pitchFamily="18" charset="2"/>
                        </a:rPr>
                        <m:t>,</m:t>
                      </m:r>
                      <m:r>
                        <a:rPr lang="en-US" altLang="en-US" sz="2400" b="0" i="1" smtClean="0">
                          <a:solidFill>
                            <a:srgbClr val="00FFFF"/>
                          </a:solidFill>
                          <a:latin typeface="Cambria Math" panose="02040503050406030204" pitchFamily="18" charset="0"/>
                          <a:ea typeface="Cambria Math" panose="02040503050406030204" pitchFamily="18" charset="0"/>
                          <a:sym typeface="Symbol" panose="05050102010706020507" pitchFamily="18" charset="2"/>
                        </a:rPr>
                        <m:t>𝑞</m:t>
                      </m:r>
                      <m:r>
                        <a:rPr lang="en-US" altLang="en-US" sz="2400" b="0" i="1" smtClean="0">
                          <a:solidFill>
                            <a:srgbClr val="00FFFF"/>
                          </a:solidFill>
                          <a:latin typeface="Cambria Math" panose="02040503050406030204" pitchFamily="18" charset="0"/>
                          <a:ea typeface="Cambria Math" panose="02040503050406030204" pitchFamily="18" charset="0"/>
                          <a:sym typeface="Symbol" panose="05050102010706020507" pitchFamily="18" charset="2"/>
                        </a:rPr>
                        <m:t>)</m:t>
                      </m:r>
                    </m:oMath>
                  </m:oMathPara>
                </a14:m>
                <a:endParaRPr lang="en-US" sz="2400" dirty="0">
                  <a:solidFill>
                    <a:srgbClr val="00FFFF"/>
                  </a:solidFill>
                </a:endParaRP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990600" y="1362561"/>
                <a:ext cx="7543800" cy="2310825"/>
              </a:xfrm>
              <a:prstGeom prst="rect">
                <a:avLst/>
              </a:prstGeom>
              <a:blipFill rotWithShape="0">
                <a:blip r:embed="rId2"/>
                <a:stretch>
                  <a:fillRect l="-566" t="-1583"/>
                </a:stretch>
              </a:blipFill>
            </p:spPr>
            <p:txBody>
              <a:bodyPr/>
              <a:lstStyle/>
              <a:p>
                <a:r>
                  <a:rPr lang="en-US">
                    <a:noFill/>
                  </a:rPr>
                  <a:t> </a:t>
                </a:r>
              </a:p>
            </p:txBody>
          </p:sp>
        </mc:Fallback>
      </mc:AlternateContent>
      <p:sp>
        <p:nvSpPr>
          <p:cNvPr id="7" name="Rectangle 6"/>
          <p:cNvSpPr/>
          <p:nvPr/>
        </p:nvSpPr>
        <p:spPr>
          <a:xfrm>
            <a:off x="401381" y="5570349"/>
            <a:ext cx="8610600" cy="784830"/>
          </a:xfrm>
          <a:prstGeom prst="rect">
            <a:avLst/>
          </a:prstGeom>
        </p:spPr>
        <p:txBody>
          <a:bodyPr wrap="square">
            <a:spAutoFit/>
          </a:bodyPr>
          <a:lstStyle/>
          <a:p>
            <a:pPr marL="171450" indent="-171450">
              <a:buFont typeface="Arial" panose="020B0604020202020204" pitchFamily="34" charset="0"/>
              <a:buChar char="•"/>
            </a:pP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Arcelli</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Sanniti</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di Baja, “Finding local maxima in a pseudo-Euclidean distance transform”,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Comput</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Vis Graph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Proc, 43: 361-367, 1988</a:t>
            </a:r>
          </a:p>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Borgefors</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Centres</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maximal discs in the 5-7-11 distance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transform”, Proc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the Scandinavian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on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Anal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1</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105-105), 1993</a:t>
            </a:r>
            <a:endPar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Wehrli, “Fuzzy distance transform in general digital grids and its applications”, Proc of 7th Joint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Info </a:t>
            </a: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Sc</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Research Triangular Park, NC, 201-213,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2003</a:t>
            </a:r>
          </a:p>
          <a:p>
            <a:pPr marL="171450" indent="-171450">
              <a:buFont typeface="Arial" panose="020B0604020202020204" pitchFamily="34" charset="0"/>
              <a:buChar char="•"/>
            </a:pPr>
            <a:r>
              <a:rPr lang="en-US" sz="900" dirty="0" err="1">
                <a:solidFill>
                  <a:srgbClr val="00B0F0"/>
                </a:solidFill>
                <a:latin typeface="Calibri" panose="020F0502020204030204" pitchFamily="34" charset="0"/>
                <a:ea typeface="Calibri" panose="020F0502020204030204" pitchFamily="34" charset="0"/>
                <a:cs typeface="Times New Roman" panose="02020603050405020304" pitchFamily="18" charset="0"/>
              </a:rPr>
              <a:t>Svensson</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“Aspects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on the reverse fuzzy distance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transform”,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Patt</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Recog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Lett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29</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888-896, 2008</a:t>
            </a:r>
          </a:p>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Jin,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"A new fuzzy skeletonization algorithm and its applications to medical imaging."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Proc.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o</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f 17</a:t>
            </a:r>
            <a:r>
              <a:rPr lang="en-US" sz="900" baseline="300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th</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Int</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Conf</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on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Anal Proc (ICIAP), 662-671, 2013</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TextBox 2"/>
              <p:cNvSpPr txBox="1"/>
              <p:nvPr/>
            </p:nvSpPr>
            <p:spPr>
              <a:xfrm>
                <a:off x="1001713" y="3657600"/>
                <a:ext cx="7239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solidFill>
                      <a:srgbClr val="FFFF00"/>
                    </a:solidFill>
                  </a:rPr>
                  <a:t>Arcelli</a:t>
                </a:r>
                <a:r>
                  <a:rPr lang="en-US" dirty="0" smtClean="0">
                    <a:solidFill>
                      <a:srgbClr val="FFFF00"/>
                    </a:solidFill>
                  </a:rPr>
                  <a:t> and </a:t>
                </a:r>
                <a:r>
                  <a:rPr lang="en-US" dirty="0" err="1" smtClean="0">
                    <a:solidFill>
                      <a:srgbClr val="FFFF00"/>
                    </a:solidFill>
                  </a:rPr>
                  <a:t>Sanniti</a:t>
                </a:r>
                <a:r>
                  <a:rPr lang="en-US" dirty="0" smtClean="0">
                    <a:solidFill>
                      <a:srgbClr val="FFFF00"/>
                    </a:solidFill>
                  </a:rPr>
                  <a:t> di Baja </a:t>
                </a:r>
                <a:r>
                  <a:rPr lang="en-US" dirty="0" smtClean="0"/>
                  <a:t>introduced a criterion to detect the </a:t>
                </a:r>
                <a:r>
                  <a:rPr lang="en-US" dirty="0" smtClean="0">
                    <a:solidFill>
                      <a:srgbClr val="FFFF00"/>
                    </a:solidFill>
                  </a:rPr>
                  <a:t>centers of maximal balls (CMBs)</a:t>
                </a:r>
                <a:r>
                  <a:rPr lang="en-US" dirty="0" smtClean="0"/>
                  <a:t> in a binary digital image using </a:t>
                </a:r>
                <a14:m>
                  <m:oMath xmlns:m="http://schemas.openxmlformats.org/officeDocument/2006/math">
                    <m:r>
                      <a:rPr lang="en-US" i="1" dirty="0" smtClean="0">
                        <a:latin typeface="Cambria Math" panose="02040503050406030204" pitchFamily="18" charset="0"/>
                      </a:rPr>
                      <m:t>3×3</m:t>
                    </m:r>
                  </m:oMath>
                </a14:m>
                <a:r>
                  <a:rPr lang="en-US" dirty="0" smtClean="0"/>
                  <a:t> weighted distance transform</a:t>
                </a:r>
              </a:p>
              <a:p>
                <a:pPr marL="285750" indent="-285750">
                  <a:buFont typeface="Arial" panose="020B0604020202020204" pitchFamily="34" charset="0"/>
                  <a:buChar char="•"/>
                </a:pPr>
                <a:r>
                  <a:rPr lang="en-US" dirty="0" smtClean="0">
                    <a:solidFill>
                      <a:srgbClr val="FFFF00"/>
                    </a:solidFill>
                  </a:rPr>
                  <a:t>Borgefors</a:t>
                </a:r>
                <a:r>
                  <a:rPr lang="en-US" dirty="0" smtClean="0"/>
                  <a:t> extended it to </a:t>
                </a:r>
                <a14:m>
                  <m:oMath xmlns:m="http://schemas.openxmlformats.org/officeDocument/2006/math">
                    <m:r>
                      <a:rPr lang="en-US" i="1" dirty="0" smtClean="0">
                        <a:latin typeface="Cambria Math" panose="02040503050406030204" pitchFamily="18" charset="0"/>
                      </a:rPr>
                      <m:t>5×5</m:t>
                    </m:r>
                  </m:oMath>
                </a14:m>
                <a:r>
                  <a:rPr lang="en-US" dirty="0" smtClean="0"/>
                  <a:t> weighted distances</a:t>
                </a:r>
              </a:p>
              <a:p>
                <a:pPr marL="285750" indent="-285750">
                  <a:buFont typeface="Arial" panose="020B0604020202020204" pitchFamily="34" charset="0"/>
                  <a:buChar char="•"/>
                </a:pPr>
                <a:r>
                  <a:rPr lang="en-US" dirty="0" smtClean="0"/>
                  <a:t>This concept was </a:t>
                </a:r>
                <a:r>
                  <a:rPr lang="en-US" dirty="0" smtClean="0">
                    <a:solidFill>
                      <a:srgbClr val="FFFF00"/>
                    </a:solidFill>
                  </a:rPr>
                  <a:t>generalized to fuzzy sets</a:t>
                </a:r>
                <a:r>
                  <a:rPr lang="en-US" dirty="0" smtClean="0"/>
                  <a:t> by Saha and Wehrli, </a:t>
                </a:r>
                <a:r>
                  <a:rPr lang="en-US" dirty="0" err="1" smtClean="0"/>
                  <a:t>Svensson</a:t>
                </a:r>
                <a:r>
                  <a:rPr lang="en-US" dirty="0" smtClean="0"/>
                  <a:t>, and Jin and Saha</a:t>
                </a:r>
              </a:p>
            </p:txBody>
          </p:sp>
        </mc:Choice>
        <mc:Fallback xmlns="">
          <p:sp>
            <p:nvSpPr>
              <p:cNvPr id="3" name="TextBox 2"/>
              <p:cNvSpPr txBox="1">
                <a:spLocks noRot="1" noChangeAspect="1" noMove="1" noResize="1" noEditPoints="1" noAdjustHandles="1" noChangeArrowheads="1" noChangeShapeType="1" noTextEdit="1"/>
              </p:cNvSpPr>
              <p:nvPr/>
            </p:nvSpPr>
            <p:spPr>
              <a:xfrm>
                <a:off x="1001713" y="3657600"/>
                <a:ext cx="7239000" cy="1754326"/>
              </a:xfrm>
              <a:prstGeom prst="rect">
                <a:avLst/>
              </a:prstGeom>
              <a:blipFill rotWithShape="0">
                <a:blip r:embed="rId3"/>
                <a:stretch>
                  <a:fillRect l="-505" t="-1736" r="-1263" b="-4514"/>
                </a:stretch>
              </a:blipFill>
            </p:spPr>
            <p:txBody>
              <a:bodyPr/>
              <a:lstStyle/>
              <a:p>
                <a:r>
                  <a:rPr lang="en-US">
                    <a:noFill/>
                  </a:rPr>
                  <a:t> </a:t>
                </a:r>
              </a:p>
            </p:txBody>
          </p:sp>
        </mc:Fallback>
      </mc:AlternateContent>
    </p:spTree>
    <p:extLst>
      <p:ext uri="{BB962C8B-B14F-4D97-AF65-F5344CB8AC3E}">
        <p14:creationId xmlns:p14="http://schemas.microsoft.com/office/powerpoint/2010/main" val="2961539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76200"/>
            <a:ext cx="6934200" cy="1143000"/>
          </a:xfrm>
        </p:spPr>
        <p:txBody>
          <a:bodyPr>
            <a:normAutofit fontScale="90000"/>
          </a:bodyPr>
          <a:lstStyle/>
          <a:p>
            <a:pPr algn="ctr"/>
            <a:r>
              <a:rPr lang="en-US" altLang="en-US" sz="3800" dirty="0"/>
              <a:t>Fuzzy </a:t>
            </a:r>
            <a:r>
              <a:rPr lang="en-US" altLang="en-US" sz="3600" dirty="0" smtClean="0"/>
              <a:t>Connectivity</a:t>
            </a:r>
            <a:r>
              <a:rPr lang="en-US" altLang="en-US" sz="3800" dirty="0" smtClean="0"/>
              <a:t> and </a:t>
            </a:r>
            <a:br>
              <a:rPr lang="en-US" altLang="en-US" sz="3800" dirty="0" smtClean="0"/>
            </a:br>
            <a:r>
              <a:rPr lang="en-US" altLang="en-US" sz="3800" dirty="0" smtClean="0"/>
              <a:t>Image Segmentation</a:t>
            </a:r>
            <a:endParaRPr lang="en-US" altLang="en-US" sz="3800" dirty="0"/>
          </a:p>
        </p:txBody>
      </p:sp>
      <p:sp>
        <p:nvSpPr>
          <p:cNvPr id="3" name="Text Box 3"/>
          <p:cNvSpPr txBox="1">
            <a:spLocks noChangeArrowheads="1"/>
          </p:cNvSpPr>
          <p:nvPr/>
        </p:nvSpPr>
        <p:spPr bwMode="auto">
          <a:xfrm>
            <a:off x="1066800" y="1600200"/>
            <a:ext cx="7467600" cy="34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60000"/>
              </a:lnSpc>
              <a:spcBef>
                <a:spcPct val="50000"/>
              </a:spcBef>
              <a:buFont typeface="Arial" panose="020B0604020202020204" pitchFamily="34" charset="0"/>
              <a:buChar char="•"/>
            </a:pPr>
            <a:r>
              <a:rPr lang="en-US" altLang="en-US" sz="2800" dirty="0" smtClean="0"/>
              <a:t>Homogeneity-based </a:t>
            </a:r>
            <a:r>
              <a:rPr lang="en-US" altLang="en-US" sz="2800" dirty="0"/>
              <a:t>affinity </a:t>
            </a:r>
          </a:p>
          <a:p>
            <a:pPr marL="457200" indent="-457200">
              <a:lnSpc>
                <a:spcPct val="50000"/>
              </a:lnSpc>
              <a:spcBef>
                <a:spcPct val="50000"/>
              </a:spcBef>
              <a:buFont typeface="Arial" panose="020B0604020202020204" pitchFamily="34" charset="0"/>
              <a:buChar char="•"/>
            </a:pPr>
            <a:r>
              <a:rPr lang="en-US" altLang="en-US" sz="2800" dirty="0" smtClean="0"/>
              <a:t>Object-feature-based </a:t>
            </a:r>
            <a:r>
              <a:rPr lang="en-US" altLang="en-US" sz="2800" dirty="0"/>
              <a:t>affinity</a:t>
            </a:r>
          </a:p>
          <a:p>
            <a:pPr marL="457200" indent="-457200">
              <a:lnSpc>
                <a:spcPct val="50000"/>
              </a:lnSpc>
              <a:spcBef>
                <a:spcPct val="50000"/>
              </a:spcBef>
              <a:buFont typeface="Arial" panose="020B0604020202020204" pitchFamily="34" charset="0"/>
              <a:buChar char="•"/>
            </a:pPr>
            <a:r>
              <a:rPr lang="en-US" altLang="en-US" sz="2800" dirty="0" smtClean="0"/>
              <a:t>Object </a:t>
            </a:r>
            <a:r>
              <a:rPr lang="en-US" altLang="en-US" sz="2800" dirty="0"/>
              <a:t>scale</a:t>
            </a:r>
            <a:r>
              <a:rPr lang="en-US" altLang="en-US" sz="2800" dirty="0" smtClean="0"/>
              <a:t>: neighborhood </a:t>
            </a:r>
            <a:r>
              <a:rPr lang="en-US" altLang="en-US" sz="2800" dirty="0"/>
              <a:t>size</a:t>
            </a:r>
          </a:p>
          <a:p>
            <a:pPr marL="457200" indent="-457200">
              <a:lnSpc>
                <a:spcPct val="50000"/>
              </a:lnSpc>
              <a:spcBef>
                <a:spcPct val="50000"/>
              </a:spcBef>
              <a:buFont typeface="Arial" panose="020B0604020202020204" pitchFamily="34" charset="0"/>
              <a:buChar char="•"/>
            </a:pPr>
            <a:r>
              <a:rPr lang="en-US" altLang="en-US" sz="2800" dirty="0" smtClean="0"/>
              <a:t>Scale-based </a:t>
            </a:r>
            <a:r>
              <a:rPr lang="en-US" altLang="en-US" sz="2800" dirty="0"/>
              <a:t>fuzzy affinity and connectivity</a:t>
            </a:r>
          </a:p>
          <a:p>
            <a:pPr marL="457200" indent="-457200">
              <a:lnSpc>
                <a:spcPct val="50000"/>
              </a:lnSpc>
              <a:spcBef>
                <a:spcPct val="50000"/>
              </a:spcBef>
              <a:buFont typeface="Arial" panose="020B0604020202020204" pitchFamily="34" charset="0"/>
              <a:buChar char="•"/>
            </a:pPr>
            <a:r>
              <a:rPr lang="en-US" altLang="en-US" sz="2800" dirty="0"/>
              <a:t>Evaluation</a:t>
            </a:r>
          </a:p>
          <a:p>
            <a:pPr marL="914400" lvl="1" indent="-457200">
              <a:lnSpc>
                <a:spcPct val="50000"/>
              </a:lnSpc>
              <a:spcBef>
                <a:spcPct val="50000"/>
              </a:spcBef>
              <a:buFont typeface="Arial" panose="020B0604020202020204" pitchFamily="34" charset="0"/>
              <a:buChar char="•"/>
            </a:pPr>
            <a:r>
              <a:rPr lang="en-US" altLang="en-US" sz="2800" dirty="0" smtClean="0"/>
              <a:t>qualitative</a:t>
            </a:r>
            <a:endParaRPr lang="en-US" altLang="en-US" sz="2800" dirty="0"/>
          </a:p>
          <a:p>
            <a:pPr marL="914400" lvl="1" indent="-457200">
              <a:lnSpc>
                <a:spcPct val="50000"/>
              </a:lnSpc>
              <a:spcBef>
                <a:spcPct val="50000"/>
              </a:spcBef>
              <a:buFont typeface="Arial" panose="020B0604020202020204" pitchFamily="34" charset="0"/>
              <a:buChar char="•"/>
            </a:pPr>
            <a:r>
              <a:rPr lang="en-US" altLang="en-US" sz="2800" dirty="0" smtClean="0"/>
              <a:t>quantitative</a:t>
            </a:r>
            <a:endParaRPr lang="en-US" altLang="en-US" sz="2800" dirty="0"/>
          </a:p>
          <a:p>
            <a:pPr marL="457200" indent="-457200">
              <a:lnSpc>
                <a:spcPct val="60000"/>
              </a:lnSpc>
              <a:spcBef>
                <a:spcPct val="50000"/>
              </a:spcBef>
              <a:buFont typeface="Arial" panose="020B0604020202020204" pitchFamily="34" charset="0"/>
              <a:buChar char="•"/>
            </a:pPr>
            <a:r>
              <a:rPr lang="en-US" altLang="en-US" sz="2800" dirty="0"/>
              <a:t>Conclusion</a:t>
            </a:r>
          </a:p>
        </p:txBody>
      </p:sp>
    </p:spTree>
    <p:extLst>
      <p:ext uri="{BB962C8B-B14F-4D97-AF65-F5344CB8AC3E}">
        <p14:creationId xmlns:p14="http://schemas.microsoft.com/office/powerpoint/2010/main" val="2879426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925513" y="762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a:solidFill>
                  <a:schemeClr val="tx2">
                    <a:lumMod val="40000"/>
                    <a:lumOff val="60000"/>
                  </a:schemeClr>
                </a:solidFill>
                <a:latin typeface="+mj-lt"/>
              </a:rPr>
              <a:t>Results </a:t>
            </a:r>
          </a:p>
        </p:txBody>
      </p:sp>
      <p:pic>
        <p:nvPicPr>
          <p:cNvPr id="75785" name="Picture 9" descr="G5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84301"/>
            <a:ext cx="2005013" cy="2056990"/>
          </a:xfrm>
          <a:prstGeom prst="rect">
            <a:avLst/>
          </a:prstGeom>
          <a:noFill/>
          <a:extLst>
            <a:ext uri="{909E8E84-426E-40DD-AFC4-6F175D3DCCD1}">
              <a14:hiddenFill xmlns:a14="http://schemas.microsoft.com/office/drawing/2010/main">
                <a:solidFill>
                  <a:srgbClr val="FFFFFF"/>
                </a:solidFill>
              </a14:hiddenFill>
            </a:ext>
          </a:extLst>
        </p:spPr>
      </p:pic>
      <p:pic>
        <p:nvPicPr>
          <p:cNvPr id="75784" name="Picture 8" descr="BVF_G5R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988" y="1384301"/>
            <a:ext cx="2005012" cy="2056990"/>
          </a:xfrm>
          <a:prstGeom prst="rect">
            <a:avLst/>
          </a:prstGeom>
          <a:noFill/>
          <a:extLst>
            <a:ext uri="{909E8E84-426E-40DD-AFC4-6F175D3DCCD1}">
              <a14:hiddenFill xmlns:a14="http://schemas.microsoft.com/office/drawing/2010/main">
                <a:solidFill>
                  <a:srgbClr val="FFFFFF"/>
                </a:solidFill>
              </a14:hiddenFill>
            </a:ext>
          </a:extLst>
        </p:spPr>
      </p:pic>
      <p:pic>
        <p:nvPicPr>
          <p:cNvPr id="75783" name="Picture 7" descr="DT_G5R34"/>
          <p:cNvPicPr>
            <a:picLocks noChangeAspect="1" noChangeArrowheads="1"/>
          </p:cNvPicPr>
          <p:nvPr/>
        </p:nvPicPr>
        <p:blipFill>
          <a:blip r:embed="rId4">
            <a:lum bright="14000" contrast="8000"/>
            <a:extLst>
              <a:ext uri="{28A0092B-C50C-407E-A947-70E740481C1C}">
                <a14:useLocalDpi xmlns:a14="http://schemas.microsoft.com/office/drawing/2010/main" val="0"/>
              </a:ext>
            </a:extLst>
          </a:blip>
          <a:srcRect/>
          <a:stretch>
            <a:fillRect/>
          </a:stretch>
        </p:blipFill>
        <p:spPr bwMode="auto">
          <a:xfrm>
            <a:off x="1981200" y="3733800"/>
            <a:ext cx="2005013" cy="2056990"/>
          </a:xfrm>
          <a:prstGeom prst="rect">
            <a:avLst/>
          </a:prstGeom>
          <a:noFill/>
          <a:extLst>
            <a:ext uri="{909E8E84-426E-40DD-AFC4-6F175D3DCCD1}">
              <a14:hiddenFill xmlns:a14="http://schemas.microsoft.com/office/drawing/2010/main">
                <a:solidFill>
                  <a:srgbClr val="FFFFFF"/>
                </a:solidFill>
              </a14:hiddenFill>
            </a:ext>
          </a:extLst>
        </p:spPr>
      </p:pic>
      <p:pic>
        <p:nvPicPr>
          <p:cNvPr id="75782" name="Picture 6" descr="SK_G5R34"/>
          <p:cNvPicPr>
            <a:picLocks noChangeAspect="1" noChangeArrowheads="1"/>
          </p:cNvPicPr>
          <p:nvPr/>
        </p:nvPicPr>
        <p:blipFill>
          <a:blip r:embed="rId5">
            <a:lum bright="30000" contrast="28000"/>
            <a:extLst>
              <a:ext uri="{28A0092B-C50C-407E-A947-70E740481C1C}">
                <a14:useLocalDpi xmlns:a14="http://schemas.microsoft.com/office/drawing/2010/main" val="0"/>
              </a:ext>
            </a:extLst>
          </a:blip>
          <a:srcRect/>
          <a:stretch>
            <a:fillRect/>
          </a:stretch>
        </p:blipFill>
        <p:spPr bwMode="auto">
          <a:xfrm>
            <a:off x="4471988" y="3733800"/>
            <a:ext cx="2005012" cy="205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42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925513" y="762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a:solidFill>
                  <a:schemeClr val="tx2">
                    <a:lumMod val="40000"/>
                    <a:lumOff val="60000"/>
                  </a:schemeClr>
                </a:solidFill>
                <a:latin typeface="+mj-lt"/>
              </a:rPr>
              <a:t>Results </a:t>
            </a:r>
          </a:p>
        </p:txBody>
      </p:sp>
      <p:pic>
        <p:nvPicPr>
          <p:cNvPr id="76811" name="Picture 11" descr="V1_112A"/>
          <p:cNvPicPr>
            <a:picLocks noChangeAspect="1" noChangeArrowheads="1"/>
          </p:cNvPicPr>
          <p:nvPr/>
        </p:nvPicPr>
        <p:blipFill>
          <a:blip r:embed="rId2" cstate="print">
            <a:lum bright="-12000" contrast="24000"/>
            <a:extLst>
              <a:ext uri="{28A0092B-C50C-407E-A947-70E740481C1C}">
                <a14:useLocalDpi xmlns:a14="http://schemas.microsoft.com/office/drawing/2010/main" val="0"/>
              </a:ext>
            </a:extLst>
          </a:blip>
          <a:srcRect/>
          <a:stretch>
            <a:fillRect/>
          </a:stretch>
        </p:blipFill>
        <p:spPr bwMode="auto">
          <a:xfrm>
            <a:off x="1828800" y="1406525"/>
            <a:ext cx="1905000" cy="251219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fuzzy_V1_112A"/>
          <p:cNvPicPr>
            <a:picLocks noChangeAspect="1" noChangeArrowheads="1"/>
          </p:cNvPicPr>
          <p:nvPr/>
        </p:nvPicPr>
        <p:blipFill>
          <a:blip r:embed="rId3" cstate="print">
            <a:lum bright="12000" contrast="8000"/>
            <a:extLst>
              <a:ext uri="{28A0092B-C50C-407E-A947-70E740481C1C}">
                <a14:useLocalDpi xmlns:a14="http://schemas.microsoft.com/office/drawing/2010/main" val="0"/>
              </a:ext>
            </a:extLst>
          </a:blip>
          <a:srcRect/>
          <a:stretch>
            <a:fillRect/>
          </a:stretch>
        </p:blipFill>
        <p:spPr bwMode="auto">
          <a:xfrm>
            <a:off x="5181600" y="1406525"/>
            <a:ext cx="1905000" cy="2512193"/>
          </a:xfrm>
          <a:prstGeom prst="rect">
            <a:avLst/>
          </a:prstGeom>
          <a:noFill/>
          <a:extLst>
            <a:ext uri="{909E8E84-426E-40DD-AFC4-6F175D3DCCD1}">
              <a14:hiddenFill xmlns:a14="http://schemas.microsoft.com/office/drawing/2010/main">
                <a:solidFill>
                  <a:srgbClr val="FFFFFF"/>
                </a:solidFill>
              </a14:hiddenFill>
            </a:ext>
          </a:extLst>
        </p:spPr>
      </p:pic>
      <p:pic>
        <p:nvPicPr>
          <p:cNvPr id="76809" name="Picture 9" descr="DT_V1_112A"/>
          <p:cNvPicPr>
            <a:picLocks noChangeAspect="1" noChangeArrowheads="1"/>
          </p:cNvPicPr>
          <p:nvPr/>
        </p:nvPicPr>
        <p:blipFill>
          <a:blip r:embed="rId4" cstate="print">
            <a:lum bright="22000" contrast="12000"/>
            <a:extLst>
              <a:ext uri="{28A0092B-C50C-407E-A947-70E740481C1C}">
                <a14:useLocalDpi xmlns:a14="http://schemas.microsoft.com/office/drawing/2010/main" val="0"/>
              </a:ext>
            </a:extLst>
          </a:blip>
          <a:srcRect/>
          <a:stretch>
            <a:fillRect/>
          </a:stretch>
        </p:blipFill>
        <p:spPr bwMode="auto">
          <a:xfrm>
            <a:off x="2743200" y="3636964"/>
            <a:ext cx="1905000" cy="2512192"/>
          </a:xfrm>
          <a:prstGeom prst="rect">
            <a:avLst/>
          </a:prstGeom>
          <a:noFill/>
          <a:extLst>
            <a:ext uri="{909E8E84-426E-40DD-AFC4-6F175D3DCCD1}">
              <a14:hiddenFill xmlns:a14="http://schemas.microsoft.com/office/drawing/2010/main">
                <a:solidFill>
                  <a:srgbClr val="FFFFFF"/>
                </a:solidFill>
              </a14:hiddenFill>
            </a:ext>
          </a:extLst>
        </p:spPr>
      </p:pic>
      <p:pic>
        <p:nvPicPr>
          <p:cNvPr id="76808" name="Picture 8" descr="skele_V1_112A"/>
          <p:cNvPicPr>
            <a:picLocks noChangeAspect="1" noChangeArrowheads="1"/>
          </p:cNvPicPr>
          <p:nvPr/>
        </p:nvPicPr>
        <p:blipFill>
          <a:blip r:embed="rId5" cstate="print">
            <a:lum bright="42000" contrast="46000"/>
            <a:extLst>
              <a:ext uri="{28A0092B-C50C-407E-A947-70E740481C1C}">
                <a14:useLocalDpi xmlns:a14="http://schemas.microsoft.com/office/drawing/2010/main" val="0"/>
              </a:ext>
            </a:extLst>
          </a:blip>
          <a:srcRect/>
          <a:stretch>
            <a:fillRect/>
          </a:stretch>
        </p:blipFill>
        <p:spPr bwMode="auto">
          <a:xfrm>
            <a:off x="5638800" y="3636964"/>
            <a:ext cx="1905000" cy="251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03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925513" y="762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fontAlgn="base">
              <a:spcBef>
                <a:spcPct val="0"/>
              </a:spcBef>
              <a:spcAft>
                <a:spcPct val="0"/>
              </a:spcAft>
              <a:defRPr sz="4400">
                <a:solidFill>
                  <a:schemeClr val="tx2"/>
                </a:solidFill>
                <a:latin typeface="Arial" panose="020B0604020202020204" pitchFamily="34" charset="0"/>
              </a:defRPr>
            </a:lvl6pPr>
            <a:lvl7pPr marL="914400" fontAlgn="base">
              <a:spcBef>
                <a:spcPct val="0"/>
              </a:spcBef>
              <a:spcAft>
                <a:spcPct val="0"/>
              </a:spcAft>
              <a:defRPr sz="4400">
                <a:solidFill>
                  <a:schemeClr val="tx2"/>
                </a:solidFill>
                <a:latin typeface="Arial" panose="020B0604020202020204" pitchFamily="34" charset="0"/>
              </a:defRPr>
            </a:lvl7pPr>
            <a:lvl8pPr marL="1371600" fontAlgn="base">
              <a:spcBef>
                <a:spcPct val="0"/>
              </a:spcBef>
              <a:spcAft>
                <a:spcPct val="0"/>
              </a:spcAft>
              <a:defRPr sz="4400">
                <a:solidFill>
                  <a:schemeClr val="tx2"/>
                </a:solidFill>
                <a:latin typeface="Arial" panose="020B0604020202020204" pitchFamily="34" charset="0"/>
              </a:defRPr>
            </a:lvl8pPr>
            <a:lvl9pPr marL="1828800" fontAlgn="base">
              <a:spcBef>
                <a:spcPct val="0"/>
              </a:spcBef>
              <a:spcAft>
                <a:spcPct val="0"/>
              </a:spcAft>
              <a:defRPr sz="4400">
                <a:solidFill>
                  <a:schemeClr val="tx2"/>
                </a:solidFill>
                <a:latin typeface="Arial" panose="020B0604020202020204" pitchFamily="34" charset="0"/>
              </a:defRPr>
            </a:lvl9pPr>
          </a:lstStyle>
          <a:p>
            <a:pPr algn="ctr">
              <a:buFontTx/>
              <a:buNone/>
            </a:pPr>
            <a:r>
              <a:rPr lang="en-US" altLang="en-US" sz="3600" dirty="0">
                <a:solidFill>
                  <a:schemeClr val="tx2">
                    <a:lumMod val="40000"/>
                    <a:lumOff val="60000"/>
                  </a:schemeClr>
                </a:solidFill>
                <a:latin typeface="+mj-lt"/>
              </a:rPr>
              <a:t>Results </a:t>
            </a:r>
          </a:p>
        </p:txBody>
      </p:sp>
      <p:pic>
        <p:nvPicPr>
          <p:cNvPr id="77835" name="Picture 11" descr="C:\Saha\Presentations\JCIS 03\FIGURES\bone2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845458" cy="2166926"/>
          </a:xfrm>
          <a:prstGeom prst="rect">
            <a:avLst/>
          </a:prstGeom>
          <a:noFill/>
          <a:extLst>
            <a:ext uri="{909E8E84-426E-40DD-AFC4-6F175D3DCCD1}">
              <a14:hiddenFill xmlns:a14="http://schemas.microsoft.com/office/drawing/2010/main">
                <a:solidFill>
                  <a:srgbClr val="FFFFFF"/>
                </a:solidFill>
              </a14:hiddenFill>
            </a:ext>
          </a:extLst>
        </p:spPr>
      </p:pic>
      <p:pic>
        <p:nvPicPr>
          <p:cNvPr id="77836" name="Picture 12" descr="C:\Saha\Presentations\JCIS 03\FIGURES\DT_bone2D.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513" y="2781300"/>
            <a:ext cx="2845458" cy="2166926"/>
          </a:xfrm>
          <a:prstGeom prst="rect">
            <a:avLst/>
          </a:prstGeom>
          <a:noFill/>
          <a:extLst>
            <a:ext uri="{909E8E84-426E-40DD-AFC4-6F175D3DCCD1}">
              <a14:hiddenFill xmlns:a14="http://schemas.microsoft.com/office/drawing/2010/main">
                <a:solidFill>
                  <a:srgbClr val="FFFFFF"/>
                </a:solidFill>
              </a14:hiddenFill>
            </a:ext>
          </a:extLst>
        </p:spPr>
      </p:pic>
      <p:pic>
        <p:nvPicPr>
          <p:cNvPr id="77837" name="Picture 13" descr="C:\Saha\Presentations\JCIS 03\FIGURES\SK_bone2DM.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38" y="4191000"/>
            <a:ext cx="2849562" cy="216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622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7" name="Rectangle 9"/>
          <p:cNvSpPr>
            <a:spLocks noGrp="1" noChangeArrowheads="1"/>
          </p:cNvSpPr>
          <p:nvPr>
            <p:ph type="title"/>
          </p:nvPr>
        </p:nvSpPr>
        <p:spPr>
          <a:xfrm>
            <a:off x="685800" y="76200"/>
            <a:ext cx="7772400" cy="1143000"/>
          </a:xfrm>
        </p:spPr>
        <p:txBody>
          <a:bodyPr>
            <a:normAutofit/>
          </a:bodyPr>
          <a:lstStyle/>
          <a:p>
            <a:pPr algn="ctr"/>
            <a:r>
              <a:rPr lang="en-US" altLang="en-US" sz="3600" dirty="0" smtClean="0">
                <a:cs typeface="Times New Roman" panose="02020603050405020304" pitchFamily="18" charset="0"/>
              </a:rPr>
              <a:t>Summary</a:t>
            </a:r>
            <a:endParaRPr lang="en-US" altLang="en-US" sz="3600" dirty="0">
              <a:cs typeface="Times New Roman" panose="02020603050405020304" pitchFamily="18" charset="0"/>
            </a:endParaRPr>
          </a:p>
        </p:txBody>
      </p:sp>
      <p:sp>
        <p:nvSpPr>
          <p:cNvPr id="78858" name="Rectangle 10"/>
          <p:cNvSpPr>
            <a:spLocks noGrp="1" noChangeArrowheads="1"/>
          </p:cNvSpPr>
          <p:nvPr>
            <p:ph type="body" idx="1"/>
          </p:nvPr>
        </p:nvSpPr>
        <p:spPr>
          <a:xfrm>
            <a:off x="609600" y="1600200"/>
            <a:ext cx="7924800" cy="4724400"/>
          </a:xfrm>
        </p:spPr>
        <p:txBody>
          <a:bodyPr/>
          <a:lstStyle/>
          <a:p>
            <a:pPr>
              <a:lnSpc>
                <a:spcPct val="90000"/>
              </a:lnSpc>
              <a:spcBef>
                <a:spcPct val="50000"/>
              </a:spcBef>
              <a:buSzTx/>
            </a:pPr>
            <a:r>
              <a:rPr lang="en-US" altLang="en-US" sz="2400" dirty="0">
                <a:cs typeface="Times New Roman" panose="02020603050405020304" pitchFamily="18" charset="0"/>
              </a:rPr>
              <a:t>The theory of fuzzy distance has been extended to a more general grid</a:t>
            </a:r>
          </a:p>
          <a:p>
            <a:pPr>
              <a:lnSpc>
                <a:spcPct val="90000"/>
              </a:lnSpc>
              <a:spcBef>
                <a:spcPct val="50000"/>
              </a:spcBef>
              <a:buSzTx/>
            </a:pPr>
            <a:r>
              <a:rPr lang="en-US" altLang="en-US" sz="2400" dirty="0">
                <a:cs typeface="Times New Roman" panose="02020603050405020304" pitchFamily="18" charset="0"/>
              </a:rPr>
              <a:t>The conditions for valid length functions for links have been established</a:t>
            </a:r>
          </a:p>
          <a:p>
            <a:pPr>
              <a:lnSpc>
                <a:spcPct val="90000"/>
              </a:lnSpc>
              <a:spcBef>
                <a:spcPct val="50000"/>
              </a:spcBef>
              <a:buSzTx/>
            </a:pPr>
            <a:r>
              <a:rPr lang="en-US" altLang="en-US" sz="2400" dirty="0">
                <a:cs typeface="Times New Roman" panose="02020603050405020304" pitchFamily="18" charset="0"/>
              </a:rPr>
              <a:t>Accuracy of FDT-based thickness computation has been studied and its superiority over the hard DT-based method at various resolutions has been experimentally observed. </a:t>
            </a:r>
          </a:p>
          <a:p>
            <a:pPr>
              <a:lnSpc>
                <a:spcPct val="90000"/>
              </a:lnSpc>
              <a:spcBef>
                <a:spcPct val="50000"/>
              </a:spcBef>
              <a:buSzTx/>
            </a:pPr>
            <a:r>
              <a:rPr lang="en-US" altLang="en-US" sz="2400" dirty="0">
                <a:cs typeface="Times New Roman" panose="02020603050405020304" pitchFamily="18" charset="0"/>
              </a:rPr>
              <a:t>A new FDT-based method is presented to directly recognize axial points in the fuzzy representation of an object and the results of different applications have been presented</a:t>
            </a:r>
          </a:p>
        </p:txBody>
      </p:sp>
    </p:spTree>
    <p:extLst>
      <p:ext uri="{BB962C8B-B14F-4D97-AF65-F5344CB8AC3E}">
        <p14:creationId xmlns:p14="http://schemas.microsoft.com/office/powerpoint/2010/main" val="105064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76200"/>
            <a:ext cx="6553200" cy="1143000"/>
          </a:xfrm>
        </p:spPr>
        <p:txBody>
          <a:bodyPr>
            <a:normAutofit/>
          </a:bodyPr>
          <a:lstStyle/>
          <a:p>
            <a:pPr algn="ctr"/>
            <a:r>
              <a:rPr lang="en-US" altLang="en-US" sz="3600" dirty="0"/>
              <a:t>Motivation</a:t>
            </a:r>
          </a:p>
        </p:txBody>
      </p:sp>
      <p:sp>
        <p:nvSpPr>
          <p:cNvPr id="4099" name="Rectangle 3"/>
          <p:cNvSpPr>
            <a:spLocks noGrp="1" noChangeArrowheads="1"/>
          </p:cNvSpPr>
          <p:nvPr>
            <p:ph type="body" sz="half" idx="1"/>
          </p:nvPr>
        </p:nvSpPr>
        <p:spPr>
          <a:xfrm>
            <a:off x="381000" y="1524000"/>
            <a:ext cx="3505200" cy="4038600"/>
          </a:xfrm>
        </p:spPr>
        <p:txBody>
          <a:bodyPr>
            <a:normAutofit lnSpcReduction="10000"/>
          </a:bodyPr>
          <a:lstStyle/>
          <a:p>
            <a:pPr>
              <a:lnSpc>
                <a:spcPct val="90000"/>
              </a:lnSpc>
              <a:spcBef>
                <a:spcPts val="3000"/>
              </a:spcBef>
              <a:buSzPct val="70000"/>
            </a:pPr>
            <a:r>
              <a:rPr lang="en-US" altLang="en-US" sz="2000" dirty="0" smtClean="0">
                <a:solidFill>
                  <a:srgbClr val="66FFFF"/>
                </a:solidFill>
              </a:rPr>
              <a:t>Connectivity:</a:t>
            </a:r>
            <a:r>
              <a:rPr lang="en-US" altLang="en-US" sz="2000" dirty="0" smtClean="0">
                <a:solidFill>
                  <a:srgbClr val="FFFFFF"/>
                </a:solidFill>
              </a:rPr>
              <a:t> </a:t>
            </a:r>
            <a:r>
              <a:rPr lang="en-US" altLang="en-US" sz="2000" dirty="0">
                <a:solidFill>
                  <a:srgbClr val="FFFFFF"/>
                </a:solidFill>
              </a:rPr>
              <a:t>a popularly used tool for </a:t>
            </a:r>
            <a:r>
              <a:rPr lang="en-US" altLang="en-US" sz="2000" dirty="0" smtClean="0">
                <a:solidFill>
                  <a:srgbClr val="FFFFFF"/>
                </a:solidFill>
              </a:rPr>
              <a:t>region growing</a:t>
            </a:r>
          </a:p>
          <a:p>
            <a:pPr>
              <a:lnSpc>
                <a:spcPct val="90000"/>
              </a:lnSpc>
              <a:spcBef>
                <a:spcPts val="3000"/>
              </a:spcBef>
              <a:buSzPct val="70000"/>
            </a:pPr>
            <a:r>
              <a:rPr lang="en-US" altLang="en-US" sz="2000" dirty="0">
                <a:solidFill>
                  <a:srgbClr val="66FFFF"/>
                </a:solidFill>
              </a:rPr>
              <a:t>Applications:</a:t>
            </a:r>
            <a:r>
              <a:rPr lang="en-US" altLang="en-US" sz="2000" dirty="0">
                <a:solidFill>
                  <a:srgbClr val="FFFFFF"/>
                </a:solidFill>
              </a:rPr>
              <a:t> image segmentation, object tracking, object </a:t>
            </a:r>
            <a:r>
              <a:rPr lang="en-US" altLang="en-US" sz="2000" dirty="0" smtClean="0">
                <a:solidFill>
                  <a:srgbClr val="FFFFFF"/>
                </a:solidFill>
              </a:rPr>
              <a:t>separation</a:t>
            </a:r>
          </a:p>
          <a:p>
            <a:pPr>
              <a:lnSpc>
                <a:spcPct val="90000"/>
              </a:lnSpc>
              <a:spcBef>
                <a:spcPts val="3000"/>
              </a:spcBef>
              <a:buSzPct val="70000"/>
            </a:pPr>
            <a:r>
              <a:rPr lang="en-US" altLang="en-US" sz="2000" dirty="0" smtClean="0">
                <a:solidFill>
                  <a:srgbClr val="FFFFFF"/>
                </a:solidFill>
              </a:rPr>
              <a:t>A </a:t>
            </a:r>
            <a:r>
              <a:rPr lang="en-US" altLang="en-US" sz="2000" dirty="0">
                <a:solidFill>
                  <a:srgbClr val="66FFFF"/>
                </a:solidFill>
              </a:rPr>
              <a:t>fuzzy model</a:t>
            </a:r>
            <a:r>
              <a:rPr lang="en-US" altLang="en-US" sz="2000" dirty="0">
                <a:solidFill>
                  <a:srgbClr val="FFFFFF"/>
                </a:solidFill>
              </a:rPr>
              <a:t> for connectivity analysis is essential to capture the global extent of an object using local hanging togetherness and path connectivity</a:t>
            </a:r>
          </a:p>
          <a:p>
            <a:pPr>
              <a:lnSpc>
                <a:spcPct val="90000"/>
              </a:lnSpc>
              <a:spcBef>
                <a:spcPts val="3000"/>
              </a:spcBef>
              <a:buSzPct val="70000"/>
            </a:pPr>
            <a:endParaRPr lang="en-US" altLang="en-US" sz="2000" dirty="0">
              <a:solidFill>
                <a:srgbClr val="FFFFFF"/>
              </a:solidFill>
            </a:endParaRPr>
          </a:p>
          <a:p>
            <a:pPr>
              <a:lnSpc>
                <a:spcPct val="90000"/>
              </a:lnSpc>
              <a:spcBef>
                <a:spcPts val="3000"/>
              </a:spcBef>
              <a:buSzPct val="70000"/>
            </a:pPr>
            <a:endParaRPr lang="en-US" altLang="en-US" sz="2000" dirty="0">
              <a:solidFill>
                <a:srgbClr val="FFFFFF"/>
              </a:solidFill>
            </a:endParaRPr>
          </a:p>
        </p:txBody>
      </p:sp>
      <p:sp>
        <p:nvSpPr>
          <p:cNvPr id="4133" name="Text Box 37"/>
          <p:cNvSpPr txBox="1">
            <a:spLocks noChangeArrowheads="1"/>
          </p:cNvSpPr>
          <p:nvPr/>
        </p:nvSpPr>
        <p:spPr bwMode="auto">
          <a:xfrm>
            <a:off x="4114799" y="4876800"/>
            <a:ext cx="49532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None/>
            </a:pPr>
            <a:r>
              <a:rPr lang="en-US" altLang="en-US" dirty="0" smtClean="0">
                <a:solidFill>
                  <a:srgbClr val="00FFFF"/>
                </a:solidFill>
              </a:rPr>
              <a:t>Separation of arteries </a:t>
            </a:r>
            <a:r>
              <a:rPr lang="en-US" altLang="en-US" dirty="0">
                <a:solidFill>
                  <a:srgbClr val="00FFFF"/>
                </a:solidFill>
              </a:rPr>
              <a:t>and veins in </a:t>
            </a:r>
            <a:r>
              <a:rPr lang="en-US" altLang="en-US" dirty="0" smtClean="0">
                <a:solidFill>
                  <a:srgbClr val="00FFFF"/>
                </a:solidFill>
              </a:rPr>
              <a:t>a contrast-enhanced magnetic resonance </a:t>
            </a:r>
            <a:r>
              <a:rPr lang="en-US" altLang="en-US" dirty="0">
                <a:solidFill>
                  <a:srgbClr val="00FFFF"/>
                </a:solidFill>
              </a:rPr>
              <a:t>angiographic (CE-MRA) image </a:t>
            </a:r>
            <a:r>
              <a:rPr lang="en-US" altLang="en-US" dirty="0" smtClean="0">
                <a:solidFill>
                  <a:srgbClr val="00FFFF"/>
                </a:solidFill>
              </a:rPr>
              <a:t>data using iterative relative fuzzy connectivity</a:t>
            </a:r>
            <a:endParaRPr lang="en-US" altLang="en-US" sz="1800" dirty="0">
              <a:solidFill>
                <a:srgbClr val="00FFFF"/>
              </a:solidFill>
            </a:endParaRPr>
          </a:p>
        </p:txBody>
      </p:sp>
      <p:sp>
        <p:nvSpPr>
          <p:cNvPr id="4134" name="Rectangle 38"/>
          <p:cNvSpPr>
            <a:spLocks noChangeArrowheads="1"/>
          </p:cNvSpPr>
          <p:nvPr/>
        </p:nvSpPr>
        <p:spPr bwMode="auto">
          <a:xfrm>
            <a:off x="381000" y="2628900"/>
            <a:ext cx="3733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9pPr>
          </a:lstStyle>
          <a:p>
            <a:pPr>
              <a:buClr>
                <a:srgbClr val="FFCCFF"/>
              </a:buClr>
              <a:buSzPct val="70000"/>
              <a:buFont typeface="Wingdings" panose="05000000000000000000" pitchFamily="2" charset="2"/>
              <a:buChar char="q"/>
            </a:pPr>
            <a:endParaRPr lang="en-US" altLang="en-US" sz="2000" dirty="0">
              <a:solidFill>
                <a:srgbClr val="FFFFFF"/>
              </a:solidFill>
            </a:endParaRPr>
          </a:p>
        </p:txBody>
      </p:sp>
      <p:sp>
        <p:nvSpPr>
          <p:cNvPr id="4135" name="Rectangle 39"/>
          <p:cNvSpPr>
            <a:spLocks noChangeArrowheads="1"/>
          </p:cNvSpPr>
          <p:nvPr/>
        </p:nvSpPr>
        <p:spPr bwMode="auto">
          <a:xfrm>
            <a:off x="381000" y="3810000"/>
            <a:ext cx="3733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FF00"/>
              </a:buClr>
              <a:buSzPct val="8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accent2"/>
              </a:buClr>
              <a:buSzPct val="55000"/>
              <a:buFont typeface="Wingdings" panose="05000000000000000000" pitchFamily="2" charset="2"/>
              <a:buChar char="l"/>
              <a:defRPr>
                <a:solidFill>
                  <a:schemeClr val="tx1"/>
                </a:solidFill>
                <a:latin typeface="Arial" panose="020B0604020202020204" pitchFamily="34" charset="0"/>
              </a:defRPr>
            </a:lvl9pPr>
          </a:lstStyle>
          <a:p>
            <a:pPr>
              <a:buClr>
                <a:srgbClr val="FFCCFF"/>
              </a:buClr>
              <a:buSzPct val="70000"/>
              <a:buFont typeface="Wingdings" panose="05000000000000000000" pitchFamily="2" charset="2"/>
              <a:buChar char="q"/>
            </a:pPr>
            <a:endParaRPr lang="en-US" altLang="en-US" sz="2000" dirty="0">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601438"/>
            <a:ext cx="1600423" cy="25149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601438"/>
            <a:ext cx="1600423" cy="25149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601438"/>
            <a:ext cx="1600423" cy="2514951"/>
          </a:xfrm>
          <a:prstGeom prst="rect">
            <a:avLst/>
          </a:prstGeom>
        </p:spPr>
      </p:pic>
      <p:sp>
        <p:nvSpPr>
          <p:cNvPr id="4112" name="Rectangle 16"/>
          <p:cNvSpPr>
            <a:spLocks noChangeArrowheads="1"/>
          </p:cNvSpPr>
          <p:nvPr/>
        </p:nvSpPr>
        <p:spPr bwMode="auto">
          <a:xfrm>
            <a:off x="4346626" y="4116169"/>
            <a:ext cx="12277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en-US" sz="1800" dirty="0" smtClean="0">
                <a:solidFill>
                  <a:srgbClr val="FFFF00"/>
                </a:solidFill>
              </a:rPr>
              <a:t>CE-MRA</a:t>
            </a:r>
          </a:p>
          <a:p>
            <a:pPr algn="ctr">
              <a:spcBef>
                <a:spcPct val="0"/>
              </a:spcBef>
              <a:buFontTx/>
              <a:buNone/>
            </a:pPr>
            <a:r>
              <a:rPr lang="en-US" altLang="en-US" dirty="0" smtClean="0">
                <a:solidFill>
                  <a:srgbClr val="FFFF00"/>
                </a:solidFill>
              </a:rPr>
              <a:t>Image data</a:t>
            </a:r>
            <a:endParaRPr lang="en-US" altLang="en-US" sz="1800" dirty="0">
              <a:solidFill>
                <a:srgbClr val="FFFF00"/>
              </a:solidFill>
            </a:endParaRPr>
          </a:p>
        </p:txBody>
      </p:sp>
      <p:sp>
        <p:nvSpPr>
          <p:cNvPr id="4113" name="Rectangle 17"/>
          <p:cNvSpPr>
            <a:spLocks noChangeArrowheads="1"/>
          </p:cNvSpPr>
          <p:nvPr/>
        </p:nvSpPr>
        <p:spPr bwMode="auto">
          <a:xfrm>
            <a:off x="6080675" y="4116169"/>
            <a:ext cx="12989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en-US" sz="1800" dirty="0" smtClean="0">
                <a:solidFill>
                  <a:srgbClr val="FFFF00"/>
                </a:solidFill>
              </a:rPr>
              <a:t>Segm</a:t>
            </a:r>
            <a:r>
              <a:rPr lang="en-US" altLang="en-US" dirty="0" smtClean="0">
                <a:solidFill>
                  <a:srgbClr val="FFFF00"/>
                </a:solidFill>
              </a:rPr>
              <a:t>ented </a:t>
            </a:r>
          </a:p>
          <a:p>
            <a:pPr algn="ctr">
              <a:spcBef>
                <a:spcPct val="0"/>
              </a:spcBef>
              <a:buFontTx/>
              <a:buNone/>
            </a:pPr>
            <a:r>
              <a:rPr lang="en-US" altLang="en-US" sz="1800" dirty="0" smtClean="0">
                <a:solidFill>
                  <a:srgbClr val="FFFF00"/>
                </a:solidFill>
              </a:rPr>
              <a:t>vasculature</a:t>
            </a:r>
            <a:endParaRPr lang="en-US" altLang="en-US" sz="1800" dirty="0">
              <a:solidFill>
                <a:srgbClr val="FFFF00"/>
              </a:solidFill>
            </a:endParaRPr>
          </a:p>
        </p:txBody>
      </p:sp>
      <p:sp>
        <p:nvSpPr>
          <p:cNvPr id="4114" name="Rectangle 18"/>
          <p:cNvSpPr>
            <a:spLocks noChangeArrowheads="1"/>
          </p:cNvSpPr>
          <p:nvPr/>
        </p:nvSpPr>
        <p:spPr bwMode="auto">
          <a:xfrm>
            <a:off x="7514112" y="4116169"/>
            <a:ext cx="14751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Tx/>
              <a:buNone/>
            </a:pPr>
            <a:r>
              <a:rPr lang="en-US" altLang="en-US" sz="1800" dirty="0" smtClean="0">
                <a:solidFill>
                  <a:srgbClr val="FFFF00"/>
                </a:solidFill>
              </a:rPr>
              <a:t>Separated </a:t>
            </a:r>
          </a:p>
          <a:p>
            <a:pPr algn="ctr">
              <a:spcBef>
                <a:spcPct val="0"/>
              </a:spcBef>
              <a:buFontTx/>
              <a:buNone/>
            </a:pPr>
            <a:r>
              <a:rPr lang="en-US" altLang="en-US" sz="1800" dirty="0" smtClean="0">
                <a:solidFill>
                  <a:srgbClr val="FFFF00"/>
                </a:solidFill>
              </a:rPr>
              <a:t>arteries/veins</a:t>
            </a:r>
            <a:endParaRPr lang="en-US" altLang="en-US" sz="1800" dirty="0">
              <a:solidFill>
                <a:srgbClr val="FFFF00"/>
              </a:solidFill>
            </a:endParaRPr>
          </a:p>
        </p:txBody>
      </p:sp>
    </p:spTree>
    <p:extLst>
      <p:ext uri="{BB962C8B-B14F-4D97-AF65-F5344CB8AC3E}">
        <p14:creationId xmlns:p14="http://schemas.microsoft.com/office/powerpoint/2010/main" val="1778596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7772400" cy="1143000"/>
          </a:xfrm>
        </p:spPr>
        <p:txBody>
          <a:bodyPr>
            <a:normAutofit/>
          </a:bodyPr>
          <a:lstStyle/>
          <a:p>
            <a:pPr algn="ctr"/>
            <a:r>
              <a:rPr lang="en-US" altLang="en-US" sz="3600" dirty="0" smtClean="0"/>
              <a:t>Image, Adjacency, </a:t>
            </a:r>
            <a:r>
              <a:rPr lang="en-US" altLang="en-US" sz="3600" dirty="0"/>
              <a:t>and </a:t>
            </a:r>
            <a:r>
              <a:rPr lang="en-US" altLang="en-US" sz="3600" dirty="0" smtClean="0"/>
              <a:t>Paths</a:t>
            </a:r>
            <a:endParaRPr lang="en-US" altLang="en-US" sz="3600" dirty="0"/>
          </a:p>
        </p:txBody>
      </p:sp>
      <mc:AlternateContent xmlns:mc="http://schemas.openxmlformats.org/markup-compatibility/2006" xmlns:a14="http://schemas.microsoft.com/office/drawing/2010/main">
        <mc:Choice Requires="a14">
          <p:sp>
            <p:nvSpPr>
              <p:cNvPr id="7171" name="Rectangle 3"/>
              <p:cNvSpPr>
                <a:spLocks noGrp="1" noChangeArrowheads="1"/>
              </p:cNvSpPr>
              <p:nvPr>
                <p:ph type="body" idx="1"/>
              </p:nvPr>
            </p:nvSpPr>
            <p:spPr>
              <a:xfrm>
                <a:off x="599123" y="1524000"/>
                <a:ext cx="5344478" cy="4232452"/>
              </a:xfrm>
            </p:spPr>
            <p:txBody>
              <a:bodyPr>
                <a:noAutofit/>
              </a:bodyPr>
              <a:lstStyle/>
              <a:p>
                <a:pPr>
                  <a:lnSpc>
                    <a:spcPct val="120000"/>
                  </a:lnSpc>
                  <a:buSzPct val="70000"/>
                </a:pPr>
                <a:r>
                  <a:rPr lang="en-US" altLang="en-US" sz="2000" dirty="0" smtClean="0">
                    <a:solidFill>
                      <a:srgbClr val="FFFF00"/>
                    </a:solidFill>
                  </a:rPr>
                  <a:t>Image grid</a:t>
                </a:r>
                <a:r>
                  <a:rPr lang="en-US" altLang="en-US" sz="2000" dirty="0">
                    <a:solidFill>
                      <a:srgbClr val="FFFFFF"/>
                    </a:solidFill>
                  </a:rPr>
                  <a:t>: An 𝑛-dimensional (𝑛D) cubic grid represented by </a:t>
                </a:r>
                <a14:m>
                  <m:oMath xmlns:m="http://schemas.openxmlformats.org/officeDocument/2006/math">
                    <m:sSup>
                      <m:sSupPr>
                        <m:ctrlPr>
                          <a:rPr lang="en-US" altLang="en-US" sz="2000" i="1" dirty="0" smtClean="0">
                            <a:solidFill>
                              <a:srgbClr val="FFFFFF"/>
                            </a:solidFill>
                            <a:latin typeface="Cambria Math" panose="02040503050406030204" pitchFamily="18" charset="0"/>
                          </a:rPr>
                        </m:ctrlPr>
                      </m:sSupPr>
                      <m:e>
                        <m:r>
                          <a:rPr lang="en-US" altLang="en-US" sz="2000" i="1" dirty="0" smtClean="0">
                            <a:solidFill>
                              <a:srgbClr val="FFFFFF"/>
                            </a:solidFill>
                            <a:latin typeface="Cambria Math" panose="02040503050406030204" pitchFamily="18" charset="0"/>
                          </a:rPr>
                          <m:t>𝑍</m:t>
                        </m:r>
                      </m:e>
                      <m:sup>
                        <m:r>
                          <a:rPr lang="en-US" altLang="en-US" sz="2000" i="1" dirty="0" smtClean="0">
                            <a:solidFill>
                              <a:srgbClr val="FFFFFF"/>
                            </a:solidFill>
                            <a:latin typeface="Cambria Math" panose="02040503050406030204" pitchFamily="18" charset="0"/>
                          </a:rPr>
                          <m:t>3</m:t>
                        </m:r>
                      </m:sup>
                    </m:sSup>
                  </m:oMath>
                </a14:m>
                <a:r>
                  <a:rPr lang="en-US" altLang="en-US" sz="2000" dirty="0">
                    <a:solidFill>
                      <a:srgbClr val="FFFFFF"/>
                    </a:solidFill>
                  </a:rPr>
                  <a:t> | </a:t>
                </a:r>
                <a14:m>
                  <m:oMath xmlns:m="http://schemas.openxmlformats.org/officeDocument/2006/math">
                    <m:r>
                      <a:rPr lang="en-US" altLang="en-US" sz="2000" i="1" dirty="0" smtClean="0">
                        <a:solidFill>
                          <a:srgbClr val="FFFFFF"/>
                        </a:solidFill>
                        <a:latin typeface="Cambria Math" panose="02040503050406030204" pitchFamily="18" charset="0"/>
                      </a:rPr>
                      <m:t>𝑍</m:t>
                    </m:r>
                  </m:oMath>
                </a14:m>
                <a:r>
                  <a:rPr lang="en-US" altLang="en-US" sz="2000" dirty="0">
                    <a:solidFill>
                      <a:srgbClr val="FFFFFF"/>
                    </a:solidFill>
                  </a:rPr>
                  <a:t> is the set of integers</a:t>
                </a:r>
              </a:p>
              <a:p>
                <a:pPr>
                  <a:lnSpc>
                    <a:spcPct val="120000"/>
                  </a:lnSpc>
                  <a:buSzPct val="70000"/>
                </a:pPr>
                <a:r>
                  <a:rPr lang="en-US" altLang="en-US" sz="2000" dirty="0" err="1" smtClean="0">
                    <a:solidFill>
                      <a:srgbClr val="FFFF00"/>
                    </a:solidFill>
                  </a:rPr>
                  <a:t>Spel</a:t>
                </a:r>
                <a:r>
                  <a:rPr lang="en-US" altLang="en-US" sz="2000" dirty="0" smtClean="0">
                    <a:solidFill>
                      <a:srgbClr val="FFFFFF"/>
                    </a:solidFill>
                  </a:rPr>
                  <a:t>: </a:t>
                </a:r>
                <a:r>
                  <a:rPr lang="en-US" altLang="en-US" sz="2000" dirty="0">
                    <a:solidFill>
                      <a:srgbClr val="FFFFFF"/>
                    </a:solidFill>
                  </a:rPr>
                  <a:t>An element of the image grid represented by </a:t>
                </a:r>
                <a:r>
                  <a:rPr lang="en-US" altLang="en-US" sz="2000" dirty="0" smtClean="0">
                    <a:solidFill>
                      <a:srgbClr val="FFFFFF"/>
                    </a:solidFill>
                  </a:rPr>
                  <a:t>integer </a:t>
                </a:r>
                <a:r>
                  <a:rPr lang="en-US" altLang="en-US" sz="2000" dirty="0">
                    <a:solidFill>
                      <a:srgbClr val="FFFFFF"/>
                    </a:solidFill>
                  </a:rPr>
                  <a:t>coordinates</a:t>
                </a:r>
              </a:p>
              <a:p>
                <a:pPr>
                  <a:lnSpc>
                    <a:spcPct val="120000"/>
                  </a:lnSpc>
                  <a:buSzPct val="70000"/>
                </a:pPr>
                <a:r>
                  <a:rPr lang="en-US" altLang="en-US" sz="2000" dirty="0">
                    <a:solidFill>
                      <a:schemeClr val="tx2"/>
                    </a:solidFill>
                  </a:rPr>
                  <a:t>Adjacency:</a:t>
                </a:r>
                <a:r>
                  <a:rPr lang="en-US" altLang="en-US" sz="2000" dirty="0">
                    <a:solidFill>
                      <a:srgbClr val="FFFFFF"/>
                    </a:solidFill>
                  </a:rPr>
                  <a:t> </a:t>
                </a:r>
                <a:r>
                  <a:rPr lang="en-US" altLang="en-US" sz="2000" dirty="0" smtClean="0">
                    <a:solidFill>
                      <a:srgbClr val="FFFFFF"/>
                    </a:solidFill>
                  </a:rPr>
                  <a:t>Spatial </a:t>
                </a:r>
                <a:r>
                  <a:rPr lang="en-US" altLang="en-US" sz="2000" dirty="0">
                    <a:solidFill>
                      <a:srgbClr val="FFFFFF"/>
                    </a:solidFill>
                  </a:rPr>
                  <a:t>nearness between two </a:t>
                </a:r>
                <a:r>
                  <a:rPr lang="en-US" altLang="en-US" sz="2000" dirty="0" err="1" smtClean="0">
                    <a:solidFill>
                      <a:srgbClr val="FFFFFF"/>
                    </a:solidFill>
                  </a:rPr>
                  <a:t>spels</a:t>
                </a:r>
                <a:endParaRPr lang="en-US" altLang="en-US" sz="2000" dirty="0">
                  <a:solidFill>
                    <a:srgbClr val="FFFFFF"/>
                  </a:solidFill>
                </a:endParaRPr>
              </a:p>
              <a:p>
                <a:pPr>
                  <a:lnSpc>
                    <a:spcPct val="120000"/>
                  </a:lnSpc>
                  <a:buSzPct val="70000"/>
                </a:pPr>
                <a:r>
                  <a:rPr lang="en-US" altLang="en-US" sz="2000" dirty="0">
                    <a:solidFill>
                      <a:schemeClr val="tx2"/>
                    </a:solidFill>
                  </a:rPr>
                  <a:t>Image:</a:t>
                </a:r>
                <a:r>
                  <a:rPr lang="en-US" altLang="en-US" sz="2000" dirty="0">
                    <a:solidFill>
                      <a:srgbClr val="FFFFFF"/>
                    </a:solidFill>
                  </a:rPr>
                  <a:t> </a:t>
                </a:r>
                <a:r>
                  <a:rPr lang="en-US" altLang="en-US" sz="2000" dirty="0" smtClean="0">
                    <a:solidFill>
                      <a:srgbClr val="FFFFFF"/>
                    </a:solidFill>
                  </a:rPr>
                  <a:t>An n-dimensional </a:t>
                </a:r>
                <a:r>
                  <a:rPr lang="en-US" altLang="en-US" sz="2000" dirty="0">
                    <a:solidFill>
                      <a:srgbClr val="FFFFFF"/>
                    </a:solidFill>
                  </a:rPr>
                  <a:t>grid with </a:t>
                </a:r>
                <a:r>
                  <a:rPr lang="en-US" altLang="en-US" sz="2000" dirty="0" smtClean="0">
                    <a:solidFill>
                      <a:srgbClr val="FFFFFF"/>
                    </a:solidFill>
                  </a:rPr>
                  <a:t>image feature </a:t>
                </a:r>
                <a:r>
                  <a:rPr lang="en-US" altLang="en-US" sz="2000" dirty="0">
                    <a:solidFill>
                      <a:srgbClr val="FFFFFF"/>
                    </a:solidFill>
                  </a:rPr>
                  <a:t>value(s) associated with every </a:t>
                </a:r>
                <a:r>
                  <a:rPr lang="en-US" altLang="en-US" sz="2000" dirty="0" err="1" smtClean="0">
                    <a:solidFill>
                      <a:srgbClr val="FFFFFF"/>
                    </a:solidFill>
                  </a:rPr>
                  <a:t>spel</a:t>
                </a:r>
                <a:endParaRPr lang="en-US" altLang="en-US" sz="2000" dirty="0" smtClean="0">
                  <a:solidFill>
                    <a:srgbClr val="FFFFFF"/>
                  </a:solidFill>
                </a:endParaRPr>
              </a:p>
              <a:p>
                <a:pPr>
                  <a:lnSpc>
                    <a:spcPct val="120000"/>
                  </a:lnSpc>
                  <a:buSzPct val="70000"/>
                </a:pPr>
                <a:r>
                  <a:rPr lang="en-US" altLang="en-US" sz="2000" dirty="0" smtClean="0">
                    <a:solidFill>
                      <a:schemeClr val="tx2"/>
                    </a:solidFill>
                  </a:rPr>
                  <a:t>Path:</a:t>
                </a:r>
                <a:r>
                  <a:rPr lang="en-US" altLang="en-US" sz="2000" dirty="0" smtClean="0">
                    <a:solidFill>
                      <a:srgbClr val="FFFFFF"/>
                    </a:solidFill>
                  </a:rPr>
                  <a:t> A sequence </a:t>
                </a:r>
                <a14:m>
                  <m:oMath xmlns:m="http://schemas.openxmlformats.org/officeDocument/2006/math">
                    <m:r>
                      <a:rPr lang="en-US" altLang="en-US" sz="2000" b="0" i="1" smtClean="0">
                        <a:solidFill>
                          <a:srgbClr val="FFFFFF"/>
                        </a:solidFill>
                        <a:latin typeface="Cambria Math" panose="02040503050406030204" pitchFamily="18" charset="0"/>
                      </a:rPr>
                      <m:t>𝜋</m:t>
                    </m:r>
                  </m:oMath>
                </a14:m>
                <a:r>
                  <a:rPr lang="en-US" altLang="en-US" sz="2000" dirty="0" smtClean="0">
                    <a:solidFill>
                      <a:srgbClr val="FFFFFF"/>
                    </a:solidFill>
                  </a:rPr>
                  <a:t> of </a:t>
                </a:r>
                <a:r>
                  <a:rPr lang="en-US" altLang="en-US" sz="2000" dirty="0" err="1" smtClean="0">
                    <a:solidFill>
                      <a:srgbClr val="FFFFFF"/>
                    </a:solidFill>
                  </a:rPr>
                  <a:t>spels</a:t>
                </a:r>
                <a:r>
                  <a:rPr lang="en-US" altLang="en-US" sz="2000" dirty="0" smtClean="0">
                    <a:solidFill>
                      <a:srgbClr val="FFFFFF"/>
                    </a:solidFill>
                  </a:rPr>
                  <a:t> </a:t>
                </a:r>
                <a14:m>
                  <m:oMath xmlns:m="http://schemas.openxmlformats.org/officeDocument/2006/math">
                    <m:d>
                      <m:dPr>
                        <m:begChr m:val="⟨"/>
                        <m:endChr m:val="⟩"/>
                        <m:ctrlPr>
                          <a:rPr lang="en-US" altLang="en-US" sz="2000" i="1" smtClean="0">
                            <a:solidFill>
                              <a:srgbClr val="FFFFFF"/>
                            </a:solidFill>
                            <a:latin typeface="Cambria Math" panose="02040503050406030204" pitchFamily="18" charset="0"/>
                          </a:rPr>
                        </m:ctrlPr>
                      </m:dPr>
                      <m:e>
                        <m:sSub>
                          <m:sSubPr>
                            <m:ctrlPr>
                              <a:rPr lang="en-US" altLang="en-US" sz="2000" b="0" i="1" smtClean="0">
                                <a:solidFill>
                                  <a:srgbClr val="FFFFFF"/>
                                </a:solidFill>
                                <a:latin typeface="Cambria Math" panose="02040503050406030204" pitchFamily="18" charset="0"/>
                              </a:rPr>
                            </m:ctrlPr>
                          </m:sSubPr>
                          <m:e>
                            <m:r>
                              <a:rPr lang="en-US" altLang="en-US" sz="2000" b="0" i="1" smtClean="0">
                                <a:solidFill>
                                  <a:srgbClr val="FFFFFF"/>
                                </a:solidFill>
                                <a:latin typeface="Cambria Math" panose="02040503050406030204" pitchFamily="18" charset="0"/>
                              </a:rPr>
                              <m:t>𝑝</m:t>
                            </m:r>
                          </m:e>
                          <m:sub>
                            <m:r>
                              <a:rPr lang="en-US" altLang="en-US" sz="2000" b="0" i="1" smtClean="0">
                                <a:solidFill>
                                  <a:srgbClr val="FFFFFF"/>
                                </a:solidFill>
                                <a:latin typeface="Cambria Math" panose="02040503050406030204" pitchFamily="18" charset="0"/>
                              </a:rPr>
                              <m:t>1</m:t>
                            </m:r>
                          </m:sub>
                        </m:sSub>
                        <m:r>
                          <a:rPr lang="en-US" altLang="en-US" sz="2000" b="0" i="1" smtClean="0">
                            <a:solidFill>
                              <a:srgbClr val="FFFFFF"/>
                            </a:solidFill>
                            <a:latin typeface="Cambria Math" panose="02040503050406030204" pitchFamily="18" charset="0"/>
                          </a:rPr>
                          <m:t>, </m:t>
                        </m:r>
                        <m:sSub>
                          <m:sSubPr>
                            <m:ctrlPr>
                              <a:rPr lang="en-US" altLang="en-US" sz="2000" b="0" i="1" smtClean="0">
                                <a:solidFill>
                                  <a:srgbClr val="FFFFFF"/>
                                </a:solidFill>
                                <a:latin typeface="Cambria Math" panose="02040503050406030204" pitchFamily="18" charset="0"/>
                              </a:rPr>
                            </m:ctrlPr>
                          </m:sSubPr>
                          <m:e>
                            <m:r>
                              <a:rPr lang="en-US" altLang="en-US" sz="2000" b="0" i="1" smtClean="0">
                                <a:solidFill>
                                  <a:srgbClr val="FFFFFF"/>
                                </a:solidFill>
                                <a:latin typeface="Cambria Math" panose="02040503050406030204" pitchFamily="18" charset="0"/>
                              </a:rPr>
                              <m:t>𝑝</m:t>
                            </m:r>
                          </m:e>
                          <m:sub>
                            <m:r>
                              <a:rPr lang="en-US" altLang="en-US" sz="2000" b="0" i="1" smtClean="0">
                                <a:solidFill>
                                  <a:srgbClr val="FFFFFF"/>
                                </a:solidFill>
                                <a:latin typeface="Cambria Math" panose="02040503050406030204" pitchFamily="18" charset="0"/>
                              </a:rPr>
                              <m:t>2</m:t>
                            </m:r>
                          </m:sub>
                        </m:sSub>
                        <m:r>
                          <a:rPr lang="en-US" altLang="en-US" sz="2000" b="0" i="1" smtClean="0">
                            <a:solidFill>
                              <a:srgbClr val="FFFFFF"/>
                            </a:solidFill>
                            <a:latin typeface="Cambria Math" panose="02040503050406030204" pitchFamily="18" charset="0"/>
                          </a:rPr>
                          <m:t>, ⋯</m:t>
                        </m:r>
                        <m:sSub>
                          <m:sSubPr>
                            <m:ctrlPr>
                              <a:rPr lang="en-US" altLang="en-US" sz="2000" b="0" i="1" smtClean="0">
                                <a:solidFill>
                                  <a:srgbClr val="FFFFFF"/>
                                </a:solidFill>
                                <a:latin typeface="Cambria Math" panose="02040503050406030204" pitchFamily="18" charset="0"/>
                              </a:rPr>
                            </m:ctrlPr>
                          </m:sSubPr>
                          <m:e>
                            <m:r>
                              <a:rPr lang="en-US" altLang="en-US" sz="2000" b="0" i="1" smtClean="0">
                                <a:solidFill>
                                  <a:srgbClr val="FFFFFF"/>
                                </a:solidFill>
                                <a:latin typeface="Cambria Math" panose="02040503050406030204" pitchFamily="18" charset="0"/>
                              </a:rPr>
                              <m:t>𝑝</m:t>
                            </m:r>
                          </m:e>
                          <m:sub>
                            <m:r>
                              <a:rPr lang="en-US" altLang="en-US" sz="2000" b="0" i="1" smtClean="0">
                                <a:solidFill>
                                  <a:srgbClr val="FFFFFF"/>
                                </a:solidFill>
                                <a:latin typeface="Cambria Math" panose="02040503050406030204" pitchFamily="18" charset="0"/>
                              </a:rPr>
                              <m:t>𝑙</m:t>
                            </m:r>
                          </m:sub>
                        </m:sSub>
                      </m:e>
                    </m:d>
                  </m:oMath>
                </a14:m>
                <a:r>
                  <a:rPr lang="en-US" altLang="en-US" sz="2000" dirty="0" smtClean="0">
                    <a:solidFill>
                      <a:srgbClr val="FFFFFF"/>
                    </a:solidFill>
                  </a:rPr>
                  <a:t> where every two successive </a:t>
                </a:r>
                <a:r>
                  <a:rPr lang="en-US" altLang="en-US" sz="2000" dirty="0" err="1" smtClean="0">
                    <a:solidFill>
                      <a:srgbClr val="FFFFFF"/>
                    </a:solidFill>
                  </a:rPr>
                  <a:t>spels</a:t>
                </a:r>
                <a:r>
                  <a:rPr lang="en-US" altLang="en-US" sz="2000" dirty="0" smtClean="0">
                    <a:solidFill>
                      <a:srgbClr val="FFFFFF"/>
                    </a:solidFill>
                  </a:rPr>
                  <a:t> </a:t>
                </a:r>
                <a14:m>
                  <m:oMath xmlns:m="http://schemas.openxmlformats.org/officeDocument/2006/math">
                    <m:sSub>
                      <m:sSubPr>
                        <m:ctrlPr>
                          <a:rPr lang="en-US" altLang="en-US" sz="2000" b="0" i="1" smtClean="0">
                            <a:solidFill>
                              <a:srgbClr val="FFFFFF"/>
                            </a:solidFill>
                            <a:latin typeface="Cambria Math" panose="02040503050406030204" pitchFamily="18" charset="0"/>
                          </a:rPr>
                        </m:ctrlPr>
                      </m:sSubPr>
                      <m:e>
                        <m:r>
                          <a:rPr lang="en-US" altLang="en-US" sz="2000" b="0" i="1" smtClean="0">
                            <a:solidFill>
                              <a:srgbClr val="FFFFFF"/>
                            </a:solidFill>
                            <a:latin typeface="Cambria Math" panose="02040503050406030204" pitchFamily="18" charset="0"/>
                          </a:rPr>
                          <m:t>𝑝</m:t>
                        </m:r>
                      </m:e>
                      <m:sub>
                        <m:r>
                          <a:rPr lang="en-US" altLang="en-US" sz="2000" b="0" i="1" smtClean="0">
                            <a:solidFill>
                              <a:srgbClr val="FFFFFF"/>
                            </a:solidFill>
                            <a:latin typeface="Cambria Math" panose="02040503050406030204" pitchFamily="18" charset="0"/>
                          </a:rPr>
                          <m:t>𝑖</m:t>
                        </m:r>
                      </m:sub>
                    </m:sSub>
                  </m:oMath>
                </a14:m>
                <a:r>
                  <a:rPr lang="en-US" altLang="en-US" sz="2000" dirty="0" smtClean="0">
                    <a:solidFill>
                      <a:srgbClr val="FFFFFF"/>
                    </a:solidFill>
                  </a:rPr>
                  <a:t>, </a:t>
                </a:r>
                <a14:m>
                  <m:oMath xmlns:m="http://schemas.openxmlformats.org/officeDocument/2006/math">
                    <m:sSub>
                      <m:sSubPr>
                        <m:ctrlPr>
                          <a:rPr lang="en-US" altLang="en-US" sz="2000" b="0" i="1" smtClean="0">
                            <a:solidFill>
                              <a:srgbClr val="FFFFFF"/>
                            </a:solidFill>
                            <a:latin typeface="Cambria Math" panose="02040503050406030204" pitchFamily="18" charset="0"/>
                          </a:rPr>
                        </m:ctrlPr>
                      </m:sSubPr>
                      <m:e>
                        <m:r>
                          <a:rPr lang="en-US" altLang="en-US" sz="2000" b="0" i="1" smtClean="0">
                            <a:solidFill>
                              <a:srgbClr val="FFFFFF"/>
                            </a:solidFill>
                            <a:latin typeface="Cambria Math" panose="02040503050406030204" pitchFamily="18" charset="0"/>
                          </a:rPr>
                          <m:t>𝑝</m:t>
                        </m:r>
                      </m:e>
                      <m:sub>
                        <m:r>
                          <a:rPr lang="en-US" altLang="en-US" sz="2000" b="0" i="1" smtClean="0">
                            <a:solidFill>
                              <a:srgbClr val="FFFFFF"/>
                            </a:solidFill>
                            <a:latin typeface="Cambria Math" panose="02040503050406030204" pitchFamily="18" charset="0"/>
                          </a:rPr>
                          <m:t>𝑖</m:t>
                        </m:r>
                        <m:r>
                          <a:rPr lang="en-US" altLang="en-US" sz="2000" b="0" i="1" smtClean="0">
                            <a:solidFill>
                              <a:srgbClr val="FFFFFF"/>
                            </a:solidFill>
                            <a:latin typeface="Cambria Math" panose="02040503050406030204" pitchFamily="18" charset="0"/>
                          </a:rPr>
                          <m:t>+1</m:t>
                        </m:r>
                      </m:sub>
                    </m:sSub>
                  </m:oMath>
                </a14:m>
                <a:r>
                  <a:rPr lang="en-US" altLang="en-US" sz="2000" dirty="0" smtClean="0">
                    <a:solidFill>
                      <a:srgbClr val="FFFFFF"/>
                    </a:solidFill>
                  </a:rPr>
                  <a:t> are adjacent</a:t>
                </a:r>
                <a:endParaRPr lang="en-US" altLang="en-US" sz="2000" dirty="0">
                  <a:solidFill>
                    <a:srgbClr val="FFFFFF"/>
                  </a:solidFill>
                </a:endParaRPr>
              </a:p>
            </p:txBody>
          </p:sp>
        </mc:Choice>
        <mc:Fallback xmlns="">
          <p:sp>
            <p:nvSpPr>
              <p:cNvPr id="7171" name="Rectangle 3"/>
              <p:cNvSpPr>
                <a:spLocks noGrp="1" noRot="1" noChangeAspect="1" noMove="1" noResize="1" noEditPoints="1" noAdjustHandles="1" noChangeArrowheads="1" noChangeShapeType="1" noTextEdit="1"/>
              </p:cNvSpPr>
              <p:nvPr>
                <p:ph type="body" idx="1"/>
              </p:nvPr>
            </p:nvSpPr>
            <p:spPr>
              <a:xfrm>
                <a:off x="599123" y="1524000"/>
                <a:ext cx="5344478" cy="4232452"/>
              </a:xfrm>
              <a:blipFill rotWithShape="0">
                <a:blip r:embed="rId2"/>
                <a:stretch>
                  <a:fillRect l="-114" t="-144" b="-5043"/>
                </a:stretch>
              </a:blipFill>
            </p:spPr>
            <p:txBody>
              <a:bodyPr/>
              <a:lstStyle/>
              <a:p>
                <a:r>
                  <a:rPr lang="en-US">
                    <a:noFill/>
                  </a:rPr>
                  <a:t> </a:t>
                </a:r>
              </a:p>
            </p:txBody>
          </p:sp>
        </mc:Fallback>
      </mc:AlternateContent>
      <p:grpSp>
        <p:nvGrpSpPr>
          <p:cNvPr id="3" name="Group 2"/>
          <p:cNvGrpSpPr/>
          <p:nvPr/>
        </p:nvGrpSpPr>
        <p:grpSpPr>
          <a:xfrm>
            <a:off x="5930106" y="1752600"/>
            <a:ext cx="2985294" cy="1622108"/>
            <a:chOff x="5744052" y="1752600"/>
            <a:chExt cx="2985294" cy="1622108"/>
          </a:xfrm>
        </p:grpSpPr>
        <p:sp>
          <p:nvSpPr>
            <p:cNvPr id="7176" name="Freeform 8"/>
            <p:cNvSpPr>
              <a:spLocks/>
            </p:cNvSpPr>
            <p:nvPr/>
          </p:nvSpPr>
          <p:spPr bwMode="auto">
            <a:xfrm>
              <a:off x="6217921" y="1752600"/>
              <a:ext cx="2206625" cy="1346200"/>
            </a:xfrm>
            <a:custGeom>
              <a:avLst/>
              <a:gdLst>
                <a:gd name="T0" fmla="*/ 0 w 1390"/>
                <a:gd name="T1" fmla="*/ 682 h 848"/>
                <a:gd name="T2" fmla="*/ 65 w 1390"/>
                <a:gd name="T3" fmla="*/ 293 h 848"/>
                <a:gd name="T4" fmla="*/ 297 w 1390"/>
                <a:gd name="T5" fmla="*/ 46 h 848"/>
                <a:gd name="T6" fmla="*/ 544 w 1390"/>
                <a:gd name="T7" fmla="*/ 31 h 848"/>
                <a:gd name="T8" fmla="*/ 597 w 1390"/>
                <a:gd name="T9" fmla="*/ 231 h 848"/>
                <a:gd name="T10" fmla="*/ 492 w 1390"/>
                <a:gd name="T11" fmla="*/ 547 h 848"/>
                <a:gd name="T12" fmla="*/ 634 w 1390"/>
                <a:gd name="T13" fmla="*/ 815 h 848"/>
                <a:gd name="T14" fmla="*/ 1001 w 1390"/>
                <a:gd name="T15" fmla="*/ 747 h 848"/>
                <a:gd name="T16" fmla="*/ 1104 w 1390"/>
                <a:gd name="T17" fmla="*/ 346 h 848"/>
                <a:gd name="T18" fmla="*/ 1292 w 1390"/>
                <a:gd name="T19" fmla="*/ 329 h 848"/>
                <a:gd name="T20" fmla="*/ 1390 w 1390"/>
                <a:gd name="T21" fmla="*/ 762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0" h="848">
                  <a:moveTo>
                    <a:pt x="0" y="682"/>
                  </a:moveTo>
                  <a:cubicBezTo>
                    <a:pt x="11" y="617"/>
                    <a:pt x="16" y="399"/>
                    <a:pt x="65" y="293"/>
                  </a:cubicBezTo>
                  <a:cubicBezTo>
                    <a:pt x="114" y="187"/>
                    <a:pt x="217" y="90"/>
                    <a:pt x="297" y="46"/>
                  </a:cubicBezTo>
                  <a:cubicBezTo>
                    <a:pt x="377" y="2"/>
                    <a:pt x="494" y="0"/>
                    <a:pt x="544" y="31"/>
                  </a:cubicBezTo>
                  <a:cubicBezTo>
                    <a:pt x="594" y="62"/>
                    <a:pt x="606" y="145"/>
                    <a:pt x="597" y="231"/>
                  </a:cubicBezTo>
                  <a:cubicBezTo>
                    <a:pt x="588" y="317"/>
                    <a:pt x="486" y="450"/>
                    <a:pt x="492" y="547"/>
                  </a:cubicBezTo>
                  <a:cubicBezTo>
                    <a:pt x="498" y="644"/>
                    <a:pt x="549" y="782"/>
                    <a:pt x="634" y="815"/>
                  </a:cubicBezTo>
                  <a:cubicBezTo>
                    <a:pt x="719" y="848"/>
                    <a:pt x="923" y="825"/>
                    <a:pt x="1001" y="747"/>
                  </a:cubicBezTo>
                  <a:cubicBezTo>
                    <a:pt x="1079" y="669"/>
                    <a:pt x="1056" y="416"/>
                    <a:pt x="1104" y="346"/>
                  </a:cubicBezTo>
                  <a:cubicBezTo>
                    <a:pt x="1152" y="276"/>
                    <a:pt x="1244" y="260"/>
                    <a:pt x="1292" y="329"/>
                  </a:cubicBezTo>
                  <a:cubicBezTo>
                    <a:pt x="1340" y="398"/>
                    <a:pt x="1370" y="672"/>
                    <a:pt x="1390" y="762"/>
                  </a:cubicBezTo>
                </a:path>
              </a:pathLst>
            </a:custGeom>
            <a:noFill/>
            <a:ln w="25400">
              <a:solidFill>
                <a:srgbClr val="FFCCFF"/>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7180" name="Text Box 12"/>
                <p:cNvSpPr txBox="1">
                  <a:spLocks noChangeArrowheads="1"/>
                </p:cNvSpPr>
                <p:nvPr/>
              </p:nvSpPr>
              <p:spPr bwMode="auto">
                <a:xfrm>
                  <a:off x="5913121" y="2895600"/>
                  <a:ext cx="620713" cy="3698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ctrlPr>
                          </m:sSubPr>
                          <m:e>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𝑝</m:t>
                            </m:r>
                          </m:e>
                          <m:sub>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1</m:t>
                            </m:r>
                          </m:sub>
                        </m:sSub>
                      </m:oMath>
                    </m:oMathPara>
                  </a14:m>
                  <a:endParaRPr lang="en-US" altLang="en-US" dirty="0">
                    <a:solidFill>
                      <a:srgbClr val="FFFF00"/>
                    </a:solidFill>
                  </a:endParaRPr>
                </a:p>
              </p:txBody>
            </p:sp>
          </mc:Choice>
          <mc:Fallback xmlns="">
            <p:sp>
              <p:nvSpPr>
                <p:cNvPr id="7180" name="Text Box 12"/>
                <p:cNvSpPr txBox="1">
                  <a:spLocks noRot="1" noChangeAspect="1" noMove="1" noResize="1" noEditPoints="1" noAdjustHandles="1" noChangeArrowheads="1" noChangeShapeType="1" noTextEdit="1"/>
                </p:cNvSpPr>
                <p:nvPr/>
              </p:nvSpPr>
              <p:spPr bwMode="auto">
                <a:xfrm>
                  <a:off x="5913121" y="2895600"/>
                  <a:ext cx="620713" cy="369888"/>
                </a:xfrm>
                <a:prstGeom prst="rect">
                  <a:avLst/>
                </a:prstGeom>
                <a:blipFill rotWithShape="0">
                  <a:blip r:embed="rId3"/>
                  <a:stretch>
                    <a:fillRect b="-49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82" name="Text Box 14"/>
                <p:cNvSpPr txBox="1">
                  <a:spLocks noChangeArrowheads="1"/>
                </p:cNvSpPr>
                <p:nvPr/>
              </p:nvSpPr>
              <p:spPr bwMode="auto">
                <a:xfrm>
                  <a:off x="8122921" y="2971800"/>
                  <a:ext cx="606425" cy="3698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ctrlPr>
                          </m:sSubPr>
                          <m:e>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𝑝</m:t>
                            </m:r>
                          </m:e>
                          <m:sub>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𝑙</m:t>
                            </m:r>
                          </m:sub>
                        </m:sSub>
                      </m:oMath>
                    </m:oMathPara>
                  </a14:m>
                  <a:endParaRPr lang="en-US" altLang="en-US" dirty="0">
                    <a:solidFill>
                      <a:srgbClr val="FFFF00"/>
                    </a:solidFill>
                    <a:sym typeface="Symbol" panose="05050102010706020507" pitchFamily="18" charset="2"/>
                  </a:endParaRPr>
                </a:p>
              </p:txBody>
            </p:sp>
          </mc:Choice>
          <mc:Fallback xmlns="">
            <p:sp>
              <p:nvSpPr>
                <p:cNvPr id="7182" name="Text Box 14"/>
                <p:cNvSpPr txBox="1">
                  <a:spLocks noRot="1" noChangeAspect="1" noMove="1" noResize="1" noEditPoints="1" noAdjustHandles="1" noChangeArrowheads="1" noChangeShapeType="1" noTextEdit="1"/>
                </p:cNvSpPr>
                <p:nvPr/>
              </p:nvSpPr>
              <p:spPr bwMode="auto">
                <a:xfrm>
                  <a:off x="8122921" y="2971800"/>
                  <a:ext cx="606425" cy="369888"/>
                </a:xfrm>
                <a:prstGeom prst="rect">
                  <a:avLst/>
                </a:prstGeom>
                <a:blipFill rotWithShape="0">
                  <a:blip r:embed="rId4"/>
                  <a:stretch>
                    <a:fillRect b="-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177" name="Oval 9"/>
            <p:cNvSpPr>
              <a:spLocks noChangeAspect="1" noChangeArrowheads="1"/>
            </p:cNvSpPr>
            <p:nvPr/>
          </p:nvSpPr>
          <p:spPr bwMode="auto">
            <a:xfrm>
              <a:off x="6172200" y="2804160"/>
              <a:ext cx="91440" cy="91440"/>
            </a:xfrm>
            <a:prstGeom prst="ellipse">
              <a:avLst/>
            </a:prstGeom>
            <a:solidFill>
              <a:schemeClr val="tx2"/>
            </a:solidFill>
            <a:ln w="9525">
              <a:solidFill>
                <a:schemeClr val="tx2"/>
              </a:solidFill>
              <a:round/>
              <a:headEnd/>
              <a:tailEnd/>
            </a:ln>
            <a:effectLst/>
            <a:extLst/>
          </p:spPr>
          <p:txBody>
            <a:bodyPr wrap="none" anchor="ctr"/>
            <a:lstStyle/>
            <a:p>
              <a:endParaRPr lang="en-US"/>
            </a:p>
          </p:txBody>
        </p:sp>
        <p:sp>
          <p:nvSpPr>
            <p:cNvPr id="7178" name="Oval 10"/>
            <p:cNvSpPr>
              <a:spLocks noChangeAspect="1" noChangeArrowheads="1"/>
            </p:cNvSpPr>
            <p:nvPr/>
          </p:nvSpPr>
          <p:spPr bwMode="auto">
            <a:xfrm>
              <a:off x="6202364" y="2546032"/>
              <a:ext cx="91440" cy="91440"/>
            </a:xfrm>
            <a:prstGeom prst="ellipse">
              <a:avLst/>
            </a:prstGeom>
            <a:solidFill>
              <a:schemeClr val="tx2"/>
            </a:solidFill>
            <a:ln w="9525">
              <a:solidFill>
                <a:schemeClr val="tx2"/>
              </a:solidFill>
              <a:round/>
              <a:headEnd/>
              <a:tailEnd/>
            </a:ln>
            <a:effectLst/>
            <a:extLst/>
          </p:spPr>
          <p:txBody>
            <a:bodyPr wrap="none" anchor="ctr"/>
            <a:lstStyle/>
            <a:p>
              <a:endParaRPr lang="en-US"/>
            </a:p>
          </p:txBody>
        </p:sp>
        <p:sp>
          <p:nvSpPr>
            <p:cNvPr id="7179" name="Oval 11"/>
            <p:cNvSpPr>
              <a:spLocks noChangeAspect="1" noChangeArrowheads="1"/>
            </p:cNvSpPr>
            <p:nvPr/>
          </p:nvSpPr>
          <p:spPr bwMode="auto">
            <a:xfrm>
              <a:off x="7045010" y="2868931"/>
              <a:ext cx="91440" cy="91440"/>
            </a:xfrm>
            <a:prstGeom prst="ellipse">
              <a:avLst/>
            </a:prstGeom>
            <a:solidFill>
              <a:schemeClr val="tx2"/>
            </a:solidFill>
            <a:ln w="9525">
              <a:solidFill>
                <a:schemeClr val="tx2"/>
              </a:solidFill>
              <a:round/>
              <a:headEnd/>
              <a:tailEnd/>
            </a:ln>
            <a:effectLst/>
            <a:extLst/>
          </p:spPr>
          <p:txBody>
            <a:bodyPr wrap="none" anchor="ctr"/>
            <a:lstStyle/>
            <a:p>
              <a:endParaRPr lang="en-US"/>
            </a:p>
          </p:txBody>
        </p:sp>
        <p:sp>
          <p:nvSpPr>
            <p:cNvPr id="16" name="Oval 11"/>
            <p:cNvSpPr>
              <a:spLocks noChangeAspect="1" noChangeArrowheads="1"/>
            </p:cNvSpPr>
            <p:nvPr/>
          </p:nvSpPr>
          <p:spPr bwMode="auto">
            <a:xfrm>
              <a:off x="7259323" y="3021331"/>
              <a:ext cx="91440" cy="91440"/>
            </a:xfrm>
            <a:prstGeom prst="ellipse">
              <a:avLst/>
            </a:prstGeom>
            <a:solidFill>
              <a:schemeClr val="tx2"/>
            </a:solidFill>
            <a:ln w="9525">
              <a:solidFill>
                <a:schemeClr val="tx2"/>
              </a:solidFill>
              <a:round/>
              <a:headEnd/>
              <a:tailEnd/>
            </a:ln>
            <a:effectLst/>
            <a:extLst/>
          </p:spPr>
          <p:txBody>
            <a:bodyPr wrap="none" anchor="ctr"/>
            <a:lstStyle/>
            <a:p>
              <a:endParaRPr lang="en-US"/>
            </a:p>
          </p:txBody>
        </p:sp>
        <p:sp>
          <p:nvSpPr>
            <p:cNvPr id="17" name="Oval 11"/>
            <p:cNvSpPr>
              <a:spLocks noChangeAspect="1" noChangeArrowheads="1"/>
            </p:cNvSpPr>
            <p:nvPr/>
          </p:nvSpPr>
          <p:spPr bwMode="auto">
            <a:xfrm>
              <a:off x="8366760" y="2895600"/>
              <a:ext cx="91440" cy="91440"/>
            </a:xfrm>
            <a:prstGeom prst="ellipse">
              <a:avLst/>
            </a:prstGeom>
            <a:solidFill>
              <a:schemeClr val="tx2"/>
            </a:solidFill>
            <a:ln w="9525">
              <a:solidFill>
                <a:schemeClr val="tx2"/>
              </a:solidFill>
              <a:round/>
              <a:headEnd/>
              <a:tailEnd/>
            </a:ln>
            <a:effectLs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Text Box 12"/>
                <p:cNvSpPr txBox="1">
                  <a:spLocks noChangeArrowheads="1"/>
                </p:cNvSpPr>
                <p:nvPr/>
              </p:nvSpPr>
              <p:spPr bwMode="auto">
                <a:xfrm>
                  <a:off x="5744052" y="2277904"/>
                  <a:ext cx="620713" cy="3698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ctrlPr>
                          </m:sSubPr>
                          <m:e>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𝑝</m:t>
                            </m:r>
                          </m:e>
                          <m:sub>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2</m:t>
                            </m:r>
                          </m:sub>
                        </m:sSub>
                      </m:oMath>
                    </m:oMathPara>
                  </a14:m>
                  <a:endParaRPr lang="en-US" altLang="en-US" dirty="0">
                    <a:solidFill>
                      <a:srgbClr val="FFFF00"/>
                    </a:solidFill>
                  </a:endParaRPr>
                </a:p>
              </p:txBody>
            </p:sp>
          </mc:Choice>
          <mc:Fallback xmlns="">
            <p:sp>
              <p:nvSpPr>
                <p:cNvPr id="18" name="Text Box 12"/>
                <p:cNvSpPr txBox="1">
                  <a:spLocks noRot="1" noChangeAspect="1" noMove="1" noResize="1" noEditPoints="1" noAdjustHandles="1" noChangeArrowheads="1" noChangeShapeType="1" noTextEdit="1"/>
                </p:cNvSpPr>
                <p:nvPr/>
              </p:nvSpPr>
              <p:spPr bwMode="auto">
                <a:xfrm>
                  <a:off x="5744052" y="2277904"/>
                  <a:ext cx="620713" cy="369888"/>
                </a:xfrm>
                <a:prstGeom prst="rect">
                  <a:avLst/>
                </a:prstGeom>
                <a:blipFill rotWithShape="0">
                  <a:blip r:embed="rId5"/>
                  <a:stretch>
                    <a:fillRect b="-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14"/>
                <p:cNvSpPr txBox="1">
                  <a:spLocks noChangeArrowheads="1"/>
                </p:cNvSpPr>
                <p:nvPr/>
              </p:nvSpPr>
              <p:spPr bwMode="auto">
                <a:xfrm>
                  <a:off x="6607177" y="2697163"/>
                  <a:ext cx="606425" cy="3698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ctrlPr>
                          </m:sSubPr>
                          <m:e>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𝑝</m:t>
                            </m:r>
                          </m:e>
                          <m:sub>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𝑖</m:t>
                            </m:r>
                          </m:sub>
                        </m:sSub>
                      </m:oMath>
                    </m:oMathPara>
                  </a14:m>
                  <a:endParaRPr lang="en-US" altLang="en-US" dirty="0">
                    <a:solidFill>
                      <a:srgbClr val="FFFF00"/>
                    </a:solidFill>
                    <a:sym typeface="Symbol" panose="05050102010706020507" pitchFamily="18" charset="2"/>
                  </a:endParaRPr>
                </a:p>
              </p:txBody>
            </p:sp>
          </mc:Choice>
          <mc:Fallback xmlns="">
            <p:sp>
              <p:nvSpPr>
                <p:cNvPr id="19" name="Text Box 14"/>
                <p:cNvSpPr txBox="1">
                  <a:spLocks noRot="1" noChangeAspect="1" noMove="1" noResize="1" noEditPoints="1" noAdjustHandles="1" noChangeArrowheads="1" noChangeShapeType="1" noTextEdit="1"/>
                </p:cNvSpPr>
                <p:nvPr/>
              </p:nvSpPr>
              <p:spPr bwMode="auto">
                <a:xfrm>
                  <a:off x="6607177" y="2697163"/>
                  <a:ext cx="606425" cy="369888"/>
                </a:xfrm>
                <a:prstGeom prst="rect">
                  <a:avLst/>
                </a:prstGeom>
                <a:blipFill rotWithShape="0">
                  <a:blip r:embed="rId6"/>
                  <a:stretch>
                    <a:fillRect b="-65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14"/>
                <p:cNvSpPr txBox="1">
                  <a:spLocks noChangeArrowheads="1"/>
                </p:cNvSpPr>
                <p:nvPr/>
              </p:nvSpPr>
              <p:spPr bwMode="auto">
                <a:xfrm>
                  <a:off x="7130417" y="3004820"/>
                  <a:ext cx="606425" cy="3698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buFontTx/>
                    <a:buNone/>
                  </a:pPr>
                  <a14:m>
                    <m:oMathPara xmlns:m="http://schemas.openxmlformats.org/officeDocument/2006/math">
                      <m:oMathParaPr>
                        <m:jc m:val="centerGroup"/>
                      </m:oMathParaPr>
                      <m:oMath xmlns:m="http://schemas.openxmlformats.org/officeDocument/2006/math">
                        <m:sSub>
                          <m:sSubPr>
                            <m:ctrlP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ctrlPr>
                          </m:sSubPr>
                          <m:e>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𝑝</m:t>
                            </m:r>
                          </m:e>
                          <m:sub>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𝑖</m:t>
                            </m:r>
                            <m:r>
                              <a:rPr lang="en-US" altLang="en-US" b="0" i="1" dirty="0" smtClean="0">
                                <a:solidFill>
                                  <a:srgbClr val="FFFF00"/>
                                </a:solidFill>
                                <a:latin typeface="Cambria Math" panose="02040503050406030204" pitchFamily="18" charset="0"/>
                                <a:cs typeface="Arial" panose="020B0604020202020204" pitchFamily="34" charset="0"/>
                                <a:sym typeface="Symbol" panose="05050102010706020507" pitchFamily="18" charset="2"/>
                              </a:rPr>
                              <m:t>+1</m:t>
                            </m:r>
                          </m:sub>
                        </m:sSub>
                      </m:oMath>
                    </m:oMathPara>
                  </a14:m>
                  <a:endParaRPr lang="en-US" altLang="en-US" dirty="0">
                    <a:solidFill>
                      <a:srgbClr val="FFFF00"/>
                    </a:solidFill>
                    <a:sym typeface="Symbol" panose="05050102010706020507" pitchFamily="18" charset="2"/>
                  </a:endParaRPr>
                </a:p>
              </p:txBody>
            </p:sp>
          </mc:Choice>
          <mc:Fallback xmlns="">
            <p:sp>
              <p:nvSpPr>
                <p:cNvPr id="20" name="Text Box 14"/>
                <p:cNvSpPr txBox="1">
                  <a:spLocks noRot="1" noChangeAspect="1" noMove="1" noResize="1" noEditPoints="1" noAdjustHandles="1" noChangeArrowheads="1" noChangeShapeType="1" noTextEdit="1"/>
                </p:cNvSpPr>
                <p:nvPr/>
              </p:nvSpPr>
              <p:spPr bwMode="auto">
                <a:xfrm>
                  <a:off x="7130417" y="3004820"/>
                  <a:ext cx="606425" cy="369888"/>
                </a:xfrm>
                <a:prstGeom prst="rect">
                  <a:avLst/>
                </a:prstGeom>
                <a:blipFill rotWithShape="0">
                  <a:blip r:embed="rId7"/>
                  <a:stretch>
                    <a:fillRect b="-49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 Box 12"/>
              <p:cNvSpPr txBox="1">
                <a:spLocks noChangeArrowheads="1"/>
              </p:cNvSpPr>
              <p:nvPr/>
            </p:nvSpPr>
            <p:spPr bwMode="auto">
              <a:xfrm>
                <a:off x="6514069" y="3636327"/>
                <a:ext cx="1817369"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buFontTx/>
                  <a:buNone/>
                </a:pPr>
                <a:r>
                  <a:rPr lang="en-US" altLang="en-US" sz="2400" dirty="0" smtClean="0">
                    <a:solidFill>
                      <a:srgbClr val="00FFFF"/>
                    </a:solidFill>
                  </a:rPr>
                  <a:t>A path </a:t>
                </a:r>
                <a14:m>
                  <m:oMath xmlns:m="http://schemas.openxmlformats.org/officeDocument/2006/math">
                    <m:r>
                      <a:rPr lang="en-US" altLang="en-US" sz="2400" i="1" dirty="0" smtClean="0">
                        <a:solidFill>
                          <a:srgbClr val="00FFFF"/>
                        </a:solidFill>
                        <a:latin typeface="Cambria Math" panose="02040503050406030204" pitchFamily="18" charset="0"/>
                      </a:rPr>
                      <m:t>𝜋</m:t>
                    </m:r>
                    <m:r>
                      <a:rPr lang="en-US" altLang="en-US" sz="2400" i="1" dirty="0" smtClean="0">
                        <a:solidFill>
                          <a:srgbClr val="00FFFF"/>
                        </a:solidFill>
                        <a:latin typeface="Cambria Math" panose="02040503050406030204" pitchFamily="18" charset="0"/>
                      </a:rPr>
                      <m:t> </m:t>
                    </m:r>
                  </m:oMath>
                </a14:m>
                <a:endParaRPr lang="en-US" altLang="en-US" sz="2400" dirty="0">
                  <a:solidFill>
                    <a:srgbClr val="00FFFF"/>
                  </a:solidFill>
                </a:endParaRPr>
              </a:p>
            </p:txBody>
          </p:sp>
        </mc:Choice>
        <mc:Fallback xmlns="">
          <p:sp>
            <p:nvSpPr>
              <p:cNvPr id="21" name="Text Box 12"/>
              <p:cNvSpPr txBox="1">
                <a:spLocks noRot="1" noChangeAspect="1" noMove="1" noResize="1" noEditPoints="1" noAdjustHandles="1" noChangeArrowheads="1" noChangeShapeType="1" noTextEdit="1"/>
              </p:cNvSpPr>
              <p:nvPr/>
            </p:nvSpPr>
            <p:spPr bwMode="auto">
              <a:xfrm>
                <a:off x="6514069" y="3636327"/>
                <a:ext cx="1817369" cy="461665"/>
              </a:xfrm>
              <a:prstGeom prst="rect">
                <a:avLst/>
              </a:prstGeom>
              <a:blipFill rotWithShape="0">
                <a:blip r:embed="rId8"/>
                <a:stretch>
                  <a:fillRect t="-10667" b="-3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94370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smtClean="0"/>
              <a:t>Affinity and Strength </a:t>
            </a:r>
            <a:r>
              <a:rPr lang="en-US" altLang="en-US" sz="3600" dirty="0"/>
              <a:t>of a </a:t>
            </a:r>
            <a:r>
              <a:rPr lang="en-US" altLang="en-US" sz="3600" dirty="0" smtClean="0"/>
              <a:t>Path</a:t>
            </a:r>
            <a:endParaRPr lang="en-US" altLang="en-US" sz="3600" dirty="0"/>
          </a:p>
        </p:txBody>
      </p:sp>
      <mc:AlternateContent xmlns:mc="http://schemas.openxmlformats.org/markup-compatibility/2006" xmlns:a14="http://schemas.microsoft.com/office/drawing/2010/main">
        <mc:Choice Requires="a14">
          <p:sp>
            <p:nvSpPr>
              <p:cNvPr id="21" name="Rectangle 2050"/>
              <p:cNvSpPr txBox="1">
                <a:spLocks noChangeArrowheads="1"/>
              </p:cNvSpPr>
              <p:nvPr/>
            </p:nvSpPr>
            <p:spPr>
              <a:xfrm>
                <a:off x="762000" y="1524000"/>
                <a:ext cx="7437120"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None/>
                </a:pPr>
                <a:r>
                  <a:rPr lang="en-US" altLang="en-US" sz="2000" dirty="0" smtClean="0">
                    <a:solidFill>
                      <a:schemeClr val="tx2"/>
                    </a:solidFill>
                  </a:rPr>
                  <a:t>Fuzzy Affinity (</a:t>
                </a:r>
                <a14:m>
                  <m:oMath xmlns:m="http://schemas.openxmlformats.org/officeDocument/2006/math">
                    <m:r>
                      <a:rPr lang="en-US" altLang="en-US" sz="2000" b="0" i="1" smtClean="0">
                        <a:solidFill>
                          <a:schemeClr val="tx2"/>
                        </a:solidFill>
                        <a:latin typeface="Cambria Math" panose="02040503050406030204" pitchFamily="18" charset="0"/>
                      </a:rPr>
                      <m:t>𝜅</m:t>
                    </m:r>
                  </m:oMath>
                </a14:m>
                <a:r>
                  <a:rPr lang="en-US" altLang="en-US" sz="2000" dirty="0" smtClean="0">
                    <a:solidFill>
                      <a:schemeClr val="tx2"/>
                    </a:solidFill>
                  </a:rPr>
                  <a:t>): </a:t>
                </a:r>
                <a:r>
                  <a:rPr lang="en-US" altLang="en-US" sz="2000" dirty="0"/>
                  <a:t>local hanging-togetherness between </a:t>
                </a:r>
                <a:r>
                  <a:rPr lang="en-US" altLang="en-US" sz="2000" dirty="0" smtClean="0"/>
                  <a:t>two </a:t>
                </a:r>
                <a:r>
                  <a:rPr lang="en-US" altLang="en-US" sz="2000" dirty="0" err="1" smtClean="0"/>
                  <a:t>spels</a:t>
                </a:r>
                <a:endParaRPr lang="en-US" altLang="en-US" sz="2000" dirty="0" smtClean="0"/>
              </a:p>
              <a:p>
                <a:pPr>
                  <a:spcBef>
                    <a:spcPct val="50000"/>
                  </a:spcBef>
                </a:pPr>
                <a14:m>
                  <m:oMath xmlns:m="http://schemas.openxmlformats.org/officeDocument/2006/math">
                    <m:r>
                      <a:rPr lang="en-US" altLang="en-US" sz="2000" b="0" i="1" smtClean="0">
                        <a:latin typeface="Cambria Math" panose="02040503050406030204" pitchFamily="18" charset="0"/>
                      </a:rPr>
                      <m:t>𝜅</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𝑝</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𝑞</m:t>
                        </m:r>
                      </m:e>
                    </m:d>
                    <m:r>
                      <a:rPr lang="en-US" altLang="en-US" sz="2000" b="0" i="1" smtClean="0">
                        <a:latin typeface="Cambria Math" panose="02040503050406030204" pitchFamily="18" charset="0"/>
                      </a:rPr>
                      <m:t>∈[0,1]</m:t>
                    </m:r>
                  </m:oMath>
                </a14:m>
                <a:r>
                  <a:rPr lang="en-US" altLang="en-US" sz="2000" dirty="0" smtClean="0"/>
                  <a:t> </a:t>
                </a:r>
              </a:p>
              <a:p>
                <a:pPr>
                  <a:spcBef>
                    <a:spcPct val="50000"/>
                  </a:spcBef>
                </a:pPr>
                <a14:m>
                  <m:oMath xmlns:m="http://schemas.openxmlformats.org/officeDocument/2006/math">
                    <m:r>
                      <a:rPr lang="en-US" altLang="en-US" sz="2000" i="1">
                        <a:latin typeface="Cambria Math" panose="02040503050406030204" pitchFamily="18" charset="0"/>
                      </a:rPr>
                      <m:t>𝜅</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𝑝</m:t>
                        </m:r>
                        <m:r>
                          <a:rPr lang="en-US" altLang="en-US" sz="2000" i="1">
                            <a:latin typeface="Cambria Math" panose="02040503050406030204" pitchFamily="18" charset="0"/>
                          </a:rPr>
                          <m:t>,</m:t>
                        </m:r>
                        <m:r>
                          <a:rPr lang="en-US" altLang="en-US" sz="2000" i="1">
                            <a:latin typeface="Cambria Math" panose="02040503050406030204" pitchFamily="18" charset="0"/>
                          </a:rPr>
                          <m:t>𝑞</m:t>
                        </m:r>
                      </m:e>
                    </m:d>
                  </m:oMath>
                </a14:m>
                <a:r>
                  <a:rPr lang="en-US" altLang="en-US" sz="2000" dirty="0"/>
                  <a:t> is zero if </a:t>
                </a:r>
                <a14:m>
                  <m:oMath xmlns:m="http://schemas.openxmlformats.org/officeDocument/2006/math">
                    <m:r>
                      <a:rPr lang="en-US" altLang="en-US" sz="2000" i="1">
                        <a:latin typeface="Cambria Math" panose="02040503050406030204" pitchFamily="18" charset="0"/>
                      </a:rPr>
                      <m:t>𝑝</m:t>
                    </m:r>
                  </m:oMath>
                </a14:m>
                <a:r>
                  <a:rPr lang="en-US" altLang="en-US" sz="2000" dirty="0"/>
                  <a:t>, </a:t>
                </a:r>
                <a14:m>
                  <m:oMath xmlns:m="http://schemas.openxmlformats.org/officeDocument/2006/math">
                    <m:r>
                      <a:rPr lang="en-US" altLang="en-US" sz="2000" i="1">
                        <a:latin typeface="Cambria Math" panose="02040503050406030204" pitchFamily="18" charset="0"/>
                      </a:rPr>
                      <m:t>𝑞</m:t>
                    </m:r>
                  </m:oMath>
                </a14:m>
                <a:r>
                  <a:rPr lang="en-US" altLang="en-US" sz="2000" dirty="0"/>
                  <a:t> are </a:t>
                </a:r>
                <a:r>
                  <a:rPr lang="en-US" altLang="en-US" sz="2000" dirty="0" smtClean="0"/>
                  <a:t>non-adjacent</a:t>
                </a:r>
              </a:p>
              <a:p>
                <a:pPr>
                  <a:spcBef>
                    <a:spcPct val="50000"/>
                  </a:spcBef>
                </a:pPr>
                <a14:m>
                  <m:oMath xmlns:m="http://schemas.openxmlformats.org/officeDocument/2006/math">
                    <m:r>
                      <a:rPr lang="en-US" altLang="en-US" sz="2000" i="1">
                        <a:latin typeface="Cambria Math" panose="02040503050406030204" pitchFamily="18" charset="0"/>
                      </a:rPr>
                      <m:t>𝜅</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𝑝</m:t>
                        </m:r>
                        <m:r>
                          <a:rPr lang="en-US" altLang="en-US" sz="2000" i="1">
                            <a:latin typeface="Cambria Math" panose="02040503050406030204" pitchFamily="18" charset="0"/>
                          </a:rPr>
                          <m:t>,</m:t>
                        </m:r>
                        <m:r>
                          <a:rPr lang="en-US" altLang="en-US" sz="2000" b="0" i="1" smtClean="0">
                            <a:latin typeface="Cambria Math" panose="02040503050406030204" pitchFamily="18" charset="0"/>
                          </a:rPr>
                          <m:t>𝑝</m:t>
                        </m:r>
                      </m:e>
                    </m:d>
                    <m:r>
                      <a:rPr lang="en-US" altLang="en-US" sz="2000" b="0" i="1" smtClean="0">
                        <a:latin typeface="Cambria Math" panose="02040503050406030204" pitchFamily="18" charset="0"/>
                      </a:rPr>
                      <m:t>=1</m:t>
                    </m:r>
                  </m:oMath>
                </a14:m>
                <a:r>
                  <a:rPr lang="en-US" altLang="en-US" sz="2000" dirty="0" smtClean="0"/>
                  <a:t>, i.e., reflexive</a:t>
                </a:r>
              </a:p>
              <a:p>
                <a:pPr>
                  <a:spcBef>
                    <a:spcPct val="50000"/>
                  </a:spcBef>
                </a:pPr>
                <a14:m>
                  <m:oMath xmlns:m="http://schemas.openxmlformats.org/officeDocument/2006/math">
                    <m:r>
                      <a:rPr lang="en-US" altLang="en-US" sz="2000" i="1">
                        <a:latin typeface="Cambria Math" panose="02040503050406030204" pitchFamily="18" charset="0"/>
                      </a:rPr>
                      <m:t>𝜅</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𝑝</m:t>
                        </m:r>
                        <m:r>
                          <a:rPr lang="en-US" altLang="en-US" sz="2000" i="1">
                            <a:latin typeface="Cambria Math" panose="02040503050406030204" pitchFamily="18" charset="0"/>
                          </a:rPr>
                          <m:t>,</m:t>
                        </m:r>
                        <m:r>
                          <a:rPr lang="en-US" altLang="en-US" sz="2000" i="1">
                            <a:latin typeface="Cambria Math" panose="02040503050406030204" pitchFamily="18" charset="0"/>
                          </a:rPr>
                          <m:t>𝑞</m:t>
                        </m:r>
                      </m:e>
                    </m:d>
                    <m:r>
                      <a:rPr lang="en-US" altLang="en-US" sz="2000" b="0" i="1" smtClean="0">
                        <a:latin typeface="Cambria Math" panose="02040503050406030204" pitchFamily="18" charset="0"/>
                      </a:rPr>
                      <m:t>=</m:t>
                    </m:r>
                    <m:r>
                      <a:rPr lang="en-US" altLang="en-US" sz="2000" i="1">
                        <a:latin typeface="Cambria Math" panose="02040503050406030204" pitchFamily="18" charset="0"/>
                      </a:rPr>
                      <m:t>𝜅</m:t>
                    </m:r>
                    <m:d>
                      <m:dPr>
                        <m:ctrlPr>
                          <a:rPr lang="en-US" altLang="en-US" sz="2000" i="1">
                            <a:latin typeface="Cambria Math" panose="02040503050406030204" pitchFamily="18" charset="0"/>
                          </a:rPr>
                        </m:ctrlPr>
                      </m:dPr>
                      <m:e>
                        <m:r>
                          <a:rPr lang="en-US" altLang="en-US" sz="2000" b="0" i="1" smtClean="0">
                            <a:latin typeface="Cambria Math" panose="02040503050406030204" pitchFamily="18" charset="0"/>
                          </a:rPr>
                          <m:t>𝑞</m:t>
                        </m:r>
                        <m:r>
                          <a:rPr lang="en-US" altLang="en-US" sz="2000" i="1">
                            <a:latin typeface="Cambria Math" panose="02040503050406030204" pitchFamily="18" charset="0"/>
                          </a:rPr>
                          <m:t>,</m:t>
                        </m:r>
                        <m:r>
                          <a:rPr lang="en-US" altLang="en-US" sz="2000" b="0" i="1" smtClean="0">
                            <a:latin typeface="Cambria Math" panose="02040503050406030204" pitchFamily="18" charset="0"/>
                          </a:rPr>
                          <m:t>𝑝</m:t>
                        </m:r>
                      </m:e>
                    </m:d>
                  </m:oMath>
                </a14:m>
                <a:r>
                  <a:rPr lang="en-US" altLang="en-US" sz="2000" dirty="0" smtClean="0"/>
                  <a:t>, i.e. symmetric</a:t>
                </a:r>
              </a:p>
              <a:p>
                <a:pPr>
                  <a:lnSpc>
                    <a:spcPct val="40000"/>
                  </a:lnSpc>
                  <a:spcBef>
                    <a:spcPct val="50000"/>
                  </a:spcBef>
                  <a:buFontTx/>
                  <a:buNone/>
                </a:pPr>
                <a:endParaRPr lang="en-US" altLang="en-US" sz="2000" dirty="0" smtClean="0">
                  <a:solidFill>
                    <a:schemeClr val="tx2"/>
                  </a:solidFill>
                </a:endParaRPr>
              </a:p>
              <a:p>
                <a:pPr>
                  <a:spcBef>
                    <a:spcPct val="50000"/>
                  </a:spcBef>
                  <a:buFontTx/>
                  <a:buNone/>
                </a:pPr>
                <a:r>
                  <a:rPr lang="en-US" altLang="en-US" sz="2000" dirty="0" smtClean="0">
                    <a:solidFill>
                      <a:schemeClr val="tx2"/>
                    </a:solidFill>
                  </a:rPr>
                  <a:t>Strength ( </a:t>
                </a:r>
                <a14:m>
                  <m:oMath xmlns:m="http://schemas.openxmlformats.org/officeDocument/2006/math">
                    <m:r>
                      <m:rPr>
                        <m:sty m:val="p"/>
                      </m:rPr>
                      <a:rPr lang="en-US" altLang="en-US" sz="2000" b="0" i="0" dirty="0" smtClean="0">
                        <a:solidFill>
                          <a:schemeClr val="tx2"/>
                        </a:solidFill>
                        <a:latin typeface="Cambria Math" panose="02040503050406030204" pitchFamily="18" charset="0"/>
                      </a:rPr>
                      <m:t>Π</m:t>
                    </m:r>
                  </m:oMath>
                </a14:m>
                <a:r>
                  <a:rPr lang="en-US" altLang="en-US" sz="2000" dirty="0" smtClean="0">
                    <a:solidFill>
                      <a:schemeClr val="tx2"/>
                    </a:solidFill>
                  </a:rPr>
                  <a:t> ) of a path ( </a:t>
                </a:r>
                <a14:m>
                  <m:oMath xmlns:m="http://schemas.openxmlformats.org/officeDocument/2006/math">
                    <m:r>
                      <a:rPr lang="en-US" altLang="en-US" sz="2000" b="0" i="1" smtClean="0">
                        <a:solidFill>
                          <a:schemeClr val="tx2"/>
                        </a:solidFill>
                        <a:latin typeface="Cambria Math" panose="02040503050406030204" pitchFamily="18" charset="0"/>
                      </a:rPr>
                      <m:t>𝜋</m:t>
                    </m:r>
                  </m:oMath>
                </a14:m>
                <a:r>
                  <a:rPr lang="en-US" altLang="en-US" sz="2000" dirty="0" smtClean="0">
                    <a:solidFill>
                      <a:schemeClr val="tx2"/>
                    </a:solidFill>
                  </a:rPr>
                  <a:t> = </a:t>
                </a:r>
                <a14:m>
                  <m:oMath xmlns:m="http://schemas.openxmlformats.org/officeDocument/2006/math">
                    <m:d>
                      <m:dPr>
                        <m:begChr m:val="⟨"/>
                        <m:endChr m:val="⟩"/>
                        <m:ctrlPr>
                          <a:rPr lang="en-US" altLang="en-US" sz="2000" i="1">
                            <a:solidFill>
                              <a:schemeClr val="tx2"/>
                            </a:solidFill>
                            <a:latin typeface="Cambria Math" panose="02040503050406030204" pitchFamily="18" charset="0"/>
                          </a:rPr>
                        </m:ctrlPr>
                      </m:dPr>
                      <m:e>
                        <m:sSub>
                          <m:sSubPr>
                            <m:ctrlPr>
                              <a:rPr lang="en-US" altLang="en-US" sz="2000" i="1">
                                <a:solidFill>
                                  <a:schemeClr val="tx2"/>
                                </a:solidFill>
                                <a:latin typeface="Cambria Math" panose="02040503050406030204" pitchFamily="18" charset="0"/>
                              </a:rPr>
                            </m:ctrlPr>
                          </m:sSubPr>
                          <m:e>
                            <m:r>
                              <a:rPr lang="en-US" altLang="en-US" sz="2000" i="1">
                                <a:solidFill>
                                  <a:schemeClr val="tx2"/>
                                </a:solidFill>
                                <a:latin typeface="Cambria Math" panose="02040503050406030204" pitchFamily="18" charset="0"/>
                              </a:rPr>
                              <m:t>𝑝</m:t>
                            </m:r>
                          </m:e>
                          <m:sub>
                            <m:r>
                              <a:rPr lang="en-US" altLang="en-US" sz="2000" i="1">
                                <a:solidFill>
                                  <a:schemeClr val="tx2"/>
                                </a:solidFill>
                                <a:latin typeface="Cambria Math" panose="02040503050406030204" pitchFamily="18" charset="0"/>
                              </a:rPr>
                              <m:t>1</m:t>
                            </m:r>
                          </m:sub>
                        </m:sSub>
                        <m:r>
                          <a:rPr lang="en-US" altLang="en-US" sz="2000" i="1">
                            <a:solidFill>
                              <a:schemeClr val="tx2"/>
                            </a:solidFill>
                            <a:latin typeface="Cambria Math" panose="02040503050406030204" pitchFamily="18" charset="0"/>
                          </a:rPr>
                          <m:t>, </m:t>
                        </m:r>
                        <m:sSub>
                          <m:sSubPr>
                            <m:ctrlPr>
                              <a:rPr lang="en-US" altLang="en-US" sz="2000" i="1">
                                <a:solidFill>
                                  <a:schemeClr val="tx2"/>
                                </a:solidFill>
                                <a:latin typeface="Cambria Math" panose="02040503050406030204" pitchFamily="18" charset="0"/>
                              </a:rPr>
                            </m:ctrlPr>
                          </m:sSubPr>
                          <m:e>
                            <m:r>
                              <a:rPr lang="en-US" altLang="en-US" sz="2000" i="1">
                                <a:solidFill>
                                  <a:schemeClr val="tx2"/>
                                </a:solidFill>
                                <a:latin typeface="Cambria Math" panose="02040503050406030204" pitchFamily="18" charset="0"/>
                              </a:rPr>
                              <m:t>𝑝</m:t>
                            </m:r>
                          </m:e>
                          <m:sub>
                            <m:r>
                              <a:rPr lang="en-US" altLang="en-US" sz="2000" i="1">
                                <a:solidFill>
                                  <a:schemeClr val="tx2"/>
                                </a:solidFill>
                                <a:latin typeface="Cambria Math" panose="02040503050406030204" pitchFamily="18" charset="0"/>
                              </a:rPr>
                              <m:t>2</m:t>
                            </m:r>
                          </m:sub>
                        </m:sSub>
                        <m:r>
                          <a:rPr lang="en-US" altLang="en-US" sz="2000" i="1">
                            <a:solidFill>
                              <a:schemeClr val="tx2"/>
                            </a:solidFill>
                            <a:latin typeface="Cambria Math" panose="02040503050406030204" pitchFamily="18" charset="0"/>
                          </a:rPr>
                          <m:t>, ⋯</m:t>
                        </m:r>
                        <m:sSub>
                          <m:sSubPr>
                            <m:ctrlPr>
                              <a:rPr lang="en-US" altLang="en-US" sz="2000" i="1">
                                <a:solidFill>
                                  <a:schemeClr val="tx2"/>
                                </a:solidFill>
                                <a:latin typeface="Cambria Math" panose="02040503050406030204" pitchFamily="18" charset="0"/>
                              </a:rPr>
                            </m:ctrlPr>
                          </m:sSubPr>
                          <m:e>
                            <m:r>
                              <a:rPr lang="en-US" altLang="en-US" sz="2000" i="1">
                                <a:solidFill>
                                  <a:schemeClr val="tx2"/>
                                </a:solidFill>
                                <a:latin typeface="Cambria Math" panose="02040503050406030204" pitchFamily="18" charset="0"/>
                              </a:rPr>
                              <m:t>𝑝</m:t>
                            </m:r>
                          </m:e>
                          <m:sub>
                            <m:r>
                              <a:rPr lang="en-US" altLang="en-US" sz="2000" i="1">
                                <a:solidFill>
                                  <a:schemeClr val="tx2"/>
                                </a:solidFill>
                                <a:latin typeface="Cambria Math" panose="02040503050406030204" pitchFamily="18" charset="0"/>
                              </a:rPr>
                              <m:t>𝑙</m:t>
                            </m:r>
                          </m:sub>
                        </m:sSub>
                      </m:e>
                    </m:d>
                  </m:oMath>
                </a14:m>
                <a:r>
                  <a:rPr lang="en-US" altLang="en-US" sz="2000" dirty="0" smtClean="0">
                    <a:solidFill>
                      <a:schemeClr val="tx2"/>
                    </a:solidFill>
                  </a:rPr>
                  <a:t> ) </a:t>
                </a:r>
              </a:p>
              <a:p>
                <a:pPr>
                  <a:spcBef>
                    <a:spcPct val="50000"/>
                  </a:spcBef>
                </a:pPr>
                <a14:m>
                  <m:oMath xmlns:m="http://schemas.openxmlformats.org/officeDocument/2006/math">
                    <m:r>
                      <m:rPr>
                        <m:sty m:val="p"/>
                      </m:rPr>
                      <a:rPr lang="en-US" altLang="en-US" sz="2000" b="0" i="0" smtClean="0">
                        <a:solidFill>
                          <a:schemeClr val="tx1"/>
                        </a:solidFill>
                        <a:latin typeface="Cambria Math" panose="02040503050406030204" pitchFamily="18" charset="0"/>
                      </a:rPr>
                      <m:t>Π</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𝜋</m:t>
                        </m:r>
                      </m:e>
                    </m:d>
                  </m:oMath>
                </a14:m>
                <a:r>
                  <a:rPr lang="en-US" altLang="en-US" sz="2000" dirty="0" smtClean="0">
                    <a:solidFill>
                      <a:schemeClr val="tx1"/>
                    </a:solidFill>
                  </a:rPr>
                  <a:t> = the affinity of the weakest link on the path, i.e.,</a:t>
                </a:r>
                <a:br>
                  <a:rPr lang="en-US" altLang="en-US" sz="2000" dirty="0" smtClean="0">
                    <a:solidFill>
                      <a:schemeClr val="tx1"/>
                    </a:solidFill>
                  </a:rPr>
                </a:br>
                <a:r>
                  <a:rPr lang="en-US" altLang="en-US" sz="1100" dirty="0" smtClean="0">
                    <a:solidFill>
                      <a:schemeClr val="tx1"/>
                    </a:solidFill>
                  </a:rPr>
                  <a:t/>
                </a:r>
                <a:br>
                  <a:rPr lang="en-US" altLang="en-US" sz="1100" dirty="0" smtClean="0">
                    <a:solidFill>
                      <a:schemeClr val="tx1"/>
                    </a:solidFill>
                  </a:rPr>
                </a:br>
                <a14:m>
                  <m:oMath xmlns:m="http://schemas.openxmlformats.org/officeDocument/2006/math">
                    <m:r>
                      <m:rPr>
                        <m:sty m:val="p"/>
                      </m:rPr>
                      <a:rPr lang="en-US" altLang="en-US" sz="2400" smtClean="0">
                        <a:solidFill>
                          <a:srgbClr val="00FFFF"/>
                        </a:solidFill>
                        <a:latin typeface="Cambria Math" panose="02040503050406030204" pitchFamily="18" charset="0"/>
                      </a:rPr>
                      <m:t>Π</m:t>
                    </m:r>
                    <m:d>
                      <m:dPr>
                        <m:ctrlPr>
                          <a:rPr lang="en-US" altLang="en-US" sz="2400" i="1">
                            <a:solidFill>
                              <a:srgbClr val="00FFFF"/>
                            </a:solidFill>
                            <a:latin typeface="Cambria Math" panose="02040503050406030204" pitchFamily="18" charset="0"/>
                          </a:rPr>
                        </m:ctrlPr>
                      </m:dPr>
                      <m:e>
                        <m:r>
                          <a:rPr lang="en-US" altLang="en-US" sz="2400" i="1">
                            <a:solidFill>
                              <a:srgbClr val="00FFFF"/>
                            </a:solidFill>
                            <a:latin typeface="Cambria Math" panose="02040503050406030204" pitchFamily="18" charset="0"/>
                          </a:rPr>
                          <m:t>𝜋</m:t>
                        </m:r>
                      </m:e>
                    </m:d>
                    <m:r>
                      <a:rPr lang="en-US" altLang="en-US" sz="2400" b="0" i="1" smtClean="0">
                        <a:solidFill>
                          <a:srgbClr val="00FFFF"/>
                        </a:solidFill>
                        <a:latin typeface="Cambria Math" panose="02040503050406030204" pitchFamily="18" charset="0"/>
                      </a:rPr>
                      <m:t>=</m:t>
                    </m:r>
                    <m:func>
                      <m:funcPr>
                        <m:ctrlPr>
                          <a:rPr lang="en-US" altLang="en-US" sz="2400" b="0" i="1" smtClean="0">
                            <a:solidFill>
                              <a:srgbClr val="00FFFF"/>
                            </a:solidFill>
                            <a:latin typeface="Cambria Math" panose="02040503050406030204" pitchFamily="18" charset="0"/>
                          </a:rPr>
                        </m:ctrlPr>
                      </m:funcPr>
                      <m:fName>
                        <m:limLow>
                          <m:limLowPr>
                            <m:ctrlPr>
                              <a:rPr lang="en-US" altLang="en-US" sz="2400" b="0" i="1" smtClean="0">
                                <a:solidFill>
                                  <a:srgbClr val="00FFFF"/>
                                </a:solidFill>
                                <a:latin typeface="Cambria Math" panose="02040503050406030204" pitchFamily="18" charset="0"/>
                              </a:rPr>
                            </m:ctrlPr>
                          </m:limLowPr>
                          <m:e>
                            <m:r>
                              <m:rPr>
                                <m:sty m:val="p"/>
                              </m:rPr>
                              <a:rPr lang="en-US" altLang="en-US" sz="2400" b="0" i="0" smtClean="0">
                                <a:solidFill>
                                  <a:srgbClr val="00FFFF"/>
                                </a:solidFill>
                                <a:latin typeface="Cambria Math" panose="02040503050406030204" pitchFamily="18" charset="0"/>
                              </a:rPr>
                              <m:t>min</m:t>
                            </m:r>
                          </m:e>
                          <m:lim>
                            <m:r>
                              <a:rPr lang="en-US" altLang="en-US" sz="2400" b="0" i="1" smtClean="0">
                                <a:solidFill>
                                  <a:srgbClr val="00FFFF"/>
                                </a:solidFill>
                                <a:latin typeface="Cambria Math" panose="02040503050406030204" pitchFamily="18" charset="0"/>
                              </a:rPr>
                              <m:t>1≤</m:t>
                            </m:r>
                            <m:r>
                              <a:rPr lang="en-US" altLang="en-US" sz="2400" b="0" i="1" smtClean="0">
                                <a:solidFill>
                                  <a:srgbClr val="00FFFF"/>
                                </a:solidFill>
                                <a:latin typeface="Cambria Math" panose="02040503050406030204" pitchFamily="18" charset="0"/>
                              </a:rPr>
                              <m:t>𝑖</m:t>
                            </m:r>
                            <m:r>
                              <a:rPr lang="en-US" altLang="en-US" sz="2400" b="0" i="1" smtClean="0">
                                <a:solidFill>
                                  <a:srgbClr val="00FFFF"/>
                                </a:solidFill>
                                <a:latin typeface="Cambria Math" panose="02040503050406030204" pitchFamily="18" charset="0"/>
                              </a:rPr>
                              <m:t>&lt;</m:t>
                            </m:r>
                            <m:r>
                              <a:rPr lang="en-US" altLang="en-US" sz="2400" b="0" i="1" smtClean="0">
                                <a:solidFill>
                                  <a:srgbClr val="00FFFF"/>
                                </a:solidFill>
                                <a:latin typeface="Cambria Math" panose="02040503050406030204" pitchFamily="18" charset="0"/>
                              </a:rPr>
                              <m:t>𝑙</m:t>
                            </m:r>
                          </m:lim>
                        </m:limLow>
                      </m:fName>
                      <m:e>
                        <m:r>
                          <a:rPr lang="en-US" altLang="en-US" sz="2400" b="0" i="1" smtClean="0">
                            <a:solidFill>
                              <a:srgbClr val="00FFFF"/>
                            </a:solidFill>
                            <a:latin typeface="Cambria Math" panose="02040503050406030204" pitchFamily="18" charset="0"/>
                          </a:rPr>
                          <m:t>𝜅</m:t>
                        </m:r>
                        <m:d>
                          <m:dPr>
                            <m:ctrlPr>
                              <a:rPr lang="en-US" altLang="en-US" sz="2400" b="0" i="1" smtClean="0">
                                <a:solidFill>
                                  <a:srgbClr val="00FFFF"/>
                                </a:solidFill>
                                <a:latin typeface="Cambria Math" panose="02040503050406030204" pitchFamily="18" charset="0"/>
                              </a:rPr>
                            </m:ctrlPr>
                          </m:dPr>
                          <m:e>
                            <m:sSub>
                              <m:sSubPr>
                                <m:ctrlPr>
                                  <a:rPr lang="en-US" altLang="en-US" sz="2400" b="0" i="1" smtClean="0">
                                    <a:solidFill>
                                      <a:srgbClr val="00FFFF"/>
                                    </a:solidFill>
                                    <a:latin typeface="Cambria Math" panose="02040503050406030204" pitchFamily="18" charset="0"/>
                                  </a:rPr>
                                </m:ctrlPr>
                              </m:sSubPr>
                              <m:e>
                                <m:r>
                                  <a:rPr lang="en-US" altLang="en-US" sz="2400" b="0" i="1" smtClean="0">
                                    <a:solidFill>
                                      <a:srgbClr val="00FFFF"/>
                                    </a:solidFill>
                                    <a:latin typeface="Cambria Math" panose="02040503050406030204" pitchFamily="18" charset="0"/>
                                  </a:rPr>
                                  <m:t>𝑝</m:t>
                                </m:r>
                              </m:e>
                              <m:sub>
                                <m:r>
                                  <a:rPr lang="en-US" altLang="en-US" sz="2400" b="0" i="1" smtClean="0">
                                    <a:solidFill>
                                      <a:srgbClr val="00FFFF"/>
                                    </a:solidFill>
                                    <a:latin typeface="Cambria Math" panose="02040503050406030204" pitchFamily="18" charset="0"/>
                                  </a:rPr>
                                  <m:t>𝑖</m:t>
                                </m:r>
                              </m:sub>
                            </m:sSub>
                            <m:r>
                              <a:rPr lang="en-US" altLang="en-US" sz="2400" b="0" i="1" smtClean="0">
                                <a:solidFill>
                                  <a:srgbClr val="00FFFF"/>
                                </a:solidFill>
                                <a:latin typeface="Cambria Math" panose="02040503050406030204" pitchFamily="18" charset="0"/>
                              </a:rPr>
                              <m:t>,</m:t>
                            </m:r>
                            <m:sSub>
                              <m:sSubPr>
                                <m:ctrlPr>
                                  <a:rPr lang="en-US" altLang="en-US" sz="2400" b="0" i="1" smtClean="0">
                                    <a:solidFill>
                                      <a:srgbClr val="00FFFF"/>
                                    </a:solidFill>
                                    <a:latin typeface="Cambria Math" panose="02040503050406030204" pitchFamily="18" charset="0"/>
                                  </a:rPr>
                                </m:ctrlPr>
                              </m:sSubPr>
                              <m:e>
                                <m:r>
                                  <a:rPr lang="en-US" altLang="en-US" sz="2400" b="0" i="1" smtClean="0">
                                    <a:solidFill>
                                      <a:srgbClr val="00FFFF"/>
                                    </a:solidFill>
                                    <a:latin typeface="Cambria Math" panose="02040503050406030204" pitchFamily="18" charset="0"/>
                                  </a:rPr>
                                  <m:t>𝑝</m:t>
                                </m:r>
                              </m:e>
                              <m:sub>
                                <m:r>
                                  <a:rPr lang="en-US" altLang="en-US" sz="2400" b="0" i="1" smtClean="0">
                                    <a:solidFill>
                                      <a:srgbClr val="00FFFF"/>
                                    </a:solidFill>
                                    <a:latin typeface="Cambria Math" panose="02040503050406030204" pitchFamily="18" charset="0"/>
                                  </a:rPr>
                                  <m:t>𝑖</m:t>
                                </m:r>
                                <m:r>
                                  <a:rPr lang="en-US" altLang="en-US" sz="2400" b="0" i="1" smtClean="0">
                                    <a:solidFill>
                                      <a:srgbClr val="00FFFF"/>
                                    </a:solidFill>
                                    <a:latin typeface="Cambria Math" panose="02040503050406030204" pitchFamily="18" charset="0"/>
                                  </a:rPr>
                                  <m:t>+1</m:t>
                                </m:r>
                              </m:sub>
                            </m:sSub>
                          </m:e>
                        </m:d>
                      </m:e>
                    </m:func>
                  </m:oMath>
                </a14:m>
                <a:endParaRPr lang="en-US" altLang="en-US" sz="2000" dirty="0" smtClean="0">
                  <a:solidFill>
                    <a:schemeClr val="tx1"/>
                  </a:solidFill>
                </a:endParaRPr>
              </a:p>
            </p:txBody>
          </p:sp>
        </mc:Choice>
        <mc:Fallback xmlns="">
          <p:sp>
            <p:nvSpPr>
              <p:cNvPr id="21" name="Rectangle 2050"/>
              <p:cNvSpPr txBox="1">
                <a:spLocks noRot="1" noChangeAspect="1" noMove="1" noResize="1" noEditPoints="1" noAdjustHandles="1" noChangeArrowheads="1" noChangeShapeType="1" noTextEdit="1"/>
              </p:cNvSpPr>
              <p:nvPr/>
            </p:nvSpPr>
            <p:spPr>
              <a:xfrm>
                <a:off x="762000" y="1524000"/>
                <a:ext cx="7437120" cy="4648200"/>
              </a:xfrm>
              <a:prstGeom prst="rect">
                <a:avLst/>
              </a:prstGeom>
              <a:blipFill rotWithShape="0">
                <a:blip r:embed="rId2"/>
                <a:stretch>
                  <a:fillRect l="-820" t="-655"/>
                </a:stretch>
              </a:blipFill>
            </p:spPr>
            <p:txBody>
              <a:bodyPr/>
              <a:lstStyle/>
              <a:p>
                <a:r>
                  <a:rPr lang="en-US">
                    <a:noFill/>
                  </a:rPr>
                  <a:t> </a:t>
                </a:r>
              </a:p>
            </p:txBody>
          </p:sp>
        </mc:Fallback>
      </mc:AlternateContent>
    </p:spTree>
    <p:extLst>
      <p:ext uri="{BB962C8B-B14F-4D97-AF65-F5344CB8AC3E}">
        <p14:creationId xmlns:p14="http://schemas.microsoft.com/office/powerpoint/2010/main" val="4066413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smtClean="0"/>
              <a:t>Fuzzy Connectivity</a:t>
            </a:r>
            <a:endParaRPr lang="en-US" altLang="en-US" sz="3600" dirty="0"/>
          </a:p>
        </p:txBody>
      </p:sp>
      <mc:AlternateContent xmlns:mc="http://schemas.openxmlformats.org/markup-compatibility/2006" xmlns:a14="http://schemas.microsoft.com/office/drawing/2010/main">
        <mc:Choice Requires="a14">
          <p:sp>
            <p:nvSpPr>
              <p:cNvPr id="21" name="Rectangle 2050"/>
              <p:cNvSpPr txBox="1">
                <a:spLocks noChangeArrowheads="1"/>
              </p:cNvSpPr>
              <p:nvPr/>
            </p:nvSpPr>
            <p:spPr>
              <a:xfrm>
                <a:off x="606351" y="3730357"/>
                <a:ext cx="8015400" cy="23656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None/>
                </a:pPr>
                <a:r>
                  <a:rPr lang="en-US" altLang="en-US" sz="2000" dirty="0" smtClean="0">
                    <a:solidFill>
                      <a:schemeClr val="tx2"/>
                    </a:solidFill>
                  </a:rPr>
                  <a:t>Fuzzy Connectivity (</a:t>
                </a:r>
                <a14:m>
                  <m:oMath xmlns:m="http://schemas.openxmlformats.org/officeDocument/2006/math">
                    <m:r>
                      <a:rPr lang="en-US" altLang="en-US" sz="2000" b="0" i="1" smtClean="0">
                        <a:solidFill>
                          <a:schemeClr val="tx2"/>
                        </a:solidFill>
                        <a:latin typeface="Cambria Math" panose="02040503050406030204" pitchFamily="18" charset="0"/>
                      </a:rPr>
                      <m:t>𝐾</m:t>
                    </m:r>
                  </m:oMath>
                </a14:m>
                <a:r>
                  <a:rPr lang="en-US" altLang="en-US" sz="2000" dirty="0" smtClean="0">
                    <a:solidFill>
                      <a:schemeClr val="tx2"/>
                    </a:solidFill>
                  </a:rPr>
                  <a:t>): </a:t>
                </a:r>
                <a:r>
                  <a:rPr lang="en-US" altLang="en-US" sz="2000" dirty="0" smtClean="0"/>
                  <a:t>Strength of the strongest path </a:t>
                </a:r>
                <a:r>
                  <a:rPr lang="en-US" altLang="en-US" sz="2000" dirty="0"/>
                  <a:t>between </a:t>
                </a:r>
                <a:r>
                  <a:rPr lang="en-US" altLang="en-US" sz="2000" dirty="0" smtClean="0"/>
                  <a:t>two </a:t>
                </a:r>
                <a:r>
                  <a:rPr lang="en-US" altLang="en-US" sz="2000" dirty="0" err="1" smtClean="0"/>
                  <a:t>spels</a:t>
                </a:r>
                <a:endParaRPr lang="en-US" altLang="en-US" sz="2000" dirty="0" smtClean="0"/>
              </a:p>
              <a:p>
                <a:pPr>
                  <a:spcBef>
                    <a:spcPct val="50000"/>
                  </a:spcBef>
                </a:pPr>
                <a14:m>
                  <m:oMath xmlns:m="http://schemas.openxmlformats.org/officeDocument/2006/math">
                    <m:r>
                      <m:rPr>
                        <m:sty m:val="p"/>
                      </m:rPr>
                      <a:rPr lang="en-US" altLang="en-US" sz="2000" b="0" i="0" smtClean="0">
                        <a:latin typeface="Cambria Math" panose="02040503050406030204" pitchFamily="18" charset="0"/>
                      </a:rPr>
                      <m:t>K</m:t>
                    </m:r>
                    <m:d>
                      <m:dPr>
                        <m:ctrlPr>
                          <a:rPr lang="en-US" altLang="en-US" sz="2000" i="1">
                            <a:latin typeface="Cambria Math" panose="02040503050406030204" pitchFamily="18" charset="0"/>
                          </a:rPr>
                        </m:ctrlPr>
                      </m:dPr>
                      <m:e>
                        <m:r>
                          <a:rPr lang="en-US" altLang="en-US" sz="2000" b="0" i="1" smtClean="0">
                            <a:latin typeface="Cambria Math" panose="02040503050406030204" pitchFamily="18" charset="0"/>
                          </a:rPr>
                          <m:t>𝑝</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𝑞</m:t>
                        </m:r>
                      </m:e>
                    </m:d>
                  </m:oMath>
                </a14:m>
                <a:r>
                  <a:rPr lang="en-US" altLang="en-US" sz="2000" dirty="0"/>
                  <a:t> = </a:t>
                </a:r>
                <a:r>
                  <a:rPr lang="en-US" altLang="en-US" sz="2000" dirty="0" smtClean="0"/>
                  <a:t>strength of the strongest path between two </a:t>
                </a:r>
                <a:r>
                  <a:rPr lang="en-US" altLang="en-US" sz="2000" dirty="0" err="1" smtClean="0"/>
                  <a:t>spel</a:t>
                </a:r>
                <a:r>
                  <a:rPr lang="en-US" altLang="en-US" sz="2000" dirty="0" smtClean="0"/>
                  <a:t>, </a:t>
                </a:r>
                <a:r>
                  <a:rPr lang="en-US" altLang="en-US" sz="2000" dirty="0"/>
                  <a:t>i.e.,</a:t>
                </a:r>
                <a:br>
                  <a:rPr lang="en-US" altLang="en-US" sz="2000" dirty="0"/>
                </a:br>
                <a:r>
                  <a:rPr lang="en-US" altLang="en-US" sz="1100" dirty="0"/>
                  <a:t/>
                </a:r>
                <a:br>
                  <a:rPr lang="en-US" altLang="en-US" sz="1100" dirty="0"/>
                </a:br>
                <a14:m>
                  <m:oMath xmlns:m="http://schemas.openxmlformats.org/officeDocument/2006/math">
                    <m:r>
                      <m:rPr>
                        <m:sty m:val="p"/>
                      </m:rPr>
                      <a:rPr lang="en-US" altLang="en-US" sz="2400" b="0" i="0" smtClean="0">
                        <a:solidFill>
                          <a:srgbClr val="00FFFF"/>
                        </a:solidFill>
                        <a:latin typeface="Cambria Math" panose="02040503050406030204" pitchFamily="18" charset="0"/>
                      </a:rPr>
                      <m:t>K</m:t>
                    </m:r>
                    <m:d>
                      <m:dPr>
                        <m:ctrlPr>
                          <a:rPr lang="en-US" altLang="en-US" sz="2400" i="1">
                            <a:solidFill>
                              <a:srgbClr val="00FFFF"/>
                            </a:solidFill>
                            <a:latin typeface="Cambria Math" panose="02040503050406030204" pitchFamily="18" charset="0"/>
                          </a:rPr>
                        </m:ctrlPr>
                      </m:dPr>
                      <m:e>
                        <m:r>
                          <a:rPr lang="en-US" altLang="en-US" sz="2400" b="0" i="1" smtClean="0">
                            <a:solidFill>
                              <a:srgbClr val="00FFFF"/>
                            </a:solidFill>
                            <a:latin typeface="Cambria Math" panose="02040503050406030204" pitchFamily="18" charset="0"/>
                          </a:rPr>
                          <m:t>𝑝</m:t>
                        </m:r>
                        <m:r>
                          <a:rPr lang="en-US" altLang="en-US" sz="2400" b="0" i="1" smtClean="0">
                            <a:solidFill>
                              <a:srgbClr val="00FFFF"/>
                            </a:solidFill>
                            <a:latin typeface="Cambria Math" panose="02040503050406030204" pitchFamily="18" charset="0"/>
                          </a:rPr>
                          <m:t>,</m:t>
                        </m:r>
                        <m:r>
                          <a:rPr lang="en-US" altLang="en-US" sz="2400" b="0" i="1" smtClean="0">
                            <a:solidFill>
                              <a:srgbClr val="00FFFF"/>
                            </a:solidFill>
                            <a:latin typeface="Cambria Math" panose="02040503050406030204" pitchFamily="18" charset="0"/>
                          </a:rPr>
                          <m:t>𝑞</m:t>
                        </m:r>
                      </m:e>
                    </m:d>
                    <m:r>
                      <a:rPr lang="en-US" altLang="en-US" sz="2400" i="1">
                        <a:solidFill>
                          <a:srgbClr val="00FFFF"/>
                        </a:solidFill>
                        <a:latin typeface="Cambria Math" panose="02040503050406030204" pitchFamily="18" charset="0"/>
                      </a:rPr>
                      <m:t>=</m:t>
                    </m:r>
                    <m:func>
                      <m:funcPr>
                        <m:ctrlPr>
                          <a:rPr lang="en-US" altLang="en-US" sz="2400" i="1">
                            <a:solidFill>
                              <a:srgbClr val="00FFFF"/>
                            </a:solidFill>
                            <a:latin typeface="Cambria Math" panose="02040503050406030204" pitchFamily="18" charset="0"/>
                          </a:rPr>
                        </m:ctrlPr>
                      </m:funcPr>
                      <m:fName>
                        <m:limLow>
                          <m:limLowPr>
                            <m:ctrlPr>
                              <a:rPr lang="en-US" altLang="en-US" sz="2400" i="1">
                                <a:solidFill>
                                  <a:srgbClr val="00FFFF"/>
                                </a:solidFill>
                                <a:latin typeface="Cambria Math" panose="02040503050406030204" pitchFamily="18" charset="0"/>
                              </a:rPr>
                            </m:ctrlPr>
                          </m:limLowPr>
                          <m:e>
                            <m:r>
                              <m:rPr>
                                <m:sty m:val="p"/>
                              </m:rPr>
                              <a:rPr lang="en-US" altLang="en-US" sz="2400">
                                <a:solidFill>
                                  <a:srgbClr val="00FFFF"/>
                                </a:solidFill>
                                <a:latin typeface="Cambria Math" panose="02040503050406030204" pitchFamily="18" charset="0"/>
                              </a:rPr>
                              <m:t>m</m:t>
                            </m:r>
                            <m:r>
                              <m:rPr>
                                <m:sty m:val="p"/>
                              </m:rPr>
                              <a:rPr lang="en-US" altLang="en-US" sz="2400" b="0" i="0" smtClean="0">
                                <a:solidFill>
                                  <a:srgbClr val="00FFFF"/>
                                </a:solidFill>
                                <a:latin typeface="Cambria Math" panose="02040503050406030204" pitchFamily="18" charset="0"/>
                              </a:rPr>
                              <m:t>ax</m:t>
                            </m:r>
                          </m:e>
                          <m:lim>
                            <m:r>
                              <a:rPr lang="en-US" altLang="en-US" sz="2400" b="0" i="1" smtClean="0">
                                <a:solidFill>
                                  <a:srgbClr val="00FFFF"/>
                                </a:solidFill>
                                <a:latin typeface="Cambria Math" panose="02040503050406030204" pitchFamily="18" charset="0"/>
                              </a:rPr>
                              <m:t>𝜋</m:t>
                            </m:r>
                            <m:r>
                              <a:rPr lang="en-US" altLang="en-US" sz="2400" b="0" i="1" smtClean="0">
                                <a:solidFill>
                                  <a:srgbClr val="00FFFF"/>
                                </a:solidFill>
                                <a:latin typeface="Cambria Math" panose="02040503050406030204" pitchFamily="18" charset="0"/>
                              </a:rPr>
                              <m:t>∈</m:t>
                            </m:r>
                            <m:sSub>
                              <m:sSubPr>
                                <m:ctrlPr>
                                  <a:rPr lang="en-US" altLang="en-US" sz="2400" b="0" i="1" smtClean="0">
                                    <a:solidFill>
                                      <a:srgbClr val="00FFFF"/>
                                    </a:solidFill>
                                    <a:latin typeface="Cambria Math" panose="02040503050406030204" pitchFamily="18" charset="0"/>
                                    <a:ea typeface="Cambria Math" panose="02040503050406030204" pitchFamily="18" charset="0"/>
                                  </a:rPr>
                                </m:ctrlPr>
                              </m:sSubPr>
                              <m:e>
                                <m:r>
                                  <a:rPr lang="en-US" altLang="en-US" sz="2400" b="0" i="1" smtClean="0">
                                    <a:solidFill>
                                      <a:srgbClr val="00FFFF"/>
                                    </a:solidFill>
                                    <a:latin typeface="Cambria Math" panose="02040503050406030204" pitchFamily="18" charset="0"/>
                                    <a:ea typeface="Cambria Math" panose="02040503050406030204" pitchFamily="18" charset="0"/>
                                  </a:rPr>
                                  <m:t>𝒫</m:t>
                                </m:r>
                              </m:e>
                              <m:sub>
                                <m:r>
                                  <a:rPr lang="en-US" altLang="en-US" sz="2400" b="0" i="1" smtClean="0">
                                    <a:solidFill>
                                      <a:srgbClr val="00FFFF"/>
                                    </a:solidFill>
                                    <a:latin typeface="Cambria Math" panose="02040503050406030204" pitchFamily="18" charset="0"/>
                                    <a:ea typeface="Cambria Math" panose="02040503050406030204" pitchFamily="18" charset="0"/>
                                  </a:rPr>
                                  <m:t>𝑝</m:t>
                                </m:r>
                                <m:r>
                                  <a:rPr lang="en-US" altLang="en-US" sz="2400" b="0" i="1" smtClean="0">
                                    <a:solidFill>
                                      <a:srgbClr val="00FFFF"/>
                                    </a:solidFill>
                                    <a:latin typeface="Cambria Math" panose="02040503050406030204" pitchFamily="18" charset="0"/>
                                    <a:ea typeface="Cambria Math" panose="02040503050406030204" pitchFamily="18" charset="0"/>
                                  </a:rPr>
                                  <m:t>,</m:t>
                                </m:r>
                                <m:r>
                                  <a:rPr lang="en-US" altLang="en-US" sz="2400" b="0" i="1" smtClean="0">
                                    <a:solidFill>
                                      <a:srgbClr val="00FFFF"/>
                                    </a:solidFill>
                                    <a:latin typeface="Cambria Math" panose="02040503050406030204" pitchFamily="18" charset="0"/>
                                    <a:ea typeface="Cambria Math" panose="02040503050406030204" pitchFamily="18" charset="0"/>
                                  </a:rPr>
                                  <m:t>𝑞</m:t>
                                </m:r>
                              </m:sub>
                            </m:sSub>
                          </m:lim>
                        </m:limLow>
                      </m:fName>
                      <m:e>
                        <m:r>
                          <m:rPr>
                            <m:sty m:val="p"/>
                          </m:rPr>
                          <a:rPr lang="en-US" altLang="en-US" sz="2400" b="0" i="0" smtClean="0">
                            <a:solidFill>
                              <a:srgbClr val="00FFFF"/>
                            </a:solidFill>
                            <a:latin typeface="Cambria Math" panose="02040503050406030204" pitchFamily="18" charset="0"/>
                          </a:rPr>
                          <m:t>Π</m:t>
                        </m:r>
                        <m:d>
                          <m:dPr>
                            <m:ctrlPr>
                              <a:rPr lang="en-US" altLang="en-US" sz="2400" i="1">
                                <a:solidFill>
                                  <a:srgbClr val="00FFFF"/>
                                </a:solidFill>
                                <a:latin typeface="Cambria Math" panose="02040503050406030204" pitchFamily="18" charset="0"/>
                              </a:rPr>
                            </m:ctrlPr>
                          </m:dPr>
                          <m:e>
                            <m:r>
                              <a:rPr lang="en-US" altLang="en-US" sz="2400" b="0" i="1" smtClean="0">
                                <a:solidFill>
                                  <a:srgbClr val="00FFFF"/>
                                </a:solidFill>
                                <a:latin typeface="Cambria Math" panose="02040503050406030204" pitchFamily="18" charset="0"/>
                              </a:rPr>
                              <m:t>𝜋</m:t>
                            </m:r>
                          </m:e>
                        </m:d>
                      </m:e>
                    </m:func>
                  </m:oMath>
                </a14:m>
                <a:r>
                  <a:rPr lang="en-US" altLang="en-US" sz="2400" dirty="0" smtClean="0">
                    <a:solidFill>
                      <a:srgbClr val="00FFFF"/>
                    </a:solidFill>
                  </a:rPr>
                  <a:t/>
                </a:r>
                <a:br>
                  <a:rPr lang="en-US" altLang="en-US" sz="2400" dirty="0" smtClean="0">
                    <a:solidFill>
                      <a:srgbClr val="00FFFF"/>
                    </a:solidFill>
                  </a:rPr>
                </a:br>
                <a:endParaRPr lang="en-US" altLang="en-US" sz="2000" dirty="0" smtClean="0">
                  <a:solidFill>
                    <a:schemeClr val="tx2"/>
                  </a:solidFill>
                </a:endParaRPr>
              </a:p>
              <a:p>
                <a:pPr>
                  <a:spcBef>
                    <a:spcPct val="50000"/>
                  </a:spcBef>
                  <a:buFontTx/>
                  <a:buNone/>
                </a:pPr>
                <a:r>
                  <a:rPr lang="en-US" altLang="en-US" sz="2000" dirty="0" smtClean="0">
                    <a:solidFill>
                      <a:srgbClr val="00FFFF"/>
                    </a:solidFill>
                    <a:ea typeface="Cambria Math" panose="02040503050406030204" pitchFamily="18" charset="0"/>
                  </a:rPr>
                  <a:t>	</a:t>
                </a:r>
                <a14:m>
                  <m:oMath xmlns:m="http://schemas.openxmlformats.org/officeDocument/2006/math">
                    <m:sSub>
                      <m:sSubPr>
                        <m:ctrlPr>
                          <a:rPr lang="en-US" altLang="en-US" sz="2000" i="1" smtClean="0">
                            <a:solidFill>
                              <a:schemeClr val="tx1"/>
                            </a:solidFill>
                            <a:latin typeface="Cambria Math" panose="02040503050406030204" pitchFamily="18" charset="0"/>
                            <a:ea typeface="Cambria Math" panose="02040503050406030204" pitchFamily="18" charset="0"/>
                          </a:rPr>
                        </m:ctrlPr>
                      </m:sSubPr>
                      <m:e>
                        <m:r>
                          <a:rPr lang="en-US" altLang="en-US" sz="2000" i="1">
                            <a:solidFill>
                              <a:schemeClr val="tx1"/>
                            </a:solidFill>
                            <a:latin typeface="Cambria Math" panose="02040503050406030204" pitchFamily="18" charset="0"/>
                            <a:ea typeface="Cambria Math" panose="02040503050406030204" pitchFamily="18" charset="0"/>
                          </a:rPr>
                          <m:t>𝒫</m:t>
                        </m:r>
                      </m:e>
                      <m:sub>
                        <m:r>
                          <a:rPr lang="en-US" altLang="en-US" sz="2000" i="1">
                            <a:solidFill>
                              <a:schemeClr val="tx1"/>
                            </a:solidFill>
                            <a:latin typeface="Cambria Math" panose="02040503050406030204" pitchFamily="18" charset="0"/>
                            <a:ea typeface="Cambria Math" panose="02040503050406030204" pitchFamily="18" charset="0"/>
                          </a:rPr>
                          <m:t>𝑝</m:t>
                        </m:r>
                        <m:r>
                          <a:rPr lang="en-US" altLang="en-US" sz="2000" i="1">
                            <a:solidFill>
                              <a:schemeClr val="tx1"/>
                            </a:solidFill>
                            <a:latin typeface="Cambria Math" panose="02040503050406030204" pitchFamily="18" charset="0"/>
                            <a:ea typeface="Cambria Math" panose="02040503050406030204" pitchFamily="18" charset="0"/>
                          </a:rPr>
                          <m:t>,</m:t>
                        </m:r>
                        <m:r>
                          <a:rPr lang="en-US" altLang="en-US" sz="2000" i="1">
                            <a:solidFill>
                              <a:schemeClr val="tx1"/>
                            </a:solidFill>
                            <a:latin typeface="Cambria Math" panose="02040503050406030204" pitchFamily="18" charset="0"/>
                            <a:ea typeface="Cambria Math" panose="02040503050406030204" pitchFamily="18" charset="0"/>
                          </a:rPr>
                          <m:t>𝑞</m:t>
                        </m:r>
                      </m:sub>
                    </m:sSub>
                  </m:oMath>
                </a14:m>
                <a:r>
                  <a:rPr lang="en-US" altLang="en-US" sz="2000" dirty="0" smtClean="0">
                    <a:solidFill>
                      <a:schemeClr val="tx1"/>
                    </a:solidFill>
                  </a:rPr>
                  <a:t> is the set of all possible paths between </a:t>
                </a:r>
                <a14:m>
                  <m:oMath xmlns:m="http://schemas.openxmlformats.org/officeDocument/2006/math">
                    <m:r>
                      <a:rPr lang="en-US" altLang="en-US" sz="2000" b="0" i="1" smtClean="0">
                        <a:solidFill>
                          <a:schemeClr val="tx1"/>
                        </a:solidFill>
                        <a:latin typeface="Cambria Math" panose="02040503050406030204" pitchFamily="18" charset="0"/>
                      </a:rPr>
                      <m:t>𝑝</m:t>
                    </m:r>
                  </m:oMath>
                </a14:m>
                <a:r>
                  <a:rPr lang="en-US" altLang="en-US" sz="2000" dirty="0" smtClean="0">
                    <a:solidFill>
                      <a:schemeClr val="tx1"/>
                    </a:solidFill>
                  </a:rPr>
                  <a:t> and </a:t>
                </a:r>
                <a14:m>
                  <m:oMath xmlns:m="http://schemas.openxmlformats.org/officeDocument/2006/math">
                    <m:r>
                      <a:rPr lang="en-US" altLang="en-US" sz="2000" i="1">
                        <a:solidFill>
                          <a:schemeClr val="tx1"/>
                        </a:solidFill>
                        <a:latin typeface="Cambria Math" panose="02040503050406030204" pitchFamily="18" charset="0"/>
                        <a:ea typeface="Cambria Math" panose="02040503050406030204" pitchFamily="18" charset="0"/>
                      </a:rPr>
                      <m:t>𝑞</m:t>
                    </m:r>
                  </m:oMath>
                </a14:m>
                <a:r>
                  <a:rPr lang="en-US" altLang="en-US" sz="2000" dirty="0" smtClean="0">
                    <a:solidFill>
                      <a:schemeClr val="tx1"/>
                    </a:solidFill>
                  </a:rPr>
                  <a:t>.</a:t>
                </a:r>
              </a:p>
              <a:p>
                <a:pPr>
                  <a:spcBef>
                    <a:spcPct val="50000"/>
                  </a:spcBef>
                  <a:buFontTx/>
                  <a:buNone/>
                </a:pPr>
                <a:endParaRPr lang="en-US" altLang="en-US" sz="2000" dirty="0" smtClean="0">
                  <a:solidFill>
                    <a:schemeClr val="tx1"/>
                  </a:solidFill>
                </a:endParaRPr>
              </a:p>
            </p:txBody>
          </p:sp>
        </mc:Choice>
        <mc:Fallback xmlns="">
          <p:sp>
            <p:nvSpPr>
              <p:cNvPr id="21" name="Rectangle 2050"/>
              <p:cNvSpPr txBox="1">
                <a:spLocks noRot="1" noChangeAspect="1" noMove="1" noResize="1" noEditPoints="1" noAdjustHandles="1" noChangeArrowheads="1" noChangeShapeType="1" noTextEdit="1"/>
              </p:cNvSpPr>
              <p:nvPr/>
            </p:nvSpPr>
            <p:spPr>
              <a:xfrm>
                <a:off x="606351" y="3730357"/>
                <a:ext cx="8015400" cy="2365679"/>
              </a:xfrm>
              <a:prstGeom prst="rect">
                <a:avLst/>
              </a:prstGeom>
              <a:blipFill rotWithShape="0">
                <a:blip r:embed="rId2"/>
                <a:stretch>
                  <a:fillRect l="-760" t="-1546"/>
                </a:stretch>
              </a:blipFill>
            </p:spPr>
            <p:txBody>
              <a:bodyPr/>
              <a:lstStyle/>
              <a:p>
                <a:r>
                  <a:rPr lang="en-US">
                    <a:noFill/>
                  </a:rPr>
                  <a:t> </a:t>
                </a:r>
              </a:p>
            </p:txBody>
          </p:sp>
        </mc:Fallback>
      </mc:AlternateContent>
      <p:grpSp>
        <p:nvGrpSpPr>
          <p:cNvPr id="20" name="Group 19"/>
          <p:cNvGrpSpPr/>
          <p:nvPr/>
        </p:nvGrpSpPr>
        <p:grpSpPr>
          <a:xfrm>
            <a:off x="2819400" y="1579037"/>
            <a:ext cx="3733800" cy="1783545"/>
            <a:chOff x="6125792" y="2352561"/>
            <a:chExt cx="2729732" cy="1783545"/>
          </a:xfrm>
        </p:grpSpPr>
        <p:grpSp>
          <p:nvGrpSpPr>
            <p:cNvPr id="3" name="Group 2"/>
            <p:cNvGrpSpPr/>
            <p:nvPr/>
          </p:nvGrpSpPr>
          <p:grpSpPr>
            <a:xfrm>
              <a:off x="6455092" y="2352561"/>
              <a:ext cx="2071687" cy="1783545"/>
              <a:chOff x="5700713" y="2370666"/>
              <a:chExt cx="2647950" cy="2279658"/>
            </a:xfrm>
          </p:grpSpPr>
          <p:sp>
            <p:nvSpPr>
              <p:cNvPr id="6" name="Freeform 19"/>
              <p:cNvSpPr>
                <a:spLocks/>
              </p:cNvSpPr>
              <p:nvPr/>
            </p:nvSpPr>
            <p:spPr bwMode="auto">
              <a:xfrm>
                <a:off x="5767388" y="2370666"/>
                <a:ext cx="2522538" cy="1591734"/>
              </a:xfrm>
              <a:custGeom>
                <a:avLst/>
                <a:gdLst>
                  <a:gd name="T0" fmla="*/ 0 w 1589"/>
                  <a:gd name="T1" fmla="*/ 694 h 1008"/>
                  <a:gd name="T2" fmla="*/ 71 w 1589"/>
                  <a:gd name="T3" fmla="*/ 380 h 1008"/>
                  <a:gd name="T4" fmla="*/ 295 w 1589"/>
                  <a:gd name="T5" fmla="*/ 148 h 1008"/>
                  <a:gd name="T6" fmla="*/ 597 w 1589"/>
                  <a:gd name="T7" fmla="*/ 243 h 1008"/>
                  <a:gd name="T8" fmla="*/ 811 w 1589"/>
                  <a:gd name="T9" fmla="*/ 21 h 1008"/>
                  <a:gd name="T10" fmla="*/ 1170 w 1589"/>
                  <a:gd name="T11" fmla="*/ 118 h 1008"/>
                  <a:gd name="T12" fmla="*/ 1292 w 1589"/>
                  <a:gd name="T13" fmla="*/ 341 h 1008"/>
                  <a:gd name="T14" fmla="*/ 1589 w 1589"/>
                  <a:gd name="T15" fmla="*/ 1008 h 1008"/>
                  <a:gd name="connsiteX0" fmla="*/ 0 w 10000"/>
                  <a:gd name="connsiteY0" fmla="*/ 6719 h 9834"/>
                  <a:gd name="connsiteX1" fmla="*/ 447 w 10000"/>
                  <a:gd name="connsiteY1" fmla="*/ 3604 h 9834"/>
                  <a:gd name="connsiteX2" fmla="*/ 1857 w 10000"/>
                  <a:gd name="connsiteY2" fmla="*/ 1302 h 9834"/>
                  <a:gd name="connsiteX3" fmla="*/ 3757 w 10000"/>
                  <a:gd name="connsiteY3" fmla="*/ 2245 h 9834"/>
                  <a:gd name="connsiteX4" fmla="*/ 5104 w 10000"/>
                  <a:gd name="connsiteY4" fmla="*/ 42 h 9834"/>
                  <a:gd name="connsiteX5" fmla="*/ 7363 w 10000"/>
                  <a:gd name="connsiteY5" fmla="*/ 1005 h 9834"/>
                  <a:gd name="connsiteX6" fmla="*/ 8403 w 10000"/>
                  <a:gd name="connsiteY6" fmla="*/ 3360 h 9834"/>
                  <a:gd name="connsiteX7" fmla="*/ 10000 w 10000"/>
                  <a:gd name="connsiteY7" fmla="*/ 9834 h 9834"/>
                  <a:gd name="connsiteX0" fmla="*/ 0 w 10000"/>
                  <a:gd name="connsiteY0" fmla="*/ 6947 h 10115"/>
                  <a:gd name="connsiteX1" fmla="*/ 447 w 10000"/>
                  <a:gd name="connsiteY1" fmla="*/ 3780 h 10115"/>
                  <a:gd name="connsiteX2" fmla="*/ 1857 w 10000"/>
                  <a:gd name="connsiteY2" fmla="*/ 1439 h 10115"/>
                  <a:gd name="connsiteX3" fmla="*/ 3757 w 10000"/>
                  <a:gd name="connsiteY3" fmla="*/ 2398 h 10115"/>
                  <a:gd name="connsiteX4" fmla="*/ 5104 w 10000"/>
                  <a:gd name="connsiteY4" fmla="*/ 158 h 10115"/>
                  <a:gd name="connsiteX5" fmla="*/ 7031 w 10000"/>
                  <a:gd name="connsiteY5" fmla="*/ 556 h 10115"/>
                  <a:gd name="connsiteX6" fmla="*/ 8403 w 10000"/>
                  <a:gd name="connsiteY6" fmla="*/ 3532 h 10115"/>
                  <a:gd name="connsiteX7" fmla="*/ 10000 w 10000"/>
                  <a:gd name="connsiteY7" fmla="*/ 10115 h 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115">
                    <a:moveTo>
                      <a:pt x="0" y="6947"/>
                    </a:moveTo>
                    <a:cubicBezTo>
                      <a:pt x="76" y="6423"/>
                      <a:pt x="138" y="4698"/>
                      <a:pt x="447" y="3780"/>
                    </a:cubicBezTo>
                    <a:cubicBezTo>
                      <a:pt x="755" y="2862"/>
                      <a:pt x="1303" y="1671"/>
                      <a:pt x="1857" y="1439"/>
                    </a:cubicBezTo>
                    <a:cubicBezTo>
                      <a:pt x="2410" y="1207"/>
                      <a:pt x="3216" y="2609"/>
                      <a:pt x="3757" y="2398"/>
                    </a:cubicBezTo>
                    <a:cubicBezTo>
                      <a:pt x="4298" y="2185"/>
                      <a:pt x="4558" y="465"/>
                      <a:pt x="5104" y="158"/>
                    </a:cubicBezTo>
                    <a:cubicBezTo>
                      <a:pt x="5650" y="-149"/>
                      <a:pt x="6481" y="-6"/>
                      <a:pt x="7031" y="556"/>
                    </a:cubicBezTo>
                    <a:cubicBezTo>
                      <a:pt x="7581" y="1118"/>
                      <a:pt x="7962" y="2039"/>
                      <a:pt x="8403" y="3532"/>
                    </a:cubicBezTo>
                    <a:cubicBezTo>
                      <a:pt x="8843" y="5024"/>
                      <a:pt x="9610" y="8713"/>
                      <a:pt x="10000" y="10115"/>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26"/>
              <p:cNvSpPr>
                <a:spLocks/>
              </p:cNvSpPr>
              <p:nvPr/>
            </p:nvSpPr>
            <p:spPr bwMode="auto">
              <a:xfrm>
                <a:off x="5754330" y="2933648"/>
                <a:ext cx="2511783" cy="1028753"/>
              </a:xfrm>
              <a:custGeom>
                <a:avLst/>
                <a:gdLst>
                  <a:gd name="T0" fmla="*/ 0 w 1563"/>
                  <a:gd name="T1" fmla="*/ 462 h 783"/>
                  <a:gd name="T2" fmla="*/ 217 w 1563"/>
                  <a:gd name="T3" fmla="*/ 312 h 783"/>
                  <a:gd name="T4" fmla="*/ 426 w 1563"/>
                  <a:gd name="T5" fmla="*/ 200 h 783"/>
                  <a:gd name="T6" fmla="*/ 815 w 1563"/>
                  <a:gd name="T7" fmla="*/ 327 h 783"/>
                  <a:gd name="T8" fmla="*/ 950 w 1563"/>
                  <a:gd name="T9" fmla="*/ 28 h 783"/>
                  <a:gd name="T10" fmla="*/ 1153 w 1563"/>
                  <a:gd name="T11" fmla="*/ 162 h 783"/>
                  <a:gd name="T12" fmla="*/ 1563 w 1563"/>
                  <a:gd name="T13" fmla="*/ 783 h 783"/>
                  <a:gd name="connsiteX0" fmla="*/ 0 w 10000"/>
                  <a:gd name="connsiteY0" fmla="*/ 5554 h 9654"/>
                  <a:gd name="connsiteX1" fmla="*/ 1388 w 10000"/>
                  <a:gd name="connsiteY1" fmla="*/ 3639 h 9654"/>
                  <a:gd name="connsiteX2" fmla="*/ 2726 w 10000"/>
                  <a:gd name="connsiteY2" fmla="*/ 2208 h 9654"/>
                  <a:gd name="connsiteX3" fmla="*/ 5214 w 10000"/>
                  <a:gd name="connsiteY3" fmla="*/ 3830 h 9654"/>
                  <a:gd name="connsiteX4" fmla="*/ 6078 w 10000"/>
                  <a:gd name="connsiteY4" fmla="*/ 12 h 9654"/>
                  <a:gd name="connsiteX5" fmla="*/ 7592 w 10000"/>
                  <a:gd name="connsiteY5" fmla="*/ 2888 h 9654"/>
                  <a:gd name="connsiteX6" fmla="*/ 10000 w 10000"/>
                  <a:gd name="connsiteY6" fmla="*/ 9654 h 9654"/>
                  <a:gd name="connsiteX0" fmla="*/ 0 w 10000"/>
                  <a:gd name="connsiteY0" fmla="*/ 5002 h 9249"/>
                  <a:gd name="connsiteX1" fmla="*/ 1388 w 10000"/>
                  <a:gd name="connsiteY1" fmla="*/ 3018 h 9249"/>
                  <a:gd name="connsiteX2" fmla="*/ 2726 w 10000"/>
                  <a:gd name="connsiteY2" fmla="*/ 1536 h 9249"/>
                  <a:gd name="connsiteX3" fmla="*/ 5214 w 10000"/>
                  <a:gd name="connsiteY3" fmla="*/ 3216 h 9249"/>
                  <a:gd name="connsiteX4" fmla="*/ 6754 w 10000"/>
                  <a:gd name="connsiteY4" fmla="*/ 23 h 9249"/>
                  <a:gd name="connsiteX5" fmla="*/ 7592 w 10000"/>
                  <a:gd name="connsiteY5" fmla="*/ 2241 h 9249"/>
                  <a:gd name="connsiteX6" fmla="*/ 10000 w 10000"/>
                  <a:gd name="connsiteY6" fmla="*/ 9249 h 9249"/>
                  <a:gd name="connsiteX0" fmla="*/ 0 w 10000"/>
                  <a:gd name="connsiteY0" fmla="*/ 5417 h 10009"/>
                  <a:gd name="connsiteX1" fmla="*/ 1388 w 10000"/>
                  <a:gd name="connsiteY1" fmla="*/ 3272 h 10009"/>
                  <a:gd name="connsiteX2" fmla="*/ 2726 w 10000"/>
                  <a:gd name="connsiteY2" fmla="*/ 1670 h 10009"/>
                  <a:gd name="connsiteX3" fmla="*/ 5214 w 10000"/>
                  <a:gd name="connsiteY3" fmla="*/ 3486 h 10009"/>
                  <a:gd name="connsiteX4" fmla="*/ 6754 w 10000"/>
                  <a:gd name="connsiteY4" fmla="*/ 34 h 10009"/>
                  <a:gd name="connsiteX5" fmla="*/ 7961 w 10000"/>
                  <a:gd name="connsiteY5" fmla="*/ 2295 h 10009"/>
                  <a:gd name="connsiteX6" fmla="*/ 10000 w 10000"/>
                  <a:gd name="connsiteY6" fmla="*/ 10009 h 10009"/>
                  <a:gd name="connsiteX0" fmla="*/ 0 w 10000"/>
                  <a:gd name="connsiteY0" fmla="*/ 4677 h 9269"/>
                  <a:gd name="connsiteX1" fmla="*/ 1388 w 10000"/>
                  <a:gd name="connsiteY1" fmla="*/ 2532 h 9269"/>
                  <a:gd name="connsiteX2" fmla="*/ 2726 w 10000"/>
                  <a:gd name="connsiteY2" fmla="*/ 930 h 9269"/>
                  <a:gd name="connsiteX3" fmla="*/ 5214 w 10000"/>
                  <a:gd name="connsiteY3" fmla="*/ 2746 h 9269"/>
                  <a:gd name="connsiteX4" fmla="*/ 6385 w 10000"/>
                  <a:gd name="connsiteY4" fmla="*/ 118 h 9269"/>
                  <a:gd name="connsiteX5" fmla="*/ 7961 w 10000"/>
                  <a:gd name="connsiteY5" fmla="*/ 1555 h 9269"/>
                  <a:gd name="connsiteX6" fmla="*/ 10000 w 10000"/>
                  <a:gd name="connsiteY6" fmla="*/ 9269 h 9269"/>
                  <a:gd name="connsiteX0" fmla="*/ 0 w 10000"/>
                  <a:gd name="connsiteY0" fmla="*/ 5046 h 10000"/>
                  <a:gd name="connsiteX1" fmla="*/ 1357 w 10000"/>
                  <a:gd name="connsiteY1" fmla="*/ 2288 h 10000"/>
                  <a:gd name="connsiteX2" fmla="*/ 2726 w 10000"/>
                  <a:gd name="connsiteY2" fmla="*/ 1003 h 10000"/>
                  <a:gd name="connsiteX3" fmla="*/ 5214 w 10000"/>
                  <a:gd name="connsiteY3" fmla="*/ 2963 h 10000"/>
                  <a:gd name="connsiteX4" fmla="*/ 6385 w 10000"/>
                  <a:gd name="connsiteY4" fmla="*/ 127 h 10000"/>
                  <a:gd name="connsiteX5" fmla="*/ 7961 w 10000"/>
                  <a:gd name="connsiteY5" fmla="*/ 1678 h 10000"/>
                  <a:gd name="connsiteX6" fmla="*/ 10000 w 10000"/>
                  <a:gd name="connsiteY6" fmla="*/ 10000 h 10000"/>
                  <a:gd name="connsiteX0" fmla="*/ 0 w 10123"/>
                  <a:gd name="connsiteY0" fmla="*/ 4972 h 10000"/>
                  <a:gd name="connsiteX1" fmla="*/ 1480 w 10123"/>
                  <a:gd name="connsiteY1" fmla="*/ 2288 h 10000"/>
                  <a:gd name="connsiteX2" fmla="*/ 2849 w 10123"/>
                  <a:gd name="connsiteY2" fmla="*/ 1003 h 10000"/>
                  <a:gd name="connsiteX3" fmla="*/ 5337 w 10123"/>
                  <a:gd name="connsiteY3" fmla="*/ 2963 h 10000"/>
                  <a:gd name="connsiteX4" fmla="*/ 6508 w 10123"/>
                  <a:gd name="connsiteY4" fmla="*/ 127 h 10000"/>
                  <a:gd name="connsiteX5" fmla="*/ 8084 w 10123"/>
                  <a:gd name="connsiteY5" fmla="*/ 1678 h 10000"/>
                  <a:gd name="connsiteX6" fmla="*/ 10123 w 10123"/>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 h="10000">
                    <a:moveTo>
                      <a:pt x="0" y="4972"/>
                    </a:moveTo>
                    <a:cubicBezTo>
                      <a:pt x="77" y="4169"/>
                      <a:pt x="1005" y="2949"/>
                      <a:pt x="1480" y="2288"/>
                    </a:cubicBezTo>
                    <a:cubicBezTo>
                      <a:pt x="1955" y="1627"/>
                      <a:pt x="2206" y="891"/>
                      <a:pt x="2849" y="1003"/>
                    </a:cubicBezTo>
                    <a:cubicBezTo>
                      <a:pt x="3492" y="1115"/>
                      <a:pt x="4727" y="3108"/>
                      <a:pt x="5337" y="2963"/>
                    </a:cubicBezTo>
                    <a:cubicBezTo>
                      <a:pt x="5947" y="2817"/>
                      <a:pt x="6050" y="342"/>
                      <a:pt x="6508" y="127"/>
                    </a:cubicBezTo>
                    <a:cubicBezTo>
                      <a:pt x="6966" y="-87"/>
                      <a:pt x="7431" y="-266"/>
                      <a:pt x="8084" y="1678"/>
                    </a:cubicBezTo>
                    <a:cubicBezTo>
                      <a:pt x="8736" y="3621"/>
                      <a:pt x="9688" y="8411"/>
                      <a:pt x="10123" y="10000"/>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27"/>
              <p:cNvSpPr>
                <a:spLocks/>
              </p:cNvSpPr>
              <p:nvPr/>
            </p:nvSpPr>
            <p:spPr bwMode="auto">
              <a:xfrm>
                <a:off x="5759873" y="3454216"/>
                <a:ext cx="2527871" cy="1196108"/>
              </a:xfrm>
              <a:custGeom>
                <a:avLst/>
                <a:gdLst>
                  <a:gd name="T0" fmla="*/ 0 w 1578"/>
                  <a:gd name="T1" fmla="*/ 52 h 1019"/>
                  <a:gd name="T2" fmla="*/ 123 w 1578"/>
                  <a:gd name="T3" fmla="*/ 424 h 1019"/>
                  <a:gd name="T4" fmla="*/ 445 w 1578"/>
                  <a:gd name="T5" fmla="*/ 835 h 1019"/>
                  <a:gd name="T6" fmla="*/ 744 w 1578"/>
                  <a:gd name="T7" fmla="*/ 708 h 1019"/>
                  <a:gd name="T8" fmla="*/ 1043 w 1578"/>
                  <a:gd name="T9" fmla="*/ 700 h 1019"/>
                  <a:gd name="T10" fmla="*/ 1297 w 1578"/>
                  <a:gd name="T11" fmla="*/ 962 h 1019"/>
                  <a:gd name="T12" fmla="*/ 1578 w 1578"/>
                  <a:gd name="T13" fmla="*/ 358 h 1019"/>
                  <a:gd name="connsiteX0" fmla="*/ 0 w 10000"/>
                  <a:gd name="connsiteY0" fmla="*/ 60 h 9065"/>
                  <a:gd name="connsiteX1" fmla="*/ 779 w 10000"/>
                  <a:gd name="connsiteY1" fmla="*/ 3711 h 9065"/>
                  <a:gd name="connsiteX2" fmla="*/ 2820 w 10000"/>
                  <a:gd name="connsiteY2" fmla="*/ 7744 h 9065"/>
                  <a:gd name="connsiteX3" fmla="*/ 4745 w 10000"/>
                  <a:gd name="connsiteY3" fmla="*/ 6686 h 9065"/>
                  <a:gd name="connsiteX4" fmla="*/ 6610 w 10000"/>
                  <a:gd name="connsiteY4" fmla="*/ 6419 h 9065"/>
                  <a:gd name="connsiteX5" fmla="*/ 8219 w 10000"/>
                  <a:gd name="connsiteY5" fmla="*/ 8991 h 9065"/>
                  <a:gd name="connsiteX6" fmla="*/ 10000 w 10000"/>
                  <a:gd name="connsiteY6" fmla="*/ 3063 h 9065"/>
                  <a:gd name="connsiteX0" fmla="*/ 0 w 10000"/>
                  <a:gd name="connsiteY0" fmla="*/ 66 h 10004"/>
                  <a:gd name="connsiteX1" fmla="*/ 779 w 10000"/>
                  <a:gd name="connsiteY1" fmla="*/ 4094 h 10004"/>
                  <a:gd name="connsiteX2" fmla="*/ 2820 w 10000"/>
                  <a:gd name="connsiteY2" fmla="*/ 8543 h 10004"/>
                  <a:gd name="connsiteX3" fmla="*/ 4745 w 10000"/>
                  <a:gd name="connsiteY3" fmla="*/ 7376 h 10004"/>
                  <a:gd name="connsiteX4" fmla="*/ 6488 w 10000"/>
                  <a:gd name="connsiteY4" fmla="*/ 7237 h 10004"/>
                  <a:gd name="connsiteX5" fmla="*/ 8219 w 10000"/>
                  <a:gd name="connsiteY5" fmla="*/ 9918 h 10004"/>
                  <a:gd name="connsiteX6" fmla="*/ 10000 w 10000"/>
                  <a:gd name="connsiteY6" fmla="*/ 3379 h 10004"/>
                  <a:gd name="connsiteX0" fmla="*/ 0 w 10000"/>
                  <a:gd name="connsiteY0" fmla="*/ 66 h 9096"/>
                  <a:gd name="connsiteX1" fmla="*/ 779 w 10000"/>
                  <a:gd name="connsiteY1" fmla="*/ 4094 h 9096"/>
                  <a:gd name="connsiteX2" fmla="*/ 2820 w 10000"/>
                  <a:gd name="connsiteY2" fmla="*/ 8543 h 9096"/>
                  <a:gd name="connsiteX3" fmla="*/ 4745 w 10000"/>
                  <a:gd name="connsiteY3" fmla="*/ 7376 h 9096"/>
                  <a:gd name="connsiteX4" fmla="*/ 6488 w 10000"/>
                  <a:gd name="connsiteY4" fmla="*/ 7237 h 9096"/>
                  <a:gd name="connsiteX5" fmla="*/ 8402 w 10000"/>
                  <a:gd name="connsiteY5" fmla="*/ 8983 h 9096"/>
                  <a:gd name="connsiteX6" fmla="*/ 10000 w 10000"/>
                  <a:gd name="connsiteY6" fmla="*/ 3379 h 9096"/>
                  <a:gd name="connsiteX0" fmla="*/ 0 w 10000"/>
                  <a:gd name="connsiteY0" fmla="*/ 70 h 9997"/>
                  <a:gd name="connsiteX1" fmla="*/ 779 w 10000"/>
                  <a:gd name="connsiteY1" fmla="*/ 4498 h 9997"/>
                  <a:gd name="connsiteX2" fmla="*/ 2577 w 10000"/>
                  <a:gd name="connsiteY2" fmla="*/ 8189 h 9997"/>
                  <a:gd name="connsiteX3" fmla="*/ 4745 w 10000"/>
                  <a:gd name="connsiteY3" fmla="*/ 8106 h 9997"/>
                  <a:gd name="connsiteX4" fmla="*/ 6488 w 10000"/>
                  <a:gd name="connsiteY4" fmla="*/ 7953 h 9997"/>
                  <a:gd name="connsiteX5" fmla="*/ 8402 w 10000"/>
                  <a:gd name="connsiteY5" fmla="*/ 9873 h 9997"/>
                  <a:gd name="connsiteX6" fmla="*/ 10000 w 10000"/>
                  <a:gd name="connsiteY6" fmla="*/ 3712 h 9997"/>
                  <a:gd name="connsiteX0" fmla="*/ 0 w 10000"/>
                  <a:gd name="connsiteY0" fmla="*/ 70 h 9026"/>
                  <a:gd name="connsiteX1" fmla="*/ 779 w 10000"/>
                  <a:gd name="connsiteY1" fmla="*/ 4499 h 9026"/>
                  <a:gd name="connsiteX2" fmla="*/ 2577 w 10000"/>
                  <a:gd name="connsiteY2" fmla="*/ 8191 h 9026"/>
                  <a:gd name="connsiteX3" fmla="*/ 4745 w 10000"/>
                  <a:gd name="connsiteY3" fmla="*/ 8108 h 9026"/>
                  <a:gd name="connsiteX4" fmla="*/ 6488 w 10000"/>
                  <a:gd name="connsiteY4" fmla="*/ 7955 h 9026"/>
                  <a:gd name="connsiteX5" fmla="*/ 8767 w 10000"/>
                  <a:gd name="connsiteY5" fmla="*/ 8847 h 9026"/>
                  <a:gd name="connsiteX6" fmla="*/ 10000 w 10000"/>
                  <a:gd name="connsiteY6" fmla="*/ 3713 h 9026"/>
                  <a:gd name="connsiteX0" fmla="*/ 0 w 10061"/>
                  <a:gd name="connsiteY0" fmla="*/ 77 h 10000"/>
                  <a:gd name="connsiteX1" fmla="*/ 779 w 10061"/>
                  <a:gd name="connsiteY1" fmla="*/ 4983 h 10000"/>
                  <a:gd name="connsiteX2" fmla="*/ 2577 w 10061"/>
                  <a:gd name="connsiteY2" fmla="*/ 9074 h 10000"/>
                  <a:gd name="connsiteX3" fmla="*/ 4745 w 10061"/>
                  <a:gd name="connsiteY3" fmla="*/ 8982 h 10000"/>
                  <a:gd name="connsiteX4" fmla="*/ 6488 w 10061"/>
                  <a:gd name="connsiteY4" fmla="*/ 8812 h 10000"/>
                  <a:gd name="connsiteX5" fmla="*/ 8767 w 10061"/>
                  <a:gd name="connsiteY5" fmla="*/ 9801 h 10000"/>
                  <a:gd name="connsiteX6" fmla="*/ 10061 w 10061"/>
                  <a:gd name="connsiteY6" fmla="*/ 4176 h 10000"/>
                  <a:gd name="connsiteX0" fmla="*/ 0 w 10091"/>
                  <a:gd name="connsiteY0" fmla="*/ 78 h 9938"/>
                  <a:gd name="connsiteX1" fmla="*/ 809 w 10091"/>
                  <a:gd name="connsiteY1" fmla="*/ 4921 h 9938"/>
                  <a:gd name="connsiteX2" fmla="*/ 2607 w 10091"/>
                  <a:gd name="connsiteY2" fmla="*/ 9012 h 9938"/>
                  <a:gd name="connsiteX3" fmla="*/ 4775 w 10091"/>
                  <a:gd name="connsiteY3" fmla="*/ 8920 h 9938"/>
                  <a:gd name="connsiteX4" fmla="*/ 6518 w 10091"/>
                  <a:gd name="connsiteY4" fmla="*/ 8750 h 9938"/>
                  <a:gd name="connsiteX5" fmla="*/ 8797 w 10091"/>
                  <a:gd name="connsiteY5" fmla="*/ 9739 h 9938"/>
                  <a:gd name="connsiteX6" fmla="*/ 10091 w 10091"/>
                  <a:gd name="connsiteY6" fmla="*/ 4114 h 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1" h="9938">
                    <a:moveTo>
                      <a:pt x="0" y="78"/>
                    </a:moveTo>
                    <a:cubicBezTo>
                      <a:pt x="76" y="-607"/>
                      <a:pt x="374" y="3432"/>
                      <a:pt x="809" y="4921"/>
                    </a:cubicBezTo>
                    <a:cubicBezTo>
                      <a:pt x="1244" y="6410"/>
                      <a:pt x="1946" y="8346"/>
                      <a:pt x="2607" y="9012"/>
                    </a:cubicBezTo>
                    <a:cubicBezTo>
                      <a:pt x="3268" y="9679"/>
                      <a:pt x="4123" y="8963"/>
                      <a:pt x="4775" y="8920"/>
                    </a:cubicBezTo>
                    <a:cubicBezTo>
                      <a:pt x="5427" y="8877"/>
                      <a:pt x="5848" y="8614"/>
                      <a:pt x="6518" y="8750"/>
                    </a:cubicBezTo>
                    <a:cubicBezTo>
                      <a:pt x="7188" y="8887"/>
                      <a:pt x="8233" y="10490"/>
                      <a:pt x="8797" y="9739"/>
                    </a:cubicBezTo>
                    <a:cubicBezTo>
                      <a:pt x="9361" y="8986"/>
                      <a:pt x="9723" y="5670"/>
                      <a:pt x="10091" y="4114"/>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28"/>
              <p:cNvSpPr>
                <a:spLocks noChangeAspect="1" noChangeArrowheads="1"/>
              </p:cNvSpPr>
              <p:nvPr/>
            </p:nvSpPr>
            <p:spPr bwMode="auto">
              <a:xfrm>
                <a:off x="6977063" y="26368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 name="Oval 33"/>
              <p:cNvSpPr>
                <a:spLocks noChangeAspect="1" noChangeArrowheads="1"/>
              </p:cNvSpPr>
              <p:nvPr/>
            </p:nvSpPr>
            <p:spPr bwMode="auto">
              <a:xfrm>
                <a:off x="6977063" y="28273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 name="Oval 34"/>
              <p:cNvSpPr>
                <a:spLocks noChangeAspect="1" noChangeArrowheads="1"/>
              </p:cNvSpPr>
              <p:nvPr/>
            </p:nvSpPr>
            <p:spPr bwMode="auto">
              <a:xfrm>
                <a:off x="6977063" y="30178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 name="Oval 35"/>
              <p:cNvSpPr>
                <a:spLocks noChangeAspect="1" noChangeArrowheads="1"/>
              </p:cNvSpPr>
              <p:nvPr/>
            </p:nvSpPr>
            <p:spPr bwMode="auto">
              <a:xfrm>
                <a:off x="6977063" y="33988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3" name="Oval 36"/>
              <p:cNvSpPr>
                <a:spLocks noChangeAspect="1" noChangeArrowheads="1"/>
              </p:cNvSpPr>
              <p:nvPr/>
            </p:nvSpPr>
            <p:spPr bwMode="auto">
              <a:xfrm>
                <a:off x="6977063" y="36274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 name="Oval 37"/>
              <p:cNvSpPr>
                <a:spLocks noChangeAspect="1" noChangeArrowheads="1"/>
              </p:cNvSpPr>
              <p:nvPr/>
            </p:nvSpPr>
            <p:spPr bwMode="auto">
              <a:xfrm>
                <a:off x="6977063" y="38560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5" name="Oval 39"/>
              <p:cNvSpPr>
                <a:spLocks noChangeAspect="1" noChangeArrowheads="1"/>
              </p:cNvSpPr>
              <p:nvPr/>
            </p:nvSpPr>
            <p:spPr bwMode="auto">
              <a:xfrm>
                <a:off x="6977063" y="40846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6" name="Oval 40"/>
              <p:cNvSpPr>
                <a:spLocks noChangeAspect="1" noChangeArrowheads="1"/>
              </p:cNvSpPr>
              <p:nvPr/>
            </p:nvSpPr>
            <p:spPr bwMode="auto">
              <a:xfrm>
                <a:off x="6977063" y="4313238"/>
                <a:ext cx="55563" cy="5556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8" name="Oval 12"/>
              <p:cNvSpPr>
                <a:spLocks noChangeAspect="1" noChangeArrowheads="1"/>
              </p:cNvSpPr>
              <p:nvPr/>
            </p:nvSpPr>
            <p:spPr bwMode="auto">
              <a:xfrm>
                <a:off x="8239125" y="3884613"/>
                <a:ext cx="109538" cy="1095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9" name="Oval 10"/>
              <p:cNvSpPr>
                <a:spLocks noChangeAspect="1" noChangeArrowheads="1"/>
              </p:cNvSpPr>
              <p:nvPr/>
            </p:nvSpPr>
            <p:spPr bwMode="auto">
              <a:xfrm>
                <a:off x="5700713" y="3394075"/>
                <a:ext cx="109538" cy="109538"/>
              </a:xfrm>
              <a:prstGeom prst="ellipse">
                <a:avLst/>
              </a:prstGeom>
              <a:solidFill>
                <a:schemeClr val="tx1"/>
              </a:solidFill>
              <a:ln w="9525">
                <a:solidFill>
                  <a:schemeClr val="tx1"/>
                </a:solidFill>
                <a:round/>
                <a:headEnd/>
                <a:tailEnd/>
              </a:ln>
              <a:effectLst/>
            </p:spPr>
            <p:txBody>
              <a:bodyPr wrap="none" anchor="ctr"/>
              <a:lstStyle/>
              <a:p>
                <a:endParaRPr lang="en-US"/>
              </a:p>
            </p:txBody>
          </p:sp>
        </p:grpSp>
        <mc:AlternateContent xmlns:mc="http://schemas.openxmlformats.org/markup-compatibility/2006" xmlns:a14="http://schemas.microsoft.com/office/drawing/2010/main">
          <mc:Choice Requires="a14">
            <p:sp>
              <p:nvSpPr>
                <p:cNvPr id="2" name="Rectangle 1"/>
                <p:cNvSpPr/>
                <p:nvPr/>
              </p:nvSpPr>
              <p:spPr>
                <a:xfrm>
                  <a:off x="6125792" y="3018036"/>
                  <a:ext cx="3688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𝑝</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125792" y="3018036"/>
                  <a:ext cx="368819" cy="369332"/>
                </a:xfrm>
                <a:prstGeom prst="rect">
                  <a:avLst/>
                </a:prstGeom>
                <a:blipFill rotWithShape="0">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86705" y="3425647"/>
                  <a:ext cx="3688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𝑞</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486705" y="3425647"/>
                  <a:ext cx="368819" cy="369332"/>
                </a:xfrm>
                <a:prstGeom prst="rect">
                  <a:avLst/>
                </a:prstGeom>
                <a:blipFill rotWithShape="0">
                  <a:blip r:embed="rId4"/>
                  <a:stretch>
                    <a:fillRect b="-6557"/>
                  </a:stretch>
                </a:blipFill>
              </p:spPr>
              <p:txBody>
                <a:bodyPr/>
                <a:lstStyle/>
                <a:p>
                  <a:r>
                    <a:rPr lang="en-US">
                      <a:noFill/>
                    </a:rPr>
                    <a:t> </a:t>
                  </a:r>
                </a:p>
              </p:txBody>
            </p:sp>
          </mc:Fallback>
        </mc:AlternateContent>
      </p:grpSp>
    </p:spTree>
    <p:extLst>
      <p:ext uri="{BB962C8B-B14F-4D97-AF65-F5344CB8AC3E}">
        <p14:creationId xmlns:p14="http://schemas.microsoft.com/office/powerpoint/2010/main" val="201753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76200"/>
            <a:ext cx="8077200" cy="1143000"/>
          </a:xfrm>
        </p:spPr>
        <p:txBody>
          <a:bodyPr>
            <a:normAutofit/>
          </a:bodyPr>
          <a:lstStyle/>
          <a:p>
            <a:pPr algn="ctr"/>
            <a:r>
              <a:rPr lang="en-US" altLang="en-US" sz="3600" dirty="0" smtClean="0"/>
              <a:t>Fuzzy Connectivity: Properties</a:t>
            </a:r>
            <a:endParaRPr lang="en-US" altLang="en-US" sz="3600" dirty="0"/>
          </a:p>
        </p:txBody>
      </p:sp>
      <mc:AlternateContent xmlns:mc="http://schemas.openxmlformats.org/markup-compatibility/2006" xmlns:a14="http://schemas.microsoft.com/office/drawing/2010/main">
        <mc:Choice Requires="a14">
          <p:sp>
            <p:nvSpPr>
              <p:cNvPr id="21" name="Rectangle 2050"/>
              <p:cNvSpPr txBox="1">
                <a:spLocks noChangeArrowheads="1"/>
              </p:cNvSpPr>
              <p:nvPr/>
            </p:nvSpPr>
            <p:spPr>
              <a:xfrm>
                <a:off x="381000" y="1420559"/>
                <a:ext cx="8458200" cy="43706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FontTx/>
                  <a:buNone/>
                </a:pPr>
                <a:r>
                  <a:rPr lang="en-US" altLang="en-US" sz="2000" dirty="0" smtClean="0">
                    <a:solidFill>
                      <a:schemeClr val="tx2"/>
                    </a:solidFill>
                  </a:rPr>
                  <a:t>Theorem 1.</a:t>
                </a:r>
                <a:r>
                  <a:rPr lang="en-US" altLang="en-US" sz="2000" dirty="0" smtClean="0"/>
                  <a:t> For any image </a:t>
                </a:r>
                <a14:m>
                  <m:oMath xmlns:m="http://schemas.openxmlformats.org/officeDocument/2006/math">
                    <m:r>
                      <a:rPr lang="en-US" altLang="en-US" sz="2000" b="0" i="1" smtClean="0">
                        <a:latin typeface="Cambria Math" panose="02040503050406030204" pitchFamily="18" charset="0"/>
                        <a:ea typeface="Cambria Math" panose="02040503050406030204" pitchFamily="18" charset="0"/>
                      </a:rPr>
                      <m:t>𝒞</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𝐶</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𝑓</m:t>
                    </m:r>
                    <m:r>
                      <a:rPr lang="en-US" altLang="en-US" sz="2000" b="0" i="1" smtClean="0">
                        <a:latin typeface="Cambria Math" panose="02040503050406030204" pitchFamily="18" charset="0"/>
                      </a:rPr>
                      <m:t>)</m:t>
                    </m:r>
                  </m:oMath>
                </a14:m>
                <a:r>
                  <a:rPr lang="en-US" altLang="en-US" sz="2000" dirty="0" smtClean="0">
                    <a:solidFill>
                      <a:schemeClr val="tx1"/>
                    </a:solidFill>
                  </a:rPr>
                  <a:t> over </a:t>
                </a:r>
                <a14:m>
                  <m:oMath xmlns:m="http://schemas.openxmlformats.org/officeDocument/2006/math">
                    <m:d>
                      <m:dPr>
                        <m:ctrlPr>
                          <a:rPr lang="en-US" altLang="en-US" sz="2000" b="0" i="1" smtClean="0">
                            <a:solidFill>
                              <a:schemeClr val="tx1"/>
                            </a:solidFill>
                            <a:latin typeface="Cambria Math" panose="02040503050406030204" pitchFamily="18" charset="0"/>
                          </a:rPr>
                        </m:ctrlPr>
                      </m:dPr>
                      <m:e>
                        <m:sSup>
                          <m:sSupPr>
                            <m:ctrlPr>
                              <a:rPr lang="en-US" altLang="en-US" sz="2000" b="0" i="1" smtClean="0">
                                <a:solidFill>
                                  <a:schemeClr val="tx1"/>
                                </a:solidFill>
                                <a:latin typeface="Cambria Math" panose="02040503050406030204" pitchFamily="18" charset="0"/>
                              </a:rPr>
                            </m:ctrlPr>
                          </m:sSupPr>
                          <m:e>
                            <m:r>
                              <a:rPr lang="en-US" altLang="en-US" sz="2000" b="0" i="1" smtClean="0">
                                <a:solidFill>
                                  <a:schemeClr val="tx1"/>
                                </a:solidFill>
                                <a:latin typeface="Cambria Math" panose="02040503050406030204" pitchFamily="18" charset="0"/>
                              </a:rPr>
                              <m:t>𝑍</m:t>
                            </m:r>
                          </m:e>
                          <m:sup>
                            <m:r>
                              <a:rPr lang="en-US" altLang="en-US" sz="2000" b="0" i="1" smtClean="0">
                                <a:solidFill>
                                  <a:schemeClr val="tx1"/>
                                </a:solidFill>
                                <a:latin typeface="Cambria Math" panose="02040503050406030204" pitchFamily="18" charset="0"/>
                              </a:rPr>
                              <m:t>𝑛</m:t>
                            </m:r>
                          </m:sup>
                        </m:sSup>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𝛼</m:t>
                        </m:r>
                      </m:e>
                    </m:d>
                  </m:oMath>
                </a14:m>
                <a:r>
                  <a:rPr lang="en-US" altLang="en-US" sz="2000" dirty="0" smtClean="0">
                    <a:solidFill>
                      <a:schemeClr val="tx1"/>
                    </a:solidFill>
                  </a:rPr>
                  <a:t>, and for any affinity </a:t>
                </a:r>
                <a14:m>
                  <m:oMath xmlns:m="http://schemas.openxmlformats.org/officeDocument/2006/math">
                    <m:r>
                      <a:rPr lang="en-US" altLang="en-US" sz="2000" b="0" i="1" smtClean="0">
                        <a:solidFill>
                          <a:schemeClr val="tx1"/>
                        </a:solidFill>
                        <a:latin typeface="Cambria Math" panose="02040503050406030204" pitchFamily="18" charset="0"/>
                      </a:rPr>
                      <m:t>𝜅</m:t>
                    </m:r>
                  </m:oMath>
                </a14:m>
                <a:r>
                  <a:rPr lang="en-US" altLang="en-US" sz="2000" dirty="0" smtClean="0">
                    <a:solidFill>
                      <a:schemeClr val="tx1"/>
                    </a:solidFill>
                  </a:rPr>
                  <a:t>, fuzzy connectivity </a:t>
                </a:r>
                <a14:m>
                  <m:oMath xmlns:m="http://schemas.openxmlformats.org/officeDocument/2006/math">
                    <m:r>
                      <a:rPr lang="en-US" altLang="en-US" sz="2000" b="0" i="1" smtClean="0">
                        <a:solidFill>
                          <a:schemeClr val="tx1"/>
                        </a:solidFill>
                        <a:latin typeface="Cambria Math" panose="02040503050406030204" pitchFamily="18" charset="0"/>
                      </a:rPr>
                      <m:t>𝐾</m:t>
                    </m:r>
                  </m:oMath>
                </a14:m>
                <a:r>
                  <a:rPr lang="en-US" altLang="en-US" sz="2000" dirty="0" smtClean="0">
                    <a:solidFill>
                      <a:schemeClr val="tx1"/>
                    </a:solidFill>
                  </a:rPr>
                  <a:t> in </a:t>
                </a:r>
                <a14:m>
                  <m:oMath xmlns:m="http://schemas.openxmlformats.org/officeDocument/2006/math">
                    <m:r>
                      <a:rPr lang="en-US" altLang="en-US" sz="2000" i="1">
                        <a:latin typeface="Cambria Math" panose="02040503050406030204" pitchFamily="18" charset="0"/>
                        <a:ea typeface="Cambria Math" panose="02040503050406030204" pitchFamily="18" charset="0"/>
                      </a:rPr>
                      <m:t>𝒞</m:t>
                    </m:r>
                  </m:oMath>
                </a14:m>
                <a:r>
                  <a:rPr lang="en-US" altLang="en-US" sz="2000" dirty="0" smtClean="0">
                    <a:solidFill>
                      <a:schemeClr val="tx1"/>
                    </a:solidFill>
                  </a:rPr>
                  <a:t> is a similitude relation in </a:t>
                </a:r>
                <a14:m>
                  <m:oMath xmlns:m="http://schemas.openxmlformats.org/officeDocument/2006/math">
                    <m:r>
                      <a:rPr lang="en-US" altLang="en-US" sz="2000" b="0" i="1" smtClean="0">
                        <a:solidFill>
                          <a:schemeClr val="tx1"/>
                        </a:solidFill>
                        <a:latin typeface="Cambria Math" panose="02040503050406030204" pitchFamily="18" charset="0"/>
                      </a:rPr>
                      <m:t>𝐶</m:t>
                    </m:r>
                  </m:oMath>
                </a14:m>
                <a:r>
                  <a:rPr lang="en-US" altLang="en-US" sz="2000" dirty="0" smtClean="0">
                    <a:solidFill>
                      <a:schemeClr val="tx1"/>
                    </a:solidFill>
                  </a:rPr>
                  <a:t> if and only if </a:t>
                </a:r>
              </a:p>
              <a:p>
                <a:pPr marL="0" indent="0">
                  <a:spcBef>
                    <a:spcPct val="50000"/>
                  </a:spcBef>
                  <a:buFontTx/>
                  <a:buNone/>
                </a:pPr>
                <a14:m>
                  <m:oMathPara xmlns:m="http://schemas.openxmlformats.org/officeDocument/2006/math">
                    <m:oMathParaPr>
                      <m:jc m:val="centerGroup"/>
                    </m:oMathParaPr>
                    <m:oMath xmlns:m="http://schemas.openxmlformats.org/officeDocument/2006/math">
                      <m:r>
                        <m:rPr>
                          <m:sty m:val="p"/>
                        </m:rPr>
                        <a:rPr lang="en-US" altLang="en-US" sz="2000">
                          <a:solidFill>
                            <a:srgbClr val="00FFFF"/>
                          </a:solidFill>
                          <a:latin typeface="Cambria Math" panose="02040503050406030204" pitchFamily="18" charset="0"/>
                        </a:rPr>
                        <m:t>K</m:t>
                      </m:r>
                      <m:d>
                        <m:dPr>
                          <m:ctrlPr>
                            <a:rPr lang="en-US" altLang="en-US" sz="2000" i="1">
                              <a:solidFill>
                                <a:srgbClr val="00FFFF"/>
                              </a:solidFill>
                              <a:latin typeface="Cambria Math" panose="02040503050406030204" pitchFamily="18" charset="0"/>
                            </a:rPr>
                          </m:ctrlPr>
                        </m:dPr>
                        <m:e>
                          <m:r>
                            <a:rPr lang="en-US" altLang="en-US" sz="2000" i="1">
                              <a:solidFill>
                                <a:srgbClr val="00FFFF"/>
                              </a:solidFill>
                              <a:latin typeface="Cambria Math" panose="02040503050406030204" pitchFamily="18" charset="0"/>
                            </a:rPr>
                            <m:t>𝑝</m:t>
                          </m:r>
                          <m:r>
                            <a:rPr lang="en-US" altLang="en-US" sz="2000" i="1">
                              <a:solidFill>
                                <a:srgbClr val="00FFFF"/>
                              </a:solidFill>
                              <a:latin typeface="Cambria Math" panose="02040503050406030204" pitchFamily="18" charset="0"/>
                            </a:rPr>
                            <m:t>,</m:t>
                          </m:r>
                          <m:r>
                            <a:rPr lang="en-US" altLang="en-US" sz="2000" i="1">
                              <a:solidFill>
                                <a:srgbClr val="00FFFF"/>
                              </a:solidFill>
                              <a:latin typeface="Cambria Math" panose="02040503050406030204" pitchFamily="18" charset="0"/>
                            </a:rPr>
                            <m:t>𝑞</m:t>
                          </m:r>
                        </m:e>
                      </m:d>
                      <m:r>
                        <a:rPr lang="en-US" altLang="en-US" sz="2000" i="1">
                          <a:solidFill>
                            <a:srgbClr val="00FFFF"/>
                          </a:solidFill>
                          <a:latin typeface="Cambria Math" panose="02040503050406030204" pitchFamily="18" charset="0"/>
                        </a:rPr>
                        <m:t>=</m:t>
                      </m:r>
                      <m:func>
                        <m:funcPr>
                          <m:ctrlPr>
                            <a:rPr lang="en-US" altLang="en-US" sz="2000" i="1">
                              <a:solidFill>
                                <a:srgbClr val="00FFFF"/>
                              </a:solidFill>
                              <a:latin typeface="Cambria Math" panose="02040503050406030204" pitchFamily="18" charset="0"/>
                            </a:rPr>
                          </m:ctrlPr>
                        </m:funcPr>
                        <m:fName>
                          <m:limLow>
                            <m:limLowPr>
                              <m:ctrlPr>
                                <a:rPr lang="en-US" altLang="en-US" sz="2000" i="1">
                                  <a:solidFill>
                                    <a:srgbClr val="00FFFF"/>
                                  </a:solidFill>
                                  <a:latin typeface="Cambria Math" panose="02040503050406030204" pitchFamily="18" charset="0"/>
                                </a:rPr>
                              </m:ctrlPr>
                            </m:limLowPr>
                            <m:e>
                              <m:r>
                                <m:rPr>
                                  <m:sty m:val="p"/>
                                </m:rPr>
                                <a:rPr lang="en-US" altLang="en-US" sz="2000">
                                  <a:solidFill>
                                    <a:srgbClr val="00FFFF"/>
                                  </a:solidFill>
                                  <a:latin typeface="Cambria Math" panose="02040503050406030204" pitchFamily="18" charset="0"/>
                                </a:rPr>
                                <m:t>max</m:t>
                              </m:r>
                            </m:e>
                            <m:lim>
                              <m:r>
                                <a:rPr lang="en-US" altLang="en-US" sz="2000" i="1">
                                  <a:solidFill>
                                    <a:srgbClr val="00FFFF"/>
                                  </a:solidFill>
                                  <a:latin typeface="Cambria Math" panose="02040503050406030204" pitchFamily="18" charset="0"/>
                                </a:rPr>
                                <m:t>𝜋</m:t>
                              </m:r>
                              <m:r>
                                <a:rPr lang="en-US" altLang="en-US" sz="2000" i="1">
                                  <a:solidFill>
                                    <a:srgbClr val="00FFFF"/>
                                  </a:solidFill>
                                  <a:latin typeface="Cambria Math" panose="02040503050406030204" pitchFamily="18" charset="0"/>
                                </a:rPr>
                                <m:t>∈</m:t>
                              </m:r>
                              <m:sSub>
                                <m:sSubPr>
                                  <m:ctrlPr>
                                    <a:rPr lang="en-US" altLang="en-US" sz="2000" i="1">
                                      <a:solidFill>
                                        <a:srgbClr val="00FFFF"/>
                                      </a:solidFill>
                                      <a:latin typeface="Cambria Math" panose="02040503050406030204" pitchFamily="18" charset="0"/>
                                      <a:ea typeface="Cambria Math" panose="02040503050406030204" pitchFamily="18" charset="0"/>
                                    </a:rPr>
                                  </m:ctrlPr>
                                </m:sSubPr>
                                <m:e>
                                  <m:r>
                                    <a:rPr lang="en-US" altLang="en-US" sz="2000" i="1">
                                      <a:solidFill>
                                        <a:srgbClr val="00FFFF"/>
                                      </a:solidFill>
                                      <a:latin typeface="Cambria Math" panose="02040503050406030204" pitchFamily="18" charset="0"/>
                                      <a:ea typeface="Cambria Math" panose="02040503050406030204" pitchFamily="18" charset="0"/>
                                    </a:rPr>
                                    <m:t>𝒫</m:t>
                                  </m:r>
                                </m:e>
                                <m:sub>
                                  <m:r>
                                    <a:rPr lang="en-US" altLang="en-US" sz="2000" i="1">
                                      <a:solidFill>
                                        <a:srgbClr val="00FFFF"/>
                                      </a:solidFill>
                                      <a:latin typeface="Cambria Math" panose="02040503050406030204" pitchFamily="18" charset="0"/>
                                      <a:ea typeface="Cambria Math" panose="02040503050406030204" pitchFamily="18" charset="0"/>
                                    </a:rPr>
                                    <m:t>𝑝</m:t>
                                  </m:r>
                                  <m:r>
                                    <a:rPr lang="en-US" altLang="en-US" sz="2000" i="1">
                                      <a:solidFill>
                                        <a:srgbClr val="00FFFF"/>
                                      </a:solidFill>
                                      <a:latin typeface="Cambria Math" panose="02040503050406030204" pitchFamily="18" charset="0"/>
                                      <a:ea typeface="Cambria Math" panose="02040503050406030204" pitchFamily="18" charset="0"/>
                                    </a:rPr>
                                    <m:t>,</m:t>
                                  </m:r>
                                  <m:r>
                                    <a:rPr lang="en-US" altLang="en-US" sz="2000" i="1">
                                      <a:solidFill>
                                        <a:srgbClr val="00FFFF"/>
                                      </a:solidFill>
                                      <a:latin typeface="Cambria Math" panose="02040503050406030204" pitchFamily="18" charset="0"/>
                                      <a:ea typeface="Cambria Math" panose="02040503050406030204" pitchFamily="18" charset="0"/>
                                    </a:rPr>
                                    <m:t>𝑞</m:t>
                                  </m:r>
                                </m:sub>
                              </m:sSub>
                            </m:lim>
                          </m:limLow>
                        </m:fName>
                        <m:e>
                          <m:d>
                            <m:dPr>
                              <m:begChr m:val="["/>
                              <m:endChr m:val="]"/>
                              <m:ctrlPr>
                                <a:rPr lang="en-US" altLang="en-US" sz="2000" i="1" smtClean="0">
                                  <a:solidFill>
                                    <a:srgbClr val="00FFFF"/>
                                  </a:solidFill>
                                  <a:latin typeface="Cambria Math" panose="02040503050406030204" pitchFamily="18" charset="0"/>
                                  <a:ea typeface="Cambria Math" panose="02040503050406030204" pitchFamily="18" charset="0"/>
                                </a:rPr>
                              </m:ctrlPr>
                            </m:dPr>
                            <m:e>
                              <m:func>
                                <m:funcPr>
                                  <m:ctrlPr>
                                    <a:rPr lang="en-US" altLang="en-US" sz="2000" i="1" smtClean="0">
                                      <a:solidFill>
                                        <a:srgbClr val="00FFFF"/>
                                      </a:solidFill>
                                      <a:latin typeface="Cambria Math" panose="02040503050406030204" pitchFamily="18" charset="0"/>
                                      <a:ea typeface="Cambria Math" panose="02040503050406030204" pitchFamily="18" charset="0"/>
                                    </a:rPr>
                                  </m:ctrlPr>
                                </m:funcPr>
                                <m:fName>
                                  <m:limLow>
                                    <m:limLowPr>
                                      <m:ctrlPr>
                                        <a:rPr lang="en-US" altLang="en-US" sz="2000" i="1" smtClean="0">
                                          <a:solidFill>
                                            <a:srgbClr val="00FFFF"/>
                                          </a:solidFill>
                                          <a:latin typeface="Cambria Math" panose="02040503050406030204" pitchFamily="18" charset="0"/>
                                          <a:ea typeface="Cambria Math" panose="02040503050406030204" pitchFamily="18" charset="0"/>
                                        </a:rPr>
                                      </m:ctrlPr>
                                    </m:limLowPr>
                                    <m:e>
                                      <m:r>
                                        <m:rPr>
                                          <m:sty m:val="p"/>
                                        </m:rPr>
                                        <a:rPr lang="en-US" altLang="en-US" sz="2000" i="0" smtClean="0">
                                          <a:solidFill>
                                            <a:srgbClr val="00FFFF"/>
                                          </a:solidFill>
                                          <a:latin typeface="Cambria Math" panose="02040503050406030204" pitchFamily="18" charset="0"/>
                                          <a:ea typeface="Cambria Math" panose="02040503050406030204" pitchFamily="18" charset="0"/>
                                        </a:rPr>
                                        <m:t>min</m:t>
                                      </m:r>
                                    </m:e>
                                    <m:lim>
                                      <m:r>
                                        <a:rPr lang="en-US" altLang="en-US" sz="2000" b="0" i="1" smtClean="0">
                                          <a:solidFill>
                                            <a:srgbClr val="00FFFF"/>
                                          </a:solidFill>
                                          <a:latin typeface="Cambria Math" panose="02040503050406030204" pitchFamily="18" charset="0"/>
                                          <a:ea typeface="Cambria Math" panose="02040503050406030204" pitchFamily="18" charset="0"/>
                                        </a:rPr>
                                        <m:t>1≤</m:t>
                                      </m:r>
                                      <m:r>
                                        <a:rPr lang="en-US" altLang="en-US" sz="2000" b="0" i="1" smtClean="0">
                                          <a:solidFill>
                                            <a:srgbClr val="00FFFF"/>
                                          </a:solidFill>
                                          <a:latin typeface="Cambria Math" panose="02040503050406030204" pitchFamily="18" charset="0"/>
                                          <a:ea typeface="Cambria Math" panose="02040503050406030204" pitchFamily="18" charset="0"/>
                                        </a:rPr>
                                        <m:t>𝑖</m:t>
                                      </m:r>
                                      <m:r>
                                        <a:rPr lang="en-US" altLang="en-US" sz="2000" b="0" i="1" smtClean="0">
                                          <a:solidFill>
                                            <a:srgbClr val="00FFFF"/>
                                          </a:solidFill>
                                          <a:latin typeface="Cambria Math" panose="02040503050406030204" pitchFamily="18" charset="0"/>
                                          <a:ea typeface="Cambria Math" panose="02040503050406030204" pitchFamily="18" charset="0"/>
                                        </a:rPr>
                                        <m:t>&lt;</m:t>
                                      </m:r>
                                      <m:r>
                                        <a:rPr lang="en-US" altLang="en-US" sz="2000" b="0" i="1" smtClean="0">
                                          <a:solidFill>
                                            <a:srgbClr val="00FFFF"/>
                                          </a:solidFill>
                                          <a:latin typeface="Cambria Math" panose="02040503050406030204" pitchFamily="18" charset="0"/>
                                          <a:ea typeface="Cambria Math" panose="02040503050406030204" pitchFamily="18" charset="0"/>
                                        </a:rPr>
                                        <m:t>𝑙</m:t>
                                      </m:r>
                                    </m:lim>
                                  </m:limLow>
                                </m:fName>
                                <m:e>
                                  <m:sSub>
                                    <m:sSubPr>
                                      <m:ctrlPr>
                                        <a:rPr lang="en-US" altLang="en-US" sz="2000" b="0" i="1" smtClean="0">
                                          <a:solidFill>
                                            <a:srgbClr val="00FFFF"/>
                                          </a:solidFill>
                                          <a:latin typeface="Cambria Math" panose="02040503050406030204" pitchFamily="18" charset="0"/>
                                          <a:ea typeface="Cambria Math" panose="02040503050406030204" pitchFamily="18" charset="0"/>
                                        </a:rPr>
                                      </m:ctrlPr>
                                    </m:sSubPr>
                                    <m:e>
                                      <m:r>
                                        <a:rPr lang="en-US" altLang="en-US" sz="2000" b="0" i="1" smtClean="0">
                                          <a:solidFill>
                                            <a:srgbClr val="00FFFF"/>
                                          </a:solidFill>
                                          <a:latin typeface="Cambria Math" panose="02040503050406030204" pitchFamily="18" charset="0"/>
                                          <a:ea typeface="Cambria Math" panose="02040503050406030204" pitchFamily="18" charset="0"/>
                                        </a:rPr>
                                        <m:t>𝜇</m:t>
                                      </m:r>
                                    </m:e>
                                    <m:sub>
                                      <m:r>
                                        <a:rPr lang="en-US" altLang="en-US" sz="2000" b="0" i="1" smtClean="0">
                                          <a:solidFill>
                                            <a:srgbClr val="00FFFF"/>
                                          </a:solidFill>
                                          <a:latin typeface="Cambria Math" panose="02040503050406030204" pitchFamily="18" charset="0"/>
                                          <a:ea typeface="Cambria Math" panose="02040503050406030204" pitchFamily="18" charset="0"/>
                                        </a:rPr>
                                        <m:t>𝜅</m:t>
                                      </m:r>
                                    </m:sub>
                                  </m:sSub>
                                  <m:r>
                                    <a:rPr lang="en-US" altLang="en-US" sz="2000" b="0" i="1" smtClean="0">
                                      <a:solidFill>
                                        <a:srgbClr val="00FFFF"/>
                                      </a:solidFill>
                                      <a:latin typeface="Cambria Math" panose="02040503050406030204" pitchFamily="18" charset="0"/>
                                      <a:ea typeface="Cambria Math" panose="02040503050406030204" pitchFamily="18" charset="0"/>
                                    </a:rPr>
                                    <m:t>(</m:t>
                                  </m:r>
                                  <m:sSub>
                                    <m:sSubPr>
                                      <m:ctrlPr>
                                        <a:rPr lang="en-US" altLang="en-US" sz="2000" b="0" i="1" smtClean="0">
                                          <a:solidFill>
                                            <a:srgbClr val="00FFFF"/>
                                          </a:solidFill>
                                          <a:latin typeface="Cambria Math" panose="02040503050406030204" pitchFamily="18" charset="0"/>
                                          <a:ea typeface="Cambria Math" panose="02040503050406030204" pitchFamily="18" charset="0"/>
                                        </a:rPr>
                                      </m:ctrlPr>
                                    </m:sSubPr>
                                    <m:e>
                                      <m:r>
                                        <a:rPr lang="en-US" altLang="en-US" sz="2000" b="0" i="1" smtClean="0">
                                          <a:solidFill>
                                            <a:srgbClr val="00FFFF"/>
                                          </a:solidFill>
                                          <a:latin typeface="Cambria Math" panose="02040503050406030204" pitchFamily="18" charset="0"/>
                                          <a:ea typeface="Cambria Math" panose="02040503050406030204" pitchFamily="18" charset="0"/>
                                        </a:rPr>
                                        <m:t>𝑝</m:t>
                                      </m:r>
                                    </m:e>
                                    <m:sub>
                                      <m:r>
                                        <a:rPr lang="en-US" altLang="en-US" sz="2000" b="0" i="1" smtClean="0">
                                          <a:solidFill>
                                            <a:srgbClr val="00FFFF"/>
                                          </a:solidFill>
                                          <a:latin typeface="Cambria Math" panose="02040503050406030204" pitchFamily="18" charset="0"/>
                                          <a:ea typeface="Cambria Math" panose="02040503050406030204" pitchFamily="18" charset="0"/>
                                        </a:rPr>
                                        <m:t>𝑖</m:t>
                                      </m:r>
                                    </m:sub>
                                  </m:sSub>
                                  <m:r>
                                    <a:rPr lang="en-US" altLang="en-US" sz="2000" b="0" i="1" smtClean="0">
                                      <a:solidFill>
                                        <a:srgbClr val="00FFFF"/>
                                      </a:solidFill>
                                      <a:latin typeface="Cambria Math" panose="02040503050406030204" pitchFamily="18" charset="0"/>
                                      <a:ea typeface="Cambria Math" panose="02040503050406030204" pitchFamily="18" charset="0"/>
                                    </a:rPr>
                                    <m:t>,</m:t>
                                  </m:r>
                                  <m:sSub>
                                    <m:sSubPr>
                                      <m:ctrlPr>
                                        <a:rPr lang="en-US" altLang="en-US" sz="2000" b="0" i="1" smtClean="0">
                                          <a:solidFill>
                                            <a:srgbClr val="00FFFF"/>
                                          </a:solidFill>
                                          <a:latin typeface="Cambria Math" panose="02040503050406030204" pitchFamily="18" charset="0"/>
                                          <a:ea typeface="Cambria Math" panose="02040503050406030204" pitchFamily="18" charset="0"/>
                                        </a:rPr>
                                      </m:ctrlPr>
                                    </m:sSubPr>
                                    <m:e>
                                      <m:r>
                                        <a:rPr lang="en-US" altLang="en-US" sz="2000" b="0" i="1" smtClean="0">
                                          <a:solidFill>
                                            <a:srgbClr val="00FFFF"/>
                                          </a:solidFill>
                                          <a:latin typeface="Cambria Math" panose="02040503050406030204" pitchFamily="18" charset="0"/>
                                          <a:ea typeface="Cambria Math" panose="02040503050406030204" pitchFamily="18" charset="0"/>
                                        </a:rPr>
                                        <m:t>𝑝</m:t>
                                      </m:r>
                                    </m:e>
                                    <m:sub>
                                      <m:r>
                                        <a:rPr lang="en-US" altLang="en-US" sz="2000" b="0" i="1" smtClean="0">
                                          <a:solidFill>
                                            <a:srgbClr val="00FFFF"/>
                                          </a:solidFill>
                                          <a:latin typeface="Cambria Math" panose="02040503050406030204" pitchFamily="18" charset="0"/>
                                          <a:ea typeface="Cambria Math" panose="02040503050406030204" pitchFamily="18" charset="0"/>
                                        </a:rPr>
                                        <m:t>𝑖</m:t>
                                      </m:r>
                                      <m:r>
                                        <a:rPr lang="en-US" altLang="en-US" sz="2000" b="0" i="1" smtClean="0">
                                          <a:solidFill>
                                            <a:srgbClr val="00FFFF"/>
                                          </a:solidFill>
                                          <a:latin typeface="Cambria Math" panose="02040503050406030204" pitchFamily="18" charset="0"/>
                                          <a:ea typeface="Cambria Math" panose="02040503050406030204" pitchFamily="18" charset="0"/>
                                        </a:rPr>
                                        <m:t>+1</m:t>
                                      </m:r>
                                    </m:sub>
                                  </m:sSub>
                                </m:e>
                              </m:func>
                            </m:e>
                          </m:d>
                        </m:e>
                      </m:func>
                      <m:r>
                        <a:rPr lang="en-US" altLang="en-US" sz="2000" b="0" i="1" smtClean="0">
                          <a:solidFill>
                            <a:srgbClr val="00FFFF"/>
                          </a:solidFill>
                          <a:latin typeface="Cambria Math" panose="02040503050406030204" pitchFamily="18" charset="0"/>
                        </a:rPr>
                        <m:t>,</m:t>
                      </m:r>
                    </m:oMath>
                  </m:oMathPara>
                </a14:m>
                <a:endParaRPr lang="en-US" altLang="en-US" sz="2000" dirty="0" smtClean="0">
                  <a:solidFill>
                    <a:schemeClr val="tx1"/>
                  </a:solidFill>
                </a:endParaRPr>
              </a:p>
              <a:p>
                <a:pPr marL="0" indent="0">
                  <a:spcBef>
                    <a:spcPct val="50000"/>
                  </a:spcBef>
                  <a:buFontTx/>
                  <a:buNone/>
                </a:pPr>
                <a:r>
                  <a:rPr lang="en-US" altLang="en-US" sz="2000" dirty="0" smtClean="0"/>
                  <a:t>where </a:t>
                </a:r>
                <a14:m>
                  <m:oMath xmlns:m="http://schemas.openxmlformats.org/officeDocument/2006/math">
                    <m:r>
                      <a:rPr lang="en-US" altLang="en-US" sz="2000" b="0" i="1" smtClean="0">
                        <a:latin typeface="Cambria Math" panose="02040503050406030204" pitchFamily="18" charset="0"/>
                      </a:rPr>
                      <m:t>𝜋</m:t>
                    </m:r>
                  </m:oMath>
                </a14:m>
                <a:r>
                  <a:rPr lang="en-US" altLang="en-US" sz="2000" dirty="0" smtClean="0">
                    <a:solidFill>
                      <a:schemeClr val="tx1"/>
                    </a:solidFill>
                  </a:rPr>
                  <a:t> is the path </a:t>
                </a:r>
                <a14:m>
                  <m:oMath xmlns:m="http://schemas.openxmlformats.org/officeDocument/2006/math">
                    <m:d>
                      <m:dPr>
                        <m:begChr m:val="⟨"/>
                        <m:endChr m:val="⟩"/>
                        <m:ctrlPr>
                          <a:rPr lang="en-US" altLang="en-US" sz="2000" i="1" smtClean="0">
                            <a:solidFill>
                              <a:schemeClr val="tx1"/>
                            </a:solidFill>
                            <a:latin typeface="Cambria Math" panose="02040503050406030204" pitchFamily="18" charset="0"/>
                          </a:rPr>
                        </m:ctrlPr>
                      </m:dPr>
                      <m:e>
                        <m:sSub>
                          <m:sSubPr>
                            <m:ctrlPr>
                              <a:rPr lang="en-US" altLang="en-US" sz="2000" i="1">
                                <a:solidFill>
                                  <a:schemeClr val="tx1"/>
                                </a:solidFill>
                                <a:latin typeface="Cambria Math" panose="02040503050406030204" pitchFamily="18" charset="0"/>
                              </a:rPr>
                            </m:ctrlPr>
                          </m:sSubPr>
                          <m:e>
                            <m:r>
                              <a:rPr lang="en-US" altLang="en-US" sz="2000" i="1">
                                <a:solidFill>
                                  <a:schemeClr val="tx1"/>
                                </a:solidFill>
                                <a:latin typeface="Cambria Math" panose="02040503050406030204" pitchFamily="18" charset="0"/>
                              </a:rPr>
                              <m:t>𝑝</m:t>
                            </m:r>
                          </m:e>
                          <m:sub>
                            <m:r>
                              <a:rPr lang="en-US" altLang="en-US" sz="2000" i="1">
                                <a:solidFill>
                                  <a:schemeClr val="tx1"/>
                                </a:solidFill>
                                <a:latin typeface="Cambria Math" panose="02040503050406030204" pitchFamily="18" charset="0"/>
                              </a:rPr>
                              <m:t>1</m:t>
                            </m:r>
                          </m:sub>
                        </m:sSub>
                        <m:r>
                          <a:rPr lang="en-US" altLang="en-US" sz="2000" i="1">
                            <a:solidFill>
                              <a:schemeClr val="tx1"/>
                            </a:solidFill>
                            <a:latin typeface="Cambria Math" panose="02040503050406030204" pitchFamily="18" charset="0"/>
                          </a:rPr>
                          <m:t>, </m:t>
                        </m:r>
                        <m:sSub>
                          <m:sSubPr>
                            <m:ctrlPr>
                              <a:rPr lang="en-US" altLang="en-US" sz="2000" i="1">
                                <a:solidFill>
                                  <a:schemeClr val="tx1"/>
                                </a:solidFill>
                                <a:latin typeface="Cambria Math" panose="02040503050406030204" pitchFamily="18" charset="0"/>
                              </a:rPr>
                            </m:ctrlPr>
                          </m:sSubPr>
                          <m:e>
                            <m:r>
                              <a:rPr lang="en-US" altLang="en-US" sz="2000" i="1">
                                <a:solidFill>
                                  <a:schemeClr val="tx1"/>
                                </a:solidFill>
                                <a:latin typeface="Cambria Math" panose="02040503050406030204" pitchFamily="18" charset="0"/>
                              </a:rPr>
                              <m:t>𝑝</m:t>
                            </m:r>
                          </m:e>
                          <m:sub>
                            <m:r>
                              <a:rPr lang="en-US" altLang="en-US" sz="2000" i="1">
                                <a:solidFill>
                                  <a:schemeClr val="tx1"/>
                                </a:solidFill>
                                <a:latin typeface="Cambria Math" panose="02040503050406030204" pitchFamily="18" charset="0"/>
                              </a:rPr>
                              <m:t>2</m:t>
                            </m:r>
                          </m:sub>
                        </m:sSub>
                        <m:r>
                          <a:rPr lang="en-US" altLang="en-US" sz="2000" i="1">
                            <a:solidFill>
                              <a:schemeClr val="tx1"/>
                            </a:solidFill>
                            <a:latin typeface="Cambria Math" panose="02040503050406030204" pitchFamily="18" charset="0"/>
                          </a:rPr>
                          <m:t>, ⋯</m:t>
                        </m:r>
                        <m:sSub>
                          <m:sSubPr>
                            <m:ctrlPr>
                              <a:rPr lang="en-US" altLang="en-US" sz="2000" i="1">
                                <a:solidFill>
                                  <a:schemeClr val="tx1"/>
                                </a:solidFill>
                                <a:latin typeface="Cambria Math" panose="02040503050406030204" pitchFamily="18" charset="0"/>
                              </a:rPr>
                            </m:ctrlPr>
                          </m:sSubPr>
                          <m:e>
                            <m:r>
                              <a:rPr lang="en-US" altLang="en-US" sz="2000" i="1">
                                <a:solidFill>
                                  <a:schemeClr val="tx1"/>
                                </a:solidFill>
                                <a:latin typeface="Cambria Math" panose="02040503050406030204" pitchFamily="18" charset="0"/>
                              </a:rPr>
                              <m:t>𝑝</m:t>
                            </m:r>
                          </m:e>
                          <m:sub>
                            <m:r>
                              <a:rPr lang="en-US" altLang="en-US" sz="2000" i="1">
                                <a:solidFill>
                                  <a:schemeClr val="tx1"/>
                                </a:solidFill>
                                <a:latin typeface="Cambria Math" panose="02040503050406030204" pitchFamily="18" charset="0"/>
                              </a:rPr>
                              <m:t>𝑙</m:t>
                            </m:r>
                          </m:sub>
                        </m:sSub>
                      </m:e>
                    </m:d>
                    <m:r>
                      <a:rPr lang="en-US" altLang="en-US" sz="2000" b="0" i="0" smtClean="0">
                        <a:solidFill>
                          <a:schemeClr val="tx1"/>
                        </a:solidFill>
                        <a:latin typeface="Cambria Math" panose="02040503050406030204" pitchFamily="18" charset="0"/>
                      </a:rPr>
                      <m:t>.</m:t>
                    </m:r>
                  </m:oMath>
                </a14:m>
                <a:endParaRPr lang="en-US" altLang="en-US" sz="2000" dirty="0" smtClean="0">
                  <a:solidFill>
                    <a:schemeClr val="tx1"/>
                  </a:solidFill>
                </a:endParaRPr>
              </a:p>
              <a:p>
                <a:pPr marL="0" indent="0">
                  <a:spcBef>
                    <a:spcPct val="50000"/>
                  </a:spcBef>
                  <a:buFontTx/>
                  <a:buNone/>
                </a:pPr>
                <a:endParaRPr lang="en-US" altLang="en-US" sz="800" dirty="0" smtClean="0"/>
              </a:p>
              <a:p>
                <a:pPr marL="0" indent="0">
                  <a:spcBef>
                    <a:spcPct val="50000"/>
                  </a:spcBef>
                  <a:buFontTx/>
                  <a:buNone/>
                </a:pPr>
                <a:r>
                  <a:rPr lang="en-US" altLang="en-US" sz="2000" dirty="0" smtClean="0">
                    <a:solidFill>
                      <a:schemeClr val="tx2"/>
                    </a:solidFill>
                  </a:rPr>
                  <a:t>Theorem 2.</a:t>
                </a:r>
                <a:r>
                  <a:rPr lang="en-US" altLang="en-US" sz="2000" dirty="0" smtClean="0"/>
                  <a:t> </a:t>
                </a:r>
                <a:r>
                  <a:rPr lang="en-US" altLang="en-US" sz="2000" dirty="0"/>
                  <a:t>For any image </a:t>
                </a:r>
                <a14:m>
                  <m:oMath xmlns:m="http://schemas.openxmlformats.org/officeDocument/2006/math">
                    <m:r>
                      <a:rPr lang="en-US" altLang="en-US" sz="2000" i="1">
                        <a:latin typeface="Cambria Math" panose="02040503050406030204" pitchFamily="18" charset="0"/>
                        <a:ea typeface="Cambria Math" panose="02040503050406030204" pitchFamily="18" charset="0"/>
                      </a:rPr>
                      <m:t>𝒞</m:t>
                    </m:r>
                    <m:r>
                      <a:rPr lang="en-US" altLang="en-US" sz="2000" i="1">
                        <a:latin typeface="Cambria Math" panose="02040503050406030204" pitchFamily="18" charset="0"/>
                      </a:rPr>
                      <m:t>=(</m:t>
                    </m:r>
                    <m:r>
                      <a:rPr lang="en-US" altLang="en-US" sz="2000" i="1">
                        <a:latin typeface="Cambria Math" panose="02040503050406030204" pitchFamily="18" charset="0"/>
                      </a:rPr>
                      <m:t>𝐶</m:t>
                    </m:r>
                    <m:r>
                      <a:rPr lang="en-US" altLang="en-US" sz="2000" i="1">
                        <a:latin typeface="Cambria Math" panose="02040503050406030204" pitchFamily="18" charset="0"/>
                      </a:rPr>
                      <m:t>,</m:t>
                    </m:r>
                    <m:r>
                      <a:rPr lang="en-US" altLang="en-US" sz="2000" i="1">
                        <a:latin typeface="Cambria Math" panose="02040503050406030204" pitchFamily="18" charset="0"/>
                      </a:rPr>
                      <m:t>𝑓</m:t>
                    </m:r>
                    <m:r>
                      <a:rPr lang="en-US" altLang="en-US" sz="2000" i="1">
                        <a:latin typeface="Cambria Math" panose="02040503050406030204" pitchFamily="18" charset="0"/>
                      </a:rPr>
                      <m:t>)</m:t>
                    </m:r>
                  </m:oMath>
                </a14:m>
                <a:r>
                  <a:rPr lang="en-US" altLang="en-US" sz="2000" dirty="0"/>
                  <a:t> over </a:t>
                </a:r>
                <a14:m>
                  <m:oMath xmlns:m="http://schemas.openxmlformats.org/officeDocument/2006/math">
                    <m:d>
                      <m:dPr>
                        <m:ctrlPr>
                          <a:rPr lang="en-US" altLang="en-US" sz="2000" i="1">
                            <a:latin typeface="Cambria Math" panose="02040503050406030204" pitchFamily="18" charset="0"/>
                          </a:rPr>
                        </m:ctrlPr>
                      </m:dPr>
                      <m:e>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𝑍</m:t>
                            </m:r>
                          </m:e>
                          <m:sup>
                            <m:r>
                              <a:rPr lang="en-US" altLang="en-US" sz="2000" i="1">
                                <a:latin typeface="Cambria Math" panose="02040503050406030204" pitchFamily="18" charset="0"/>
                              </a:rPr>
                              <m:t>𝑛</m:t>
                            </m:r>
                          </m:sup>
                        </m:sSup>
                        <m:r>
                          <a:rPr lang="en-US" altLang="en-US" sz="2000" i="1">
                            <a:latin typeface="Cambria Math" panose="02040503050406030204" pitchFamily="18" charset="0"/>
                          </a:rPr>
                          <m:t>,</m:t>
                        </m:r>
                        <m:r>
                          <a:rPr lang="en-US" altLang="en-US" sz="2000" i="1">
                            <a:latin typeface="Cambria Math" panose="02040503050406030204" pitchFamily="18" charset="0"/>
                          </a:rPr>
                          <m:t>𝛼</m:t>
                        </m:r>
                      </m:e>
                    </m:d>
                  </m:oMath>
                </a14:m>
                <a:r>
                  <a:rPr lang="en-US" altLang="en-US" sz="2000" dirty="0"/>
                  <a:t>, and for any affinity </a:t>
                </a:r>
                <a14:m>
                  <m:oMath xmlns:m="http://schemas.openxmlformats.org/officeDocument/2006/math">
                    <m:r>
                      <a:rPr lang="en-US" altLang="en-US" sz="2000" i="1">
                        <a:latin typeface="Cambria Math" panose="02040503050406030204" pitchFamily="18" charset="0"/>
                      </a:rPr>
                      <m:t>𝜅</m:t>
                    </m:r>
                  </m:oMath>
                </a14:m>
                <a:r>
                  <a:rPr lang="en-US" altLang="en-US" sz="2000" dirty="0"/>
                  <a:t>, </a:t>
                </a:r>
                <a:r>
                  <a:rPr lang="en-US" altLang="en-US" sz="2000" dirty="0" smtClean="0"/>
                  <a:t>and for any </a:t>
                </a:r>
                <a14:m>
                  <m:oMath xmlns:m="http://schemas.openxmlformats.org/officeDocument/2006/math">
                    <m:r>
                      <a:rPr lang="en-US" altLang="en-US" sz="2000" b="0" i="1" smtClean="0">
                        <a:latin typeface="Cambria Math" panose="02040503050406030204" pitchFamily="18" charset="0"/>
                      </a:rPr>
                      <m:t>𝜃</m:t>
                    </m:r>
                    <m:r>
                      <a:rPr lang="en-US" altLang="en-US" sz="2000" b="0" i="1" smtClean="0">
                        <a:latin typeface="Cambria Math" panose="02040503050406030204" pitchFamily="18" charset="0"/>
                      </a:rPr>
                      <m:t>∈</m:t>
                    </m:r>
                    <m:d>
                      <m:dPr>
                        <m:begChr m:val="["/>
                        <m:endChr m:val="]"/>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0,1</m:t>
                        </m:r>
                      </m:e>
                    </m:d>
                  </m:oMath>
                </a14:m>
                <a:r>
                  <a:rPr lang="en-US" altLang="en-US" sz="2000" dirty="0" smtClean="0"/>
                  <a:t>, the </a:t>
                </a:r>
                <a14:m>
                  <m:oMath xmlns:m="http://schemas.openxmlformats.org/officeDocument/2006/math">
                    <m:r>
                      <a:rPr lang="en-US" altLang="en-US" sz="2000" b="0" i="1" dirty="0" smtClean="0">
                        <a:latin typeface="Cambria Math" panose="02040503050406030204" pitchFamily="18" charset="0"/>
                      </a:rPr>
                      <m:t>𝜅𝜃</m:t>
                    </m:r>
                  </m:oMath>
                </a14:m>
                <a:r>
                  <a:rPr lang="en-US" altLang="en-US" sz="2000" dirty="0" smtClean="0"/>
                  <a:t>-object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𝑂</m:t>
                        </m:r>
                      </m:e>
                      <m:sub>
                        <m:r>
                          <a:rPr lang="en-US" altLang="en-US" sz="2000" b="0" i="1" smtClean="0">
                            <a:latin typeface="Cambria Math" panose="02040503050406030204" pitchFamily="18" charset="0"/>
                          </a:rPr>
                          <m:t>𝐾</m:t>
                        </m:r>
                        <m:r>
                          <a:rPr lang="en-US" altLang="en-US" sz="2000" b="0" i="1" smtClean="0">
                            <a:latin typeface="Cambria Math" panose="02040503050406030204" pitchFamily="18" charset="0"/>
                          </a:rPr>
                          <m:t>𝜃</m:t>
                        </m:r>
                      </m:sub>
                    </m:sSub>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𝑆</m:t>
                        </m:r>
                      </m:e>
                    </m:d>
                  </m:oMath>
                </a14:m>
                <a:r>
                  <a:rPr lang="en-US" altLang="en-US" sz="2000" dirty="0" smtClean="0"/>
                  <a:t> of </a:t>
                </a:r>
                <a14:m>
                  <m:oMath xmlns:m="http://schemas.openxmlformats.org/officeDocument/2006/math">
                    <m:r>
                      <a:rPr lang="en-US" altLang="en-US" sz="2000" i="1">
                        <a:latin typeface="Cambria Math" panose="02040503050406030204" pitchFamily="18" charset="0"/>
                        <a:ea typeface="Cambria Math" panose="02040503050406030204" pitchFamily="18" charset="0"/>
                      </a:rPr>
                      <m:t>𝒞</m:t>
                    </m:r>
                  </m:oMath>
                </a14:m>
                <a:r>
                  <a:rPr lang="en-US" altLang="en-US" sz="2000" dirty="0"/>
                  <a:t> </a:t>
                </a:r>
                <a:r>
                  <a:rPr lang="en-US" altLang="en-US" sz="2000" dirty="0" smtClean="0"/>
                  <a:t>containing </a:t>
                </a:r>
                <a14:m>
                  <m:oMath xmlns:m="http://schemas.openxmlformats.org/officeDocument/2006/math">
                    <m:r>
                      <a:rPr lang="en-US" altLang="en-US" sz="2000" b="0" i="1" smtClean="0">
                        <a:latin typeface="Cambria Math" panose="02040503050406030204" pitchFamily="18" charset="0"/>
                      </a:rPr>
                      <m:t>𝑆</m:t>
                    </m:r>
                  </m:oMath>
                </a14:m>
                <a:r>
                  <a:rPr lang="en-US" altLang="en-US" sz="2000" dirty="0" smtClean="0"/>
                  <a:t> is  </a:t>
                </a:r>
                <a:endParaRPr lang="en-US" altLang="en-US" sz="2000" dirty="0"/>
              </a:p>
              <a:p>
                <a:pPr marL="0" indent="0">
                  <a:spcBef>
                    <a:spcPct val="50000"/>
                  </a:spcBef>
                  <a:buFontTx/>
                  <a:buNone/>
                </a:pPr>
                <a14:m>
                  <m:oMathPara xmlns:m="http://schemas.openxmlformats.org/officeDocument/2006/math">
                    <m:oMathParaPr>
                      <m:jc m:val="centerGroup"/>
                    </m:oMathParaPr>
                    <m:oMath xmlns:m="http://schemas.openxmlformats.org/officeDocument/2006/math">
                      <m:sSub>
                        <m:sSubPr>
                          <m:ctrlPr>
                            <a:rPr lang="en-US" altLang="en-US" sz="2000" b="0" i="1" smtClean="0">
                              <a:solidFill>
                                <a:srgbClr val="00FFFF"/>
                              </a:solidFill>
                              <a:latin typeface="Cambria Math" panose="02040503050406030204" pitchFamily="18" charset="0"/>
                            </a:rPr>
                          </m:ctrlPr>
                        </m:sSubPr>
                        <m:e>
                          <m:r>
                            <m:rPr>
                              <m:sty m:val="p"/>
                            </m:rPr>
                            <a:rPr lang="en-US" altLang="en-US" sz="2000" b="0" i="0" smtClean="0">
                              <a:solidFill>
                                <a:srgbClr val="00FFFF"/>
                              </a:solidFill>
                              <a:latin typeface="Cambria Math" panose="02040503050406030204" pitchFamily="18" charset="0"/>
                            </a:rPr>
                            <m:t>O</m:t>
                          </m:r>
                        </m:e>
                        <m:sub>
                          <m:r>
                            <m:rPr>
                              <m:sty m:val="p"/>
                            </m:rPr>
                            <a:rPr lang="en-US" altLang="en-US" sz="2000" b="0" i="0" smtClean="0">
                              <a:solidFill>
                                <a:srgbClr val="00FFFF"/>
                              </a:solidFill>
                              <a:latin typeface="Cambria Math" panose="02040503050406030204" pitchFamily="18" charset="0"/>
                            </a:rPr>
                            <m:t>K</m:t>
                          </m:r>
                          <m:r>
                            <a:rPr lang="en-US" altLang="en-US" sz="2000" b="0" i="1" smtClean="0">
                              <a:solidFill>
                                <a:srgbClr val="00FFFF"/>
                              </a:solidFill>
                              <a:latin typeface="Cambria Math" panose="02040503050406030204" pitchFamily="18" charset="0"/>
                            </a:rPr>
                            <m:t>𝜃</m:t>
                          </m:r>
                        </m:sub>
                      </m:sSub>
                      <m:d>
                        <m:dPr>
                          <m:ctrlPr>
                            <a:rPr lang="en-US" altLang="en-US" sz="2000" b="0" i="1" smtClean="0">
                              <a:solidFill>
                                <a:srgbClr val="00FFFF"/>
                              </a:solidFill>
                              <a:latin typeface="Cambria Math" panose="02040503050406030204" pitchFamily="18" charset="0"/>
                            </a:rPr>
                          </m:ctrlPr>
                        </m:dPr>
                        <m:e>
                          <m:r>
                            <m:rPr>
                              <m:sty m:val="p"/>
                            </m:rPr>
                            <a:rPr lang="en-US" altLang="en-US" sz="2000" b="0" i="0" smtClean="0">
                              <a:solidFill>
                                <a:srgbClr val="00FFFF"/>
                              </a:solidFill>
                              <a:latin typeface="Cambria Math" panose="02040503050406030204" pitchFamily="18" charset="0"/>
                            </a:rPr>
                            <m:t>S</m:t>
                          </m:r>
                        </m:e>
                      </m:d>
                      <m:r>
                        <a:rPr lang="en-US" altLang="en-US" sz="2000" b="0" i="0" smtClean="0">
                          <a:solidFill>
                            <a:srgbClr val="00FFFF"/>
                          </a:solidFill>
                          <a:latin typeface="Cambria Math" panose="02040503050406030204" pitchFamily="18" charset="0"/>
                        </a:rPr>
                        <m:t>=</m:t>
                      </m:r>
                      <m:d>
                        <m:dPr>
                          <m:begChr m:val="{"/>
                          <m:endChr m:val="}"/>
                          <m:ctrlPr>
                            <a:rPr lang="en-US" altLang="en-US" sz="2000" b="0" i="1" smtClean="0">
                              <a:solidFill>
                                <a:srgbClr val="00FFFF"/>
                              </a:solidFill>
                              <a:latin typeface="Cambria Math" panose="02040503050406030204" pitchFamily="18" charset="0"/>
                            </a:rPr>
                          </m:ctrlPr>
                        </m:dPr>
                        <m:e>
                          <m:r>
                            <a:rPr lang="en-US" altLang="en-US" sz="2000" b="0" i="1" smtClean="0">
                              <a:solidFill>
                                <a:srgbClr val="00FFFF"/>
                              </a:solidFill>
                              <a:latin typeface="Cambria Math" panose="02040503050406030204" pitchFamily="18" charset="0"/>
                            </a:rPr>
                            <m:t>𝑐</m:t>
                          </m:r>
                          <m:r>
                            <a:rPr lang="en-US" altLang="en-US" sz="2000" b="0" i="1" smtClean="0">
                              <a:solidFill>
                                <a:srgbClr val="00FFFF"/>
                              </a:solidFill>
                              <a:latin typeface="Cambria Math" panose="02040503050406030204" pitchFamily="18" charset="0"/>
                            </a:rPr>
                            <m:t> | </m:t>
                          </m:r>
                          <m:r>
                            <a:rPr lang="en-US" altLang="en-US" sz="2000" b="0" i="1" smtClean="0">
                              <a:solidFill>
                                <a:srgbClr val="00FFFF"/>
                              </a:solidFill>
                              <a:latin typeface="Cambria Math" panose="02040503050406030204" pitchFamily="18" charset="0"/>
                            </a:rPr>
                            <m:t>𝑐</m:t>
                          </m:r>
                          <m:r>
                            <a:rPr lang="en-US" altLang="en-US" sz="2000" b="0" i="1" smtClean="0">
                              <a:solidFill>
                                <a:srgbClr val="00FFFF"/>
                              </a:solidFill>
                              <a:latin typeface="Cambria Math" panose="02040503050406030204" pitchFamily="18" charset="0"/>
                            </a:rPr>
                            <m:t>∈</m:t>
                          </m:r>
                          <m:r>
                            <a:rPr lang="en-US" altLang="en-US" sz="2000" b="0" i="1" smtClean="0">
                              <a:solidFill>
                                <a:srgbClr val="00FFFF"/>
                              </a:solidFill>
                              <a:latin typeface="Cambria Math" panose="02040503050406030204" pitchFamily="18" charset="0"/>
                            </a:rPr>
                            <m:t>𝐶</m:t>
                          </m:r>
                          <m:r>
                            <a:rPr lang="en-US" altLang="en-US" sz="2000" b="0" i="1" smtClean="0">
                              <a:solidFill>
                                <a:srgbClr val="00FFFF"/>
                              </a:solidFill>
                              <a:latin typeface="Cambria Math" panose="02040503050406030204" pitchFamily="18" charset="0"/>
                            </a:rPr>
                            <m:t> </m:t>
                          </m:r>
                          <m:r>
                            <m:rPr>
                              <m:nor/>
                            </m:rPr>
                            <a:rPr lang="en-US" altLang="en-US" sz="2000" b="0" i="0" smtClean="0">
                              <a:solidFill>
                                <a:srgbClr val="00FFFF"/>
                              </a:solidFill>
                              <a:latin typeface="Cambria Math" panose="02040503050406030204" pitchFamily="18" charset="0"/>
                            </a:rPr>
                            <m:t>and</m:t>
                          </m:r>
                          <m:r>
                            <m:rPr>
                              <m:nor/>
                            </m:rPr>
                            <a:rPr lang="en-US" altLang="en-US" sz="2000" b="0" i="0" smtClean="0">
                              <a:solidFill>
                                <a:srgbClr val="00FFFF"/>
                              </a:solidFill>
                              <a:latin typeface="Cambria Math" panose="02040503050406030204" pitchFamily="18" charset="0"/>
                            </a:rPr>
                            <m:t> </m:t>
                          </m:r>
                          <m:func>
                            <m:funcPr>
                              <m:ctrlPr>
                                <a:rPr lang="en-US" altLang="en-US" sz="2000" b="0" i="1" smtClean="0">
                                  <a:solidFill>
                                    <a:srgbClr val="00FFFF"/>
                                  </a:solidFill>
                                  <a:latin typeface="Cambria Math" panose="02040503050406030204" pitchFamily="18" charset="0"/>
                                </a:rPr>
                              </m:ctrlPr>
                            </m:funcPr>
                            <m:fName>
                              <m:limLow>
                                <m:limLowPr>
                                  <m:ctrlPr>
                                    <a:rPr lang="en-US" altLang="en-US" sz="2000" b="0" i="1" smtClean="0">
                                      <a:solidFill>
                                        <a:srgbClr val="00FFFF"/>
                                      </a:solidFill>
                                      <a:latin typeface="Cambria Math" panose="02040503050406030204" pitchFamily="18" charset="0"/>
                                    </a:rPr>
                                  </m:ctrlPr>
                                </m:limLowPr>
                                <m:e>
                                  <m:r>
                                    <m:rPr>
                                      <m:sty m:val="p"/>
                                    </m:rPr>
                                    <a:rPr lang="en-US" altLang="en-US" sz="2000" b="0" i="0" smtClean="0">
                                      <a:solidFill>
                                        <a:srgbClr val="00FFFF"/>
                                      </a:solidFill>
                                      <a:latin typeface="Cambria Math" panose="02040503050406030204" pitchFamily="18" charset="0"/>
                                    </a:rPr>
                                    <m:t>max</m:t>
                                  </m:r>
                                </m:e>
                                <m:lim>
                                  <m:r>
                                    <a:rPr lang="en-US" altLang="en-US" sz="2000" b="0" i="1" smtClean="0">
                                      <a:solidFill>
                                        <a:srgbClr val="00FFFF"/>
                                      </a:solidFill>
                                      <a:latin typeface="Cambria Math" panose="02040503050406030204" pitchFamily="18" charset="0"/>
                                    </a:rPr>
                                    <m:t>𝑠</m:t>
                                  </m:r>
                                  <m:r>
                                    <a:rPr lang="en-US" altLang="en-US" sz="2000" b="0" i="1" smtClean="0">
                                      <a:solidFill>
                                        <a:srgbClr val="00FFFF"/>
                                      </a:solidFill>
                                      <a:latin typeface="Cambria Math" panose="02040503050406030204" pitchFamily="18" charset="0"/>
                                    </a:rPr>
                                    <m:t>∈</m:t>
                                  </m:r>
                                  <m:r>
                                    <a:rPr lang="en-US" altLang="en-US" sz="2000" b="0" i="1" smtClean="0">
                                      <a:solidFill>
                                        <a:srgbClr val="00FFFF"/>
                                      </a:solidFill>
                                      <a:latin typeface="Cambria Math" panose="02040503050406030204" pitchFamily="18" charset="0"/>
                                    </a:rPr>
                                    <m:t>𝑆</m:t>
                                  </m:r>
                                </m:lim>
                              </m:limLow>
                            </m:fName>
                            <m:e>
                              <m:d>
                                <m:dPr>
                                  <m:begChr m:val="["/>
                                  <m:endChr m:val="]"/>
                                  <m:ctrlPr>
                                    <a:rPr lang="en-US" altLang="en-US" sz="2000" b="0" i="1" smtClean="0">
                                      <a:solidFill>
                                        <a:srgbClr val="00FFFF"/>
                                      </a:solidFill>
                                      <a:latin typeface="Cambria Math" panose="02040503050406030204" pitchFamily="18" charset="0"/>
                                    </a:rPr>
                                  </m:ctrlPr>
                                </m:dPr>
                                <m:e>
                                  <m:r>
                                    <a:rPr lang="en-US" altLang="en-US" sz="2000" b="0" i="1" smtClean="0">
                                      <a:solidFill>
                                        <a:srgbClr val="00FFFF"/>
                                      </a:solidFill>
                                      <a:latin typeface="Cambria Math" panose="02040503050406030204" pitchFamily="18" charset="0"/>
                                    </a:rPr>
                                    <m:t>𝐾</m:t>
                                  </m:r>
                                  <m:d>
                                    <m:dPr>
                                      <m:ctrlPr>
                                        <a:rPr lang="en-US" altLang="en-US" sz="2000" b="0" i="1" smtClean="0">
                                          <a:solidFill>
                                            <a:srgbClr val="00FFFF"/>
                                          </a:solidFill>
                                          <a:latin typeface="Cambria Math" panose="02040503050406030204" pitchFamily="18" charset="0"/>
                                        </a:rPr>
                                      </m:ctrlPr>
                                    </m:dPr>
                                    <m:e>
                                      <m:r>
                                        <a:rPr lang="en-US" altLang="en-US" sz="2000" b="0" i="1" smtClean="0">
                                          <a:solidFill>
                                            <a:srgbClr val="00FFFF"/>
                                          </a:solidFill>
                                          <a:latin typeface="Cambria Math" panose="02040503050406030204" pitchFamily="18" charset="0"/>
                                        </a:rPr>
                                        <m:t>𝑠</m:t>
                                      </m:r>
                                      <m:r>
                                        <a:rPr lang="en-US" altLang="en-US" sz="2000" b="0" i="1" smtClean="0">
                                          <a:solidFill>
                                            <a:srgbClr val="00FFFF"/>
                                          </a:solidFill>
                                          <a:latin typeface="Cambria Math" panose="02040503050406030204" pitchFamily="18" charset="0"/>
                                        </a:rPr>
                                        <m:t>,</m:t>
                                      </m:r>
                                      <m:r>
                                        <a:rPr lang="en-US" altLang="en-US" sz="2000" b="0" i="1" smtClean="0">
                                          <a:solidFill>
                                            <a:srgbClr val="00FFFF"/>
                                          </a:solidFill>
                                          <a:latin typeface="Cambria Math" panose="02040503050406030204" pitchFamily="18" charset="0"/>
                                        </a:rPr>
                                        <m:t>𝑐</m:t>
                                      </m:r>
                                    </m:e>
                                  </m:d>
                                </m:e>
                              </m:d>
                            </m:e>
                          </m:func>
                          <m:r>
                            <a:rPr lang="en-US" altLang="en-US" sz="2000" b="0" i="1" smtClean="0">
                              <a:solidFill>
                                <a:srgbClr val="00FFFF"/>
                              </a:solidFill>
                              <a:latin typeface="Cambria Math" panose="02040503050406030204" pitchFamily="18" charset="0"/>
                            </a:rPr>
                            <m:t>≥</m:t>
                          </m:r>
                          <m:r>
                            <a:rPr lang="en-US" altLang="en-US" sz="2000" b="0" i="1" smtClean="0">
                              <a:solidFill>
                                <a:srgbClr val="00FFFF"/>
                              </a:solidFill>
                              <a:latin typeface="Cambria Math" panose="02040503050406030204" pitchFamily="18" charset="0"/>
                            </a:rPr>
                            <m:t>𝜃</m:t>
                          </m:r>
                        </m:e>
                      </m:d>
                      <m:r>
                        <a:rPr lang="en-US" altLang="en-US" sz="2000" b="0" i="1" smtClean="0">
                          <a:solidFill>
                            <a:srgbClr val="00FFFF"/>
                          </a:solidFill>
                          <a:latin typeface="Cambria Math" panose="02040503050406030204" pitchFamily="18" charset="0"/>
                        </a:rPr>
                        <m:t>.</m:t>
                      </m:r>
                    </m:oMath>
                  </m:oMathPara>
                </a14:m>
                <a:endParaRPr lang="en-US" altLang="en-US" sz="2000" dirty="0" smtClean="0"/>
              </a:p>
              <a:p>
                <a:pPr marL="0" indent="0">
                  <a:spcBef>
                    <a:spcPct val="50000"/>
                  </a:spcBef>
                  <a:buNone/>
                </a:pPr>
                <a:endParaRPr lang="en-US" altLang="en-US" sz="800" dirty="0" smtClean="0"/>
              </a:p>
              <a:p>
                <a:pPr marL="0" indent="0">
                  <a:spcBef>
                    <a:spcPct val="50000"/>
                  </a:spcBef>
                  <a:buNone/>
                </a:pPr>
                <a:r>
                  <a:rPr lang="en-US" altLang="en-US" sz="2000" dirty="0" smtClean="0">
                    <a:solidFill>
                      <a:schemeClr val="tx2"/>
                    </a:solidFill>
                  </a:rPr>
                  <a:t>Theorem 3.</a:t>
                </a:r>
                <a:r>
                  <a:rPr lang="en-US" altLang="en-US" sz="2000" dirty="0" smtClean="0"/>
                  <a:t> </a:t>
                </a:r>
                <a:r>
                  <a:rPr lang="en-US" altLang="en-US" sz="2000" dirty="0"/>
                  <a:t>For any image </a:t>
                </a:r>
                <a14:m>
                  <m:oMath xmlns:m="http://schemas.openxmlformats.org/officeDocument/2006/math">
                    <m:r>
                      <a:rPr lang="en-US" altLang="en-US" sz="2000" i="1">
                        <a:latin typeface="Cambria Math" panose="02040503050406030204" pitchFamily="18" charset="0"/>
                        <a:ea typeface="Cambria Math" panose="02040503050406030204" pitchFamily="18" charset="0"/>
                      </a:rPr>
                      <m:t>𝒞</m:t>
                    </m:r>
                    <m:r>
                      <a:rPr lang="en-US" altLang="en-US" sz="2000" i="1">
                        <a:latin typeface="Cambria Math" panose="02040503050406030204" pitchFamily="18" charset="0"/>
                      </a:rPr>
                      <m:t>=(</m:t>
                    </m:r>
                    <m:r>
                      <a:rPr lang="en-US" altLang="en-US" sz="2000" i="1">
                        <a:latin typeface="Cambria Math" panose="02040503050406030204" pitchFamily="18" charset="0"/>
                      </a:rPr>
                      <m:t>𝐶</m:t>
                    </m:r>
                    <m:r>
                      <a:rPr lang="en-US" altLang="en-US" sz="2000" i="1">
                        <a:latin typeface="Cambria Math" panose="02040503050406030204" pitchFamily="18" charset="0"/>
                      </a:rPr>
                      <m:t>,</m:t>
                    </m:r>
                    <m:r>
                      <a:rPr lang="en-US" altLang="en-US" sz="2000" i="1">
                        <a:latin typeface="Cambria Math" panose="02040503050406030204" pitchFamily="18" charset="0"/>
                      </a:rPr>
                      <m:t>𝑓</m:t>
                    </m:r>
                    <m:r>
                      <a:rPr lang="en-US" altLang="en-US" sz="2000" i="1">
                        <a:latin typeface="Cambria Math" panose="02040503050406030204" pitchFamily="18" charset="0"/>
                      </a:rPr>
                      <m:t>)</m:t>
                    </m:r>
                  </m:oMath>
                </a14:m>
                <a:r>
                  <a:rPr lang="en-US" altLang="en-US" sz="2000" dirty="0"/>
                  <a:t> over </a:t>
                </a:r>
                <a14:m>
                  <m:oMath xmlns:m="http://schemas.openxmlformats.org/officeDocument/2006/math">
                    <m:d>
                      <m:dPr>
                        <m:ctrlPr>
                          <a:rPr lang="en-US" altLang="en-US" sz="2000" i="1">
                            <a:latin typeface="Cambria Math" panose="02040503050406030204" pitchFamily="18" charset="0"/>
                          </a:rPr>
                        </m:ctrlPr>
                      </m:dPr>
                      <m:e>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𝑍</m:t>
                            </m:r>
                          </m:e>
                          <m:sup>
                            <m:r>
                              <a:rPr lang="en-US" altLang="en-US" sz="2000" i="1">
                                <a:latin typeface="Cambria Math" panose="02040503050406030204" pitchFamily="18" charset="0"/>
                              </a:rPr>
                              <m:t>𝑛</m:t>
                            </m:r>
                          </m:sup>
                        </m:sSup>
                        <m:r>
                          <a:rPr lang="en-US" altLang="en-US" sz="2000" i="1">
                            <a:latin typeface="Cambria Math" panose="02040503050406030204" pitchFamily="18" charset="0"/>
                          </a:rPr>
                          <m:t>,</m:t>
                        </m:r>
                        <m:r>
                          <a:rPr lang="en-US" altLang="en-US" sz="2000" i="1">
                            <a:latin typeface="Cambria Math" panose="02040503050406030204" pitchFamily="18" charset="0"/>
                          </a:rPr>
                          <m:t>𝛼</m:t>
                        </m:r>
                      </m:e>
                    </m:d>
                  </m:oMath>
                </a14:m>
                <a:r>
                  <a:rPr lang="en-US" altLang="en-US" sz="2000" dirty="0"/>
                  <a:t>, and for any affinity </a:t>
                </a:r>
                <a14:m>
                  <m:oMath xmlns:m="http://schemas.openxmlformats.org/officeDocument/2006/math">
                    <m:r>
                      <a:rPr lang="en-US" altLang="en-US" sz="2000" i="1">
                        <a:latin typeface="Cambria Math" panose="02040503050406030204" pitchFamily="18" charset="0"/>
                      </a:rPr>
                      <m:t>𝜅</m:t>
                    </m:r>
                  </m:oMath>
                </a14:m>
                <a:r>
                  <a:rPr lang="en-US" altLang="en-US" sz="2000" dirty="0"/>
                  <a:t>, for any </a:t>
                </a:r>
                <a14:m>
                  <m:oMath xmlns:m="http://schemas.openxmlformats.org/officeDocument/2006/math">
                    <m:r>
                      <a:rPr lang="en-US" altLang="en-US" sz="2000" i="1">
                        <a:latin typeface="Cambria Math" panose="02040503050406030204" pitchFamily="18" charset="0"/>
                      </a:rPr>
                      <m:t>𝜃</m:t>
                    </m:r>
                    <m:r>
                      <a:rPr lang="en-US" altLang="en-US" sz="2000" i="1">
                        <a:latin typeface="Cambria Math" panose="02040503050406030204" pitchFamily="18" charset="0"/>
                      </a:rPr>
                      <m:t>∈</m:t>
                    </m:r>
                    <m:d>
                      <m:dPr>
                        <m:begChr m:val="["/>
                        <m:endChr m:val="]"/>
                        <m:ctrlPr>
                          <a:rPr lang="en-US" altLang="en-US" sz="2000" i="1">
                            <a:latin typeface="Cambria Math" panose="02040503050406030204" pitchFamily="18" charset="0"/>
                          </a:rPr>
                        </m:ctrlPr>
                      </m:dPr>
                      <m:e>
                        <m:r>
                          <a:rPr lang="en-US" altLang="en-US" sz="2000" i="1">
                            <a:latin typeface="Cambria Math" panose="02040503050406030204" pitchFamily="18" charset="0"/>
                          </a:rPr>
                          <m:t>0,1</m:t>
                        </m:r>
                      </m:e>
                    </m:d>
                  </m:oMath>
                </a14:m>
                <a:r>
                  <a:rPr lang="en-US" altLang="en-US" sz="2000" dirty="0"/>
                  <a:t>, </a:t>
                </a:r>
                <a:r>
                  <a:rPr lang="en-US" altLang="en-US" sz="2000" dirty="0" smtClean="0"/>
                  <a:t>and for any two no-empty sets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𝑆</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𝑆</m:t>
                        </m:r>
                      </m:e>
                      <m:sub>
                        <m:r>
                          <a:rPr lang="en-US" altLang="en-US" sz="2000" b="0" i="1" smtClean="0">
                            <a:latin typeface="Cambria Math" panose="02040503050406030204" pitchFamily="18" charset="0"/>
                          </a:rPr>
                          <m:t>2</m:t>
                        </m:r>
                      </m:sub>
                    </m:sSub>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𝐶</m:t>
                    </m:r>
                  </m:oMath>
                </a14:m>
                <a:r>
                  <a:rPr lang="en-US" altLang="en-US" sz="2000" dirty="0" smtClean="0"/>
                  <a:t>, the </a:t>
                </a:r>
                <a14:m>
                  <m:oMath xmlns:m="http://schemas.openxmlformats.org/officeDocument/2006/math">
                    <m:r>
                      <a:rPr lang="en-US" altLang="en-US" sz="2000" i="1" dirty="0">
                        <a:latin typeface="Cambria Math" panose="02040503050406030204" pitchFamily="18" charset="0"/>
                      </a:rPr>
                      <m:t>𝜅𝜃</m:t>
                    </m:r>
                  </m:oMath>
                </a14:m>
                <a:r>
                  <a:rPr lang="en-US" altLang="en-US" sz="2000" dirty="0"/>
                  <a:t>-</a:t>
                </a:r>
                <a:r>
                  <a:rPr lang="en-US" altLang="en-US" sz="2000" dirty="0" smtClean="0"/>
                  <a:t>objects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𝑂</m:t>
                        </m:r>
                      </m:e>
                      <m:sub>
                        <m:r>
                          <a:rPr lang="en-US" altLang="en-US" sz="2000" i="1">
                            <a:latin typeface="Cambria Math" panose="02040503050406030204" pitchFamily="18" charset="0"/>
                          </a:rPr>
                          <m:t>𝐾</m:t>
                        </m:r>
                        <m:r>
                          <a:rPr lang="en-US" altLang="en-US" sz="2000" i="1">
                            <a:latin typeface="Cambria Math" panose="02040503050406030204" pitchFamily="18" charset="0"/>
                          </a:rPr>
                          <m:t>𝜃</m:t>
                        </m:r>
                      </m:sub>
                    </m:sSub>
                    <m:d>
                      <m:dPr>
                        <m:ctrlPr>
                          <a:rPr lang="en-US" altLang="en-US" sz="2000" i="1">
                            <a:latin typeface="Cambria Math" panose="02040503050406030204" pitchFamily="18" charset="0"/>
                          </a:rPr>
                        </m:ctrlPr>
                      </m:dPr>
                      <m:e>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𝑆</m:t>
                            </m:r>
                          </m:e>
                          <m:sub>
                            <m:r>
                              <a:rPr lang="en-US" altLang="en-US" sz="2000" b="0" i="1" smtClean="0">
                                <a:latin typeface="Cambria Math" panose="02040503050406030204" pitchFamily="18" charset="0"/>
                              </a:rPr>
                              <m:t>1</m:t>
                            </m:r>
                          </m:sub>
                        </m:sSub>
                      </m:e>
                    </m:d>
                  </m:oMath>
                </a14:m>
                <a:r>
                  <a:rPr lang="en-US" altLang="en-US" sz="2000" dirty="0"/>
                  <a:t> </a:t>
                </a:r>
                <a:r>
                  <a:rPr lang="en-US" altLang="en-US" sz="2000" dirty="0" smtClean="0"/>
                  <a:t>and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𝑂</m:t>
                        </m:r>
                      </m:e>
                      <m:sub>
                        <m:r>
                          <a:rPr lang="en-US" altLang="en-US" sz="2000" i="1">
                            <a:latin typeface="Cambria Math" panose="02040503050406030204" pitchFamily="18" charset="0"/>
                          </a:rPr>
                          <m:t>𝐾</m:t>
                        </m:r>
                        <m:r>
                          <a:rPr lang="en-US" altLang="en-US" sz="2000" i="1">
                            <a:latin typeface="Cambria Math" panose="02040503050406030204" pitchFamily="18" charset="0"/>
                          </a:rPr>
                          <m:t>𝜃</m:t>
                        </m:r>
                      </m:sub>
                    </m:sSub>
                    <m:d>
                      <m:dPr>
                        <m:ctrlPr>
                          <a:rPr lang="en-US" altLang="en-US" sz="2000" i="1">
                            <a:latin typeface="Cambria Math" panose="02040503050406030204" pitchFamily="18" charset="0"/>
                          </a:rPr>
                        </m:ctrlPr>
                      </m:dPr>
                      <m:e>
                        <m:sSub>
                          <m:sSubPr>
                            <m:ctrlPr>
                              <a:rPr lang="en-US" altLang="en-US" sz="2000" i="1" smtClean="0">
                                <a:latin typeface="Cambria Math" panose="02040503050406030204" pitchFamily="18" charset="0"/>
                              </a:rPr>
                            </m:ctrlPr>
                          </m:sSubPr>
                          <m:e>
                            <m:r>
                              <a:rPr lang="en-US" altLang="en-US" sz="2000" i="1">
                                <a:latin typeface="Cambria Math" panose="02040503050406030204" pitchFamily="18" charset="0"/>
                              </a:rPr>
                              <m:t>𝑆</m:t>
                            </m:r>
                          </m:e>
                          <m:sub>
                            <m:r>
                              <a:rPr lang="en-US" altLang="en-US" sz="2000" b="0" i="1" smtClean="0">
                                <a:latin typeface="Cambria Math" panose="02040503050406030204" pitchFamily="18" charset="0"/>
                              </a:rPr>
                              <m:t>2</m:t>
                            </m:r>
                          </m:sub>
                        </m:sSub>
                      </m:e>
                    </m:d>
                  </m:oMath>
                </a14:m>
                <a:r>
                  <a:rPr lang="en-US" altLang="en-US" sz="2000" dirty="0" smtClean="0"/>
                  <a:t> are equal if and only if </a:t>
                </a:r>
                <a14:m>
                  <m:oMath xmlns:m="http://schemas.openxmlformats.org/officeDocument/2006/math">
                    <m:sSub>
                      <m:sSubPr>
                        <m:ctrlPr>
                          <a:rPr lang="en-US" altLang="en-US" sz="2000" b="0" i="1" smtClean="0">
                            <a:latin typeface="Cambria Math" panose="02040503050406030204" pitchFamily="18" charset="0"/>
                          </a:rPr>
                        </m:ctrlPr>
                      </m:sSubPr>
                      <m:e>
                        <m:r>
                          <m:rPr>
                            <m:sty m:val="p"/>
                          </m:rPr>
                          <a:rPr lang="en-US" altLang="en-US" sz="2000" b="0" i="0" smtClean="0">
                            <a:latin typeface="Cambria Math" panose="02040503050406030204" pitchFamily="18" charset="0"/>
                          </a:rPr>
                          <m:t>S</m:t>
                        </m:r>
                      </m:e>
                      <m:sub>
                        <m:r>
                          <a:rPr lang="en-US" altLang="en-US" sz="2000" b="0" i="0" smtClean="0">
                            <a:latin typeface="Cambria Math" panose="02040503050406030204" pitchFamily="18" charset="0"/>
                          </a:rPr>
                          <m:t>1</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𝑂</m:t>
                        </m:r>
                      </m:e>
                      <m:sub>
                        <m:r>
                          <a:rPr lang="en-US" altLang="en-US" sz="2000" i="1">
                            <a:latin typeface="Cambria Math" panose="02040503050406030204" pitchFamily="18" charset="0"/>
                          </a:rPr>
                          <m:t>𝐾</m:t>
                        </m:r>
                        <m:r>
                          <a:rPr lang="en-US" altLang="en-US" sz="2000" i="1">
                            <a:latin typeface="Cambria Math" panose="02040503050406030204" pitchFamily="18" charset="0"/>
                          </a:rPr>
                          <m:t>𝜃</m:t>
                        </m:r>
                      </m:sub>
                    </m:sSub>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𝑆</m:t>
                            </m:r>
                          </m:e>
                          <m:sub>
                            <m:r>
                              <a:rPr lang="en-US" altLang="en-US" sz="2000" i="1">
                                <a:latin typeface="Cambria Math" panose="02040503050406030204" pitchFamily="18" charset="0"/>
                              </a:rPr>
                              <m:t>2</m:t>
                            </m:r>
                          </m:sub>
                        </m:sSub>
                      </m:e>
                    </m:d>
                  </m:oMath>
                </a14:m>
                <a:r>
                  <a:rPr lang="en-US" altLang="en-US" sz="2000" dirty="0" smtClean="0"/>
                  <a:t> and </a:t>
                </a:r>
                <a14:m>
                  <m:oMath xmlns:m="http://schemas.openxmlformats.org/officeDocument/2006/math">
                    <m:sSub>
                      <m:sSubPr>
                        <m:ctrlPr>
                          <a:rPr lang="en-US" altLang="en-US" sz="2000" i="1">
                            <a:latin typeface="Cambria Math" panose="02040503050406030204" pitchFamily="18" charset="0"/>
                          </a:rPr>
                        </m:ctrlPr>
                      </m:sSubPr>
                      <m:e>
                        <m:r>
                          <m:rPr>
                            <m:sty m:val="p"/>
                          </m:rPr>
                          <a:rPr lang="en-US" altLang="en-US" sz="2000">
                            <a:latin typeface="Cambria Math" panose="02040503050406030204" pitchFamily="18" charset="0"/>
                          </a:rPr>
                          <m:t>S</m:t>
                        </m:r>
                      </m:e>
                      <m:sub>
                        <m:r>
                          <a:rPr lang="en-US" altLang="en-US" sz="2000" b="0" i="0" smtClean="0">
                            <a:latin typeface="Cambria Math" panose="02040503050406030204" pitchFamily="18" charset="0"/>
                          </a:rPr>
                          <m:t>2</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𝑂</m:t>
                        </m:r>
                      </m:e>
                      <m:sub>
                        <m:r>
                          <a:rPr lang="en-US" altLang="en-US" sz="2000" i="1">
                            <a:latin typeface="Cambria Math" panose="02040503050406030204" pitchFamily="18" charset="0"/>
                          </a:rPr>
                          <m:t>𝐾</m:t>
                        </m:r>
                        <m:r>
                          <a:rPr lang="en-US" altLang="en-US" sz="2000" i="1">
                            <a:latin typeface="Cambria Math" panose="02040503050406030204" pitchFamily="18" charset="0"/>
                          </a:rPr>
                          <m:t>𝜃</m:t>
                        </m:r>
                      </m:sub>
                    </m:sSub>
                    <m:d>
                      <m:dPr>
                        <m:ctrlPr>
                          <a:rPr lang="en-US" altLang="en-US" sz="2000" i="1">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𝑆</m:t>
                            </m:r>
                          </m:e>
                          <m:sub>
                            <m:r>
                              <a:rPr lang="en-US" altLang="en-US" sz="2000" b="0" i="1" smtClean="0">
                                <a:latin typeface="Cambria Math" panose="02040503050406030204" pitchFamily="18" charset="0"/>
                              </a:rPr>
                              <m:t>1</m:t>
                            </m:r>
                          </m:sub>
                        </m:sSub>
                      </m:e>
                    </m:d>
                  </m:oMath>
                </a14:m>
                <a:r>
                  <a:rPr lang="en-US" altLang="en-US" sz="2000" dirty="0" smtClean="0"/>
                  <a:t>.</a:t>
                </a:r>
                <a:endParaRPr lang="en-US" altLang="en-US" sz="2000" dirty="0"/>
              </a:p>
            </p:txBody>
          </p:sp>
        </mc:Choice>
        <mc:Fallback xmlns="">
          <p:sp>
            <p:nvSpPr>
              <p:cNvPr id="21" name="Rectangle 2050"/>
              <p:cNvSpPr txBox="1">
                <a:spLocks noRot="1" noChangeAspect="1" noMove="1" noResize="1" noEditPoints="1" noAdjustHandles="1" noChangeArrowheads="1" noChangeShapeType="1" noTextEdit="1"/>
              </p:cNvSpPr>
              <p:nvPr/>
            </p:nvSpPr>
            <p:spPr>
              <a:xfrm>
                <a:off x="381000" y="1420559"/>
                <a:ext cx="8458200" cy="4370641"/>
              </a:xfrm>
              <a:prstGeom prst="rect">
                <a:avLst/>
              </a:prstGeom>
              <a:blipFill rotWithShape="0">
                <a:blip r:embed="rId2"/>
                <a:stretch>
                  <a:fillRect l="-793" t="-697" b="-2510"/>
                </a:stretch>
              </a:blipFill>
            </p:spPr>
            <p:txBody>
              <a:bodyPr/>
              <a:lstStyle/>
              <a:p>
                <a:r>
                  <a:rPr lang="en-US">
                    <a:noFill/>
                  </a:rPr>
                  <a:t> </a:t>
                </a:r>
              </a:p>
            </p:txBody>
          </p:sp>
        </mc:Fallback>
      </mc:AlternateContent>
      <p:sp>
        <p:nvSpPr>
          <p:cNvPr id="4" name="Rectangle 3"/>
          <p:cNvSpPr/>
          <p:nvPr/>
        </p:nvSpPr>
        <p:spPr>
          <a:xfrm>
            <a:off x="401381" y="5879128"/>
            <a:ext cx="8610600" cy="507831"/>
          </a:xfrm>
          <a:prstGeom prst="rect">
            <a:avLst/>
          </a:prstGeom>
        </p:spPr>
        <p:txBody>
          <a:bodyPr wrap="square">
            <a:spAutoFit/>
          </a:bodyPr>
          <a:lstStyle/>
          <a:p>
            <a:pPr marL="171450" indent="-171450">
              <a:buFont typeface="Arial" panose="020B0604020202020204" pitchFamily="34" charset="0"/>
              <a:buChar char="•"/>
            </a:pP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Saha,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Odhner</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"Scale-based fuzzy connected image segmentation: theory, algorithms, and validation,"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77</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145-174, 2000</a:t>
            </a:r>
            <a:endPar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Saha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Udupa</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“Fuzzy connected object delineation: axiomatic path strength definition and the case of multiple seeds”, </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 Vis </a:t>
            </a:r>
            <a:r>
              <a:rPr lang="en-US" sz="900" dirty="0" err="1"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Imag</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Und, </a:t>
            </a:r>
            <a:r>
              <a:rPr lang="en-US" sz="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83</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srgbClr val="00B0F0"/>
                </a:solidFill>
                <a:latin typeface="Calibri" panose="020F0502020204030204" pitchFamily="34" charset="0"/>
                <a:ea typeface="Calibri" panose="020F0502020204030204" pitchFamily="34" charset="0"/>
                <a:cs typeface="Times New Roman" panose="02020603050405020304" pitchFamily="18" charset="0"/>
              </a:rPr>
              <a:t>275-295, 2001</a:t>
            </a:r>
            <a:r>
              <a:rPr lang="en-US" sz="9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900" dirty="0" smtClean="0">
                <a:solidFill>
                  <a:srgbClr val="00B0F0"/>
                </a:solidFill>
              </a:rPr>
              <a:t>Udupa, </a:t>
            </a:r>
            <a:r>
              <a:rPr lang="en-US" sz="900" dirty="0">
                <a:solidFill>
                  <a:srgbClr val="00B0F0"/>
                </a:solidFill>
              </a:rPr>
              <a:t>Saha, "Fuzzy connectedness and image segmentation," Proceedings of the IEEE, </a:t>
            </a:r>
            <a:r>
              <a:rPr lang="en-US" sz="900" b="1" dirty="0" smtClean="0">
                <a:solidFill>
                  <a:srgbClr val="00B0F0"/>
                </a:solidFill>
              </a:rPr>
              <a:t>91</a:t>
            </a:r>
            <a:r>
              <a:rPr lang="en-US" sz="900" dirty="0" smtClean="0">
                <a:solidFill>
                  <a:srgbClr val="00B0F0"/>
                </a:solidFill>
              </a:rPr>
              <a:t>: </a:t>
            </a:r>
            <a:r>
              <a:rPr lang="en-US" sz="900" dirty="0">
                <a:solidFill>
                  <a:srgbClr val="00B0F0"/>
                </a:solidFill>
              </a:rPr>
              <a:t>1649-1669, 2003</a:t>
            </a:r>
          </a:p>
        </p:txBody>
      </p:sp>
    </p:spTree>
    <p:extLst>
      <p:ext uri="{BB962C8B-B14F-4D97-AF65-F5344CB8AC3E}">
        <p14:creationId xmlns:p14="http://schemas.microsoft.com/office/powerpoint/2010/main" val="236575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ha Style">
      <a:dk1>
        <a:srgbClr val="FFFFFF"/>
      </a:dk1>
      <a:lt1>
        <a:srgbClr val="000000"/>
      </a:lt1>
      <a:dk2>
        <a:srgbClr val="FFFF00"/>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7856</TotalTime>
  <Words>2252</Words>
  <Application>Microsoft Office PowerPoint</Application>
  <PresentationFormat>On-screen Show (4:3)</PresentationFormat>
  <Paragraphs>345</Paragraphs>
  <Slides>43</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Arial</vt:lpstr>
      <vt:lpstr>Arial Narrow</vt:lpstr>
      <vt:lpstr>Calibri</vt:lpstr>
      <vt:lpstr>Cambria Math</vt:lpstr>
      <vt:lpstr>Euclid Symbol</vt:lpstr>
      <vt:lpstr>Symbol</vt:lpstr>
      <vt:lpstr>Times New Roman</vt:lpstr>
      <vt:lpstr>Wingdings</vt:lpstr>
      <vt:lpstr>Office Theme</vt:lpstr>
      <vt:lpstr>Worksheet</vt:lpstr>
      <vt:lpstr> Punam Kumar Saha Professor Departments of ECE and Radiology University of Iowa pksaha@engineering.uiowa.edu </vt:lpstr>
      <vt:lpstr>References</vt:lpstr>
      <vt:lpstr>References (Contd.)</vt:lpstr>
      <vt:lpstr>Fuzzy Connectivity and  Image Segmentation</vt:lpstr>
      <vt:lpstr>Motivation</vt:lpstr>
      <vt:lpstr>Image, Adjacency, and Paths</vt:lpstr>
      <vt:lpstr>Affinity and Strength of a Path</vt:lpstr>
      <vt:lpstr>Fuzzy Connectivity</vt:lpstr>
      <vt:lpstr>Fuzzy Connectivity: Properties</vt:lpstr>
      <vt:lpstr>Scale-Based Fuzzy Affinity and Connectivity</vt:lpstr>
      <vt:lpstr>Notion of Local Scale in Fuzzy Affinity</vt:lpstr>
      <vt:lpstr>Computation of Scale</vt:lpstr>
      <vt:lpstr>PowerPoint Presentation</vt:lpstr>
      <vt:lpstr>PowerPoint Presentation</vt:lpstr>
      <vt:lpstr>PowerPoint Presentation</vt:lpstr>
      <vt:lpstr>Relative Fuzzy Connectivity</vt:lpstr>
      <vt:lpstr>Iterative Relative Fuzzy Connectivity</vt:lpstr>
      <vt:lpstr>Summary</vt:lpstr>
      <vt:lpstr>Fuzzy Distance Transform</vt:lpstr>
      <vt:lpstr>Motivation</vt:lpstr>
      <vt:lpstr>Fuzzy Subsets, Objects, and Paths</vt:lpstr>
      <vt:lpstr>Length of a Path</vt:lpstr>
      <vt:lpstr>Properties of the Shortest Path</vt:lpstr>
      <vt:lpstr>Fuzzy Distance Transform</vt:lpstr>
      <vt:lpstr>Metric Properties of Fuzzy Distance</vt:lpstr>
      <vt:lpstr>Fuzzy Distance in  Generalized Digital Space</vt:lpstr>
      <vt:lpstr>Digital Paths and Links</vt:lpstr>
      <vt:lpstr>Path Length</vt:lpstr>
      <vt:lpstr>Fuzzy Distance</vt:lpstr>
      <vt:lpstr>Fuzzy Distance Transform</vt:lpstr>
      <vt:lpstr>Algorithmic Solution for FDT</vt:lpstr>
      <vt:lpstr>FDT-Based Thickness Computation</vt:lpstr>
      <vt:lpstr>Images at Different Resolutions</vt:lpstr>
      <vt:lpstr>Results</vt:lpstr>
      <vt:lpstr>Longitudinal Study Showing Effects of Treatment: A Rabbit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Punam K Saha Departments of ECE and Radiology University of Iowa</dc:title>
  <dc:creator>pksaha</dc:creator>
  <cp:lastModifiedBy>pksaha</cp:lastModifiedBy>
  <cp:revision>247</cp:revision>
  <dcterms:created xsi:type="dcterms:W3CDTF">2011-11-02T21:28:29Z</dcterms:created>
  <dcterms:modified xsi:type="dcterms:W3CDTF">2016-01-01T21:29:39Z</dcterms:modified>
</cp:coreProperties>
</file>