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9" r:id="rId18"/>
    <p:sldId id="470" r:id="rId19"/>
    <p:sldId id="471" r:id="rId20"/>
    <p:sldId id="473" r:id="rId21"/>
    <p:sldId id="474" r:id="rId22"/>
    <p:sldId id="476" r:id="rId23"/>
    <p:sldId id="477" r:id="rId24"/>
    <p:sldId id="480" r:id="rId25"/>
    <p:sldId id="481" r:id="rId26"/>
    <p:sldId id="483" r:id="rId27"/>
    <p:sldId id="488" r:id="rId28"/>
    <p:sldId id="489" r:id="rId29"/>
    <p:sldId id="490" r:id="rId30"/>
    <p:sldId id="491" r:id="rId31"/>
    <p:sldId id="461" r:id="rId32"/>
    <p:sldId id="462" r:id="rId33"/>
    <p:sldId id="463" r:id="rId34"/>
    <p:sldId id="466" r:id="rId35"/>
    <p:sldId id="467" r:id="rId36"/>
    <p:sldId id="46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66FF"/>
    <a:srgbClr val="00FFFF"/>
    <a:srgbClr val="0033CC"/>
    <a:srgbClr val="0000FF"/>
    <a:srgbClr val="000000"/>
    <a:srgbClr val="FFA500"/>
    <a:srgbClr val="FF99CC"/>
    <a:srgbClr val="CC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38" autoAdjust="0"/>
    <p:restoredTop sz="94660"/>
  </p:normalViewPr>
  <p:slideViewPr>
    <p:cSldViewPr>
      <p:cViewPr>
        <p:scale>
          <a:sx n="170" d="100"/>
          <a:sy n="170" d="100"/>
        </p:scale>
        <p:origin x="144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8" d="100"/>
          <a:sy n="118" d="100"/>
        </p:scale>
        <p:origin x="34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D804-79BB-4C7B-BF1D-EE649B89EF67}" type="datetimeFigureOut">
              <a:rPr lang="en-US" smtClean="0"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11F92-7A94-4DB8-A4A5-97531689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5DBB4-9768-4E15-9FE7-0A7DD8B0D28C}" type="datetimeFigureOut">
              <a:rPr lang="en-US" smtClean="0"/>
              <a:t>12/31/2015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BCC4D-8FDC-4914-A000-A5331FEF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4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178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E6F815D-0633-4886-9CCF-C11A57C2E430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6306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1727B5B-9791-4F58-91BF-7D3A6C40CCC5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710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27597A-332E-4406-85E7-1BCC67253317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55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7FB-AADE-4CF2-997B-2A2B0199F655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z="1600" smtClean="0">
                <a:effectLst/>
              </a:defRPr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7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9F10-176B-4C07-875A-400A429CFB69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7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C08F-6E3C-4C34-AC4E-49C01BD3E0A4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E74A25-7CDA-473C-859A-DA40907A80EE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F39E02-A9E7-4739-A3BA-4A2B7EA61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90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2F6A-27D6-4DB6-B7A1-4C58D9467BA7}" type="datetime1">
              <a:rPr lang="en-US" smtClean="0"/>
              <a:t>12/31/2015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0DA3-F9E2-44DC-BE93-486632C518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73CB-4471-4CC6-833C-5E52FB3F3AA8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A36C-C644-4095-8C5F-BEA08301BEAE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2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D110-6B93-45D6-9DF9-F724AA7E8B5A}" type="datetime1">
              <a:rPr lang="en-US" smtClean="0"/>
              <a:t>12/31/2015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6BD6-16B0-46E3-8CF3-9A02C417E47A}" type="datetime1">
              <a:rPr lang="en-US" smtClean="0"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9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4FEB-AEF2-4A20-A785-A12F9F780EAC}" type="datetime1">
              <a:rPr lang="en-US" smtClean="0"/>
              <a:t>12/31/2015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0CBB-6350-405D-95FE-6B4F380FE996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D86C-473C-4E9D-9FE1-6EF41D531A9C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6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DC8A1-DCBE-406C-9336-9992EB9BE5B8}" type="datetime1">
              <a:rPr lang="en-US" smtClean="0"/>
              <a:t>12/31/2015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>
                <a:effectLst/>
              </a:defRPr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85412-9591-4D23-97B4-A8061D194AB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66800" y="1243644"/>
            <a:ext cx="6934200" cy="0"/>
          </a:xfrm>
          <a:prstGeom prst="line">
            <a:avLst/>
          </a:prstGeom>
          <a:ln w="381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057400" y="6400800"/>
            <a:ext cx="5029200" cy="0"/>
          </a:xfrm>
          <a:prstGeom prst="line">
            <a:avLst/>
          </a:prstGeom>
          <a:ln w="127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40000"/>
              <a:lumOff val="6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10" Type="http://schemas.openxmlformats.org/officeDocument/2006/relationships/image" Target="../media/image77.png"/><Relationship Id="rId4" Type="http://schemas.openxmlformats.org/officeDocument/2006/relationships/image" Target="../media/image99.jpe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99.jpe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ChangeArrowheads="1"/>
          </p:cNvSpPr>
          <p:nvPr/>
        </p:nvSpPr>
        <p:spPr bwMode="auto">
          <a:xfrm>
            <a:off x="622300" y="203200"/>
            <a:ext cx="8026400" cy="182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eaLnBrk="0" hangingPunct="0"/>
            <a:r>
              <a:rPr lang="en-US" sz="2400" b="1">
                <a:latin typeface="Arial" pitchFamily="34" charset="0"/>
                <a:cs typeface="Arial" pitchFamily="34" charset="0"/>
              </a:rPr>
              <a:t/>
            </a:r>
            <a:br>
              <a:rPr lang="en-US" sz="2400" b="1">
                <a:latin typeface="Arial" pitchFamily="34" charset="0"/>
                <a:cs typeface="Arial" pitchFamily="34" charset="0"/>
              </a:rPr>
            </a:b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308" y="1063733"/>
            <a:ext cx="860669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1219200" y="842427"/>
            <a:ext cx="7315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3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Theory of Object Class Uncertainty and its Application</a:t>
            </a:r>
            <a:endParaRPr lang="en-US" sz="3400" dirty="0" smtClean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3331" y="2514600"/>
            <a:ext cx="8031069" cy="0"/>
          </a:xfrm>
          <a:prstGeom prst="line">
            <a:avLst/>
          </a:prstGeom>
          <a:ln w="381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053061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080835" y="5506943"/>
            <a:ext cx="1279338" cy="1165646"/>
            <a:chOff x="36313428" y="536028"/>
            <a:chExt cx="6850898" cy="5827009"/>
          </a:xfrm>
        </p:grpSpPr>
        <p:pic>
          <p:nvPicPr>
            <p:cNvPr id="9" name="Picture 7" descr="C:\Documents and Settings\PK Saha\Desktop\Papers\2008\IEEE TMI VTA\Poster\IIBI logo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13428" y="4692918"/>
              <a:ext cx="6850898" cy="1670119"/>
            </a:xfrm>
            <a:prstGeom prst="rect">
              <a:avLst/>
            </a:prstGeom>
            <a:noFill/>
          </p:spPr>
        </p:pic>
        <p:pic>
          <p:nvPicPr>
            <p:cNvPr id="10" name="Picture 200" descr="domeword3linesLR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9002" y="536028"/>
              <a:ext cx="4221545" cy="387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14" descr="ICLIC logo inverted"/>
          <p:cNvPicPr>
            <a:picLocks noChangeAspect="1" noChangeArrowheads="1"/>
          </p:cNvPicPr>
          <p:nvPr/>
        </p:nvPicPr>
        <p:blipFill>
          <a:blip r:embed="rId5" cstate="print"/>
          <a:srcRect l="4405" t="19601" r="2731" b="8342"/>
          <a:stretch>
            <a:fillRect/>
          </a:stretch>
        </p:blipFill>
        <p:spPr bwMode="auto">
          <a:xfrm>
            <a:off x="5791200" y="5782499"/>
            <a:ext cx="1121343" cy="8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514600" y="2743200"/>
            <a:ext cx="6019800" cy="2044700"/>
          </a:xfrm>
        </p:spPr>
        <p:txBody>
          <a:bodyPr>
            <a:noAutofit/>
          </a:bodyPr>
          <a:lstStyle/>
          <a:p>
            <a:pPr algn="r"/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Punam Kumar Saha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Professor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Departments of ECE and Radiology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University of Iowa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pksaha@engineering.uiowa.edu</a:t>
            </a:r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endParaRPr 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8" name="Picture 12" descr="fig5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 bwMode="auto">
          <a:xfrm>
            <a:off x="533400" y="1295400"/>
            <a:ext cx="166370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fig5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/>
        </p:blipFill>
        <p:spPr bwMode="auto">
          <a:xfrm>
            <a:off x="2400300" y="1371600"/>
            <a:ext cx="16637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0" name="Picture 14" descr="fig5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/>
          <a:stretch/>
        </p:blipFill>
        <p:spPr bwMode="auto">
          <a:xfrm>
            <a:off x="4267200" y="1447800"/>
            <a:ext cx="1663700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fig5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 bwMode="auto">
          <a:xfrm>
            <a:off x="6134100" y="1524000"/>
            <a:ext cx="1663700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Results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631825" y="4140200"/>
            <a:ext cx="14557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/>
              <a:t>Digitized Mammogram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133975" y="3829050"/>
            <a:ext cx="85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MHUE</a:t>
            </a: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6781800" y="3857625"/>
            <a:ext cx="2095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 smtClean="0"/>
              <a:t>optimum </a:t>
            </a:r>
            <a:r>
              <a:rPr lang="en-US" altLang="en-US" sz="1600" dirty="0"/>
              <a:t>u</a:t>
            </a:r>
            <a:r>
              <a:rPr lang="en-US" altLang="en-US" sz="1600" dirty="0" smtClean="0"/>
              <a:t>ncertainty  (OU) map</a:t>
            </a:r>
            <a:endParaRPr lang="en-US" altLang="en-US" sz="1600" dirty="0"/>
          </a:p>
        </p:txBody>
      </p:sp>
      <p:pic>
        <p:nvPicPr>
          <p:cNvPr id="75793" name="Picture 17" descr="fig5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419600"/>
            <a:ext cx="37909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3400425" y="3836988"/>
            <a:ext cx="72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 smtClean="0"/>
              <a:t>MSII</a:t>
            </a:r>
            <a:r>
              <a:rPr lang="en-US" altLang="en-US" sz="1600" baseline="30000" dirty="0" smtClean="0">
                <a:solidFill>
                  <a:srgbClr val="FFFF00"/>
                </a:solidFill>
              </a:rPr>
              <a:t>†</a:t>
            </a:r>
            <a:endParaRPr lang="en-US" altLang="en-US" sz="1600" baseline="300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328" y="6154579"/>
            <a:ext cx="8135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aseline="30000" dirty="0" smtClean="0">
                <a:solidFill>
                  <a:srgbClr val="FFFF00"/>
                </a:solidFill>
              </a:rPr>
              <a:t>†</a:t>
            </a:r>
            <a:r>
              <a:rPr lang="en-US" sz="1000" dirty="0" smtClean="0">
                <a:solidFill>
                  <a:srgbClr val="00B0F0"/>
                </a:solidFill>
              </a:rPr>
              <a:t>Leung, </a:t>
            </a:r>
            <a:r>
              <a:rPr lang="en-US" sz="1000" dirty="0">
                <a:solidFill>
                  <a:srgbClr val="00B0F0"/>
                </a:solidFill>
              </a:rPr>
              <a:t>Lam, </a:t>
            </a:r>
            <a:r>
              <a:rPr lang="en-US" sz="1000" dirty="0" smtClean="0">
                <a:solidFill>
                  <a:srgbClr val="00B0F0"/>
                </a:solidFill>
              </a:rPr>
              <a:t>“Maximum segmented image information thresholding,” Graph Mod </a:t>
            </a:r>
            <a:r>
              <a:rPr lang="en-US" sz="1000" dirty="0" err="1" smtClean="0">
                <a:solidFill>
                  <a:srgbClr val="00B0F0"/>
                </a:solidFill>
              </a:rPr>
              <a:t>Imag</a:t>
            </a:r>
            <a:r>
              <a:rPr lang="en-US" sz="1000" dirty="0" smtClean="0">
                <a:solidFill>
                  <a:srgbClr val="00B0F0"/>
                </a:solidFill>
              </a:rPr>
              <a:t> Proc, </a:t>
            </a:r>
            <a:r>
              <a:rPr lang="nl-NL" sz="1000" b="1" dirty="0" smtClean="0">
                <a:solidFill>
                  <a:srgbClr val="00B0F0"/>
                </a:solidFill>
              </a:rPr>
              <a:t>60</a:t>
            </a:r>
            <a:r>
              <a:rPr lang="nl-NL" sz="1000" dirty="0" smtClean="0">
                <a:solidFill>
                  <a:srgbClr val="00B0F0"/>
                </a:solidFill>
              </a:rPr>
              <a:t>: </a:t>
            </a:r>
            <a:r>
              <a:rPr lang="nl-NL" sz="1000" dirty="0">
                <a:solidFill>
                  <a:srgbClr val="00B0F0"/>
                </a:solidFill>
              </a:rPr>
              <a:t>57-76, 1998</a:t>
            </a:r>
            <a:endParaRPr lang="en-US" sz="1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Results</a:t>
            </a:r>
          </a:p>
        </p:txBody>
      </p:sp>
      <p:pic>
        <p:nvPicPr>
          <p:cNvPr id="74775" name="Picture 23" descr="fig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3500"/>
            <a:ext cx="22875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6" name="Picture 24" descr="fig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381125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7" name="Picture 25" descr="fig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373188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8" name="Picture 26" descr="fig4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330575"/>
            <a:ext cx="183991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9" name="Picture 27" descr="fig4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30575"/>
            <a:ext cx="18383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0" name="Picture 28" descr="fig4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3330575"/>
            <a:ext cx="18383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1" name="Picture 29" descr="fig4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857750"/>
            <a:ext cx="50101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82" name="Text Box 30"/>
          <p:cNvSpPr txBox="1">
            <a:spLocks noChangeArrowheads="1"/>
          </p:cNvSpPr>
          <p:nvPr/>
        </p:nvSpPr>
        <p:spPr bwMode="auto">
          <a:xfrm>
            <a:off x="5038725" y="2857500"/>
            <a:ext cx="72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MSII</a:t>
            </a:r>
          </a:p>
        </p:txBody>
      </p:sp>
      <p:sp>
        <p:nvSpPr>
          <p:cNvPr id="74783" name="Text Box 31"/>
          <p:cNvSpPr txBox="1">
            <a:spLocks noChangeArrowheads="1"/>
          </p:cNvSpPr>
          <p:nvPr/>
        </p:nvSpPr>
        <p:spPr bwMode="auto">
          <a:xfrm>
            <a:off x="7286625" y="2857500"/>
            <a:ext cx="85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MHUE</a:t>
            </a:r>
          </a:p>
        </p:txBody>
      </p:sp>
      <p:pic>
        <p:nvPicPr>
          <p:cNvPr id="74784" name="Picture 32" descr="fig4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495800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85" name="Text Box 33"/>
          <p:cNvSpPr txBox="1">
            <a:spLocks noChangeArrowheads="1"/>
          </p:cNvSpPr>
          <p:nvPr/>
        </p:nvSpPr>
        <p:spPr bwMode="auto">
          <a:xfrm>
            <a:off x="1857375" y="6019800"/>
            <a:ext cx="96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OU Map</a:t>
            </a:r>
          </a:p>
        </p:txBody>
      </p:sp>
      <p:sp>
        <p:nvSpPr>
          <p:cNvPr id="74786" name="Text Box 34"/>
          <p:cNvSpPr txBox="1">
            <a:spLocks noChangeArrowheads="1"/>
          </p:cNvSpPr>
          <p:nvPr/>
        </p:nvSpPr>
        <p:spPr bwMode="auto">
          <a:xfrm>
            <a:off x="1328738" y="2903538"/>
            <a:ext cx="1420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Inverted CT</a:t>
            </a:r>
          </a:p>
        </p:txBody>
      </p:sp>
    </p:spTree>
    <p:extLst>
      <p:ext uri="{BB962C8B-B14F-4D97-AF65-F5344CB8AC3E}">
        <p14:creationId xmlns:p14="http://schemas.microsoft.com/office/powerpoint/2010/main" val="1410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Rectangle 6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Multiple Object Segmentation</a:t>
            </a:r>
          </a:p>
        </p:txBody>
      </p:sp>
      <p:pic>
        <p:nvPicPr>
          <p:cNvPr id="76811" name="Picture 11" descr="fig6a"/>
          <p:cNvPicPr>
            <a:picLocks noChangeAspect="1" noChangeArrowheads="1"/>
          </p:cNvPicPr>
          <p:nvPr/>
        </p:nvPicPr>
        <p:blipFill>
          <a:blip r:embed="rId2">
            <a:lum bright="-1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300163"/>
            <a:ext cx="1325562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2" name="Picture 12" descr="fig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300163"/>
            <a:ext cx="1325563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3" name="Picture 13" descr="fig6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300163"/>
            <a:ext cx="1325562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4" name="Picture 14" descr="fig6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132263"/>
            <a:ext cx="13223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5" name="Picture 15" descr="fig6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138613"/>
            <a:ext cx="13223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6" name="Picture 16" descr="fig6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4157663"/>
            <a:ext cx="13223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7" name="Picture 17" descr="fig6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350963"/>
            <a:ext cx="2137767" cy="12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8" name="Picture 18" descr="fig6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743200"/>
            <a:ext cx="2171700" cy="13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3067050" y="3167063"/>
            <a:ext cx="72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MSII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2219325" y="6019800"/>
            <a:ext cx="85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MHUE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6362700" y="5992812"/>
            <a:ext cx="96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OU Map</a:t>
            </a:r>
          </a:p>
        </p:txBody>
      </p:sp>
      <p:pic>
        <p:nvPicPr>
          <p:cNvPr id="76819" name="Picture 19" descr="fig6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4138612"/>
            <a:ext cx="13223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0" name="Picture 20" descr="fig6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4132262"/>
            <a:ext cx="13223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1" name="Picture 21" descr="fig6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114800"/>
            <a:ext cx="13223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742950" y="3167063"/>
            <a:ext cx="1057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CT Slice</a:t>
            </a:r>
          </a:p>
        </p:txBody>
      </p:sp>
    </p:spTree>
    <p:extLst>
      <p:ext uri="{BB962C8B-B14F-4D97-AF65-F5344CB8AC3E}">
        <p14:creationId xmlns:p14="http://schemas.microsoft.com/office/powerpoint/2010/main" val="40304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Application on MR Slice Data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3295650" y="4291013"/>
            <a:ext cx="72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MSII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2719388" y="6027738"/>
            <a:ext cx="96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OU Map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581025" y="4310063"/>
            <a:ext cx="1057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CT Slice</a:t>
            </a:r>
          </a:p>
        </p:txBody>
      </p:sp>
      <p:pic>
        <p:nvPicPr>
          <p:cNvPr id="77843" name="Picture 19" descr="fig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19213"/>
            <a:ext cx="1771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4" name="Picture 20" descr="fig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319213"/>
            <a:ext cx="1771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6" name="Picture 22" descr="fig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1319213"/>
            <a:ext cx="1771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7" name="Picture 23" descr="fig7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19213"/>
            <a:ext cx="1771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8" name="Picture 24" descr="fig7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886200"/>
            <a:ext cx="1771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9" name="Picture 25" descr="fig7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886200"/>
            <a:ext cx="1771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0" name="Picture 26" descr="fig7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886200"/>
            <a:ext cx="1771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1" name="Picture 27" descr="fig7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714875"/>
            <a:ext cx="3000375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1008063" y="3475038"/>
            <a:ext cx="85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Flair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3603625" y="3475038"/>
            <a:ext cx="2711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MHUE segmentation</a:t>
            </a:r>
          </a:p>
        </p:txBody>
      </p:sp>
    </p:spTree>
    <p:extLst>
      <p:ext uri="{BB962C8B-B14F-4D97-AF65-F5344CB8AC3E}">
        <p14:creationId xmlns:p14="http://schemas.microsoft.com/office/powerpoint/2010/main" val="10967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Phantom </a:t>
            </a:r>
            <a:r>
              <a:rPr lang="en-US" altLang="en-US" sz="3600" dirty="0" smtClean="0"/>
              <a:t>Experiment</a:t>
            </a:r>
            <a:endParaRPr lang="en-US" altLang="en-US" sz="3600" dirty="0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663825" y="5740400"/>
            <a:ext cx="85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MHUE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7102475" y="5886450"/>
            <a:ext cx="96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OU Map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593975" y="3381375"/>
            <a:ext cx="1144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Phantoms</a:t>
            </a:r>
          </a:p>
        </p:txBody>
      </p:sp>
      <p:pic>
        <p:nvPicPr>
          <p:cNvPr id="78863" name="Picture 15" descr="fig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52575"/>
            <a:ext cx="147796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4" name="Picture 16" descr="fig9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52575"/>
            <a:ext cx="14589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5" name="Picture 17" descr="fig9c"/>
          <p:cNvPicPr>
            <a:picLocks noChangeAspect="1" noChangeArrowheads="1"/>
          </p:cNvPicPr>
          <p:nvPr/>
        </p:nvPicPr>
        <p:blipFill>
          <a:blip r:embed="rId4">
            <a:lum bright="-1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1552575"/>
            <a:ext cx="14843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6" name="Picture 18" descr="fig11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060575"/>
            <a:ext cx="147796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8" name="Picture 20" descr="fig11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956050"/>
            <a:ext cx="1485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9" name="Picture 21" descr="fig10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895725"/>
            <a:ext cx="14747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0" name="Picture 22" descr="fig10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895725"/>
            <a:ext cx="14589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1" name="Picture 23" descr="fig10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3895725"/>
            <a:ext cx="1485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2" name="Picture 24" descr="fig11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2055813"/>
            <a:ext cx="1462087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2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Phantom </a:t>
            </a:r>
            <a:r>
              <a:rPr lang="en-US" altLang="en-US" sz="3600" dirty="0" smtClean="0"/>
              <a:t>Experiment</a:t>
            </a:r>
            <a:endParaRPr lang="en-US" altLang="en-US" sz="3600" dirty="0"/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708275" y="5521325"/>
            <a:ext cx="85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MSII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593975" y="3381375"/>
            <a:ext cx="1144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Phantoms</a:t>
            </a:r>
          </a:p>
        </p:txBody>
      </p:sp>
      <p:pic>
        <p:nvPicPr>
          <p:cNvPr id="93190" name="Picture 6" descr="fig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52575"/>
            <a:ext cx="147796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fig9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52575"/>
            <a:ext cx="14589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fig9c"/>
          <p:cNvPicPr>
            <a:picLocks noChangeAspect="1" noChangeArrowheads="1"/>
          </p:cNvPicPr>
          <p:nvPr/>
        </p:nvPicPr>
        <p:blipFill>
          <a:blip r:embed="rId4">
            <a:lum bright="-1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1552575"/>
            <a:ext cx="14843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9" name="Picture 15" descr="fig10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3727450"/>
            <a:ext cx="1481138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0" name="Picture 16" descr="fig10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3727450"/>
            <a:ext cx="1462088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1" name="Picture 17" descr="fig10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3713163"/>
            <a:ext cx="1490663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2" name="Picture 18" descr="fig3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4270375"/>
            <a:ext cx="3260725" cy="12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76200"/>
            <a:ext cx="7820025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Application of Object Class Uncertainty to Snake</a:t>
            </a:r>
          </a:p>
        </p:txBody>
      </p:sp>
      <p:sp>
        <p:nvSpPr>
          <p:cNvPr id="4" name="Rectangle 3"/>
          <p:cNvSpPr/>
          <p:nvPr/>
        </p:nvSpPr>
        <p:spPr>
          <a:xfrm>
            <a:off x="401381" y="6096000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Wehrli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"An object class-uncertainty induced adaptive force and its application to a new hybrid snake,"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2656-2671, 2007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30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8175" y="1552575"/>
            <a:ext cx="80010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/>
              <a:t>Brief Overview of Snake</a:t>
            </a:r>
          </a:p>
          <a:p>
            <a:pPr eaLnBrk="1" hangingPunct="1"/>
            <a:r>
              <a:rPr lang="en-US" altLang="en-US" sz="2800" dirty="0" smtClean="0"/>
              <a:t>Basic Challenges </a:t>
            </a:r>
          </a:p>
          <a:p>
            <a:pPr eaLnBrk="1" hangingPunct="1"/>
            <a:r>
              <a:rPr lang="en-US" altLang="en-US" sz="2800" dirty="0" smtClean="0"/>
              <a:t>Object Feature Force</a:t>
            </a:r>
          </a:p>
          <a:p>
            <a:pPr eaLnBrk="1" hangingPunct="1"/>
            <a:r>
              <a:rPr lang="en-US" altLang="en-US" sz="2800" i="1" dirty="0" smtClean="0"/>
              <a:t>Object Class Uncertainty</a:t>
            </a:r>
            <a:r>
              <a:rPr lang="en-US" altLang="en-US" sz="2800" dirty="0" smtClean="0"/>
              <a:t> </a:t>
            </a:r>
          </a:p>
          <a:p>
            <a:pPr eaLnBrk="1" hangingPunct="1"/>
            <a:r>
              <a:rPr lang="en-US" altLang="en-US" sz="2800" dirty="0" smtClean="0"/>
              <a:t>Smart Force</a:t>
            </a:r>
          </a:p>
          <a:p>
            <a:pPr eaLnBrk="1" hangingPunct="1"/>
            <a:r>
              <a:rPr lang="en-US" altLang="en-US" sz="2800" dirty="0" smtClean="0"/>
              <a:t>Smart Snake – Methods and Design</a:t>
            </a:r>
          </a:p>
          <a:p>
            <a:pPr eaLnBrk="1" hangingPunct="1"/>
            <a:r>
              <a:rPr lang="en-US" altLang="en-US" sz="2800" dirty="0" smtClean="0"/>
              <a:t>Experimental Results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505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E:\users\bipul\project\presentations\gvfsnak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57350"/>
            <a:ext cx="230981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355600" y="2184400"/>
            <a:ext cx="6286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Initialization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solidFill>
                  <a:srgbClr val="FFFF00"/>
                </a:solidFill>
                <a:latin typeface="+mn-lt"/>
              </a:rPr>
              <a:t>Squeezing Snake:</a:t>
            </a:r>
            <a:r>
              <a:rPr lang="en-US" altLang="en-US" sz="2000" dirty="0">
                <a:latin typeface="+mn-lt"/>
              </a:rPr>
              <a:t> Object contained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>
                <a:latin typeface="+mn-lt"/>
              </a:rPr>
              <a:t>   entirely inside the region enclosed by the initial contour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solidFill>
                  <a:srgbClr val="FFFF00"/>
                </a:solidFill>
                <a:latin typeface="+mn-lt"/>
              </a:rPr>
              <a:t>Expanding Snake: </a:t>
            </a:r>
            <a:r>
              <a:rPr lang="en-US" altLang="en-US" sz="2000" dirty="0">
                <a:latin typeface="+mn-lt"/>
              </a:rPr>
              <a:t>Object entirely includes the region enclosed by the initial contour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solidFill>
                  <a:srgbClr val="FFFF00"/>
                </a:solidFill>
                <a:latin typeface="+mn-lt"/>
              </a:rPr>
              <a:t>Automatic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Expand from a seed point using balloon force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Converge from the boundary of image frame</a:t>
            </a: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6604000" y="4794250"/>
          <a:ext cx="227647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Bitmap Image" r:id="rId4" imgW="2276793" imgH="1428949" progId="Paint.Picture">
                  <p:embed/>
                </p:oleObj>
              </mc:Choice>
              <mc:Fallback>
                <p:oleObj name="Bitmap Image" r:id="rId4" imgW="2276793" imgH="142894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0" y="4794250"/>
                        <a:ext cx="2276475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Curves in Motion</a:t>
            </a:r>
          </a:p>
        </p:txBody>
      </p:sp>
    </p:spTree>
    <p:extLst>
      <p:ext uri="{BB962C8B-B14F-4D97-AF65-F5344CB8AC3E}">
        <p14:creationId xmlns:p14="http://schemas.microsoft.com/office/powerpoint/2010/main" val="19603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Internal Energy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5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09600" y="1371600"/>
                <a:ext cx="57023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buFontTx/>
                  <a:buNone/>
                </a:pPr>
                <a:r>
                  <a:rPr lang="en-US" altLang="en-US" sz="2800" dirty="0" smtClean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The spline properties</a:t>
                </a:r>
              </a:p>
              <a:p>
                <a:pPr eaLnBrk="1" hangingPunct="1"/>
                <a:r>
                  <a:rPr lang="en-US" altLang="en-US" sz="2400" dirty="0" smtClean="0">
                    <a:cs typeface="Times New Roman" panose="02020603050405020304" pitchFamily="18" charset="0"/>
                  </a:rPr>
                  <a:t>An elastic rubber band possessing elastic potential energy</a:t>
                </a:r>
              </a:p>
              <a:p>
                <a:pPr lvl="1" eaLnBrk="1" hangingPunct="1"/>
                <a:r>
                  <a:rPr lang="en-US" altLang="en-US" sz="2000" dirty="0" smtClean="0">
                    <a:cs typeface="Times New Roman" panose="02020603050405020304" pitchFamily="18" charset="0"/>
                  </a:rPr>
                  <a:t>Responsible for shrinking of the contour</a:t>
                </a:r>
              </a:p>
              <a:p>
                <a:pPr eaLnBrk="1" hangingPunct="1"/>
                <a:r>
                  <a:rPr lang="en-US" altLang="en-US" sz="2400" dirty="0" smtClean="0">
                    <a:cs typeface="Times New Roman" panose="02020603050405020304" pitchFamily="18" charset="0"/>
                  </a:rPr>
                  <a:t>Behaves like a thin metal strip giving rise to bending energy</a:t>
                </a:r>
              </a:p>
              <a:p>
                <a:pPr lvl="1" eaLnBrk="1" hangingPunct="1"/>
                <a:r>
                  <a:rPr lang="en-US" altLang="en-US" sz="2000" dirty="0" smtClean="0">
                    <a:cs typeface="Times New Roman" panose="02020603050405020304" pitchFamily="18" charset="0"/>
                  </a:rPr>
                  <a:t>Bending energy is minimum for a circle. </a:t>
                </a:r>
              </a:p>
              <a:p>
                <a:pPr eaLnBrk="1" hangingPunct="1"/>
                <a:r>
                  <a:rPr lang="en-US" altLang="en-US" sz="2400" dirty="0" smtClean="0">
                    <a:cs typeface="Times New Roman" panose="02020603050405020304" pitchFamily="18" charset="0"/>
                  </a:rPr>
                  <a:t>Total internal energy of the snake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en-US" altLang="en-US" sz="2400" dirty="0" smtClean="0">
                    <a:cs typeface="Times New Roman" panose="02020603050405020304" pitchFamily="18" charset="0"/>
                  </a:rPr>
                  <a:t> can </a:t>
                </a:r>
                <a:r>
                  <a:rPr lang="en-US" altLang="en-US" sz="2400" dirty="0" smtClean="0">
                    <a:cs typeface="Times New Roman" panose="02020603050405020304" pitchFamily="18" charset="0"/>
                  </a:rPr>
                  <a:t>be defined as</a:t>
                </a:r>
              </a:p>
              <a:p>
                <a:pPr eaLnBrk="1" hangingPunct="1"/>
                <a:endParaRPr lang="en-US" altLang="en-US" sz="500" dirty="0" smtClean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  <m:d>
                        <m:dPr>
                          <m:begChr m:val="‖"/>
                          <m:endChr m:val="‖"/>
                          <m:ctrlPr>
                            <a:rPr lang="en-US" alt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altLang="en-US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  <m:d>
                                <m:dPr>
                                  <m:ctrlPr>
                                    <a:rPr lang="en-US" altLang="en-US" sz="24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4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en-US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altLang="en-US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altLang="en-US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alt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4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en-US" sz="2400" b="0" i="1" smtClean="0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en-US" sz="2400" b="0" i="1" smtClean="0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en-US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  <m:d>
                                    <m:dPr>
                                      <m:ctrlP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en-US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en-US" sz="2400" b="0" i="1" smtClean="0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en-US" sz="2400" b="0" i="1" smtClean="0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altLang="en-US" sz="2400" b="0" i="1" smtClean="0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2400" dirty="0" smtClean="0">
                  <a:solidFill>
                    <a:srgbClr val="00FF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371600"/>
                <a:ext cx="5702300" cy="4876800"/>
              </a:xfrm>
              <a:blipFill rotWithShape="0">
                <a:blip r:embed="rId2"/>
                <a:stretch>
                  <a:fillRect l="-2139" t="-1125" r="-4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6" descr="C:\amyn\images\elas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38400"/>
            <a:ext cx="2286000" cy="2590800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1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1"/>
          <p:cNvSpPr>
            <a:spLocks noGrp="1" noChangeArrowheads="1"/>
          </p:cNvSpPr>
          <p:nvPr>
            <p:ph type="title"/>
          </p:nvPr>
        </p:nvSpPr>
        <p:spPr>
          <a:xfrm>
            <a:off x="7747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References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90600" y="1755100"/>
            <a:ext cx="75565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	P. K. Saha and J. K. Udupa, "Optimum image thresholding via class uncertainty and region homogeneity," IEEE Transactions on Pattern Analysis and Machine Intelligence, vol. 23, pp. 689-706, 2001.</a:t>
            </a:r>
          </a:p>
          <a:p>
            <a:pPr marL="457200" marR="0" indent="-457200" algn="just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	P. K. Saha, B. Das, and F. W. Wehrli, "An object class-uncertainty induced adaptive force and its application to a new hybrid snake," Pattern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vol. 40, pp. 2656-2671, 2007.</a:t>
            </a:r>
          </a:p>
          <a:p>
            <a:pPr marL="457200" marR="0" indent="-457200" algn="just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[3]	Y. Liu, G. Liang, and P. K. Saha, "A new multi-object image thresholding method based on correlation between object class uncertainty and intensity gradient," Medical physics, vol. 39, pp. 514-532, 2012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23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Snake: Basic Formulation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9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6588" y="2895600"/>
                <a:ext cx="5040312" cy="2971800"/>
              </a:xfrm>
            </p:spPr>
            <p:txBody>
              <a:bodyPr lIns="92075" tIns="46038" rIns="92075" bIns="46038">
                <a:norm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en-US" sz="2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Internal Energy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1600" dirty="0" smtClean="0"/>
                  <a:t>String (elastic) Force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1600" dirty="0" smtClean="0"/>
                  <a:t>Rigidity Force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endParaRPr lang="en-US" sz="1050" dirty="0" smtClean="0"/>
              </a:p>
              <a:p>
                <a:pPr marL="0" indent="0">
                  <a:lnSpc>
                    <a:spcPct val="80000"/>
                  </a:lnSpc>
                  <a:spcBef>
                    <a:spcPct val="5000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180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altLang="en-US" sz="18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18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  <m:d>
                        <m:dPr>
                          <m:begChr m:val="‖"/>
                          <m:endChr m:val="‖"/>
                          <m:ctrlP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18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18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altLang="en-US" sz="18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  <m:d>
                                <m:dPr>
                                  <m:ctrlPr>
                                    <a:rPr lang="en-US" altLang="en-US" sz="18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8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en-US" sz="18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altLang="en-US" sz="18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altLang="en-US" sz="18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18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18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sz="18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en-US" sz="18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  <m:d>
                                    <m:dPr>
                                      <m:ctrlP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en-US" sz="18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altLang="en-US" sz="18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eaLnBrk="1" hangingPunct="1">
                  <a:lnSpc>
                    <a:spcPct val="80000"/>
                  </a:lnSpc>
                  <a:defRPr/>
                </a:pPr>
                <a:endParaRPr lang="en-US" sz="20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eaLnBrk="1" hangingPunct="1">
                  <a:lnSpc>
                    <a:spcPct val="80000"/>
                  </a:lnSpc>
                  <a:spcAft>
                    <a:spcPct val="20000"/>
                  </a:spcAft>
                  <a:defRPr/>
                </a:pPr>
                <a:r>
                  <a:rPr lang="en-US" sz="2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Image Energy</a:t>
                </a:r>
              </a:p>
              <a:p>
                <a:pPr lvl="1" eaLnBrk="1" hangingPunct="1">
                  <a:lnSpc>
                    <a:spcPct val="80000"/>
                  </a:lnSpc>
                  <a:spcAft>
                    <a:spcPct val="20000"/>
                  </a:spcAft>
                  <a:defRPr/>
                </a:pPr>
                <a:r>
                  <a:rPr lang="en-US" sz="1600" dirty="0" smtClean="0"/>
                  <a:t>Gradient</a:t>
                </a:r>
              </a:p>
              <a:p>
                <a:pPr lvl="1" eaLnBrk="1" hangingPunct="1">
                  <a:lnSpc>
                    <a:spcPct val="80000"/>
                  </a:lnSpc>
                  <a:spcAft>
                    <a:spcPct val="20000"/>
                  </a:spcAft>
                  <a:defRPr/>
                </a:pPr>
                <a:r>
                  <a:rPr lang="en-US" sz="1600" dirty="0" smtClean="0"/>
                  <a:t>Intensity		</a:t>
                </a:r>
              </a:p>
            </p:txBody>
          </p:sp>
        </mc:Choice>
        <mc:Fallback>
          <p:sp>
            <p:nvSpPr>
              <p:cNvPr id="378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6588" y="2895600"/>
                <a:ext cx="5040312" cy="2971800"/>
              </a:xfrm>
              <a:blipFill rotWithShape="0">
                <a:blip r:embed="rId2"/>
                <a:stretch>
                  <a:fillRect l="-1088" t="-3074" b="-1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02" name="Text Box 6"/>
              <p:cNvSpPr txBox="1">
                <a:spLocks noChangeArrowheads="1"/>
              </p:cNvSpPr>
              <p:nvPr/>
            </p:nvSpPr>
            <p:spPr bwMode="auto">
              <a:xfrm>
                <a:off x="584200" y="1457325"/>
                <a:ext cx="4953000" cy="1290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Char char="•"/>
                </a:pPr>
                <a:r>
                  <a:rPr lang="en-US" altLang="en-US" sz="2000" dirty="0" smtClean="0">
                    <a:latin typeface="+mn-lt"/>
                  </a:rPr>
                  <a:t>  </a:t>
                </a:r>
                <a:r>
                  <a:rPr lang="en-US" altLang="en-US" sz="2000" dirty="0" smtClean="0">
                    <a:solidFill>
                      <a:srgbClr val="FFFF00"/>
                    </a:solidFill>
                    <a:latin typeface="+mn-lt"/>
                  </a:rPr>
                  <a:t>Snake</a:t>
                </a:r>
                <a:r>
                  <a:rPr lang="en-US" altLang="en-US" sz="2000" dirty="0" smtClean="0">
                    <a:latin typeface="+mn-lt"/>
                  </a:rPr>
                  <a:t>: a deformable </a:t>
                </a:r>
                <a:r>
                  <a:rPr lang="en-US" altLang="en-US" sz="2000" dirty="0" smtClean="0">
                    <a:latin typeface="+mn-lt"/>
                  </a:rPr>
                  <a:t>spline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en-US" sz="2000" baseline="30000" dirty="0" smtClean="0">
                    <a:solidFill>
                      <a:srgbClr val="FFFF00"/>
                    </a:solidFill>
                    <a:latin typeface="+mn-lt"/>
                  </a:rPr>
                  <a:t>†</a:t>
                </a:r>
                <a:endParaRPr lang="en-US" altLang="en-US" sz="2000" dirty="0">
                  <a:solidFill>
                    <a:srgbClr val="FFFF00"/>
                  </a:solidFill>
                  <a:latin typeface="+mn-lt"/>
                </a:endParaRPr>
              </a:p>
              <a:p>
                <a:pPr eaLnBrk="1" hangingPunct="1">
                  <a:spcBef>
                    <a:spcPct val="50000"/>
                  </a:spcBef>
                  <a:buFontTx/>
                  <a:buChar char="•"/>
                </a:pPr>
                <a:r>
                  <a:rPr lang="en-US" altLang="en-US" sz="2000" dirty="0">
                    <a:latin typeface="+mn-lt"/>
                  </a:rPr>
                  <a:t>  Basic Snake </a:t>
                </a:r>
                <a:r>
                  <a:rPr lang="en-US" altLang="en-US" sz="2000" dirty="0" smtClean="0">
                    <a:latin typeface="+mn-lt"/>
                  </a:rPr>
                  <a:t>Equation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Char char="•"/>
                </a:pPr>
                <a:endParaRPr lang="en-US" altLang="en-US" sz="400" dirty="0" smtClean="0">
                  <a:latin typeface="+mn-lt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snake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image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con</m:t>
                          </m:r>
                        </m:sub>
                      </m:sSub>
                    </m:oMath>
                  </m:oMathPara>
                </a14:m>
                <a:endParaRPr lang="en-US" altLang="en-US" sz="2000" dirty="0">
                  <a:solidFill>
                    <a:srgbClr val="00FFFF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410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200" y="1457325"/>
                <a:ext cx="4953000" cy="1290866"/>
              </a:xfrm>
              <a:prstGeom prst="rect">
                <a:avLst/>
              </a:prstGeom>
              <a:blipFill rotWithShape="0">
                <a:blip r:embed="rId3"/>
                <a:stretch>
                  <a:fillRect l="-1355" t="-3302" b="-28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3" name="Text Box 30"/>
          <p:cNvSpPr txBox="1">
            <a:spLocks noChangeArrowheads="1"/>
          </p:cNvSpPr>
          <p:nvPr/>
        </p:nvSpPr>
        <p:spPr bwMode="auto">
          <a:xfrm>
            <a:off x="636588" y="6083300"/>
            <a:ext cx="85074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aseline="30000" dirty="0">
                <a:solidFill>
                  <a:srgbClr val="FFFF00"/>
                </a:solidFill>
              </a:rPr>
              <a:t>† </a:t>
            </a:r>
            <a:r>
              <a:rPr lang="en-US" altLang="en-US" sz="1000" dirty="0" err="1" smtClean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Kass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sz="1000" dirty="0" err="1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Witkin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 and </a:t>
            </a:r>
            <a:r>
              <a:rPr lang="en-US" altLang="en-US" sz="1000" dirty="0" err="1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Terzopoulos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 “Snakes: Active Contour Models”, </a:t>
            </a:r>
            <a:r>
              <a:rPr lang="en-US" altLang="en-US" sz="1000" i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Int. J. </a:t>
            </a:r>
            <a:r>
              <a:rPr lang="en-US" altLang="en-US" sz="1000" i="1" dirty="0" err="1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Comput</a:t>
            </a:r>
            <a:r>
              <a:rPr lang="en-US" altLang="en-US" sz="1000" i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 Vis.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sz="1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1, 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321-331, 1988</a:t>
            </a:r>
            <a:r>
              <a:rPr lang="en-US" altLang="en-US" sz="1000" dirty="0">
                <a:solidFill>
                  <a:srgbClr val="00B0F0"/>
                </a:solidFill>
                <a:latin typeface="+mn-lt"/>
              </a:rPr>
              <a:t> </a:t>
            </a:r>
          </a:p>
        </p:txBody>
      </p:sp>
      <p:grpSp>
        <p:nvGrpSpPr>
          <p:cNvPr id="4104" name="Group 47"/>
          <p:cNvGrpSpPr>
            <a:grpSpLocks/>
          </p:cNvGrpSpPr>
          <p:nvPr/>
        </p:nvGrpSpPr>
        <p:grpSpPr bwMode="auto">
          <a:xfrm>
            <a:off x="5781675" y="1936750"/>
            <a:ext cx="2659063" cy="1993900"/>
            <a:chOff x="3602" y="1260"/>
            <a:chExt cx="1675" cy="1256"/>
          </a:xfrm>
        </p:grpSpPr>
        <p:pic>
          <p:nvPicPr>
            <p:cNvPr id="4106" name="Picture 31" descr="E:\users\bipul\mipg\papers\FELIX\SPIE\SPIE04\PSNAKE1\results\phantoms\segmented\class\truth250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1260"/>
              <a:ext cx="1675" cy="1256"/>
            </a:xfrm>
            <a:prstGeom prst="rect">
              <a:avLst/>
            </a:prstGeom>
            <a:noFill/>
            <a:ln w="1905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07" name="Group 46"/>
            <p:cNvGrpSpPr>
              <a:grpSpLocks/>
            </p:cNvGrpSpPr>
            <p:nvPr/>
          </p:nvGrpSpPr>
          <p:grpSpPr bwMode="auto">
            <a:xfrm>
              <a:off x="3680" y="1312"/>
              <a:ext cx="1552" cy="1112"/>
              <a:chOff x="3680" y="1312"/>
              <a:chExt cx="1552" cy="1112"/>
            </a:xfrm>
          </p:grpSpPr>
          <p:sp>
            <p:nvSpPr>
              <p:cNvPr id="4108" name="Line 34"/>
              <p:cNvSpPr>
                <a:spLocks noChangeShapeType="1"/>
              </p:cNvSpPr>
              <p:nvPr/>
            </p:nvSpPr>
            <p:spPr bwMode="auto">
              <a:xfrm flipV="1">
                <a:off x="3776" y="1312"/>
                <a:ext cx="352" cy="320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Line 35"/>
              <p:cNvSpPr>
                <a:spLocks noChangeShapeType="1"/>
              </p:cNvSpPr>
              <p:nvPr/>
            </p:nvSpPr>
            <p:spPr bwMode="auto">
              <a:xfrm>
                <a:off x="4128" y="1312"/>
                <a:ext cx="536" cy="80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Line 36"/>
              <p:cNvSpPr>
                <a:spLocks noChangeShapeType="1"/>
              </p:cNvSpPr>
              <p:nvPr/>
            </p:nvSpPr>
            <p:spPr bwMode="auto">
              <a:xfrm>
                <a:off x="4664" y="1392"/>
                <a:ext cx="456" cy="8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Line 37"/>
              <p:cNvSpPr>
                <a:spLocks noChangeShapeType="1"/>
              </p:cNvSpPr>
              <p:nvPr/>
            </p:nvSpPr>
            <p:spPr bwMode="auto">
              <a:xfrm>
                <a:off x="5120" y="1408"/>
                <a:ext cx="112" cy="384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Line 38"/>
              <p:cNvSpPr>
                <a:spLocks noChangeShapeType="1"/>
              </p:cNvSpPr>
              <p:nvPr/>
            </p:nvSpPr>
            <p:spPr bwMode="auto">
              <a:xfrm flipH="1">
                <a:off x="5176" y="1792"/>
                <a:ext cx="56" cy="568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Line 39"/>
              <p:cNvSpPr>
                <a:spLocks noChangeShapeType="1"/>
              </p:cNvSpPr>
              <p:nvPr/>
            </p:nvSpPr>
            <p:spPr bwMode="auto">
              <a:xfrm flipH="1" flipV="1">
                <a:off x="4864" y="2344"/>
                <a:ext cx="320" cy="32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Line 41"/>
              <p:cNvSpPr>
                <a:spLocks noChangeShapeType="1"/>
              </p:cNvSpPr>
              <p:nvPr/>
            </p:nvSpPr>
            <p:spPr bwMode="auto">
              <a:xfrm flipH="1">
                <a:off x="4456" y="2344"/>
                <a:ext cx="400" cy="80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Line 42"/>
              <p:cNvSpPr>
                <a:spLocks noChangeShapeType="1"/>
              </p:cNvSpPr>
              <p:nvPr/>
            </p:nvSpPr>
            <p:spPr bwMode="auto">
              <a:xfrm flipH="1" flipV="1">
                <a:off x="3936" y="2304"/>
                <a:ext cx="520" cy="120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43"/>
              <p:cNvSpPr>
                <a:spLocks noChangeShapeType="1"/>
              </p:cNvSpPr>
              <p:nvPr/>
            </p:nvSpPr>
            <p:spPr bwMode="auto">
              <a:xfrm flipH="1" flipV="1">
                <a:off x="3792" y="1944"/>
                <a:ext cx="128" cy="352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44"/>
              <p:cNvSpPr>
                <a:spLocks noChangeShapeType="1"/>
              </p:cNvSpPr>
              <p:nvPr/>
            </p:nvSpPr>
            <p:spPr bwMode="auto">
              <a:xfrm flipH="1" flipV="1">
                <a:off x="3680" y="1808"/>
                <a:ext cx="104" cy="128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45"/>
              <p:cNvSpPr>
                <a:spLocks noChangeShapeType="1"/>
              </p:cNvSpPr>
              <p:nvPr/>
            </p:nvSpPr>
            <p:spPr bwMode="auto">
              <a:xfrm flipV="1">
                <a:off x="3680" y="1632"/>
                <a:ext cx="96" cy="176"/>
              </a:xfrm>
              <a:prstGeom prst="line">
                <a:avLst/>
              </a:prstGeom>
              <a:noFill/>
              <a:ln w="222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49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An Overlooked Territory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333500"/>
            <a:ext cx="7772400" cy="12160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en-US" sz="2400" dirty="0" smtClean="0">
                <a:cs typeface="Times New Roman" panose="02020603050405020304" pitchFamily="18" charset="0"/>
              </a:rPr>
              <a:t>Theory and algorithms to optimally fit in </a:t>
            </a:r>
            <a:r>
              <a:rPr lang="en-US" altLang="en-US" sz="2400" i="1" dirty="0" smtClean="0">
                <a:cs typeface="Times New Roman" panose="02020603050405020304" pitchFamily="18" charset="0"/>
              </a:rPr>
              <a:t>a priori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object/background feature information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47700" y="2209800"/>
            <a:ext cx="5676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FF00"/>
                </a:solidFill>
                <a:latin typeface="+mn-lt"/>
              </a:rPr>
              <a:t>Attempts to overcome this limitation</a:t>
            </a:r>
            <a:endParaRPr lang="en-US" altLang="en-US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98500" y="2908300"/>
            <a:ext cx="57785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+mn-lt"/>
                <a:cs typeface="Times New Roman" panose="02020603050405020304" pitchFamily="18" charset="0"/>
              </a:rPr>
              <a:t>A 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blind balloon </a:t>
            </a:r>
            <a:r>
              <a:rPr lang="en-US" altLang="en-US" sz="2000" dirty="0" smtClean="0">
                <a:latin typeface="+mn-lt"/>
                <a:cs typeface="Times New Roman" panose="02020603050405020304" pitchFamily="18" charset="0"/>
              </a:rPr>
              <a:t>force</a:t>
            </a:r>
            <a:r>
              <a:rPr lang="en-US" altLang="en-US" sz="2000" baseline="3000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†</a:t>
            </a:r>
            <a:r>
              <a:rPr lang="en-US" altLang="en-US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to move the snake in homogeneous regions</a:t>
            </a: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Failure to arrest uncontrolled snake propagation once leaked through a weak boundary zone </a:t>
            </a: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Sub optimal performance near boundaries with narrow concavities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34200" y="2908300"/>
            <a:ext cx="1827213" cy="2286000"/>
            <a:chOff x="7070725" y="3244850"/>
            <a:chExt cx="1827213" cy="2286000"/>
          </a:xfrm>
        </p:grpSpPr>
        <p:pic>
          <p:nvPicPr>
            <p:cNvPr id="18438" name="Picture 6" descr="phantom_15_2_balloon"/>
            <p:cNvPicPr>
              <a:picLocks noChangeAspect="1" noChangeArrowheads="1"/>
            </p:cNvPicPr>
            <p:nvPr/>
          </p:nvPicPr>
          <p:blipFill>
            <a:blip r:embed="rId2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725" y="3244850"/>
              <a:ext cx="1827213" cy="22860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9" name="Freeform 7"/>
            <p:cNvSpPr>
              <a:spLocks/>
            </p:cNvSpPr>
            <p:nvPr/>
          </p:nvSpPr>
          <p:spPr bwMode="auto">
            <a:xfrm>
              <a:off x="7099300" y="3302000"/>
              <a:ext cx="1727200" cy="2159000"/>
            </a:xfrm>
            <a:custGeom>
              <a:avLst/>
              <a:gdLst>
                <a:gd name="T0" fmla="*/ 216 w 1088"/>
                <a:gd name="T1" fmla="*/ 120 h 1360"/>
                <a:gd name="T2" fmla="*/ 40 w 1088"/>
                <a:gd name="T3" fmla="*/ 432 h 1360"/>
                <a:gd name="T4" fmla="*/ 0 w 1088"/>
                <a:gd name="T5" fmla="*/ 872 h 1360"/>
                <a:gd name="T6" fmla="*/ 312 w 1088"/>
                <a:gd name="T7" fmla="*/ 1360 h 1360"/>
                <a:gd name="T8" fmla="*/ 984 w 1088"/>
                <a:gd name="T9" fmla="*/ 1256 h 1360"/>
                <a:gd name="T10" fmla="*/ 1088 w 1088"/>
                <a:gd name="T11" fmla="*/ 672 h 1360"/>
                <a:gd name="T12" fmla="*/ 984 w 1088"/>
                <a:gd name="T13" fmla="*/ 216 h 1360"/>
                <a:gd name="T14" fmla="*/ 632 w 1088"/>
                <a:gd name="T15" fmla="*/ 0 h 1360"/>
                <a:gd name="T16" fmla="*/ 216 w 1088"/>
                <a:gd name="T17" fmla="*/ 120 h 13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8"/>
                <a:gd name="T28" fmla="*/ 0 h 1360"/>
                <a:gd name="T29" fmla="*/ 1088 w 1088"/>
                <a:gd name="T30" fmla="*/ 1360 h 13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8" h="1360">
                  <a:moveTo>
                    <a:pt x="216" y="120"/>
                  </a:moveTo>
                  <a:lnTo>
                    <a:pt x="40" y="432"/>
                  </a:lnTo>
                  <a:lnTo>
                    <a:pt x="0" y="872"/>
                  </a:lnTo>
                  <a:lnTo>
                    <a:pt x="312" y="1360"/>
                  </a:lnTo>
                  <a:lnTo>
                    <a:pt x="984" y="1256"/>
                  </a:lnTo>
                  <a:lnTo>
                    <a:pt x="1088" y="672"/>
                  </a:lnTo>
                  <a:lnTo>
                    <a:pt x="984" y="216"/>
                  </a:lnTo>
                  <a:lnTo>
                    <a:pt x="632" y="0"/>
                  </a:lnTo>
                  <a:lnTo>
                    <a:pt x="216" y="120"/>
                  </a:lnTo>
                  <a:close/>
                </a:path>
              </a:pathLst>
            </a:custGeom>
            <a:noFill/>
            <a:ln w="1968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25500" y="6048375"/>
            <a:ext cx="73279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aseline="30000" dirty="0">
                <a:solidFill>
                  <a:srgbClr val="FFFF00"/>
                </a:solidFill>
                <a:cs typeface="Times New Roman" panose="02020603050405020304" pitchFamily="18" charset="0"/>
              </a:rPr>
              <a:t>† </a:t>
            </a:r>
            <a:r>
              <a:rPr lang="en-US" altLang="en-US" sz="1000" dirty="0" smtClean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Cohen 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and Cohen, </a:t>
            </a:r>
            <a:r>
              <a:rPr lang="en-US" altLang="en-US" sz="1000" i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IEEE Trans. PAMI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sz="1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15</a:t>
            </a:r>
            <a:r>
              <a:rPr lang="en-US" altLang="en-US" sz="10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 1131-1147, 1993</a:t>
            </a:r>
            <a:r>
              <a:rPr lang="en-US" altLang="en-US" sz="1000" dirty="0">
                <a:solidFill>
                  <a:srgbClr val="00B0F0"/>
                </a:solidFill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6619" y="5179263"/>
            <a:ext cx="133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Result using balloon snake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Main </a:t>
            </a:r>
            <a:r>
              <a:rPr lang="en-US" altLang="en-US" sz="3600" dirty="0" smtClean="0"/>
              <a:t>Contribution</a:t>
            </a:r>
            <a:endParaRPr lang="en-US" altLang="en-US" sz="3600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85900"/>
            <a:ext cx="8420100" cy="11811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Introduction of object/background feature based </a:t>
            </a:r>
            <a:r>
              <a:rPr lang="en-US" altLang="en-US" sz="2800" dirty="0" smtClean="0">
                <a:solidFill>
                  <a:srgbClr val="FFFF00"/>
                </a:solidFill>
              </a:rPr>
              <a:t>SMART FORCE</a:t>
            </a:r>
            <a:r>
              <a:rPr lang="en-US" altLang="en-US" sz="2800" dirty="0" smtClean="0"/>
              <a:t> into snake</a:t>
            </a:r>
          </a:p>
        </p:txBody>
      </p:sp>
      <p:grpSp>
        <p:nvGrpSpPr>
          <p:cNvPr id="19460" name="Group 21"/>
          <p:cNvGrpSpPr>
            <a:grpSpLocks/>
          </p:cNvGrpSpPr>
          <p:nvPr/>
        </p:nvGrpSpPr>
        <p:grpSpPr bwMode="auto">
          <a:xfrm>
            <a:off x="5667375" y="2489200"/>
            <a:ext cx="3271838" cy="2674938"/>
            <a:chOff x="3570" y="1568"/>
            <a:chExt cx="2061" cy="1685"/>
          </a:xfrm>
        </p:grpSpPr>
        <p:sp>
          <p:nvSpPr>
            <p:cNvPr id="19464" name="Freeform 5"/>
            <p:cNvSpPr>
              <a:spLocks/>
            </p:cNvSpPr>
            <p:nvPr/>
          </p:nvSpPr>
          <p:spPr bwMode="auto">
            <a:xfrm>
              <a:off x="3570" y="1801"/>
              <a:ext cx="2061" cy="1452"/>
            </a:xfrm>
            <a:custGeom>
              <a:avLst/>
              <a:gdLst>
                <a:gd name="T0" fmla="*/ 16 w 1477"/>
                <a:gd name="T1" fmla="*/ 45 h 1452"/>
                <a:gd name="T2" fmla="*/ 33 w 1477"/>
                <a:gd name="T3" fmla="*/ 345 h 1452"/>
                <a:gd name="T4" fmla="*/ 41 w 1477"/>
                <a:gd name="T5" fmla="*/ 451 h 1452"/>
                <a:gd name="T6" fmla="*/ 49 w 1477"/>
                <a:gd name="T7" fmla="*/ 499 h 1452"/>
                <a:gd name="T8" fmla="*/ 57 w 1477"/>
                <a:gd name="T9" fmla="*/ 597 h 1452"/>
                <a:gd name="T10" fmla="*/ 187 w 1477"/>
                <a:gd name="T11" fmla="*/ 921 h 1452"/>
                <a:gd name="T12" fmla="*/ 211 w 1477"/>
                <a:gd name="T13" fmla="*/ 946 h 1452"/>
                <a:gd name="T14" fmla="*/ 236 w 1477"/>
                <a:gd name="T15" fmla="*/ 962 h 1452"/>
                <a:gd name="T16" fmla="*/ 341 w 1477"/>
                <a:gd name="T17" fmla="*/ 1067 h 1452"/>
                <a:gd name="T18" fmla="*/ 373 w 1477"/>
                <a:gd name="T19" fmla="*/ 1108 h 1452"/>
                <a:gd name="T20" fmla="*/ 414 w 1477"/>
                <a:gd name="T21" fmla="*/ 1148 h 1452"/>
                <a:gd name="T22" fmla="*/ 422 w 1477"/>
                <a:gd name="T23" fmla="*/ 1238 h 1452"/>
                <a:gd name="T24" fmla="*/ 519 w 1477"/>
                <a:gd name="T25" fmla="*/ 1343 h 1452"/>
                <a:gd name="T26" fmla="*/ 974 w 1477"/>
                <a:gd name="T27" fmla="*/ 1432 h 1452"/>
                <a:gd name="T28" fmla="*/ 1095 w 1477"/>
                <a:gd name="T29" fmla="*/ 1424 h 1452"/>
                <a:gd name="T30" fmla="*/ 1242 w 1477"/>
                <a:gd name="T31" fmla="*/ 1270 h 1452"/>
                <a:gd name="T32" fmla="*/ 1266 w 1477"/>
                <a:gd name="T33" fmla="*/ 1059 h 1452"/>
                <a:gd name="T34" fmla="*/ 1371 w 1477"/>
                <a:gd name="T35" fmla="*/ 832 h 1452"/>
                <a:gd name="T36" fmla="*/ 1412 w 1477"/>
                <a:gd name="T37" fmla="*/ 727 h 1452"/>
                <a:gd name="T38" fmla="*/ 1436 w 1477"/>
                <a:gd name="T39" fmla="*/ 662 h 1452"/>
                <a:gd name="T40" fmla="*/ 1477 w 1477"/>
                <a:gd name="T41" fmla="*/ 524 h 1452"/>
                <a:gd name="T42" fmla="*/ 1469 w 1477"/>
                <a:gd name="T43" fmla="*/ 361 h 1452"/>
                <a:gd name="T44" fmla="*/ 1452 w 1477"/>
                <a:gd name="T45" fmla="*/ 337 h 1452"/>
                <a:gd name="T46" fmla="*/ 1396 w 1477"/>
                <a:gd name="T47" fmla="*/ 264 h 1452"/>
                <a:gd name="T48" fmla="*/ 1201 w 1477"/>
                <a:gd name="T49" fmla="*/ 191 h 1452"/>
                <a:gd name="T50" fmla="*/ 1087 w 1477"/>
                <a:gd name="T51" fmla="*/ 175 h 1452"/>
                <a:gd name="T52" fmla="*/ 982 w 1477"/>
                <a:gd name="T53" fmla="*/ 142 h 1452"/>
                <a:gd name="T54" fmla="*/ 893 w 1477"/>
                <a:gd name="T55" fmla="*/ 118 h 1452"/>
                <a:gd name="T56" fmla="*/ 868 w 1477"/>
                <a:gd name="T57" fmla="*/ 110 h 1452"/>
                <a:gd name="T58" fmla="*/ 519 w 1477"/>
                <a:gd name="T59" fmla="*/ 29 h 1452"/>
                <a:gd name="T60" fmla="*/ 236 w 1477"/>
                <a:gd name="T61" fmla="*/ 5 h 1452"/>
                <a:gd name="T62" fmla="*/ 25 w 1477"/>
                <a:gd name="T63" fmla="*/ 29 h 1452"/>
                <a:gd name="T64" fmla="*/ 16 w 1477"/>
                <a:gd name="T65" fmla="*/ 45 h 14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77"/>
                <a:gd name="T100" fmla="*/ 0 h 1452"/>
                <a:gd name="T101" fmla="*/ 1477 w 1477"/>
                <a:gd name="T102" fmla="*/ 1452 h 14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77" h="1452">
                  <a:moveTo>
                    <a:pt x="16" y="45"/>
                  </a:moveTo>
                  <a:cubicBezTo>
                    <a:pt x="8" y="146"/>
                    <a:pt x="0" y="247"/>
                    <a:pt x="33" y="345"/>
                  </a:cubicBezTo>
                  <a:cubicBezTo>
                    <a:pt x="36" y="380"/>
                    <a:pt x="37" y="416"/>
                    <a:pt x="41" y="451"/>
                  </a:cubicBezTo>
                  <a:cubicBezTo>
                    <a:pt x="43" y="467"/>
                    <a:pt x="47" y="483"/>
                    <a:pt x="49" y="499"/>
                  </a:cubicBezTo>
                  <a:cubicBezTo>
                    <a:pt x="53" y="532"/>
                    <a:pt x="54" y="564"/>
                    <a:pt x="57" y="597"/>
                  </a:cubicBezTo>
                  <a:cubicBezTo>
                    <a:pt x="67" y="696"/>
                    <a:pt x="87" y="872"/>
                    <a:pt x="187" y="921"/>
                  </a:cubicBezTo>
                  <a:cubicBezTo>
                    <a:pt x="195" y="929"/>
                    <a:pt x="202" y="939"/>
                    <a:pt x="211" y="946"/>
                  </a:cubicBezTo>
                  <a:cubicBezTo>
                    <a:pt x="219" y="952"/>
                    <a:pt x="229" y="955"/>
                    <a:pt x="236" y="962"/>
                  </a:cubicBezTo>
                  <a:cubicBezTo>
                    <a:pt x="275" y="998"/>
                    <a:pt x="302" y="1034"/>
                    <a:pt x="341" y="1067"/>
                  </a:cubicBezTo>
                  <a:cubicBezTo>
                    <a:pt x="369" y="1091"/>
                    <a:pt x="346" y="1077"/>
                    <a:pt x="373" y="1108"/>
                  </a:cubicBezTo>
                  <a:cubicBezTo>
                    <a:pt x="386" y="1122"/>
                    <a:pt x="414" y="1148"/>
                    <a:pt x="414" y="1148"/>
                  </a:cubicBezTo>
                  <a:cubicBezTo>
                    <a:pt x="417" y="1178"/>
                    <a:pt x="416" y="1208"/>
                    <a:pt x="422" y="1238"/>
                  </a:cubicBezTo>
                  <a:cubicBezTo>
                    <a:pt x="429" y="1273"/>
                    <a:pt x="487" y="1332"/>
                    <a:pt x="519" y="1343"/>
                  </a:cubicBezTo>
                  <a:cubicBezTo>
                    <a:pt x="635" y="1452"/>
                    <a:pt x="833" y="1428"/>
                    <a:pt x="974" y="1432"/>
                  </a:cubicBezTo>
                  <a:cubicBezTo>
                    <a:pt x="1016" y="1443"/>
                    <a:pt x="1054" y="1438"/>
                    <a:pt x="1095" y="1424"/>
                  </a:cubicBezTo>
                  <a:cubicBezTo>
                    <a:pt x="1148" y="1374"/>
                    <a:pt x="1199" y="1330"/>
                    <a:pt x="1242" y="1270"/>
                  </a:cubicBezTo>
                  <a:cubicBezTo>
                    <a:pt x="1267" y="1195"/>
                    <a:pt x="1258" y="1151"/>
                    <a:pt x="1266" y="1059"/>
                  </a:cubicBezTo>
                  <a:cubicBezTo>
                    <a:pt x="1273" y="973"/>
                    <a:pt x="1325" y="901"/>
                    <a:pt x="1371" y="832"/>
                  </a:cubicBezTo>
                  <a:cubicBezTo>
                    <a:pt x="1381" y="794"/>
                    <a:pt x="1390" y="760"/>
                    <a:pt x="1412" y="727"/>
                  </a:cubicBezTo>
                  <a:cubicBezTo>
                    <a:pt x="1433" y="641"/>
                    <a:pt x="1404" y="748"/>
                    <a:pt x="1436" y="662"/>
                  </a:cubicBezTo>
                  <a:cubicBezTo>
                    <a:pt x="1452" y="617"/>
                    <a:pt x="1462" y="569"/>
                    <a:pt x="1477" y="524"/>
                  </a:cubicBezTo>
                  <a:cubicBezTo>
                    <a:pt x="1474" y="470"/>
                    <a:pt x="1476" y="415"/>
                    <a:pt x="1469" y="361"/>
                  </a:cubicBezTo>
                  <a:cubicBezTo>
                    <a:pt x="1468" y="351"/>
                    <a:pt x="1457" y="346"/>
                    <a:pt x="1452" y="337"/>
                  </a:cubicBezTo>
                  <a:cubicBezTo>
                    <a:pt x="1435" y="305"/>
                    <a:pt x="1454" y="283"/>
                    <a:pt x="1396" y="264"/>
                  </a:cubicBezTo>
                  <a:cubicBezTo>
                    <a:pt x="1329" y="242"/>
                    <a:pt x="1271" y="202"/>
                    <a:pt x="1201" y="191"/>
                  </a:cubicBezTo>
                  <a:cubicBezTo>
                    <a:pt x="1143" y="172"/>
                    <a:pt x="1206" y="191"/>
                    <a:pt x="1087" y="175"/>
                  </a:cubicBezTo>
                  <a:cubicBezTo>
                    <a:pt x="1050" y="170"/>
                    <a:pt x="1017" y="151"/>
                    <a:pt x="982" y="142"/>
                  </a:cubicBezTo>
                  <a:cubicBezTo>
                    <a:pt x="864" y="111"/>
                    <a:pt x="1027" y="162"/>
                    <a:pt x="893" y="118"/>
                  </a:cubicBezTo>
                  <a:cubicBezTo>
                    <a:pt x="885" y="115"/>
                    <a:pt x="868" y="110"/>
                    <a:pt x="868" y="110"/>
                  </a:cubicBezTo>
                  <a:cubicBezTo>
                    <a:pt x="772" y="46"/>
                    <a:pt x="627" y="35"/>
                    <a:pt x="519" y="29"/>
                  </a:cubicBezTo>
                  <a:cubicBezTo>
                    <a:pt x="431" y="0"/>
                    <a:pt x="329" y="15"/>
                    <a:pt x="236" y="5"/>
                  </a:cubicBezTo>
                  <a:cubicBezTo>
                    <a:pt x="158" y="9"/>
                    <a:pt x="96" y="5"/>
                    <a:pt x="25" y="29"/>
                  </a:cubicBezTo>
                  <a:cubicBezTo>
                    <a:pt x="6" y="47"/>
                    <a:pt x="0" y="45"/>
                    <a:pt x="16" y="45"/>
                  </a:cubicBezTo>
                  <a:close/>
                </a:path>
              </a:pathLst>
            </a:custGeom>
            <a:solidFill>
              <a:srgbClr val="FFFFCC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Freeform 6"/>
            <p:cNvSpPr>
              <a:spLocks/>
            </p:cNvSpPr>
            <p:nvPr/>
          </p:nvSpPr>
          <p:spPr bwMode="auto">
            <a:xfrm>
              <a:off x="4250" y="2065"/>
              <a:ext cx="1062" cy="1004"/>
            </a:xfrm>
            <a:custGeom>
              <a:avLst/>
              <a:gdLst>
                <a:gd name="T0" fmla="*/ 390 w 909"/>
                <a:gd name="T1" fmla="*/ 0 h 1336"/>
                <a:gd name="T2" fmla="*/ 301 w 909"/>
                <a:gd name="T3" fmla="*/ 65 h 1336"/>
                <a:gd name="T4" fmla="*/ 260 w 909"/>
                <a:gd name="T5" fmla="*/ 97 h 1336"/>
                <a:gd name="T6" fmla="*/ 228 w 909"/>
                <a:gd name="T7" fmla="*/ 130 h 1336"/>
                <a:gd name="T8" fmla="*/ 146 w 909"/>
                <a:gd name="T9" fmla="*/ 235 h 1336"/>
                <a:gd name="T10" fmla="*/ 106 w 909"/>
                <a:gd name="T11" fmla="*/ 397 h 1336"/>
                <a:gd name="T12" fmla="*/ 65 w 909"/>
                <a:gd name="T13" fmla="*/ 470 h 1336"/>
                <a:gd name="T14" fmla="*/ 49 w 909"/>
                <a:gd name="T15" fmla="*/ 519 h 1336"/>
                <a:gd name="T16" fmla="*/ 41 w 909"/>
                <a:gd name="T17" fmla="*/ 543 h 1336"/>
                <a:gd name="T18" fmla="*/ 33 w 909"/>
                <a:gd name="T19" fmla="*/ 641 h 1336"/>
                <a:gd name="T20" fmla="*/ 0 w 909"/>
                <a:gd name="T21" fmla="*/ 762 h 1336"/>
                <a:gd name="T22" fmla="*/ 25 w 909"/>
                <a:gd name="T23" fmla="*/ 892 h 1336"/>
                <a:gd name="T24" fmla="*/ 49 w 909"/>
                <a:gd name="T25" fmla="*/ 998 h 1336"/>
                <a:gd name="T26" fmla="*/ 57 w 909"/>
                <a:gd name="T27" fmla="*/ 1022 h 1336"/>
                <a:gd name="T28" fmla="*/ 82 w 909"/>
                <a:gd name="T29" fmla="*/ 1030 h 1336"/>
                <a:gd name="T30" fmla="*/ 146 w 909"/>
                <a:gd name="T31" fmla="*/ 1063 h 1336"/>
                <a:gd name="T32" fmla="*/ 146 w 909"/>
                <a:gd name="T33" fmla="*/ 1176 h 1336"/>
                <a:gd name="T34" fmla="*/ 171 w 909"/>
                <a:gd name="T35" fmla="*/ 1152 h 1336"/>
                <a:gd name="T36" fmla="*/ 203 w 909"/>
                <a:gd name="T37" fmla="*/ 1201 h 1336"/>
                <a:gd name="T38" fmla="*/ 228 w 909"/>
                <a:gd name="T39" fmla="*/ 1209 h 1336"/>
                <a:gd name="T40" fmla="*/ 284 w 909"/>
                <a:gd name="T41" fmla="*/ 1265 h 1336"/>
                <a:gd name="T42" fmla="*/ 568 w 909"/>
                <a:gd name="T43" fmla="*/ 1257 h 1336"/>
                <a:gd name="T44" fmla="*/ 658 w 909"/>
                <a:gd name="T45" fmla="*/ 1168 h 1336"/>
                <a:gd name="T46" fmla="*/ 731 w 909"/>
                <a:gd name="T47" fmla="*/ 917 h 1336"/>
                <a:gd name="T48" fmla="*/ 739 w 909"/>
                <a:gd name="T49" fmla="*/ 811 h 1336"/>
                <a:gd name="T50" fmla="*/ 820 w 909"/>
                <a:gd name="T51" fmla="*/ 698 h 1336"/>
                <a:gd name="T52" fmla="*/ 909 w 909"/>
                <a:gd name="T53" fmla="*/ 414 h 1336"/>
                <a:gd name="T54" fmla="*/ 901 w 909"/>
                <a:gd name="T55" fmla="*/ 186 h 1336"/>
                <a:gd name="T56" fmla="*/ 844 w 909"/>
                <a:gd name="T57" fmla="*/ 146 h 1336"/>
                <a:gd name="T58" fmla="*/ 787 w 909"/>
                <a:gd name="T59" fmla="*/ 97 h 1336"/>
                <a:gd name="T60" fmla="*/ 722 w 909"/>
                <a:gd name="T61" fmla="*/ 49 h 1336"/>
                <a:gd name="T62" fmla="*/ 601 w 909"/>
                <a:gd name="T63" fmla="*/ 16 h 1336"/>
                <a:gd name="T64" fmla="*/ 390 w 909"/>
                <a:gd name="T65" fmla="*/ 0 h 1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9"/>
                <a:gd name="T100" fmla="*/ 0 h 1336"/>
                <a:gd name="T101" fmla="*/ 909 w 909"/>
                <a:gd name="T102" fmla="*/ 1336 h 1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9" h="1336">
                  <a:moveTo>
                    <a:pt x="390" y="0"/>
                  </a:moveTo>
                  <a:cubicBezTo>
                    <a:pt x="368" y="32"/>
                    <a:pt x="338" y="53"/>
                    <a:pt x="301" y="65"/>
                  </a:cubicBezTo>
                  <a:cubicBezTo>
                    <a:pt x="288" y="77"/>
                    <a:pt x="271" y="83"/>
                    <a:pt x="260" y="97"/>
                  </a:cubicBezTo>
                  <a:cubicBezTo>
                    <a:pt x="229" y="137"/>
                    <a:pt x="280" y="113"/>
                    <a:pt x="228" y="130"/>
                  </a:cubicBezTo>
                  <a:cubicBezTo>
                    <a:pt x="215" y="166"/>
                    <a:pt x="175" y="208"/>
                    <a:pt x="146" y="235"/>
                  </a:cubicBezTo>
                  <a:cubicBezTo>
                    <a:pt x="128" y="289"/>
                    <a:pt x="124" y="343"/>
                    <a:pt x="106" y="397"/>
                  </a:cubicBezTo>
                  <a:cubicBezTo>
                    <a:pt x="97" y="424"/>
                    <a:pt x="65" y="470"/>
                    <a:pt x="65" y="470"/>
                  </a:cubicBezTo>
                  <a:cubicBezTo>
                    <a:pt x="60" y="486"/>
                    <a:pt x="54" y="503"/>
                    <a:pt x="49" y="519"/>
                  </a:cubicBezTo>
                  <a:cubicBezTo>
                    <a:pt x="46" y="527"/>
                    <a:pt x="41" y="543"/>
                    <a:pt x="41" y="543"/>
                  </a:cubicBezTo>
                  <a:cubicBezTo>
                    <a:pt x="38" y="576"/>
                    <a:pt x="38" y="609"/>
                    <a:pt x="33" y="641"/>
                  </a:cubicBezTo>
                  <a:cubicBezTo>
                    <a:pt x="27" y="680"/>
                    <a:pt x="8" y="722"/>
                    <a:pt x="0" y="762"/>
                  </a:cubicBezTo>
                  <a:cubicBezTo>
                    <a:pt x="6" y="807"/>
                    <a:pt x="11" y="849"/>
                    <a:pt x="25" y="892"/>
                  </a:cubicBezTo>
                  <a:cubicBezTo>
                    <a:pt x="35" y="965"/>
                    <a:pt x="27" y="932"/>
                    <a:pt x="49" y="998"/>
                  </a:cubicBezTo>
                  <a:cubicBezTo>
                    <a:pt x="52" y="1006"/>
                    <a:pt x="49" y="1019"/>
                    <a:pt x="57" y="1022"/>
                  </a:cubicBezTo>
                  <a:cubicBezTo>
                    <a:pt x="65" y="1025"/>
                    <a:pt x="74" y="1027"/>
                    <a:pt x="82" y="1030"/>
                  </a:cubicBezTo>
                  <a:cubicBezTo>
                    <a:pt x="114" y="1080"/>
                    <a:pt x="83" y="1088"/>
                    <a:pt x="146" y="1063"/>
                  </a:cubicBezTo>
                  <a:cubicBezTo>
                    <a:pt x="124" y="1118"/>
                    <a:pt x="136" y="1117"/>
                    <a:pt x="146" y="1176"/>
                  </a:cubicBezTo>
                  <a:cubicBezTo>
                    <a:pt x="154" y="1168"/>
                    <a:pt x="160" y="1147"/>
                    <a:pt x="171" y="1152"/>
                  </a:cubicBezTo>
                  <a:cubicBezTo>
                    <a:pt x="189" y="1160"/>
                    <a:pt x="184" y="1195"/>
                    <a:pt x="203" y="1201"/>
                  </a:cubicBezTo>
                  <a:cubicBezTo>
                    <a:pt x="211" y="1204"/>
                    <a:pt x="220" y="1206"/>
                    <a:pt x="228" y="1209"/>
                  </a:cubicBezTo>
                  <a:cubicBezTo>
                    <a:pt x="265" y="1264"/>
                    <a:pt x="242" y="1251"/>
                    <a:pt x="284" y="1265"/>
                  </a:cubicBezTo>
                  <a:cubicBezTo>
                    <a:pt x="355" y="1336"/>
                    <a:pt x="499" y="1330"/>
                    <a:pt x="568" y="1257"/>
                  </a:cubicBezTo>
                  <a:cubicBezTo>
                    <a:pt x="581" y="1217"/>
                    <a:pt x="623" y="1190"/>
                    <a:pt x="658" y="1168"/>
                  </a:cubicBezTo>
                  <a:cubicBezTo>
                    <a:pt x="679" y="1085"/>
                    <a:pt x="701" y="997"/>
                    <a:pt x="731" y="917"/>
                  </a:cubicBezTo>
                  <a:cubicBezTo>
                    <a:pt x="734" y="882"/>
                    <a:pt x="735" y="846"/>
                    <a:pt x="739" y="811"/>
                  </a:cubicBezTo>
                  <a:cubicBezTo>
                    <a:pt x="744" y="770"/>
                    <a:pt x="797" y="732"/>
                    <a:pt x="820" y="698"/>
                  </a:cubicBezTo>
                  <a:cubicBezTo>
                    <a:pt x="851" y="604"/>
                    <a:pt x="878" y="508"/>
                    <a:pt x="909" y="414"/>
                  </a:cubicBezTo>
                  <a:cubicBezTo>
                    <a:pt x="906" y="338"/>
                    <a:pt x="906" y="262"/>
                    <a:pt x="901" y="186"/>
                  </a:cubicBezTo>
                  <a:cubicBezTo>
                    <a:pt x="900" y="163"/>
                    <a:pt x="844" y="146"/>
                    <a:pt x="844" y="146"/>
                  </a:cubicBezTo>
                  <a:cubicBezTo>
                    <a:pt x="826" y="118"/>
                    <a:pt x="819" y="107"/>
                    <a:pt x="787" y="97"/>
                  </a:cubicBezTo>
                  <a:cubicBezTo>
                    <a:pt x="765" y="82"/>
                    <a:pt x="746" y="61"/>
                    <a:pt x="722" y="49"/>
                  </a:cubicBezTo>
                  <a:cubicBezTo>
                    <a:pt x="687" y="31"/>
                    <a:pt x="640" y="24"/>
                    <a:pt x="601" y="16"/>
                  </a:cubicBezTo>
                  <a:cubicBezTo>
                    <a:pt x="495" y="23"/>
                    <a:pt x="479" y="22"/>
                    <a:pt x="390" y="0"/>
                  </a:cubicBezTo>
                  <a:close/>
                </a:path>
              </a:pathLst>
            </a:custGeom>
            <a:solidFill>
              <a:srgbClr val="66CCFF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Freeform 7"/>
            <p:cNvSpPr>
              <a:spLocks/>
            </p:cNvSpPr>
            <p:nvPr/>
          </p:nvSpPr>
          <p:spPr bwMode="auto">
            <a:xfrm>
              <a:off x="3988" y="1974"/>
              <a:ext cx="1154" cy="1042"/>
            </a:xfrm>
            <a:custGeom>
              <a:avLst/>
              <a:gdLst>
                <a:gd name="T0" fmla="*/ 19 w 1106"/>
                <a:gd name="T1" fmla="*/ 335 h 1050"/>
                <a:gd name="T2" fmla="*/ 68 w 1106"/>
                <a:gd name="T3" fmla="*/ 278 h 1050"/>
                <a:gd name="T4" fmla="*/ 84 w 1106"/>
                <a:gd name="T5" fmla="*/ 246 h 1050"/>
                <a:gd name="T6" fmla="*/ 76 w 1106"/>
                <a:gd name="T7" fmla="*/ 213 h 1050"/>
                <a:gd name="T8" fmla="*/ 141 w 1106"/>
                <a:gd name="T9" fmla="*/ 173 h 1050"/>
                <a:gd name="T10" fmla="*/ 190 w 1106"/>
                <a:gd name="T11" fmla="*/ 156 h 1050"/>
                <a:gd name="T12" fmla="*/ 214 w 1106"/>
                <a:gd name="T13" fmla="*/ 148 h 1050"/>
                <a:gd name="T14" fmla="*/ 238 w 1106"/>
                <a:gd name="T15" fmla="*/ 156 h 1050"/>
                <a:gd name="T16" fmla="*/ 303 w 1106"/>
                <a:gd name="T17" fmla="*/ 100 h 1050"/>
                <a:gd name="T18" fmla="*/ 409 w 1106"/>
                <a:gd name="T19" fmla="*/ 19 h 1050"/>
                <a:gd name="T20" fmla="*/ 425 w 1106"/>
                <a:gd name="T21" fmla="*/ 2 h 1050"/>
                <a:gd name="T22" fmla="*/ 449 w 1106"/>
                <a:gd name="T23" fmla="*/ 2 h 1050"/>
                <a:gd name="T24" fmla="*/ 701 w 1106"/>
                <a:gd name="T25" fmla="*/ 27 h 1050"/>
                <a:gd name="T26" fmla="*/ 831 w 1106"/>
                <a:gd name="T27" fmla="*/ 51 h 1050"/>
                <a:gd name="T28" fmla="*/ 1017 w 1106"/>
                <a:gd name="T29" fmla="*/ 92 h 1050"/>
                <a:gd name="T30" fmla="*/ 1042 w 1106"/>
                <a:gd name="T31" fmla="*/ 108 h 1050"/>
                <a:gd name="T32" fmla="*/ 1074 w 1106"/>
                <a:gd name="T33" fmla="*/ 156 h 1050"/>
                <a:gd name="T34" fmla="*/ 1106 w 1106"/>
                <a:gd name="T35" fmla="*/ 238 h 1050"/>
                <a:gd name="T36" fmla="*/ 1033 w 1106"/>
                <a:gd name="T37" fmla="*/ 692 h 1050"/>
                <a:gd name="T38" fmla="*/ 960 w 1106"/>
                <a:gd name="T39" fmla="*/ 805 h 1050"/>
                <a:gd name="T40" fmla="*/ 912 w 1106"/>
                <a:gd name="T41" fmla="*/ 870 h 1050"/>
                <a:gd name="T42" fmla="*/ 887 w 1106"/>
                <a:gd name="T43" fmla="*/ 919 h 1050"/>
                <a:gd name="T44" fmla="*/ 831 w 1106"/>
                <a:gd name="T45" fmla="*/ 1000 h 1050"/>
                <a:gd name="T46" fmla="*/ 652 w 1106"/>
                <a:gd name="T47" fmla="*/ 1049 h 1050"/>
                <a:gd name="T48" fmla="*/ 522 w 1106"/>
                <a:gd name="T49" fmla="*/ 1033 h 1050"/>
                <a:gd name="T50" fmla="*/ 474 w 1106"/>
                <a:gd name="T51" fmla="*/ 1008 h 1050"/>
                <a:gd name="T52" fmla="*/ 425 w 1106"/>
                <a:gd name="T53" fmla="*/ 943 h 1050"/>
                <a:gd name="T54" fmla="*/ 311 w 1106"/>
                <a:gd name="T55" fmla="*/ 862 h 1050"/>
                <a:gd name="T56" fmla="*/ 214 w 1106"/>
                <a:gd name="T57" fmla="*/ 814 h 1050"/>
                <a:gd name="T58" fmla="*/ 109 w 1106"/>
                <a:gd name="T59" fmla="*/ 716 h 1050"/>
                <a:gd name="T60" fmla="*/ 76 w 1106"/>
                <a:gd name="T61" fmla="*/ 643 h 1050"/>
                <a:gd name="T62" fmla="*/ 60 w 1106"/>
                <a:gd name="T63" fmla="*/ 513 h 1050"/>
                <a:gd name="T64" fmla="*/ 19 w 1106"/>
                <a:gd name="T65" fmla="*/ 335 h 10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1050"/>
                <a:gd name="T101" fmla="*/ 1106 w 1106"/>
                <a:gd name="T102" fmla="*/ 1050 h 10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1050">
                  <a:moveTo>
                    <a:pt x="19" y="335"/>
                  </a:moveTo>
                  <a:cubicBezTo>
                    <a:pt x="45" y="310"/>
                    <a:pt x="36" y="300"/>
                    <a:pt x="68" y="278"/>
                  </a:cubicBezTo>
                  <a:cubicBezTo>
                    <a:pt x="45" y="208"/>
                    <a:pt x="65" y="295"/>
                    <a:pt x="84" y="246"/>
                  </a:cubicBezTo>
                  <a:cubicBezTo>
                    <a:pt x="88" y="235"/>
                    <a:pt x="79" y="224"/>
                    <a:pt x="76" y="213"/>
                  </a:cubicBezTo>
                  <a:cubicBezTo>
                    <a:pt x="90" y="172"/>
                    <a:pt x="102" y="185"/>
                    <a:pt x="141" y="173"/>
                  </a:cubicBezTo>
                  <a:cubicBezTo>
                    <a:pt x="158" y="168"/>
                    <a:pt x="174" y="162"/>
                    <a:pt x="190" y="156"/>
                  </a:cubicBezTo>
                  <a:cubicBezTo>
                    <a:pt x="198" y="153"/>
                    <a:pt x="214" y="148"/>
                    <a:pt x="214" y="148"/>
                  </a:cubicBezTo>
                  <a:cubicBezTo>
                    <a:pt x="222" y="151"/>
                    <a:pt x="230" y="160"/>
                    <a:pt x="238" y="156"/>
                  </a:cubicBezTo>
                  <a:cubicBezTo>
                    <a:pt x="264" y="143"/>
                    <a:pt x="279" y="116"/>
                    <a:pt x="303" y="100"/>
                  </a:cubicBezTo>
                  <a:cubicBezTo>
                    <a:pt x="317" y="56"/>
                    <a:pt x="366" y="33"/>
                    <a:pt x="409" y="19"/>
                  </a:cubicBezTo>
                  <a:cubicBezTo>
                    <a:pt x="414" y="13"/>
                    <a:pt x="418" y="0"/>
                    <a:pt x="425" y="2"/>
                  </a:cubicBezTo>
                  <a:cubicBezTo>
                    <a:pt x="452" y="11"/>
                    <a:pt x="410" y="63"/>
                    <a:pt x="449" y="2"/>
                  </a:cubicBezTo>
                  <a:cubicBezTo>
                    <a:pt x="538" y="7"/>
                    <a:pt x="613" y="19"/>
                    <a:pt x="701" y="27"/>
                  </a:cubicBezTo>
                  <a:cubicBezTo>
                    <a:pt x="746" y="36"/>
                    <a:pt x="784" y="45"/>
                    <a:pt x="831" y="51"/>
                  </a:cubicBezTo>
                  <a:cubicBezTo>
                    <a:pt x="893" y="66"/>
                    <a:pt x="955" y="75"/>
                    <a:pt x="1017" y="92"/>
                  </a:cubicBezTo>
                  <a:cubicBezTo>
                    <a:pt x="1025" y="97"/>
                    <a:pt x="1035" y="101"/>
                    <a:pt x="1042" y="108"/>
                  </a:cubicBezTo>
                  <a:cubicBezTo>
                    <a:pt x="1055" y="122"/>
                    <a:pt x="1074" y="156"/>
                    <a:pt x="1074" y="156"/>
                  </a:cubicBezTo>
                  <a:cubicBezTo>
                    <a:pt x="1082" y="187"/>
                    <a:pt x="1096" y="208"/>
                    <a:pt x="1106" y="238"/>
                  </a:cubicBezTo>
                  <a:cubicBezTo>
                    <a:pt x="1096" y="391"/>
                    <a:pt x="1084" y="547"/>
                    <a:pt x="1033" y="692"/>
                  </a:cubicBezTo>
                  <a:cubicBezTo>
                    <a:pt x="1017" y="739"/>
                    <a:pt x="998" y="775"/>
                    <a:pt x="960" y="805"/>
                  </a:cubicBezTo>
                  <a:cubicBezTo>
                    <a:pt x="939" y="822"/>
                    <a:pt x="912" y="870"/>
                    <a:pt x="912" y="870"/>
                  </a:cubicBezTo>
                  <a:cubicBezTo>
                    <a:pt x="884" y="958"/>
                    <a:pt x="928" y="827"/>
                    <a:pt x="887" y="919"/>
                  </a:cubicBezTo>
                  <a:cubicBezTo>
                    <a:pt x="868" y="960"/>
                    <a:pt x="877" y="985"/>
                    <a:pt x="831" y="1000"/>
                  </a:cubicBezTo>
                  <a:cubicBezTo>
                    <a:pt x="788" y="1040"/>
                    <a:pt x="707" y="1042"/>
                    <a:pt x="652" y="1049"/>
                  </a:cubicBezTo>
                  <a:cubicBezTo>
                    <a:pt x="641" y="1048"/>
                    <a:pt x="555" y="1050"/>
                    <a:pt x="522" y="1033"/>
                  </a:cubicBezTo>
                  <a:cubicBezTo>
                    <a:pt x="457" y="1000"/>
                    <a:pt x="537" y="1029"/>
                    <a:pt x="474" y="1008"/>
                  </a:cubicBezTo>
                  <a:cubicBezTo>
                    <a:pt x="454" y="989"/>
                    <a:pt x="448" y="958"/>
                    <a:pt x="425" y="943"/>
                  </a:cubicBezTo>
                  <a:cubicBezTo>
                    <a:pt x="383" y="915"/>
                    <a:pt x="359" y="878"/>
                    <a:pt x="311" y="862"/>
                  </a:cubicBezTo>
                  <a:cubicBezTo>
                    <a:pt x="282" y="842"/>
                    <a:pt x="247" y="825"/>
                    <a:pt x="214" y="814"/>
                  </a:cubicBezTo>
                  <a:cubicBezTo>
                    <a:pt x="173" y="785"/>
                    <a:pt x="151" y="744"/>
                    <a:pt x="109" y="716"/>
                  </a:cubicBezTo>
                  <a:cubicBezTo>
                    <a:pt x="99" y="690"/>
                    <a:pt x="85" y="670"/>
                    <a:pt x="76" y="643"/>
                  </a:cubicBezTo>
                  <a:cubicBezTo>
                    <a:pt x="74" y="628"/>
                    <a:pt x="65" y="534"/>
                    <a:pt x="60" y="513"/>
                  </a:cubicBezTo>
                  <a:cubicBezTo>
                    <a:pt x="50" y="469"/>
                    <a:pt x="0" y="374"/>
                    <a:pt x="19" y="335"/>
                  </a:cubicBezTo>
                  <a:close/>
                </a:path>
              </a:pathLst>
            </a:custGeom>
            <a:noFill/>
            <a:ln w="22225">
              <a:solidFill>
                <a:srgbClr val="66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8"/>
            <p:cNvSpPr>
              <a:spLocks noChangeShapeType="1"/>
            </p:cNvSpPr>
            <p:nvPr/>
          </p:nvSpPr>
          <p:spPr bwMode="auto">
            <a:xfrm>
              <a:off x="5118" y="2350"/>
              <a:ext cx="21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9"/>
            <p:cNvSpPr>
              <a:spLocks noChangeShapeType="1"/>
            </p:cNvSpPr>
            <p:nvPr/>
          </p:nvSpPr>
          <p:spPr bwMode="auto">
            <a:xfrm>
              <a:off x="4940" y="2836"/>
              <a:ext cx="114" cy="6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10"/>
            <p:cNvSpPr>
              <a:spLocks noChangeShapeType="1"/>
            </p:cNvSpPr>
            <p:nvPr/>
          </p:nvSpPr>
          <p:spPr bwMode="auto">
            <a:xfrm>
              <a:off x="4097" y="2171"/>
              <a:ext cx="178" cy="97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1"/>
            <p:cNvSpPr>
              <a:spLocks noChangeShapeType="1"/>
            </p:cNvSpPr>
            <p:nvPr/>
          </p:nvSpPr>
          <p:spPr bwMode="auto">
            <a:xfrm flipV="1">
              <a:off x="4072" y="2585"/>
              <a:ext cx="130" cy="4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12"/>
            <p:cNvSpPr>
              <a:spLocks noChangeShapeType="1"/>
            </p:cNvSpPr>
            <p:nvPr/>
          </p:nvSpPr>
          <p:spPr bwMode="auto">
            <a:xfrm>
              <a:off x="4373" y="1993"/>
              <a:ext cx="105" cy="81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13"/>
            <p:cNvSpPr>
              <a:spLocks noChangeShapeType="1"/>
            </p:cNvSpPr>
            <p:nvPr/>
          </p:nvSpPr>
          <p:spPr bwMode="auto">
            <a:xfrm flipV="1">
              <a:off x="5158" y="2155"/>
              <a:ext cx="57" cy="24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14"/>
            <p:cNvSpPr>
              <a:spLocks noChangeShapeType="1"/>
            </p:cNvSpPr>
            <p:nvPr/>
          </p:nvSpPr>
          <p:spPr bwMode="auto">
            <a:xfrm>
              <a:off x="5070" y="2682"/>
              <a:ext cx="55" cy="16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Text Box 15"/>
            <p:cNvSpPr txBox="1">
              <a:spLocks noChangeArrowheads="1"/>
            </p:cNvSpPr>
            <p:nvPr/>
          </p:nvSpPr>
          <p:spPr bwMode="auto">
            <a:xfrm>
              <a:off x="4405" y="2366"/>
              <a:ext cx="57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660066"/>
                  </a:solidFill>
                </a:rPr>
                <a:t>Object</a:t>
              </a:r>
            </a:p>
          </p:txBody>
        </p:sp>
        <p:sp>
          <p:nvSpPr>
            <p:cNvPr id="19475" name="Text Box 16"/>
            <p:cNvSpPr txBox="1">
              <a:spLocks noChangeArrowheads="1"/>
            </p:cNvSpPr>
            <p:nvPr/>
          </p:nvSpPr>
          <p:spPr bwMode="auto">
            <a:xfrm>
              <a:off x="4364" y="2998"/>
              <a:ext cx="9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660066"/>
                  </a:solidFill>
                </a:rPr>
                <a:t>Background</a:t>
              </a:r>
            </a:p>
          </p:txBody>
        </p:sp>
        <p:sp>
          <p:nvSpPr>
            <p:cNvPr id="19476" name="Text Box 17"/>
            <p:cNvSpPr txBox="1">
              <a:spLocks noChangeArrowheads="1"/>
            </p:cNvSpPr>
            <p:nvPr/>
          </p:nvSpPr>
          <p:spPr bwMode="auto">
            <a:xfrm>
              <a:off x="4850" y="1568"/>
              <a:ext cx="68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/>
                <a:t>Spline</a:t>
              </a:r>
            </a:p>
          </p:txBody>
        </p:sp>
        <p:sp>
          <p:nvSpPr>
            <p:cNvPr id="19477" name="Line 18"/>
            <p:cNvSpPr>
              <a:spLocks noChangeShapeType="1"/>
            </p:cNvSpPr>
            <p:nvPr/>
          </p:nvSpPr>
          <p:spPr bwMode="auto">
            <a:xfrm flipH="1">
              <a:off x="4944" y="1817"/>
              <a:ext cx="81" cy="222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1" name="Rectangle 19"/>
          <p:cNvSpPr>
            <a:spLocks noChangeArrowheads="1"/>
          </p:cNvSpPr>
          <p:nvPr/>
        </p:nvSpPr>
        <p:spPr bwMode="auto">
          <a:xfrm>
            <a:off x="571500" y="2667000"/>
            <a:ext cx="386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tx2"/>
                </a:solidFill>
                <a:latin typeface="+mn-lt"/>
              </a:rPr>
              <a:t>Nature of smart force</a:t>
            </a:r>
            <a:endParaRPr lang="en-US" alt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462" name="Rectangle 20"/>
          <p:cNvSpPr>
            <a:spLocks noChangeArrowheads="1"/>
          </p:cNvSpPr>
          <p:nvPr/>
        </p:nvSpPr>
        <p:spPr bwMode="auto">
          <a:xfrm>
            <a:off x="330200" y="3556000"/>
            <a:ext cx="5295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00100" lvl="1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Expanding within the object</a:t>
            </a:r>
          </a:p>
          <a:p>
            <a:pPr marL="800100" lvl="1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Compressing inside the background</a:t>
            </a:r>
          </a:p>
          <a:p>
            <a:pPr marL="800100" lvl="1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Weakens </a:t>
            </a:r>
            <a:r>
              <a:rPr lang="en-US" altLang="en-US" dirty="0" smtClean="0">
                <a:latin typeface="+mn-lt"/>
              </a:rPr>
              <a:t>at the vicinity of the </a:t>
            </a:r>
            <a:r>
              <a:rPr lang="en-US" altLang="en-US" dirty="0">
                <a:latin typeface="+mn-lt"/>
              </a:rPr>
              <a:t>object-background </a:t>
            </a:r>
            <a:r>
              <a:rPr lang="en-US" altLang="en-US" dirty="0" smtClean="0">
                <a:latin typeface="+mn-lt"/>
              </a:rPr>
              <a:t>interface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45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Design of the Smart Force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6238" y="1447799"/>
            <a:ext cx="5033962" cy="41957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>
                <a:cs typeface="Times New Roman" panose="02020603050405020304" pitchFamily="18" charset="0"/>
              </a:rPr>
              <a:t>Probably, we need…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Optimum object-background classification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Confidence level of the classification</a:t>
            </a:r>
          </a:p>
          <a:p>
            <a:pPr eaLnBrk="1" hangingPunct="1"/>
            <a:r>
              <a:rPr lang="en-US" altLang="en-US" sz="2800" dirty="0" smtClean="0">
                <a:cs typeface="Times New Roman" panose="02020603050405020304" pitchFamily="18" charset="0"/>
              </a:rPr>
              <a:t>We have used …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Object Class Uncertainty</a:t>
            </a:r>
            <a:r>
              <a:rPr lang="en-US" altLang="en-US" sz="2400" baseline="300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†</a:t>
            </a:r>
            <a:r>
              <a:rPr lang="en-US" altLang="en-U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Based Smart Force</a:t>
            </a:r>
          </a:p>
        </p:txBody>
      </p:sp>
      <p:pic>
        <p:nvPicPr>
          <p:cNvPr id="20484" name="Picture 5" descr="E:\users\bipul\mipg\papers\FELIX\SPIE\SPIE04\PSNAKE1\results\phantoms\study0_15_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1690688" cy="2120900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4" descr="E:\users\bipul\mipg\papers\FELIX\SPIE\SPIE04\PSNAKE1\results\phantoms\uncertainty\study1_15_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3784600"/>
            <a:ext cx="1692275" cy="2120900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1381" y="6161003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900" baseline="30000" dirty="0">
                <a:solidFill>
                  <a:srgbClr val="FFFF00"/>
                </a:solidFill>
                <a:cs typeface="Times New Roman" panose="02020603050405020304" pitchFamily="18" charset="0"/>
              </a:rPr>
              <a:t>†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Udupa, "Optimum image thresholding via class uncertainty and region homogeneity,"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 Mach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689-706, 2001</a:t>
            </a:r>
            <a:endParaRPr lang="en-US" sz="900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1401" y="2133600"/>
            <a:ext cx="123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Gray-scale image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391400" y="4230095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Smart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expanding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contracting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00"/>
                </a:solidFill>
              </a:rPr>
              <a:t>weak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195" name="Rectangle 4"/>
              <p:cNvSpPr>
                <a:spLocks noChangeArrowheads="1"/>
              </p:cNvSpPr>
              <p:nvPr/>
            </p:nvSpPr>
            <p:spPr bwMode="auto">
              <a:xfrm>
                <a:off x="622300" y="1323787"/>
                <a:ext cx="5626100" cy="2361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8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𝛕</m:t>
                        </m:r>
                      </m:e>
                      <m:sub>
                        <m: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altLang="en-US" sz="1800" dirty="0" smtClean="0">
                    <a:latin typeface="+mn-lt"/>
                    <a:cs typeface="Times New Roman" panose="02020603050405020304" pitchFamily="18" charset="0"/>
                  </a:rPr>
                  <a:t> : </a:t>
                </a:r>
                <a:r>
                  <a:rPr lang="en-US" altLang="en-US" sz="1800" dirty="0">
                    <a:latin typeface="+mn-lt"/>
                    <a:cs typeface="Times New Roman" panose="02020603050405020304" pitchFamily="18" charset="0"/>
                  </a:rPr>
                  <a:t>unit vector radially outward at the </a:t>
                </a:r>
                <a:r>
                  <a:rPr lang="en-US" altLang="en-US" sz="1800" dirty="0" smtClean="0">
                    <a:latin typeface="+mn-lt"/>
                    <a:cs typeface="Times New Roman" panose="02020603050405020304" pitchFamily="18" charset="0"/>
                  </a:rPr>
                  <a:t>location </a:t>
                </a:r>
                <a14:m>
                  <m:oMath xmlns:m="http://schemas.openxmlformats.org/officeDocument/2006/math">
                    <m:r>
                      <a:rPr lang="en-US" alt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altLang="en-US" sz="1800" dirty="0" smtClean="0">
                    <a:latin typeface="+mn-lt"/>
                    <a:cs typeface="Times New Roman" panose="02020603050405020304" pitchFamily="18" charset="0"/>
                  </a:rPr>
                  <a:t> on</a:t>
                </a:r>
                <a:r>
                  <a:rPr lang="en-US" altLang="en-US" sz="1800" b="1" dirty="0" smtClean="0"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800" dirty="0">
                    <a:latin typeface="+mn-lt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1800" dirty="0" smtClean="0">
                    <a:latin typeface="+mn-lt"/>
                    <a:cs typeface="Times New Roman" panose="02020603050405020304" pitchFamily="18" charset="0"/>
                  </a:rPr>
                  <a:t>contour </a:t>
                </a:r>
                <a14:m>
                  <m:oMath xmlns:m="http://schemas.openxmlformats.org/officeDocument/2006/math">
                    <m:r>
                      <a:rPr lang="en-US" alt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endParaRPr lang="en-US" altLang="en-US" sz="1800" dirty="0" smtClean="0">
                  <a:latin typeface="+mn-lt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ts val="1200"/>
                  </a:spcBef>
                </a:pPr>
                <a:r>
                  <a:rPr lang="en-US" altLang="en-US" sz="1800" dirty="0" smtClean="0">
                    <a:latin typeface="+mn-lt"/>
                    <a:cs typeface="Times New Roman" panose="02020603050405020304" pitchFamily="18" charset="0"/>
                  </a:rPr>
                  <a:t>Smart force</a:t>
                </a:r>
                <a:endParaRPr lang="en-US" altLang="en-US" sz="1800" dirty="0" smtClean="0">
                  <a:latin typeface="+mn-lt"/>
                  <a:cs typeface="Times New Roman" panose="02020603050405020304" pitchFamily="18" charset="0"/>
                </a:endParaRPr>
              </a:p>
              <a:p>
                <a:pPr eaLnBrk="1" hangingPunct="1"/>
                <a:endParaRPr lang="en-US" altLang="en-US" sz="800" dirty="0">
                  <a:latin typeface="+mn-lt"/>
                  <a:cs typeface="Times New Roman" panose="02020603050405020304" pitchFamily="18" charset="0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18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smart</m:t>
                          </m:r>
                          <m:r>
                            <a:rPr lang="en-US" altLang="en-US" sz="18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en-US" sz="1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en-US" sz="18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altLang="en-US" sz="1800" b="0" i="1" smtClean="0">
                                            <a:solidFill>
                                              <a:srgbClr val="00FFFF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en-US" sz="1800" b="0" i="1" smtClean="0">
                                            <a:solidFill>
                                              <a:srgbClr val="00FFFF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b="1" i="0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𝛕</m:t>
                                    </m:r>
                                  </m:e>
                                  <m:sub>
                                    <m: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en-US" sz="1800" b="0" i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b="0" i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∈</m:t>
                                </m:r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−1+</m:t>
                                </m:r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8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altLang="en-US" sz="1800" b="0" i="1" smtClean="0">
                                            <a:solidFill>
                                              <a:srgbClr val="00FFFF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1800" b="0" i="1" smtClean="0">
                                            <a:solidFill>
                                              <a:srgbClr val="00FFFF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en-US" sz="18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b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𝛕</m:t>
                                    </m:r>
                                  </m:e>
                                  <m:sub>
                                    <m:r>
                                      <a:rPr lang="en-US" altLang="en-US" sz="18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en-US" sz="18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8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  <m:r>
                                  <a:rPr lang="en-US" altLang="en-US" sz="18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en-US" sz="1800" b="0" i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otherwise</m:t>
                                </m:r>
                                <m:r>
                                  <m:rPr>
                                    <m:nor/>
                                  </m:rPr>
                                  <a:rPr lang="en-US" altLang="en-US" sz="1800" b="0" i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en-US" sz="1800" dirty="0">
                  <a:latin typeface="+mn-lt"/>
                  <a:cs typeface="Times New Roman" panose="02020603050405020304" pitchFamily="18" charset="0"/>
                </a:endParaRPr>
              </a:p>
              <a:p>
                <a:pPr eaLnBrk="1" hangingPunct="1"/>
                <a:endParaRPr lang="en-US" altLang="en-US" sz="1800" dirty="0">
                  <a:latin typeface="+mn-lt"/>
                </a:endParaRPr>
              </a:p>
            </p:txBody>
          </p:sp>
        </mc:Choice>
        <mc:Fallback>
          <p:sp>
            <p:nvSpPr>
              <p:cNvPr id="819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300" y="1323787"/>
                <a:ext cx="5626100" cy="2361609"/>
              </a:xfrm>
              <a:prstGeom prst="rect">
                <a:avLst/>
              </a:prstGeom>
              <a:blipFill rotWithShape="0">
                <a:blip r:embed="rId2"/>
                <a:stretch>
                  <a:fillRect l="-867" t="-7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6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73025"/>
            <a:ext cx="8839199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Object Class Uncertainty Induced Smart Force</a:t>
            </a:r>
          </a:p>
        </p:txBody>
      </p:sp>
      <p:pic>
        <p:nvPicPr>
          <p:cNvPr id="8197" name="Picture 7" descr="study0_15_2"/>
          <p:cNvPicPr>
            <a:picLocks noChangeAspect="1" noChangeArrowheads="1"/>
          </p:cNvPicPr>
          <p:nvPr/>
        </p:nvPicPr>
        <p:blipFill>
          <a:blip r:embed="rId3">
            <a:lum bright="-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1447800"/>
            <a:ext cx="1746250" cy="21923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8" descr="study1_15_2"/>
          <p:cNvPicPr>
            <a:picLocks noChangeAspect="1" noChangeArrowheads="1"/>
          </p:cNvPicPr>
          <p:nvPr/>
        </p:nvPicPr>
        <p:blipFill>
          <a:blip r:embed="rId4">
            <a:lum bright="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902075"/>
            <a:ext cx="1746250" cy="21923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58"/>
          <p:cNvGrpSpPr>
            <a:grpSpLocks/>
          </p:cNvGrpSpPr>
          <p:nvPr/>
        </p:nvGrpSpPr>
        <p:grpSpPr bwMode="auto">
          <a:xfrm>
            <a:off x="3918745" y="4648200"/>
            <a:ext cx="3322637" cy="1285875"/>
            <a:chOff x="3939" y="3336"/>
            <a:chExt cx="2093" cy="810"/>
          </a:xfrm>
        </p:grpSpPr>
        <p:sp>
          <p:nvSpPr>
            <p:cNvPr id="8225" name="Text Box 9"/>
            <p:cNvSpPr txBox="1">
              <a:spLocks noChangeArrowheads="1"/>
            </p:cNvSpPr>
            <p:nvPr/>
          </p:nvSpPr>
          <p:spPr bwMode="auto">
            <a:xfrm>
              <a:off x="3939" y="3734"/>
              <a:ext cx="20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00FF00"/>
                  </a:solidFill>
                  <a:latin typeface="+mn-lt"/>
                </a:rPr>
                <a:t>Contracting </a:t>
              </a:r>
              <a:r>
                <a:rPr lang="en-US" altLang="en-US" sz="1800" dirty="0" smtClean="0">
                  <a:solidFill>
                    <a:srgbClr val="00FF00"/>
                  </a:solidFill>
                  <a:latin typeface="+mn-lt"/>
                </a:rPr>
                <a:t>(inside background</a:t>
              </a:r>
              <a:r>
                <a:rPr lang="en-US" altLang="en-US" sz="1800" dirty="0">
                  <a:solidFill>
                    <a:srgbClr val="00FF00"/>
                  </a:solidFill>
                  <a:latin typeface="+mn-lt"/>
                </a:rPr>
                <a:t>)</a:t>
              </a:r>
            </a:p>
          </p:txBody>
        </p:sp>
        <p:grpSp>
          <p:nvGrpSpPr>
            <p:cNvPr id="8226" name="Group 45"/>
            <p:cNvGrpSpPr>
              <a:grpSpLocks/>
            </p:cNvGrpSpPr>
            <p:nvPr/>
          </p:nvGrpSpPr>
          <p:grpSpPr bwMode="auto">
            <a:xfrm>
              <a:off x="3939" y="3336"/>
              <a:ext cx="1647" cy="810"/>
              <a:chOff x="3939" y="3384"/>
              <a:chExt cx="1647" cy="810"/>
            </a:xfrm>
          </p:grpSpPr>
          <p:sp>
            <p:nvSpPr>
              <p:cNvPr id="8227" name="Text Box 10"/>
              <p:cNvSpPr txBox="1">
                <a:spLocks noChangeArrowheads="1"/>
              </p:cNvSpPr>
              <p:nvPr/>
            </p:nvSpPr>
            <p:spPr bwMode="auto">
              <a:xfrm>
                <a:off x="3939" y="3568"/>
                <a:ext cx="164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 dirty="0">
                    <a:solidFill>
                      <a:srgbClr val="FF0000"/>
                    </a:solidFill>
                    <a:latin typeface="+mn-lt"/>
                  </a:rPr>
                  <a:t>Expanding </a:t>
                </a:r>
                <a:r>
                  <a:rPr lang="en-US" altLang="en-US" sz="1800" dirty="0" smtClean="0">
                    <a:solidFill>
                      <a:srgbClr val="FF0000"/>
                    </a:solidFill>
                    <a:latin typeface="+mn-lt"/>
                  </a:rPr>
                  <a:t>(inside object</a:t>
                </a:r>
                <a:r>
                  <a:rPr lang="en-US" altLang="en-US" sz="1800" dirty="0">
                    <a:solidFill>
                      <a:srgbClr val="FF0000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8228" name="Text Box 11"/>
              <p:cNvSpPr txBox="1">
                <a:spLocks noChangeArrowheads="1"/>
              </p:cNvSpPr>
              <p:nvPr/>
            </p:nvSpPr>
            <p:spPr bwMode="auto">
              <a:xfrm>
                <a:off x="3939" y="3963"/>
                <a:ext cx="164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 dirty="0">
                    <a:solidFill>
                      <a:srgbClr val="FFFF00"/>
                    </a:solidFill>
                    <a:latin typeface="+mn-lt"/>
                  </a:rPr>
                  <a:t>Weak force </a:t>
                </a:r>
                <a:r>
                  <a:rPr lang="en-US" altLang="en-US" sz="1800" dirty="0" smtClean="0">
                    <a:solidFill>
                      <a:srgbClr val="FFFF00"/>
                    </a:solidFill>
                    <a:latin typeface="+mn-lt"/>
                  </a:rPr>
                  <a:t>(at interface</a:t>
                </a:r>
                <a:r>
                  <a:rPr lang="en-US" altLang="en-US" sz="1800" dirty="0">
                    <a:solidFill>
                      <a:srgbClr val="FFFF00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8229" name="Text Box 12"/>
              <p:cNvSpPr txBox="1">
                <a:spLocks noChangeArrowheads="1"/>
              </p:cNvSpPr>
              <p:nvPr/>
            </p:nvSpPr>
            <p:spPr bwMode="auto">
              <a:xfrm>
                <a:off x="3939" y="3384"/>
                <a:ext cx="148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 u="sng" dirty="0">
                    <a:latin typeface="+mn-lt"/>
                  </a:rPr>
                  <a:t>Type of </a:t>
                </a:r>
                <a:r>
                  <a:rPr lang="en-US" altLang="en-US" sz="1800" u="sng" dirty="0" smtClean="0">
                    <a:latin typeface="+mn-lt"/>
                  </a:rPr>
                  <a:t>Smart Forces</a:t>
                </a:r>
                <a:endParaRPr lang="en-US" altLang="en-US" sz="1800" u="sng" dirty="0">
                  <a:latin typeface="+mn-lt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59544" y="3562350"/>
            <a:ext cx="3830638" cy="2305050"/>
            <a:chOff x="498475" y="3875088"/>
            <a:chExt cx="3830638" cy="2305050"/>
          </a:xfrm>
        </p:grpSpPr>
        <p:grpSp>
          <p:nvGrpSpPr>
            <p:cNvPr id="8200" name="Group 60"/>
            <p:cNvGrpSpPr>
              <a:grpSpLocks/>
            </p:cNvGrpSpPr>
            <p:nvPr/>
          </p:nvGrpSpPr>
          <p:grpSpPr bwMode="auto">
            <a:xfrm>
              <a:off x="498475" y="3875088"/>
              <a:ext cx="3830638" cy="2305050"/>
              <a:chOff x="314" y="2441"/>
              <a:chExt cx="2413" cy="1452"/>
            </a:xfrm>
          </p:grpSpPr>
          <p:sp>
            <p:nvSpPr>
              <p:cNvPr id="8210" name="Freeform 14"/>
              <p:cNvSpPr>
                <a:spLocks/>
              </p:cNvSpPr>
              <p:nvPr/>
            </p:nvSpPr>
            <p:spPr bwMode="auto">
              <a:xfrm>
                <a:off x="666" y="2441"/>
                <a:ext cx="2061" cy="1452"/>
              </a:xfrm>
              <a:custGeom>
                <a:avLst/>
                <a:gdLst>
                  <a:gd name="T0" fmla="*/ 16 w 1477"/>
                  <a:gd name="T1" fmla="*/ 45 h 1452"/>
                  <a:gd name="T2" fmla="*/ 33 w 1477"/>
                  <a:gd name="T3" fmla="*/ 345 h 1452"/>
                  <a:gd name="T4" fmla="*/ 41 w 1477"/>
                  <a:gd name="T5" fmla="*/ 451 h 1452"/>
                  <a:gd name="T6" fmla="*/ 49 w 1477"/>
                  <a:gd name="T7" fmla="*/ 499 h 1452"/>
                  <a:gd name="T8" fmla="*/ 57 w 1477"/>
                  <a:gd name="T9" fmla="*/ 597 h 1452"/>
                  <a:gd name="T10" fmla="*/ 187 w 1477"/>
                  <a:gd name="T11" fmla="*/ 921 h 1452"/>
                  <a:gd name="T12" fmla="*/ 211 w 1477"/>
                  <a:gd name="T13" fmla="*/ 946 h 1452"/>
                  <a:gd name="T14" fmla="*/ 236 w 1477"/>
                  <a:gd name="T15" fmla="*/ 962 h 1452"/>
                  <a:gd name="T16" fmla="*/ 341 w 1477"/>
                  <a:gd name="T17" fmla="*/ 1067 h 1452"/>
                  <a:gd name="T18" fmla="*/ 373 w 1477"/>
                  <a:gd name="T19" fmla="*/ 1108 h 1452"/>
                  <a:gd name="T20" fmla="*/ 414 w 1477"/>
                  <a:gd name="T21" fmla="*/ 1148 h 1452"/>
                  <a:gd name="T22" fmla="*/ 422 w 1477"/>
                  <a:gd name="T23" fmla="*/ 1238 h 1452"/>
                  <a:gd name="T24" fmla="*/ 519 w 1477"/>
                  <a:gd name="T25" fmla="*/ 1343 h 1452"/>
                  <a:gd name="T26" fmla="*/ 974 w 1477"/>
                  <a:gd name="T27" fmla="*/ 1432 h 1452"/>
                  <a:gd name="T28" fmla="*/ 1095 w 1477"/>
                  <a:gd name="T29" fmla="*/ 1424 h 1452"/>
                  <a:gd name="T30" fmla="*/ 1242 w 1477"/>
                  <a:gd name="T31" fmla="*/ 1270 h 1452"/>
                  <a:gd name="T32" fmla="*/ 1266 w 1477"/>
                  <a:gd name="T33" fmla="*/ 1059 h 1452"/>
                  <a:gd name="T34" fmla="*/ 1371 w 1477"/>
                  <a:gd name="T35" fmla="*/ 832 h 1452"/>
                  <a:gd name="T36" fmla="*/ 1412 w 1477"/>
                  <a:gd name="T37" fmla="*/ 727 h 1452"/>
                  <a:gd name="T38" fmla="*/ 1436 w 1477"/>
                  <a:gd name="T39" fmla="*/ 662 h 1452"/>
                  <a:gd name="T40" fmla="*/ 1477 w 1477"/>
                  <a:gd name="T41" fmla="*/ 524 h 1452"/>
                  <a:gd name="T42" fmla="*/ 1469 w 1477"/>
                  <a:gd name="T43" fmla="*/ 361 h 1452"/>
                  <a:gd name="T44" fmla="*/ 1452 w 1477"/>
                  <a:gd name="T45" fmla="*/ 337 h 1452"/>
                  <a:gd name="T46" fmla="*/ 1396 w 1477"/>
                  <a:gd name="T47" fmla="*/ 264 h 1452"/>
                  <a:gd name="T48" fmla="*/ 1201 w 1477"/>
                  <a:gd name="T49" fmla="*/ 191 h 1452"/>
                  <a:gd name="T50" fmla="*/ 1087 w 1477"/>
                  <a:gd name="T51" fmla="*/ 175 h 1452"/>
                  <a:gd name="T52" fmla="*/ 982 w 1477"/>
                  <a:gd name="T53" fmla="*/ 142 h 1452"/>
                  <a:gd name="T54" fmla="*/ 893 w 1477"/>
                  <a:gd name="T55" fmla="*/ 118 h 1452"/>
                  <a:gd name="T56" fmla="*/ 868 w 1477"/>
                  <a:gd name="T57" fmla="*/ 110 h 1452"/>
                  <a:gd name="T58" fmla="*/ 519 w 1477"/>
                  <a:gd name="T59" fmla="*/ 29 h 1452"/>
                  <a:gd name="T60" fmla="*/ 236 w 1477"/>
                  <a:gd name="T61" fmla="*/ 5 h 1452"/>
                  <a:gd name="T62" fmla="*/ 25 w 1477"/>
                  <a:gd name="T63" fmla="*/ 29 h 1452"/>
                  <a:gd name="T64" fmla="*/ 16 w 1477"/>
                  <a:gd name="T65" fmla="*/ 45 h 14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77"/>
                  <a:gd name="T100" fmla="*/ 0 h 1452"/>
                  <a:gd name="T101" fmla="*/ 1477 w 1477"/>
                  <a:gd name="T102" fmla="*/ 1452 h 14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77" h="1452">
                    <a:moveTo>
                      <a:pt x="16" y="45"/>
                    </a:moveTo>
                    <a:cubicBezTo>
                      <a:pt x="8" y="146"/>
                      <a:pt x="0" y="247"/>
                      <a:pt x="33" y="345"/>
                    </a:cubicBezTo>
                    <a:cubicBezTo>
                      <a:pt x="36" y="380"/>
                      <a:pt x="37" y="416"/>
                      <a:pt x="41" y="451"/>
                    </a:cubicBezTo>
                    <a:cubicBezTo>
                      <a:pt x="43" y="467"/>
                      <a:pt x="47" y="483"/>
                      <a:pt x="49" y="499"/>
                    </a:cubicBezTo>
                    <a:cubicBezTo>
                      <a:pt x="53" y="532"/>
                      <a:pt x="54" y="564"/>
                      <a:pt x="57" y="597"/>
                    </a:cubicBezTo>
                    <a:cubicBezTo>
                      <a:pt x="67" y="696"/>
                      <a:pt x="87" y="872"/>
                      <a:pt x="187" y="921"/>
                    </a:cubicBezTo>
                    <a:cubicBezTo>
                      <a:pt x="195" y="929"/>
                      <a:pt x="202" y="939"/>
                      <a:pt x="211" y="946"/>
                    </a:cubicBezTo>
                    <a:cubicBezTo>
                      <a:pt x="219" y="952"/>
                      <a:pt x="229" y="955"/>
                      <a:pt x="236" y="962"/>
                    </a:cubicBezTo>
                    <a:cubicBezTo>
                      <a:pt x="275" y="998"/>
                      <a:pt x="302" y="1034"/>
                      <a:pt x="341" y="1067"/>
                    </a:cubicBezTo>
                    <a:cubicBezTo>
                      <a:pt x="369" y="1091"/>
                      <a:pt x="346" y="1077"/>
                      <a:pt x="373" y="1108"/>
                    </a:cubicBezTo>
                    <a:cubicBezTo>
                      <a:pt x="386" y="1122"/>
                      <a:pt x="414" y="1148"/>
                      <a:pt x="414" y="1148"/>
                    </a:cubicBezTo>
                    <a:cubicBezTo>
                      <a:pt x="417" y="1178"/>
                      <a:pt x="416" y="1208"/>
                      <a:pt x="422" y="1238"/>
                    </a:cubicBezTo>
                    <a:cubicBezTo>
                      <a:pt x="429" y="1273"/>
                      <a:pt x="487" y="1332"/>
                      <a:pt x="519" y="1343"/>
                    </a:cubicBezTo>
                    <a:cubicBezTo>
                      <a:pt x="635" y="1452"/>
                      <a:pt x="833" y="1428"/>
                      <a:pt x="974" y="1432"/>
                    </a:cubicBezTo>
                    <a:cubicBezTo>
                      <a:pt x="1016" y="1443"/>
                      <a:pt x="1054" y="1438"/>
                      <a:pt x="1095" y="1424"/>
                    </a:cubicBezTo>
                    <a:cubicBezTo>
                      <a:pt x="1148" y="1374"/>
                      <a:pt x="1199" y="1330"/>
                      <a:pt x="1242" y="1270"/>
                    </a:cubicBezTo>
                    <a:cubicBezTo>
                      <a:pt x="1267" y="1195"/>
                      <a:pt x="1258" y="1151"/>
                      <a:pt x="1266" y="1059"/>
                    </a:cubicBezTo>
                    <a:cubicBezTo>
                      <a:pt x="1273" y="973"/>
                      <a:pt x="1325" y="901"/>
                      <a:pt x="1371" y="832"/>
                    </a:cubicBezTo>
                    <a:cubicBezTo>
                      <a:pt x="1381" y="794"/>
                      <a:pt x="1390" y="760"/>
                      <a:pt x="1412" y="727"/>
                    </a:cubicBezTo>
                    <a:cubicBezTo>
                      <a:pt x="1433" y="641"/>
                      <a:pt x="1404" y="748"/>
                      <a:pt x="1436" y="662"/>
                    </a:cubicBezTo>
                    <a:cubicBezTo>
                      <a:pt x="1452" y="617"/>
                      <a:pt x="1462" y="569"/>
                      <a:pt x="1477" y="524"/>
                    </a:cubicBezTo>
                    <a:cubicBezTo>
                      <a:pt x="1474" y="470"/>
                      <a:pt x="1476" y="415"/>
                      <a:pt x="1469" y="361"/>
                    </a:cubicBezTo>
                    <a:cubicBezTo>
                      <a:pt x="1468" y="351"/>
                      <a:pt x="1457" y="346"/>
                      <a:pt x="1452" y="337"/>
                    </a:cubicBezTo>
                    <a:cubicBezTo>
                      <a:pt x="1435" y="305"/>
                      <a:pt x="1454" y="283"/>
                      <a:pt x="1396" y="264"/>
                    </a:cubicBezTo>
                    <a:cubicBezTo>
                      <a:pt x="1329" y="242"/>
                      <a:pt x="1271" y="202"/>
                      <a:pt x="1201" y="191"/>
                    </a:cubicBezTo>
                    <a:cubicBezTo>
                      <a:pt x="1143" y="172"/>
                      <a:pt x="1206" y="191"/>
                      <a:pt x="1087" y="175"/>
                    </a:cubicBezTo>
                    <a:cubicBezTo>
                      <a:pt x="1050" y="170"/>
                      <a:pt x="1017" y="151"/>
                      <a:pt x="982" y="142"/>
                    </a:cubicBezTo>
                    <a:cubicBezTo>
                      <a:pt x="864" y="111"/>
                      <a:pt x="1027" y="162"/>
                      <a:pt x="893" y="118"/>
                    </a:cubicBezTo>
                    <a:cubicBezTo>
                      <a:pt x="885" y="115"/>
                      <a:pt x="868" y="110"/>
                      <a:pt x="868" y="110"/>
                    </a:cubicBezTo>
                    <a:cubicBezTo>
                      <a:pt x="772" y="46"/>
                      <a:pt x="627" y="35"/>
                      <a:pt x="519" y="29"/>
                    </a:cubicBezTo>
                    <a:cubicBezTo>
                      <a:pt x="431" y="0"/>
                      <a:pt x="329" y="15"/>
                      <a:pt x="236" y="5"/>
                    </a:cubicBezTo>
                    <a:cubicBezTo>
                      <a:pt x="158" y="9"/>
                      <a:pt x="96" y="5"/>
                      <a:pt x="25" y="29"/>
                    </a:cubicBezTo>
                    <a:cubicBezTo>
                      <a:pt x="6" y="47"/>
                      <a:pt x="0" y="45"/>
                      <a:pt x="16" y="45"/>
                    </a:cubicBezTo>
                    <a:close/>
                  </a:path>
                </a:pathLst>
              </a:custGeom>
              <a:solidFill>
                <a:srgbClr val="FFFFCC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1" name="Freeform 15"/>
              <p:cNvSpPr>
                <a:spLocks/>
              </p:cNvSpPr>
              <p:nvPr/>
            </p:nvSpPr>
            <p:spPr bwMode="auto">
              <a:xfrm>
                <a:off x="1346" y="2705"/>
                <a:ext cx="1062" cy="1004"/>
              </a:xfrm>
              <a:custGeom>
                <a:avLst/>
                <a:gdLst>
                  <a:gd name="T0" fmla="*/ 390 w 909"/>
                  <a:gd name="T1" fmla="*/ 0 h 1336"/>
                  <a:gd name="T2" fmla="*/ 301 w 909"/>
                  <a:gd name="T3" fmla="*/ 65 h 1336"/>
                  <a:gd name="T4" fmla="*/ 260 w 909"/>
                  <a:gd name="T5" fmla="*/ 97 h 1336"/>
                  <a:gd name="T6" fmla="*/ 228 w 909"/>
                  <a:gd name="T7" fmla="*/ 130 h 1336"/>
                  <a:gd name="T8" fmla="*/ 146 w 909"/>
                  <a:gd name="T9" fmla="*/ 235 h 1336"/>
                  <a:gd name="T10" fmla="*/ 106 w 909"/>
                  <a:gd name="T11" fmla="*/ 397 h 1336"/>
                  <a:gd name="T12" fmla="*/ 65 w 909"/>
                  <a:gd name="T13" fmla="*/ 470 h 1336"/>
                  <a:gd name="T14" fmla="*/ 49 w 909"/>
                  <a:gd name="T15" fmla="*/ 519 h 1336"/>
                  <a:gd name="T16" fmla="*/ 41 w 909"/>
                  <a:gd name="T17" fmla="*/ 543 h 1336"/>
                  <a:gd name="T18" fmla="*/ 33 w 909"/>
                  <a:gd name="T19" fmla="*/ 641 h 1336"/>
                  <a:gd name="T20" fmla="*/ 0 w 909"/>
                  <a:gd name="T21" fmla="*/ 762 h 1336"/>
                  <a:gd name="T22" fmla="*/ 25 w 909"/>
                  <a:gd name="T23" fmla="*/ 892 h 1336"/>
                  <a:gd name="T24" fmla="*/ 49 w 909"/>
                  <a:gd name="T25" fmla="*/ 998 h 1336"/>
                  <a:gd name="T26" fmla="*/ 57 w 909"/>
                  <a:gd name="T27" fmla="*/ 1022 h 1336"/>
                  <a:gd name="T28" fmla="*/ 82 w 909"/>
                  <a:gd name="T29" fmla="*/ 1030 h 1336"/>
                  <a:gd name="T30" fmla="*/ 146 w 909"/>
                  <a:gd name="T31" fmla="*/ 1063 h 1336"/>
                  <a:gd name="T32" fmla="*/ 146 w 909"/>
                  <a:gd name="T33" fmla="*/ 1176 h 1336"/>
                  <a:gd name="T34" fmla="*/ 171 w 909"/>
                  <a:gd name="T35" fmla="*/ 1152 h 1336"/>
                  <a:gd name="T36" fmla="*/ 203 w 909"/>
                  <a:gd name="T37" fmla="*/ 1201 h 1336"/>
                  <a:gd name="T38" fmla="*/ 228 w 909"/>
                  <a:gd name="T39" fmla="*/ 1209 h 1336"/>
                  <a:gd name="T40" fmla="*/ 284 w 909"/>
                  <a:gd name="T41" fmla="*/ 1265 h 1336"/>
                  <a:gd name="T42" fmla="*/ 568 w 909"/>
                  <a:gd name="T43" fmla="*/ 1257 h 1336"/>
                  <a:gd name="T44" fmla="*/ 658 w 909"/>
                  <a:gd name="T45" fmla="*/ 1168 h 1336"/>
                  <a:gd name="T46" fmla="*/ 731 w 909"/>
                  <a:gd name="T47" fmla="*/ 917 h 1336"/>
                  <a:gd name="T48" fmla="*/ 739 w 909"/>
                  <a:gd name="T49" fmla="*/ 811 h 1336"/>
                  <a:gd name="T50" fmla="*/ 820 w 909"/>
                  <a:gd name="T51" fmla="*/ 698 h 1336"/>
                  <a:gd name="T52" fmla="*/ 909 w 909"/>
                  <a:gd name="T53" fmla="*/ 414 h 1336"/>
                  <a:gd name="T54" fmla="*/ 901 w 909"/>
                  <a:gd name="T55" fmla="*/ 186 h 1336"/>
                  <a:gd name="T56" fmla="*/ 844 w 909"/>
                  <a:gd name="T57" fmla="*/ 146 h 1336"/>
                  <a:gd name="T58" fmla="*/ 787 w 909"/>
                  <a:gd name="T59" fmla="*/ 97 h 1336"/>
                  <a:gd name="T60" fmla="*/ 722 w 909"/>
                  <a:gd name="T61" fmla="*/ 49 h 1336"/>
                  <a:gd name="T62" fmla="*/ 601 w 909"/>
                  <a:gd name="T63" fmla="*/ 16 h 1336"/>
                  <a:gd name="T64" fmla="*/ 390 w 909"/>
                  <a:gd name="T65" fmla="*/ 0 h 13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9"/>
                  <a:gd name="T100" fmla="*/ 0 h 1336"/>
                  <a:gd name="T101" fmla="*/ 909 w 909"/>
                  <a:gd name="T102" fmla="*/ 1336 h 13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9" h="1336">
                    <a:moveTo>
                      <a:pt x="390" y="0"/>
                    </a:moveTo>
                    <a:cubicBezTo>
                      <a:pt x="368" y="32"/>
                      <a:pt x="338" y="53"/>
                      <a:pt x="301" y="65"/>
                    </a:cubicBezTo>
                    <a:cubicBezTo>
                      <a:pt x="288" y="77"/>
                      <a:pt x="271" y="83"/>
                      <a:pt x="260" y="97"/>
                    </a:cubicBezTo>
                    <a:cubicBezTo>
                      <a:pt x="229" y="137"/>
                      <a:pt x="280" y="113"/>
                      <a:pt x="228" y="130"/>
                    </a:cubicBezTo>
                    <a:cubicBezTo>
                      <a:pt x="215" y="166"/>
                      <a:pt x="175" y="208"/>
                      <a:pt x="146" y="235"/>
                    </a:cubicBezTo>
                    <a:cubicBezTo>
                      <a:pt x="128" y="289"/>
                      <a:pt x="124" y="343"/>
                      <a:pt x="106" y="397"/>
                    </a:cubicBezTo>
                    <a:cubicBezTo>
                      <a:pt x="97" y="424"/>
                      <a:pt x="65" y="470"/>
                      <a:pt x="65" y="470"/>
                    </a:cubicBezTo>
                    <a:cubicBezTo>
                      <a:pt x="60" y="486"/>
                      <a:pt x="54" y="503"/>
                      <a:pt x="49" y="519"/>
                    </a:cubicBezTo>
                    <a:cubicBezTo>
                      <a:pt x="46" y="527"/>
                      <a:pt x="41" y="543"/>
                      <a:pt x="41" y="543"/>
                    </a:cubicBezTo>
                    <a:cubicBezTo>
                      <a:pt x="38" y="576"/>
                      <a:pt x="38" y="609"/>
                      <a:pt x="33" y="641"/>
                    </a:cubicBezTo>
                    <a:cubicBezTo>
                      <a:pt x="27" y="680"/>
                      <a:pt x="8" y="722"/>
                      <a:pt x="0" y="762"/>
                    </a:cubicBezTo>
                    <a:cubicBezTo>
                      <a:pt x="6" y="807"/>
                      <a:pt x="11" y="849"/>
                      <a:pt x="25" y="892"/>
                    </a:cubicBezTo>
                    <a:cubicBezTo>
                      <a:pt x="35" y="965"/>
                      <a:pt x="27" y="932"/>
                      <a:pt x="49" y="998"/>
                    </a:cubicBezTo>
                    <a:cubicBezTo>
                      <a:pt x="52" y="1006"/>
                      <a:pt x="49" y="1019"/>
                      <a:pt x="57" y="1022"/>
                    </a:cubicBezTo>
                    <a:cubicBezTo>
                      <a:pt x="65" y="1025"/>
                      <a:pt x="74" y="1027"/>
                      <a:pt x="82" y="1030"/>
                    </a:cubicBezTo>
                    <a:cubicBezTo>
                      <a:pt x="114" y="1080"/>
                      <a:pt x="83" y="1088"/>
                      <a:pt x="146" y="1063"/>
                    </a:cubicBezTo>
                    <a:cubicBezTo>
                      <a:pt x="124" y="1118"/>
                      <a:pt x="136" y="1117"/>
                      <a:pt x="146" y="1176"/>
                    </a:cubicBezTo>
                    <a:cubicBezTo>
                      <a:pt x="154" y="1168"/>
                      <a:pt x="160" y="1147"/>
                      <a:pt x="171" y="1152"/>
                    </a:cubicBezTo>
                    <a:cubicBezTo>
                      <a:pt x="189" y="1160"/>
                      <a:pt x="184" y="1195"/>
                      <a:pt x="203" y="1201"/>
                    </a:cubicBezTo>
                    <a:cubicBezTo>
                      <a:pt x="211" y="1204"/>
                      <a:pt x="220" y="1206"/>
                      <a:pt x="228" y="1209"/>
                    </a:cubicBezTo>
                    <a:cubicBezTo>
                      <a:pt x="265" y="1264"/>
                      <a:pt x="242" y="1251"/>
                      <a:pt x="284" y="1265"/>
                    </a:cubicBezTo>
                    <a:cubicBezTo>
                      <a:pt x="355" y="1336"/>
                      <a:pt x="499" y="1330"/>
                      <a:pt x="568" y="1257"/>
                    </a:cubicBezTo>
                    <a:cubicBezTo>
                      <a:pt x="581" y="1217"/>
                      <a:pt x="623" y="1190"/>
                      <a:pt x="658" y="1168"/>
                    </a:cubicBezTo>
                    <a:cubicBezTo>
                      <a:pt x="679" y="1085"/>
                      <a:pt x="701" y="997"/>
                      <a:pt x="731" y="917"/>
                    </a:cubicBezTo>
                    <a:cubicBezTo>
                      <a:pt x="734" y="882"/>
                      <a:pt x="735" y="846"/>
                      <a:pt x="739" y="811"/>
                    </a:cubicBezTo>
                    <a:cubicBezTo>
                      <a:pt x="744" y="770"/>
                      <a:pt x="797" y="732"/>
                      <a:pt x="820" y="698"/>
                    </a:cubicBezTo>
                    <a:cubicBezTo>
                      <a:pt x="851" y="604"/>
                      <a:pt x="878" y="508"/>
                      <a:pt x="909" y="414"/>
                    </a:cubicBezTo>
                    <a:cubicBezTo>
                      <a:pt x="906" y="338"/>
                      <a:pt x="906" y="262"/>
                      <a:pt x="901" y="186"/>
                    </a:cubicBezTo>
                    <a:cubicBezTo>
                      <a:pt x="900" y="163"/>
                      <a:pt x="844" y="146"/>
                      <a:pt x="844" y="146"/>
                    </a:cubicBezTo>
                    <a:cubicBezTo>
                      <a:pt x="826" y="118"/>
                      <a:pt x="819" y="107"/>
                      <a:pt x="787" y="97"/>
                    </a:cubicBezTo>
                    <a:cubicBezTo>
                      <a:pt x="765" y="82"/>
                      <a:pt x="746" y="61"/>
                      <a:pt x="722" y="49"/>
                    </a:cubicBezTo>
                    <a:cubicBezTo>
                      <a:pt x="687" y="31"/>
                      <a:pt x="640" y="24"/>
                      <a:pt x="601" y="16"/>
                    </a:cubicBezTo>
                    <a:cubicBezTo>
                      <a:pt x="495" y="23"/>
                      <a:pt x="479" y="22"/>
                      <a:pt x="390" y="0"/>
                    </a:cubicBezTo>
                    <a:close/>
                  </a:path>
                </a:pathLst>
              </a:custGeom>
              <a:solidFill>
                <a:srgbClr val="66CCFF"/>
              </a:solidFill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" name="Freeform 28"/>
              <p:cNvSpPr>
                <a:spLocks/>
              </p:cNvSpPr>
              <p:nvPr/>
            </p:nvSpPr>
            <p:spPr bwMode="auto">
              <a:xfrm>
                <a:off x="1084" y="2614"/>
                <a:ext cx="1162" cy="1122"/>
              </a:xfrm>
              <a:custGeom>
                <a:avLst/>
                <a:gdLst>
                  <a:gd name="T0" fmla="*/ 19 w 1106"/>
                  <a:gd name="T1" fmla="*/ 335 h 1050"/>
                  <a:gd name="T2" fmla="*/ 68 w 1106"/>
                  <a:gd name="T3" fmla="*/ 278 h 1050"/>
                  <a:gd name="T4" fmla="*/ 84 w 1106"/>
                  <a:gd name="T5" fmla="*/ 246 h 1050"/>
                  <a:gd name="T6" fmla="*/ 76 w 1106"/>
                  <a:gd name="T7" fmla="*/ 213 h 1050"/>
                  <a:gd name="T8" fmla="*/ 141 w 1106"/>
                  <a:gd name="T9" fmla="*/ 173 h 1050"/>
                  <a:gd name="T10" fmla="*/ 190 w 1106"/>
                  <a:gd name="T11" fmla="*/ 156 h 1050"/>
                  <a:gd name="T12" fmla="*/ 214 w 1106"/>
                  <a:gd name="T13" fmla="*/ 148 h 1050"/>
                  <a:gd name="T14" fmla="*/ 238 w 1106"/>
                  <a:gd name="T15" fmla="*/ 156 h 1050"/>
                  <a:gd name="T16" fmla="*/ 303 w 1106"/>
                  <a:gd name="T17" fmla="*/ 100 h 1050"/>
                  <a:gd name="T18" fmla="*/ 409 w 1106"/>
                  <a:gd name="T19" fmla="*/ 19 h 1050"/>
                  <a:gd name="T20" fmla="*/ 425 w 1106"/>
                  <a:gd name="T21" fmla="*/ 2 h 1050"/>
                  <a:gd name="T22" fmla="*/ 449 w 1106"/>
                  <a:gd name="T23" fmla="*/ 2 h 1050"/>
                  <a:gd name="T24" fmla="*/ 701 w 1106"/>
                  <a:gd name="T25" fmla="*/ 27 h 1050"/>
                  <a:gd name="T26" fmla="*/ 831 w 1106"/>
                  <a:gd name="T27" fmla="*/ 51 h 1050"/>
                  <a:gd name="T28" fmla="*/ 1017 w 1106"/>
                  <a:gd name="T29" fmla="*/ 92 h 1050"/>
                  <a:gd name="T30" fmla="*/ 1042 w 1106"/>
                  <a:gd name="T31" fmla="*/ 108 h 1050"/>
                  <a:gd name="T32" fmla="*/ 1074 w 1106"/>
                  <a:gd name="T33" fmla="*/ 156 h 1050"/>
                  <a:gd name="T34" fmla="*/ 1106 w 1106"/>
                  <a:gd name="T35" fmla="*/ 238 h 1050"/>
                  <a:gd name="T36" fmla="*/ 1033 w 1106"/>
                  <a:gd name="T37" fmla="*/ 692 h 1050"/>
                  <a:gd name="T38" fmla="*/ 960 w 1106"/>
                  <a:gd name="T39" fmla="*/ 805 h 1050"/>
                  <a:gd name="T40" fmla="*/ 912 w 1106"/>
                  <a:gd name="T41" fmla="*/ 870 h 1050"/>
                  <a:gd name="T42" fmla="*/ 887 w 1106"/>
                  <a:gd name="T43" fmla="*/ 919 h 1050"/>
                  <a:gd name="T44" fmla="*/ 831 w 1106"/>
                  <a:gd name="T45" fmla="*/ 1000 h 1050"/>
                  <a:gd name="T46" fmla="*/ 652 w 1106"/>
                  <a:gd name="T47" fmla="*/ 1049 h 1050"/>
                  <a:gd name="T48" fmla="*/ 522 w 1106"/>
                  <a:gd name="T49" fmla="*/ 1033 h 1050"/>
                  <a:gd name="T50" fmla="*/ 474 w 1106"/>
                  <a:gd name="T51" fmla="*/ 1008 h 1050"/>
                  <a:gd name="T52" fmla="*/ 425 w 1106"/>
                  <a:gd name="T53" fmla="*/ 943 h 1050"/>
                  <a:gd name="T54" fmla="*/ 311 w 1106"/>
                  <a:gd name="T55" fmla="*/ 862 h 1050"/>
                  <a:gd name="T56" fmla="*/ 214 w 1106"/>
                  <a:gd name="T57" fmla="*/ 814 h 1050"/>
                  <a:gd name="T58" fmla="*/ 109 w 1106"/>
                  <a:gd name="T59" fmla="*/ 716 h 1050"/>
                  <a:gd name="T60" fmla="*/ 76 w 1106"/>
                  <a:gd name="T61" fmla="*/ 643 h 1050"/>
                  <a:gd name="T62" fmla="*/ 60 w 1106"/>
                  <a:gd name="T63" fmla="*/ 513 h 1050"/>
                  <a:gd name="T64" fmla="*/ 19 w 1106"/>
                  <a:gd name="T65" fmla="*/ 335 h 10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6"/>
                  <a:gd name="T100" fmla="*/ 0 h 1050"/>
                  <a:gd name="T101" fmla="*/ 1106 w 1106"/>
                  <a:gd name="T102" fmla="*/ 1050 h 10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6" h="1050">
                    <a:moveTo>
                      <a:pt x="19" y="335"/>
                    </a:moveTo>
                    <a:cubicBezTo>
                      <a:pt x="45" y="310"/>
                      <a:pt x="36" y="300"/>
                      <a:pt x="68" y="278"/>
                    </a:cubicBezTo>
                    <a:cubicBezTo>
                      <a:pt x="45" y="208"/>
                      <a:pt x="65" y="295"/>
                      <a:pt x="84" y="246"/>
                    </a:cubicBezTo>
                    <a:cubicBezTo>
                      <a:pt x="88" y="235"/>
                      <a:pt x="79" y="224"/>
                      <a:pt x="76" y="213"/>
                    </a:cubicBezTo>
                    <a:cubicBezTo>
                      <a:pt x="90" y="172"/>
                      <a:pt x="102" y="185"/>
                      <a:pt x="141" y="173"/>
                    </a:cubicBezTo>
                    <a:cubicBezTo>
                      <a:pt x="158" y="168"/>
                      <a:pt x="174" y="162"/>
                      <a:pt x="190" y="156"/>
                    </a:cubicBezTo>
                    <a:cubicBezTo>
                      <a:pt x="198" y="153"/>
                      <a:pt x="214" y="148"/>
                      <a:pt x="214" y="148"/>
                    </a:cubicBezTo>
                    <a:cubicBezTo>
                      <a:pt x="222" y="151"/>
                      <a:pt x="230" y="160"/>
                      <a:pt x="238" y="156"/>
                    </a:cubicBezTo>
                    <a:cubicBezTo>
                      <a:pt x="264" y="143"/>
                      <a:pt x="279" y="116"/>
                      <a:pt x="303" y="100"/>
                    </a:cubicBezTo>
                    <a:cubicBezTo>
                      <a:pt x="317" y="56"/>
                      <a:pt x="366" y="33"/>
                      <a:pt x="409" y="19"/>
                    </a:cubicBezTo>
                    <a:cubicBezTo>
                      <a:pt x="414" y="13"/>
                      <a:pt x="418" y="0"/>
                      <a:pt x="425" y="2"/>
                    </a:cubicBezTo>
                    <a:cubicBezTo>
                      <a:pt x="452" y="11"/>
                      <a:pt x="410" y="63"/>
                      <a:pt x="449" y="2"/>
                    </a:cubicBezTo>
                    <a:cubicBezTo>
                      <a:pt x="538" y="7"/>
                      <a:pt x="613" y="19"/>
                      <a:pt x="701" y="27"/>
                    </a:cubicBezTo>
                    <a:cubicBezTo>
                      <a:pt x="746" y="36"/>
                      <a:pt x="784" y="45"/>
                      <a:pt x="831" y="51"/>
                    </a:cubicBezTo>
                    <a:cubicBezTo>
                      <a:pt x="893" y="66"/>
                      <a:pt x="955" y="75"/>
                      <a:pt x="1017" y="92"/>
                    </a:cubicBezTo>
                    <a:cubicBezTo>
                      <a:pt x="1025" y="97"/>
                      <a:pt x="1035" y="101"/>
                      <a:pt x="1042" y="108"/>
                    </a:cubicBezTo>
                    <a:cubicBezTo>
                      <a:pt x="1055" y="122"/>
                      <a:pt x="1074" y="156"/>
                      <a:pt x="1074" y="156"/>
                    </a:cubicBezTo>
                    <a:cubicBezTo>
                      <a:pt x="1082" y="187"/>
                      <a:pt x="1096" y="208"/>
                      <a:pt x="1106" y="238"/>
                    </a:cubicBezTo>
                    <a:cubicBezTo>
                      <a:pt x="1096" y="391"/>
                      <a:pt x="1084" y="547"/>
                      <a:pt x="1033" y="692"/>
                    </a:cubicBezTo>
                    <a:cubicBezTo>
                      <a:pt x="1017" y="739"/>
                      <a:pt x="998" y="775"/>
                      <a:pt x="960" y="805"/>
                    </a:cubicBezTo>
                    <a:cubicBezTo>
                      <a:pt x="939" y="822"/>
                      <a:pt x="912" y="870"/>
                      <a:pt x="912" y="870"/>
                    </a:cubicBezTo>
                    <a:cubicBezTo>
                      <a:pt x="884" y="958"/>
                      <a:pt x="928" y="827"/>
                      <a:pt x="887" y="919"/>
                    </a:cubicBezTo>
                    <a:cubicBezTo>
                      <a:pt x="868" y="960"/>
                      <a:pt x="877" y="985"/>
                      <a:pt x="831" y="1000"/>
                    </a:cubicBezTo>
                    <a:cubicBezTo>
                      <a:pt x="788" y="1040"/>
                      <a:pt x="707" y="1042"/>
                      <a:pt x="652" y="1049"/>
                    </a:cubicBezTo>
                    <a:cubicBezTo>
                      <a:pt x="641" y="1048"/>
                      <a:pt x="555" y="1050"/>
                      <a:pt x="522" y="1033"/>
                    </a:cubicBezTo>
                    <a:cubicBezTo>
                      <a:pt x="457" y="1000"/>
                      <a:pt x="537" y="1029"/>
                      <a:pt x="474" y="1008"/>
                    </a:cubicBezTo>
                    <a:cubicBezTo>
                      <a:pt x="454" y="989"/>
                      <a:pt x="448" y="958"/>
                      <a:pt x="425" y="943"/>
                    </a:cubicBezTo>
                    <a:cubicBezTo>
                      <a:pt x="383" y="915"/>
                      <a:pt x="359" y="878"/>
                      <a:pt x="311" y="862"/>
                    </a:cubicBezTo>
                    <a:cubicBezTo>
                      <a:pt x="282" y="842"/>
                      <a:pt x="247" y="825"/>
                      <a:pt x="214" y="814"/>
                    </a:cubicBezTo>
                    <a:cubicBezTo>
                      <a:pt x="173" y="785"/>
                      <a:pt x="151" y="744"/>
                      <a:pt x="109" y="716"/>
                    </a:cubicBezTo>
                    <a:cubicBezTo>
                      <a:pt x="99" y="690"/>
                      <a:pt x="85" y="670"/>
                      <a:pt x="76" y="643"/>
                    </a:cubicBezTo>
                    <a:cubicBezTo>
                      <a:pt x="74" y="628"/>
                      <a:pt x="65" y="534"/>
                      <a:pt x="60" y="513"/>
                    </a:cubicBezTo>
                    <a:cubicBezTo>
                      <a:pt x="50" y="469"/>
                      <a:pt x="0" y="374"/>
                      <a:pt x="19" y="335"/>
                    </a:cubicBezTo>
                    <a:close/>
                  </a:path>
                </a:pathLst>
              </a:custGeom>
              <a:noFill/>
              <a:ln w="2222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" name="Line 29"/>
              <p:cNvSpPr>
                <a:spLocks noChangeShapeType="1"/>
              </p:cNvSpPr>
              <p:nvPr/>
            </p:nvSpPr>
            <p:spPr bwMode="auto">
              <a:xfrm>
                <a:off x="2238" y="2974"/>
                <a:ext cx="15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Line 30"/>
              <p:cNvSpPr>
                <a:spLocks noChangeShapeType="1"/>
              </p:cNvSpPr>
              <p:nvPr/>
            </p:nvSpPr>
            <p:spPr bwMode="auto">
              <a:xfrm>
                <a:off x="2052" y="3484"/>
                <a:ext cx="98" cy="57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Line 31"/>
              <p:cNvSpPr>
                <a:spLocks noChangeShapeType="1"/>
              </p:cNvSpPr>
              <p:nvPr/>
            </p:nvSpPr>
            <p:spPr bwMode="auto">
              <a:xfrm>
                <a:off x="1193" y="2811"/>
                <a:ext cx="178" cy="97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" name="Line 32"/>
              <p:cNvSpPr>
                <a:spLocks noChangeShapeType="1"/>
              </p:cNvSpPr>
              <p:nvPr/>
            </p:nvSpPr>
            <p:spPr bwMode="auto">
              <a:xfrm flipV="1">
                <a:off x="1168" y="3225"/>
                <a:ext cx="130" cy="4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" name="Line 33"/>
              <p:cNvSpPr>
                <a:spLocks noChangeShapeType="1"/>
              </p:cNvSpPr>
              <p:nvPr/>
            </p:nvSpPr>
            <p:spPr bwMode="auto">
              <a:xfrm>
                <a:off x="1479" y="2655"/>
                <a:ext cx="105" cy="81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" name="Line 35"/>
              <p:cNvSpPr>
                <a:spLocks noChangeShapeType="1"/>
              </p:cNvSpPr>
              <p:nvPr/>
            </p:nvSpPr>
            <p:spPr bwMode="auto">
              <a:xfrm flipV="1">
                <a:off x="2238" y="2779"/>
                <a:ext cx="57" cy="24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Line 36"/>
              <p:cNvSpPr>
                <a:spLocks noChangeShapeType="1"/>
              </p:cNvSpPr>
              <p:nvPr/>
            </p:nvSpPr>
            <p:spPr bwMode="auto">
              <a:xfrm>
                <a:off x="2206" y="3330"/>
                <a:ext cx="55" cy="16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" name="Text Box 38"/>
              <p:cNvSpPr txBox="1">
                <a:spLocks noChangeArrowheads="1"/>
              </p:cNvSpPr>
              <p:nvPr/>
            </p:nvSpPr>
            <p:spPr bwMode="auto">
              <a:xfrm>
                <a:off x="1501" y="3006"/>
                <a:ext cx="57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>
                    <a:solidFill>
                      <a:srgbClr val="660066"/>
                    </a:solidFill>
                    <a:latin typeface="+mn-lt"/>
                  </a:rPr>
                  <a:t>Object</a:t>
                </a:r>
              </a:p>
            </p:txBody>
          </p:sp>
          <p:sp>
            <p:nvSpPr>
              <p:cNvPr id="8221" name="Text Box 39"/>
              <p:cNvSpPr txBox="1">
                <a:spLocks noChangeArrowheads="1"/>
              </p:cNvSpPr>
              <p:nvPr/>
            </p:nvSpPr>
            <p:spPr bwMode="auto">
              <a:xfrm>
                <a:off x="1460" y="3662"/>
                <a:ext cx="90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>
                    <a:solidFill>
                      <a:srgbClr val="660066"/>
                    </a:solidFill>
                    <a:latin typeface="+mn-lt"/>
                  </a:rPr>
                  <a:t>Background</a:t>
                </a:r>
              </a:p>
            </p:txBody>
          </p:sp>
          <p:sp>
            <p:nvSpPr>
              <p:cNvPr id="8222" name="Text Box 40"/>
              <p:cNvSpPr txBox="1">
                <a:spLocks noChangeArrowheads="1"/>
              </p:cNvSpPr>
              <p:nvPr/>
            </p:nvSpPr>
            <p:spPr bwMode="auto">
              <a:xfrm>
                <a:off x="314" y="3168"/>
                <a:ext cx="68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000" dirty="0">
                    <a:latin typeface="+mn-lt"/>
                  </a:rPr>
                  <a:t>Spline</a:t>
                </a:r>
              </a:p>
            </p:txBody>
          </p:sp>
          <p:sp>
            <p:nvSpPr>
              <p:cNvPr id="8223" name="Line 41"/>
              <p:cNvSpPr>
                <a:spLocks noChangeShapeType="1"/>
              </p:cNvSpPr>
              <p:nvPr/>
            </p:nvSpPr>
            <p:spPr bwMode="auto">
              <a:xfrm flipV="1">
                <a:off x="697" y="3087"/>
                <a:ext cx="423" cy="130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" name="Oval 47"/>
              <p:cNvSpPr>
                <a:spLocks noChangeAspect="1" noChangeArrowheads="1"/>
              </p:cNvSpPr>
              <p:nvPr/>
            </p:nvSpPr>
            <p:spPr bwMode="auto">
              <a:xfrm>
                <a:off x="1160" y="2784"/>
                <a:ext cx="63" cy="6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536374" y="4212193"/>
                  <a:ext cx="3686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6374" y="4212193"/>
                  <a:ext cx="36862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Rectangle 39"/>
          <p:cNvSpPr/>
          <p:nvPr/>
        </p:nvSpPr>
        <p:spPr>
          <a:xfrm>
            <a:off x="401381" y="6096000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Wehrli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"An object class-uncertainty induced adaptive force and its application to a new hybrid snake,"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2656-2671, 2007</a:t>
            </a:r>
            <a:endParaRPr lang="en-US" sz="9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3352800"/>
            <a:ext cx="174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original image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98811" y="5797352"/>
            <a:ext cx="174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s</a:t>
            </a:r>
            <a:r>
              <a:rPr lang="en-US" sz="1400" dirty="0" smtClean="0">
                <a:solidFill>
                  <a:schemeClr val="bg2"/>
                </a:solidFill>
              </a:rPr>
              <a:t>mart force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Properties of Smart Force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673225"/>
            <a:ext cx="5781675" cy="350837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Direction adaptive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cs typeface="Times New Roman" panose="02020603050405020304" pitchFamily="18" charset="0"/>
              </a:rPr>
              <a:t>Expands inside the object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cs typeface="Times New Roman" panose="02020603050405020304" pitchFamily="18" charset="0"/>
              </a:rPr>
              <a:t>Compresses within background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cs typeface="Times New Roman" panose="02020603050405020304" pitchFamily="18" charset="0"/>
              </a:rPr>
              <a:t>Resists uncontrolled post-leaking propagation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Optimal </a:t>
            </a:r>
            <a:r>
              <a:rPr lang="en-US" altLang="en-US" sz="20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response to the chaos in acquired signal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Complementary </a:t>
            </a:r>
            <a:r>
              <a:rPr lang="en-US" altLang="en-US" sz="20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with Image Gradient force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cs typeface="Times New Roman" panose="02020603050405020304" pitchFamily="18" charset="0"/>
              </a:rPr>
              <a:t>stronger inside homogeneous regions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cs typeface="Times New Roman" panose="02020603050405020304" pitchFamily="18" charset="0"/>
              </a:rPr>
              <a:t>weak near boundaries</a:t>
            </a:r>
          </a:p>
        </p:txBody>
      </p:sp>
      <p:pic>
        <p:nvPicPr>
          <p:cNvPr id="51206" name="Picture 6" descr="E:\users\bipul\mipg\papers\FELIX\SPIE\SPIE04\PSNAKE1\results\phantoms\uncertainty\study4_15_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3225"/>
            <a:ext cx="2362025" cy="2819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44926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mart force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Estimation of Uncertainty Force</a:t>
            </a:r>
          </a:p>
        </p:txBody>
      </p:sp>
      <p:sp>
        <p:nvSpPr>
          <p:cNvPr id="1024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308100"/>
            <a:ext cx="7772400" cy="12954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Prior Information about object and background intensity distribution acquired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1033"/>
              <p:cNvSpPr txBox="1">
                <a:spLocks noChangeArrowheads="1"/>
              </p:cNvSpPr>
              <p:nvPr/>
            </p:nvSpPr>
            <p:spPr bwMode="auto">
              <a:xfrm>
                <a:off x="1393595" y="2253896"/>
                <a:ext cx="374026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latin typeface="+mn-lt"/>
                  </a:rPr>
                  <a:t> :  Object mean</a:t>
                </a:r>
                <a:endParaRPr lang="en-US" alt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251" name="Text Box 10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3595" y="2253896"/>
                <a:ext cx="3740264" cy="400110"/>
              </a:xfrm>
              <a:prstGeom prst="rect">
                <a:avLst/>
              </a:prstGeom>
              <a:blipFill rotWithShape="0">
                <a:blip r:embed="rId2"/>
                <a:stretch>
                  <a:fillRect t="-9231" b="-2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 Box 1034"/>
              <p:cNvSpPr txBox="1">
                <a:spLocks noChangeArrowheads="1"/>
              </p:cNvSpPr>
              <p:nvPr/>
            </p:nvSpPr>
            <p:spPr bwMode="auto">
              <a:xfrm>
                <a:off x="4457700" y="2120537"/>
                <a:ext cx="374026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altLang="en-US" sz="2800" dirty="0"/>
                  <a:t> : </a:t>
                </a:r>
                <a:r>
                  <a:rPr lang="en-US" altLang="en-US" sz="2000" dirty="0">
                    <a:latin typeface="+mn-lt"/>
                  </a:rPr>
                  <a:t>Object </a:t>
                </a:r>
                <a:r>
                  <a:rPr lang="en-US" altLang="en-US" sz="2000" dirty="0" smtClean="0">
                    <a:latin typeface="+mn-lt"/>
                  </a:rPr>
                  <a:t>standard deviation</a:t>
                </a:r>
                <a:endParaRPr lang="en-US" alt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252" name="Text Box 10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7700" y="2120537"/>
                <a:ext cx="3740264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2791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3" name="Text Box 1035"/>
              <p:cNvSpPr txBox="1">
                <a:spLocks noChangeArrowheads="1"/>
              </p:cNvSpPr>
              <p:nvPr/>
            </p:nvSpPr>
            <p:spPr bwMode="auto">
              <a:xfrm>
                <a:off x="1377950" y="2590800"/>
                <a:ext cx="374026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en-US" sz="2800" dirty="0"/>
                  <a:t> : </a:t>
                </a:r>
                <a:r>
                  <a:rPr lang="en-US" altLang="en-US" sz="2000" dirty="0">
                    <a:latin typeface="+mn-lt"/>
                  </a:rPr>
                  <a:t>Background </a:t>
                </a:r>
                <a:r>
                  <a:rPr lang="en-US" altLang="en-US" sz="2000" dirty="0" smtClean="0">
                    <a:latin typeface="+mn-lt"/>
                  </a:rPr>
                  <a:t>mean</a:t>
                </a:r>
                <a:endParaRPr lang="en-US" alt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253" name="Text Box 10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7950" y="2590800"/>
                <a:ext cx="3740264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4" name="Text Box 1036"/>
              <p:cNvSpPr txBox="1">
                <a:spLocks noChangeArrowheads="1"/>
              </p:cNvSpPr>
              <p:nvPr/>
            </p:nvSpPr>
            <p:spPr bwMode="auto">
              <a:xfrm>
                <a:off x="4457700" y="2590800"/>
                <a:ext cx="43053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en-US" sz="2800" dirty="0"/>
                  <a:t> : </a:t>
                </a:r>
                <a:r>
                  <a:rPr lang="en-US" altLang="en-US" sz="2000" dirty="0">
                    <a:latin typeface="+mn-lt"/>
                  </a:rPr>
                  <a:t>Background </a:t>
                </a:r>
                <a:r>
                  <a:rPr lang="en-US" altLang="en-US" sz="2000" dirty="0" smtClean="0">
                    <a:latin typeface="+mn-lt"/>
                  </a:rPr>
                  <a:t>standard deviation</a:t>
                </a:r>
                <a:endParaRPr lang="en-US" alt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254" name="Text Box 10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7700" y="2590800"/>
                <a:ext cx="4305300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1628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47727" y="3581400"/>
            <a:ext cx="7724772" cy="2713337"/>
            <a:chOff x="847727" y="3611263"/>
            <a:chExt cx="7724772" cy="2713337"/>
          </a:xfrm>
        </p:grpSpPr>
        <p:grpSp>
          <p:nvGrpSpPr>
            <p:cNvPr id="6" name="Group 5"/>
            <p:cNvGrpSpPr/>
            <p:nvPr/>
          </p:nvGrpSpPr>
          <p:grpSpPr>
            <a:xfrm>
              <a:off x="1377950" y="3962400"/>
              <a:ext cx="6480175" cy="2057400"/>
              <a:chOff x="1377950" y="4191000"/>
              <a:chExt cx="6480175" cy="1541462"/>
            </a:xfrm>
          </p:grpSpPr>
          <p:sp>
            <p:nvSpPr>
              <p:cNvPr id="10256" name="Rectangle 1039"/>
              <p:cNvSpPr>
                <a:spLocks noChangeArrowheads="1"/>
              </p:cNvSpPr>
              <p:nvPr/>
            </p:nvSpPr>
            <p:spPr bwMode="auto">
              <a:xfrm>
                <a:off x="4543425" y="5426075"/>
                <a:ext cx="3028950" cy="190500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257" name="Rectangle 1040"/>
              <p:cNvSpPr>
                <a:spLocks noChangeArrowheads="1"/>
              </p:cNvSpPr>
              <p:nvPr/>
            </p:nvSpPr>
            <p:spPr bwMode="auto">
              <a:xfrm>
                <a:off x="1516063" y="5426075"/>
                <a:ext cx="3027363" cy="1905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FFFF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258" name="Line 1042"/>
              <p:cNvSpPr>
                <a:spLocks noChangeShapeType="1"/>
              </p:cNvSpPr>
              <p:nvPr/>
            </p:nvSpPr>
            <p:spPr bwMode="auto">
              <a:xfrm>
                <a:off x="4594225" y="4655186"/>
                <a:ext cx="0" cy="9756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Line 1044"/>
              <p:cNvSpPr>
                <a:spLocks noChangeShapeType="1"/>
              </p:cNvSpPr>
              <p:nvPr/>
            </p:nvSpPr>
            <p:spPr bwMode="auto">
              <a:xfrm>
                <a:off x="1377950" y="5632450"/>
                <a:ext cx="64008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Freeform 1045"/>
              <p:cNvSpPr>
                <a:spLocks/>
              </p:cNvSpPr>
              <p:nvPr/>
            </p:nvSpPr>
            <p:spPr bwMode="auto">
              <a:xfrm>
                <a:off x="1562100" y="4408487"/>
                <a:ext cx="6296025" cy="1173162"/>
              </a:xfrm>
              <a:custGeom>
                <a:avLst/>
                <a:gdLst>
                  <a:gd name="T0" fmla="*/ 0 w 3966"/>
                  <a:gd name="T1" fmla="*/ 736 h 739"/>
                  <a:gd name="T2" fmla="*/ 425 w 3966"/>
                  <a:gd name="T3" fmla="*/ 736 h 739"/>
                  <a:gd name="T4" fmla="*/ 637 w 3966"/>
                  <a:gd name="T5" fmla="*/ 736 h 739"/>
                  <a:gd name="T6" fmla="*/ 1009 w 3966"/>
                  <a:gd name="T7" fmla="*/ 720 h 739"/>
                  <a:gd name="T8" fmla="*/ 1558 w 3966"/>
                  <a:gd name="T9" fmla="*/ 696 h 739"/>
                  <a:gd name="T10" fmla="*/ 1824 w 3966"/>
                  <a:gd name="T11" fmla="*/ 680 h 739"/>
                  <a:gd name="T12" fmla="*/ 1974 w 3966"/>
                  <a:gd name="T13" fmla="*/ 624 h 739"/>
                  <a:gd name="T14" fmla="*/ 2098 w 3966"/>
                  <a:gd name="T15" fmla="*/ 544 h 739"/>
                  <a:gd name="T16" fmla="*/ 2152 w 3966"/>
                  <a:gd name="T17" fmla="*/ 448 h 739"/>
                  <a:gd name="T18" fmla="*/ 2224 w 3966"/>
                  <a:gd name="T19" fmla="*/ 328 h 739"/>
                  <a:gd name="T20" fmla="*/ 2284 w 3966"/>
                  <a:gd name="T21" fmla="*/ 208 h 739"/>
                  <a:gd name="T22" fmla="*/ 2381 w 3966"/>
                  <a:gd name="T23" fmla="*/ 72 h 739"/>
                  <a:gd name="T24" fmla="*/ 2576 w 3966"/>
                  <a:gd name="T25" fmla="*/ 16 h 739"/>
                  <a:gd name="T26" fmla="*/ 2744 w 3966"/>
                  <a:gd name="T27" fmla="*/ 8 h 739"/>
                  <a:gd name="T28" fmla="*/ 3771 w 3966"/>
                  <a:gd name="T29" fmla="*/ 0 h 739"/>
                  <a:gd name="T30" fmla="*/ 3912 w 3966"/>
                  <a:gd name="T31" fmla="*/ 8 h 7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66"/>
                  <a:gd name="T49" fmla="*/ 0 h 739"/>
                  <a:gd name="T50" fmla="*/ 3966 w 3966"/>
                  <a:gd name="T51" fmla="*/ 739 h 7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66" h="739">
                    <a:moveTo>
                      <a:pt x="0" y="736"/>
                    </a:moveTo>
                    <a:cubicBezTo>
                      <a:pt x="159" y="736"/>
                      <a:pt x="319" y="736"/>
                      <a:pt x="425" y="736"/>
                    </a:cubicBezTo>
                    <a:cubicBezTo>
                      <a:pt x="531" y="736"/>
                      <a:pt x="540" y="739"/>
                      <a:pt x="637" y="736"/>
                    </a:cubicBezTo>
                    <a:cubicBezTo>
                      <a:pt x="735" y="733"/>
                      <a:pt x="855" y="727"/>
                      <a:pt x="1009" y="720"/>
                    </a:cubicBezTo>
                    <a:cubicBezTo>
                      <a:pt x="1163" y="713"/>
                      <a:pt x="1422" y="703"/>
                      <a:pt x="1558" y="696"/>
                    </a:cubicBezTo>
                    <a:cubicBezTo>
                      <a:pt x="1694" y="689"/>
                      <a:pt x="1754" y="692"/>
                      <a:pt x="1824" y="680"/>
                    </a:cubicBezTo>
                    <a:cubicBezTo>
                      <a:pt x="1893" y="668"/>
                      <a:pt x="1929" y="647"/>
                      <a:pt x="1974" y="624"/>
                    </a:cubicBezTo>
                    <a:cubicBezTo>
                      <a:pt x="2020" y="601"/>
                      <a:pt x="2068" y="573"/>
                      <a:pt x="2098" y="544"/>
                    </a:cubicBezTo>
                    <a:cubicBezTo>
                      <a:pt x="2128" y="515"/>
                      <a:pt x="2131" y="484"/>
                      <a:pt x="2152" y="448"/>
                    </a:cubicBezTo>
                    <a:cubicBezTo>
                      <a:pt x="2173" y="412"/>
                      <a:pt x="2202" y="368"/>
                      <a:pt x="2224" y="328"/>
                    </a:cubicBezTo>
                    <a:cubicBezTo>
                      <a:pt x="2246" y="288"/>
                      <a:pt x="2258" y="251"/>
                      <a:pt x="2284" y="208"/>
                    </a:cubicBezTo>
                    <a:cubicBezTo>
                      <a:pt x="2310" y="165"/>
                      <a:pt x="2332" y="104"/>
                      <a:pt x="2381" y="72"/>
                    </a:cubicBezTo>
                    <a:cubicBezTo>
                      <a:pt x="2430" y="40"/>
                      <a:pt x="2516" y="27"/>
                      <a:pt x="2576" y="16"/>
                    </a:cubicBezTo>
                    <a:cubicBezTo>
                      <a:pt x="2636" y="5"/>
                      <a:pt x="2545" y="11"/>
                      <a:pt x="2744" y="8"/>
                    </a:cubicBezTo>
                    <a:cubicBezTo>
                      <a:pt x="2943" y="5"/>
                      <a:pt x="3576" y="0"/>
                      <a:pt x="3771" y="0"/>
                    </a:cubicBezTo>
                    <a:cubicBezTo>
                      <a:pt x="3966" y="0"/>
                      <a:pt x="3883" y="6"/>
                      <a:pt x="3912" y="8"/>
                    </a:cubicBezTo>
                  </a:path>
                </a:pathLst>
              </a:cu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Line 1046"/>
              <p:cNvSpPr>
                <a:spLocks noChangeShapeType="1"/>
              </p:cNvSpPr>
              <p:nvPr/>
            </p:nvSpPr>
            <p:spPr bwMode="auto">
              <a:xfrm>
                <a:off x="5483225" y="4322762"/>
                <a:ext cx="0" cy="1371600"/>
              </a:xfrm>
              <a:prstGeom prst="line">
                <a:avLst/>
              </a:prstGeom>
              <a:noFill/>
              <a:ln w="25400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048"/>
              <p:cNvSpPr>
                <a:spLocks/>
              </p:cNvSpPr>
              <p:nvPr/>
            </p:nvSpPr>
            <p:spPr bwMode="auto">
              <a:xfrm>
                <a:off x="1524000" y="4191000"/>
                <a:ext cx="5892800" cy="1408112"/>
              </a:xfrm>
              <a:custGeom>
                <a:avLst/>
                <a:gdLst>
                  <a:gd name="T0" fmla="*/ 3712 w 3712"/>
                  <a:gd name="T1" fmla="*/ 865 h 887"/>
                  <a:gd name="T2" fmla="*/ 3488 w 3712"/>
                  <a:gd name="T3" fmla="*/ 873 h 887"/>
                  <a:gd name="T4" fmla="*/ 3272 w 3712"/>
                  <a:gd name="T5" fmla="*/ 873 h 887"/>
                  <a:gd name="T6" fmla="*/ 2895 w 3712"/>
                  <a:gd name="T7" fmla="*/ 884 h 887"/>
                  <a:gd name="T8" fmla="*/ 2349 w 3712"/>
                  <a:gd name="T9" fmla="*/ 853 h 887"/>
                  <a:gd name="T10" fmla="*/ 2104 w 3712"/>
                  <a:gd name="T11" fmla="*/ 833 h 887"/>
                  <a:gd name="T12" fmla="*/ 1912 w 3712"/>
                  <a:gd name="T13" fmla="*/ 769 h 887"/>
                  <a:gd name="T14" fmla="*/ 1812 w 3712"/>
                  <a:gd name="T15" fmla="*/ 658 h 887"/>
                  <a:gd name="T16" fmla="*/ 1742 w 3712"/>
                  <a:gd name="T17" fmla="*/ 545 h 887"/>
                  <a:gd name="T18" fmla="*/ 1680 w 3712"/>
                  <a:gd name="T19" fmla="*/ 381 h 887"/>
                  <a:gd name="T20" fmla="*/ 1600 w 3712"/>
                  <a:gd name="T21" fmla="*/ 233 h 887"/>
                  <a:gd name="T22" fmla="*/ 1496 w 3712"/>
                  <a:gd name="T23" fmla="*/ 113 h 887"/>
                  <a:gd name="T24" fmla="*/ 1256 w 3712"/>
                  <a:gd name="T25" fmla="*/ 25 h 887"/>
                  <a:gd name="T26" fmla="*/ 1104 w 3712"/>
                  <a:gd name="T27" fmla="*/ 17 h 887"/>
                  <a:gd name="T28" fmla="*/ 720 w 3712"/>
                  <a:gd name="T29" fmla="*/ 1 h 887"/>
                  <a:gd name="T30" fmla="*/ 136 w 3712"/>
                  <a:gd name="T31" fmla="*/ 9 h 887"/>
                  <a:gd name="T32" fmla="*/ 0 w 3712"/>
                  <a:gd name="T33" fmla="*/ 17 h 8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12"/>
                  <a:gd name="T52" fmla="*/ 0 h 887"/>
                  <a:gd name="T53" fmla="*/ 3712 w 3712"/>
                  <a:gd name="T54" fmla="*/ 887 h 8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12" h="887">
                    <a:moveTo>
                      <a:pt x="3712" y="865"/>
                    </a:moveTo>
                    <a:cubicBezTo>
                      <a:pt x="3675" y="865"/>
                      <a:pt x="3561" y="872"/>
                      <a:pt x="3488" y="873"/>
                    </a:cubicBezTo>
                    <a:cubicBezTo>
                      <a:pt x="3415" y="874"/>
                      <a:pt x="3371" y="871"/>
                      <a:pt x="3272" y="873"/>
                    </a:cubicBezTo>
                    <a:cubicBezTo>
                      <a:pt x="3173" y="875"/>
                      <a:pt x="3049" y="887"/>
                      <a:pt x="2895" y="884"/>
                    </a:cubicBezTo>
                    <a:cubicBezTo>
                      <a:pt x="2741" y="881"/>
                      <a:pt x="2481" y="861"/>
                      <a:pt x="2349" y="853"/>
                    </a:cubicBezTo>
                    <a:cubicBezTo>
                      <a:pt x="2217" y="845"/>
                      <a:pt x="2177" y="847"/>
                      <a:pt x="2104" y="833"/>
                    </a:cubicBezTo>
                    <a:cubicBezTo>
                      <a:pt x="2031" y="819"/>
                      <a:pt x="1961" y="798"/>
                      <a:pt x="1912" y="769"/>
                    </a:cubicBezTo>
                    <a:cubicBezTo>
                      <a:pt x="1863" y="740"/>
                      <a:pt x="1840" y="695"/>
                      <a:pt x="1812" y="658"/>
                    </a:cubicBezTo>
                    <a:cubicBezTo>
                      <a:pt x="1784" y="621"/>
                      <a:pt x="1764" y="592"/>
                      <a:pt x="1742" y="545"/>
                    </a:cubicBezTo>
                    <a:cubicBezTo>
                      <a:pt x="1720" y="499"/>
                      <a:pt x="1704" y="433"/>
                      <a:pt x="1680" y="381"/>
                    </a:cubicBezTo>
                    <a:cubicBezTo>
                      <a:pt x="1656" y="329"/>
                      <a:pt x="1631" y="278"/>
                      <a:pt x="1600" y="233"/>
                    </a:cubicBezTo>
                    <a:cubicBezTo>
                      <a:pt x="1569" y="188"/>
                      <a:pt x="1553" y="148"/>
                      <a:pt x="1496" y="113"/>
                    </a:cubicBezTo>
                    <a:cubicBezTo>
                      <a:pt x="1439" y="78"/>
                      <a:pt x="1321" y="41"/>
                      <a:pt x="1256" y="25"/>
                    </a:cubicBezTo>
                    <a:cubicBezTo>
                      <a:pt x="1191" y="9"/>
                      <a:pt x="1193" y="21"/>
                      <a:pt x="1104" y="17"/>
                    </a:cubicBezTo>
                    <a:cubicBezTo>
                      <a:pt x="1015" y="13"/>
                      <a:pt x="881" y="2"/>
                      <a:pt x="720" y="1"/>
                    </a:cubicBezTo>
                    <a:cubicBezTo>
                      <a:pt x="559" y="0"/>
                      <a:pt x="256" y="6"/>
                      <a:pt x="136" y="9"/>
                    </a:cubicBezTo>
                    <a:cubicBezTo>
                      <a:pt x="16" y="12"/>
                      <a:pt x="28" y="15"/>
                      <a:pt x="0" y="17"/>
                    </a:cubicBezTo>
                  </a:path>
                </a:pathLst>
              </a:cu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Line 1049"/>
              <p:cNvSpPr>
                <a:spLocks noChangeShapeType="1"/>
              </p:cNvSpPr>
              <p:nvPr/>
            </p:nvSpPr>
            <p:spPr bwMode="auto">
              <a:xfrm flipH="1">
                <a:off x="3425825" y="4221162"/>
                <a:ext cx="12700" cy="1511300"/>
              </a:xfrm>
              <a:prstGeom prst="line">
                <a:avLst/>
              </a:prstGeom>
              <a:noFill/>
              <a:ln w="25400">
                <a:solidFill>
                  <a:srgbClr val="CCE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 flipH="1">
                <a:off x="5936458" y="4890458"/>
                <a:ext cx="223041" cy="5511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3144722" y="5955268"/>
                  <a:ext cx="5622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FFFF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722" y="5955268"/>
                  <a:ext cx="562205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133859" y="5892243"/>
                  <a:ext cx="5622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FFFF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3859" y="5892243"/>
                  <a:ext cx="562205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/>
            <p:cNvSpPr txBox="1"/>
            <p:nvPr/>
          </p:nvSpPr>
          <p:spPr>
            <a:xfrm>
              <a:off x="6153150" y="4502065"/>
              <a:ext cx="1419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mart force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49926" y="3904031"/>
              <a:ext cx="2822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bject intensity distribution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727" y="3611263"/>
              <a:ext cx="334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ackground intensity distribution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14800" y="4231633"/>
              <a:ext cx="10841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threshold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00788" y="4703031"/>
            <a:ext cx="2517775" cy="725719"/>
            <a:chOff x="454025" y="4508123"/>
            <a:chExt cx="2517775" cy="725719"/>
          </a:xfrm>
        </p:grpSpPr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454025" y="4730712"/>
              <a:ext cx="25177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00FF00"/>
                  </a:solidFill>
                  <a:latin typeface="+mn-lt"/>
                </a:rPr>
                <a:t>Contracting </a:t>
              </a:r>
              <a:r>
                <a:rPr lang="en-US" altLang="en-US" sz="1400" dirty="0" smtClean="0">
                  <a:solidFill>
                    <a:srgbClr val="00FF00"/>
                  </a:solidFill>
                  <a:latin typeface="+mn-lt"/>
                </a:rPr>
                <a:t>(inside background</a:t>
              </a:r>
              <a:r>
                <a:rPr lang="en-US" altLang="en-US" sz="1400" dirty="0">
                  <a:solidFill>
                    <a:srgbClr val="00FF00"/>
                  </a:solidFill>
                  <a:latin typeface="+mn-lt"/>
                </a:rPr>
                <a:t>)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454025" y="4508123"/>
              <a:ext cx="2216112" cy="280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FF0000"/>
                  </a:solidFill>
                  <a:latin typeface="+mn-lt"/>
                </a:rPr>
                <a:t>Expanding </a:t>
              </a:r>
              <a:r>
                <a:rPr lang="en-US" altLang="en-US" sz="1400" dirty="0" smtClean="0">
                  <a:solidFill>
                    <a:srgbClr val="FF0000"/>
                  </a:solidFill>
                  <a:latin typeface="+mn-lt"/>
                </a:rPr>
                <a:t>(inside object</a:t>
              </a:r>
              <a:r>
                <a:rPr lang="en-US" altLang="en-US" sz="1400" dirty="0">
                  <a:solidFill>
                    <a:srgbClr val="FF0000"/>
                  </a:solidFill>
                  <a:latin typeface="+mn-lt"/>
                </a:rPr>
                <a:t>)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454025" y="4953301"/>
              <a:ext cx="2216112" cy="280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FFFF00"/>
                  </a:solidFill>
                  <a:latin typeface="+mn-lt"/>
                </a:rPr>
                <a:t>Weak force </a:t>
              </a:r>
              <a:r>
                <a:rPr lang="en-US" altLang="en-US" sz="1400" dirty="0" smtClean="0">
                  <a:solidFill>
                    <a:srgbClr val="FFFF00"/>
                  </a:solidFill>
                  <a:latin typeface="+mn-lt"/>
                </a:rPr>
                <a:t>(at interface</a:t>
              </a:r>
              <a:r>
                <a:rPr lang="en-US" altLang="en-US" sz="1400" dirty="0">
                  <a:solidFill>
                    <a:srgbClr val="FFFF00"/>
                  </a:solidFill>
                  <a:latin typeface="+mn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6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Image Force Field </a:t>
            </a:r>
            <a:r>
              <a:rPr lang="en-US" altLang="en-US" sz="3600" dirty="0" smtClean="0"/>
              <a:t>and </a:t>
            </a:r>
            <a:r>
              <a:rPr lang="en-US" altLang="en-US" sz="3600" dirty="0" smtClean="0"/>
              <a:t>Snake</a:t>
            </a:r>
          </a:p>
        </p:txBody>
      </p:sp>
      <p:sp>
        <p:nvSpPr>
          <p:cNvPr id="22531" name="Text Box 16"/>
          <p:cNvSpPr txBox="1">
            <a:spLocks noChangeArrowheads="1"/>
          </p:cNvSpPr>
          <p:nvPr/>
        </p:nvSpPr>
        <p:spPr bwMode="auto">
          <a:xfrm>
            <a:off x="7569568" y="4078069"/>
            <a:ext cx="1200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+mn-lt"/>
              </a:rPr>
              <a:t>Smart snake (SS)</a:t>
            </a:r>
          </a:p>
        </p:txBody>
      </p:sp>
      <p:sp>
        <p:nvSpPr>
          <p:cNvPr id="22532" name="Text Box 17"/>
          <p:cNvSpPr txBox="1">
            <a:spLocks noChangeArrowheads="1"/>
          </p:cNvSpPr>
          <p:nvPr/>
        </p:nvSpPr>
        <p:spPr bwMode="auto">
          <a:xfrm>
            <a:off x="7569568" y="4887120"/>
            <a:ext cx="1285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+mn-lt"/>
              </a:rPr>
              <a:t>Balloon snake (BS)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3048000" y="1347788"/>
            <a:ext cx="1933575" cy="2309812"/>
            <a:chOff x="2232" y="849"/>
            <a:chExt cx="1218" cy="1455"/>
          </a:xfrm>
        </p:grpSpPr>
        <p:pic>
          <p:nvPicPr>
            <p:cNvPr id="22554" name="Picture 3" descr="study4_15_2"/>
            <p:cNvPicPr>
              <a:picLocks noChangeAspect="1" noChangeArrowheads="1"/>
            </p:cNvPicPr>
            <p:nvPr/>
          </p:nvPicPr>
          <p:blipFill>
            <a:blip r:embed="rId2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" y="849"/>
              <a:ext cx="1208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55" name="Text Box 24"/>
            <p:cNvSpPr txBox="1">
              <a:spLocks noChangeArrowheads="1"/>
            </p:cNvSpPr>
            <p:nvPr/>
          </p:nvSpPr>
          <p:spPr bwMode="auto">
            <a:xfrm>
              <a:off x="2232" y="2092"/>
              <a:ext cx="6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rgbClr val="000066"/>
                  </a:solidFill>
                  <a:latin typeface="Arial" panose="020B0604020202020204" pitchFamily="34" charset="0"/>
                </a:rPr>
                <a:t>phantom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914400" y="3744913"/>
            <a:ext cx="1954213" cy="2293937"/>
            <a:chOff x="644" y="2359"/>
            <a:chExt cx="1231" cy="1445"/>
          </a:xfrm>
        </p:grpSpPr>
        <p:pic>
          <p:nvPicPr>
            <p:cNvPr id="22552" name="Picture 4" descr="study4_15_2"/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359"/>
              <a:ext cx="1203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53" name="Text Box 25"/>
            <p:cNvSpPr txBox="1">
              <a:spLocks noChangeArrowheads="1"/>
            </p:cNvSpPr>
            <p:nvPr/>
          </p:nvSpPr>
          <p:spPr bwMode="auto">
            <a:xfrm>
              <a:off x="644" y="3592"/>
              <a:ext cx="7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Smart force</a:t>
              </a:r>
            </a:p>
          </p:txBody>
        </p:sp>
      </p:grpSp>
      <p:pic>
        <p:nvPicPr>
          <p:cNvPr id="40987" name="Picture 27" descr="study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347788"/>
            <a:ext cx="1909763" cy="2279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233988" y="1347788"/>
            <a:ext cx="1928812" cy="2332037"/>
            <a:chOff x="3841" y="849"/>
            <a:chExt cx="1215" cy="1469"/>
          </a:xfrm>
        </p:grpSpPr>
        <p:pic>
          <p:nvPicPr>
            <p:cNvPr id="22550" name="Picture 26" descr="gradient_study4_15_2_mo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"/>
            <a:stretch/>
          </p:blipFill>
          <p:spPr bwMode="auto">
            <a:xfrm>
              <a:off x="3841" y="849"/>
              <a:ext cx="1179" cy="143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51" name="Text Box 29"/>
            <p:cNvSpPr txBox="1">
              <a:spLocks noChangeArrowheads="1"/>
            </p:cNvSpPr>
            <p:nvPr/>
          </p:nvSpPr>
          <p:spPr bwMode="auto">
            <a:xfrm>
              <a:off x="4086" y="2106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CCFFCC"/>
                  </a:solidFill>
                  <a:latin typeface="Arial" panose="020B0604020202020204" pitchFamily="34" charset="0"/>
                </a:rPr>
                <a:t>Gradient Force</a:t>
              </a: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067050" y="3744913"/>
            <a:ext cx="1909763" cy="2293937"/>
            <a:chOff x="2244" y="2359"/>
            <a:chExt cx="1203" cy="1445"/>
          </a:xfrm>
        </p:grpSpPr>
        <p:grpSp>
          <p:nvGrpSpPr>
            <p:cNvPr id="22546" name="Group 36"/>
            <p:cNvGrpSpPr>
              <a:grpSpLocks/>
            </p:cNvGrpSpPr>
            <p:nvPr/>
          </p:nvGrpSpPr>
          <p:grpSpPr bwMode="auto">
            <a:xfrm>
              <a:off x="2244" y="2359"/>
              <a:ext cx="1203" cy="1440"/>
              <a:chOff x="2244" y="2359"/>
              <a:chExt cx="1203" cy="1440"/>
            </a:xfrm>
          </p:grpSpPr>
          <p:pic>
            <p:nvPicPr>
              <p:cNvPr id="22548" name="Picture 5" descr="study4_15_2"/>
              <p:cNvPicPr>
                <a:picLocks noChangeAspect="1" noChangeArrowheads="1"/>
              </p:cNvPicPr>
              <p:nvPr/>
            </p:nvPicPr>
            <p:blipFill>
              <a:blip r:embed="rId6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4" y="2359"/>
                <a:ext cx="1203" cy="144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549" name="Freeform 33"/>
              <p:cNvSpPr>
                <a:spLocks/>
              </p:cNvSpPr>
              <p:nvPr/>
            </p:nvSpPr>
            <p:spPr bwMode="auto">
              <a:xfrm>
                <a:off x="2320" y="2370"/>
                <a:ext cx="1065" cy="1417"/>
              </a:xfrm>
              <a:custGeom>
                <a:avLst/>
                <a:gdLst>
                  <a:gd name="T0" fmla="*/ 16 w 1089"/>
                  <a:gd name="T1" fmla="*/ 270 h 1433"/>
                  <a:gd name="T2" fmla="*/ 88 w 1089"/>
                  <a:gd name="T3" fmla="*/ 214 h 1433"/>
                  <a:gd name="T4" fmla="*/ 120 w 1089"/>
                  <a:gd name="T5" fmla="*/ 174 h 1433"/>
                  <a:gd name="T6" fmla="*/ 208 w 1089"/>
                  <a:gd name="T7" fmla="*/ 86 h 1433"/>
                  <a:gd name="T8" fmla="*/ 424 w 1089"/>
                  <a:gd name="T9" fmla="*/ 46 h 1433"/>
                  <a:gd name="T10" fmla="*/ 528 w 1089"/>
                  <a:gd name="T11" fmla="*/ 22 h 1433"/>
                  <a:gd name="T12" fmla="*/ 712 w 1089"/>
                  <a:gd name="T13" fmla="*/ 38 h 1433"/>
                  <a:gd name="T14" fmla="*/ 776 w 1089"/>
                  <a:gd name="T15" fmla="*/ 110 h 1433"/>
                  <a:gd name="T16" fmla="*/ 808 w 1089"/>
                  <a:gd name="T17" fmla="*/ 190 h 1433"/>
                  <a:gd name="T18" fmla="*/ 816 w 1089"/>
                  <a:gd name="T19" fmla="*/ 214 h 1433"/>
                  <a:gd name="T20" fmla="*/ 912 w 1089"/>
                  <a:gd name="T21" fmla="*/ 230 h 1433"/>
                  <a:gd name="T22" fmla="*/ 992 w 1089"/>
                  <a:gd name="T23" fmla="*/ 278 h 1433"/>
                  <a:gd name="T24" fmla="*/ 968 w 1089"/>
                  <a:gd name="T25" fmla="*/ 574 h 1433"/>
                  <a:gd name="T26" fmla="*/ 976 w 1089"/>
                  <a:gd name="T27" fmla="*/ 654 h 1433"/>
                  <a:gd name="T28" fmla="*/ 1056 w 1089"/>
                  <a:gd name="T29" fmla="*/ 758 h 1433"/>
                  <a:gd name="T30" fmla="*/ 992 w 1089"/>
                  <a:gd name="T31" fmla="*/ 1126 h 1433"/>
                  <a:gd name="T32" fmla="*/ 960 w 1089"/>
                  <a:gd name="T33" fmla="*/ 1294 h 1433"/>
                  <a:gd name="T34" fmla="*/ 920 w 1089"/>
                  <a:gd name="T35" fmla="*/ 1406 h 1433"/>
                  <a:gd name="T36" fmla="*/ 768 w 1089"/>
                  <a:gd name="T37" fmla="*/ 1390 h 1433"/>
                  <a:gd name="T38" fmla="*/ 720 w 1089"/>
                  <a:gd name="T39" fmla="*/ 1366 h 1433"/>
                  <a:gd name="T40" fmla="*/ 592 w 1089"/>
                  <a:gd name="T41" fmla="*/ 1390 h 1433"/>
                  <a:gd name="T42" fmla="*/ 544 w 1089"/>
                  <a:gd name="T43" fmla="*/ 1406 h 1433"/>
                  <a:gd name="T44" fmla="*/ 520 w 1089"/>
                  <a:gd name="T45" fmla="*/ 1414 h 1433"/>
                  <a:gd name="T46" fmla="*/ 344 w 1089"/>
                  <a:gd name="T47" fmla="*/ 1390 h 1433"/>
                  <a:gd name="T48" fmla="*/ 296 w 1089"/>
                  <a:gd name="T49" fmla="*/ 1294 h 1433"/>
                  <a:gd name="T50" fmla="*/ 200 w 1089"/>
                  <a:gd name="T51" fmla="*/ 1166 h 1433"/>
                  <a:gd name="T52" fmla="*/ 136 w 1089"/>
                  <a:gd name="T53" fmla="*/ 1078 h 1433"/>
                  <a:gd name="T54" fmla="*/ 112 w 1089"/>
                  <a:gd name="T55" fmla="*/ 1054 h 1433"/>
                  <a:gd name="T56" fmla="*/ 88 w 1089"/>
                  <a:gd name="T57" fmla="*/ 1046 h 1433"/>
                  <a:gd name="T58" fmla="*/ 80 w 1089"/>
                  <a:gd name="T59" fmla="*/ 1022 h 1433"/>
                  <a:gd name="T60" fmla="*/ 56 w 1089"/>
                  <a:gd name="T61" fmla="*/ 998 h 1433"/>
                  <a:gd name="T62" fmla="*/ 40 w 1089"/>
                  <a:gd name="T63" fmla="*/ 950 h 1433"/>
                  <a:gd name="T64" fmla="*/ 24 w 1089"/>
                  <a:gd name="T65" fmla="*/ 886 h 1433"/>
                  <a:gd name="T66" fmla="*/ 16 w 1089"/>
                  <a:gd name="T67" fmla="*/ 694 h 1433"/>
                  <a:gd name="T68" fmla="*/ 0 w 1089"/>
                  <a:gd name="T69" fmla="*/ 582 h 1433"/>
                  <a:gd name="T70" fmla="*/ 8 w 1089"/>
                  <a:gd name="T71" fmla="*/ 294 h 1433"/>
                  <a:gd name="T72" fmla="*/ 16 w 1089"/>
                  <a:gd name="T73" fmla="*/ 270 h 14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89"/>
                  <a:gd name="T112" fmla="*/ 0 h 1433"/>
                  <a:gd name="T113" fmla="*/ 1089 w 1089"/>
                  <a:gd name="T114" fmla="*/ 1433 h 14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89" h="1433">
                    <a:moveTo>
                      <a:pt x="16" y="270"/>
                    </a:moveTo>
                    <a:cubicBezTo>
                      <a:pt x="41" y="254"/>
                      <a:pt x="69" y="236"/>
                      <a:pt x="88" y="214"/>
                    </a:cubicBezTo>
                    <a:cubicBezTo>
                      <a:pt x="142" y="152"/>
                      <a:pt x="40" y="227"/>
                      <a:pt x="120" y="174"/>
                    </a:cubicBezTo>
                    <a:cubicBezTo>
                      <a:pt x="154" y="119"/>
                      <a:pt x="153" y="104"/>
                      <a:pt x="208" y="86"/>
                    </a:cubicBezTo>
                    <a:cubicBezTo>
                      <a:pt x="288" y="106"/>
                      <a:pt x="355" y="80"/>
                      <a:pt x="424" y="46"/>
                    </a:cubicBezTo>
                    <a:cubicBezTo>
                      <a:pt x="456" y="30"/>
                      <a:pt x="528" y="22"/>
                      <a:pt x="528" y="22"/>
                    </a:cubicBezTo>
                    <a:cubicBezTo>
                      <a:pt x="589" y="25"/>
                      <a:pt x="664" y="0"/>
                      <a:pt x="712" y="38"/>
                    </a:cubicBezTo>
                    <a:cubicBezTo>
                      <a:pt x="737" y="58"/>
                      <a:pt x="776" y="110"/>
                      <a:pt x="776" y="110"/>
                    </a:cubicBezTo>
                    <a:cubicBezTo>
                      <a:pt x="786" y="139"/>
                      <a:pt x="799" y="160"/>
                      <a:pt x="808" y="190"/>
                    </a:cubicBezTo>
                    <a:cubicBezTo>
                      <a:pt x="810" y="198"/>
                      <a:pt x="808" y="210"/>
                      <a:pt x="816" y="214"/>
                    </a:cubicBezTo>
                    <a:cubicBezTo>
                      <a:pt x="845" y="229"/>
                      <a:pt x="880" y="224"/>
                      <a:pt x="912" y="230"/>
                    </a:cubicBezTo>
                    <a:cubicBezTo>
                      <a:pt x="942" y="250"/>
                      <a:pt x="965" y="251"/>
                      <a:pt x="992" y="278"/>
                    </a:cubicBezTo>
                    <a:cubicBezTo>
                      <a:pt x="1027" y="382"/>
                      <a:pt x="993" y="474"/>
                      <a:pt x="968" y="574"/>
                    </a:cubicBezTo>
                    <a:cubicBezTo>
                      <a:pt x="971" y="601"/>
                      <a:pt x="965" y="630"/>
                      <a:pt x="976" y="654"/>
                    </a:cubicBezTo>
                    <a:cubicBezTo>
                      <a:pt x="1005" y="717"/>
                      <a:pt x="1035" y="694"/>
                      <a:pt x="1056" y="758"/>
                    </a:cubicBezTo>
                    <a:cubicBezTo>
                      <a:pt x="1055" y="784"/>
                      <a:pt x="1089" y="1094"/>
                      <a:pt x="992" y="1126"/>
                    </a:cubicBezTo>
                    <a:cubicBezTo>
                      <a:pt x="983" y="1182"/>
                      <a:pt x="971" y="1238"/>
                      <a:pt x="960" y="1294"/>
                    </a:cubicBezTo>
                    <a:cubicBezTo>
                      <a:pt x="951" y="1341"/>
                      <a:pt x="955" y="1371"/>
                      <a:pt x="920" y="1406"/>
                    </a:cubicBezTo>
                    <a:cubicBezTo>
                      <a:pt x="917" y="1406"/>
                      <a:pt x="804" y="1405"/>
                      <a:pt x="768" y="1390"/>
                    </a:cubicBezTo>
                    <a:cubicBezTo>
                      <a:pt x="659" y="1343"/>
                      <a:pt x="821" y="1400"/>
                      <a:pt x="720" y="1366"/>
                    </a:cubicBezTo>
                    <a:cubicBezTo>
                      <a:pt x="623" y="1376"/>
                      <a:pt x="665" y="1366"/>
                      <a:pt x="592" y="1390"/>
                    </a:cubicBezTo>
                    <a:cubicBezTo>
                      <a:pt x="576" y="1395"/>
                      <a:pt x="560" y="1401"/>
                      <a:pt x="544" y="1406"/>
                    </a:cubicBezTo>
                    <a:cubicBezTo>
                      <a:pt x="536" y="1409"/>
                      <a:pt x="520" y="1414"/>
                      <a:pt x="520" y="1414"/>
                    </a:cubicBezTo>
                    <a:cubicBezTo>
                      <a:pt x="481" y="1412"/>
                      <a:pt x="387" y="1433"/>
                      <a:pt x="344" y="1390"/>
                    </a:cubicBezTo>
                    <a:cubicBezTo>
                      <a:pt x="322" y="1368"/>
                      <a:pt x="311" y="1320"/>
                      <a:pt x="296" y="1294"/>
                    </a:cubicBezTo>
                    <a:cubicBezTo>
                      <a:pt x="266" y="1241"/>
                      <a:pt x="235" y="1213"/>
                      <a:pt x="200" y="1166"/>
                    </a:cubicBezTo>
                    <a:cubicBezTo>
                      <a:pt x="173" y="1130"/>
                      <a:pt x="183" y="1094"/>
                      <a:pt x="136" y="1078"/>
                    </a:cubicBezTo>
                    <a:cubicBezTo>
                      <a:pt x="128" y="1070"/>
                      <a:pt x="121" y="1060"/>
                      <a:pt x="112" y="1054"/>
                    </a:cubicBezTo>
                    <a:cubicBezTo>
                      <a:pt x="105" y="1049"/>
                      <a:pt x="94" y="1052"/>
                      <a:pt x="88" y="1046"/>
                    </a:cubicBezTo>
                    <a:cubicBezTo>
                      <a:pt x="82" y="1040"/>
                      <a:pt x="85" y="1029"/>
                      <a:pt x="80" y="1022"/>
                    </a:cubicBezTo>
                    <a:cubicBezTo>
                      <a:pt x="74" y="1013"/>
                      <a:pt x="64" y="1006"/>
                      <a:pt x="56" y="998"/>
                    </a:cubicBezTo>
                    <a:cubicBezTo>
                      <a:pt x="51" y="982"/>
                      <a:pt x="45" y="966"/>
                      <a:pt x="40" y="950"/>
                    </a:cubicBezTo>
                    <a:cubicBezTo>
                      <a:pt x="33" y="929"/>
                      <a:pt x="24" y="886"/>
                      <a:pt x="24" y="886"/>
                    </a:cubicBezTo>
                    <a:cubicBezTo>
                      <a:pt x="21" y="822"/>
                      <a:pt x="21" y="758"/>
                      <a:pt x="16" y="694"/>
                    </a:cubicBezTo>
                    <a:cubicBezTo>
                      <a:pt x="13" y="656"/>
                      <a:pt x="0" y="582"/>
                      <a:pt x="0" y="582"/>
                    </a:cubicBezTo>
                    <a:cubicBezTo>
                      <a:pt x="3" y="486"/>
                      <a:pt x="3" y="390"/>
                      <a:pt x="8" y="294"/>
                    </a:cubicBezTo>
                    <a:cubicBezTo>
                      <a:pt x="8" y="286"/>
                      <a:pt x="16" y="270"/>
                      <a:pt x="16" y="27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7" name="Text Box 39"/>
            <p:cNvSpPr txBox="1">
              <a:spLocks noChangeArrowheads="1"/>
            </p:cNvSpPr>
            <p:nvPr/>
          </p:nvSpPr>
          <p:spPr bwMode="auto">
            <a:xfrm>
              <a:off x="2244" y="3592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SS</a:t>
              </a:r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5146675" y="3744913"/>
            <a:ext cx="1958975" cy="2325687"/>
            <a:chOff x="3786" y="2359"/>
            <a:chExt cx="1234" cy="1465"/>
          </a:xfrm>
        </p:grpSpPr>
        <p:sp>
          <p:nvSpPr>
            <p:cNvPr id="22540" name="Text Box 30"/>
            <p:cNvSpPr txBox="1">
              <a:spLocks noChangeArrowheads="1"/>
            </p:cNvSpPr>
            <p:nvPr/>
          </p:nvSpPr>
          <p:spPr bwMode="auto">
            <a:xfrm>
              <a:off x="3786" y="3612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BS</a:t>
              </a:r>
            </a:p>
          </p:txBody>
        </p:sp>
        <p:grpSp>
          <p:nvGrpSpPr>
            <p:cNvPr id="22541" name="Group 41"/>
            <p:cNvGrpSpPr>
              <a:grpSpLocks/>
            </p:cNvGrpSpPr>
            <p:nvPr/>
          </p:nvGrpSpPr>
          <p:grpSpPr bwMode="auto">
            <a:xfrm>
              <a:off x="3804" y="2359"/>
              <a:ext cx="1216" cy="1445"/>
              <a:chOff x="3804" y="2359"/>
              <a:chExt cx="1216" cy="1445"/>
            </a:xfrm>
          </p:grpSpPr>
          <p:grpSp>
            <p:nvGrpSpPr>
              <p:cNvPr id="22542" name="Group 35"/>
              <p:cNvGrpSpPr>
                <a:grpSpLocks/>
              </p:cNvGrpSpPr>
              <p:nvPr/>
            </p:nvGrpSpPr>
            <p:grpSpPr bwMode="auto">
              <a:xfrm>
                <a:off x="3817" y="2359"/>
                <a:ext cx="1203" cy="1440"/>
                <a:chOff x="3817" y="2359"/>
                <a:chExt cx="1203" cy="1440"/>
              </a:xfrm>
            </p:grpSpPr>
            <p:pic>
              <p:nvPicPr>
                <p:cNvPr id="22544" name="Picture 6" descr="study4_15_2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-10000"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7" y="2359"/>
                  <a:ext cx="1203" cy="1440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545" name="Freeform 34"/>
                <p:cNvSpPr>
                  <a:spLocks/>
                </p:cNvSpPr>
                <p:nvPr/>
              </p:nvSpPr>
              <p:spPr bwMode="auto">
                <a:xfrm>
                  <a:off x="3912" y="2362"/>
                  <a:ext cx="1065" cy="1417"/>
                </a:xfrm>
                <a:custGeom>
                  <a:avLst/>
                  <a:gdLst>
                    <a:gd name="T0" fmla="*/ 16 w 1089"/>
                    <a:gd name="T1" fmla="*/ 270 h 1433"/>
                    <a:gd name="T2" fmla="*/ 88 w 1089"/>
                    <a:gd name="T3" fmla="*/ 214 h 1433"/>
                    <a:gd name="T4" fmla="*/ 120 w 1089"/>
                    <a:gd name="T5" fmla="*/ 174 h 1433"/>
                    <a:gd name="T6" fmla="*/ 208 w 1089"/>
                    <a:gd name="T7" fmla="*/ 86 h 1433"/>
                    <a:gd name="T8" fmla="*/ 424 w 1089"/>
                    <a:gd name="T9" fmla="*/ 46 h 1433"/>
                    <a:gd name="T10" fmla="*/ 528 w 1089"/>
                    <a:gd name="T11" fmla="*/ 22 h 1433"/>
                    <a:gd name="T12" fmla="*/ 712 w 1089"/>
                    <a:gd name="T13" fmla="*/ 38 h 1433"/>
                    <a:gd name="T14" fmla="*/ 776 w 1089"/>
                    <a:gd name="T15" fmla="*/ 110 h 1433"/>
                    <a:gd name="T16" fmla="*/ 808 w 1089"/>
                    <a:gd name="T17" fmla="*/ 190 h 1433"/>
                    <a:gd name="T18" fmla="*/ 816 w 1089"/>
                    <a:gd name="T19" fmla="*/ 214 h 1433"/>
                    <a:gd name="T20" fmla="*/ 912 w 1089"/>
                    <a:gd name="T21" fmla="*/ 230 h 1433"/>
                    <a:gd name="T22" fmla="*/ 992 w 1089"/>
                    <a:gd name="T23" fmla="*/ 278 h 1433"/>
                    <a:gd name="T24" fmla="*/ 968 w 1089"/>
                    <a:gd name="T25" fmla="*/ 574 h 1433"/>
                    <a:gd name="T26" fmla="*/ 976 w 1089"/>
                    <a:gd name="T27" fmla="*/ 654 h 1433"/>
                    <a:gd name="T28" fmla="*/ 1056 w 1089"/>
                    <a:gd name="T29" fmla="*/ 758 h 1433"/>
                    <a:gd name="T30" fmla="*/ 992 w 1089"/>
                    <a:gd name="T31" fmla="*/ 1126 h 1433"/>
                    <a:gd name="T32" fmla="*/ 960 w 1089"/>
                    <a:gd name="T33" fmla="*/ 1294 h 1433"/>
                    <a:gd name="T34" fmla="*/ 920 w 1089"/>
                    <a:gd name="T35" fmla="*/ 1406 h 1433"/>
                    <a:gd name="T36" fmla="*/ 768 w 1089"/>
                    <a:gd name="T37" fmla="*/ 1390 h 1433"/>
                    <a:gd name="T38" fmla="*/ 720 w 1089"/>
                    <a:gd name="T39" fmla="*/ 1366 h 1433"/>
                    <a:gd name="T40" fmla="*/ 592 w 1089"/>
                    <a:gd name="T41" fmla="*/ 1390 h 1433"/>
                    <a:gd name="T42" fmla="*/ 544 w 1089"/>
                    <a:gd name="T43" fmla="*/ 1406 h 1433"/>
                    <a:gd name="T44" fmla="*/ 520 w 1089"/>
                    <a:gd name="T45" fmla="*/ 1414 h 1433"/>
                    <a:gd name="T46" fmla="*/ 344 w 1089"/>
                    <a:gd name="T47" fmla="*/ 1390 h 1433"/>
                    <a:gd name="T48" fmla="*/ 296 w 1089"/>
                    <a:gd name="T49" fmla="*/ 1294 h 1433"/>
                    <a:gd name="T50" fmla="*/ 200 w 1089"/>
                    <a:gd name="T51" fmla="*/ 1166 h 1433"/>
                    <a:gd name="T52" fmla="*/ 136 w 1089"/>
                    <a:gd name="T53" fmla="*/ 1078 h 1433"/>
                    <a:gd name="T54" fmla="*/ 112 w 1089"/>
                    <a:gd name="T55" fmla="*/ 1054 h 1433"/>
                    <a:gd name="T56" fmla="*/ 88 w 1089"/>
                    <a:gd name="T57" fmla="*/ 1046 h 1433"/>
                    <a:gd name="T58" fmla="*/ 80 w 1089"/>
                    <a:gd name="T59" fmla="*/ 1022 h 1433"/>
                    <a:gd name="T60" fmla="*/ 56 w 1089"/>
                    <a:gd name="T61" fmla="*/ 998 h 1433"/>
                    <a:gd name="T62" fmla="*/ 40 w 1089"/>
                    <a:gd name="T63" fmla="*/ 950 h 1433"/>
                    <a:gd name="T64" fmla="*/ 24 w 1089"/>
                    <a:gd name="T65" fmla="*/ 886 h 1433"/>
                    <a:gd name="T66" fmla="*/ 16 w 1089"/>
                    <a:gd name="T67" fmla="*/ 694 h 1433"/>
                    <a:gd name="T68" fmla="*/ 0 w 1089"/>
                    <a:gd name="T69" fmla="*/ 582 h 1433"/>
                    <a:gd name="T70" fmla="*/ 8 w 1089"/>
                    <a:gd name="T71" fmla="*/ 294 h 1433"/>
                    <a:gd name="T72" fmla="*/ 16 w 1089"/>
                    <a:gd name="T73" fmla="*/ 270 h 143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9"/>
                    <a:gd name="T112" fmla="*/ 0 h 1433"/>
                    <a:gd name="T113" fmla="*/ 1089 w 1089"/>
                    <a:gd name="T114" fmla="*/ 1433 h 143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9" h="1433">
                      <a:moveTo>
                        <a:pt x="16" y="270"/>
                      </a:moveTo>
                      <a:cubicBezTo>
                        <a:pt x="41" y="254"/>
                        <a:pt x="69" y="236"/>
                        <a:pt x="88" y="214"/>
                      </a:cubicBezTo>
                      <a:cubicBezTo>
                        <a:pt x="142" y="152"/>
                        <a:pt x="40" y="227"/>
                        <a:pt x="120" y="174"/>
                      </a:cubicBezTo>
                      <a:cubicBezTo>
                        <a:pt x="154" y="119"/>
                        <a:pt x="153" y="104"/>
                        <a:pt x="208" y="86"/>
                      </a:cubicBezTo>
                      <a:cubicBezTo>
                        <a:pt x="288" y="106"/>
                        <a:pt x="355" y="80"/>
                        <a:pt x="424" y="46"/>
                      </a:cubicBezTo>
                      <a:cubicBezTo>
                        <a:pt x="456" y="30"/>
                        <a:pt x="528" y="22"/>
                        <a:pt x="528" y="22"/>
                      </a:cubicBezTo>
                      <a:cubicBezTo>
                        <a:pt x="589" y="25"/>
                        <a:pt x="664" y="0"/>
                        <a:pt x="712" y="38"/>
                      </a:cubicBezTo>
                      <a:cubicBezTo>
                        <a:pt x="737" y="58"/>
                        <a:pt x="776" y="110"/>
                        <a:pt x="776" y="110"/>
                      </a:cubicBezTo>
                      <a:cubicBezTo>
                        <a:pt x="786" y="139"/>
                        <a:pt x="799" y="160"/>
                        <a:pt x="808" y="190"/>
                      </a:cubicBezTo>
                      <a:cubicBezTo>
                        <a:pt x="810" y="198"/>
                        <a:pt x="808" y="210"/>
                        <a:pt x="816" y="214"/>
                      </a:cubicBezTo>
                      <a:cubicBezTo>
                        <a:pt x="845" y="229"/>
                        <a:pt x="880" y="224"/>
                        <a:pt x="912" y="230"/>
                      </a:cubicBezTo>
                      <a:cubicBezTo>
                        <a:pt x="942" y="250"/>
                        <a:pt x="965" y="251"/>
                        <a:pt x="992" y="278"/>
                      </a:cubicBezTo>
                      <a:cubicBezTo>
                        <a:pt x="1027" y="382"/>
                        <a:pt x="993" y="474"/>
                        <a:pt x="968" y="574"/>
                      </a:cubicBezTo>
                      <a:cubicBezTo>
                        <a:pt x="971" y="601"/>
                        <a:pt x="965" y="630"/>
                        <a:pt x="976" y="654"/>
                      </a:cubicBezTo>
                      <a:cubicBezTo>
                        <a:pt x="1005" y="717"/>
                        <a:pt x="1035" y="694"/>
                        <a:pt x="1056" y="758"/>
                      </a:cubicBezTo>
                      <a:cubicBezTo>
                        <a:pt x="1055" y="784"/>
                        <a:pt x="1089" y="1094"/>
                        <a:pt x="992" y="1126"/>
                      </a:cubicBezTo>
                      <a:cubicBezTo>
                        <a:pt x="983" y="1182"/>
                        <a:pt x="971" y="1238"/>
                        <a:pt x="960" y="1294"/>
                      </a:cubicBezTo>
                      <a:cubicBezTo>
                        <a:pt x="951" y="1341"/>
                        <a:pt x="955" y="1371"/>
                        <a:pt x="920" y="1406"/>
                      </a:cubicBezTo>
                      <a:cubicBezTo>
                        <a:pt x="917" y="1406"/>
                        <a:pt x="804" y="1405"/>
                        <a:pt x="768" y="1390"/>
                      </a:cubicBezTo>
                      <a:cubicBezTo>
                        <a:pt x="659" y="1343"/>
                        <a:pt x="821" y="1400"/>
                        <a:pt x="720" y="1366"/>
                      </a:cubicBezTo>
                      <a:cubicBezTo>
                        <a:pt x="623" y="1376"/>
                        <a:pt x="665" y="1366"/>
                        <a:pt x="592" y="1390"/>
                      </a:cubicBezTo>
                      <a:cubicBezTo>
                        <a:pt x="576" y="1395"/>
                        <a:pt x="560" y="1401"/>
                        <a:pt x="544" y="1406"/>
                      </a:cubicBezTo>
                      <a:cubicBezTo>
                        <a:pt x="536" y="1409"/>
                        <a:pt x="520" y="1414"/>
                        <a:pt x="520" y="1414"/>
                      </a:cubicBezTo>
                      <a:cubicBezTo>
                        <a:pt x="481" y="1412"/>
                        <a:pt x="387" y="1433"/>
                        <a:pt x="344" y="1390"/>
                      </a:cubicBezTo>
                      <a:cubicBezTo>
                        <a:pt x="322" y="1368"/>
                        <a:pt x="311" y="1320"/>
                        <a:pt x="296" y="1294"/>
                      </a:cubicBezTo>
                      <a:cubicBezTo>
                        <a:pt x="266" y="1241"/>
                        <a:pt x="235" y="1213"/>
                        <a:pt x="200" y="1166"/>
                      </a:cubicBezTo>
                      <a:cubicBezTo>
                        <a:pt x="173" y="1130"/>
                        <a:pt x="183" y="1094"/>
                        <a:pt x="136" y="1078"/>
                      </a:cubicBezTo>
                      <a:cubicBezTo>
                        <a:pt x="128" y="1070"/>
                        <a:pt x="121" y="1060"/>
                        <a:pt x="112" y="1054"/>
                      </a:cubicBezTo>
                      <a:cubicBezTo>
                        <a:pt x="105" y="1049"/>
                        <a:pt x="94" y="1052"/>
                        <a:pt x="88" y="1046"/>
                      </a:cubicBezTo>
                      <a:cubicBezTo>
                        <a:pt x="82" y="1040"/>
                        <a:pt x="85" y="1029"/>
                        <a:pt x="80" y="1022"/>
                      </a:cubicBezTo>
                      <a:cubicBezTo>
                        <a:pt x="74" y="1013"/>
                        <a:pt x="64" y="1006"/>
                        <a:pt x="56" y="998"/>
                      </a:cubicBezTo>
                      <a:cubicBezTo>
                        <a:pt x="51" y="982"/>
                        <a:pt x="45" y="966"/>
                        <a:pt x="40" y="950"/>
                      </a:cubicBezTo>
                      <a:cubicBezTo>
                        <a:pt x="33" y="929"/>
                        <a:pt x="24" y="886"/>
                        <a:pt x="24" y="886"/>
                      </a:cubicBezTo>
                      <a:cubicBezTo>
                        <a:pt x="21" y="822"/>
                        <a:pt x="21" y="758"/>
                        <a:pt x="16" y="694"/>
                      </a:cubicBezTo>
                      <a:cubicBezTo>
                        <a:pt x="13" y="656"/>
                        <a:pt x="0" y="582"/>
                        <a:pt x="0" y="582"/>
                      </a:cubicBezTo>
                      <a:cubicBezTo>
                        <a:pt x="3" y="486"/>
                        <a:pt x="3" y="390"/>
                        <a:pt x="8" y="294"/>
                      </a:cubicBezTo>
                      <a:cubicBezTo>
                        <a:pt x="8" y="286"/>
                        <a:pt x="16" y="270"/>
                        <a:pt x="16" y="270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543" name="Text Box 40"/>
              <p:cNvSpPr txBox="1">
                <a:spLocks noChangeArrowheads="1"/>
              </p:cNvSpPr>
              <p:nvPr/>
            </p:nvSpPr>
            <p:spPr bwMode="auto">
              <a:xfrm>
                <a:off x="3804" y="3592"/>
                <a:ext cx="28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solidFill>
                      <a:srgbClr val="000066"/>
                    </a:solidFill>
                    <a:latin typeface="Arial" panose="020B0604020202020204" pitchFamily="34" charset="0"/>
                  </a:rPr>
                  <a:t>BS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46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488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Comparative Results</a:t>
            </a:r>
          </a:p>
        </p:txBody>
      </p:sp>
      <p:grpSp>
        <p:nvGrpSpPr>
          <p:cNvPr id="23555" name="Group 17"/>
          <p:cNvGrpSpPr>
            <a:grpSpLocks/>
          </p:cNvGrpSpPr>
          <p:nvPr/>
        </p:nvGrpSpPr>
        <p:grpSpPr bwMode="auto">
          <a:xfrm>
            <a:off x="1385888" y="1355725"/>
            <a:ext cx="6484937" cy="3590925"/>
            <a:chOff x="873" y="1174"/>
            <a:chExt cx="4085" cy="2262"/>
          </a:xfrm>
        </p:grpSpPr>
        <p:pic>
          <p:nvPicPr>
            <p:cNvPr id="23558" name="Picture 4" descr="truth2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" y="1174"/>
              <a:ext cx="1455" cy="10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9" name="Picture 5" descr="truth250_ballo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" y="1174"/>
              <a:ext cx="1455" cy="10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0" name="Picture 6" descr="truth5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" y="2301"/>
              <a:ext cx="1465" cy="10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1" name="Picture 7" descr="truth5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" y="2285"/>
              <a:ext cx="1465" cy="10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2" name="Text Box 8"/>
            <p:cNvSpPr txBox="1">
              <a:spLocks noChangeArrowheads="1"/>
            </p:cNvSpPr>
            <p:nvPr/>
          </p:nvSpPr>
          <p:spPr bwMode="auto">
            <a:xfrm>
              <a:off x="873" y="2097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SS</a:t>
              </a:r>
            </a:p>
          </p:txBody>
        </p:sp>
        <p:sp>
          <p:nvSpPr>
            <p:cNvPr id="23563" name="Text Box 9"/>
            <p:cNvSpPr txBox="1">
              <a:spLocks noChangeArrowheads="1"/>
            </p:cNvSpPr>
            <p:nvPr/>
          </p:nvSpPr>
          <p:spPr bwMode="auto">
            <a:xfrm>
              <a:off x="1395" y="3224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SS</a:t>
              </a:r>
            </a:p>
          </p:txBody>
        </p:sp>
        <p:sp>
          <p:nvSpPr>
            <p:cNvPr id="23564" name="Text Box 10"/>
            <p:cNvSpPr txBox="1">
              <a:spLocks noChangeArrowheads="1"/>
            </p:cNvSpPr>
            <p:nvPr/>
          </p:nvSpPr>
          <p:spPr bwMode="auto">
            <a:xfrm>
              <a:off x="2986" y="2083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BS</a:t>
              </a:r>
            </a:p>
          </p:txBody>
        </p:sp>
        <p:sp>
          <p:nvSpPr>
            <p:cNvPr id="23565" name="Text Box 11"/>
            <p:cNvSpPr txBox="1">
              <a:spLocks noChangeArrowheads="1"/>
            </p:cNvSpPr>
            <p:nvPr/>
          </p:nvSpPr>
          <p:spPr bwMode="auto">
            <a:xfrm>
              <a:off x="3475" y="3183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BS</a:t>
              </a:r>
            </a:p>
          </p:txBody>
        </p:sp>
      </p:grpSp>
      <p:sp>
        <p:nvSpPr>
          <p:cNvPr id="23556" name="Text Box 12"/>
          <p:cNvSpPr txBox="1">
            <a:spLocks noChangeArrowheads="1"/>
          </p:cNvSpPr>
          <p:nvPr/>
        </p:nvSpPr>
        <p:spPr bwMode="auto">
          <a:xfrm>
            <a:off x="1879600" y="5461000"/>
            <a:ext cx="657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Phantom with high object-background contrast at different levels of noise and blurring</a:t>
            </a:r>
          </a:p>
        </p:txBody>
      </p:sp>
    </p:spTree>
    <p:extLst>
      <p:ext uri="{BB962C8B-B14F-4D97-AF65-F5344CB8AC3E}">
        <p14:creationId xmlns:p14="http://schemas.microsoft.com/office/powerpoint/2010/main" val="14719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0" y="574675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>
                <a:cs typeface="Times New Roman" panose="02020603050405020304" pitchFamily="18" charset="0"/>
              </a:rPr>
              <a:t> </a:t>
            </a:r>
            <a:r>
              <a:rPr lang="en-US" altLang="en-US" sz="900"/>
              <a:t> </a:t>
            </a:r>
            <a:endParaRPr lang="en-US" altLang="en-US"/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0" y="11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0" name="Rectangle 12"/>
          <p:cNvSpPr>
            <a:spLocks noChangeArrowheads="1"/>
          </p:cNvSpPr>
          <p:nvPr/>
        </p:nvSpPr>
        <p:spPr bwMode="auto">
          <a:xfrm>
            <a:off x="0" y="6602413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>
                <a:cs typeface="Times New Roman" panose="02020603050405020304" pitchFamily="18" charset="0"/>
              </a:rPr>
              <a:t> </a:t>
            </a:r>
            <a:r>
              <a:rPr lang="en-US" altLang="en-US" sz="900"/>
              <a:t> </a:t>
            </a:r>
            <a:endParaRPr lang="en-US" altLang="en-US"/>
          </a:p>
        </p:txBody>
      </p:sp>
      <p:sp>
        <p:nvSpPr>
          <p:cNvPr id="24581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 smtClean="0"/>
              <a:t>Comparative Results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794500" y="1487488"/>
            <a:ext cx="1874838" cy="2335212"/>
            <a:chOff x="4280" y="937"/>
            <a:chExt cx="1181" cy="1471"/>
          </a:xfrm>
        </p:grpSpPr>
        <p:pic>
          <p:nvPicPr>
            <p:cNvPr id="24605" name="Picture 5" descr="study1_5_1"/>
            <p:cNvPicPr>
              <a:picLocks noChangeAspect="1" noChangeArrowheads="1"/>
            </p:cNvPicPr>
            <p:nvPr/>
          </p:nvPicPr>
          <p:blipFill>
            <a:blip r:embed="rId3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937"/>
              <a:ext cx="1141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06" name="Text Box 16"/>
            <p:cNvSpPr txBox="1">
              <a:spLocks noChangeArrowheads="1"/>
            </p:cNvSpPr>
            <p:nvPr/>
          </p:nvSpPr>
          <p:spPr bwMode="auto">
            <a:xfrm>
              <a:off x="4280" y="2196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BS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614363" y="1487488"/>
            <a:ext cx="1835150" cy="2335212"/>
            <a:chOff x="387" y="937"/>
            <a:chExt cx="1156" cy="1471"/>
          </a:xfrm>
        </p:grpSpPr>
        <p:pic>
          <p:nvPicPr>
            <p:cNvPr id="24603" name="Picture 3" descr="phantom_ramp_05"/>
            <p:cNvPicPr>
              <a:picLocks noChangeAspect="1" noChangeArrowheads="1"/>
            </p:cNvPicPr>
            <p:nvPr/>
          </p:nvPicPr>
          <p:blipFill>
            <a:blip r:embed="rId4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" y="937"/>
              <a:ext cx="1148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04" name="Text Box 17"/>
            <p:cNvSpPr txBox="1">
              <a:spLocks noChangeArrowheads="1"/>
            </p:cNvSpPr>
            <p:nvPr/>
          </p:nvSpPr>
          <p:spPr bwMode="auto">
            <a:xfrm>
              <a:off x="387" y="2196"/>
              <a:ext cx="6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phantom</a:t>
              </a: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4767263" y="1487488"/>
            <a:ext cx="1833562" cy="2335212"/>
            <a:chOff x="3003" y="937"/>
            <a:chExt cx="1155" cy="1471"/>
          </a:xfrm>
        </p:grpSpPr>
        <p:pic>
          <p:nvPicPr>
            <p:cNvPr id="24601" name="Picture 4" descr="study1_5_1"/>
            <p:cNvPicPr>
              <a:picLocks noChangeAspect="1" noChangeArrowheads="1"/>
            </p:cNvPicPr>
            <p:nvPr/>
          </p:nvPicPr>
          <p:blipFill>
            <a:blip r:embed="rId5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" y="937"/>
              <a:ext cx="1141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02" name="Text Box 15"/>
            <p:cNvSpPr txBox="1">
              <a:spLocks noChangeArrowheads="1"/>
            </p:cNvSpPr>
            <p:nvPr/>
          </p:nvSpPr>
          <p:spPr bwMode="auto">
            <a:xfrm>
              <a:off x="3003" y="2196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SS</a:t>
              </a:r>
            </a:p>
          </p:txBody>
        </p:sp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2640013" y="1493838"/>
            <a:ext cx="1884362" cy="2328862"/>
            <a:chOff x="1663" y="941"/>
            <a:chExt cx="1187" cy="1467"/>
          </a:xfrm>
        </p:grpSpPr>
        <p:pic>
          <p:nvPicPr>
            <p:cNvPr id="24599" name="Picture 14" descr="phantom0_class_uncertainty_ma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" y="941"/>
              <a:ext cx="1146" cy="143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00" name="Text Box 18"/>
            <p:cNvSpPr txBox="1">
              <a:spLocks noChangeArrowheads="1"/>
            </p:cNvSpPr>
            <p:nvPr/>
          </p:nvSpPr>
          <p:spPr bwMode="auto">
            <a:xfrm>
              <a:off x="1663" y="2196"/>
              <a:ext cx="7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Smart force</a:t>
              </a: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4767263" y="4049713"/>
            <a:ext cx="1827212" cy="2347912"/>
            <a:chOff x="3003" y="2551"/>
            <a:chExt cx="1151" cy="1479"/>
          </a:xfrm>
        </p:grpSpPr>
        <p:pic>
          <p:nvPicPr>
            <p:cNvPr id="24597" name="Picture 10" descr="phantom_15_2"/>
            <p:cNvPicPr>
              <a:picLocks noChangeAspect="1" noChangeArrowheads="1"/>
            </p:cNvPicPr>
            <p:nvPr/>
          </p:nvPicPr>
          <p:blipFill>
            <a:blip r:embed="rId7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" y="2551"/>
              <a:ext cx="1141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8" name="Text Box 19"/>
            <p:cNvSpPr txBox="1">
              <a:spLocks noChangeArrowheads="1"/>
            </p:cNvSpPr>
            <p:nvPr/>
          </p:nvSpPr>
          <p:spPr bwMode="auto">
            <a:xfrm>
              <a:off x="3003" y="3818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SS</a:t>
              </a:r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614363" y="4049713"/>
            <a:ext cx="1838325" cy="2347912"/>
            <a:chOff x="387" y="2551"/>
            <a:chExt cx="1158" cy="1479"/>
          </a:xfrm>
        </p:grpSpPr>
        <p:pic>
          <p:nvPicPr>
            <p:cNvPr id="24595" name="Picture 8" descr="study0_15_2"/>
            <p:cNvPicPr>
              <a:picLocks noChangeAspect="1" noChangeArrowheads="1"/>
            </p:cNvPicPr>
            <p:nvPr/>
          </p:nvPicPr>
          <p:blipFill>
            <a:blip r:embed="rId8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" y="2551"/>
              <a:ext cx="1150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6" name="Text Box 21"/>
            <p:cNvSpPr txBox="1">
              <a:spLocks noChangeArrowheads="1"/>
            </p:cNvSpPr>
            <p:nvPr/>
          </p:nvSpPr>
          <p:spPr bwMode="auto">
            <a:xfrm>
              <a:off x="387" y="3818"/>
              <a:ext cx="6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phantom</a:t>
              </a: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6794500" y="4049713"/>
            <a:ext cx="1874838" cy="2347912"/>
            <a:chOff x="4280" y="2551"/>
            <a:chExt cx="1181" cy="1479"/>
          </a:xfrm>
        </p:grpSpPr>
        <p:pic>
          <p:nvPicPr>
            <p:cNvPr id="24593" name="Picture 11" descr="phantom_15_2_balloon"/>
            <p:cNvPicPr>
              <a:picLocks noChangeAspect="1" noChangeArrowheads="1"/>
            </p:cNvPicPr>
            <p:nvPr/>
          </p:nvPicPr>
          <p:blipFill>
            <a:blip r:embed="rId9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" y="2551"/>
              <a:ext cx="1148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4" name="Text Box 20"/>
            <p:cNvSpPr txBox="1">
              <a:spLocks noChangeArrowheads="1"/>
            </p:cNvSpPr>
            <p:nvPr/>
          </p:nvSpPr>
          <p:spPr bwMode="auto">
            <a:xfrm>
              <a:off x="4280" y="3818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BS</a:t>
              </a:r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2640013" y="4049713"/>
            <a:ext cx="1890712" cy="2347912"/>
            <a:chOff x="1663" y="2551"/>
            <a:chExt cx="1191" cy="1479"/>
          </a:xfrm>
        </p:grpSpPr>
        <p:pic>
          <p:nvPicPr>
            <p:cNvPr id="24591" name="Picture 9" descr="study1_15_2"/>
            <p:cNvPicPr>
              <a:picLocks noChangeAspect="1" noChangeArrowheads="1"/>
            </p:cNvPicPr>
            <p:nvPr/>
          </p:nvPicPr>
          <p:blipFill>
            <a:blip r:embed="rId10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" y="2551"/>
              <a:ext cx="1150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2" name="Text Box 22"/>
            <p:cNvSpPr txBox="1">
              <a:spLocks noChangeArrowheads="1"/>
            </p:cNvSpPr>
            <p:nvPr/>
          </p:nvSpPr>
          <p:spPr bwMode="auto">
            <a:xfrm>
              <a:off x="1663" y="3818"/>
              <a:ext cx="7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Smart force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4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76200"/>
            <a:ext cx="7772400" cy="1143000"/>
          </a:xfrm>
        </p:spPr>
        <p:txBody>
          <a:bodyPr/>
          <a:lstStyle/>
          <a:p>
            <a:r>
              <a:rPr lang="en-US" altLang="en-US" sz="3600" dirty="0"/>
              <a:t>Outline</a:t>
            </a:r>
          </a:p>
        </p:txBody>
      </p:sp>
      <p:sp>
        <p:nvSpPr>
          <p:cNvPr id="29727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6200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en-US" sz="2800" dirty="0"/>
              <a:t>Theory Of Object Class Uncertainty</a:t>
            </a:r>
          </a:p>
          <a:p>
            <a:pPr>
              <a:spcBef>
                <a:spcPts val="1200"/>
              </a:spcBef>
            </a:pPr>
            <a:r>
              <a:rPr lang="en-US" altLang="en-US" sz="2800" dirty="0"/>
              <a:t>Applications To Optimum Thresholding</a:t>
            </a:r>
          </a:p>
          <a:p>
            <a:pPr>
              <a:spcBef>
                <a:spcPts val="1200"/>
              </a:spcBef>
            </a:pPr>
            <a:r>
              <a:rPr lang="en-US" altLang="en-US" sz="2800" dirty="0" smtClean="0"/>
              <a:t>Applications </a:t>
            </a:r>
            <a:r>
              <a:rPr lang="en-US" altLang="en-US" sz="2800" dirty="0"/>
              <a:t>To </a:t>
            </a:r>
            <a:r>
              <a:rPr lang="en-US" altLang="en-US" sz="2800" dirty="0" smtClean="0"/>
              <a:t>Snake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705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title"/>
          </p:nvPr>
        </p:nvSpPr>
        <p:spPr>
          <a:xfrm>
            <a:off x="723900" y="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 smtClean="0"/>
              <a:t>Comparative Results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20700" y="3805238"/>
            <a:ext cx="1882775" cy="2293937"/>
            <a:chOff x="328" y="2397"/>
            <a:chExt cx="1186" cy="1445"/>
          </a:xfrm>
        </p:grpSpPr>
        <p:pic>
          <p:nvPicPr>
            <p:cNvPr id="25637" name="Picture 2" descr="phantom_ramp_25"/>
            <p:cNvPicPr>
              <a:picLocks noChangeAspect="1" noChangeArrowheads="1"/>
            </p:cNvPicPr>
            <p:nvPr/>
          </p:nvPicPr>
          <p:blipFill>
            <a:blip r:embed="rId3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" y="2397"/>
              <a:ext cx="1159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38" name="Text Box 13"/>
            <p:cNvSpPr txBox="1">
              <a:spLocks noChangeArrowheads="1"/>
            </p:cNvSpPr>
            <p:nvPr/>
          </p:nvSpPr>
          <p:spPr bwMode="auto">
            <a:xfrm>
              <a:off x="328" y="3630"/>
              <a:ext cx="6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phantom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2546350" y="3797300"/>
            <a:ext cx="1917700" cy="2301875"/>
            <a:chOff x="1604" y="2392"/>
            <a:chExt cx="1208" cy="1450"/>
          </a:xfrm>
        </p:grpSpPr>
        <p:pic>
          <p:nvPicPr>
            <p:cNvPr id="25635" name="Picture 3" descr="phantom_ramp_25_0_4"/>
            <p:cNvPicPr>
              <a:picLocks noChangeAspect="1" noChangeArrowheads="1"/>
            </p:cNvPicPr>
            <p:nvPr/>
          </p:nvPicPr>
          <p:blipFill>
            <a:blip r:embed="rId4">
              <a:lum bright="-18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" y="2392"/>
              <a:ext cx="1150" cy="1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36" name="Text Box 14"/>
            <p:cNvSpPr txBox="1">
              <a:spLocks noChangeArrowheads="1"/>
            </p:cNvSpPr>
            <p:nvPr/>
          </p:nvSpPr>
          <p:spPr bwMode="auto">
            <a:xfrm>
              <a:off x="1604" y="3630"/>
              <a:ext cx="7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Smart force</a:t>
              </a:r>
            </a:p>
          </p:txBody>
        </p:sp>
      </p:grpSp>
      <p:pic>
        <p:nvPicPr>
          <p:cNvPr id="45073" name="Picture 17" descr="phantom_ramp_05"/>
          <p:cNvPicPr>
            <a:picLocks noChangeAspect="1" noChangeArrowheads="1"/>
          </p:cNvPicPr>
          <p:nvPr/>
        </p:nvPicPr>
        <p:blipFill>
          <a:blip r:embed="rId5">
            <a:lum bright="-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1371600"/>
            <a:ext cx="1822450" cy="228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4652963" y="3797300"/>
            <a:ext cx="1878012" cy="2314575"/>
            <a:chOff x="2931" y="2392"/>
            <a:chExt cx="1183" cy="1458"/>
          </a:xfrm>
        </p:grpSpPr>
        <p:sp>
          <p:nvSpPr>
            <p:cNvPr id="25622" name="Text Box 11"/>
            <p:cNvSpPr txBox="1">
              <a:spLocks noChangeArrowheads="1"/>
            </p:cNvSpPr>
            <p:nvPr/>
          </p:nvSpPr>
          <p:spPr bwMode="auto">
            <a:xfrm>
              <a:off x="2944" y="3630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SS</a:t>
              </a:r>
            </a:p>
          </p:txBody>
        </p:sp>
        <p:grpSp>
          <p:nvGrpSpPr>
            <p:cNvPr id="25623" name="Group 43"/>
            <p:cNvGrpSpPr>
              <a:grpSpLocks/>
            </p:cNvGrpSpPr>
            <p:nvPr/>
          </p:nvGrpSpPr>
          <p:grpSpPr bwMode="auto">
            <a:xfrm>
              <a:off x="2964" y="2392"/>
              <a:ext cx="1150" cy="1440"/>
              <a:chOff x="2964" y="2392"/>
              <a:chExt cx="1150" cy="1440"/>
            </a:xfrm>
          </p:grpSpPr>
          <p:pic>
            <p:nvPicPr>
              <p:cNvPr id="25625" name="Picture 4" descr="phantom_25_03"/>
              <p:cNvPicPr>
                <a:picLocks noChangeAspect="1" noChangeArrowheads="1"/>
              </p:cNvPicPr>
              <p:nvPr/>
            </p:nvPicPr>
            <p:blipFill>
              <a:blip r:embed="rId6">
                <a:lum bright="-18000" contrast="2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" y="2392"/>
                <a:ext cx="1150" cy="144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626" name="Group 33"/>
              <p:cNvGrpSpPr>
                <a:grpSpLocks/>
              </p:cNvGrpSpPr>
              <p:nvPr/>
            </p:nvGrpSpPr>
            <p:grpSpPr bwMode="auto">
              <a:xfrm>
                <a:off x="3016" y="2445"/>
                <a:ext cx="1056" cy="1323"/>
                <a:chOff x="4744" y="2981"/>
                <a:chExt cx="832" cy="1011"/>
              </a:xfrm>
            </p:grpSpPr>
            <p:sp>
              <p:nvSpPr>
                <p:cNvPr id="2562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4768" y="2981"/>
                  <a:ext cx="296" cy="171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28" name="Line 35"/>
                <p:cNvSpPr>
                  <a:spLocks noChangeShapeType="1"/>
                </p:cNvSpPr>
                <p:nvPr/>
              </p:nvSpPr>
              <p:spPr bwMode="auto">
                <a:xfrm>
                  <a:off x="5056" y="2984"/>
                  <a:ext cx="416" cy="112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29" name="Line 36"/>
                <p:cNvSpPr>
                  <a:spLocks noChangeShapeType="1"/>
                </p:cNvSpPr>
                <p:nvPr/>
              </p:nvSpPr>
              <p:spPr bwMode="auto">
                <a:xfrm>
                  <a:off x="5488" y="3104"/>
                  <a:ext cx="88" cy="464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0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5376" y="3576"/>
                  <a:ext cx="192" cy="40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4944" y="3992"/>
                  <a:ext cx="424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2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4744" y="3728"/>
                  <a:ext cx="200" cy="256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3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752" y="3456"/>
                  <a:ext cx="0" cy="288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4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744" y="3144"/>
                  <a:ext cx="16" cy="328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5624" name="Text Box 54"/>
            <p:cNvSpPr txBox="1">
              <a:spLocks noChangeArrowheads="1"/>
            </p:cNvSpPr>
            <p:nvPr/>
          </p:nvSpPr>
          <p:spPr bwMode="auto">
            <a:xfrm>
              <a:off x="2931" y="3638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SS</a:t>
              </a:r>
            </a:p>
          </p:txBody>
        </p: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6700838" y="3792538"/>
            <a:ext cx="1882775" cy="2332037"/>
            <a:chOff x="4221" y="2389"/>
            <a:chExt cx="1186" cy="1469"/>
          </a:xfrm>
        </p:grpSpPr>
        <p:sp>
          <p:nvSpPr>
            <p:cNvPr id="25609" name="Text Box 12"/>
            <p:cNvSpPr txBox="1">
              <a:spLocks noChangeArrowheads="1"/>
            </p:cNvSpPr>
            <p:nvPr/>
          </p:nvSpPr>
          <p:spPr bwMode="auto">
            <a:xfrm>
              <a:off x="4221" y="3630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BS</a:t>
              </a:r>
            </a:p>
          </p:txBody>
        </p:sp>
        <p:grpSp>
          <p:nvGrpSpPr>
            <p:cNvPr id="25610" name="Group 44"/>
            <p:cNvGrpSpPr>
              <a:grpSpLocks/>
            </p:cNvGrpSpPr>
            <p:nvPr/>
          </p:nvGrpSpPr>
          <p:grpSpPr bwMode="auto">
            <a:xfrm>
              <a:off x="4266" y="2389"/>
              <a:ext cx="1141" cy="1440"/>
              <a:chOff x="4266" y="2389"/>
              <a:chExt cx="1141" cy="1440"/>
            </a:xfrm>
          </p:grpSpPr>
          <p:pic>
            <p:nvPicPr>
              <p:cNvPr id="25612" name="Picture 18" descr="study00_25_3"/>
              <p:cNvPicPr>
                <a:picLocks noChangeAspect="1" noChangeArrowheads="1"/>
              </p:cNvPicPr>
              <p:nvPr/>
            </p:nvPicPr>
            <p:blipFill>
              <a:blip r:embed="rId7">
                <a:lum bright="-18000" contrast="2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6" y="2389"/>
                <a:ext cx="1141" cy="144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613" name="Group 23"/>
              <p:cNvGrpSpPr>
                <a:grpSpLocks/>
              </p:cNvGrpSpPr>
              <p:nvPr/>
            </p:nvGrpSpPr>
            <p:grpSpPr bwMode="auto">
              <a:xfrm>
                <a:off x="4312" y="2413"/>
                <a:ext cx="1056" cy="1323"/>
                <a:chOff x="4744" y="2981"/>
                <a:chExt cx="832" cy="1011"/>
              </a:xfrm>
            </p:grpSpPr>
            <p:sp>
              <p:nvSpPr>
                <p:cNvPr id="2561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68" y="2981"/>
                  <a:ext cx="296" cy="171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5" name="Line 25"/>
                <p:cNvSpPr>
                  <a:spLocks noChangeShapeType="1"/>
                </p:cNvSpPr>
                <p:nvPr/>
              </p:nvSpPr>
              <p:spPr bwMode="auto">
                <a:xfrm>
                  <a:off x="5056" y="2984"/>
                  <a:ext cx="416" cy="112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6" name="Line 26"/>
                <p:cNvSpPr>
                  <a:spLocks noChangeShapeType="1"/>
                </p:cNvSpPr>
                <p:nvPr/>
              </p:nvSpPr>
              <p:spPr bwMode="auto">
                <a:xfrm>
                  <a:off x="5488" y="3104"/>
                  <a:ext cx="88" cy="464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5376" y="3576"/>
                  <a:ext cx="192" cy="40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4944" y="3992"/>
                  <a:ext cx="424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9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4744" y="3728"/>
                  <a:ext cx="200" cy="256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20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752" y="3456"/>
                  <a:ext cx="0" cy="288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21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744" y="3144"/>
                  <a:ext cx="16" cy="328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5611" name="Text Box 55"/>
            <p:cNvSpPr txBox="1">
              <a:spLocks noChangeArrowheads="1"/>
            </p:cNvSpPr>
            <p:nvPr/>
          </p:nvSpPr>
          <p:spPr bwMode="auto">
            <a:xfrm>
              <a:off x="4227" y="3646"/>
              <a:ext cx="2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66"/>
                  </a:solidFill>
                  <a:latin typeface="Arial" panose="020B0604020202020204" pitchFamily="34" charset="0"/>
                </a:rPr>
                <a:t>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82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72390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Object Class Uncertainty Induced </a:t>
            </a:r>
            <a:r>
              <a:rPr lang="en-US" altLang="en-US" sz="3600" dirty="0" smtClean="0"/>
              <a:t>Smart Snake</a:t>
            </a:r>
            <a:endParaRPr lang="en-US" altLang="en-US" sz="3600" dirty="0"/>
          </a:p>
        </p:txBody>
      </p:sp>
      <p:pic>
        <p:nvPicPr>
          <p:cNvPr id="96259" name="Picture 3" descr="phantom_animation"/>
          <p:cNvPicPr>
            <a:picLocks noChangeAspect="1" noChangeArrowheads="1" noCrop="1"/>
          </p:cNvPicPr>
          <p:nvPr/>
        </p:nvPicPr>
        <p:blipFill>
          <a:blip r:embed="rId2">
            <a:lum bright="-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3014663"/>
            <a:ext cx="2408237" cy="3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LeafOnWoodMov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538288"/>
            <a:ext cx="4530725" cy="310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605213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341438"/>
            <a:ext cx="4606925" cy="31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605213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124200"/>
            <a:ext cx="4606925" cy="31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767" y="4495800"/>
            <a:ext cx="304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Segmentation result (red) using balloon snake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2831068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Segmentation result (red) smart snake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Comparison with Balloon Snake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26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7620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3600" dirty="0"/>
              <a:t>Comparison with Balloon Snake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00450" y="269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0" y="3890299"/>
            <a:ext cx="3225244" cy="243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0" y="1299499"/>
            <a:ext cx="3240270" cy="243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619500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290285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3600450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2668"/>
            <a:ext cx="2965695" cy="244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55543" y="197227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 (red) using balloon snake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5543" y="4114800"/>
            <a:ext cx="160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(red) </a:t>
            </a:r>
            <a:r>
              <a:rPr lang="en-US" dirty="0"/>
              <a:t>using </a:t>
            </a:r>
            <a:r>
              <a:rPr lang="en-US" dirty="0" smtClean="0"/>
              <a:t>smart snake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76200"/>
            <a:ext cx="77724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Carotid Data </a:t>
            </a:r>
            <a:r>
              <a:rPr lang="en-US" altLang="en-US" sz="3600" dirty="0" smtClean="0"/>
              <a:t>Segmentation using Smart Snake</a:t>
            </a:r>
            <a:endParaRPr lang="en-US" altLang="en-US" sz="3600" dirty="0"/>
          </a:p>
        </p:txBody>
      </p:sp>
      <p:pic>
        <p:nvPicPr>
          <p:cNvPr id="103427" name="Picture 3" descr="Tem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497263"/>
            <a:ext cx="2640012" cy="26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MovieF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647825"/>
            <a:ext cx="2649538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762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Summary</a:t>
            </a:r>
            <a:endParaRPr lang="en-US" altLang="en-US" sz="36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76350"/>
            <a:ext cx="8229600" cy="5013325"/>
          </a:xfrm>
        </p:spPr>
        <p:txBody>
          <a:bodyPr/>
          <a:lstStyle/>
          <a:p>
            <a:pPr algn="just"/>
            <a:r>
              <a:rPr lang="en-US" alt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Introduced object class uncertainty theory 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Combines information theoretic measure with image features</a:t>
            </a:r>
          </a:p>
          <a:p>
            <a:pPr lvl="1" algn="just"/>
            <a:endParaRPr lang="en-US" altLang="en-US" sz="2000" dirty="0">
              <a:solidFill>
                <a:srgbClr val="66FFFF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A fundamental postulate is stated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In most real life imaging applications, under optimum classification, image elements with the maximum class uncertainty appear in the vicinity of object boundaries.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Supported by results of application on several real images and 250 computer generated realistic phantoms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Potential application in multiple image and data classification tasks</a:t>
            </a:r>
          </a:p>
        </p:txBody>
      </p:sp>
    </p:spTree>
    <p:extLst>
      <p:ext uri="{BB962C8B-B14F-4D97-AF65-F5344CB8AC3E}">
        <p14:creationId xmlns:p14="http://schemas.microsoft.com/office/powerpoint/2010/main" val="22235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762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Summary (Contd.)</a:t>
            </a:r>
            <a:endParaRPr lang="en-US" altLang="en-US" sz="3600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76350"/>
            <a:ext cx="8229600" cy="5013325"/>
          </a:xfrm>
        </p:spPr>
        <p:txBody>
          <a:bodyPr/>
          <a:lstStyle/>
          <a:p>
            <a:pPr algn="just"/>
            <a:r>
              <a:rPr lang="en-US" alt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Application to optimum thresholding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Potential application in local threshold selection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Results of application using both real and phantom data </a:t>
            </a:r>
          </a:p>
          <a:p>
            <a:pPr algn="just"/>
            <a:r>
              <a:rPr lang="en-US" alt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Introduced object class uncertainty based </a:t>
            </a:r>
            <a:r>
              <a:rPr lang="en-US" altLang="en-US" sz="24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smart force </a:t>
            </a:r>
            <a:r>
              <a:rPr lang="en-US" alt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into snake model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Direction adaptive 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Strength adaptive to fit with the inherent chaos in signal</a:t>
            </a:r>
          </a:p>
          <a:p>
            <a:pPr lvl="1" algn="just"/>
            <a:r>
              <a:rPr lang="en-US" altLang="en-US" sz="2000" dirty="0">
                <a:solidFill>
                  <a:srgbClr val="66FFFF"/>
                </a:solidFill>
                <a:cs typeface="Times New Roman" panose="02020603050405020304" pitchFamily="18" charset="0"/>
              </a:rPr>
              <a:t>Acts in complementary fashion with image gradient information</a:t>
            </a:r>
          </a:p>
          <a:p>
            <a:r>
              <a:rPr lang="en-US" alt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Preliminary results of application of class uncertainty </a:t>
            </a:r>
            <a:r>
              <a:rPr lang="en-US" altLang="en-US" sz="2400" smtClean="0">
                <a:solidFill>
                  <a:srgbClr val="FFFFFF"/>
                </a:solidFill>
                <a:cs typeface="Times New Roman" panose="02020603050405020304" pitchFamily="18" charset="0"/>
              </a:rPr>
              <a:t>based smart snake </a:t>
            </a:r>
            <a:r>
              <a:rPr lang="en-US" alt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on several natural and medical data</a:t>
            </a:r>
          </a:p>
          <a:p>
            <a:endParaRPr lang="en-US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76200"/>
            <a:ext cx="7772400" cy="1143000"/>
          </a:xfrm>
        </p:spPr>
        <p:txBody>
          <a:bodyPr/>
          <a:lstStyle/>
          <a:p>
            <a:r>
              <a:rPr lang="en-US" altLang="en-US" sz="3600" dirty="0"/>
              <a:t>Object Class Uncertainty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2667000" y="1295400"/>
            <a:ext cx="22733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400" dirty="0"/>
              <a:t>t</a:t>
            </a:r>
            <a:r>
              <a:rPr lang="en-US" altLang="en-US" sz="1400" dirty="0" smtClean="0"/>
              <a:t>hreshold </a:t>
            </a:r>
            <a:r>
              <a:rPr lang="en-US" altLang="en-US" sz="1400" dirty="0"/>
              <a:t>yielding minimum “classification error”</a:t>
            </a:r>
          </a:p>
        </p:txBody>
      </p:sp>
      <p:sp>
        <p:nvSpPr>
          <p:cNvPr id="95239" name="Freeform 7"/>
          <p:cNvSpPr>
            <a:spLocks/>
          </p:cNvSpPr>
          <p:nvPr/>
        </p:nvSpPr>
        <p:spPr bwMode="auto">
          <a:xfrm>
            <a:off x="620713" y="1803400"/>
            <a:ext cx="5848350" cy="1403350"/>
          </a:xfrm>
          <a:custGeom>
            <a:avLst/>
            <a:gdLst>
              <a:gd name="T0" fmla="*/ 0 w 4078"/>
              <a:gd name="T1" fmla="*/ 1009 h 1061"/>
              <a:gd name="T2" fmla="*/ 221 w 4078"/>
              <a:gd name="T3" fmla="*/ 915 h 1061"/>
              <a:gd name="T4" fmla="*/ 609 w 4078"/>
              <a:gd name="T5" fmla="*/ 593 h 1061"/>
              <a:gd name="T6" fmla="*/ 930 w 4078"/>
              <a:gd name="T7" fmla="*/ 84 h 1061"/>
              <a:gd name="T8" fmla="*/ 1279 w 4078"/>
              <a:gd name="T9" fmla="*/ 89 h 1061"/>
              <a:gd name="T10" fmla="*/ 1551 w 4078"/>
              <a:gd name="T11" fmla="*/ 571 h 1061"/>
              <a:gd name="T12" fmla="*/ 1844 w 4078"/>
              <a:gd name="T13" fmla="*/ 898 h 1061"/>
              <a:gd name="T14" fmla="*/ 2638 w 4078"/>
              <a:gd name="T15" fmla="*/ 1005 h 1061"/>
              <a:gd name="T16" fmla="*/ 3742 w 4078"/>
              <a:gd name="T17" fmla="*/ 1053 h 1061"/>
              <a:gd name="T18" fmla="*/ 4078 w 4078"/>
              <a:gd name="T19" fmla="*/ 1053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78" h="1061">
                <a:moveTo>
                  <a:pt x="0" y="1009"/>
                </a:moveTo>
                <a:cubicBezTo>
                  <a:pt x="37" y="993"/>
                  <a:pt x="120" y="984"/>
                  <a:pt x="221" y="915"/>
                </a:cubicBezTo>
                <a:cubicBezTo>
                  <a:pt x="322" y="846"/>
                  <a:pt x="491" y="732"/>
                  <a:pt x="609" y="593"/>
                </a:cubicBezTo>
                <a:cubicBezTo>
                  <a:pt x="727" y="454"/>
                  <a:pt x="818" y="168"/>
                  <a:pt x="930" y="84"/>
                </a:cubicBezTo>
                <a:cubicBezTo>
                  <a:pt x="1042" y="0"/>
                  <a:pt x="1176" y="8"/>
                  <a:pt x="1279" y="89"/>
                </a:cubicBezTo>
                <a:cubicBezTo>
                  <a:pt x="1382" y="170"/>
                  <a:pt x="1457" y="436"/>
                  <a:pt x="1551" y="571"/>
                </a:cubicBezTo>
                <a:cubicBezTo>
                  <a:pt x="1645" y="706"/>
                  <a:pt x="1663" y="826"/>
                  <a:pt x="1844" y="898"/>
                </a:cubicBezTo>
                <a:cubicBezTo>
                  <a:pt x="2025" y="970"/>
                  <a:pt x="2322" y="979"/>
                  <a:pt x="2638" y="1005"/>
                </a:cubicBezTo>
                <a:cubicBezTo>
                  <a:pt x="2954" y="1031"/>
                  <a:pt x="3502" y="1045"/>
                  <a:pt x="3742" y="1053"/>
                </a:cubicBezTo>
                <a:cubicBezTo>
                  <a:pt x="3982" y="1061"/>
                  <a:pt x="4022" y="1053"/>
                  <a:pt x="4078" y="1053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>
            <a:off x="3511550" y="1752600"/>
            <a:ext cx="0" cy="15049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1" name="Freeform 9"/>
          <p:cNvSpPr>
            <a:spLocks/>
          </p:cNvSpPr>
          <p:nvPr/>
        </p:nvSpPr>
        <p:spPr bwMode="auto">
          <a:xfrm flipH="1">
            <a:off x="827088" y="2179638"/>
            <a:ext cx="5024438" cy="1022350"/>
          </a:xfrm>
          <a:custGeom>
            <a:avLst/>
            <a:gdLst>
              <a:gd name="T0" fmla="*/ 0 w 4078"/>
              <a:gd name="T1" fmla="*/ 1009 h 1061"/>
              <a:gd name="T2" fmla="*/ 221 w 4078"/>
              <a:gd name="T3" fmla="*/ 915 h 1061"/>
              <a:gd name="T4" fmla="*/ 609 w 4078"/>
              <a:gd name="T5" fmla="*/ 593 h 1061"/>
              <a:gd name="T6" fmla="*/ 930 w 4078"/>
              <a:gd name="T7" fmla="*/ 84 h 1061"/>
              <a:gd name="T8" fmla="*/ 1279 w 4078"/>
              <a:gd name="T9" fmla="*/ 89 h 1061"/>
              <a:gd name="T10" fmla="*/ 1551 w 4078"/>
              <a:gd name="T11" fmla="*/ 571 h 1061"/>
              <a:gd name="T12" fmla="*/ 1844 w 4078"/>
              <a:gd name="T13" fmla="*/ 898 h 1061"/>
              <a:gd name="T14" fmla="*/ 2638 w 4078"/>
              <a:gd name="T15" fmla="*/ 1005 h 1061"/>
              <a:gd name="T16" fmla="*/ 3742 w 4078"/>
              <a:gd name="T17" fmla="*/ 1053 h 1061"/>
              <a:gd name="T18" fmla="*/ 4078 w 4078"/>
              <a:gd name="T19" fmla="*/ 1053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78" h="1061">
                <a:moveTo>
                  <a:pt x="0" y="1009"/>
                </a:moveTo>
                <a:cubicBezTo>
                  <a:pt x="37" y="993"/>
                  <a:pt x="120" y="984"/>
                  <a:pt x="221" y="915"/>
                </a:cubicBezTo>
                <a:cubicBezTo>
                  <a:pt x="322" y="846"/>
                  <a:pt x="491" y="732"/>
                  <a:pt x="609" y="593"/>
                </a:cubicBezTo>
                <a:cubicBezTo>
                  <a:pt x="727" y="454"/>
                  <a:pt x="818" y="168"/>
                  <a:pt x="930" y="84"/>
                </a:cubicBezTo>
                <a:cubicBezTo>
                  <a:pt x="1042" y="0"/>
                  <a:pt x="1176" y="8"/>
                  <a:pt x="1279" y="89"/>
                </a:cubicBezTo>
                <a:cubicBezTo>
                  <a:pt x="1382" y="170"/>
                  <a:pt x="1457" y="436"/>
                  <a:pt x="1551" y="571"/>
                </a:cubicBezTo>
                <a:cubicBezTo>
                  <a:pt x="1645" y="706"/>
                  <a:pt x="1663" y="826"/>
                  <a:pt x="1844" y="898"/>
                </a:cubicBezTo>
                <a:cubicBezTo>
                  <a:pt x="2025" y="970"/>
                  <a:pt x="2322" y="979"/>
                  <a:pt x="2638" y="1005"/>
                </a:cubicBezTo>
                <a:cubicBezTo>
                  <a:pt x="2954" y="1031"/>
                  <a:pt x="3502" y="1045"/>
                  <a:pt x="3742" y="1053"/>
                </a:cubicBezTo>
                <a:cubicBezTo>
                  <a:pt x="3982" y="1061"/>
                  <a:pt x="4022" y="1053"/>
                  <a:pt x="4078" y="1053"/>
                </a:cubicBezTo>
              </a:path>
            </a:pathLst>
          </a:custGeom>
          <a:noFill/>
          <a:ln w="190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>
            <a:off x="346075" y="3259138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393701" y="3766662"/>
            <a:ext cx="36449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1800" dirty="0" smtClean="0">
                <a:solidFill>
                  <a:schemeClr val="tx2"/>
                </a:solidFill>
              </a:rPr>
              <a:t>Postulate.</a:t>
            </a:r>
            <a:r>
              <a:rPr lang="en-US" altLang="en-US" sz="1800" dirty="0" smtClean="0">
                <a:solidFill>
                  <a:srgbClr val="66FFFF"/>
                </a:solidFill>
              </a:rPr>
              <a:t> </a:t>
            </a:r>
            <a:r>
              <a:rPr lang="en-US" altLang="en-US" sz="1800" dirty="0"/>
              <a:t>In </a:t>
            </a:r>
            <a:r>
              <a:rPr lang="en-US" altLang="en-US" sz="1800" dirty="0" smtClean="0"/>
              <a:t>an </a:t>
            </a:r>
            <a:r>
              <a:rPr lang="en-US" altLang="en-US" sz="1800" dirty="0"/>
              <a:t>image with fuzzy boundaries, at optimum partitioning of object classes, voxels with high class uncertainty appear in the vicinity of object boundaries.</a:t>
            </a:r>
          </a:p>
        </p:txBody>
      </p:sp>
      <p:pic>
        <p:nvPicPr>
          <p:cNvPr id="9524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1495425"/>
            <a:ext cx="19431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8226"/>
            <a:ext cx="19431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01381" y="6161003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Udupa, "Optimum image thresholding via class uncertainty and region homogeneity,"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 Mach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689-706, 2001</a:t>
            </a:r>
            <a:endParaRPr lang="en-US" sz="900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6875" y="5249387"/>
            <a:ext cx="1635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Class uncertainty image at optimum thresholding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927850" y="3917035"/>
            <a:ext cx="1938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Gray-scale image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61926" y="1762780"/>
            <a:ext cx="18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66FF"/>
                </a:solidFill>
              </a:rPr>
              <a:t>b</a:t>
            </a:r>
            <a:r>
              <a:rPr lang="en-US" sz="1400" dirty="0" smtClean="0">
                <a:solidFill>
                  <a:srgbClr val="0066FF"/>
                </a:solidFill>
              </a:rPr>
              <a:t>ackground intensity distribution</a:t>
            </a:r>
            <a:endParaRPr lang="en-US" sz="1400" dirty="0">
              <a:solidFill>
                <a:srgbClr val="00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6346" y="2424301"/>
            <a:ext cx="14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FF"/>
                </a:solidFill>
              </a:rPr>
              <a:t>o</a:t>
            </a:r>
            <a:r>
              <a:rPr lang="en-US" sz="1400" dirty="0" smtClean="0">
                <a:solidFill>
                  <a:srgbClr val="FF00FF"/>
                </a:solidFill>
              </a:rPr>
              <a:t>bject intensity distribution</a:t>
            </a:r>
            <a:endParaRPr lang="en-US" sz="1400" dirty="0">
              <a:solidFill>
                <a:srgbClr val="FF00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777030" y="1922701"/>
            <a:ext cx="5477466" cy="1300762"/>
          </a:xfrm>
          <a:custGeom>
            <a:avLst/>
            <a:gdLst>
              <a:gd name="connsiteX0" fmla="*/ 0 w 5676314"/>
              <a:gd name="connsiteY0" fmla="*/ 1223963 h 1267385"/>
              <a:gd name="connsiteX1" fmla="*/ 2018714 w 5676314"/>
              <a:gd name="connsiteY1" fmla="*/ 1118455 h 1267385"/>
              <a:gd name="connsiteX2" fmla="*/ 2813539 w 5676314"/>
              <a:gd name="connsiteY2" fmla="*/ 74 h 1267385"/>
              <a:gd name="connsiteX3" fmla="*/ 3530991 w 5676314"/>
              <a:gd name="connsiteY3" fmla="*/ 1062185 h 1267385"/>
              <a:gd name="connsiteX4" fmla="*/ 5676314 w 5676314"/>
              <a:gd name="connsiteY4" fmla="*/ 1167692 h 1267385"/>
              <a:gd name="connsiteX5" fmla="*/ 5676314 w 5676314"/>
              <a:gd name="connsiteY5" fmla="*/ 1167692 h 1267385"/>
              <a:gd name="connsiteX0" fmla="*/ 0 w 5676314"/>
              <a:gd name="connsiteY0" fmla="*/ 1223889 h 1267311"/>
              <a:gd name="connsiteX1" fmla="*/ 2018714 w 5676314"/>
              <a:gd name="connsiteY1" fmla="*/ 1118381 h 1267311"/>
              <a:gd name="connsiteX2" fmla="*/ 2813539 w 5676314"/>
              <a:gd name="connsiteY2" fmla="*/ 0 h 1267311"/>
              <a:gd name="connsiteX3" fmla="*/ 3509890 w 5676314"/>
              <a:gd name="connsiteY3" fmla="*/ 1118381 h 1267311"/>
              <a:gd name="connsiteX4" fmla="*/ 5676314 w 5676314"/>
              <a:gd name="connsiteY4" fmla="*/ 1167618 h 1267311"/>
              <a:gd name="connsiteX5" fmla="*/ 5676314 w 5676314"/>
              <a:gd name="connsiteY5" fmla="*/ 1167618 h 1267311"/>
              <a:gd name="connsiteX0" fmla="*/ 0 w 5676314"/>
              <a:gd name="connsiteY0" fmla="*/ 1230923 h 1274728"/>
              <a:gd name="connsiteX1" fmla="*/ 2018714 w 5676314"/>
              <a:gd name="connsiteY1" fmla="*/ 1125415 h 1274728"/>
              <a:gd name="connsiteX2" fmla="*/ 2834640 w 5676314"/>
              <a:gd name="connsiteY2" fmla="*/ 0 h 1274728"/>
              <a:gd name="connsiteX3" fmla="*/ 3509890 w 5676314"/>
              <a:gd name="connsiteY3" fmla="*/ 1125415 h 1274728"/>
              <a:gd name="connsiteX4" fmla="*/ 5676314 w 5676314"/>
              <a:gd name="connsiteY4" fmla="*/ 1174652 h 1274728"/>
              <a:gd name="connsiteX5" fmla="*/ 5676314 w 5676314"/>
              <a:gd name="connsiteY5" fmla="*/ 1174652 h 1274728"/>
              <a:gd name="connsiteX0" fmla="*/ 0 w 5676314"/>
              <a:gd name="connsiteY0" fmla="*/ 1230933 h 1274738"/>
              <a:gd name="connsiteX1" fmla="*/ 2018714 w 5676314"/>
              <a:gd name="connsiteY1" fmla="*/ 1125425 h 1274738"/>
              <a:gd name="connsiteX2" fmla="*/ 2834640 w 5676314"/>
              <a:gd name="connsiteY2" fmla="*/ 10 h 1274738"/>
              <a:gd name="connsiteX3" fmla="*/ 3158197 w 5676314"/>
              <a:gd name="connsiteY3" fmla="*/ 1104324 h 1274738"/>
              <a:gd name="connsiteX4" fmla="*/ 5676314 w 5676314"/>
              <a:gd name="connsiteY4" fmla="*/ 1174662 h 1274738"/>
              <a:gd name="connsiteX5" fmla="*/ 5676314 w 5676314"/>
              <a:gd name="connsiteY5" fmla="*/ 1174662 h 1274738"/>
              <a:gd name="connsiteX0" fmla="*/ 0 w 5870296"/>
              <a:gd name="connsiteY0" fmla="*/ 1230933 h 1274738"/>
              <a:gd name="connsiteX1" fmla="*/ 2018714 w 5870296"/>
              <a:gd name="connsiteY1" fmla="*/ 1125425 h 1274738"/>
              <a:gd name="connsiteX2" fmla="*/ 2834640 w 5870296"/>
              <a:gd name="connsiteY2" fmla="*/ 10 h 1274738"/>
              <a:gd name="connsiteX3" fmla="*/ 3158197 w 5870296"/>
              <a:gd name="connsiteY3" fmla="*/ 1104324 h 1274738"/>
              <a:gd name="connsiteX4" fmla="*/ 5676314 w 5870296"/>
              <a:gd name="connsiteY4" fmla="*/ 1174662 h 1274738"/>
              <a:gd name="connsiteX5" fmla="*/ 5704449 w 5870296"/>
              <a:gd name="connsiteY5" fmla="*/ 1266102 h 1274738"/>
              <a:gd name="connsiteX0" fmla="*/ 0 w 5870296"/>
              <a:gd name="connsiteY0" fmla="*/ 1230933 h 1274738"/>
              <a:gd name="connsiteX1" fmla="*/ 2018714 w 5870296"/>
              <a:gd name="connsiteY1" fmla="*/ 1125425 h 1274738"/>
              <a:gd name="connsiteX2" fmla="*/ 2834640 w 5870296"/>
              <a:gd name="connsiteY2" fmla="*/ 10 h 1274738"/>
              <a:gd name="connsiteX3" fmla="*/ 3158197 w 5870296"/>
              <a:gd name="connsiteY3" fmla="*/ 1104324 h 1274738"/>
              <a:gd name="connsiteX4" fmla="*/ 5676314 w 5870296"/>
              <a:gd name="connsiteY4" fmla="*/ 1174662 h 1274738"/>
              <a:gd name="connsiteX5" fmla="*/ 5704449 w 5870296"/>
              <a:gd name="connsiteY5" fmla="*/ 1266102 h 1274738"/>
              <a:gd name="connsiteX0" fmla="*/ 0 w 5676314"/>
              <a:gd name="connsiteY0" fmla="*/ 1230933 h 1274738"/>
              <a:gd name="connsiteX1" fmla="*/ 2018714 w 5676314"/>
              <a:gd name="connsiteY1" fmla="*/ 1125425 h 1274738"/>
              <a:gd name="connsiteX2" fmla="*/ 2834640 w 5676314"/>
              <a:gd name="connsiteY2" fmla="*/ 10 h 1274738"/>
              <a:gd name="connsiteX3" fmla="*/ 3158197 w 5676314"/>
              <a:gd name="connsiteY3" fmla="*/ 1104324 h 1274738"/>
              <a:gd name="connsiteX4" fmla="*/ 5676314 w 5676314"/>
              <a:gd name="connsiteY4" fmla="*/ 1174662 h 1274738"/>
              <a:gd name="connsiteX0" fmla="*/ 0 w 5697416"/>
              <a:gd name="connsiteY0" fmla="*/ 1230933 h 1274738"/>
              <a:gd name="connsiteX1" fmla="*/ 2018714 w 5697416"/>
              <a:gd name="connsiteY1" fmla="*/ 1125425 h 1274738"/>
              <a:gd name="connsiteX2" fmla="*/ 2834640 w 5697416"/>
              <a:gd name="connsiteY2" fmla="*/ 10 h 1274738"/>
              <a:gd name="connsiteX3" fmla="*/ 3158197 w 5697416"/>
              <a:gd name="connsiteY3" fmla="*/ 1104324 h 1274738"/>
              <a:gd name="connsiteX4" fmla="*/ 5697416 w 5697416"/>
              <a:gd name="connsiteY4" fmla="*/ 1266102 h 1274738"/>
              <a:gd name="connsiteX0" fmla="*/ 0 w 5711483"/>
              <a:gd name="connsiteY0" fmla="*/ 1266102 h 1298869"/>
              <a:gd name="connsiteX1" fmla="*/ 2032781 w 5711483"/>
              <a:gd name="connsiteY1" fmla="*/ 1125425 h 1298869"/>
              <a:gd name="connsiteX2" fmla="*/ 2848707 w 5711483"/>
              <a:gd name="connsiteY2" fmla="*/ 10 h 1298869"/>
              <a:gd name="connsiteX3" fmla="*/ 3172264 w 5711483"/>
              <a:gd name="connsiteY3" fmla="*/ 1104324 h 1298869"/>
              <a:gd name="connsiteX4" fmla="*/ 5711483 w 5711483"/>
              <a:gd name="connsiteY4" fmla="*/ 1266102 h 1298869"/>
              <a:gd name="connsiteX0" fmla="*/ 0 w 5711483"/>
              <a:gd name="connsiteY0" fmla="*/ 1266102 h 1288294"/>
              <a:gd name="connsiteX1" fmla="*/ 2398541 w 5711483"/>
              <a:gd name="connsiteY1" fmla="*/ 1083222 h 1288294"/>
              <a:gd name="connsiteX2" fmla="*/ 2848707 w 5711483"/>
              <a:gd name="connsiteY2" fmla="*/ 10 h 1288294"/>
              <a:gd name="connsiteX3" fmla="*/ 3172264 w 5711483"/>
              <a:gd name="connsiteY3" fmla="*/ 1104324 h 1288294"/>
              <a:gd name="connsiteX4" fmla="*/ 5711483 w 5711483"/>
              <a:gd name="connsiteY4" fmla="*/ 1266102 h 1288294"/>
              <a:gd name="connsiteX0" fmla="*/ 0 w 5711483"/>
              <a:gd name="connsiteY0" fmla="*/ 1266097 h 1288289"/>
              <a:gd name="connsiteX1" fmla="*/ 2398541 w 5711483"/>
              <a:gd name="connsiteY1" fmla="*/ 1083217 h 1288289"/>
              <a:gd name="connsiteX2" fmla="*/ 2848707 w 5711483"/>
              <a:gd name="connsiteY2" fmla="*/ 5 h 1288289"/>
              <a:gd name="connsiteX3" fmla="*/ 3228535 w 5711483"/>
              <a:gd name="connsiteY3" fmla="*/ 1069150 h 1288289"/>
              <a:gd name="connsiteX4" fmla="*/ 5711483 w 5711483"/>
              <a:gd name="connsiteY4" fmla="*/ 1266097 h 1288289"/>
              <a:gd name="connsiteX0" fmla="*/ 0 w 5711483"/>
              <a:gd name="connsiteY0" fmla="*/ 1305099 h 1328438"/>
              <a:gd name="connsiteX1" fmla="*/ 2398541 w 5711483"/>
              <a:gd name="connsiteY1" fmla="*/ 1122219 h 1328438"/>
              <a:gd name="connsiteX2" fmla="*/ 2853041 w 5711483"/>
              <a:gd name="connsiteY2" fmla="*/ 4 h 1328438"/>
              <a:gd name="connsiteX3" fmla="*/ 3228535 w 5711483"/>
              <a:gd name="connsiteY3" fmla="*/ 1108152 h 1328438"/>
              <a:gd name="connsiteX4" fmla="*/ 5711483 w 5711483"/>
              <a:gd name="connsiteY4" fmla="*/ 1305099 h 1328438"/>
              <a:gd name="connsiteX0" fmla="*/ 0 w 5711483"/>
              <a:gd name="connsiteY0" fmla="*/ 1305096 h 1328435"/>
              <a:gd name="connsiteX1" fmla="*/ 2398541 w 5711483"/>
              <a:gd name="connsiteY1" fmla="*/ 1122216 h 1328435"/>
              <a:gd name="connsiteX2" fmla="*/ 2853041 w 5711483"/>
              <a:gd name="connsiteY2" fmla="*/ 1 h 1328435"/>
              <a:gd name="connsiteX3" fmla="*/ 3323875 w 5711483"/>
              <a:gd name="connsiteY3" fmla="*/ 1121149 h 1328435"/>
              <a:gd name="connsiteX4" fmla="*/ 5711483 w 5711483"/>
              <a:gd name="connsiteY4" fmla="*/ 1305096 h 1328435"/>
              <a:gd name="connsiteX0" fmla="*/ 0 w 5711483"/>
              <a:gd name="connsiteY0" fmla="*/ 1305096 h 1328435"/>
              <a:gd name="connsiteX1" fmla="*/ 2394207 w 5711483"/>
              <a:gd name="connsiteY1" fmla="*/ 1122216 h 1328435"/>
              <a:gd name="connsiteX2" fmla="*/ 2853041 w 5711483"/>
              <a:gd name="connsiteY2" fmla="*/ 1 h 1328435"/>
              <a:gd name="connsiteX3" fmla="*/ 3323875 w 5711483"/>
              <a:gd name="connsiteY3" fmla="*/ 1121149 h 1328435"/>
              <a:gd name="connsiteX4" fmla="*/ 5711483 w 5711483"/>
              <a:gd name="connsiteY4" fmla="*/ 1305096 h 1328435"/>
              <a:gd name="connsiteX0" fmla="*/ 0 w 5598808"/>
              <a:gd name="connsiteY0" fmla="*/ 1305096 h 1328435"/>
              <a:gd name="connsiteX1" fmla="*/ 2394207 w 5598808"/>
              <a:gd name="connsiteY1" fmla="*/ 1122216 h 1328435"/>
              <a:gd name="connsiteX2" fmla="*/ 2853041 w 5598808"/>
              <a:gd name="connsiteY2" fmla="*/ 1 h 1328435"/>
              <a:gd name="connsiteX3" fmla="*/ 3323875 w 5598808"/>
              <a:gd name="connsiteY3" fmla="*/ 1121149 h 1328435"/>
              <a:gd name="connsiteX4" fmla="*/ 5598808 w 5598808"/>
              <a:gd name="connsiteY4" fmla="*/ 1279094 h 1328435"/>
              <a:gd name="connsiteX0" fmla="*/ 0 w 5477466"/>
              <a:gd name="connsiteY0" fmla="*/ 1287761 h 1314449"/>
              <a:gd name="connsiteX1" fmla="*/ 2272865 w 5477466"/>
              <a:gd name="connsiteY1" fmla="*/ 1122216 h 1314449"/>
              <a:gd name="connsiteX2" fmla="*/ 2731699 w 5477466"/>
              <a:gd name="connsiteY2" fmla="*/ 1 h 1314449"/>
              <a:gd name="connsiteX3" fmla="*/ 3202533 w 5477466"/>
              <a:gd name="connsiteY3" fmla="*/ 1121149 h 1314449"/>
              <a:gd name="connsiteX4" fmla="*/ 5477466 w 5477466"/>
              <a:gd name="connsiteY4" fmla="*/ 1279094 h 1314449"/>
              <a:gd name="connsiteX0" fmla="*/ 0 w 5477466"/>
              <a:gd name="connsiteY0" fmla="*/ 1331098 h 1350429"/>
              <a:gd name="connsiteX1" fmla="*/ 2272865 w 5477466"/>
              <a:gd name="connsiteY1" fmla="*/ 1122216 h 1350429"/>
              <a:gd name="connsiteX2" fmla="*/ 2731699 w 5477466"/>
              <a:gd name="connsiteY2" fmla="*/ 1 h 1350429"/>
              <a:gd name="connsiteX3" fmla="*/ 3202533 w 5477466"/>
              <a:gd name="connsiteY3" fmla="*/ 1121149 h 1350429"/>
              <a:gd name="connsiteX4" fmla="*/ 5477466 w 5477466"/>
              <a:gd name="connsiteY4" fmla="*/ 1279094 h 1350429"/>
              <a:gd name="connsiteX0" fmla="*/ 0 w 5473132"/>
              <a:gd name="connsiteY0" fmla="*/ 1331098 h 1350429"/>
              <a:gd name="connsiteX1" fmla="*/ 2272865 w 5473132"/>
              <a:gd name="connsiteY1" fmla="*/ 1122216 h 1350429"/>
              <a:gd name="connsiteX2" fmla="*/ 2731699 w 5473132"/>
              <a:gd name="connsiteY2" fmla="*/ 1 h 1350429"/>
              <a:gd name="connsiteX3" fmla="*/ 3202533 w 5473132"/>
              <a:gd name="connsiteY3" fmla="*/ 1121149 h 1350429"/>
              <a:gd name="connsiteX4" fmla="*/ 5473132 w 5473132"/>
              <a:gd name="connsiteY4" fmla="*/ 1309429 h 1350429"/>
              <a:gd name="connsiteX0" fmla="*/ 0 w 5473132"/>
              <a:gd name="connsiteY0" fmla="*/ 1313763 h 1335642"/>
              <a:gd name="connsiteX1" fmla="*/ 2272865 w 5473132"/>
              <a:gd name="connsiteY1" fmla="*/ 1122216 h 1335642"/>
              <a:gd name="connsiteX2" fmla="*/ 2731699 w 5473132"/>
              <a:gd name="connsiteY2" fmla="*/ 1 h 1335642"/>
              <a:gd name="connsiteX3" fmla="*/ 3202533 w 5473132"/>
              <a:gd name="connsiteY3" fmla="*/ 1121149 h 1335642"/>
              <a:gd name="connsiteX4" fmla="*/ 5473132 w 5473132"/>
              <a:gd name="connsiteY4" fmla="*/ 1309429 h 1335642"/>
              <a:gd name="connsiteX0" fmla="*/ 0 w 5473132"/>
              <a:gd name="connsiteY0" fmla="*/ 1313763 h 1314171"/>
              <a:gd name="connsiteX1" fmla="*/ 900092 w 5473132"/>
              <a:gd name="connsiteY1" fmla="*/ 1271198 h 1314171"/>
              <a:gd name="connsiteX2" fmla="*/ 2272865 w 5473132"/>
              <a:gd name="connsiteY2" fmla="*/ 1122216 h 1314171"/>
              <a:gd name="connsiteX3" fmla="*/ 2731699 w 5473132"/>
              <a:gd name="connsiteY3" fmla="*/ 1 h 1314171"/>
              <a:gd name="connsiteX4" fmla="*/ 3202533 w 5473132"/>
              <a:gd name="connsiteY4" fmla="*/ 1121149 h 1314171"/>
              <a:gd name="connsiteX5" fmla="*/ 5473132 w 5473132"/>
              <a:gd name="connsiteY5" fmla="*/ 1309429 h 1314171"/>
              <a:gd name="connsiteX0" fmla="*/ 0 w 5473132"/>
              <a:gd name="connsiteY0" fmla="*/ 1313763 h 1314171"/>
              <a:gd name="connsiteX1" fmla="*/ 900092 w 5473132"/>
              <a:gd name="connsiteY1" fmla="*/ 1271198 h 1314171"/>
              <a:gd name="connsiteX2" fmla="*/ 2272865 w 5473132"/>
              <a:gd name="connsiteY2" fmla="*/ 1122216 h 1314171"/>
              <a:gd name="connsiteX3" fmla="*/ 2731699 w 5473132"/>
              <a:gd name="connsiteY3" fmla="*/ 1 h 1314171"/>
              <a:gd name="connsiteX4" fmla="*/ 3202533 w 5473132"/>
              <a:gd name="connsiteY4" fmla="*/ 1121149 h 1314171"/>
              <a:gd name="connsiteX5" fmla="*/ 4557692 w 5473132"/>
              <a:gd name="connsiteY5" fmla="*/ 1266865 h 1314171"/>
              <a:gd name="connsiteX6" fmla="*/ 5473132 w 5473132"/>
              <a:gd name="connsiteY6" fmla="*/ 1309429 h 1314171"/>
              <a:gd name="connsiteX0" fmla="*/ 0 w 5473132"/>
              <a:gd name="connsiteY0" fmla="*/ 1313763 h 1314171"/>
              <a:gd name="connsiteX1" fmla="*/ 900092 w 5473132"/>
              <a:gd name="connsiteY1" fmla="*/ 1271198 h 1314171"/>
              <a:gd name="connsiteX2" fmla="*/ 2272865 w 5473132"/>
              <a:gd name="connsiteY2" fmla="*/ 1122216 h 1314171"/>
              <a:gd name="connsiteX3" fmla="*/ 2731699 w 5473132"/>
              <a:gd name="connsiteY3" fmla="*/ 1 h 1314171"/>
              <a:gd name="connsiteX4" fmla="*/ 3202533 w 5473132"/>
              <a:gd name="connsiteY4" fmla="*/ 1121149 h 1314171"/>
              <a:gd name="connsiteX5" fmla="*/ 4557692 w 5473132"/>
              <a:gd name="connsiteY5" fmla="*/ 1266865 h 1314171"/>
              <a:gd name="connsiteX6" fmla="*/ 5473132 w 5473132"/>
              <a:gd name="connsiteY6" fmla="*/ 1300762 h 1314171"/>
              <a:gd name="connsiteX0" fmla="*/ 0 w 5477466"/>
              <a:gd name="connsiteY0" fmla="*/ 1283427 h 1300762"/>
              <a:gd name="connsiteX1" fmla="*/ 904426 w 5477466"/>
              <a:gd name="connsiteY1" fmla="*/ 1271198 h 1300762"/>
              <a:gd name="connsiteX2" fmla="*/ 2277199 w 5477466"/>
              <a:gd name="connsiteY2" fmla="*/ 1122216 h 1300762"/>
              <a:gd name="connsiteX3" fmla="*/ 2736033 w 5477466"/>
              <a:gd name="connsiteY3" fmla="*/ 1 h 1300762"/>
              <a:gd name="connsiteX4" fmla="*/ 3206867 w 5477466"/>
              <a:gd name="connsiteY4" fmla="*/ 1121149 h 1300762"/>
              <a:gd name="connsiteX5" fmla="*/ 4562026 w 5477466"/>
              <a:gd name="connsiteY5" fmla="*/ 1266865 h 1300762"/>
              <a:gd name="connsiteX6" fmla="*/ 5477466 w 5477466"/>
              <a:gd name="connsiteY6" fmla="*/ 1300762 h 130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7466" h="1300762">
                <a:moveTo>
                  <a:pt x="0" y="1283427"/>
                </a:moveTo>
                <a:cubicBezTo>
                  <a:pt x="150015" y="1286445"/>
                  <a:pt x="525615" y="1303123"/>
                  <a:pt x="904426" y="1271198"/>
                </a:cubicBezTo>
                <a:cubicBezTo>
                  <a:pt x="1283237" y="1239273"/>
                  <a:pt x="1971931" y="1334082"/>
                  <a:pt x="2277199" y="1122216"/>
                </a:cubicBezTo>
                <a:cubicBezTo>
                  <a:pt x="2582467" y="910350"/>
                  <a:pt x="2581088" y="179"/>
                  <a:pt x="2736033" y="1"/>
                </a:cubicBezTo>
                <a:cubicBezTo>
                  <a:pt x="2890978" y="-177"/>
                  <a:pt x="2902535" y="910005"/>
                  <a:pt x="3206867" y="1121149"/>
                </a:cubicBezTo>
                <a:cubicBezTo>
                  <a:pt x="3511199" y="1332293"/>
                  <a:pt x="4183593" y="1235485"/>
                  <a:pt x="4562026" y="1266865"/>
                </a:cubicBezTo>
                <a:cubicBezTo>
                  <a:pt x="4940459" y="1298245"/>
                  <a:pt x="5324893" y="1298002"/>
                  <a:pt x="5477466" y="1300762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03664" y="1861132"/>
            <a:ext cx="1400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c</a:t>
            </a:r>
            <a:r>
              <a:rPr lang="en-US" sz="1400" dirty="0" smtClean="0">
                <a:solidFill>
                  <a:srgbClr val="FFFF00"/>
                </a:solidFill>
              </a:rPr>
              <a:t>lass uncertainty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92526" y="2054513"/>
            <a:ext cx="277812" cy="181808"/>
          </a:xfrm>
          <a:prstGeom prst="straightConnector1">
            <a:avLst/>
          </a:prstGeom>
          <a:ln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7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Computation of Object Class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19" name="Rectangle 15"/>
              <p:cNvSpPr>
                <a:spLocks noChangeArrowheads="1"/>
              </p:cNvSpPr>
              <p:nvPr/>
            </p:nvSpPr>
            <p:spPr bwMode="auto">
              <a:xfrm>
                <a:off x="428625" y="1668463"/>
                <a:ext cx="7877175" cy="933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20000"/>
                  </a:spcBef>
                </a:pPr>
                <a:r>
                  <a:rPr lang="en-US" altLang="en-US" sz="1800" dirty="0" smtClean="0">
                    <a:latin typeface="+mn-lt"/>
                    <a:cs typeface="Times New Roman" panose="02020603050405020304" pitchFamily="18" charset="0"/>
                  </a:rPr>
                  <a:t>A</a:t>
                </a:r>
                <a:r>
                  <a:rPr lang="en-US" altLang="en-US" sz="1800" i="1" dirty="0"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800" i="1" dirty="0">
                    <a:solidFill>
                      <a:schemeClr val="tx2"/>
                    </a:solidFill>
                    <a:latin typeface="+mn-lt"/>
                    <a:cs typeface="Times New Roman" panose="02020603050405020304" pitchFamily="18" charset="0"/>
                  </a:rPr>
                  <a:t>priori</a:t>
                </a:r>
                <a:r>
                  <a:rPr lang="en-US" altLang="en-US" sz="1800" dirty="0">
                    <a:solidFill>
                      <a:schemeClr val="tx2"/>
                    </a:solidFill>
                    <a:latin typeface="+mn-lt"/>
                    <a:cs typeface="Times New Roman" panose="02020603050405020304" pitchFamily="18" charset="0"/>
                  </a:rPr>
                  <a:t> probability</a:t>
                </a:r>
                <a:r>
                  <a:rPr lang="en-US" altLang="en-US" sz="1800" dirty="0">
                    <a:latin typeface="+mn-lt"/>
                    <a:cs typeface="Times New Roman" panose="02020603050405020304" pitchFamily="18" charset="0"/>
                  </a:rPr>
                  <a:t> an object pixel having intensity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en-US" altLang="en-US" sz="1800" i="1" dirty="0" smtClean="0">
                  <a:latin typeface="+mn-lt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sub>
                      </m:sSub>
                      <m:d>
                        <m:d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en-US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| </m:t>
                          </m:r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sub>
                          </m:sSub>
                        </m:e>
                      </m:d>
                      <m:r>
                        <a:rPr lang="en-US" altLang="en-US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altLang="en-US" sz="1800" i="1" dirty="0" smtClean="0">
                  <a:latin typeface="+mn-lt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20000"/>
                  </a:spcBef>
                </a:pPr>
                <a:r>
                  <a:rPr lang="en-US" altLang="en-US" sz="1800" i="1" dirty="0">
                    <a:latin typeface="+mn-lt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altLang="en-US" sz="1800" i="1" dirty="0">
                    <a:latin typeface="+mn-lt"/>
                    <a:cs typeface="Times New Roman" panose="02020603050405020304" pitchFamily="18" charset="0"/>
                  </a:rPr>
                  <a:t> represents </a:t>
                </a:r>
                <a:r>
                  <a:rPr lang="en-US" altLang="en-US" sz="1800" i="1" dirty="0" smtClean="0">
                    <a:latin typeface="+mn-lt"/>
                    <a:cs typeface="Times New Roman" panose="02020603050405020304" pitchFamily="18" charset="0"/>
                  </a:rPr>
                  <a:t>“probability,”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altLang="en-US" sz="1800" i="1" dirty="0" smtClean="0">
                    <a:latin typeface="+mn-lt"/>
                    <a:cs typeface="Times New Roman" panose="02020603050405020304" pitchFamily="18" charset="0"/>
                  </a:rPr>
                  <a:t> represents the true object class</a:t>
                </a:r>
                <a:endParaRPr lang="en-US" altLang="en-US" sz="1800" i="1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719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625" y="1668463"/>
                <a:ext cx="7877175" cy="933450"/>
              </a:xfrm>
              <a:prstGeom prst="rect">
                <a:avLst/>
              </a:prstGeom>
              <a:blipFill rotWithShape="0">
                <a:blip r:embed="rId2"/>
                <a:stretch>
                  <a:fillRect l="-619" t="-3922" b="-176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26" name="Rectangle 22"/>
              <p:cNvSpPr>
                <a:spLocks noChangeArrowheads="1"/>
              </p:cNvSpPr>
              <p:nvPr/>
            </p:nvSpPr>
            <p:spPr bwMode="auto">
              <a:xfrm>
                <a:off x="428625" y="2988298"/>
                <a:ext cx="6797675" cy="1003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20000"/>
                  </a:spcBef>
                </a:pPr>
                <a:r>
                  <a:rPr lang="en-US" altLang="en-US" sz="1800" dirty="0" smtClean="0">
                    <a:latin typeface="+mn-lt"/>
                  </a:rPr>
                  <a:t>A</a:t>
                </a:r>
                <a:r>
                  <a:rPr lang="en-US" altLang="en-US" sz="1800" i="1" dirty="0">
                    <a:latin typeface="+mn-lt"/>
                  </a:rPr>
                  <a:t> </a:t>
                </a:r>
                <a:r>
                  <a:rPr lang="en-US" altLang="en-US" sz="1800" i="1" dirty="0">
                    <a:solidFill>
                      <a:srgbClr val="FFFF00"/>
                    </a:solidFill>
                    <a:latin typeface="+mn-lt"/>
                  </a:rPr>
                  <a:t>priori</a:t>
                </a:r>
                <a:r>
                  <a:rPr lang="en-US" altLang="en-US" sz="1800" dirty="0">
                    <a:solidFill>
                      <a:srgbClr val="FFFF00"/>
                    </a:solidFill>
                    <a:latin typeface="+mn-lt"/>
                  </a:rPr>
                  <a:t> probability</a:t>
                </a:r>
                <a:r>
                  <a:rPr lang="en-US" altLang="en-US" sz="1800" dirty="0">
                    <a:latin typeface="+mn-lt"/>
                  </a:rPr>
                  <a:t> a background pixel having intensity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en-US" sz="1800" i="1" dirty="0" smtClean="0">
                  <a:latin typeface="+mn-lt"/>
                </a:endParaRPr>
              </a:p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en-US" sz="20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0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en-US" sz="20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| </m:t>
                          </m:r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altLang="en-US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en-US" sz="20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altLang="en-US" sz="1800" i="1" dirty="0"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20000"/>
                  </a:spcBef>
                </a:pPr>
                <a:r>
                  <a:rPr lang="en-US" altLang="en-US" sz="1800" i="1" dirty="0"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en-US" sz="1800" i="1" dirty="0">
                    <a:cs typeface="Times New Roman" panose="02020603050405020304" pitchFamily="18" charset="0"/>
                  </a:rPr>
                  <a:t> represents the true object class</a:t>
                </a:r>
                <a:endParaRPr lang="en-US" altLang="en-US" sz="18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72726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625" y="2988298"/>
                <a:ext cx="6797675" cy="1003300"/>
              </a:xfrm>
              <a:prstGeom prst="rect">
                <a:avLst/>
              </a:prstGeom>
              <a:blipFill rotWithShape="0">
                <a:blip r:embed="rId3"/>
                <a:stretch>
                  <a:fillRect l="-717" t="-3030" b="-84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27" name="Rectangle 23"/>
              <p:cNvSpPr>
                <a:spLocks noChangeArrowheads="1"/>
              </p:cNvSpPr>
              <p:nvPr/>
            </p:nvSpPr>
            <p:spPr bwMode="auto">
              <a:xfrm>
                <a:off x="428625" y="4377983"/>
                <a:ext cx="6797675" cy="463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en-US" altLang="en-US" sz="18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altLang="en-US" sz="1800" i="1" dirty="0">
                    <a:latin typeface="+mn-lt"/>
                  </a:rPr>
                  <a:t> </a:t>
                </a:r>
                <a:r>
                  <a:rPr lang="en-US" altLang="en-US" sz="1800" dirty="0">
                    <a:latin typeface="+mn-lt"/>
                  </a:rPr>
                  <a:t>:</a:t>
                </a:r>
                <a:r>
                  <a:rPr lang="en-US" altLang="en-US" sz="1800" i="1" dirty="0">
                    <a:latin typeface="+mn-lt"/>
                  </a:rPr>
                  <a:t> A </a:t>
                </a:r>
                <a:r>
                  <a:rPr lang="en-US" altLang="en-US" sz="1800" i="1" dirty="0">
                    <a:solidFill>
                      <a:srgbClr val="FFFF00"/>
                    </a:solidFill>
                    <a:latin typeface="+mn-lt"/>
                  </a:rPr>
                  <a:t>priori</a:t>
                </a:r>
                <a:r>
                  <a:rPr lang="en-US" altLang="en-US" sz="1800" dirty="0">
                    <a:solidFill>
                      <a:srgbClr val="FFFF00"/>
                    </a:solidFill>
                    <a:latin typeface="+mn-lt"/>
                  </a:rPr>
                  <a:t> probability</a:t>
                </a:r>
                <a:r>
                  <a:rPr lang="en-US" altLang="en-US" sz="1800" dirty="0">
                    <a:latin typeface="+mn-lt"/>
                  </a:rPr>
                  <a:t> of any pixel belonging to object</a:t>
                </a:r>
                <a:endParaRPr lang="en-US" altLang="en-US" sz="18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72727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625" y="4377983"/>
                <a:ext cx="6797675" cy="463550"/>
              </a:xfrm>
              <a:prstGeom prst="rect">
                <a:avLst/>
              </a:prstGeom>
              <a:blipFill rotWithShape="0">
                <a:blip r:embed="rId4"/>
                <a:stretch>
                  <a:fillRect t="-65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33" name="Rectangle 29"/>
              <p:cNvSpPr>
                <a:spLocks noChangeArrowheads="1"/>
              </p:cNvSpPr>
              <p:nvPr/>
            </p:nvSpPr>
            <p:spPr bwMode="auto">
              <a:xfrm>
                <a:off x="515938" y="5227919"/>
                <a:ext cx="6797675" cy="715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en-US" altLang="en-US" sz="1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altLang="en-US" sz="1800" i="1" dirty="0">
                    <a:latin typeface="+mn-lt"/>
                  </a:rPr>
                  <a:t> </a:t>
                </a:r>
                <a:r>
                  <a:rPr lang="en-US" altLang="en-US" sz="1800" dirty="0">
                    <a:latin typeface="+mn-lt"/>
                  </a:rPr>
                  <a:t>:</a:t>
                </a:r>
                <a:r>
                  <a:rPr lang="en-US" altLang="en-US" sz="1800" i="1" dirty="0">
                    <a:latin typeface="+mn-lt"/>
                  </a:rPr>
                  <a:t> A </a:t>
                </a:r>
                <a:r>
                  <a:rPr lang="en-US" altLang="en-US" sz="1800" i="1" dirty="0">
                    <a:solidFill>
                      <a:srgbClr val="FFFF00"/>
                    </a:solidFill>
                    <a:latin typeface="+mn-lt"/>
                  </a:rPr>
                  <a:t>priori</a:t>
                </a:r>
                <a:r>
                  <a:rPr lang="en-US" altLang="en-US" sz="1800" dirty="0">
                    <a:solidFill>
                      <a:srgbClr val="FFFF00"/>
                    </a:solidFill>
                    <a:latin typeface="+mn-lt"/>
                  </a:rPr>
                  <a:t> probability</a:t>
                </a:r>
                <a:r>
                  <a:rPr lang="en-US" altLang="en-US" sz="1800" dirty="0">
                    <a:latin typeface="+mn-lt"/>
                  </a:rPr>
                  <a:t> of any pixel having intensity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en-US" sz="1800" i="1" dirty="0" smtClean="0">
                  <a:latin typeface="+mn-lt"/>
                </a:endParaRPr>
              </a:p>
              <a:p>
                <a:pPr algn="just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8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en-US" sz="18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1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sSub>
                        <m:sSubPr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sub>
                      </m:sSub>
                      <m:d>
                        <m:dPr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en-US" sz="1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8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en-US" sz="1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altLang="en-US" sz="18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72733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938" y="5227919"/>
                <a:ext cx="6797675" cy="715681"/>
              </a:xfrm>
              <a:prstGeom prst="rect">
                <a:avLst/>
              </a:prstGeom>
              <a:blipFill rotWithShape="0">
                <a:blip r:embed="rId5"/>
                <a:stretch>
                  <a:fillRect t="-51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6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Computation of Object Class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4" name="Rectangle 4"/>
              <p:cNvSpPr>
                <a:spLocks noChangeArrowheads="1"/>
              </p:cNvSpPr>
              <p:nvPr/>
            </p:nvSpPr>
            <p:spPr bwMode="auto">
              <a:xfrm>
                <a:off x="671513" y="4540528"/>
                <a:ext cx="477043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1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1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altLang="en-US" sz="1800" dirty="0" smtClean="0">
                    <a:latin typeface="Arial" panose="020B0604020202020204" pitchFamily="34" charset="0"/>
                    <a:cs typeface="Times New Roman" panose="02020603050405020304" pitchFamily="18" charset="0"/>
                  </a:rPr>
                  <a:t> : </a:t>
                </a:r>
                <a:r>
                  <a:rPr lang="en-US" altLang="en-US" sz="1800" dirty="0">
                    <a:solidFill>
                      <a:srgbClr val="FFFF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“object class uncertainty”</a:t>
                </a:r>
                <a:r>
                  <a:rPr lang="en-US" altLang="en-US" sz="18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at intensity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en-US" altLang="en-US" sz="1800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92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13" y="4540528"/>
                <a:ext cx="4770437" cy="369332"/>
              </a:xfrm>
              <a:prstGeom prst="rect">
                <a:avLst/>
              </a:prstGeom>
              <a:blipFill rotWithShape="0">
                <a:blip r:embed="rId2"/>
                <a:stretch>
                  <a:fillRect t="-8333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576263" y="1809750"/>
            <a:ext cx="336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en-US" altLang="en-US" sz="2000" i="1" dirty="0" smtClean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posteriori</a:t>
            </a:r>
            <a:r>
              <a:rPr lang="en-US" alt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probability: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66538" y="2369545"/>
                <a:ext cx="3244926" cy="67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num>
                        <m:den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38" y="2369545"/>
                <a:ext cx="3244926" cy="67845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69790" y="3207246"/>
                <a:ext cx="3838423" cy="67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num>
                        <m:den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790" y="3207246"/>
                <a:ext cx="3838423" cy="67845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24000" y="5105400"/>
                <a:ext cx="6330003" cy="67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num>
                        <m:den>
                          <m: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func>
                        <m:funcPr>
                          <m:ctrlPr>
                            <a:rPr lang="en-US" altLang="en-US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en-US" altLang="en-US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en-US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num>
                        <m:den>
                          <m:r>
                            <a:rPr lang="en-US" altLang="en-US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func>
                        <m:funcPr>
                          <m:ctrlPr>
                            <a:rPr lang="en-US" altLang="en-US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en-US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105400"/>
                <a:ext cx="6330003" cy="67845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3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/>
          <a:lstStyle/>
          <a:p>
            <a:r>
              <a:rPr lang="en-US" altLang="en-US" sz="3600" dirty="0"/>
              <a:t>Optimum Thresholding</a:t>
            </a: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641350" y="1447800"/>
            <a:ext cx="75326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600" dirty="0" smtClean="0">
                <a:solidFill>
                  <a:srgbClr val="FFFF00"/>
                </a:solidFill>
              </a:rPr>
              <a:t>Postulate.</a:t>
            </a:r>
            <a:r>
              <a:rPr lang="en-US" altLang="en-US" sz="1600" dirty="0" smtClean="0">
                <a:solidFill>
                  <a:srgbClr val="66FFFF"/>
                </a:solidFill>
              </a:rPr>
              <a:t> </a:t>
            </a:r>
            <a:r>
              <a:rPr lang="en-US" altLang="en-US" sz="1600" dirty="0"/>
              <a:t>In </a:t>
            </a:r>
            <a:r>
              <a:rPr lang="en-US" altLang="en-US" sz="1600" dirty="0" smtClean="0"/>
              <a:t>an </a:t>
            </a:r>
            <a:r>
              <a:rPr lang="en-US" altLang="en-US" sz="1600" dirty="0"/>
              <a:t>image with fuzzy boundaries, at optimum partitioning of object classes, voxels with high class uncertainty appear in the vicinity of object boundaries.</a:t>
            </a:r>
          </a:p>
        </p:txBody>
      </p:sp>
      <p:pic>
        <p:nvPicPr>
          <p:cNvPr id="73746" name="Picture 18" descr="fig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200400"/>
            <a:ext cx="135255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7" name="Picture 19" descr="fig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6" y="3200400"/>
            <a:ext cx="135255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5" name="Picture 27" descr="UncertaintyAt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08" y="3200400"/>
            <a:ext cx="135255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401381" y="5651778"/>
            <a:ext cx="8348919" cy="36933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A theory to combine information theoretic measures with image </a:t>
            </a:r>
            <a:r>
              <a:rPr lang="en-US" altLang="en-US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gradient features</a:t>
            </a:r>
            <a:endParaRPr lang="en-US" altLang="en-US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73776" name="Group 48"/>
          <p:cNvGrpSpPr>
            <a:grpSpLocks/>
          </p:cNvGrpSpPr>
          <p:nvPr/>
        </p:nvGrpSpPr>
        <p:grpSpPr bwMode="auto">
          <a:xfrm>
            <a:off x="6661150" y="3657600"/>
            <a:ext cx="2178050" cy="1189038"/>
            <a:chOff x="1511" y="2368"/>
            <a:chExt cx="1372" cy="749"/>
          </a:xfrm>
        </p:grpSpPr>
        <p:grpSp>
          <p:nvGrpSpPr>
            <p:cNvPr id="73767" name="Group 39"/>
            <p:cNvGrpSpPr>
              <a:grpSpLocks/>
            </p:cNvGrpSpPr>
            <p:nvPr/>
          </p:nvGrpSpPr>
          <p:grpSpPr bwMode="auto">
            <a:xfrm>
              <a:off x="1674" y="2368"/>
              <a:ext cx="1209" cy="593"/>
              <a:chOff x="1650" y="2584"/>
              <a:chExt cx="1209" cy="593"/>
            </a:xfrm>
          </p:grpSpPr>
          <p:sp>
            <p:nvSpPr>
              <p:cNvPr id="73761" name="Line 33"/>
              <p:cNvSpPr>
                <a:spLocks noChangeShapeType="1"/>
              </p:cNvSpPr>
              <p:nvPr/>
            </p:nvSpPr>
            <p:spPr bwMode="auto">
              <a:xfrm>
                <a:off x="1650" y="3132"/>
                <a:ext cx="1209" cy="1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62" name="Freeform 34"/>
              <p:cNvSpPr>
                <a:spLocks/>
              </p:cNvSpPr>
              <p:nvPr/>
            </p:nvSpPr>
            <p:spPr bwMode="auto">
              <a:xfrm>
                <a:off x="1680" y="2637"/>
                <a:ext cx="1071" cy="436"/>
              </a:xfrm>
              <a:custGeom>
                <a:avLst/>
                <a:gdLst>
                  <a:gd name="T0" fmla="*/ 0 w 1071"/>
                  <a:gd name="T1" fmla="*/ 213 h 436"/>
                  <a:gd name="T2" fmla="*/ 174 w 1071"/>
                  <a:gd name="T3" fmla="*/ 231 h 436"/>
                  <a:gd name="T4" fmla="*/ 444 w 1071"/>
                  <a:gd name="T5" fmla="*/ 426 h 436"/>
                  <a:gd name="T6" fmla="*/ 594 w 1071"/>
                  <a:gd name="T7" fmla="*/ 171 h 436"/>
                  <a:gd name="T8" fmla="*/ 834 w 1071"/>
                  <a:gd name="T9" fmla="*/ 6 h 436"/>
                  <a:gd name="T10" fmla="*/ 954 w 1071"/>
                  <a:gd name="T11" fmla="*/ 207 h 436"/>
                  <a:gd name="T12" fmla="*/ 1071 w 1071"/>
                  <a:gd name="T13" fmla="*/ 21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1" h="436">
                    <a:moveTo>
                      <a:pt x="0" y="213"/>
                    </a:moveTo>
                    <a:cubicBezTo>
                      <a:pt x="29" y="216"/>
                      <a:pt x="100" y="195"/>
                      <a:pt x="174" y="231"/>
                    </a:cubicBezTo>
                    <a:cubicBezTo>
                      <a:pt x="248" y="267"/>
                      <a:pt x="374" y="436"/>
                      <a:pt x="444" y="426"/>
                    </a:cubicBezTo>
                    <a:cubicBezTo>
                      <a:pt x="514" y="416"/>
                      <a:pt x="529" y="241"/>
                      <a:pt x="594" y="171"/>
                    </a:cubicBezTo>
                    <a:cubicBezTo>
                      <a:pt x="659" y="101"/>
                      <a:pt x="774" y="0"/>
                      <a:pt x="834" y="6"/>
                    </a:cubicBezTo>
                    <a:cubicBezTo>
                      <a:pt x="894" y="12"/>
                      <a:pt x="915" y="173"/>
                      <a:pt x="954" y="207"/>
                    </a:cubicBezTo>
                    <a:cubicBezTo>
                      <a:pt x="993" y="241"/>
                      <a:pt x="1047" y="212"/>
                      <a:pt x="1071" y="213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66" name="Line 38"/>
              <p:cNvSpPr>
                <a:spLocks noChangeShapeType="1"/>
              </p:cNvSpPr>
              <p:nvPr/>
            </p:nvSpPr>
            <p:spPr bwMode="auto">
              <a:xfrm rot="5400000">
                <a:off x="1374" y="2880"/>
                <a:ext cx="593" cy="1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768" name="Text Box 40"/>
            <p:cNvSpPr txBox="1">
              <a:spLocks noChangeArrowheads="1"/>
            </p:cNvSpPr>
            <p:nvPr/>
          </p:nvSpPr>
          <p:spPr bwMode="auto">
            <a:xfrm>
              <a:off x="1511" y="2523"/>
              <a:ext cx="2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73769" name="Text Box 41"/>
            <p:cNvSpPr txBox="1">
              <a:spLocks noChangeArrowheads="1"/>
            </p:cNvSpPr>
            <p:nvPr/>
          </p:nvSpPr>
          <p:spPr bwMode="auto">
            <a:xfrm>
              <a:off x="2153" y="2925"/>
              <a:ext cx="2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73774" name="Line 46"/>
            <p:cNvSpPr>
              <a:spLocks noChangeShapeType="1"/>
            </p:cNvSpPr>
            <p:nvPr/>
          </p:nvSpPr>
          <p:spPr bwMode="auto">
            <a:xfrm>
              <a:off x="2148" y="2448"/>
              <a:ext cx="0" cy="3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3779" name="Picture 51" descr="study_9_gradient"/>
          <p:cNvPicPr>
            <a:picLocks noChangeAspect="1" noChangeArrowheads="1"/>
          </p:cNvPicPr>
          <p:nvPr/>
        </p:nvPicPr>
        <p:blipFill>
          <a:blip r:embed="rId5">
            <a:lum bright="1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79" y="3200400"/>
            <a:ext cx="135255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01381" y="6161003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Udupa, "Optimum image thresholding via class uncertainty and region homogeneity,"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 Mach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689-706, 2001</a:t>
            </a:r>
            <a:endParaRPr lang="en-US" sz="9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60908" y="2010489"/>
                <a:ext cx="7760009" cy="936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6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en-US" sz="16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6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16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16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16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altLang="en-US" sz="16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altLang="en-US" sz="16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en-US" sz="16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6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b="0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en-US" sz="16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1600" b="0" i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sz="1600" b="0" i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rank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16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6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en-US" sz="16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en-US" sz="16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16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en-US" sz="16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160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1600" b="0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rank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  <m:r>
                        <a:rPr lang="en-US" altLang="en-US" sz="16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 smtClean="0"/>
                  <a:t> is the uncertainty map at a threshold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rank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is </a:t>
                </a:r>
                <a:r>
                  <a:rPr lang="en-US" sz="1600" dirty="0" smtClean="0"/>
                  <a:t>a rank-normalized gradient operator</a:t>
                </a:r>
                <a:endParaRPr lang="en-US" sz="16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08" y="2010489"/>
                <a:ext cx="7760009" cy="936347"/>
              </a:xfrm>
              <a:prstGeom prst="rect">
                <a:avLst/>
              </a:prstGeom>
              <a:blipFill rotWithShape="0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41350" y="4913640"/>
            <a:ext cx="1067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o</a:t>
            </a:r>
            <a:r>
              <a:rPr lang="en-US" sz="1100" dirty="0" smtClean="0">
                <a:solidFill>
                  <a:srgbClr val="FFFF00"/>
                </a:solidFill>
              </a:rPr>
              <a:t>riginal image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5350" y="4913640"/>
            <a:ext cx="1067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gradient image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9398" y="4913640"/>
            <a:ext cx="15298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u</a:t>
            </a:r>
            <a:r>
              <a:rPr lang="en-US" sz="1100" dirty="0" smtClean="0">
                <a:solidFill>
                  <a:srgbClr val="FFFF00"/>
                </a:solidFill>
              </a:rPr>
              <a:t>ncertainty image </a:t>
            </a:r>
            <a:r>
              <a:rPr lang="en-US" sz="1100" dirty="0" smtClean="0">
                <a:solidFill>
                  <a:srgbClr val="FFFF00"/>
                </a:solidFill>
              </a:rPr>
              <a:t>at a </a:t>
            </a:r>
            <a:r>
              <a:rPr lang="en-US" sz="1100" dirty="0" smtClean="0">
                <a:solidFill>
                  <a:srgbClr val="FFFF00"/>
                </a:solidFill>
              </a:rPr>
              <a:t>non-optimal threshold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3398" y="4913640"/>
            <a:ext cx="15298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u</a:t>
            </a:r>
            <a:r>
              <a:rPr lang="en-US" sz="1100" dirty="0" smtClean="0">
                <a:solidFill>
                  <a:srgbClr val="FFFF00"/>
                </a:solidFill>
              </a:rPr>
              <a:t>ncertainty image at </a:t>
            </a:r>
            <a:r>
              <a:rPr lang="en-US" sz="1100" dirty="0" smtClean="0">
                <a:solidFill>
                  <a:srgbClr val="FFFF00"/>
                </a:solidFill>
              </a:rPr>
              <a:t>an optimal </a:t>
            </a:r>
            <a:r>
              <a:rPr lang="en-US" sz="1100" dirty="0" smtClean="0">
                <a:solidFill>
                  <a:srgbClr val="FFFF00"/>
                </a:solidFill>
              </a:rPr>
              <a:t>threshold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53942" y="3379113"/>
            <a:ext cx="823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optimal threshold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626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/>
          <a:lstStyle/>
          <a:p>
            <a:r>
              <a:rPr lang="en-US" altLang="en-US" sz="3600" dirty="0" smtClean="0"/>
              <a:t>Rank-Normalized Gradient</a:t>
            </a:r>
            <a:endParaRPr lang="en-US" altLang="en-US" sz="3600" dirty="0"/>
          </a:p>
        </p:txBody>
      </p:sp>
      <p:sp>
        <p:nvSpPr>
          <p:cNvPr id="85017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731838" y="1628775"/>
            <a:ext cx="7772400" cy="1706563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altLang="en-US" sz="2400" dirty="0" err="1">
                <a:latin typeface="Arial" panose="020B0604020202020204" pitchFamily="34" charset="0"/>
              </a:rPr>
              <a:t>DoG</a:t>
            </a:r>
            <a:r>
              <a:rPr lang="en-US" altLang="en-US" sz="2400" dirty="0">
                <a:latin typeface="Arial" panose="020B0604020202020204" pitchFamily="34" charset="0"/>
              </a:rPr>
              <a:t>  measures are sensitive to the </a:t>
            </a:r>
            <a:r>
              <a:rPr lang="en-US" altLang="en-US" sz="2400" dirty="0" smtClean="0">
                <a:latin typeface="Arial" panose="020B0604020202020204" pitchFamily="34" charset="0"/>
              </a:rPr>
              <a:t>standard deviation parameter </a:t>
            </a:r>
            <a:r>
              <a:rPr lang="en-US" altLang="en-US" sz="2400" dirty="0">
                <a:latin typeface="Arial" panose="020B0604020202020204" pitchFamily="34" charset="0"/>
              </a:rPr>
              <a:t>of the </a:t>
            </a:r>
            <a:r>
              <a:rPr lang="en-US" altLang="en-US" sz="2400" dirty="0" smtClean="0">
                <a:latin typeface="Arial" panose="020B0604020202020204" pitchFamily="34" charset="0"/>
              </a:rPr>
              <a:t>normalizing Gaussian function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Rank-based normalization of </a:t>
            </a:r>
            <a:r>
              <a:rPr lang="en-US" altLang="en-US" sz="2400" dirty="0" smtClean="0">
                <a:latin typeface="Arial" panose="020B0604020202020204" pitchFamily="34" charset="0"/>
              </a:rPr>
              <a:t>the gradient parameter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US" altLang="en-US" sz="2000" dirty="0" smtClean="0">
                <a:solidFill>
                  <a:srgbClr val="FFFF00"/>
                </a:solidFill>
                <a:latin typeface="Arial" panose="020B0604020202020204" pitchFamily="34" charset="0"/>
              </a:rPr>
              <a:t>A parameter-free approach of normalization</a:t>
            </a:r>
            <a:endParaRPr lang="en-US" altLang="en-US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066800" y="3392582"/>
                <a:ext cx="6705600" cy="2170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rank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𝐿𝐶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𝐿𝐶</m:t>
                          </m:r>
                          <m: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b="0" dirty="0" smtClean="0">
                  <a:solidFill>
                    <a:srgbClr val="00FFFF"/>
                  </a:solidFill>
                </a:endParaRPr>
              </a:p>
              <a:p>
                <a:r>
                  <a:rPr lang="en-US" dirty="0"/>
                  <a:t>w</a:t>
                </a:r>
                <a:r>
                  <a:rPr lang="en-US" dirty="0" smtClean="0"/>
                  <a:t>here</a:t>
                </a:r>
              </a:p>
              <a:p>
                <a:endParaRPr lang="en-US" sz="8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is the intensity gradient operator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smtClean="0"/>
                  <a:t> is the histogram count for the intensity gradient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392582"/>
                <a:ext cx="6705600" cy="2170018"/>
              </a:xfrm>
              <a:prstGeom prst="rect">
                <a:avLst/>
              </a:prstGeom>
              <a:blipFill rotWithShape="0">
                <a:blip r:embed="rId2"/>
                <a:stretch>
                  <a:fillRect l="-727" b="-17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01381" y="6161003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Udupa, "Optimum image thresholding via class uncertainty and region homogeneity,"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 Mach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689-706, 2001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76200"/>
            <a:ext cx="8172450" cy="1143000"/>
          </a:xfrm>
        </p:spPr>
        <p:txBody>
          <a:bodyPr/>
          <a:lstStyle/>
          <a:p>
            <a:r>
              <a:rPr lang="en-US" altLang="en-US" sz="3600" dirty="0" smtClean="0"/>
              <a:t>Optimum Thresholding Algorithm</a:t>
            </a:r>
            <a:endParaRPr lang="en-US" alt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039" name="Rectangle 23"/>
              <p:cNvSpPr>
                <a:spLocks noChangeArrowheads="1"/>
              </p:cNvSpPr>
              <p:nvPr/>
            </p:nvSpPr>
            <p:spPr bwMode="auto">
              <a:xfrm>
                <a:off x="833438" y="1459324"/>
                <a:ext cx="7853362" cy="9028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en-US" altLang="en-US" sz="1600" dirty="0" smtClean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Principle.</a:t>
                </a:r>
                <a:r>
                  <a:rPr lang="en-US" altLang="en-US" sz="1600" dirty="0" smtClean="0">
                    <a:solidFill>
                      <a:srgbClr val="66FF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1600" dirty="0">
                    <a:latin typeface="Arial" panose="020B0604020202020204" pitchFamily="34" charset="0"/>
                  </a:rPr>
                  <a:t>Minimization of Uncertainty Homogeneity  Energy (MHUE</a:t>
                </a:r>
                <a:r>
                  <a:rPr lang="en-US" altLang="en-US" sz="1600" dirty="0" smtClean="0">
                    <a:latin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1600" dirty="0" smtClean="0">
                  <a:latin typeface="Arial" panose="020B0604020202020204" pitchFamily="34" charset="0"/>
                </a:endParaRPr>
              </a:p>
              <a:p>
                <a:endParaRPr lang="en-US" altLang="en-US" sz="700" dirty="0" smtClean="0">
                  <a:latin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altLang="en-US" sz="2000" b="0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lim>
                          </m:limLow>
                        </m:fName>
                        <m:e>
                          <m:r>
                            <a:rPr lang="en-US" altLang="en-US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6039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438" y="1459324"/>
                <a:ext cx="7853362" cy="902876"/>
              </a:xfrm>
              <a:prstGeom prst="rect">
                <a:avLst/>
              </a:prstGeom>
              <a:blipFill rotWithShape="0">
                <a:blip r:embed="rId2"/>
                <a:stretch>
                  <a:fillRect l="-466" t="-1342" b="-13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6041" name="Rectangle 25"/>
              <p:cNvSpPr>
                <a:spLocks noChangeArrowheads="1"/>
              </p:cNvSpPr>
              <p:nvPr/>
            </p:nvSpPr>
            <p:spPr bwMode="auto">
              <a:xfrm>
                <a:off x="781050" y="2384932"/>
                <a:ext cx="7532688" cy="1044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r>
                  <a:rPr lang="en-US" altLang="en-US" sz="1600" dirty="0" smtClean="0">
                    <a:latin typeface="Arial" panose="020B0604020202020204" pitchFamily="34" charset="0"/>
                  </a:rPr>
                  <a:t>An </a:t>
                </a:r>
                <a:r>
                  <a:rPr lang="en-US" altLang="en-US" sz="1600" dirty="0" smtClean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efficient computation</a:t>
                </a:r>
                <a:r>
                  <a:rPr lang="en-US" altLang="en-US" sz="1600" dirty="0" smtClean="0">
                    <a:latin typeface="Arial" panose="020B0604020202020204" pitchFamily="34" charset="0"/>
                  </a:rPr>
                  <a:t> of the Energy function </a:t>
                </a:r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en-US" sz="1600" dirty="0" smtClean="0">
                  <a:latin typeface="Arial" panose="020B0604020202020204" pitchFamily="34" charset="0"/>
                </a:endParaRPr>
              </a:p>
              <a:p>
                <a:endParaRPr lang="en-US" altLang="en-US" sz="700" dirty="0" smtClean="0">
                  <a:latin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6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en-US" sz="16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16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en-US" sz="16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16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sz="16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altLang="en-US" sz="16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altLang="en-US" sz="16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160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sz="160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rank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en-US" sz="16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6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en-US" sz="16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16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160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160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rank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6041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050" y="2384932"/>
                <a:ext cx="7532688" cy="1044068"/>
              </a:xfrm>
              <a:prstGeom prst="rect">
                <a:avLst/>
              </a:prstGeom>
              <a:blipFill rotWithShape="0">
                <a:blip r:embed="rId3"/>
                <a:stretch>
                  <a:fillRect l="-405" t="-11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2000" y="3581337"/>
                <a:ext cx="6781800" cy="251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dirty="0" smtClean="0"/>
                  <a:t> intensity value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 dirty="0" smtClean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rank</m:t>
                              </m:r>
                            </m:sub>
                          </m:sSub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rank</m:t>
                              </m:r>
                            </m:sub>
                          </m:sSub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 smtClean="0"/>
              </a:p>
              <a:p>
                <a:r>
                  <a:rPr lang="en-US" sz="1600" dirty="0" smtClean="0"/>
                  <a:t>Efficient formulation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581337"/>
                <a:ext cx="6781800" cy="2514663"/>
              </a:xfrm>
              <a:prstGeom prst="rect">
                <a:avLst/>
              </a:prstGeom>
              <a:blipFill rotWithShape="0">
                <a:blip r:embed="rId4"/>
                <a:stretch>
                  <a:fillRect l="-449" t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24600" y="3961505"/>
            <a:ext cx="2438400" cy="1754326"/>
          </a:xfrm>
          <a:prstGeom prst="rect">
            <a:avLst/>
          </a:prstGeom>
          <a:solidFill>
            <a:srgbClr val="0033CC"/>
          </a:solidFill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Note: Number of possible intensity values in an image is </a:t>
            </a:r>
            <a:r>
              <a:rPr lang="en-US" dirty="0" smtClean="0">
                <a:solidFill>
                  <a:srgbClr val="FFFF00"/>
                </a:solidFill>
              </a:rPr>
              <a:t>far </a:t>
            </a:r>
            <a:r>
              <a:rPr lang="en-US" dirty="0" smtClean="0">
                <a:solidFill>
                  <a:srgbClr val="FFFF00"/>
                </a:solidFill>
              </a:rPr>
              <a:t>less </a:t>
            </a:r>
            <a:r>
              <a:rPr lang="en-US" dirty="0" smtClean="0">
                <a:solidFill>
                  <a:srgbClr val="FFFF00"/>
                </a:solidFill>
              </a:rPr>
              <a:t>than the number of </a:t>
            </a:r>
            <a:r>
              <a:rPr lang="en-US" dirty="0" smtClean="0">
                <a:solidFill>
                  <a:srgbClr val="FFFF00"/>
                </a:solidFill>
              </a:rPr>
              <a:t>pixels/voxels in the image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1381" y="6161003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Udupa, "Optimum image thresholding via class uncertainty and region homogeneity,"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 Mach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689-706, 2001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ha Style">
      <a:dk1>
        <a:srgbClr val="FFFFFF"/>
      </a:dk1>
      <a:lt1>
        <a:srgbClr val="000000"/>
      </a:lt1>
      <a:dk2>
        <a:srgbClr val="FFFF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5433</TotalTime>
  <Words>1226</Words>
  <Application>Microsoft Office PowerPoint</Application>
  <PresentationFormat>On-screen Show (4:3)</PresentationFormat>
  <Paragraphs>277</Paragraphs>
  <Slides>36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Office Theme</vt:lpstr>
      <vt:lpstr>Bitmap Image</vt:lpstr>
      <vt:lpstr> Punam Kumar Saha Professor Departments of ECE and Radiology University of Iowa pksaha@engineering.uiowa.edu </vt:lpstr>
      <vt:lpstr>References</vt:lpstr>
      <vt:lpstr>Outline</vt:lpstr>
      <vt:lpstr>Object Class Uncertainty</vt:lpstr>
      <vt:lpstr>Computation of Object Class Uncertainty</vt:lpstr>
      <vt:lpstr>Computation of Object Class Uncertainty</vt:lpstr>
      <vt:lpstr>Optimum Thresholding</vt:lpstr>
      <vt:lpstr>Rank-Normalized Gradient</vt:lpstr>
      <vt:lpstr>Optimum Thresholding Algorithm</vt:lpstr>
      <vt:lpstr>Results</vt:lpstr>
      <vt:lpstr>Results</vt:lpstr>
      <vt:lpstr>Multiple Object Segmentation</vt:lpstr>
      <vt:lpstr>Application on MR Slice Data</vt:lpstr>
      <vt:lpstr>Phantom Experiment</vt:lpstr>
      <vt:lpstr>Phantom Experiment</vt:lpstr>
      <vt:lpstr>Application of Object Class Uncertainty to Snake</vt:lpstr>
      <vt:lpstr>Outline</vt:lpstr>
      <vt:lpstr>Curves in Motion</vt:lpstr>
      <vt:lpstr>Internal Energy</vt:lpstr>
      <vt:lpstr>Snake: Basic Formulation </vt:lpstr>
      <vt:lpstr>An Overlooked Territory</vt:lpstr>
      <vt:lpstr>Main Contribution</vt:lpstr>
      <vt:lpstr>Design of the Smart Force</vt:lpstr>
      <vt:lpstr>Object Class Uncertainty Induced Smart Force</vt:lpstr>
      <vt:lpstr>Properties of Smart Force</vt:lpstr>
      <vt:lpstr>Estimation of Uncertainty Force</vt:lpstr>
      <vt:lpstr>Image Force Field and Snake</vt:lpstr>
      <vt:lpstr>Comparative Results</vt:lpstr>
      <vt:lpstr>Comparative Results</vt:lpstr>
      <vt:lpstr>Comparative Results</vt:lpstr>
      <vt:lpstr>Object Class Uncertainty Induced Smart Snake</vt:lpstr>
      <vt:lpstr>Comparison with Balloon Snake</vt:lpstr>
      <vt:lpstr>Comparison with Balloon Snake</vt:lpstr>
      <vt:lpstr>Carotid Data Segmentation using Smart Snake</vt:lpstr>
      <vt:lpstr>Summary</vt:lpstr>
      <vt:lpstr>Summary (Contd.)</vt:lpstr>
    </vt:vector>
  </TitlesOfParts>
  <Company>The University of Iowa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Punam K Saha Departments of ECE and Radiology University of Iowa</dc:title>
  <dc:creator>pksaha</dc:creator>
  <cp:lastModifiedBy>pksaha</cp:lastModifiedBy>
  <cp:revision>216</cp:revision>
  <dcterms:created xsi:type="dcterms:W3CDTF">2011-11-02T21:28:29Z</dcterms:created>
  <dcterms:modified xsi:type="dcterms:W3CDTF">2015-12-31T23:39:27Z</dcterms:modified>
</cp:coreProperties>
</file>