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446" r:id="rId3"/>
    <p:sldId id="447" r:id="rId4"/>
    <p:sldId id="401" r:id="rId5"/>
    <p:sldId id="402" r:id="rId6"/>
    <p:sldId id="403" r:id="rId7"/>
    <p:sldId id="435" r:id="rId8"/>
    <p:sldId id="404" r:id="rId9"/>
    <p:sldId id="405" r:id="rId10"/>
    <p:sldId id="445" r:id="rId11"/>
    <p:sldId id="406" r:id="rId12"/>
    <p:sldId id="407" r:id="rId13"/>
    <p:sldId id="408" r:id="rId14"/>
    <p:sldId id="409" r:id="rId15"/>
    <p:sldId id="410" r:id="rId16"/>
    <p:sldId id="411" r:id="rId17"/>
    <p:sldId id="442" r:id="rId18"/>
    <p:sldId id="413" r:id="rId19"/>
    <p:sldId id="418" r:id="rId20"/>
    <p:sldId id="419" r:id="rId21"/>
    <p:sldId id="444" r:id="rId22"/>
    <p:sldId id="44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FF"/>
    <a:srgbClr val="000000"/>
    <a:srgbClr val="0033CC"/>
    <a:srgbClr val="0000FF"/>
    <a:srgbClr val="FFA500"/>
    <a:srgbClr val="FF99CC"/>
    <a:srgbClr val="CCFFFF"/>
    <a:srgbClr val="FF9933"/>
    <a:srgbClr val="948A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56" autoAdjust="0"/>
    <p:restoredTop sz="94660"/>
  </p:normalViewPr>
  <p:slideViewPr>
    <p:cSldViewPr>
      <p:cViewPr varScale="1">
        <p:scale>
          <a:sx n="107" d="100"/>
          <a:sy n="107" d="100"/>
        </p:scale>
        <p:origin x="108" y="12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18" d="100"/>
          <a:sy n="118" d="100"/>
        </p:scale>
        <p:origin x="34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5D804-79BB-4C7B-BF1D-EE649B89EF67}" type="datetimeFigureOut">
              <a:rPr lang="en-US" smtClean="0"/>
              <a:t>12/31/2015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11F92-7A94-4DB8-A4A5-975316895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1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5DBB4-9768-4E15-9FE7-0A7DD8B0D28C}" type="datetimeFigureOut">
              <a:rPr lang="en-US" smtClean="0"/>
              <a:t>12/31/2015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BCC4D-8FDC-4914-A000-A5331FEFF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49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43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88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76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50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407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94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32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5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7987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03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59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41786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703263"/>
            <a:ext cx="4625975" cy="3468687"/>
          </a:xfrm>
          <a:ln/>
        </p:spPr>
      </p:sp>
      <p:sp>
        <p:nvSpPr>
          <p:cNvPr id="79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962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72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57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58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358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Read or paraphrase from slide.</a:t>
            </a:r>
          </a:p>
        </p:txBody>
      </p:sp>
    </p:spTree>
    <p:extLst>
      <p:ext uri="{BB962C8B-B14F-4D97-AF65-F5344CB8AC3E}">
        <p14:creationId xmlns:p14="http://schemas.microsoft.com/office/powerpoint/2010/main" val="57738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47249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2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772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27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923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70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535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59012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9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797FB-AADE-4CF2-997B-2A2B0199F655}" type="datetime1">
              <a:rPr lang="en-US" smtClean="0"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z="1600" smtClean="0">
                <a:effectLst/>
              </a:defRPr>
            </a:lvl1pPr>
          </a:lstStyle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7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E9F10-176B-4C07-875A-400A429CFB69}" type="datetime1">
              <a:rPr lang="en-US" smtClean="0"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77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EC08F-6E3C-4C34-AC4E-49C01BD3E0A4}" type="datetime1">
              <a:rPr lang="en-US" smtClean="0"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F7318D5-0052-4834-A4B6-4497E7DBBF7D}" type="datetime1">
              <a:rPr lang="en-US" smtClean="0"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593930-B7DB-4337-AC89-E36008A605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532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4E74A25-7CDA-473C-859A-DA40907A80EE}" type="datetime1">
              <a:rPr lang="en-US" smtClean="0"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F39E02-A9E7-4739-A3BA-4A2B7EA611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90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E2F6A-27D6-4DB6-B7A1-4C58D9467BA7}" type="datetime1">
              <a:rPr lang="en-US" smtClean="0"/>
              <a:t>12/31/2015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50DA3-F9E2-44DC-BE93-486632C518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2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473CB-4471-4CC6-833C-5E52FB3F3AA8}" type="datetime1">
              <a:rPr lang="en-US" smtClean="0"/>
              <a:t>12/31/2015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56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AA36C-C644-4095-8C5F-BEA08301BEAE}" type="datetime1">
              <a:rPr lang="en-US" smtClean="0"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2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8D110-6B93-45D6-9DF9-F724AA7E8B5A}" type="datetime1">
              <a:rPr lang="en-US" smtClean="0"/>
              <a:t>12/31/2015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17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46BD6-16B0-46E3-8CF3-9A02C417E47A}" type="datetime1">
              <a:rPr lang="en-US" smtClean="0"/>
              <a:t>12/31/2015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69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4FEB-AEF2-4A20-A785-A12F9F780EAC}" type="datetime1">
              <a:rPr lang="en-US" smtClean="0"/>
              <a:t>12/31/2015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8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40CBB-6350-405D-95FE-6B4F380FE996}" type="datetime1">
              <a:rPr lang="en-US" smtClean="0"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1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DD86C-473C-4E9D-9FE1-6EF41D531A9C}" type="datetime1">
              <a:rPr lang="en-US" smtClean="0"/>
              <a:t>12/31/2015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85412-9591-4D23-97B4-A8061D19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69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DC8A1-DCBE-406C-9336-9992EB9BE5B8}" type="datetime1">
              <a:rPr lang="en-US" smtClean="0"/>
              <a:t>12/31/2015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1600" smtClean="0">
                <a:effectLst/>
              </a:defRPr>
            </a:lvl1pPr>
          </a:lstStyle>
          <a:p>
            <a:r>
              <a:rPr lang="en-US" dirty="0" smtClean="0"/>
              <a:t>Advisory Board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85412-9591-4D23-97B4-A8061D194AB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066800" y="1243644"/>
            <a:ext cx="6934200" cy="0"/>
          </a:xfrm>
          <a:prstGeom prst="line">
            <a:avLst/>
          </a:prstGeom>
          <a:ln w="381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2057400" y="6400800"/>
            <a:ext cx="5029200" cy="0"/>
          </a:xfrm>
          <a:prstGeom prst="line">
            <a:avLst/>
          </a:prstGeom>
          <a:ln w="127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11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40000"/>
              <a:lumOff val="6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oleObject" Target="../embeddings/Microsoft_Excel_97-2003_Worksheet1.xls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0.png"/><Relationship Id="rId4" Type="http://schemas.openxmlformats.org/officeDocument/2006/relationships/image" Target="../media/image4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"/>
          <p:cNvSpPr>
            <a:spLocks noChangeArrowheads="1"/>
          </p:cNvSpPr>
          <p:nvPr/>
        </p:nvSpPr>
        <p:spPr bwMode="auto">
          <a:xfrm>
            <a:off x="622300" y="203200"/>
            <a:ext cx="8026400" cy="182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 anchor="ctr"/>
          <a:lstStyle/>
          <a:p>
            <a:pPr eaLnBrk="0" hangingPunct="0"/>
            <a:r>
              <a:rPr lang="en-US" sz="2400" b="1">
                <a:latin typeface="Arial" pitchFamily="34" charset="0"/>
                <a:cs typeface="Arial" pitchFamily="34" charset="0"/>
              </a:rPr>
              <a:t/>
            </a:r>
            <a:br>
              <a:rPr lang="en-US" sz="2400" b="1">
                <a:latin typeface="Arial" pitchFamily="34" charset="0"/>
                <a:cs typeface="Arial" pitchFamily="34" charset="0"/>
              </a:rPr>
            </a:br>
            <a:endParaRPr lang="en-US" sz="2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6308" y="1063733"/>
            <a:ext cx="8606692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0213" name="Rectangle 5"/>
          <p:cNvSpPr>
            <a:spLocks noChangeArrowheads="1"/>
          </p:cNvSpPr>
          <p:nvPr/>
        </p:nvSpPr>
        <p:spPr bwMode="auto">
          <a:xfrm>
            <a:off x="1219200" y="842427"/>
            <a:ext cx="73152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/>
            <a:r>
              <a:rPr lang="en-US" sz="3400" i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In Vivo</a:t>
            </a:r>
            <a:r>
              <a:rPr lang="en-US" sz="3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cs typeface="Arial" pitchFamily="34" charset="0"/>
              </a:rPr>
              <a:t> Characterization of Trabecular Bone Micro-architecture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03331" y="2514600"/>
            <a:ext cx="8031069" cy="0"/>
          </a:xfrm>
          <a:prstGeom prst="line">
            <a:avLst/>
          </a:prstGeom>
          <a:ln w="38100">
            <a:solidFill>
              <a:srgbClr val="948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0" y="6053061"/>
            <a:ext cx="91440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080835" y="5506943"/>
            <a:ext cx="1279338" cy="1165646"/>
            <a:chOff x="36313428" y="536028"/>
            <a:chExt cx="6850898" cy="5827009"/>
          </a:xfrm>
        </p:grpSpPr>
        <p:pic>
          <p:nvPicPr>
            <p:cNvPr id="9" name="Picture 7" descr="C:\Documents and Settings\PK Saha\Desktop\Papers\2008\IEEE TMI VTA\Poster\IIBI logo2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13428" y="4692918"/>
              <a:ext cx="6850898" cy="1670119"/>
            </a:xfrm>
            <a:prstGeom prst="rect">
              <a:avLst/>
            </a:prstGeom>
            <a:noFill/>
          </p:spPr>
        </p:pic>
        <p:pic>
          <p:nvPicPr>
            <p:cNvPr id="10" name="Picture 200" descr="domeword3linesLR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659002" y="536028"/>
              <a:ext cx="4221545" cy="3873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14" descr="ICLIC logo inverted"/>
          <p:cNvPicPr>
            <a:picLocks noChangeAspect="1" noChangeArrowheads="1"/>
          </p:cNvPicPr>
          <p:nvPr/>
        </p:nvPicPr>
        <p:blipFill>
          <a:blip r:embed="rId5" cstate="print"/>
          <a:srcRect l="4405" t="19601" r="2731" b="8342"/>
          <a:stretch>
            <a:fillRect/>
          </a:stretch>
        </p:blipFill>
        <p:spPr bwMode="auto">
          <a:xfrm>
            <a:off x="5791200" y="5782499"/>
            <a:ext cx="1121343" cy="8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021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2514600" y="2743200"/>
            <a:ext cx="6019800" cy="2044700"/>
          </a:xfrm>
        </p:spPr>
        <p:txBody>
          <a:bodyPr>
            <a:noAutofit/>
          </a:bodyPr>
          <a:lstStyle/>
          <a:p>
            <a:pPr algn="r"/>
            <a:r>
              <a:rPr lang="en-US" sz="2000" dirty="0">
                <a:cs typeface="Arial" pitchFamily="34" charset="0"/>
              </a:rPr>
              <a:t/>
            </a:r>
            <a:br>
              <a:rPr lang="en-US" sz="2000" dirty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Punam Kumar Saha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Professor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Departments of ECE and Radiology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University of Iowa</a:t>
            </a:r>
            <a:br>
              <a:rPr lang="en-US" sz="2000" dirty="0" smtClean="0">
                <a:cs typeface="Arial" pitchFamily="34" charset="0"/>
              </a:rPr>
            </a:br>
            <a:r>
              <a:rPr lang="en-US" sz="2000" dirty="0" smtClean="0">
                <a:cs typeface="Arial" pitchFamily="34" charset="0"/>
              </a:rPr>
              <a:t>pksaha@engineering.uiowa.edu</a:t>
            </a:r>
            <a:r>
              <a:rPr lang="en-US" sz="2000" dirty="0">
                <a:cs typeface="Arial" pitchFamily="34" charset="0"/>
              </a:rPr>
              <a:t/>
            </a:r>
            <a:br>
              <a:rPr lang="en-US" sz="2000" dirty="0">
                <a:cs typeface="Arial" pitchFamily="34" charset="0"/>
              </a:rPr>
            </a:br>
            <a:endParaRPr lang="en-US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6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0162" name="Object 2"/>
          <p:cNvGraphicFramePr>
            <a:graphicFrameLocks noChangeAspect="1"/>
          </p:cNvGraphicFramePr>
          <p:nvPr>
            <p:extLst/>
          </p:nvPr>
        </p:nvGraphicFramePr>
        <p:xfrm>
          <a:off x="5233988" y="2397125"/>
          <a:ext cx="3602037" cy="286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Worksheet" r:id="rId4" imgW="2067119" imgH="1590692" progId="Excel.Sheet.8">
                  <p:embed/>
                </p:oleObj>
              </mc:Choice>
              <mc:Fallback>
                <p:oleObj name="Worksheet" r:id="rId4" imgW="2067119" imgH="159069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988" y="2397125"/>
                        <a:ext cx="3602037" cy="28622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724900" cy="1143000"/>
          </a:xfrm>
        </p:spPr>
        <p:txBody>
          <a:bodyPr>
            <a:noAutofit/>
          </a:bodyPr>
          <a:lstStyle/>
          <a:p>
            <a:r>
              <a:rPr lang="en-US" sz="3600" dirty="0"/>
              <a:t>Measures TB </a:t>
            </a:r>
            <a:r>
              <a:rPr lang="en-US" sz="3600" dirty="0" smtClean="0"/>
              <a:t>thickness/Spacing at </a:t>
            </a:r>
            <a:r>
              <a:rPr lang="en-US" sz="3600" i="1" dirty="0" smtClean="0"/>
              <a:t>In Vivo</a:t>
            </a:r>
            <a:r>
              <a:rPr lang="en-US" sz="3600" dirty="0" smtClean="0"/>
              <a:t> Resolution using Fuzzy Distance Transform</a:t>
            </a:r>
            <a:endParaRPr lang="en-US" sz="36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23900" y="2057400"/>
            <a:ext cx="4095750" cy="3413506"/>
            <a:chOff x="268" y="1104"/>
            <a:chExt cx="2976" cy="249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268" y="1104"/>
              <a:ext cx="2976" cy="2208"/>
              <a:chOff x="2512" y="1096"/>
              <a:chExt cx="2976" cy="2208"/>
            </a:xfrm>
          </p:grpSpPr>
          <p:pic>
            <p:nvPicPr>
              <p:cNvPr id="860166" name="Picture 6" descr="masaya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512" y="1096"/>
                <a:ext cx="1140" cy="1140"/>
              </a:xfrm>
              <a:prstGeom prst="rect">
                <a:avLst/>
              </a:prstGeom>
              <a:noFill/>
            </p:spPr>
          </p:pic>
          <p:pic>
            <p:nvPicPr>
              <p:cNvPr id="860167" name="Picture 7" descr="masaya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30" y="1630"/>
                <a:ext cx="1140" cy="1140"/>
              </a:xfrm>
              <a:prstGeom prst="rect">
                <a:avLst/>
              </a:prstGeom>
              <a:noFill/>
            </p:spPr>
          </p:pic>
          <p:pic>
            <p:nvPicPr>
              <p:cNvPr id="860168" name="Picture 8" descr="masaya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348" y="2164"/>
                <a:ext cx="1140" cy="1140"/>
              </a:xfrm>
              <a:prstGeom prst="rect">
                <a:avLst/>
              </a:prstGeom>
              <a:noFill/>
            </p:spPr>
          </p:pic>
        </p:grpSp>
        <p:sp>
          <p:nvSpPr>
            <p:cNvPr id="860169" name="Rectangle 9"/>
            <p:cNvSpPr>
              <a:spLocks noChangeArrowheads="1"/>
            </p:cNvSpPr>
            <p:nvPr/>
          </p:nvSpPr>
          <p:spPr bwMode="auto">
            <a:xfrm>
              <a:off x="1284" y="2775"/>
              <a:ext cx="696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latin typeface="Arial Narrow" pitchFamily="34" charset="0"/>
                </a:rPr>
                <a:t>2 weeks</a:t>
              </a:r>
            </a:p>
          </p:txBody>
        </p:sp>
        <p:sp>
          <p:nvSpPr>
            <p:cNvPr id="860170" name="Rectangle 10"/>
            <p:cNvSpPr>
              <a:spLocks noChangeArrowheads="1"/>
            </p:cNvSpPr>
            <p:nvPr/>
          </p:nvSpPr>
          <p:spPr bwMode="auto">
            <a:xfrm>
              <a:off x="2412" y="3304"/>
              <a:ext cx="696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latin typeface="Arial Narrow" pitchFamily="34" charset="0"/>
                </a:rPr>
                <a:t>4 weeks</a:t>
              </a:r>
            </a:p>
          </p:txBody>
        </p:sp>
        <p:sp>
          <p:nvSpPr>
            <p:cNvPr id="860171" name="Rectangle 11"/>
            <p:cNvSpPr>
              <a:spLocks noChangeArrowheads="1"/>
            </p:cNvSpPr>
            <p:nvPr/>
          </p:nvSpPr>
          <p:spPr bwMode="auto">
            <a:xfrm>
              <a:off x="1480" y="1311"/>
              <a:ext cx="1110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Arial Narrow" pitchFamily="34" charset="0"/>
                </a:rPr>
                <a:t>98x98x300 </a:t>
              </a:r>
              <a:r>
                <a:rPr lang="en-US">
                  <a:latin typeface="Arial Narrow" pitchFamily="34" charset="0"/>
                  <a:sym typeface="Symbol" pitchFamily="18" charset="2"/>
                </a:rPr>
                <a:t>m</a:t>
              </a:r>
              <a:r>
                <a:rPr lang="en-US" baseline="30000">
                  <a:latin typeface="Arial Narrow" pitchFamily="34" charset="0"/>
                  <a:sym typeface="Symbol" pitchFamily="18" charset="2"/>
                </a:rPr>
                <a:t>3</a:t>
              </a:r>
            </a:p>
          </p:txBody>
        </p:sp>
        <p:sp>
          <p:nvSpPr>
            <p:cNvPr id="860172" name="Rectangle 12"/>
            <p:cNvSpPr>
              <a:spLocks noChangeArrowheads="1"/>
            </p:cNvSpPr>
            <p:nvPr/>
          </p:nvSpPr>
          <p:spPr bwMode="auto">
            <a:xfrm>
              <a:off x="441" y="2243"/>
              <a:ext cx="763" cy="2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>
                  <a:latin typeface="Arial Narrow" pitchFamily="34" charset="0"/>
                </a:rPr>
                <a:t>Baseline 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04800" y="14478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smtClean="0">
                <a:latin typeface="+mj-lt"/>
              </a:rPr>
              <a:t>In vivo</a:t>
            </a:r>
            <a:r>
              <a:rPr lang="en-US" sz="2400" u="sng" dirty="0" smtClean="0">
                <a:latin typeface="+mj-lt"/>
              </a:rPr>
              <a:t> evidence of Dexamethasone on trabecular bone thickness</a:t>
            </a:r>
            <a:endParaRPr lang="en-US" sz="2400" u="sng" dirty="0">
              <a:latin typeface="+mj-l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10100" y="5327680"/>
            <a:ext cx="4305300" cy="530165"/>
            <a:chOff x="3416300" y="5844585"/>
            <a:chExt cx="4305300" cy="530165"/>
          </a:xfrm>
        </p:grpSpPr>
        <p:sp>
          <p:nvSpPr>
            <p:cNvPr id="860174" name="Text Box 14"/>
            <p:cNvSpPr txBox="1">
              <a:spLocks noChangeArrowheads="1"/>
            </p:cNvSpPr>
            <p:nvPr/>
          </p:nvSpPr>
          <p:spPr bwMode="auto">
            <a:xfrm>
              <a:off x="3416300" y="5911230"/>
              <a:ext cx="43053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 dirty="0">
                  <a:solidFill>
                    <a:srgbClr val="FFFF00"/>
                  </a:solidFill>
                  <a:latin typeface="Arial Narrow" pitchFamily="34" charset="0"/>
                </a:rPr>
                <a:t>Treatment effect is not visually apparent! 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549650" y="5844585"/>
              <a:ext cx="4038600" cy="5301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401381" y="6093768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Wehrli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"Measurement of trabecular bone thickness in the limited resolution regime of in vivo MRI by fuzzy distance transform," </a:t>
            </a:r>
            <a:r>
              <a:rPr lang="en-US" sz="9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 Med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53-62, 2004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9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599" y="76200"/>
            <a:ext cx="8783381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Recent Works: Volumetric Topological Analysis</a:t>
            </a:r>
            <a:endParaRPr lang="en-US" sz="3600" dirty="0"/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 bwMode="auto">
          <a:xfrm>
            <a:off x="228600" y="4267200"/>
            <a:ext cx="8724900" cy="1536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Quantify trabecular bone architecture via clinical CT imaging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kern="0" noProof="0" dirty="0" err="1" smtClean="0">
                <a:latin typeface="+mn-lt"/>
              </a:rPr>
              <a:t>Plateness</a:t>
            </a:r>
            <a:r>
              <a:rPr lang="en-US" sz="2000" kern="0" noProof="0" dirty="0" smtClean="0">
                <a:latin typeface="+mn-lt"/>
              </a:rPr>
              <a:t> and </a:t>
            </a:r>
            <a:r>
              <a:rPr lang="en-US" sz="2000" kern="0" noProof="0" dirty="0" err="1" smtClean="0">
                <a:latin typeface="+mn-lt"/>
              </a:rPr>
              <a:t>rodness</a:t>
            </a:r>
            <a:r>
              <a:rPr lang="en-US" sz="2000" kern="0" noProof="0" dirty="0" smtClean="0">
                <a:latin typeface="+mn-lt"/>
              </a:rPr>
              <a:t> on the continuum between perfect plates and perfect rods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  <a:defRPr/>
            </a:pPr>
            <a:r>
              <a:rPr kumimoji="0" lang="en-US" sz="2000" b="0" i="0" u="none" strike="noStrike" kern="0" cap="none" spc="0" normalizeH="0" baseline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L</a:t>
            </a:r>
            <a:r>
              <a:rPr kumimoji="0" lang="en-US" sz="2000" b="0" i="0" u="none" strike="noStrike" kern="0" cap="none" spc="0" normalizeH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ocal trabecular bone width in the unit of microns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19600" y="1313917"/>
            <a:ext cx="3771900" cy="3000377"/>
            <a:chOff x="4419600" y="1313917"/>
            <a:chExt cx="3771900" cy="3000377"/>
          </a:xfrm>
        </p:grpSpPr>
        <p:pic>
          <p:nvPicPr>
            <p:cNvPr id="11" name="Picture 10" descr="C:\Documents and Settings\PK Saha\Desktop\Papers\2008\IEEE TMI VTA\Figures\Figure 1bOld.png"/>
            <p:cNvPicPr/>
            <p:nvPr/>
          </p:nvPicPr>
          <p:blipFill rotWithShape="1">
            <a:blip r:embed="rId3" cstate="print"/>
            <a:srcRect t="11296" b="8612"/>
            <a:stretch/>
          </p:blipFill>
          <p:spPr bwMode="auto">
            <a:xfrm>
              <a:off x="4419600" y="1313917"/>
              <a:ext cx="2998581" cy="2868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08656" y="1420281"/>
              <a:ext cx="782844" cy="2735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6553200" y="3944962"/>
              <a:ext cx="749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latin typeface="+mn-lt"/>
                </a:rPr>
                <a:t>VTA</a:t>
              </a:r>
              <a:endParaRPr lang="en-US" dirty="0">
                <a:latin typeface="+mn-l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92200" y="1502023"/>
            <a:ext cx="3225800" cy="2812271"/>
            <a:chOff x="1092200" y="1502023"/>
            <a:chExt cx="3225800" cy="2812271"/>
          </a:xfrm>
        </p:grpSpPr>
        <p:sp>
          <p:nvSpPr>
            <p:cNvPr id="13" name="TextBox 12"/>
            <p:cNvSpPr txBox="1"/>
            <p:nvPr/>
          </p:nvSpPr>
          <p:spPr>
            <a:xfrm>
              <a:off x="3467100" y="3944962"/>
              <a:ext cx="85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latin typeface="+mn-lt"/>
                </a:rPr>
                <a:t>DTA</a:t>
              </a:r>
              <a:endParaRPr lang="en-US" dirty="0">
                <a:latin typeface="+mn-lt"/>
              </a:endParaRPr>
            </a:p>
          </p:txBody>
        </p:sp>
        <p:pic>
          <p:nvPicPr>
            <p:cNvPr id="16" name="Picture 25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01"/>
            <a:stretch/>
          </p:blipFill>
          <p:spPr bwMode="auto">
            <a:xfrm>
              <a:off x="1092200" y="1502023"/>
              <a:ext cx="2971551" cy="2396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14"/>
          <p:cNvSpPr/>
          <p:nvPr/>
        </p:nvSpPr>
        <p:spPr>
          <a:xfrm>
            <a:off x="401381" y="6093768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Duan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Heiner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Liang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"Volumetric topological analysis: a novel approach for trabecular bone classification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……….,"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 Med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29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:1821-1838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2010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79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/>
              <a:t>Intermediate Steps</a:t>
            </a:r>
            <a:endParaRPr lang="en-US" sz="3600" dirty="0"/>
          </a:p>
        </p:txBody>
      </p:sp>
      <p:pic>
        <p:nvPicPr>
          <p:cNvPr id="4098" name="Picture 2" descr="C:\Users\pksaha\Desktop\papers\2011\SahaYinxia TBME\Figures\Figure 02\Figure 02 resize\Slide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057" y="3493911"/>
            <a:ext cx="3657143" cy="2834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ksaha\Desktop\papers\2011\SahaYinxia TBME\Figures\Figure 02\Figure 02 resize\Slide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78882"/>
            <a:ext cx="2925715" cy="2267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ksaha\Desktop\papers\2011\SahaYinxia TBME\Figures\Figure 02\Figure 02 resize\Slide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848" y="1378882"/>
            <a:ext cx="2925715" cy="2267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ksaha\Desktop\papers\2011\SahaYinxia TBME\Figures\Figure 02\Figure 02 resize\Slide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13704"/>
            <a:ext cx="3657143" cy="28342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ksaha\Desktop\papers\2011\SahaYinxia TBME\Figures\Figure 02\Figure 02 resize\Slide6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24" y="1378882"/>
            <a:ext cx="2925715" cy="2267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69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600" dirty="0" smtClean="0"/>
              <a:t>CT Imaging</a:t>
            </a:r>
            <a:endParaRPr lang="en-US" sz="3600" dirty="0"/>
          </a:p>
        </p:txBody>
      </p:sp>
      <p:sp>
        <p:nvSpPr>
          <p:cNvPr id="9" name="Rectangle 1027"/>
          <p:cNvSpPr txBox="1">
            <a:spLocks noChangeArrowheads="1"/>
          </p:cNvSpPr>
          <p:nvPr/>
        </p:nvSpPr>
        <p:spPr bwMode="auto">
          <a:xfrm>
            <a:off x="187325" y="1553635"/>
            <a:ext cx="3975100" cy="2332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kern="0" dirty="0">
                <a:latin typeface="+mn-lt"/>
              </a:rPr>
              <a:t>128 slice SOMATOM Definition </a:t>
            </a:r>
            <a:r>
              <a:rPr lang="en-US" sz="2000" kern="0" dirty="0" smtClean="0">
                <a:latin typeface="+mn-lt"/>
              </a:rPr>
              <a:t>Siemens Flash scanner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kern="0" dirty="0" smtClean="0">
                <a:latin typeface="+mn-lt"/>
              </a:rPr>
              <a:t>120 kV, 200 </a:t>
            </a:r>
            <a:r>
              <a:rPr lang="en-US" sz="2000" kern="0" dirty="0" err="1" smtClean="0">
                <a:latin typeface="+mn-lt"/>
              </a:rPr>
              <a:t>mAs</a:t>
            </a:r>
            <a:r>
              <a:rPr lang="en-US" sz="2000" kern="0" dirty="0" smtClean="0">
                <a:latin typeface="+mn-lt"/>
              </a:rPr>
              <a:t>, pitch: 1.0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kern="0" dirty="0">
                <a:latin typeface="+mn-lt"/>
                <a:sym typeface="Symbol"/>
              </a:rPr>
              <a:t>nominal collimation: </a:t>
            </a:r>
            <a:r>
              <a:rPr lang="en-US" sz="2000" kern="0" dirty="0" smtClean="0">
                <a:latin typeface="+mn-lt"/>
                <a:sym typeface="Symbol"/>
              </a:rPr>
              <a:t>16x0.3mm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kern="0" dirty="0" smtClean="0">
                <a:latin typeface="+mn-lt"/>
                <a:sym typeface="Symbol"/>
              </a:rPr>
              <a:t>scan length: </a:t>
            </a:r>
            <a:r>
              <a:rPr lang="en-US" sz="2000" kern="0" dirty="0">
                <a:latin typeface="+mn-lt"/>
                <a:sym typeface="Symbol"/>
              </a:rPr>
              <a:t>10 cm</a:t>
            </a:r>
          </a:p>
          <a:p>
            <a:pPr marL="342900" indent="-342900">
              <a:lnSpc>
                <a:spcPts val="2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  <a:defRPr/>
            </a:pP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sym typeface="Symbol"/>
              </a:rPr>
              <a:t>slice thickness: 300</a:t>
            </a:r>
            <a:r>
              <a:rPr lang="en-US" sz="2000" kern="0" dirty="0" smtClean="0">
                <a:sym typeface="Symbol"/>
              </a:rPr>
              <a:t> m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48797" y="1379219"/>
            <a:ext cx="4817880" cy="2555872"/>
            <a:chOff x="4148797" y="1379219"/>
            <a:chExt cx="4817880" cy="2555872"/>
          </a:xfrm>
        </p:grpSpPr>
        <p:grpSp>
          <p:nvGrpSpPr>
            <p:cNvPr id="2" name="Group 1"/>
            <p:cNvGrpSpPr/>
            <p:nvPr/>
          </p:nvGrpSpPr>
          <p:grpSpPr>
            <a:xfrm>
              <a:off x="4148797" y="1379219"/>
              <a:ext cx="2388361" cy="2555872"/>
              <a:chOff x="3945597" y="1379219"/>
              <a:chExt cx="2388361" cy="2555872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945597" y="1379219"/>
                <a:ext cx="2388361" cy="2555872"/>
              </a:xfrm>
              <a:prstGeom prst="rect">
                <a:avLst/>
              </a:prstGeom>
              <a:noFill/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5461000" y="3547031"/>
                <a:ext cx="8509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FFFF00"/>
                    </a:solidFill>
                    <a:latin typeface="+mn-lt"/>
                  </a:rPr>
                  <a:t>Axial</a:t>
                </a:r>
                <a:endParaRPr lang="en-US" dirty="0">
                  <a:solidFill>
                    <a:srgbClr val="FFFF00"/>
                  </a:solidFill>
                  <a:latin typeface="+mn-lt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6572912" y="2635765"/>
              <a:ext cx="2393765" cy="1280598"/>
              <a:chOff x="6572912" y="2635765"/>
              <a:chExt cx="2393765" cy="128059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72912" y="2635765"/>
                <a:ext cx="2393765" cy="956426"/>
              </a:xfrm>
              <a:prstGeom prst="rect">
                <a:avLst/>
              </a:prstGeom>
              <a:noFill/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7823200" y="3547031"/>
                <a:ext cx="11303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>
                    <a:solidFill>
                      <a:srgbClr val="FFFF00"/>
                    </a:solidFill>
                    <a:latin typeface="+mn-lt"/>
                  </a:rPr>
                  <a:t>Sagittal</a:t>
                </a:r>
                <a:endParaRPr lang="en-US" dirty="0">
                  <a:solidFill>
                    <a:srgbClr val="FFFF00"/>
                  </a:solidFill>
                  <a:latin typeface="+mn-lt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057399" y="4114800"/>
            <a:ext cx="2057909" cy="2202655"/>
            <a:chOff x="304799" y="4114800"/>
            <a:chExt cx="2057909" cy="2202655"/>
          </a:xfrm>
        </p:grpSpPr>
        <p:pic>
          <p:nvPicPr>
            <p:cNvPr id="19" name="Picture 18" descr="C:\Users\Punam K Saha\Desktop\Papers\2009\IEEE TMI VTA\CTImages\AP1s.tif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799" y="4114800"/>
              <a:ext cx="2057909" cy="2202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1485900" y="5931725"/>
              <a:ext cx="85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FF00"/>
                  </a:solidFill>
                  <a:latin typeface="+mn-lt"/>
                </a:rPr>
                <a:t>Scan1</a:t>
              </a:r>
              <a:endParaRPr lang="en-US" dirty="0">
                <a:solidFill>
                  <a:srgbClr val="FFFF00"/>
                </a:solidFill>
                <a:latin typeface="+mn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417800" y="4114800"/>
            <a:ext cx="2061000" cy="2202655"/>
            <a:chOff x="2498300" y="4114800"/>
            <a:chExt cx="2061000" cy="2202655"/>
          </a:xfrm>
        </p:grpSpPr>
        <p:pic>
          <p:nvPicPr>
            <p:cNvPr id="20" name="Picture 19" descr="C:\Users\Punam K Saha\Desktop\Papers\2009\IEEE TMI VTA\CTImages\AP2s.tif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8300" y="4114800"/>
              <a:ext cx="2057909" cy="2202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3708400" y="5931725"/>
              <a:ext cx="85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FF00"/>
                  </a:solidFill>
                  <a:latin typeface="+mn-lt"/>
                </a:rPr>
                <a:t>Scan2</a:t>
              </a:r>
              <a:endParaRPr lang="en-US" dirty="0">
                <a:solidFill>
                  <a:srgbClr val="FFFF00"/>
                </a:solidFill>
                <a:latin typeface="+mn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781291" y="4114800"/>
            <a:ext cx="2057909" cy="2202655"/>
            <a:chOff x="4691801" y="4114800"/>
            <a:chExt cx="2057909" cy="2202655"/>
          </a:xfrm>
        </p:grpSpPr>
        <p:pic>
          <p:nvPicPr>
            <p:cNvPr id="21" name="Picture 20" descr="C:\Users\Punam K Saha\Desktop\Papers\2009\IEEE TMI VTA\CTImages\AP3s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91801" y="4114800"/>
              <a:ext cx="2057909" cy="2202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5892800" y="5931725"/>
              <a:ext cx="85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FFFF00"/>
                  </a:solidFill>
                  <a:latin typeface="+mn-lt"/>
                </a:rPr>
                <a:t>Scan3</a:t>
              </a:r>
              <a:endParaRPr lang="en-US" dirty="0">
                <a:solidFill>
                  <a:srgbClr val="FFFF0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17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763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High Intra- and Inter-Modality Reproducibility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1486411" y="1441710"/>
            <a:ext cx="5752589" cy="2397763"/>
            <a:chOff x="336371" y="1256268"/>
            <a:chExt cx="5752589" cy="2397763"/>
          </a:xfrm>
        </p:grpSpPr>
        <p:pic>
          <p:nvPicPr>
            <p:cNvPr id="22" name="Picture 21" descr="C:\Users\Punam K Saha\Desktop\Papers\2009\IEEE TMI VTA\Results Reproducibility\FinalFigures\Slide1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371" y="1550810"/>
              <a:ext cx="1974160" cy="210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 descr="C:\Users\Punam K Saha\Desktop\Papers\2009\IEEE TMI VTA\Results Reproducibility\FinalFigures\Slide2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16840" y="1550810"/>
              <a:ext cx="1974160" cy="210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3" descr="C:\Users\Punam K Saha\Desktop\Papers\2009\IEEE TMI VTA\Results Reproducibility\FinalFigures\Slide3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14800" y="1550810"/>
              <a:ext cx="1974160" cy="210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TextBox 31"/>
            <p:cNvSpPr txBox="1"/>
            <p:nvPr/>
          </p:nvSpPr>
          <p:spPr>
            <a:xfrm>
              <a:off x="1387475" y="1256268"/>
              <a:ext cx="419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Three repeat CT scans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3024" y="3676819"/>
            <a:ext cx="8839200" cy="114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3024" y="5892930"/>
            <a:ext cx="8839200" cy="114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86411" y="3677595"/>
            <a:ext cx="5752589" cy="2494605"/>
            <a:chOff x="336371" y="3492153"/>
            <a:chExt cx="5752589" cy="2494605"/>
          </a:xfrm>
        </p:grpSpPr>
        <p:pic>
          <p:nvPicPr>
            <p:cNvPr id="26" name="Picture 25" descr="C:\Users\Punam K Saha\Desktop\Papers\2009\IEEE TMI VTA\Results Reproducibility\FinalFigures\Slide5.PNG"/>
            <p:cNvPicPr>
              <a:picLocks noChangeAspect="1"/>
            </p:cNvPicPr>
            <p:nvPr/>
          </p:nvPicPr>
          <p:blipFill rotWithShape="1">
            <a:blip r:embed="rId6" cstate="print"/>
            <a:srcRect/>
            <a:stretch/>
          </p:blipFill>
          <p:spPr bwMode="auto">
            <a:xfrm>
              <a:off x="336371" y="3883537"/>
              <a:ext cx="1974160" cy="210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2" descr="C:\Users\Punam K Saha\Desktop\Papers\2009\IEEE TMI VTA\Results Reproducibility\FinalFigures\Slide6.PN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16840" y="3883537"/>
              <a:ext cx="1974160" cy="210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3" descr="C:\Users\Punam K Saha\Desktop\Papers\2009\IEEE TMI VTA\Results Reproducibility\FinalFigures\Slide7.PNG"/>
            <p:cNvPicPr>
              <a:picLocks noChangeAspect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14800" y="3883537"/>
              <a:ext cx="1974160" cy="210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533400" y="3492153"/>
              <a:ext cx="525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+mn-lt"/>
                </a:rPr>
                <a:t>Color-coded results of volumetric topological analysis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085805" y="4372246"/>
            <a:ext cx="1989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 smtClean="0">
                <a:solidFill>
                  <a:srgbClr val="FFFF00"/>
                </a:solidFill>
              </a:rPr>
              <a:t>Repeat CT scan ICC: 0.97</a:t>
            </a:r>
            <a:endParaRPr lang="en-US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4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VTA Measure </a:t>
            </a:r>
            <a:r>
              <a:rPr lang="en-US" sz="3600" dirty="0"/>
              <a:t>for TB </a:t>
            </a:r>
            <a:r>
              <a:rPr lang="en-US" sz="3600" dirty="0" smtClean="0"/>
              <a:t>with Distinctively Different Strengths</a:t>
            </a:r>
            <a:endParaRPr lang="en-US" sz="3600" dirty="0"/>
          </a:p>
        </p:txBody>
      </p:sp>
      <p:grpSp>
        <p:nvGrpSpPr>
          <p:cNvPr id="8" name="Group 7"/>
          <p:cNvGrpSpPr/>
          <p:nvPr/>
        </p:nvGrpSpPr>
        <p:grpSpPr>
          <a:xfrm>
            <a:off x="304800" y="3799367"/>
            <a:ext cx="4419600" cy="2537143"/>
            <a:chOff x="304800" y="3799367"/>
            <a:chExt cx="4419600" cy="2537143"/>
          </a:xfrm>
        </p:grpSpPr>
        <p:pic>
          <p:nvPicPr>
            <p:cNvPr id="5124" name="Picture 4" descr="C:\Users\pksaha\Desktop\papers\2011\SahaYinxia TBME\Figures\Figure 06\Figure resize\Slide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114" y="3799367"/>
              <a:ext cx="2706286" cy="25371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304800" y="4800600"/>
              <a:ext cx="2057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cs typeface="Times New Roman" pitchFamily="18" charset="0"/>
                </a:rPr>
                <a:t>Modulus: 1.5 </a:t>
              </a:r>
              <a:r>
                <a:rPr lang="en-US" dirty="0" err="1" smtClean="0">
                  <a:cs typeface="Times New Roman" pitchFamily="18" charset="0"/>
                </a:rPr>
                <a:t>GPa</a:t>
              </a:r>
              <a:r>
                <a:rPr lang="en-US" dirty="0" smtClean="0">
                  <a:cs typeface="Times New Roman" pitchFamily="18" charset="0"/>
                </a:rPr>
                <a:t> BMD</a:t>
              </a:r>
              <a:r>
                <a:rPr lang="en-US" dirty="0">
                  <a:cs typeface="Times New Roman" pitchFamily="18" charset="0"/>
                </a:rPr>
                <a:t>: </a:t>
              </a:r>
              <a:r>
                <a:rPr lang="en-US" dirty="0" smtClean="0">
                  <a:cs typeface="Times New Roman" pitchFamily="18" charset="0"/>
                </a:rPr>
                <a:t>1.20 gm/cm</a:t>
              </a:r>
              <a:r>
                <a:rPr lang="en-US" baseline="30000" dirty="0" smtClean="0">
                  <a:cs typeface="Times New Roman" pitchFamily="18" charset="0"/>
                </a:rPr>
                <a:t>3</a:t>
              </a:r>
              <a:r>
                <a:rPr lang="en-US" dirty="0" smtClean="0">
                  <a:cs typeface="Times New Roman" pitchFamily="18" charset="0"/>
                </a:rPr>
                <a:t> </a:t>
              </a:r>
            </a:p>
            <a:p>
              <a:r>
                <a:rPr lang="en-US" dirty="0" smtClean="0">
                  <a:cs typeface="Times New Roman" pitchFamily="18" charset="0"/>
                </a:rPr>
                <a:t>SW</a:t>
              </a:r>
              <a:r>
                <a:rPr lang="en-US" baseline="-25000" dirty="0" smtClean="0">
                  <a:cs typeface="Times New Roman" pitchFamily="18" charset="0"/>
                </a:rPr>
                <a:t>VTA</a:t>
              </a:r>
              <a:r>
                <a:rPr lang="en-US" dirty="0" smtClean="0">
                  <a:cs typeface="Times New Roman" pitchFamily="18" charset="0"/>
                </a:rPr>
                <a:t>: 340 µm</a:t>
              </a:r>
            </a:p>
            <a:p>
              <a:r>
                <a:rPr lang="en-US" dirty="0" smtClean="0">
                  <a:cs typeface="Times New Roman" pitchFamily="18" charset="0"/>
                </a:rPr>
                <a:t>SCR</a:t>
              </a:r>
              <a:r>
                <a:rPr lang="en-US" baseline="-25000" dirty="0" smtClean="0">
                  <a:cs typeface="Times New Roman" pitchFamily="18" charset="0"/>
                </a:rPr>
                <a:t>VTA</a:t>
              </a:r>
              <a:r>
                <a:rPr lang="en-US" dirty="0" smtClean="0">
                  <a:cs typeface="Times New Roman" pitchFamily="18" charset="0"/>
                </a:rPr>
                <a:t>: 0.26</a:t>
              </a:r>
              <a:endParaRPr lang="en-US" dirty="0"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629400" y="1295400"/>
            <a:ext cx="4133600" cy="2548119"/>
            <a:chOff x="4629400" y="1295400"/>
            <a:chExt cx="4133600" cy="2548119"/>
          </a:xfrm>
        </p:grpSpPr>
        <p:pic>
          <p:nvPicPr>
            <p:cNvPr id="5123" name="Picture 3" descr="C:\Users\pksaha\Desktop\papers\2011\SahaYinxia TBME\Figures\Figure 06\Figure resize\Slide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400" y="1306376"/>
              <a:ext cx="2706286" cy="25371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705600" y="1295400"/>
              <a:ext cx="20574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endParaRPr lang="en-US" dirty="0" smtClean="0">
                <a:cs typeface="Times New Roman" pitchFamily="18" charset="0"/>
              </a:endParaRPr>
            </a:p>
            <a:p>
              <a:pPr algn="r"/>
              <a:r>
                <a:rPr lang="en-US" dirty="0" smtClean="0">
                  <a:cs typeface="Times New Roman" pitchFamily="18" charset="0"/>
                </a:rPr>
                <a:t>Modulus: 2.2 </a:t>
              </a:r>
              <a:r>
                <a:rPr lang="en-US" dirty="0" err="1" smtClean="0">
                  <a:cs typeface="Times New Roman" pitchFamily="18" charset="0"/>
                </a:rPr>
                <a:t>GPa</a:t>
              </a:r>
              <a:r>
                <a:rPr lang="en-US" dirty="0" smtClean="0">
                  <a:cs typeface="Times New Roman" pitchFamily="18" charset="0"/>
                </a:rPr>
                <a:t> BMD</a:t>
              </a:r>
              <a:r>
                <a:rPr lang="en-US" dirty="0">
                  <a:cs typeface="Times New Roman" pitchFamily="18" charset="0"/>
                </a:rPr>
                <a:t>: </a:t>
              </a:r>
              <a:r>
                <a:rPr lang="en-US" dirty="0" smtClean="0">
                  <a:cs typeface="Times New Roman" pitchFamily="18" charset="0"/>
                </a:rPr>
                <a:t>1.27 </a:t>
              </a:r>
              <a:r>
                <a:rPr lang="en-US" dirty="0" err="1" smtClean="0">
                  <a:cs typeface="Times New Roman" pitchFamily="18" charset="0"/>
                </a:rPr>
                <a:t>gm</a:t>
              </a:r>
              <a:r>
                <a:rPr lang="en-US" dirty="0" smtClean="0">
                  <a:cs typeface="Times New Roman" pitchFamily="18" charset="0"/>
                </a:rPr>
                <a:t>/cm</a:t>
              </a:r>
              <a:r>
                <a:rPr lang="en-US" baseline="30000" dirty="0" smtClean="0">
                  <a:cs typeface="Times New Roman" pitchFamily="18" charset="0"/>
                </a:rPr>
                <a:t>3</a:t>
              </a:r>
              <a:r>
                <a:rPr lang="en-US" dirty="0" smtClean="0">
                  <a:cs typeface="Times New Roman" pitchFamily="18" charset="0"/>
                </a:rPr>
                <a:t> </a:t>
              </a:r>
            </a:p>
            <a:p>
              <a:pPr algn="r"/>
              <a:r>
                <a:rPr lang="en-US" dirty="0" smtClean="0">
                  <a:cs typeface="Times New Roman" pitchFamily="18" charset="0"/>
                </a:rPr>
                <a:t>SW</a:t>
              </a:r>
              <a:r>
                <a:rPr lang="en-US" baseline="-25000" dirty="0" smtClean="0">
                  <a:cs typeface="Times New Roman" pitchFamily="18" charset="0"/>
                </a:rPr>
                <a:t>VTA</a:t>
              </a:r>
              <a:r>
                <a:rPr lang="en-US" dirty="0" smtClean="0">
                  <a:cs typeface="Times New Roman" pitchFamily="18" charset="0"/>
                </a:rPr>
                <a:t>: 385 µm</a:t>
              </a:r>
            </a:p>
            <a:p>
              <a:pPr algn="r"/>
              <a:r>
                <a:rPr lang="en-US" dirty="0" smtClean="0">
                  <a:cs typeface="Times New Roman" pitchFamily="18" charset="0"/>
                </a:rPr>
                <a:t>SCR</a:t>
              </a:r>
              <a:r>
                <a:rPr lang="en-US" baseline="-25000" dirty="0" smtClean="0">
                  <a:cs typeface="Times New Roman" pitchFamily="18" charset="0"/>
                </a:rPr>
                <a:t>VTA</a:t>
              </a:r>
              <a:r>
                <a:rPr lang="en-US" dirty="0" smtClean="0">
                  <a:cs typeface="Times New Roman" pitchFamily="18" charset="0"/>
                </a:rPr>
                <a:t>: 0.38</a:t>
              </a:r>
              <a:endParaRPr lang="en-US" dirty="0"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2400" y="1306376"/>
            <a:ext cx="4344064" cy="2537143"/>
            <a:chOff x="152400" y="1306376"/>
            <a:chExt cx="4344064" cy="2537143"/>
          </a:xfrm>
        </p:grpSpPr>
        <p:pic>
          <p:nvPicPr>
            <p:cNvPr id="5122" name="Picture 2" descr="C:\Users\pksaha\Desktop\papers\2011\SahaYinxia TBME\Figures\Figure 06\Figure resize\Slide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178" y="1306376"/>
              <a:ext cx="2706286" cy="253714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152400" y="2609671"/>
              <a:ext cx="20574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cs typeface="Times New Roman" pitchFamily="18" charset="0"/>
                </a:rPr>
                <a:t>Modulus: 3.3 </a:t>
              </a:r>
              <a:r>
                <a:rPr lang="en-US" dirty="0" err="1" smtClean="0">
                  <a:cs typeface="Times New Roman" pitchFamily="18" charset="0"/>
                </a:rPr>
                <a:t>GPa</a:t>
              </a:r>
              <a:r>
                <a:rPr lang="en-US" dirty="0" smtClean="0">
                  <a:cs typeface="Times New Roman" pitchFamily="18" charset="0"/>
                </a:rPr>
                <a:t> BMD</a:t>
              </a:r>
              <a:r>
                <a:rPr lang="en-US" dirty="0">
                  <a:cs typeface="Times New Roman" pitchFamily="18" charset="0"/>
                </a:rPr>
                <a:t>: 1.31 </a:t>
              </a:r>
              <a:r>
                <a:rPr lang="en-US" dirty="0" smtClean="0">
                  <a:cs typeface="Times New Roman" pitchFamily="18" charset="0"/>
                </a:rPr>
                <a:t>gm/cm</a:t>
              </a:r>
              <a:r>
                <a:rPr lang="en-US" baseline="30000" dirty="0" smtClean="0">
                  <a:cs typeface="Times New Roman" pitchFamily="18" charset="0"/>
                </a:rPr>
                <a:t>3</a:t>
              </a:r>
              <a:r>
                <a:rPr lang="en-US" dirty="0" smtClean="0">
                  <a:cs typeface="Times New Roman" pitchFamily="18" charset="0"/>
                </a:rPr>
                <a:t> </a:t>
              </a:r>
            </a:p>
            <a:p>
              <a:r>
                <a:rPr lang="en-US" dirty="0" smtClean="0">
                  <a:cs typeface="Times New Roman" pitchFamily="18" charset="0"/>
                </a:rPr>
                <a:t>SW</a:t>
              </a:r>
              <a:r>
                <a:rPr lang="en-US" baseline="-25000" dirty="0" smtClean="0">
                  <a:cs typeface="Times New Roman" pitchFamily="18" charset="0"/>
                </a:rPr>
                <a:t>VTA</a:t>
              </a:r>
              <a:r>
                <a:rPr lang="en-US" dirty="0" smtClean="0">
                  <a:cs typeface="Times New Roman" pitchFamily="18" charset="0"/>
                </a:rPr>
                <a:t>: 464 µm</a:t>
              </a:r>
            </a:p>
            <a:p>
              <a:r>
                <a:rPr lang="en-US" dirty="0" smtClean="0">
                  <a:cs typeface="Times New Roman" pitchFamily="18" charset="0"/>
                </a:rPr>
                <a:t>SCR</a:t>
              </a:r>
              <a:r>
                <a:rPr lang="en-US" baseline="-25000" dirty="0" smtClean="0">
                  <a:cs typeface="Times New Roman" pitchFamily="18" charset="0"/>
                </a:rPr>
                <a:t>VTA</a:t>
              </a:r>
              <a:r>
                <a:rPr lang="en-US" dirty="0" smtClean="0">
                  <a:cs typeface="Times New Roman" pitchFamily="18" charset="0"/>
                </a:rPr>
                <a:t>: 0.58</a:t>
              </a:r>
              <a:endParaRPr lang="en-US" dirty="0">
                <a:cs typeface="Times New Roman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638800" y="4201060"/>
            <a:ext cx="3004177" cy="1742540"/>
            <a:chOff x="5682623" y="4314699"/>
            <a:chExt cx="3004177" cy="1742540"/>
          </a:xfrm>
        </p:grpSpPr>
        <p:sp>
          <p:nvSpPr>
            <p:cNvPr id="9" name="TextBox 8"/>
            <p:cNvSpPr txBox="1"/>
            <p:nvPr/>
          </p:nvSpPr>
          <p:spPr>
            <a:xfrm>
              <a:off x="5744303" y="4426023"/>
              <a:ext cx="294249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00FFFF"/>
                  </a:solidFill>
                </a:rPr>
                <a:t>8% reduction in BMD </a:t>
              </a:r>
              <a:r>
                <a:rPr lang="en-US" sz="2000" dirty="0" smtClean="0">
                  <a:solidFill>
                    <a:srgbClr val="00FFFF"/>
                  </a:solidFill>
                </a:rPr>
                <a:t>reduced bone strength to half and manifest a 50% alteration in micro-architecture</a:t>
              </a:r>
              <a:endParaRPr lang="en-US" sz="2000" b="1" dirty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682623" y="4314699"/>
              <a:ext cx="3004177" cy="174254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2206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Ability To Predict Mechanical Properties</a:t>
            </a:r>
            <a:endParaRPr lang="en-US" sz="3600" dirty="0"/>
          </a:p>
        </p:txBody>
      </p:sp>
      <p:grpSp>
        <p:nvGrpSpPr>
          <p:cNvPr id="3" name="Group 2"/>
          <p:cNvGrpSpPr/>
          <p:nvPr/>
        </p:nvGrpSpPr>
        <p:grpSpPr>
          <a:xfrm>
            <a:off x="4280036" y="1676400"/>
            <a:ext cx="4651620" cy="4227731"/>
            <a:chOff x="4280036" y="1676400"/>
            <a:chExt cx="4651620" cy="4227731"/>
          </a:xfrm>
        </p:grpSpPr>
        <p:sp>
          <p:nvSpPr>
            <p:cNvPr id="18" name="TextBox 17"/>
            <p:cNvSpPr txBox="1"/>
            <p:nvPr/>
          </p:nvSpPr>
          <p:spPr>
            <a:xfrm>
              <a:off x="4597400" y="5257800"/>
              <a:ext cx="4334256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FFFF"/>
                  </a:solidFill>
                </a:rPr>
                <a:t>Bone mass distribution at different plate width: a new class of information</a:t>
              </a:r>
              <a:endParaRPr lang="en-US" dirty="0">
                <a:solidFill>
                  <a:srgbClr val="00FFFF"/>
                </a:solidFill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036" y="1676400"/>
              <a:ext cx="4572001" cy="342900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52400" y="3374066"/>
            <a:ext cx="3505200" cy="2900432"/>
            <a:chOff x="152400" y="3374066"/>
            <a:chExt cx="3505200" cy="2900432"/>
          </a:xfrm>
        </p:grpSpPr>
        <p:sp>
          <p:nvSpPr>
            <p:cNvPr id="22" name="TextBox 21"/>
            <p:cNvSpPr txBox="1"/>
            <p:nvPr/>
          </p:nvSpPr>
          <p:spPr>
            <a:xfrm>
              <a:off x="152400" y="5628167"/>
              <a:ext cx="35052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FFFF"/>
                  </a:solidFill>
                </a:rPr>
                <a:t>High predictability of experimental biomechanical properties.</a:t>
              </a:r>
              <a:endParaRPr lang="en-US" dirty="0">
                <a:solidFill>
                  <a:srgbClr val="00FFFF"/>
                </a:solidFill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374066"/>
              <a:ext cx="2791507" cy="21221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32004"/>
            <a:ext cx="2819400" cy="213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6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Results of a Human Pilot Study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65" y="1493322"/>
            <a:ext cx="8120063" cy="359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40677" y="5181600"/>
            <a:ext cx="8013874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0" rIns="91440" bIns="0" rtlCol="0">
            <a:spAutoFit/>
          </a:bodyPr>
          <a:lstStyle/>
          <a:p>
            <a:pPr algn="just"/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Average differences of bone measures in athlete (N=10), cystic fibrosis (N=11), selective serotonin reuptake inhibitor (N=12), and anorexia nervosa (N=4) groups as compared to age-sex-BMI-similar healthy controls from the Iowa Bone Development Study (N=102). Age-sex-height matching was used for the anorexia nervosa group. </a:t>
            </a:r>
          </a:p>
        </p:txBody>
      </p:sp>
    </p:spTree>
    <p:extLst>
      <p:ext uri="{BB962C8B-B14F-4D97-AF65-F5344CB8AC3E}">
        <p14:creationId xmlns:p14="http://schemas.microsoft.com/office/powerpoint/2010/main" val="404518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7239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Bone Characterization in Different Human Groups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7400"/>
            <a:ext cx="9144000" cy="3403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1381" y="5906730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Liu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Chen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Letuchy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Xu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Amelon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Burns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Torner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Levy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"Characterization of trabecular bone plate-rod microarchitecture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….," Med </a:t>
            </a:r>
            <a:r>
              <a:rPr lang="en-US" sz="900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42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:5410-5425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2015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9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Bone Micro-Architecture among </a:t>
            </a:r>
            <a:br>
              <a:rPr lang="en-US" sz="3600" dirty="0" smtClean="0"/>
            </a:br>
            <a:r>
              <a:rPr lang="en-US" sz="3600" dirty="0" smtClean="0"/>
              <a:t>Eugonadal and Hypogonadal Men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762000" y="5638800"/>
            <a:ext cx="6172200" cy="646331"/>
          </a:xfrm>
          <a:prstGeom prst="rect">
            <a:avLst/>
          </a:prstGeom>
          <a:noFill/>
          <a:ln w="19050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44 %  (p = 0.001) reduction in trabecular bone plate volume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 significant difference in rod volume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997450" y="1842453"/>
            <a:ext cx="3917950" cy="3589556"/>
            <a:chOff x="4997450" y="1842453"/>
            <a:chExt cx="3917950" cy="3589556"/>
          </a:xfrm>
        </p:grpSpPr>
        <p:grpSp>
          <p:nvGrpSpPr>
            <p:cNvPr id="8" name="Group 7"/>
            <p:cNvGrpSpPr/>
            <p:nvPr/>
          </p:nvGrpSpPr>
          <p:grpSpPr>
            <a:xfrm>
              <a:off x="5010944" y="1842453"/>
              <a:ext cx="3890963" cy="2895600"/>
              <a:chOff x="5010944" y="1905000"/>
              <a:chExt cx="3890963" cy="2895600"/>
            </a:xfrm>
          </p:grpSpPr>
          <p:pic>
            <p:nvPicPr>
              <p:cNvPr id="6" name="Picture 5"/>
              <p:cNvPicPr/>
              <p:nvPr/>
            </p:nvPicPr>
            <p:blipFill rotWithShape="1">
              <a:blip r:embed="rId3"/>
              <a:srcRect l="6202" t="51958" r="4909"/>
              <a:stretch/>
            </p:blipFill>
            <p:spPr>
              <a:xfrm>
                <a:off x="5010944" y="1905000"/>
                <a:ext cx="3890963" cy="2895600"/>
              </a:xfrm>
              <a:prstGeom prst="rect">
                <a:avLst/>
              </a:prstGeom>
            </p:spPr>
          </p:pic>
          <p:sp>
            <p:nvSpPr>
              <p:cNvPr id="3" name="Rectangle 2"/>
              <p:cNvSpPr/>
              <p:nvPr/>
            </p:nvSpPr>
            <p:spPr>
              <a:xfrm>
                <a:off x="5064456" y="4495800"/>
                <a:ext cx="193344" cy="235424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997450" y="4785678"/>
              <a:ext cx="391795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FFFF"/>
                  </a:solidFill>
                </a:rPr>
                <a:t>Bone mass distribution at different plate width: a new class of information</a:t>
              </a:r>
              <a:endParaRPr lang="en-US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9768" y="1343957"/>
            <a:ext cx="4637032" cy="4107102"/>
            <a:chOff x="239768" y="1343957"/>
            <a:chExt cx="4637032" cy="4107102"/>
          </a:xfrm>
        </p:grpSpPr>
        <p:grpSp>
          <p:nvGrpSpPr>
            <p:cNvPr id="10" name="Group 9"/>
            <p:cNvGrpSpPr/>
            <p:nvPr/>
          </p:nvGrpSpPr>
          <p:grpSpPr>
            <a:xfrm>
              <a:off x="266700" y="1733550"/>
              <a:ext cx="4365737" cy="3080703"/>
              <a:chOff x="266700" y="1796097"/>
              <a:chExt cx="4365737" cy="3080703"/>
            </a:xfrm>
          </p:grpSpPr>
          <p:pic>
            <p:nvPicPr>
              <p:cNvPr id="4" name="Picture 3"/>
              <p:cNvPicPr/>
              <p:nvPr/>
            </p:nvPicPr>
            <p:blipFill rotWithShape="1">
              <a:blip r:embed="rId3"/>
              <a:srcRect b="49543"/>
              <a:stretch/>
            </p:blipFill>
            <p:spPr>
              <a:xfrm>
                <a:off x="266700" y="1796097"/>
                <a:ext cx="4365737" cy="3033078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367352" y="4648200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67352" y="3132161"/>
                <a:ext cx="228600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685800" y="1343957"/>
              <a:ext cx="4191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smtClean="0">
                  <a:solidFill>
                    <a:srgbClr val="FFFF00"/>
                  </a:solidFill>
                </a:rPr>
                <a:t>N</a:t>
              </a:r>
              <a:r>
                <a:rPr lang="en-US" sz="2400" dirty="0" smtClean="0">
                  <a:solidFill>
                    <a:srgbClr val="FFFF00"/>
                  </a:solidFill>
                </a:rPr>
                <a:t> = 20   MRI Study</a:t>
              </a:r>
              <a:endParaRPr lang="en-US" sz="2400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9768" y="4804728"/>
              <a:ext cx="4419600" cy="64633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FFFF"/>
                  </a:solidFill>
                </a:rPr>
                <a:t>Trabecular bone plate-rod micro-architecture among hypogonadal and eugonadal men</a:t>
              </a:r>
              <a:endParaRPr lang="en-US" dirty="0">
                <a:solidFill>
                  <a:srgbClr val="00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9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51"/>
          <p:cNvSpPr>
            <a:spLocks noGrp="1" noChangeArrowheads="1"/>
          </p:cNvSpPr>
          <p:nvPr>
            <p:ph type="title"/>
          </p:nvPr>
        </p:nvSpPr>
        <p:spPr>
          <a:xfrm>
            <a:off x="774700" y="762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References</a:t>
            </a:r>
            <a:endParaRPr lang="en-US" sz="36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990600" y="1415903"/>
            <a:ext cx="75565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[1]	P. K. Saha and B. B. Chaudhuri, "3D digital topology under binary transformation with applications,"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Computer vision and image understanding,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63, pp. 418-429, 1996.</a:t>
            </a:r>
          </a:p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[2]	B. R. Gomberg, P. K. Saha, H. K. Song, S. N. Hwang, and F. W. Wehrli, "Topological analysis of trabecular bone MR images,"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Transactions on Medical Imaging,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19, pp. 166-174, 2000.</a:t>
            </a:r>
          </a:p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[3]	P. K. Saha, B. R. Gomberg, and F. W. Wehrli, "Three-dimensional digital topological characterization of cancellous bone architecture,"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Journal of Imaging Systems and Technology,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11, pp. 81-90, 2000.</a:t>
            </a:r>
          </a:p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[4]	F. W. Wehrli, B. R. Gomberg, P. K. Saha, H. K. Song, S. N. Hwang, and P. J. Snyder, "Digital topological analysis of in vivo magnetic resonance </a:t>
            </a:r>
            <a:r>
              <a:rPr lang="en-US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microimages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trabecular bone reveals structural implications of osteoporosis,"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Bone and Mineral Research,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16, pp. 1520-1531, 2001.</a:t>
            </a:r>
          </a:p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[5]	F. W. Wehrli, P. K. Saha, B. R. Gomberg, H. K. Song, P. J. Snyder, M. Benito, A. Wright, and R. Weening, "Role of magnetic resonance for assessing structure and function of trabecular bone,"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Topics in Magnetic Resonance Imaging,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13, pp. 335-355, 2002.</a:t>
            </a:r>
          </a:p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[6]	P. K. Saha and F. W. Wehrli, "Measurement of trabecular bone thickness in the limited resolution regime of in vivo MRI by fuzzy distance transform,"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Transactions on Medical Imaging,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23, pp. 53-62, 2004</a:t>
            </a:r>
            <a:r>
              <a:rPr lang="en-US" sz="13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[7]	X. S. Liu, P. </a:t>
            </a:r>
            <a:r>
              <a:rPr lang="en-US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Sajda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K. Saha, F. W. Wehrli, and X. E. Guo, "Quantification of the roles of trabecular microarchitecture and trabecular type in determining the elastic modulus of human trabecular bone,"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Bone and Mineral Research,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21, pp. 1608-1617, 2006</a:t>
            </a:r>
            <a:r>
              <a:rPr lang="en-US" sz="13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23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Treatment Effects Hypogonadal Men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686180"/>
            <a:ext cx="8229600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FF"/>
                </a:solidFill>
              </a:rPr>
              <a:t>Treatment effects in trabecular bone plate-rod micro-architecture in hypogonadal men</a:t>
            </a:r>
            <a:endParaRPr lang="en-US" dirty="0">
              <a:solidFill>
                <a:srgbClr val="00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468" y="1353482"/>
            <a:ext cx="5056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FF00"/>
                </a:solidFill>
              </a:rPr>
              <a:t>N</a:t>
            </a:r>
            <a:r>
              <a:rPr lang="en-US" sz="2400" dirty="0" smtClean="0">
                <a:solidFill>
                  <a:srgbClr val="FFFF00"/>
                </a:solidFill>
              </a:rPr>
              <a:t> = 10    Two year follow-up MRI study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904266"/>
            <a:ext cx="7162800" cy="2714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1000" y="5123113"/>
            <a:ext cx="8229600" cy="92333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6.5 %  (p = 0.06) increase in trabecular bone plate volume after 6 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16.2 </a:t>
            </a:r>
            <a:r>
              <a:rPr lang="en-US" dirty="0">
                <a:solidFill>
                  <a:srgbClr val="FFFF00"/>
                </a:solidFill>
              </a:rPr>
              <a:t>%  (p = </a:t>
            </a:r>
            <a:r>
              <a:rPr lang="en-US" dirty="0" smtClean="0">
                <a:solidFill>
                  <a:srgbClr val="FFFF00"/>
                </a:solidFill>
              </a:rPr>
              <a:t>0.003) </a:t>
            </a:r>
            <a:r>
              <a:rPr lang="en-US" dirty="0">
                <a:solidFill>
                  <a:srgbClr val="FFFF00"/>
                </a:solidFill>
              </a:rPr>
              <a:t>increase in trabecular bone plate volume after </a:t>
            </a:r>
            <a:r>
              <a:rPr lang="en-US" dirty="0" smtClean="0">
                <a:solidFill>
                  <a:srgbClr val="FFFF00"/>
                </a:solidFill>
              </a:rPr>
              <a:t>24 </a:t>
            </a:r>
            <a:r>
              <a:rPr lang="en-US" dirty="0">
                <a:solidFill>
                  <a:srgbClr val="FFFF00"/>
                </a:solidFill>
              </a:rPr>
              <a:t>months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No significant difference in rod volume even after 24 months of treatment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51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6" name="Text Box 4"/>
          <p:cNvSpPr txBox="1">
            <a:spLocks noGrp="1" noChangeArrowheads="1"/>
          </p:cNvSpPr>
          <p:nvPr>
            <p:ph type="title"/>
          </p:nvPr>
        </p:nvSpPr>
        <p:spPr>
          <a:xfrm>
            <a:off x="431800" y="76200"/>
            <a:ext cx="8242300" cy="1143000"/>
          </a:xfrm>
          <a:noFill/>
          <a:ln/>
        </p:spPr>
        <p:txBody>
          <a:bodyPr lIns="90480" tIns="44446" rIns="90480" bIns="44446">
            <a:normAutofit fontScale="90000"/>
          </a:bodyPr>
          <a:lstStyle/>
          <a:p>
            <a:r>
              <a:rPr lang="en-US" altLang="en-US" sz="4000" dirty="0"/>
              <a:t>MRI of Proximal Femur Microarchitecture as a Biomarker of Bone </a:t>
            </a:r>
            <a:r>
              <a:rPr lang="en-US" altLang="en-US" sz="4000" dirty="0" smtClean="0"/>
              <a:t>Quality</a:t>
            </a:r>
            <a:endParaRPr lang="en-US" altLang="en-US" sz="4000" dirty="0"/>
          </a:p>
        </p:txBody>
      </p:sp>
      <p:sp>
        <p:nvSpPr>
          <p:cNvPr id="31" name="TextBox 30"/>
          <p:cNvSpPr txBox="1"/>
          <p:nvPr/>
        </p:nvSpPr>
        <p:spPr>
          <a:xfrm>
            <a:off x="850062" y="1524322"/>
            <a:ext cx="3552088" cy="45243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 smtClean="0"/>
              <a:t>Periosteal border = </a:t>
            </a:r>
            <a:r>
              <a:rPr lang="en-US" sz="1600" dirty="0" smtClean="0">
                <a:solidFill>
                  <a:srgbClr val="CCFFCC"/>
                </a:solidFill>
              </a:rPr>
              <a:t>green</a:t>
            </a:r>
            <a:r>
              <a:rPr lang="en-US" sz="1600" dirty="0"/>
              <a:t> </a:t>
            </a:r>
            <a:r>
              <a:rPr lang="en-US" sz="1600" dirty="0" smtClean="0"/>
              <a:t>(already drawn)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The trabecular analysis (</a:t>
            </a:r>
            <a:r>
              <a:rPr lang="en-US" sz="1600" dirty="0" smtClean="0">
                <a:solidFill>
                  <a:schemeClr val="accent6"/>
                </a:solidFill>
              </a:rPr>
              <a:t>orange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FFFF00"/>
                </a:solidFill>
              </a:rPr>
              <a:t>yellow </a:t>
            </a:r>
            <a:r>
              <a:rPr lang="en-US" sz="1600" dirty="0" smtClean="0"/>
              <a:t>lines) should capture the </a:t>
            </a:r>
            <a:r>
              <a:rPr lang="en-US" sz="1600" dirty="0" err="1" smtClean="0"/>
              <a:t>subregional</a:t>
            </a:r>
            <a:r>
              <a:rPr lang="en-US" sz="1600" dirty="0" smtClean="0"/>
              <a:t> variation in microarchitecture in the common fracture sites: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FH = femoral head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FN = femoral neck</a:t>
            </a:r>
          </a:p>
          <a:p>
            <a:pPr marL="1200150" lvl="2" indent="-285750">
              <a:buFontTx/>
              <a:buChar char="-"/>
            </a:pPr>
            <a:r>
              <a:rPr lang="en-US" sz="1600" dirty="0" smtClean="0"/>
              <a:t>Divided into different </a:t>
            </a:r>
            <a:r>
              <a:rPr lang="en-US" sz="1600" dirty="0" err="1" smtClean="0"/>
              <a:t>subregions</a:t>
            </a:r>
            <a:endParaRPr lang="en-US" sz="1600" dirty="0" smtClean="0"/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GT = greater trochanter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IT = intertrochanteric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D = diaphysis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Because the cortex can be very thin at the femoral head, I would err on the side of slightly overestimating the femoral head cortical thickness.</a:t>
            </a:r>
            <a:endParaRPr lang="en-US" sz="16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4876800" y="1448044"/>
            <a:ext cx="3571184" cy="4730262"/>
            <a:chOff x="1050349" y="1600200"/>
            <a:chExt cx="3571184" cy="473026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t="49444" r="49929"/>
            <a:stretch/>
          </p:blipFill>
          <p:spPr>
            <a:xfrm>
              <a:off x="1054100" y="1600200"/>
              <a:ext cx="3567433" cy="4724533"/>
            </a:xfrm>
            <a:prstGeom prst="rect">
              <a:avLst/>
            </a:prstGeom>
          </p:spPr>
        </p:pic>
        <p:sp>
          <p:nvSpPr>
            <p:cNvPr id="34" name="Freeform 33"/>
            <p:cNvSpPr/>
            <p:nvPr/>
          </p:nvSpPr>
          <p:spPr>
            <a:xfrm>
              <a:off x="1173717" y="2338922"/>
              <a:ext cx="2713803" cy="3986166"/>
            </a:xfrm>
            <a:custGeom>
              <a:avLst/>
              <a:gdLst>
                <a:gd name="connsiteX0" fmla="*/ 1270730 w 2713803"/>
                <a:gd name="connsiteY0" fmla="*/ 3943799 h 3986166"/>
                <a:gd name="connsiteX1" fmla="*/ 1289828 w 2713803"/>
                <a:gd name="connsiteY1" fmla="*/ 3495033 h 3986166"/>
                <a:gd name="connsiteX2" fmla="*/ 1318474 w 2713803"/>
                <a:gd name="connsiteY2" fmla="*/ 3151297 h 3986166"/>
                <a:gd name="connsiteX3" fmla="*/ 1356668 w 2713803"/>
                <a:gd name="connsiteY3" fmla="*/ 2740724 h 3986166"/>
                <a:gd name="connsiteX4" fmla="*/ 1452154 w 2713803"/>
                <a:gd name="connsiteY4" fmla="*/ 2263314 h 3986166"/>
                <a:gd name="connsiteX5" fmla="*/ 1528543 w 2713803"/>
                <a:gd name="connsiteY5" fmla="*/ 1910030 h 3986166"/>
                <a:gd name="connsiteX6" fmla="*/ 1671773 w 2713803"/>
                <a:gd name="connsiteY6" fmla="*/ 1623584 h 3986166"/>
                <a:gd name="connsiteX7" fmla="*/ 1843648 w 2713803"/>
                <a:gd name="connsiteY7" fmla="*/ 1365782 h 3986166"/>
                <a:gd name="connsiteX8" fmla="*/ 2101461 w 2713803"/>
                <a:gd name="connsiteY8" fmla="*/ 1232108 h 3986166"/>
                <a:gd name="connsiteX9" fmla="*/ 2282884 w 2713803"/>
                <a:gd name="connsiteY9" fmla="*/ 1213011 h 3986166"/>
                <a:gd name="connsiteX10" fmla="*/ 2464308 w 2713803"/>
                <a:gd name="connsiteY10" fmla="*/ 1146174 h 3986166"/>
                <a:gd name="connsiteX11" fmla="*/ 2578892 w 2713803"/>
                <a:gd name="connsiteY11" fmla="*/ 1022047 h 3986166"/>
                <a:gd name="connsiteX12" fmla="*/ 2703024 w 2713803"/>
                <a:gd name="connsiteY12" fmla="*/ 773794 h 3986166"/>
                <a:gd name="connsiteX13" fmla="*/ 2703024 w 2713803"/>
                <a:gd name="connsiteY13" fmla="*/ 611474 h 3986166"/>
                <a:gd name="connsiteX14" fmla="*/ 2664829 w 2713803"/>
                <a:gd name="connsiteY14" fmla="*/ 420510 h 3986166"/>
                <a:gd name="connsiteX15" fmla="*/ 2578892 w 2713803"/>
                <a:gd name="connsiteY15" fmla="*/ 296383 h 3986166"/>
                <a:gd name="connsiteX16" fmla="*/ 2473857 w 2713803"/>
                <a:gd name="connsiteY16" fmla="*/ 181805 h 3986166"/>
                <a:gd name="connsiteX17" fmla="*/ 2311530 w 2713803"/>
                <a:gd name="connsiteY17" fmla="*/ 57678 h 3986166"/>
                <a:gd name="connsiteX18" fmla="*/ 2120558 w 2713803"/>
                <a:gd name="connsiteY18" fmla="*/ 19485 h 3986166"/>
                <a:gd name="connsiteX19" fmla="*/ 1920037 w 2713803"/>
                <a:gd name="connsiteY19" fmla="*/ 389 h 3986166"/>
                <a:gd name="connsiteX20" fmla="*/ 1738613 w 2713803"/>
                <a:gd name="connsiteY20" fmla="*/ 19485 h 3986166"/>
                <a:gd name="connsiteX21" fmla="*/ 1595384 w 2713803"/>
                <a:gd name="connsiteY21" fmla="*/ 143612 h 3986166"/>
                <a:gd name="connsiteX22" fmla="*/ 1576286 w 2713803"/>
                <a:gd name="connsiteY22" fmla="*/ 325028 h 3986166"/>
                <a:gd name="connsiteX23" fmla="*/ 1557189 w 2713803"/>
                <a:gd name="connsiteY23" fmla="*/ 496896 h 3986166"/>
                <a:gd name="connsiteX24" fmla="*/ 1442606 w 2713803"/>
                <a:gd name="connsiteY24" fmla="*/ 659215 h 3986166"/>
                <a:gd name="connsiteX25" fmla="*/ 1280279 w 2713803"/>
                <a:gd name="connsiteY25" fmla="*/ 792890 h 3986166"/>
                <a:gd name="connsiteX26" fmla="*/ 1070209 w 2713803"/>
                <a:gd name="connsiteY26" fmla="*/ 955210 h 3986166"/>
                <a:gd name="connsiteX27" fmla="*/ 917431 w 2713803"/>
                <a:gd name="connsiteY27" fmla="*/ 1165270 h 3986166"/>
                <a:gd name="connsiteX28" fmla="*/ 726459 w 2713803"/>
                <a:gd name="connsiteY28" fmla="*/ 1241656 h 3986166"/>
                <a:gd name="connsiteX29" fmla="*/ 554584 w 2713803"/>
                <a:gd name="connsiteY29" fmla="*/ 1203463 h 3986166"/>
                <a:gd name="connsiteX30" fmla="*/ 449549 w 2713803"/>
                <a:gd name="connsiteY30" fmla="*/ 1041143 h 3986166"/>
                <a:gd name="connsiteX31" fmla="*/ 430452 w 2713803"/>
                <a:gd name="connsiteY31" fmla="*/ 878824 h 3986166"/>
                <a:gd name="connsiteX32" fmla="*/ 516389 w 2713803"/>
                <a:gd name="connsiteY32" fmla="*/ 678312 h 3986166"/>
                <a:gd name="connsiteX33" fmla="*/ 525938 w 2713803"/>
                <a:gd name="connsiteY33" fmla="*/ 573281 h 3986166"/>
                <a:gd name="connsiteX34" fmla="*/ 430452 w 2713803"/>
                <a:gd name="connsiteY34" fmla="*/ 487347 h 3986166"/>
                <a:gd name="connsiteX35" fmla="*/ 249028 w 2713803"/>
                <a:gd name="connsiteY35" fmla="*/ 535088 h 3986166"/>
                <a:gd name="connsiteX36" fmla="*/ 77153 w 2713803"/>
                <a:gd name="connsiteY36" fmla="*/ 802438 h 3986166"/>
                <a:gd name="connsiteX37" fmla="*/ 10312 w 2713803"/>
                <a:gd name="connsiteY37" fmla="*/ 1098433 h 3986166"/>
                <a:gd name="connsiteX38" fmla="*/ 764 w 2713803"/>
                <a:gd name="connsiteY38" fmla="*/ 1489909 h 3986166"/>
                <a:gd name="connsiteX39" fmla="*/ 10312 w 2713803"/>
                <a:gd name="connsiteY39" fmla="*/ 1738163 h 3986166"/>
                <a:gd name="connsiteX40" fmla="*/ 86701 w 2713803"/>
                <a:gd name="connsiteY40" fmla="*/ 1995964 h 3986166"/>
                <a:gd name="connsiteX41" fmla="*/ 163090 w 2713803"/>
                <a:gd name="connsiteY41" fmla="*/ 2234669 h 3986166"/>
                <a:gd name="connsiteX42" fmla="*/ 268125 w 2713803"/>
                <a:gd name="connsiteY42" fmla="*/ 2559308 h 3986166"/>
                <a:gd name="connsiteX43" fmla="*/ 401806 w 2713803"/>
                <a:gd name="connsiteY43" fmla="*/ 2969881 h 3986166"/>
                <a:gd name="connsiteX44" fmla="*/ 468646 w 2713803"/>
                <a:gd name="connsiteY44" fmla="*/ 3275424 h 3986166"/>
                <a:gd name="connsiteX45" fmla="*/ 525938 w 2713803"/>
                <a:gd name="connsiteY45" fmla="*/ 3571418 h 3986166"/>
                <a:gd name="connsiteX46" fmla="*/ 573681 w 2713803"/>
                <a:gd name="connsiteY46" fmla="*/ 3838768 h 3986166"/>
                <a:gd name="connsiteX47" fmla="*/ 592778 w 2713803"/>
                <a:gd name="connsiteY47" fmla="*/ 3953347 h 3986166"/>
                <a:gd name="connsiteX48" fmla="*/ 1270730 w 2713803"/>
                <a:gd name="connsiteY48" fmla="*/ 3943799 h 3986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713803" h="3986166">
                  <a:moveTo>
                    <a:pt x="1270730" y="3943799"/>
                  </a:moveTo>
                  <a:cubicBezTo>
                    <a:pt x="1386905" y="3867413"/>
                    <a:pt x="1281871" y="3627117"/>
                    <a:pt x="1289828" y="3495033"/>
                  </a:cubicBezTo>
                  <a:cubicBezTo>
                    <a:pt x="1297785" y="3362949"/>
                    <a:pt x="1307334" y="3277015"/>
                    <a:pt x="1318474" y="3151297"/>
                  </a:cubicBezTo>
                  <a:cubicBezTo>
                    <a:pt x="1329614" y="3025579"/>
                    <a:pt x="1334388" y="2888721"/>
                    <a:pt x="1356668" y="2740724"/>
                  </a:cubicBezTo>
                  <a:cubicBezTo>
                    <a:pt x="1378948" y="2592727"/>
                    <a:pt x="1423508" y="2401763"/>
                    <a:pt x="1452154" y="2263314"/>
                  </a:cubicBezTo>
                  <a:cubicBezTo>
                    <a:pt x="1480800" y="2124865"/>
                    <a:pt x="1491940" y="2016652"/>
                    <a:pt x="1528543" y="1910030"/>
                  </a:cubicBezTo>
                  <a:cubicBezTo>
                    <a:pt x="1565146" y="1803408"/>
                    <a:pt x="1619256" y="1714292"/>
                    <a:pt x="1671773" y="1623584"/>
                  </a:cubicBezTo>
                  <a:cubicBezTo>
                    <a:pt x="1724291" y="1532876"/>
                    <a:pt x="1772033" y="1431028"/>
                    <a:pt x="1843648" y="1365782"/>
                  </a:cubicBezTo>
                  <a:cubicBezTo>
                    <a:pt x="1915263" y="1300536"/>
                    <a:pt x="2028255" y="1257570"/>
                    <a:pt x="2101461" y="1232108"/>
                  </a:cubicBezTo>
                  <a:cubicBezTo>
                    <a:pt x="2174667" y="1206646"/>
                    <a:pt x="2222410" y="1227333"/>
                    <a:pt x="2282884" y="1213011"/>
                  </a:cubicBezTo>
                  <a:cubicBezTo>
                    <a:pt x="2343359" y="1198689"/>
                    <a:pt x="2414973" y="1178001"/>
                    <a:pt x="2464308" y="1146174"/>
                  </a:cubicBezTo>
                  <a:cubicBezTo>
                    <a:pt x="2513643" y="1114347"/>
                    <a:pt x="2539106" y="1084110"/>
                    <a:pt x="2578892" y="1022047"/>
                  </a:cubicBezTo>
                  <a:cubicBezTo>
                    <a:pt x="2618678" y="959984"/>
                    <a:pt x="2682335" y="842223"/>
                    <a:pt x="2703024" y="773794"/>
                  </a:cubicBezTo>
                  <a:cubicBezTo>
                    <a:pt x="2723713" y="705365"/>
                    <a:pt x="2709390" y="670355"/>
                    <a:pt x="2703024" y="611474"/>
                  </a:cubicBezTo>
                  <a:cubicBezTo>
                    <a:pt x="2696658" y="552593"/>
                    <a:pt x="2685518" y="473025"/>
                    <a:pt x="2664829" y="420510"/>
                  </a:cubicBezTo>
                  <a:cubicBezTo>
                    <a:pt x="2644140" y="367995"/>
                    <a:pt x="2610721" y="336167"/>
                    <a:pt x="2578892" y="296383"/>
                  </a:cubicBezTo>
                  <a:cubicBezTo>
                    <a:pt x="2547063" y="256599"/>
                    <a:pt x="2518417" y="221589"/>
                    <a:pt x="2473857" y="181805"/>
                  </a:cubicBezTo>
                  <a:cubicBezTo>
                    <a:pt x="2429297" y="142021"/>
                    <a:pt x="2370413" y="84731"/>
                    <a:pt x="2311530" y="57678"/>
                  </a:cubicBezTo>
                  <a:cubicBezTo>
                    <a:pt x="2252647" y="30625"/>
                    <a:pt x="2185807" y="29033"/>
                    <a:pt x="2120558" y="19485"/>
                  </a:cubicBezTo>
                  <a:cubicBezTo>
                    <a:pt x="2055309" y="9937"/>
                    <a:pt x="1983694" y="389"/>
                    <a:pt x="1920037" y="389"/>
                  </a:cubicBezTo>
                  <a:cubicBezTo>
                    <a:pt x="1856380" y="389"/>
                    <a:pt x="1792722" y="-4385"/>
                    <a:pt x="1738613" y="19485"/>
                  </a:cubicBezTo>
                  <a:cubicBezTo>
                    <a:pt x="1684504" y="43355"/>
                    <a:pt x="1622438" y="92688"/>
                    <a:pt x="1595384" y="143612"/>
                  </a:cubicBezTo>
                  <a:cubicBezTo>
                    <a:pt x="1568330" y="194536"/>
                    <a:pt x="1582652" y="266147"/>
                    <a:pt x="1576286" y="325028"/>
                  </a:cubicBezTo>
                  <a:cubicBezTo>
                    <a:pt x="1569920" y="383909"/>
                    <a:pt x="1579469" y="441198"/>
                    <a:pt x="1557189" y="496896"/>
                  </a:cubicBezTo>
                  <a:cubicBezTo>
                    <a:pt x="1534909" y="552594"/>
                    <a:pt x="1488758" y="609883"/>
                    <a:pt x="1442606" y="659215"/>
                  </a:cubicBezTo>
                  <a:cubicBezTo>
                    <a:pt x="1396454" y="708547"/>
                    <a:pt x="1342345" y="743558"/>
                    <a:pt x="1280279" y="792890"/>
                  </a:cubicBezTo>
                  <a:cubicBezTo>
                    <a:pt x="1218213" y="842222"/>
                    <a:pt x="1130684" y="893147"/>
                    <a:pt x="1070209" y="955210"/>
                  </a:cubicBezTo>
                  <a:cubicBezTo>
                    <a:pt x="1009734" y="1017273"/>
                    <a:pt x="974723" y="1117529"/>
                    <a:pt x="917431" y="1165270"/>
                  </a:cubicBezTo>
                  <a:cubicBezTo>
                    <a:pt x="860139" y="1213011"/>
                    <a:pt x="786933" y="1235291"/>
                    <a:pt x="726459" y="1241656"/>
                  </a:cubicBezTo>
                  <a:cubicBezTo>
                    <a:pt x="665985" y="1248021"/>
                    <a:pt x="600736" y="1236882"/>
                    <a:pt x="554584" y="1203463"/>
                  </a:cubicBezTo>
                  <a:cubicBezTo>
                    <a:pt x="508432" y="1170044"/>
                    <a:pt x="470238" y="1095249"/>
                    <a:pt x="449549" y="1041143"/>
                  </a:cubicBezTo>
                  <a:cubicBezTo>
                    <a:pt x="428860" y="987037"/>
                    <a:pt x="419312" y="939296"/>
                    <a:pt x="430452" y="878824"/>
                  </a:cubicBezTo>
                  <a:cubicBezTo>
                    <a:pt x="441592" y="818352"/>
                    <a:pt x="500475" y="729236"/>
                    <a:pt x="516389" y="678312"/>
                  </a:cubicBezTo>
                  <a:cubicBezTo>
                    <a:pt x="532303" y="627388"/>
                    <a:pt x="540261" y="605108"/>
                    <a:pt x="525938" y="573281"/>
                  </a:cubicBezTo>
                  <a:cubicBezTo>
                    <a:pt x="511615" y="541453"/>
                    <a:pt x="476604" y="493712"/>
                    <a:pt x="430452" y="487347"/>
                  </a:cubicBezTo>
                  <a:cubicBezTo>
                    <a:pt x="384300" y="480982"/>
                    <a:pt x="307911" y="482573"/>
                    <a:pt x="249028" y="535088"/>
                  </a:cubicBezTo>
                  <a:cubicBezTo>
                    <a:pt x="190145" y="587603"/>
                    <a:pt x="116939" y="708547"/>
                    <a:pt x="77153" y="802438"/>
                  </a:cubicBezTo>
                  <a:cubicBezTo>
                    <a:pt x="37367" y="896329"/>
                    <a:pt x="23043" y="983854"/>
                    <a:pt x="10312" y="1098433"/>
                  </a:cubicBezTo>
                  <a:cubicBezTo>
                    <a:pt x="-2420" y="1213011"/>
                    <a:pt x="764" y="1383287"/>
                    <a:pt x="764" y="1489909"/>
                  </a:cubicBezTo>
                  <a:cubicBezTo>
                    <a:pt x="764" y="1596531"/>
                    <a:pt x="-4011" y="1653821"/>
                    <a:pt x="10312" y="1738163"/>
                  </a:cubicBezTo>
                  <a:cubicBezTo>
                    <a:pt x="24635" y="1822505"/>
                    <a:pt x="61238" y="1913213"/>
                    <a:pt x="86701" y="1995964"/>
                  </a:cubicBezTo>
                  <a:cubicBezTo>
                    <a:pt x="112164" y="2078715"/>
                    <a:pt x="132853" y="2140778"/>
                    <a:pt x="163090" y="2234669"/>
                  </a:cubicBezTo>
                  <a:cubicBezTo>
                    <a:pt x="193327" y="2328560"/>
                    <a:pt x="268125" y="2559308"/>
                    <a:pt x="268125" y="2559308"/>
                  </a:cubicBezTo>
                  <a:cubicBezTo>
                    <a:pt x="307911" y="2681843"/>
                    <a:pt x="368386" y="2850528"/>
                    <a:pt x="401806" y="2969881"/>
                  </a:cubicBezTo>
                  <a:cubicBezTo>
                    <a:pt x="435226" y="3089234"/>
                    <a:pt x="447957" y="3175168"/>
                    <a:pt x="468646" y="3275424"/>
                  </a:cubicBezTo>
                  <a:cubicBezTo>
                    <a:pt x="489335" y="3375680"/>
                    <a:pt x="508432" y="3477527"/>
                    <a:pt x="525938" y="3571418"/>
                  </a:cubicBezTo>
                  <a:cubicBezTo>
                    <a:pt x="543444" y="3665309"/>
                    <a:pt x="562541" y="3775113"/>
                    <a:pt x="573681" y="3838768"/>
                  </a:cubicBezTo>
                  <a:cubicBezTo>
                    <a:pt x="584821" y="3902423"/>
                    <a:pt x="471829" y="3932659"/>
                    <a:pt x="592778" y="3953347"/>
                  </a:cubicBezTo>
                  <a:cubicBezTo>
                    <a:pt x="713727" y="3974035"/>
                    <a:pt x="1154555" y="4020185"/>
                    <a:pt x="1270730" y="3943799"/>
                  </a:cubicBezTo>
                  <a:close/>
                </a:path>
              </a:pathLst>
            </a:custGeom>
            <a:noFill/>
            <a:ln w="19050" cmpd="sng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>
              <a:stCxn id="34" idx="23"/>
            </p:cNvCxnSpPr>
            <p:nvPr/>
          </p:nvCxnSpPr>
          <p:spPr>
            <a:xfrm>
              <a:off x="2730906" y="2835818"/>
              <a:ext cx="668404" cy="69701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014381" y="3580579"/>
              <a:ext cx="687879" cy="71611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endCxn id="34" idx="43"/>
            </p:cNvCxnSpPr>
            <p:nvPr/>
          </p:nvCxnSpPr>
          <p:spPr>
            <a:xfrm flipH="1">
              <a:off x="1575523" y="5289707"/>
              <a:ext cx="954862" cy="1909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396704" y="3184327"/>
              <a:ext cx="534723" cy="596763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730906" y="2835818"/>
              <a:ext cx="668404" cy="697019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014381" y="3580579"/>
              <a:ext cx="687879" cy="71611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1575523" y="5289707"/>
              <a:ext cx="954862" cy="19096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3045633" y="2651152"/>
              <a:ext cx="4345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FH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98059" y="3395913"/>
              <a:ext cx="442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797107" y="4309121"/>
              <a:ext cx="364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IT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83696" y="5553436"/>
              <a:ext cx="3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980668" y="2609708"/>
              <a:ext cx="439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FN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>
            <a:xfrm>
              <a:off x="2318243" y="2912203"/>
              <a:ext cx="133302" cy="10828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reeform 47"/>
            <p:cNvSpPr/>
            <p:nvPr/>
          </p:nvSpPr>
          <p:spPr>
            <a:xfrm>
              <a:off x="1050349" y="2215184"/>
              <a:ext cx="2921878" cy="4115278"/>
            </a:xfrm>
            <a:custGeom>
              <a:avLst/>
              <a:gdLst>
                <a:gd name="connsiteX0" fmla="*/ 515625 w 2921878"/>
                <a:gd name="connsiteY0" fmla="*/ 4105729 h 4115278"/>
                <a:gd name="connsiteX1" fmla="*/ 515625 w 2921878"/>
                <a:gd name="connsiteY1" fmla="*/ 4105729 h 4115278"/>
                <a:gd name="connsiteX2" fmla="*/ 1651911 w 2921878"/>
                <a:gd name="connsiteY2" fmla="*/ 4115278 h 4115278"/>
                <a:gd name="connsiteX3" fmla="*/ 1642363 w 2921878"/>
                <a:gd name="connsiteY3" fmla="*/ 3551933 h 4115278"/>
                <a:gd name="connsiteX4" fmla="*/ 1690106 w 2921878"/>
                <a:gd name="connsiteY4" fmla="*/ 3131812 h 4115278"/>
                <a:gd name="connsiteX5" fmla="*/ 1747398 w 2921878"/>
                <a:gd name="connsiteY5" fmla="*/ 2959944 h 4115278"/>
                <a:gd name="connsiteX6" fmla="*/ 1737849 w 2921878"/>
                <a:gd name="connsiteY6" fmla="*/ 2730787 h 4115278"/>
                <a:gd name="connsiteX7" fmla="*/ 1747398 w 2921878"/>
                <a:gd name="connsiteY7" fmla="*/ 2415697 h 4115278"/>
                <a:gd name="connsiteX8" fmla="*/ 1814238 w 2921878"/>
                <a:gd name="connsiteY8" fmla="*/ 2148347 h 4115278"/>
                <a:gd name="connsiteX9" fmla="*/ 1928821 w 2921878"/>
                <a:gd name="connsiteY9" fmla="*/ 1804611 h 4115278"/>
                <a:gd name="connsiteX10" fmla="*/ 2024308 w 2921878"/>
                <a:gd name="connsiteY10" fmla="*/ 1632744 h 4115278"/>
                <a:gd name="connsiteX11" fmla="*/ 2157988 w 2921878"/>
                <a:gd name="connsiteY11" fmla="*/ 1508617 h 4115278"/>
                <a:gd name="connsiteX12" fmla="*/ 2310766 w 2921878"/>
                <a:gd name="connsiteY12" fmla="*/ 1451328 h 4115278"/>
                <a:gd name="connsiteX13" fmla="*/ 2539933 w 2921878"/>
                <a:gd name="connsiteY13" fmla="*/ 1384490 h 4115278"/>
                <a:gd name="connsiteX14" fmla="*/ 2730906 w 2921878"/>
                <a:gd name="connsiteY14" fmla="*/ 1222171 h 4115278"/>
                <a:gd name="connsiteX15" fmla="*/ 2921878 w 2921878"/>
                <a:gd name="connsiteY15" fmla="*/ 897532 h 4115278"/>
                <a:gd name="connsiteX16" fmla="*/ 2902781 w 2921878"/>
                <a:gd name="connsiteY16" fmla="*/ 658826 h 4115278"/>
                <a:gd name="connsiteX17" fmla="*/ 2816843 w 2921878"/>
                <a:gd name="connsiteY17" fmla="*/ 362832 h 4115278"/>
                <a:gd name="connsiteX18" fmla="*/ 2625871 w 2921878"/>
                <a:gd name="connsiteY18" fmla="*/ 171868 h 4115278"/>
                <a:gd name="connsiteX19" fmla="*/ 2453996 w 2921878"/>
                <a:gd name="connsiteY19" fmla="*/ 85934 h 4115278"/>
                <a:gd name="connsiteX20" fmla="*/ 2263023 w 2921878"/>
                <a:gd name="connsiteY20" fmla="*/ 28645 h 4115278"/>
                <a:gd name="connsiteX21" fmla="*/ 2033856 w 2921878"/>
                <a:gd name="connsiteY21" fmla="*/ 0 h 4115278"/>
                <a:gd name="connsiteX22" fmla="*/ 1881078 w 2921878"/>
                <a:gd name="connsiteY22" fmla="*/ 0 h 4115278"/>
                <a:gd name="connsiteX23" fmla="*/ 1709203 w 2921878"/>
                <a:gd name="connsiteY23" fmla="*/ 76386 h 4115278"/>
                <a:gd name="connsiteX24" fmla="*/ 1565974 w 2921878"/>
                <a:gd name="connsiteY24" fmla="*/ 238705 h 4115278"/>
                <a:gd name="connsiteX25" fmla="*/ 1546876 w 2921878"/>
                <a:gd name="connsiteY25" fmla="*/ 429669 h 4115278"/>
                <a:gd name="connsiteX26" fmla="*/ 1565974 w 2921878"/>
                <a:gd name="connsiteY26" fmla="*/ 515603 h 4115278"/>
                <a:gd name="connsiteX27" fmla="*/ 1508682 w 2921878"/>
                <a:gd name="connsiteY27" fmla="*/ 649278 h 4115278"/>
                <a:gd name="connsiteX28" fmla="*/ 1460939 w 2921878"/>
                <a:gd name="connsiteY28" fmla="*/ 754309 h 4115278"/>
                <a:gd name="connsiteX29" fmla="*/ 1279515 w 2921878"/>
                <a:gd name="connsiteY29" fmla="*/ 878435 h 4115278"/>
                <a:gd name="connsiteX30" fmla="*/ 1002605 w 2921878"/>
                <a:gd name="connsiteY30" fmla="*/ 1107592 h 4115278"/>
                <a:gd name="connsiteX31" fmla="*/ 868924 w 2921878"/>
                <a:gd name="connsiteY31" fmla="*/ 1212622 h 4115278"/>
                <a:gd name="connsiteX32" fmla="*/ 773438 w 2921878"/>
                <a:gd name="connsiteY32" fmla="*/ 1145785 h 4115278"/>
                <a:gd name="connsiteX33" fmla="*/ 639757 w 2921878"/>
                <a:gd name="connsiteY33" fmla="*/ 1002562 h 4115278"/>
                <a:gd name="connsiteX34" fmla="*/ 706598 w 2921878"/>
                <a:gd name="connsiteY34" fmla="*/ 840242 h 4115278"/>
                <a:gd name="connsiteX35" fmla="*/ 744792 w 2921878"/>
                <a:gd name="connsiteY35" fmla="*/ 668375 h 4115278"/>
                <a:gd name="connsiteX36" fmla="*/ 620660 w 2921878"/>
                <a:gd name="connsiteY36" fmla="*/ 525152 h 4115278"/>
                <a:gd name="connsiteX37" fmla="*/ 496528 w 2921878"/>
                <a:gd name="connsiteY37" fmla="*/ 486959 h 4115278"/>
                <a:gd name="connsiteX38" fmla="*/ 276910 w 2921878"/>
                <a:gd name="connsiteY38" fmla="*/ 591989 h 4115278"/>
                <a:gd name="connsiteX39" fmla="*/ 85937 w 2921878"/>
                <a:gd name="connsiteY39" fmla="*/ 840242 h 4115278"/>
                <a:gd name="connsiteX40" fmla="*/ 0 w 2921878"/>
                <a:gd name="connsiteY40" fmla="*/ 1470424 h 4115278"/>
                <a:gd name="connsiteX41" fmla="*/ 28645 w 2921878"/>
                <a:gd name="connsiteY41" fmla="*/ 1880997 h 4115278"/>
                <a:gd name="connsiteX42" fmla="*/ 105034 w 2921878"/>
                <a:gd name="connsiteY42" fmla="*/ 2176991 h 4115278"/>
                <a:gd name="connsiteX43" fmla="*/ 248264 w 2921878"/>
                <a:gd name="connsiteY43" fmla="*/ 2606661 h 4115278"/>
                <a:gd name="connsiteX44" fmla="*/ 439236 w 2921878"/>
                <a:gd name="connsiteY44" fmla="*/ 3685608 h 4115278"/>
                <a:gd name="connsiteX45" fmla="*/ 515625 w 2921878"/>
                <a:gd name="connsiteY45" fmla="*/ 4105729 h 411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921878" h="4115278">
                  <a:moveTo>
                    <a:pt x="515625" y="4105729"/>
                  </a:moveTo>
                  <a:lnTo>
                    <a:pt x="515625" y="4105729"/>
                  </a:lnTo>
                  <a:lnTo>
                    <a:pt x="1651911" y="4115278"/>
                  </a:lnTo>
                  <a:lnTo>
                    <a:pt x="1642363" y="3551933"/>
                  </a:lnTo>
                  <a:lnTo>
                    <a:pt x="1690106" y="3131812"/>
                  </a:lnTo>
                  <a:lnTo>
                    <a:pt x="1747398" y="2959944"/>
                  </a:lnTo>
                  <a:lnTo>
                    <a:pt x="1737849" y="2730787"/>
                  </a:lnTo>
                  <a:lnTo>
                    <a:pt x="1747398" y="2415697"/>
                  </a:lnTo>
                  <a:lnTo>
                    <a:pt x="1814238" y="2148347"/>
                  </a:lnTo>
                  <a:lnTo>
                    <a:pt x="1928821" y="1804611"/>
                  </a:lnTo>
                  <a:lnTo>
                    <a:pt x="2024308" y="1632744"/>
                  </a:lnTo>
                  <a:lnTo>
                    <a:pt x="2157988" y="1508617"/>
                  </a:lnTo>
                  <a:lnTo>
                    <a:pt x="2310766" y="1451328"/>
                  </a:lnTo>
                  <a:lnTo>
                    <a:pt x="2539933" y="1384490"/>
                  </a:lnTo>
                  <a:lnTo>
                    <a:pt x="2730906" y="1222171"/>
                  </a:lnTo>
                  <a:lnTo>
                    <a:pt x="2921878" y="897532"/>
                  </a:lnTo>
                  <a:lnTo>
                    <a:pt x="2902781" y="658826"/>
                  </a:lnTo>
                  <a:lnTo>
                    <a:pt x="2816843" y="362832"/>
                  </a:lnTo>
                  <a:lnTo>
                    <a:pt x="2625871" y="171868"/>
                  </a:lnTo>
                  <a:lnTo>
                    <a:pt x="2453996" y="85934"/>
                  </a:lnTo>
                  <a:lnTo>
                    <a:pt x="2263023" y="28645"/>
                  </a:lnTo>
                  <a:lnTo>
                    <a:pt x="2033856" y="0"/>
                  </a:lnTo>
                  <a:lnTo>
                    <a:pt x="1881078" y="0"/>
                  </a:lnTo>
                  <a:lnTo>
                    <a:pt x="1709203" y="76386"/>
                  </a:lnTo>
                  <a:lnTo>
                    <a:pt x="1565974" y="238705"/>
                  </a:lnTo>
                  <a:lnTo>
                    <a:pt x="1546876" y="429669"/>
                  </a:lnTo>
                  <a:lnTo>
                    <a:pt x="1565974" y="515603"/>
                  </a:lnTo>
                  <a:lnTo>
                    <a:pt x="1508682" y="649278"/>
                  </a:lnTo>
                  <a:lnTo>
                    <a:pt x="1460939" y="754309"/>
                  </a:lnTo>
                  <a:lnTo>
                    <a:pt x="1279515" y="878435"/>
                  </a:lnTo>
                  <a:lnTo>
                    <a:pt x="1002605" y="1107592"/>
                  </a:lnTo>
                  <a:lnTo>
                    <a:pt x="868924" y="1212622"/>
                  </a:lnTo>
                  <a:lnTo>
                    <a:pt x="773438" y="1145785"/>
                  </a:lnTo>
                  <a:lnTo>
                    <a:pt x="639757" y="1002562"/>
                  </a:lnTo>
                  <a:lnTo>
                    <a:pt x="706598" y="840242"/>
                  </a:lnTo>
                  <a:lnTo>
                    <a:pt x="744792" y="668375"/>
                  </a:lnTo>
                  <a:lnTo>
                    <a:pt x="620660" y="525152"/>
                  </a:lnTo>
                  <a:lnTo>
                    <a:pt x="496528" y="486959"/>
                  </a:lnTo>
                  <a:lnTo>
                    <a:pt x="276910" y="591989"/>
                  </a:lnTo>
                  <a:lnTo>
                    <a:pt x="85937" y="840242"/>
                  </a:lnTo>
                  <a:lnTo>
                    <a:pt x="0" y="1470424"/>
                  </a:lnTo>
                  <a:lnTo>
                    <a:pt x="28645" y="1880997"/>
                  </a:lnTo>
                  <a:lnTo>
                    <a:pt x="105034" y="2176991"/>
                  </a:lnTo>
                  <a:lnTo>
                    <a:pt x="248264" y="2606661"/>
                  </a:lnTo>
                  <a:lnTo>
                    <a:pt x="439236" y="3685608"/>
                  </a:lnTo>
                  <a:lnTo>
                    <a:pt x="515625" y="4105729"/>
                  </a:lnTo>
                  <a:close/>
                </a:path>
              </a:pathLst>
            </a:custGeom>
            <a:noFill/>
            <a:ln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1368778" y="3146136"/>
              <a:ext cx="1658970" cy="1596778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527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en-US" sz="3600" dirty="0" smtClean="0"/>
              <a:t>Summary</a:t>
            </a:r>
            <a:endParaRPr lang="en-US" altLang="en-US" sz="3600" dirty="0"/>
          </a:p>
        </p:txBody>
      </p:sp>
      <p:sp>
        <p:nvSpPr>
          <p:cNvPr id="962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000" dirty="0" smtClean="0"/>
              <a:t>CT-based </a:t>
            </a:r>
            <a:r>
              <a:rPr lang="en-US" altLang="en-US" sz="2000" i="1" dirty="0"/>
              <a:t>Virtual Bone Biopsy (VBB)</a:t>
            </a:r>
            <a:r>
              <a:rPr lang="en-US" altLang="en-US" sz="2000" dirty="0"/>
              <a:t> is a new method that provides detailed quantitative information on cortical and trabecular bone architecture noninvasively. </a:t>
            </a:r>
          </a:p>
          <a:p>
            <a:r>
              <a:rPr lang="en-US" altLang="en-US" sz="2000" dirty="0"/>
              <a:t>Applicable to various anatomic sites, including load-bearing sites.</a:t>
            </a:r>
          </a:p>
          <a:p>
            <a:r>
              <a:rPr lang="en-US" altLang="en-US" sz="2000" dirty="0"/>
              <a:t>VBB structural parameters are </a:t>
            </a:r>
            <a:r>
              <a:rPr lang="en-US" altLang="en-US" sz="2000" dirty="0" smtClean="0"/>
              <a:t>highly reproducible and are strongly </a:t>
            </a:r>
            <a:r>
              <a:rPr lang="en-US" altLang="en-US" sz="2000" dirty="0"/>
              <a:t>associated with </a:t>
            </a:r>
            <a:r>
              <a:rPr lang="en-US" altLang="en-US" sz="2000" dirty="0" smtClean="0"/>
              <a:t>bone strength.</a:t>
            </a:r>
            <a:endParaRPr lang="en-US" altLang="en-US" sz="2000" dirty="0"/>
          </a:p>
          <a:p>
            <a:r>
              <a:rPr lang="en-US" altLang="en-US" sz="2000" dirty="0"/>
              <a:t>Method provides a sensitive tool to assess effects of </a:t>
            </a:r>
            <a:r>
              <a:rPr lang="en-US" altLang="en-US" sz="2000" dirty="0" smtClean="0"/>
              <a:t>diseases and therapeutic </a:t>
            </a:r>
            <a:r>
              <a:rPr lang="en-US" altLang="en-US" sz="2000" dirty="0"/>
              <a:t>intervention.</a:t>
            </a:r>
          </a:p>
          <a:p>
            <a:r>
              <a:rPr lang="en-US" altLang="en-US" sz="2000" dirty="0"/>
              <a:t>Technology is more demanding than bone densitometry.</a:t>
            </a:r>
          </a:p>
          <a:p>
            <a:r>
              <a:rPr lang="en-US" altLang="en-US" sz="2000" dirty="0"/>
              <a:t>Method has potential to supplant Dual Energy X-ray </a:t>
            </a:r>
            <a:r>
              <a:rPr lang="en-US" altLang="en-US" sz="2000" dirty="0" smtClean="0"/>
              <a:t>Absorptiometry (DAX) based bone densitometry.</a:t>
            </a: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95150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51"/>
          <p:cNvSpPr>
            <a:spLocks noGrp="1" noChangeArrowheads="1"/>
          </p:cNvSpPr>
          <p:nvPr>
            <p:ph type="title"/>
          </p:nvPr>
        </p:nvSpPr>
        <p:spPr>
          <a:xfrm>
            <a:off x="774700" y="762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dirty="0" smtClean="0"/>
              <a:t>References (Contd.)</a:t>
            </a:r>
            <a:endParaRPr lang="en-US" sz="3600" dirty="0" smtClean="0"/>
          </a:p>
        </p:txBody>
      </p:sp>
      <p:sp>
        <p:nvSpPr>
          <p:cNvPr id="9" name="Rectangle 8"/>
          <p:cNvSpPr/>
          <p:nvPr/>
        </p:nvSpPr>
        <p:spPr>
          <a:xfrm>
            <a:off x="990600" y="1415903"/>
            <a:ext cx="7556500" cy="423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 algn="just">
              <a:spcBef>
                <a:spcPts val="1200"/>
              </a:spcBef>
            </a:pPr>
            <a:r>
              <a:rPr lang="en-US" sz="135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8]	X. S. Liu, P. </a:t>
            </a:r>
            <a:r>
              <a:rPr lang="en-US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Sajda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K. Saha, F. W. Wehrli, G. </a:t>
            </a:r>
            <a:r>
              <a:rPr lang="en-US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Bevill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M. </a:t>
            </a:r>
            <a:r>
              <a:rPr lang="en-US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Keaveny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X. E. Guo, "Complete volumetric decomposition of individual trabecular plates and rods and its morphological correlations with anisotropic elastic moduli in human trabecular bone,"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Bone and Mineral Research,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23, pp. 223-235, 2008.</a:t>
            </a:r>
          </a:p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[9]	G. Chang, S. K. </a:t>
            </a:r>
            <a:r>
              <a:rPr lang="en-US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Pakin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E. Schweitzer, P. K. Saha, and R. R. Regatte, "Adaptations in trabecular bone microarchitecture in Olympic athletes determined by 7T MRI,"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Magnetic Resonance Imaging,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27, pp. 1089-1095, 2008.</a:t>
            </a:r>
          </a:p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[10]	P. K. Saha, Y. Xu, H. </a:t>
            </a:r>
            <a:r>
              <a:rPr lang="en-US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Duan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Heiner, and G. Liang, "Volumetric topological analysis: a novel approach for trabecular bone classification on the continuum between plates and rods,"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IEEE Transactions on Medical Imaging,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29, pp. 1821-1838, 2010.</a:t>
            </a:r>
          </a:p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[11]	S. Dudley-</a:t>
            </a:r>
            <a:r>
              <a:rPr lang="en-US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Javoroski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Saha, G. Liang, C. Li, Z. Gao, and R. Shields, "High dose compressive loads attenuate bone mineral loss in humans with spinal cord injury,"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Osteoporosis International,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23, pp. 2335-2346, 2012.</a:t>
            </a:r>
          </a:p>
          <a:p>
            <a:pPr marL="457200" marR="0" indent="-457200" algn="just">
              <a:spcBef>
                <a:spcPts val="1200"/>
              </a:spcBef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[12]	P. K. Saha, Y. Liu, C. Chen, D. Jin, E. M. Letuchy, Z. Xu, R. E. Amelon, T. L. Burns, J. C. Torner, and S. M. Levy, "Characterization of trabecular bone plate-rod microarchitecture using multirow detector CT and the tensor scale: Algorithms, validation, and applications to pilot human studies," </a:t>
            </a:r>
            <a:r>
              <a:rPr lang="en-US" sz="135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Medical physics, </a:t>
            </a: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vol. 42, pp. 5410-5425, 2015.</a:t>
            </a:r>
            <a:endParaRPr lang="en-US" sz="13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749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194" name="Rectangle 2"/>
          <p:cNvSpPr>
            <a:spLocks noChangeArrowheads="1"/>
          </p:cNvSpPr>
          <p:nvPr/>
        </p:nvSpPr>
        <p:spPr bwMode="auto">
          <a:xfrm>
            <a:off x="508000" y="1463675"/>
            <a:ext cx="54356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3" tIns="45716" rIns="91433" bIns="45716"/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000" dirty="0"/>
              <a:t>Trabecular </a:t>
            </a:r>
            <a:r>
              <a:rPr lang="en-US" altLang="en-US" sz="2000" dirty="0" smtClean="0"/>
              <a:t>bone: network </a:t>
            </a:r>
            <a:r>
              <a:rPr lang="en-US" altLang="en-US" sz="2000" dirty="0"/>
              <a:t>of </a:t>
            </a:r>
            <a:r>
              <a:rPr lang="en-US" altLang="en-US" sz="2000" dirty="0" smtClean="0"/>
              <a:t>interconnected </a:t>
            </a:r>
            <a:r>
              <a:rPr lang="en-US" altLang="en-US" sz="2000" dirty="0"/>
              <a:t>plates and rods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000" dirty="0"/>
              <a:t>Wolff’s law (1892): bone </a:t>
            </a:r>
            <a:r>
              <a:rPr lang="en-US" altLang="en-US" sz="2000" dirty="0" smtClean="0"/>
              <a:t>grows/remodels </a:t>
            </a:r>
            <a:r>
              <a:rPr lang="en-US" altLang="en-US" sz="2000" dirty="0"/>
              <a:t>in response to the applied stresses 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000" dirty="0" smtClean="0"/>
              <a:t>Osteoporosis: low bone mineral density and architectural deterioration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000" dirty="0" smtClean="0"/>
              <a:t>At risk in USA:  &gt;40 million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altLang="en-US" sz="2000" dirty="0" smtClean="0"/>
              <a:t>US health care cost: ~$17B/Y</a:t>
            </a:r>
          </a:p>
        </p:txBody>
      </p:sp>
      <p:sp>
        <p:nvSpPr>
          <p:cNvPr id="776196" name="Text Box 4"/>
          <p:cNvSpPr txBox="1">
            <a:spLocks noGrp="1" noChangeArrowheads="1"/>
          </p:cNvSpPr>
          <p:nvPr>
            <p:ph type="title"/>
          </p:nvPr>
        </p:nvSpPr>
        <p:spPr>
          <a:xfrm>
            <a:off x="431800" y="76200"/>
            <a:ext cx="8242300" cy="1143000"/>
          </a:xfrm>
          <a:noFill/>
          <a:ln/>
        </p:spPr>
        <p:txBody>
          <a:bodyPr lIns="90480" tIns="44446" rIns="90480" bIns="44446">
            <a:noAutofit/>
          </a:bodyPr>
          <a:lstStyle/>
          <a:p>
            <a:r>
              <a:rPr lang="en-US" altLang="en-US" sz="3600" dirty="0" smtClean="0"/>
              <a:t>Osteoporosis, Trabecular Bone Micro-Architecture, and Plate-Rod Distribution</a:t>
            </a:r>
            <a:endParaRPr lang="en-US" altLang="en-US" sz="36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lum bright="-14000"/>
          </a:blip>
          <a:srcRect/>
          <a:stretch>
            <a:fillRect/>
          </a:stretch>
        </p:blipFill>
        <p:spPr bwMode="auto">
          <a:xfrm>
            <a:off x="5165854" y="4082980"/>
            <a:ext cx="3978146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5892800" y="1209718"/>
            <a:ext cx="3060700" cy="2877337"/>
            <a:chOff x="5892800" y="1209718"/>
            <a:chExt cx="3060700" cy="2877337"/>
          </a:xfrm>
        </p:grpSpPr>
        <p:pic>
          <p:nvPicPr>
            <p:cNvPr id="776203" name="Picture 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92800" y="1209718"/>
              <a:ext cx="2662238" cy="2763795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2" name="TextBox 1"/>
            <p:cNvSpPr txBox="1"/>
            <p:nvPr/>
          </p:nvSpPr>
          <p:spPr>
            <a:xfrm>
              <a:off x="7620000" y="2743200"/>
              <a:ext cx="1333500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Trabecular bone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66896" y="3440724"/>
              <a:ext cx="109610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Cortical bone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00" y="4613275"/>
            <a:ext cx="4343400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dirty="0">
                <a:solidFill>
                  <a:srgbClr val="00FFFF"/>
                </a:solidFill>
              </a:rPr>
              <a:t>There is histologic evidence confirming the relationship between the gradual conversion of trabeculae from plates to rods and </a:t>
            </a:r>
            <a:r>
              <a:rPr lang="en-US" altLang="en-US" sz="2000" dirty="0" smtClean="0">
                <a:solidFill>
                  <a:srgbClr val="00FFFF"/>
                </a:solidFill>
              </a:rPr>
              <a:t>low-trauma fracture </a:t>
            </a:r>
            <a:r>
              <a:rPr lang="en-US" altLang="en-US" sz="2000" dirty="0">
                <a:solidFill>
                  <a:srgbClr val="00FFFF"/>
                </a:solidFill>
              </a:rPr>
              <a:t>risk</a:t>
            </a:r>
            <a:endParaRPr lang="en-US" sz="20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37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6440728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Bone Mineral Density (BMD) and Miro-Architecture</a:t>
            </a:r>
            <a:endParaRPr lang="en-US" sz="3600" dirty="0"/>
          </a:p>
        </p:txBody>
      </p:sp>
      <p:sp>
        <p:nvSpPr>
          <p:cNvPr id="549938" name="Rectangle 50"/>
          <p:cNvSpPr>
            <a:spLocks noGrp="1" noChangeArrowheads="1"/>
          </p:cNvSpPr>
          <p:nvPr>
            <p:ph type="body" sz="half" idx="2"/>
          </p:nvPr>
        </p:nvSpPr>
        <p:spPr>
          <a:xfrm>
            <a:off x="914400" y="1905000"/>
            <a:ext cx="4203700" cy="15367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Meta analysis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N=38 (1985-2000)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Various parameters </a:t>
            </a:r>
            <a:r>
              <a:rPr lang="en-US" sz="2000" dirty="0" smtClean="0"/>
              <a:t>of “strength</a:t>
            </a:r>
            <a:r>
              <a:rPr lang="en-US" sz="2000" dirty="0"/>
              <a:t>”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Mean </a:t>
            </a:r>
            <a:r>
              <a:rPr lang="en-US" sz="2000" i="1" dirty="0" smtClean="0"/>
              <a:t>r</a:t>
            </a:r>
            <a:r>
              <a:rPr lang="en-US" sz="2000" i="1" baseline="30000" dirty="0" smtClean="0"/>
              <a:t>2 </a:t>
            </a:r>
            <a:r>
              <a:rPr lang="en-US" sz="2000" dirty="0" smtClean="0"/>
              <a:t>= 0.64±0.17</a:t>
            </a:r>
          </a:p>
        </p:txBody>
      </p:sp>
      <p:pic>
        <p:nvPicPr>
          <p:cNvPr id="549940" name="Picture 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9719" y="2057400"/>
            <a:ext cx="1683218" cy="1789750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53" name="TextBox 52"/>
          <p:cNvSpPr txBox="1"/>
          <p:nvPr/>
        </p:nvSpPr>
        <p:spPr>
          <a:xfrm>
            <a:off x="381000" y="1367135"/>
            <a:ext cx="7050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u="sng" dirty="0" smtClean="0">
                <a:latin typeface="+mj-lt"/>
              </a:rPr>
              <a:t>How Predictive is BMD of the Bone’s </a:t>
            </a:r>
            <a:r>
              <a:rPr lang="en-US" sz="2400" u="sng" dirty="0" smtClean="0">
                <a:latin typeface="+mj-lt"/>
              </a:rPr>
              <a:t>Mechanical</a:t>
            </a:r>
            <a:r>
              <a:rPr lang="en-US" sz="2200" u="sng" dirty="0" smtClean="0">
                <a:latin typeface="+mj-lt"/>
              </a:rPr>
              <a:t> Behavior?</a:t>
            </a:r>
            <a:endParaRPr lang="en-US" sz="2200" u="sng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81000" y="4248090"/>
            <a:ext cx="8323263" cy="2077097"/>
            <a:chOff x="381000" y="4248090"/>
            <a:chExt cx="8323263" cy="2077097"/>
          </a:xfrm>
        </p:grpSpPr>
        <p:sp>
          <p:nvSpPr>
            <p:cNvPr id="54" name="TextBox 53"/>
            <p:cNvSpPr txBox="1"/>
            <p:nvPr/>
          </p:nvSpPr>
          <p:spPr>
            <a:xfrm>
              <a:off x="381000" y="4248090"/>
              <a:ext cx="60071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u="sng" dirty="0" smtClean="0">
                  <a:latin typeface="+mj-lt"/>
                </a:rPr>
                <a:t>Quantifying Architecture via Bone Biopsy</a:t>
              </a:r>
              <a:endParaRPr lang="en-US" sz="2000" u="sng" dirty="0">
                <a:latin typeface="+mj-lt"/>
              </a:endParaRPr>
            </a:p>
          </p:txBody>
        </p:sp>
        <p:pic>
          <p:nvPicPr>
            <p:cNvPr id="549941" name="Picture 5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930900" y="4419600"/>
              <a:ext cx="2773363" cy="1905587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/>
              <a:tailEnd/>
            </a:ln>
            <a:effectLst/>
          </p:spPr>
        </p:pic>
        <p:sp>
          <p:nvSpPr>
            <p:cNvPr id="57" name="Rectangle 6"/>
            <p:cNvSpPr txBox="1">
              <a:spLocks noChangeArrowheads="1"/>
            </p:cNvSpPr>
            <p:nvPr/>
          </p:nvSpPr>
          <p:spPr bwMode="auto">
            <a:xfrm>
              <a:off x="914400" y="4754563"/>
              <a:ext cx="4762500" cy="1435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Iliac crest or rib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Painful, risky, and limited retests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en-US" sz="20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Not suitable for controls or time-series analysis</a:t>
              </a:r>
            </a:p>
          </p:txBody>
        </p:sp>
      </p:grpSp>
      <p:sp>
        <p:nvSpPr>
          <p:cNvPr id="10" name="Rectangle 50"/>
          <p:cNvSpPr txBox="1">
            <a:spLocks noChangeArrowheads="1"/>
          </p:cNvSpPr>
          <p:nvPr/>
        </p:nvSpPr>
        <p:spPr bwMode="auto">
          <a:xfrm>
            <a:off x="428368" y="3487165"/>
            <a:ext cx="5667632" cy="60310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marR="0" lvl="0" algn="ctr" defTabSz="914400" rtl="0" eaLnBrk="1" fontAlgn="base" latinLnBrk="0" hangingPunct="1">
              <a:lnSpc>
                <a:spcPct val="90000"/>
              </a:lnSpc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Clinical studies have confirmed the role of plate/rod bone micro-architecture to determine bone strength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040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370070" y="1583021"/>
            <a:ext cx="2170493" cy="2729720"/>
            <a:chOff x="3370070" y="1583021"/>
            <a:chExt cx="2170493" cy="2729720"/>
          </a:xfrm>
        </p:grpSpPr>
        <p:sp>
          <p:nvSpPr>
            <p:cNvPr id="13" name="Line 3"/>
            <p:cNvSpPr>
              <a:spLocks noChangeShapeType="1"/>
            </p:cNvSpPr>
            <p:nvPr/>
          </p:nvSpPr>
          <p:spPr bwMode="auto">
            <a:xfrm>
              <a:off x="3370070" y="2946294"/>
              <a:ext cx="735012" cy="317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" name="Group 4"/>
            <p:cNvGrpSpPr>
              <a:grpSpLocks noChangeAspect="1"/>
            </p:cNvGrpSpPr>
            <p:nvPr/>
          </p:nvGrpSpPr>
          <p:grpSpPr bwMode="auto">
            <a:xfrm>
              <a:off x="4299284" y="1583021"/>
              <a:ext cx="1241279" cy="2729720"/>
              <a:chOff x="4232" y="1024"/>
              <a:chExt cx="1368" cy="3008"/>
            </a:xfrm>
          </p:grpSpPr>
          <p:sp>
            <p:nvSpPr>
              <p:cNvPr id="15" name="Rectangle 5"/>
              <p:cNvSpPr>
                <a:spLocks noChangeArrowheads="1"/>
              </p:cNvSpPr>
              <p:nvPr/>
            </p:nvSpPr>
            <p:spPr bwMode="auto">
              <a:xfrm>
                <a:off x="4232" y="1024"/>
                <a:ext cx="1368" cy="3008"/>
              </a:xfrm>
              <a:prstGeom prst="rect">
                <a:avLst/>
              </a:prstGeom>
              <a:solidFill>
                <a:srgbClr val="000000"/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6" name="Picture 6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0" y="1072"/>
                <a:ext cx="1152" cy="116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17" name="Picture 7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20" y="2312"/>
                <a:ext cx="1184" cy="16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</p:pic>
        </p:grpSp>
      </p:grpSp>
      <p:grpSp>
        <p:nvGrpSpPr>
          <p:cNvPr id="6" name="Group 5"/>
          <p:cNvGrpSpPr/>
          <p:nvPr/>
        </p:nvGrpSpPr>
        <p:grpSpPr>
          <a:xfrm>
            <a:off x="533400" y="1473340"/>
            <a:ext cx="2755802" cy="2949083"/>
            <a:chOff x="533400" y="1473340"/>
            <a:chExt cx="2755802" cy="29490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1473340"/>
              <a:ext cx="2755802" cy="2949083"/>
            </a:xfrm>
            <a:prstGeom prst="rect">
              <a:avLst/>
            </a:prstGeom>
            <a:noFill/>
          </p:spPr>
        </p:pic>
        <p:sp>
          <p:nvSpPr>
            <p:cNvPr id="26" name="TextBox 25"/>
            <p:cNvSpPr txBox="1"/>
            <p:nvPr/>
          </p:nvSpPr>
          <p:spPr>
            <a:xfrm>
              <a:off x="571500" y="4051440"/>
              <a:ext cx="1485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Distal tibia</a:t>
              </a:r>
              <a:endParaRPr lang="en-US" sz="1600" dirty="0"/>
            </a:p>
          </p:txBody>
        </p:sp>
        <p:sp>
          <p:nvSpPr>
            <p:cNvPr id="28" name="Line 3"/>
            <p:cNvSpPr>
              <a:spLocks noChangeShapeType="1"/>
            </p:cNvSpPr>
            <p:nvPr/>
          </p:nvSpPr>
          <p:spPr bwMode="auto">
            <a:xfrm flipH="1" flipV="1">
              <a:off x="1186181" y="3721239"/>
              <a:ext cx="45719" cy="342899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001000" cy="1143000"/>
          </a:xfrm>
        </p:spPr>
        <p:txBody>
          <a:bodyPr>
            <a:noAutofit/>
          </a:bodyPr>
          <a:lstStyle/>
          <a:p>
            <a:r>
              <a:rPr lang="en-US" sz="3600" i="1" dirty="0" smtClean="0"/>
              <a:t>In Vivo </a:t>
            </a:r>
            <a:r>
              <a:rPr lang="en-US" sz="3600" dirty="0" smtClean="0"/>
              <a:t>Imaging Offers </a:t>
            </a:r>
            <a:r>
              <a:rPr lang="en-US" sz="3600" dirty="0"/>
              <a:t>an Opportunity for </a:t>
            </a:r>
            <a:r>
              <a:rPr lang="en-US" sz="3600" dirty="0" smtClean="0"/>
              <a:t>          </a:t>
            </a:r>
            <a:r>
              <a:rPr lang="en-US" sz="3600" dirty="0"/>
              <a:t>Virtual Bone Biopsy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621432" y="2578549"/>
            <a:ext cx="2847881" cy="646331"/>
            <a:chOff x="5621432" y="2578549"/>
            <a:chExt cx="2847881" cy="646331"/>
          </a:xfrm>
        </p:grpSpPr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6437313" y="2578549"/>
              <a:ext cx="203200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dirty="0" smtClean="0"/>
                <a:t>Topology, Scale, </a:t>
              </a:r>
              <a:r>
                <a:rPr lang="en-US" dirty="0"/>
                <a:t>Orientation</a:t>
              </a:r>
              <a:endParaRPr lang="en-US" sz="2400" dirty="0"/>
            </a:p>
          </p:txBody>
        </p:sp>
        <p:sp>
          <p:nvSpPr>
            <p:cNvPr id="19" name="Line 3"/>
            <p:cNvSpPr>
              <a:spLocks noChangeShapeType="1"/>
            </p:cNvSpPr>
            <p:nvPr/>
          </p:nvSpPr>
          <p:spPr bwMode="auto">
            <a:xfrm>
              <a:off x="5621432" y="2946294"/>
              <a:ext cx="735012" cy="3175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134962" y="4581632"/>
            <a:ext cx="1530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FFFF"/>
                </a:solidFill>
                <a:latin typeface="+mj-lt"/>
              </a:rPr>
              <a:t>Challenges</a:t>
            </a:r>
            <a:endParaRPr lang="en-US" sz="2400" dirty="0">
              <a:solidFill>
                <a:srgbClr val="00FFFF"/>
              </a:solidFill>
              <a:latin typeface="+mj-lt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auto">
          <a:xfrm>
            <a:off x="5105400" y="5017819"/>
            <a:ext cx="3581400" cy="100198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Reduced resolution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/>
              <a:t>Limited signal-to-noise ratio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00100" y="1638440"/>
            <a:ext cx="1802692" cy="1789992"/>
            <a:chOff x="800100" y="1638440"/>
            <a:chExt cx="1802692" cy="1789992"/>
          </a:xfrm>
        </p:grpSpPr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1549403" y="2375043"/>
              <a:ext cx="1053389" cy="1053389"/>
            </a:xfrm>
            <a:prstGeom prst="ellipse">
              <a:avLst/>
            </a:prstGeom>
            <a:solidFill>
              <a:srgbClr val="FF0000">
                <a:alpha val="7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00100" y="1638440"/>
              <a:ext cx="1485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FF0000"/>
                  </a:solidFill>
                </a:rPr>
                <a:t>Virtual core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7" name="Line 3"/>
            <p:cNvSpPr>
              <a:spLocks noChangeShapeType="1"/>
            </p:cNvSpPr>
            <p:nvPr/>
          </p:nvSpPr>
          <p:spPr bwMode="auto">
            <a:xfrm>
              <a:off x="1524000" y="2006739"/>
              <a:ext cx="317500" cy="355601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Rectangle 17"/>
          <p:cNvSpPr>
            <a:spLocks noChangeArrowheads="1"/>
          </p:cNvSpPr>
          <p:nvPr/>
        </p:nvSpPr>
        <p:spPr bwMode="auto">
          <a:xfrm>
            <a:off x="87313" y="4889500"/>
            <a:ext cx="3887787" cy="1435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7" tIns="44450" rIns="90487" bIns="44450"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Analogous to bone biopsy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Virtual core is isolated from 3D image data sets.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/>
              <a:t>Core </a:t>
            </a:r>
            <a:r>
              <a:rPr lang="en-US" sz="2000" dirty="0" smtClean="0"/>
              <a:t>is </a:t>
            </a:r>
            <a:r>
              <a:rPr lang="en-US" sz="2000" dirty="0"/>
              <a:t>subjected to analysis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4300" y="4445000"/>
            <a:ext cx="1261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Features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91121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2776" y="76200"/>
            <a:ext cx="7921624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Topology of Trabecular Networks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153025" y="1320951"/>
            <a:ext cx="3779838" cy="4927449"/>
            <a:chOff x="5153025" y="1320951"/>
            <a:chExt cx="3779838" cy="4927449"/>
          </a:xfrm>
        </p:grpSpPr>
        <p:grpSp>
          <p:nvGrpSpPr>
            <p:cNvPr id="31" name="Group 30"/>
            <p:cNvGrpSpPr/>
            <p:nvPr/>
          </p:nvGrpSpPr>
          <p:grpSpPr>
            <a:xfrm>
              <a:off x="5543550" y="1320951"/>
              <a:ext cx="3389313" cy="2544763"/>
              <a:chOff x="5543550" y="1320951"/>
              <a:chExt cx="3389313" cy="2544763"/>
            </a:xfrm>
          </p:grpSpPr>
          <p:sp>
            <p:nvSpPr>
              <p:cNvPr id="34" name="AutoShape 4"/>
              <p:cNvSpPr>
                <a:spLocks noChangeArrowheads="1"/>
              </p:cNvSpPr>
              <p:nvPr/>
            </p:nvSpPr>
            <p:spPr bwMode="auto">
              <a:xfrm>
                <a:off x="6110288" y="2144864"/>
                <a:ext cx="736600" cy="1655299"/>
              </a:xfrm>
              <a:prstGeom prst="can">
                <a:avLst>
                  <a:gd name="adj" fmla="val 60560"/>
                </a:avLst>
              </a:prstGeom>
              <a:solidFill>
                <a:srgbClr val="0033CC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AutoShape 5"/>
              <p:cNvSpPr>
                <a:spLocks noChangeArrowheads="1"/>
              </p:cNvSpPr>
              <p:nvPr/>
            </p:nvSpPr>
            <p:spPr bwMode="auto">
              <a:xfrm>
                <a:off x="6205538" y="2187726"/>
                <a:ext cx="554038" cy="1484467"/>
              </a:xfrm>
              <a:prstGeom prst="can">
                <a:avLst>
                  <a:gd name="adj" fmla="val 60747"/>
                </a:avLst>
              </a:prstGeom>
              <a:solidFill>
                <a:srgbClr val="0066FF">
                  <a:alpha val="49804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6"/>
              <p:cNvSpPr>
                <a:spLocks noChangeArrowheads="1"/>
              </p:cNvSpPr>
              <p:nvPr/>
            </p:nvSpPr>
            <p:spPr bwMode="auto">
              <a:xfrm>
                <a:off x="6161088" y="1665439"/>
                <a:ext cx="1533525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solidFill>
                      <a:srgbClr val="FFFFFF"/>
                    </a:solidFill>
                    <a:latin typeface="Arial" charset="0"/>
                  </a:rPr>
                  <a:t>SMI µ (</a:t>
                </a:r>
                <a:r>
                  <a:rPr lang="en-US" dirty="0" smtClean="0">
                    <a:solidFill>
                      <a:srgbClr val="FFFFFF"/>
                    </a:solidFill>
                    <a:latin typeface="Arial" charset="0"/>
                  </a:rPr>
                  <a:t>∂S</a:t>
                </a:r>
                <a:r>
                  <a:rPr lang="en-US" dirty="0">
                    <a:solidFill>
                      <a:srgbClr val="FFFFFF"/>
                    </a:solidFill>
                    <a:latin typeface="Arial" charset="0"/>
                  </a:rPr>
                  <a:t>/∂r)</a:t>
                </a:r>
              </a:p>
            </p:txBody>
          </p:sp>
          <p:sp>
            <p:nvSpPr>
              <p:cNvPr id="37" name="Line 7"/>
              <p:cNvSpPr>
                <a:spLocks noChangeShapeType="1"/>
              </p:cNvSpPr>
              <p:nvPr/>
            </p:nvSpPr>
            <p:spPr bwMode="auto">
              <a:xfrm flipV="1">
                <a:off x="6477000" y="2229001"/>
                <a:ext cx="182563" cy="1603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8"/>
              <p:cNvSpPr>
                <a:spLocks noChangeArrowheads="1"/>
              </p:cNvSpPr>
              <p:nvPr/>
            </p:nvSpPr>
            <p:spPr bwMode="auto">
              <a:xfrm>
                <a:off x="6362700" y="2067076"/>
                <a:ext cx="2603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>
                    <a:solidFill>
                      <a:srgbClr val="00FFFF"/>
                    </a:solidFill>
                    <a:latin typeface="Arial" charset="0"/>
                  </a:rPr>
                  <a:t>r</a:t>
                </a:r>
              </a:p>
            </p:txBody>
          </p:sp>
          <p:sp>
            <p:nvSpPr>
              <p:cNvPr id="39" name="Rectangle 9"/>
              <p:cNvSpPr>
                <a:spLocks noChangeArrowheads="1"/>
              </p:cNvSpPr>
              <p:nvPr/>
            </p:nvSpPr>
            <p:spPr bwMode="auto">
              <a:xfrm>
                <a:off x="5543550" y="1320951"/>
                <a:ext cx="305435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>
                    <a:solidFill>
                      <a:srgbClr val="FFFFFF"/>
                    </a:solidFill>
                    <a:latin typeface="Arial" charset="0"/>
                  </a:rPr>
                  <a:t>Structure-Model Index (SMI)</a:t>
                </a:r>
              </a:p>
            </p:txBody>
          </p:sp>
          <p:sp>
            <p:nvSpPr>
              <p:cNvPr id="40" name="Rectangle 10"/>
              <p:cNvSpPr>
                <a:spLocks noChangeArrowheads="1"/>
              </p:cNvSpPr>
              <p:nvPr/>
            </p:nvSpPr>
            <p:spPr bwMode="auto">
              <a:xfrm>
                <a:off x="5781675" y="2938614"/>
                <a:ext cx="338138" cy="3698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dirty="0" smtClean="0">
                    <a:solidFill>
                      <a:srgbClr val="00FFFF"/>
                    </a:solidFill>
                    <a:latin typeface="Arial" charset="0"/>
                  </a:rPr>
                  <a:t>S</a:t>
                </a:r>
                <a:endParaRPr lang="en-US" dirty="0">
                  <a:solidFill>
                    <a:srgbClr val="00FFFF"/>
                  </a:solidFill>
                  <a:latin typeface="Arial" charset="0"/>
                </a:endParaRPr>
              </a:p>
            </p:txBody>
          </p:sp>
          <p:sp>
            <p:nvSpPr>
              <p:cNvPr id="41" name="Rectangle 11"/>
              <p:cNvSpPr>
                <a:spLocks noChangeArrowheads="1"/>
              </p:cNvSpPr>
              <p:nvPr/>
            </p:nvSpPr>
            <p:spPr bwMode="auto">
              <a:xfrm>
                <a:off x="7061200" y="2400451"/>
                <a:ext cx="1871663" cy="14652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dirty="0">
                    <a:solidFill>
                      <a:srgbClr val="FFFFFF"/>
                    </a:solidFill>
                    <a:latin typeface="Arial" charset="0"/>
                  </a:rPr>
                  <a:t>SMI=relative change in surface </a:t>
                </a:r>
                <a:r>
                  <a:rPr lang="en-US" dirty="0" smtClean="0">
                    <a:solidFill>
                      <a:srgbClr val="FFFFFF"/>
                    </a:solidFill>
                    <a:latin typeface="Arial" charset="0"/>
                  </a:rPr>
                  <a:t>area (</a:t>
                </a:r>
                <a:r>
                  <a:rPr lang="en-US" dirty="0" smtClean="0">
                    <a:solidFill>
                      <a:srgbClr val="00FFFF"/>
                    </a:solidFill>
                    <a:latin typeface="Arial" charset="0"/>
                  </a:rPr>
                  <a:t>S</a:t>
                </a:r>
                <a:r>
                  <a:rPr lang="en-US" dirty="0" smtClean="0">
                    <a:solidFill>
                      <a:srgbClr val="FFFFFF"/>
                    </a:solidFill>
                    <a:latin typeface="Arial" charset="0"/>
                  </a:rPr>
                  <a:t>) </a:t>
                </a:r>
                <a:r>
                  <a:rPr lang="en-US" dirty="0">
                    <a:solidFill>
                      <a:srgbClr val="FFFFFF"/>
                    </a:solidFill>
                    <a:latin typeface="Arial" charset="0"/>
                  </a:rPr>
                  <a:t>upon radial </a:t>
                </a:r>
                <a:r>
                  <a:rPr lang="en-US" dirty="0" smtClean="0">
                    <a:solidFill>
                      <a:srgbClr val="FFFFFF"/>
                    </a:solidFill>
                    <a:latin typeface="Arial" charset="0"/>
                  </a:rPr>
                  <a:t>(</a:t>
                </a:r>
                <a:r>
                  <a:rPr lang="en-US" dirty="0" smtClean="0">
                    <a:solidFill>
                      <a:srgbClr val="00FFFF"/>
                    </a:solidFill>
                    <a:latin typeface="Arial" charset="0"/>
                  </a:rPr>
                  <a:t>r</a:t>
                </a:r>
                <a:r>
                  <a:rPr lang="en-US" dirty="0" smtClean="0">
                    <a:solidFill>
                      <a:srgbClr val="FFFFFF"/>
                    </a:solidFill>
                    <a:latin typeface="Arial" charset="0"/>
                  </a:rPr>
                  <a:t>) expansion</a:t>
                </a:r>
                <a:endParaRPr lang="en-US" dirty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5153025" y="3974946"/>
              <a:ext cx="3633788" cy="2273454"/>
              <a:chOff x="5153025" y="4374996"/>
              <a:chExt cx="3633788" cy="2273454"/>
            </a:xfrm>
          </p:grpSpPr>
          <p:sp>
            <p:nvSpPr>
              <p:cNvPr id="43" name="Rectangle 18"/>
              <p:cNvSpPr>
                <a:spLocks noChangeArrowheads="1"/>
              </p:cNvSpPr>
              <p:nvPr/>
            </p:nvSpPr>
            <p:spPr bwMode="auto">
              <a:xfrm>
                <a:off x="5153025" y="4386263"/>
                <a:ext cx="3633788" cy="18605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4" name="Picture 19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contrast="18000"/>
              </a:blip>
              <a:srcRect t="55305"/>
              <a:stretch>
                <a:fillRect/>
              </a:stretch>
            </p:blipFill>
            <p:spPr bwMode="auto">
              <a:xfrm>
                <a:off x="5192713" y="4483100"/>
                <a:ext cx="3536950" cy="17240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45" name="Rectangle 20"/>
              <p:cNvSpPr>
                <a:spLocks noChangeArrowheads="1"/>
              </p:cNvSpPr>
              <p:nvPr/>
            </p:nvSpPr>
            <p:spPr bwMode="auto">
              <a:xfrm>
                <a:off x="6838950" y="4460875"/>
                <a:ext cx="238125" cy="1724025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21"/>
              <p:cNvSpPr>
                <a:spLocks noChangeArrowheads="1"/>
              </p:cNvSpPr>
              <p:nvPr/>
            </p:nvSpPr>
            <p:spPr bwMode="auto">
              <a:xfrm>
                <a:off x="5178425" y="4411663"/>
                <a:ext cx="3495675" cy="15081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22"/>
              <p:cNvSpPr>
                <a:spLocks noChangeArrowheads="1"/>
              </p:cNvSpPr>
              <p:nvPr/>
            </p:nvSpPr>
            <p:spPr bwMode="auto">
              <a:xfrm>
                <a:off x="6380163" y="4374996"/>
                <a:ext cx="1096963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600" dirty="0">
                    <a:latin typeface="Arial" charset="0"/>
                  </a:rPr>
                  <a:t>calcaneus</a:t>
                </a:r>
              </a:p>
            </p:txBody>
          </p:sp>
          <p:sp>
            <p:nvSpPr>
              <p:cNvPr id="48" name="Rectangle 23"/>
              <p:cNvSpPr>
                <a:spLocks noChangeArrowheads="1"/>
              </p:cNvSpPr>
              <p:nvPr/>
            </p:nvSpPr>
            <p:spPr bwMode="auto">
              <a:xfrm>
                <a:off x="5565775" y="5949950"/>
                <a:ext cx="94773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1" dirty="0">
                    <a:latin typeface="Arial" charset="0"/>
                  </a:rPr>
                  <a:t>SMI = 2.3</a:t>
                </a:r>
              </a:p>
            </p:txBody>
          </p:sp>
          <p:sp>
            <p:nvSpPr>
              <p:cNvPr id="49" name="Rectangle 24"/>
              <p:cNvSpPr>
                <a:spLocks noChangeArrowheads="1"/>
              </p:cNvSpPr>
              <p:nvPr/>
            </p:nvSpPr>
            <p:spPr bwMode="auto">
              <a:xfrm>
                <a:off x="7483475" y="5942013"/>
                <a:ext cx="94773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 b="1">
                    <a:latin typeface="Arial" charset="0"/>
                  </a:rPr>
                  <a:t>SMI = 1.1</a:t>
                </a:r>
              </a:p>
            </p:txBody>
          </p:sp>
          <p:sp>
            <p:nvSpPr>
              <p:cNvPr id="50" name="Rectangle 25"/>
              <p:cNvSpPr>
                <a:spLocks noChangeArrowheads="1"/>
              </p:cNvSpPr>
              <p:nvPr/>
            </p:nvSpPr>
            <p:spPr bwMode="auto">
              <a:xfrm>
                <a:off x="5176838" y="6343650"/>
                <a:ext cx="342582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1400">
                    <a:latin typeface="Arial" charset="0"/>
                  </a:rPr>
                  <a:t>Hildebrand et al, J Bone Miner Res, 1999</a:t>
                </a:r>
              </a:p>
            </p:txBody>
          </p:sp>
        </p:grpSp>
      </p:grpSp>
      <p:sp>
        <p:nvSpPr>
          <p:cNvPr id="52" name="Rectangle 12"/>
          <p:cNvSpPr>
            <a:spLocks noChangeArrowheads="1"/>
          </p:cNvSpPr>
          <p:nvPr/>
        </p:nvSpPr>
        <p:spPr bwMode="auto">
          <a:xfrm>
            <a:off x="641350" y="1195387"/>
            <a:ext cx="4268788" cy="8524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000"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2000" baseline="30000"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6913" y="1377950"/>
            <a:ext cx="4179888" cy="4791075"/>
            <a:chOff x="696913" y="1377950"/>
            <a:chExt cx="4179888" cy="47910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14"/>
                <p:cNvSpPr>
                  <a:spLocks noChangeArrowheads="1"/>
                </p:cNvSpPr>
                <p:nvPr/>
              </p:nvSpPr>
              <p:spPr bwMode="auto">
                <a:xfrm>
                  <a:off x="696913" y="2219325"/>
                  <a:ext cx="4179888" cy="1836738"/>
                </a:xfrm>
                <a:prstGeom prst="rect">
                  <a:avLst/>
                </a:prstGeom>
                <a:noFill/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 eaLnBrk="0" hangingPunct="0">
                    <a:lnSpc>
                      <a:spcPct val="80000"/>
                    </a:lnSpc>
                    <a:spcBef>
                      <a:spcPct val="20000"/>
                    </a:spcBef>
                    <a:buClr>
                      <a:schemeClr val="hlink"/>
                    </a:buClr>
                    <a:buSzPct val="100000"/>
                  </a:pPr>
                  <a:endParaRPr lang="en-US" sz="1000" i="1" dirty="0" smtClean="0">
                    <a:solidFill>
                      <a:srgbClr val="FFFFFF"/>
                    </a:solidFill>
                    <a:latin typeface="Arial" charset="0"/>
                  </a:endParaRPr>
                </a:p>
                <a:p>
                  <a:pPr algn="ctr" eaLnBrk="0" hangingPunct="0">
                    <a:lnSpc>
                      <a:spcPct val="80000"/>
                    </a:lnSpc>
                    <a:spcBef>
                      <a:spcPct val="20000"/>
                    </a:spcBef>
                    <a:buClr>
                      <a:schemeClr val="hlink"/>
                    </a:buClr>
                    <a:buSzPct val="100000"/>
                  </a:pPr>
                  <a:r>
                    <a:rPr lang="en-US" sz="2000" i="1" dirty="0" smtClean="0">
                      <a:solidFill>
                        <a:srgbClr val="FFFFFF"/>
                      </a:solidFill>
                      <a:latin typeface="Arial" charset="0"/>
                    </a:rPr>
                    <a:t>3D Euler </a:t>
                  </a:r>
                  <a:r>
                    <a:rPr lang="en-US" sz="2000" i="1" dirty="0" err="1">
                      <a:solidFill>
                        <a:srgbClr val="FFFFFF"/>
                      </a:solidFill>
                      <a:latin typeface="Arial" charset="0"/>
                    </a:rPr>
                    <a:t>Poincaré</a:t>
                  </a:r>
                  <a:r>
                    <a:rPr lang="en-US" sz="2000" i="1" dirty="0">
                      <a:solidFill>
                        <a:srgbClr val="FFFFFF"/>
                      </a:solidFill>
                      <a:latin typeface="Arial" charset="0"/>
                    </a:rPr>
                    <a:t> Formula: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20000"/>
                    </a:spcBef>
                    <a:buSzPct val="100000"/>
                  </a:pPr>
                  <a:r>
                    <a:rPr lang="en-US" sz="2000" dirty="0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𝜒</m:t>
                      </m:r>
                    </m:oMath>
                  </a14:m>
                  <a:r>
                    <a:rPr lang="en-US" dirty="0">
                      <a:solidFill>
                        <a:srgbClr val="FFFFFF"/>
                      </a:solidFill>
                      <a:latin typeface="Arial" charset="0"/>
                    </a:rPr>
                    <a:t> = objects - tunnels + cavities 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20000"/>
                    </a:spcBef>
                    <a:buSzPct val="100000"/>
                  </a:pPr>
                  <a:r>
                    <a:rPr lang="en-US" dirty="0">
                      <a:solidFill>
                        <a:srgbClr val="FFFFFF"/>
                      </a:solidFill>
                      <a:latin typeface="Arial" charset="0"/>
                    </a:rPr>
                    <a:t>       = nodes - edges + faces</a:t>
                  </a:r>
                </a:p>
                <a:p>
                  <a:pPr eaLnBrk="0" hangingPunct="0">
                    <a:lnSpc>
                      <a:spcPct val="80000"/>
                    </a:lnSpc>
                    <a:spcBef>
                      <a:spcPct val="20000"/>
                    </a:spcBef>
                    <a:buSzPct val="100000"/>
                  </a:pPr>
                  <a:endParaRPr lang="en-US" dirty="0">
                    <a:solidFill>
                      <a:srgbClr val="FFFFFF"/>
                    </a:solidFill>
                    <a:latin typeface="Arial" charset="0"/>
                  </a:endParaRPr>
                </a:p>
                <a:p>
                  <a:pPr algn="ctr" eaLnBrk="0" hangingPunct="0">
                    <a:lnSpc>
                      <a:spcPct val="80000"/>
                    </a:lnSpc>
                    <a:spcBef>
                      <a:spcPct val="20000"/>
                    </a:spcBef>
                    <a:buClr>
                      <a:schemeClr val="hlink"/>
                    </a:buClr>
                    <a:buSzPct val="100000"/>
                  </a:pPr>
                  <a:r>
                    <a:rPr lang="en-US" sz="2000" dirty="0">
                      <a:solidFill>
                        <a:srgbClr val="FFFFFF"/>
                      </a:solidFill>
                      <a:latin typeface="Arial" charset="0"/>
                    </a:rPr>
                    <a:t>Connectivity Index </a:t>
                  </a:r>
                  <a:r>
                    <a:rPr lang="en-US" sz="2000" dirty="0" smtClean="0">
                      <a:solidFill>
                        <a:srgbClr val="FFFFFF"/>
                      </a:solidFill>
                      <a:latin typeface="Arial" charset="0"/>
                    </a:rPr>
                    <a:t>=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1−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𝜒</m:t>
                      </m:r>
                    </m:oMath>
                  </a14:m>
                  <a:endParaRPr lang="en-US" sz="2000" baseline="30000" dirty="0">
                    <a:solidFill>
                      <a:srgbClr val="FFFFFF"/>
                    </a:solidFill>
                    <a:latin typeface="Arial" charset="0"/>
                  </a:endParaRPr>
                </a:p>
                <a:p>
                  <a:pPr algn="ctr" eaLnBrk="0" hangingPunct="0">
                    <a:lnSpc>
                      <a:spcPct val="80000"/>
                    </a:lnSpc>
                    <a:spcBef>
                      <a:spcPct val="20000"/>
                    </a:spcBef>
                    <a:buClr>
                      <a:schemeClr val="hlink"/>
                    </a:buClr>
                    <a:buSzPct val="100000"/>
                  </a:pPr>
                  <a:endParaRPr lang="en-US" sz="1000" baseline="30000" dirty="0">
                    <a:solidFill>
                      <a:srgbClr val="FFFFFF"/>
                    </a:solidFill>
                    <a:latin typeface="Arial" charset="0"/>
                  </a:endParaRPr>
                </a:p>
              </p:txBody>
            </p:sp>
          </mc:Choice>
          <mc:Fallback xmlns="">
            <p:sp>
              <p:nvSpPr>
                <p:cNvPr id="72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96913" y="2219325"/>
                  <a:ext cx="4179888" cy="183673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9525">
                  <a:solidFill>
                    <a:schemeClr val="hlink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" name="Group 1"/>
            <p:cNvGrpSpPr/>
            <p:nvPr/>
          </p:nvGrpSpPr>
          <p:grpSpPr>
            <a:xfrm>
              <a:off x="795338" y="1377950"/>
              <a:ext cx="3638551" cy="4791075"/>
              <a:chOff x="795338" y="1377950"/>
              <a:chExt cx="3638551" cy="4791075"/>
            </a:xfrm>
          </p:grpSpPr>
          <p:sp>
            <p:nvSpPr>
              <p:cNvPr id="73" name="Text Box 15"/>
              <p:cNvSpPr txBox="1">
                <a:spLocks noChangeArrowheads="1"/>
              </p:cNvSpPr>
              <p:nvPr/>
            </p:nvSpPr>
            <p:spPr bwMode="auto">
              <a:xfrm>
                <a:off x="996951" y="1377950"/>
                <a:ext cx="3436938" cy="7016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2000" dirty="0">
                    <a:solidFill>
                      <a:srgbClr val="FFFFFF"/>
                    </a:solidFill>
                    <a:latin typeface="Arial" charset="0"/>
                  </a:rPr>
                  <a:t>Topological analysis of line skeletonized structure</a:t>
                </a:r>
              </a:p>
            </p:txBody>
          </p:sp>
          <p:grpSp>
            <p:nvGrpSpPr>
              <p:cNvPr id="54" name="Group 27"/>
              <p:cNvGrpSpPr>
                <a:grpSpLocks/>
              </p:cNvGrpSpPr>
              <p:nvPr/>
            </p:nvGrpSpPr>
            <p:grpSpPr bwMode="auto">
              <a:xfrm>
                <a:off x="795338" y="4389437"/>
                <a:ext cx="1985963" cy="1519238"/>
                <a:chOff x="891" y="1469"/>
                <a:chExt cx="1251" cy="957"/>
              </a:xfrm>
            </p:grpSpPr>
            <p:sp>
              <p:nvSpPr>
                <p:cNvPr id="56" name="Freeform 28"/>
                <p:cNvSpPr>
                  <a:spLocks/>
                </p:cNvSpPr>
                <p:nvPr/>
              </p:nvSpPr>
              <p:spPr bwMode="auto">
                <a:xfrm>
                  <a:off x="1410" y="1850"/>
                  <a:ext cx="346" cy="401"/>
                </a:xfrm>
                <a:custGeom>
                  <a:avLst/>
                  <a:gdLst>
                    <a:gd name="T0" fmla="*/ 0 w 346"/>
                    <a:gd name="T1" fmla="*/ 80 h 401"/>
                    <a:gd name="T2" fmla="*/ 63 w 346"/>
                    <a:gd name="T3" fmla="*/ 401 h 401"/>
                    <a:gd name="T4" fmla="*/ 346 w 346"/>
                    <a:gd name="T5" fmla="*/ 0 h 401"/>
                    <a:gd name="T6" fmla="*/ 0 w 346"/>
                    <a:gd name="T7" fmla="*/ 80 h 40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46"/>
                    <a:gd name="T13" fmla="*/ 0 h 401"/>
                    <a:gd name="T14" fmla="*/ 346 w 346"/>
                    <a:gd name="T15" fmla="*/ 401 h 40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46" h="401">
                      <a:moveTo>
                        <a:pt x="0" y="80"/>
                      </a:moveTo>
                      <a:lnTo>
                        <a:pt x="63" y="401"/>
                      </a:lnTo>
                      <a:lnTo>
                        <a:pt x="34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29"/>
                <p:cNvSpPr>
                  <a:spLocks/>
                </p:cNvSpPr>
                <p:nvPr/>
              </p:nvSpPr>
              <p:spPr bwMode="auto">
                <a:xfrm>
                  <a:off x="1484" y="1474"/>
                  <a:ext cx="383" cy="66"/>
                </a:xfrm>
                <a:custGeom>
                  <a:avLst/>
                  <a:gdLst>
                    <a:gd name="T0" fmla="*/ 383 w 383"/>
                    <a:gd name="T1" fmla="*/ 66 h 66"/>
                    <a:gd name="T2" fmla="*/ 0 w 383"/>
                    <a:gd name="T3" fmla="*/ 0 h 66"/>
                    <a:gd name="T4" fmla="*/ 0 60000 65536"/>
                    <a:gd name="T5" fmla="*/ 0 60000 65536"/>
                    <a:gd name="T6" fmla="*/ 0 w 383"/>
                    <a:gd name="T7" fmla="*/ 0 h 66"/>
                    <a:gd name="T8" fmla="*/ 383 w 383"/>
                    <a:gd name="T9" fmla="*/ 66 h 6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83" h="66">
                      <a:moveTo>
                        <a:pt x="383" y="6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8" name="Freeform 30"/>
                <p:cNvSpPr>
                  <a:spLocks/>
                </p:cNvSpPr>
                <p:nvPr/>
              </p:nvSpPr>
              <p:spPr bwMode="auto">
                <a:xfrm>
                  <a:off x="1756" y="1626"/>
                  <a:ext cx="355" cy="223"/>
                </a:xfrm>
                <a:custGeom>
                  <a:avLst/>
                  <a:gdLst>
                    <a:gd name="T0" fmla="*/ 0 w 207"/>
                    <a:gd name="T1" fmla="*/ 144 h 144"/>
                    <a:gd name="T2" fmla="*/ 207 w 207"/>
                    <a:gd name="T3" fmla="*/ 0 h 144"/>
                    <a:gd name="T4" fmla="*/ 0 60000 65536"/>
                    <a:gd name="T5" fmla="*/ 0 60000 65536"/>
                    <a:gd name="T6" fmla="*/ 0 w 207"/>
                    <a:gd name="T7" fmla="*/ 0 h 144"/>
                    <a:gd name="T8" fmla="*/ 207 w 207"/>
                    <a:gd name="T9" fmla="*/ 144 h 144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07" h="144">
                      <a:moveTo>
                        <a:pt x="0" y="144"/>
                      </a:moveTo>
                      <a:lnTo>
                        <a:pt x="207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9" name="Freeform 31"/>
                <p:cNvSpPr>
                  <a:spLocks/>
                </p:cNvSpPr>
                <p:nvPr/>
              </p:nvSpPr>
              <p:spPr bwMode="auto">
                <a:xfrm>
                  <a:off x="1890" y="2277"/>
                  <a:ext cx="42" cy="138"/>
                </a:xfrm>
                <a:custGeom>
                  <a:avLst/>
                  <a:gdLst>
                    <a:gd name="T0" fmla="*/ 42 w 42"/>
                    <a:gd name="T1" fmla="*/ 0 h 138"/>
                    <a:gd name="T2" fmla="*/ 0 w 42"/>
                    <a:gd name="T3" fmla="*/ 138 h 138"/>
                    <a:gd name="T4" fmla="*/ 0 60000 65536"/>
                    <a:gd name="T5" fmla="*/ 0 60000 65536"/>
                    <a:gd name="T6" fmla="*/ 0 w 42"/>
                    <a:gd name="T7" fmla="*/ 0 h 138"/>
                    <a:gd name="T8" fmla="*/ 42 w 42"/>
                    <a:gd name="T9" fmla="*/ 138 h 13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2" h="138">
                      <a:moveTo>
                        <a:pt x="42" y="0"/>
                      </a:moveTo>
                      <a:lnTo>
                        <a:pt x="0" y="138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0" name="Freeform 32"/>
                <p:cNvSpPr>
                  <a:spLocks/>
                </p:cNvSpPr>
                <p:nvPr/>
              </p:nvSpPr>
              <p:spPr bwMode="auto">
                <a:xfrm>
                  <a:off x="891" y="1472"/>
                  <a:ext cx="592" cy="112"/>
                </a:xfrm>
                <a:custGeom>
                  <a:avLst/>
                  <a:gdLst>
                    <a:gd name="T0" fmla="*/ 0 w 345"/>
                    <a:gd name="T1" fmla="*/ 72 h 72"/>
                    <a:gd name="T2" fmla="*/ 345 w 345"/>
                    <a:gd name="T3" fmla="*/ 0 h 72"/>
                    <a:gd name="T4" fmla="*/ 0 60000 65536"/>
                    <a:gd name="T5" fmla="*/ 0 60000 65536"/>
                    <a:gd name="T6" fmla="*/ 0 w 345"/>
                    <a:gd name="T7" fmla="*/ 0 h 72"/>
                    <a:gd name="T8" fmla="*/ 345 w 345"/>
                    <a:gd name="T9" fmla="*/ 72 h 7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45" h="72">
                      <a:moveTo>
                        <a:pt x="0" y="72"/>
                      </a:moveTo>
                      <a:lnTo>
                        <a:pt x="345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1" name="Freeform 33"/>
                <p:cNvSpPr>
                  <a:spLocks/>
                </p:cNvSpPr>
                <p:nvPr/>
              </p:nvSpPr>
              <p:spPr bwMode="auto">
                <a:xfrm>
                  <a:off x="1478" y="2254"/>
                  <a:ext cx="453" cy="27"/>
                </a:xfrm>
                <a:custGeom>
                  <a:avLst/>
                  <a:gdLst>
                    <a:gd name="T0" fmla="*/ 381 w 381"/>
                    <a:gd name="T1" fmla="*/ 12 h 12"/>
                    <a:gd name="T2" fmla="*/ 0 w 381"/>
                    <a:gd name="T3" fmla="*/ 0 h 12"/>
                    <a:gd name="T4" fmla="*/ 0 60000 65536"/>
                    <a:gd name="T5" fmla="*/ 0 60000 65536"/>
                    <a:gd name="T6" fmla="*/ 0 w 381"/>
                    <a:gd name="T7" fmla="*/ 0 h 12"/>
                    <a:gd name="T8" fmla="*/ 381 w 381"/>
                    <a:gd name="T9" fmla="*/ 12 h 1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81" h="12">
                      <a:moveTo>
                        <a:pt x="381" y="12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2" name="Freeform 34"/>
                <p:cNvSpPr>
                  <a:spLocks/>
                </p:cNvSpPr>
                <p:nvPr/>
              </p:nvSpPr>
              <p:spPr bwMode="auto">
                <a:xfrm>
                  <a:off x="1483" y="1854"/>
                  <a:ext cx="277" cy="381"/>
                </a:xfrm>
                <a:custGeom>
                  <a:avLst/>
                  <a:gdLst>
                    <a:gd name="T0" fmla="*/ 277 w 277"/>
                    <a:gd name="T1" fmla="*/ 0 h 381"/>
                    <a:gd name="T2" fmla="*/ 0 w 277"/>
                    <a:gd name="T3" fmla="*/ 381 h 381"/>
                    <a:gd name="T4" fmla="*/ 0 60000 65536"/>
                    <a:gd name="T5" fmla="*/ 0 60000 65536"/>
                    <a:gd name="T6" fmla="*/ 0 w 277"/>
                    <a:gd name="T7" fmla="*/ 0 h 381"/>
                    <a:gd name="T8" fmla="*/ 277 w 277"/>
                    <a:gd name="T9" fmla="*/ 381 h 381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77" h="381">
                      <a:moveTo>
                        <a:pt x="277" y="0"/>
                      </a:moveTo>
                      <a:lnTo>
                        <a:pt x="0" y="381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3" name="Freeform 35"/>
                <p:cNvSpPr>
                  <a:spLocks/>
                </p:cNvSpPr>
                <p:nvPr/>
              </p:nvSpPr>
              <p:spPr bwMode="auto">
                <a:xfrm>
                  <a:off x="1935" y="2048"/>
                  <a:ext cx="207" cy="238"/>
                </a:xfrm>
                <a:custGeom>
                  <a:avLst/>
                  <a:gdLst>
                    <a:gd name="T0" fmla="*/ 207 w 207"/>
                    <a:gd name="T1" fmla="*/ 238 h 238"/>
                    <a:gd name="T2" fmla="*/ 0 w 207"/>
                    <a:gd name="T3" fmla="*/ 226 h 238"/>
                    <a:gd name="T4" fmla="*/ 133 w 207"/>
                    <a:gd name="T5" fmla="*/ 0 h 238"/>
                    <a:gd name="T6" fmla="*/ 207 w 207"/>
                    <a:gd name="T7" fmla="*/ 238 h 238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7"/>
                    <a:gd name="T13" fmla="*/ 0 h 238"/>
                    <a:gd name="T14" fmla="*/ 207 w 207"/>
                    <a:gd name="T15" fmla="*/ 238 h 238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7" h="238">
                      <a:moveTo>
                        <a:pt x="207" y="238"/>
                      </a:moveTo>
                      <a:lnTo>
                        <a:pt x="0" y="226"/>
                      </a:lnTo>
                      <a:lnTo>
                        <a:pt x="133" y="0"/>
                      </a:lnTo>
                      <a:lnTo>
                        <a:pt x="207" y="238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4" name="Freeform 36"/>
                <p:cNvSpPr>
                  <a:spLocks/>
                </p:cNvSpPr>
                <p:nvPr/>
              </p:nvSpPr>
              <p:spPr bwMode="auto">
                <a:xfrm>
                  <a:off x="1480" y="1469"/>
                  <a:ext cx="70" cy="292"/>
                </a:xfrm>
                <a:custGeom>
                  <a:avLst/>
                  <a:gdLst>
                    <a:gd name="T0" fmla="*/ 41 w 41"/>
                    <a:gd name="T1" fmla="*/ 188 h 188"/>
                    <a:gd name="T2" fmla="*/ 0 w 41"/>
                    <a:gd name="T3" fmla="*/ 0 h 188"/>
                    <a:gd name="T4" fmla="*/ 0 60000 65536"/>
                    <a:gd name="T5" fmla="*/ 0 60000 65536"/>
                    <a:gd name="T6" fmla="*/ 0 w 41"/>
                    <a:gd name="T7" fmla="*/ 0 h 188"/>
                    <a:gd name="T8" fmla="*/ 41 w 41"/>
                    <a:gd name="T9" fmla="*/ 188 h 18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41" h="188">
                      <a:moveTo>
                        <a:pt x="41" y="18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5" name="Freeform 37"/>
                <p:cNvSpPr>
                  <a:spLocks/>
                </p:cNvSpPr>
                <p:nvPr/>
              </p:nvSpPr>
              <p:spPr bwMode="auto">
                <a:xfrm>
                  <a:off x="1112" y="2240"/>
                  <a:ext cx="371" cy="98"/>
                </a:xfrm>
                <a:custGeom>
                  <a:avLst/>
                  <a:gdLst>
                    <a:gd name="T0" fmla="*/ 0 w 216"/>
                    <a:gd name="T1" fmla="*/ 63 h 63"/>
                    <a:gd name="T2" fmla="*/ 216 w 216"/>
                    <a:gd name="T3" fmla="*/ 0 h 63"/>
                    <a:gd name="T4" fmla="*/ 0 60000 65536"/>
                    <a:gd name="T5" fmla="*/ 0 60000 65536"/>
                    <a:gd name="T6" fmla="*/ 0 w 216"/>
                    <a:gd name="T7" fmla="*/ 0 h 63"/>
                    <a:gd name="T8" fmla="*/ 216 w 216"/>
                    <a:gd name="T9" fmla="*/ 63 h 6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16" h="63">
                      <a:moveTo>
                        <a:pt x="0" y="63"/>
                      </a:moveTo>
                      <a:lnTo>
                        <a:pt x="216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6" name="Freeform 38"/>
                <p:cNvSpPr>
                  <a:spLocks/>
                </p:cNvSpPr>
                <p:nvPr/>
              </p:nvSpPr>
              <p:spPr bwMode="auto">
                <a:xfrm>
                  <a:off x="1478" y="1472"/>
                  <a:ext cx="282" cy="376"/>
                </a:xfrm>
                <a:custGeom>
                  <a:avLst/>
                  <a:gdLst>
                    <a:gd name="T0" fmla="*/ 282 w 282"/>
                    <a:gd name="T1" fmla="*/ 376 h 376"/>
                    <a:gd name="T2" fmla="*/ 0 w 282"/>
                    <a:gd name="T3" fmla="*/ 0 h 376"/>
                    <a:gd name="T4" fmla="*/ 0 60000 65536"/>
                    <a:gd name="T5" fmla="*/ 0 60000 65536"/>
                    <a:gd name="T6" fmla="*/ 0 w 282"/>
                    <a:gd name="T7" fmla="*/ 0 h 376"/>
                    <a:gd name="T8" fmla="*/ 282 w 282"/>
                    <a:gd name="T9" fmla="*/ 376 h 37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82" h="376">
                      <a:moveTo>
                        <a:pt x="282" y="376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7" name="Freeform 39"/>
                <p:cNvSpPr>
                  <a:spLocks/>
                </p:cNvSpPr>
                <p:nvPr/>
              </p:nvSpPr>
              <p:spPr bwMode="auto">
                <a:xfrm>
                  <a:off x="1761" y="1858"/>
                  <a:ext cx="309" cy="191"/>
                </a:xfrm>
                <a:custGeom>
                  <a:avLst/>
                  <a:gdLst>
                    <a:gd name="T0" fmla="*/ 180 w 180"/>
                    <a:gd name="T1" fmla="*/ 123 h 123"/>
                    <a:gd name="T2" fmla="*/ 0 w 180"/>
                    <a:gd name="T3" fmla="*/ 0 h 123"/>
                    <a:gd name="T4" fmla="*/ 0 60000 65536"/>
                    <a:gd name="T5" fmla="*/ 0 60000 65536"/>
                    <a:gd name="T6" fmla="*/ 0 w 180"/>
                    <a:gd name="T7" fmla="*/ 0 h 123"/>
                    <a:gd name="T8" fmla="*/ 180 w 180"/>
                    <a:gd name="T9" fmla="*/ 123 h 123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180" h="123">
                      <a:moveTo>
                        <a:pt x="180" y="123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8" name="Freeform 40"/>
                <p:cNvSpPr>
                  <a:spLocks/>
                </p:cNvSpPr>
                <p:nvPr/>
              </p:nvSpPr>
              <p:spPr bwMode="auto">
                <a:xfrm>
                  <a:off x="1025" y="1682"/>
                  <a:ext cx="520" cy="74"/>
                </a:xfrm>
                <a:custGeom>
                  <a:avLst/>
                  <a:gdLst>
                    <a:gd name="T0" fmla="*/ 303 w 303"/>
                    <a:gd name="T1" fmla="*/ 48 h 48"/>
                    <a:gd name="T2" fmla="*/ 0 w 303"/>
                    <a:gd name="T3" fmla="*/ 0 h 48"/>
                    <a:gd name="T4" fmla="*/ 0 60000 65536"/>
                    <a:gd name="T5" fmla="*/ 0 60000 65536"/>
                    <a:gd name="T6" fmla="*/ 0 w 303"/>
                    <a:gd name="T7" fmla="*/ 0 h 48"/>
                    <a:gd name="T8" fmla="*/ 303 w 303"/>
                    <a:gd name="T9" fmla="*/ 48 h 48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303" h="48">
                      <a:moveTo>
                        <a:pt x="303" y="48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69" name="Freeform 41"/>
                <p:cNvSpPr>
                  <a:spLocks/>
                </p:cNvSpPr>
                <p:nvPr/>
              </p:nvSpPr>
              <p:spPr bwMode="auto">
                <a:xfrm>
                  <a:off x="1293" y="1754"/>
                  <a:ext cx="251" cy="146"/>
                </a:xfrm>
                <a:custGeom>
                  <a:avLst/>
                  <a:gdLst>
                    <a:gd name="T0" fmla="*/ 251 w 251"/>
                    <a:gd name="T1" fmla="*/ 0 h 146"/>
                    <a:gd name="T2" fmla="*/ 0 w 251"/>
                    <a:gd name="T3" fmla="*/ 146 h 146"/>
                    <a:gd name="T4" fmla="*/ 0 60000 65536"/>
                    <a:gd name="T5" fmla="*/ 0 60000 65536"/>
                    <a:gd name="T6" fmla="*/ 0 w 251"/>
                    <a:gd name="T7" fmla="*/ 0 h 146"/>
                    <a:gd name="T8" fmla="*/ 251 w 251"/>
                    <a:gd name="T9" fmla="*/ 146 h 14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51" h="146">
                      <a:moveTo>
                        <a:pt x="251" y="0"/>
                      </a:moveTo>
                      <a:lnTo>
                        <a:pt x="0" y="146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" name="Freeform 42"/>
                <p:cNvSpPr>
                  <a:spLocks/>
                </p:cNvSpPr>
                <p:nvPr/>
              </p:nvSpPr>
              <p:spPr bwMode="auto">
                <a:xfrm>
                  <a:off x="1758" y="1854"/>
                  <a:ext cx="48" cy="266"/>
                </a:xfrm>
                <a:custGeom>
                  <a:avLst/>
                  <a:gdLst>
                    <a:gd name="T0" fmla="*/ 0 w 28"/>
                    <a:gd name="T1" fmla="*/ 0 h 172"/>
                    <a:gd name="T2" fmla="*/ 28 w 28"/>
                    <a:gd name="T3" fmla="*/ 172 h 172"/>
                    <a:gd name="T4" fmla="*/ 0 60000 65536"/>
                    <a:gd name="T5" fmla="*/ 0 60000 65536"/>
                    <a:gd name="T6" fmla="*/ 0 w 28"/>
                    <a:gd name="T7" fmla="*/ 0 h 172"/>
                    <a:gd name="T8" fmla="*/ 28 w 28"/>
                    <a:gd name="T9" fmla="*/ 172 h 172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8" h="172">
                      <a:moveTo>
                        <a:pt x="0" y="0"/>
                      </a:moveTo>
                      <a:lnTo>
                        <a:pt x="28" y="172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" name="Freeform 43"/>
                <p:cNvSpPr>
                  <a:spLocks/>
                </p:cNvSpPr>
                <p:nvPr/>
              </p:nvSpPr>
              <p:spPr bwMode="auto">
                <a:xfrm>
                  <a:off x="1476" y="2250"/>
                  <a:ext cx="28" cy="176"/>
                </a:xfrm>
                <a:custGeom>
                  <a:avLst/>
                  <a:gdLst>
                    <a:gd name="T0" fmla="*/ 0 w 28"/>
                    <a:gd name="T1" fmla="*/ 0 h 176"/>
                    <a:gd name="T2" fmla="*/ 28 w 28"/>
                    <a:gd name="T3" fmla="*/ 176 h 176"/>
                    <a:gd name="T4" fmla="*/ 0 60000 65536"/>
                    <a:gd name="T5" fmla="*/ 0 60000 65536"/>
                    <a:gd name="T6" fmla="*/ 0 w 28"/>
                    <a:gd name="T7" fmla="*/ 0 h 176"/>
                    <a:gd name="T8" fmla="*/ 28 w 28"/>
                    <a:gd name="T9" fmla="*/ 176 h 17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T6" t="T7" r="T8" b="T9"/>
                  <a:pathLst>
                    <a:path w="28" h="176">
                      <a:moveTo>
                        <a:pt x="0" y="0"/>
                      </a:moveTo>
                      <a:lnTo>
                        <a:pt x="28" y="176"/>
                      </a:lnTo>
                    </a:path>
                  </a:pathLst>
                </a:cu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098800" y="4114800"/>
                    <a:ext cx="1320800" cy="2054225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eaLnBrk="0" hangingPunct="0"/>
                    <a:endParaRPr lang="en-US" sz="1200" dirty="0" smtClean="0">
                      <a:solidFill>
                        <a:srgbClr val="FFFFFF"/>
                      </a:solidFill>
                      <a:latin typeface="Arial" charset="0"/>
                    </a:endParaRPr>
                  </a:p>
                  <a:p>
                    <a:pPr eaLnBrk="0" hangingPunct="0"/>
                    <a:r>
                      <a:rPr lang="en-US" sz="1200" dirty="0">
                        <a:solidFill>
                          <a:srgbClr val="FFFFFF"/>
                        </a:solidFill>
                        <a:latin typeface="Arial" charset="0"/>
                      </a:rPr>
                      <a:t># objects: 	1 </a:t>
                    </a:r>
                  </a:p>
                  <a:p>
                    <a:pPr eaLnBrk="0" hangingPunct="0"/>
                    <a:r>
                      <a:rPr lang="en-US" sz="1200" dirty="0">
                        <a:solidFill>
                          <a:srgbClr val="FFFFFF"/>
                        </a:solidFill>
                        <a:latin typeface="Arial" charset="0"/>
                      </a:rPr>
                      <a:t># tunnels: 	1 </a:t>
                    </a:r>
                  </a:p>
                  <a:p>
                    <a:pPr eaLnBrk="0" hangingPunct="0"/>
                    <a:r>
                      <a:rPr lang="en-US" sz="1200" dirty="0">
                        <a:solidFill>
                          <a:srgbClr val="FFFFFF"/>
                        </a:solidFill>
                        <a:latin typeface="Arial" charset="0"/>
                      </a:rPr>
                      <a:t># cavities: 	0 </a:t>
                    </a:r>
                  </a:p>
                  <a:p>
                    <a:pPr eaLnBrk="0" hangingPunct="0"/>
                    <a:endParaRPr lang="en-US" sz="1200" dirty="0">
                      <a:solidFill>
                        <a:srgbClr val="FFFFFF"/>
                      </a:solidFill>
                      <a:latin typeface="Arial" charset="0"/>
                    </a:endParaRPr>
                  </a:p>
                  <a:p>
                    <a:pPr eaLnBrk="0" hangingPunct="0"/>
                    <a:r>
                      <a:rPr lang="en-US" sz="1200" dirty="0">
                        <a:solidFill>
                          <a:srgbClr val="FFFFFF"/>
                        </a:solidFill>
                        <a:latin typeface="Arial" charset="0"/>
                      </a:rPr>
                      <a:t># nodes:	17</a:t>
                    </a:r>
                  </a:p>
                  <a:p>
                    <a:pPr eaLnBrk="0" hangingPunct="0"/>
                    <a:r>
                      <a:rPr lang="en-US" sz="1200" dirty="0">
                        <a:solidFill>
                          <a:srgbClr val="FFFFFF"/>
                        </a:solidFill>
                        <a:latin typeface="Arial" charset="0"/>
                      </a:rPr>
                      <a:t># edges: 	19 </a:t>
                    </a:r>
                  </a:p>
                  <a:p>
                    <a:pPr eaLnBrk="0" hangingPunct="0"/>
                    <a:r>
                      <a:rPr lang="en-US" sz="1200" dirty="0">
                        <a:solidFill>
                          <a:srgbClr val="FFFFFF"/>
                        </a:solidFill>
                        <a:latin typeface="Arial" charset="0"/>
                      </a:rPr>
                      <a:t># faces: 	2</a:t>
                    </a:r>
                  </a:p>
                  <a:p>
                    <a:pPr eaLnBrk="0" hangingPunct="0"/>
                    <a:endParaRPr lang="en-US" sz="1050" dirty="0">
                      <a:solidFill>
                        <a:srgbClr val="FFFFFF"/>
                      </a:solidFill>
                      <a:latin typeface="Arial" charset="0"/>
                    </a:endParaRPr>
                  </a:p>
                  <a:p>
                    <a:pPr eaLnBrk="0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i="1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𝜒</m:t>
                          </m:r>
                          <m:r>
                            <a:rPr lang="en-US" sz="2000" b="0" i="0" smtClean="0">
                              <a:solidFill>
                                <a:srgbClr val="00FFFF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=0</m:t>
                          </m:r>
                        </m:oMath>
                      </m:oMathPara>
                    </a14:m>
                    <a:endParaRPr lang="en-US" sz="2000" baseline="30000" dirty="0">
                      <a:solidFill>
                        <a:srgbClr val="FFFFFF"/>
                      </a:solidFill>
                      <a:latin typeface="Arial" charset="0"/>
                    </a:endParaRPr>
                  </a:p>
                </p:txBody>
              </p:sp>
            </mc:Choice>
            <mc:Fallback xmlns="">
              <p:sp>
                <p:nvSpPr>
                  <p:cNvPr id="5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098800" y="4114800"/>
                    <a:ext cx="1320800" cy="2054225"/>
                  </a:xfrm>
                  <a:prstGeom prst="rect">
                    <a:avLst/>
                  </a:prstGeom>
                  <a:blipFill rotWithShape="0">
                    <a:blip r:embed="rId5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671542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51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Topological Analysis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08725" y="1379538"/>
            <a:ext cx="2225675" cy="4691062"/>
            <a:chOff x="6308725" y="1379538"/>
            <a:chExt cx="2225675" cy="4691062"/>
          </a:xfrm>
        </p:grpSpPr>
        <p:sp>
          <p:nvSpPr>
            <p:cNvPr id="30742" name="Freeform 169"/>
            <p:cNvSpPr>
              <a:spLocks/>
            </p:cNvSpPr>
            <p:nvPr/>
          </p:nvSpPr>
          <p:spPr bwMode="auto">
            <a:xfrm>
              <a:off x="7259638" y="3603625"/>
              <a:ext cx="233363" cy="2466975"/>
            </a:xfrm>
            <a:custGeom>
              <a:avLst/>
              <a:gdLst>
                <a:gd name="T0" fmla="*/ 99 w 147"/>
                <a:gd name="T1" fmla="*/ 0 h 1554"/>
                <a:gd name="T2" fmla="*/ 0 w 147"/>
                <a:gd name="T3" fmla="*/ 900 h 1554"/>
                <a:gd name="T4" fmla="*/ 147 w 147"/>
                <a:gd name="T5" fmla="*/ 1554 h 1554"/>
                <a:gd name="T6" fmla="*/ 147 w 147"/>
                <a:gd name="T7" fmla="*/ 729 h 1554"/>
                <a:gd name="T8" fmla="*/ 99 w 147"/>
                <a:gd name="T9" fmla="*/ 0 h 15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7"/>
                <a:gd name="T16" fmla="*/ 0 h 1554"/>
                <a:gd name="T17" fmla="*/ 147 w 147"/>
                <a:gd name="T18" fmla="*/ 1554 h 15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7" h="1554">
                  <a:moveTo>
                    <a:pt x="99" y="0"/>
                  </a:moveTo>
                  <a:lnTo>
                    <a:pt x="0" y="900"/>
                  </a:lnTo>
                  <a:lnTo>
                    <a:pt x="147" y="1554"/>
                  </a:lnTo>
                  <a:lnTo>
                    <a:pt x="147" y="729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chemeClr val="bg1">
                <a:lumMod val="50000"/>
                <a:lumOff val="50000"/>
              </a:schemeClr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3" name="Freeform 170"/>
            <p:cNvSpPr>
              <a:spLocks/>
            </p:cNvSpPr>
            <p:nvPr/>
          </p:nvSpPr>
          <p:spPr bwMode="auto">
            <a:xfrm>
              <a:off x="6308725" y="2678113"/>
              <a:ext cx="1187450" cy="2060575"/>
            </a:xfrm>
            <a:custGeom>
              <a:avLst/>
              <a:gdLst>
                <a:gd name="T0" fmla="*/ 0 w 748"/>
                <a:gd name="T1" fmla="*/ 8 h 1298"/>
                <a:gd name="T2" fmla="*/ 48 w 748"/>
                <a:gd name="T3" fmla="*/ 743 h 1298"/>
                <a:gd name="T4" fmla="*/ 66 w 748"/>
                <a:gd name="T5" fmla="*/ 740 h 1298"/>
                <a:gd name="T6" fmla="*/ 134 w 748"/>
                <a:gd name="T7" fmla="*/ 732 h 1298"/>
                <a:gd name="T8" fmla="*/ 242 w 748"/>
                <a:gd name="T9" fmla="*/ 752 h 1298"/>
                <a:gd name="T10" fmla="*/ 414 w 748"/>
                <a:gd name="T11" fmla="*/ 832 h 1298"/>
                <a:gd name="T12" fmla="*/ 590 w 748"/>
                <a:gd name="T13" fmla="*/ 981 h 1298"/>
                <a:gd name="T14" fmla="*/ 730 w 748"/>
                <a:gd name="T15" fmla="*/ 1268 h 1298"/>
                <a:gd name="T16" fmla="*/ 748 w 748"/>
                <a:gd name="T17" fmla="*/ 1298 h 1298"/>
                <a:gd name="T18" fmla="*/ 700 w 748"/>
                <a:gd name="T19" fmla="*/ 592 h 1298"/>
                <a:gd name="T20" fmla="*/ 542 w 748"/>
                <a:gd name="T21" fmla="*/ 252 h 1298"/>
                <a:gd name="T22" fmla="*/ 332 w 748"/>
                <a:gd name="T23" fmla="*/ 76 h 1298"/>
                <a:gd name="T24" fmla="*/ 168 w 748"/>
                <a:gd name="T25" fmla="*/ 12 h 1298"/>
                <a:gd name="T26" fmla="*/ 30 w 748"/>
                <a:gd name="T27" fmla="*/ 2 h 1298"/>
                <a:gd name="T28" fmla="*/ 0 w 748"/>
                <a:gd name="T29" fmla="*/ 8 h 129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48"/>
                <a:gd name="T46" fmla="*/ 0 h 1298"/>
                <a:gd name="T47" fmla="*/ 748 w 748"/>
                <a:gd name="T48" fmla="*/ 1298 h 129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48" h="1298">
                  <a:moveTo>
                    <a:pt x="0" y="8"/>
                  </a:moveTo>
                  <a:cubicBezTo>
                    <a:pt x="3" y="130"/>
                    <a:pt x="37" y="621"/>
                    <a:pt x="48" y="743"/>
                  </a:cubicBezTo>
                  <a:lnTo>
                    <a:pt x="66" y="740"/>
                  </a:lnTo>
                  <a:cubicBezTo>
                    <a:pt x="80" y="738"/>
                    <a:pt x="105" y="730"/>
                    <a:pt x="134" y="732"/>
                  </a:cubicBezTo>
                  <a:cubicBezTo>
                    <a:pt x="163" y="734"/>
                    <a:pt x="195" y="735"/>
                    <a:pt x="242" y="752"/>
                  </a:cubicBezTo>
                  <a:cubicBezTo>
                    <a:pt x="289" y="769"/>
                    <a:pt x="356" y="794"/>
                    <a:pt x="414" y="832"/>
                  </a:cubicBezTo>
                  <a:cubicBezTo>
                    <a:pt x="472" y="870"/>
                    <a:pt x="537" y="908"/>
                    <a:pt x="590" y="981"/>
                  </a:cubicBezTo>
                  <a:cubicBezTo>
                    <a:pt x="643" y="1054"/>
                    <a:pt x="704" y="1215"/>
                    <a:pt x="730" y="1268"/>
                  </a:cubicBezTo>
                  <a:lnTo>
                    <a:pt x="748" y="1298"/>
                  </a:lnTo>
                  <a:lnTo>
                    <a:pt x="700" y="592"/>
                  </a:lnTo>
                  <a:cubicBezTo>
                    <a:pt x="650" y="401"/>
                    <a:pt x="604" y="337"/>
                    <a:pt x="542" y="252"/>
                  </a:cubicBezTo>
                  <a:cubicBezTo>
                    <a:pt x="481" y="166"/>
                    <a:pt x="394" y="116"/>
                    <a:pt x="332" y="76"/>
                  </a:cubicBezTo>
                  <a:cubicBezTo>
                    <a:pt x="270" y="36"/>
                    <a:pt x="218" y="24"/>
                    <a:pt x="168" y="12"/>
                  </a:cubicBezTo>
                  <a:cubicBezTo>
                    <a:pt x="118" y="0"/>
                    <a:pt x="58" y="3"/>
                    <a:pt x="30" y="2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bg1">
                <a:lumMod val="50000"/>
                <a:lumOff val="50000"/>
              </a:schemeClr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4" name="Freeform 171"/>
            <p:cNvSpPr>
              <a:spLocks/>
            </p:cNvSpPr>
            <p:nvPr/>
          </p:nvSpPr>
          <p:spPr bwMode="auto">
            <a:xfrm>
              <a:off x="7419975" y="1652588"/>
              <a:ext cx="1114425" cy="3092450"/>
            </a:xfrm>
            <a:custGeom>
              <a:avLst/>
              <a:gdLst>
                <a:gd name="T0" fmla="*/ 644 w 702"/>
                <a:gd name="T1" fmla="*/ 0 h 1948"/>
                <a:gd name="T2" fmla="*/ 694 w 702"/>
                <a:gd name="T3" fmla="*/ 652 h 1948"/>
                <a:gd name="T4" fmla="*/ 702 w 702"/>
                <a:gd name="T5" fmla="*/ 844 h 1948"/>
                <a:gd name="T6" fmla="*/ 688 w 702"/>
                <a:gd name="T7" fmla="*/ 1190 h 1948"/>
                <a:gd name="T8" fmla="*/ 616 w 702"/>
                <a:gd name="T9" fmla="*/ 1342 h 1948"/>
                <a:gd name="T10" fmla="*/ 500 w 702"/>
                <a:gd name="T11" fmla="*/ 1380 h 1948"/>
                <a:gd name="T12" fmla="*/ 356 w 702"/>
                <a:gd name="T13" fmla="*/ 1388 h 1948"/>
                <a:gd name="T14" fmla="*/ 256 w 702"/>
                <a:gd name="T15" fmla="*/ 1458 h 1948"/>
                <a:gd name="T16" fmla="*/ 176 w 702"/>
                <a:gd name="T17" fmla="*/ 1592 h 1948"/>
                <a:gd name="T18" fmla="*/ 132 w 702"/>
                <a:gd name="T19" fmla="*/ 1706 h 1948"/>
                <a:gd name="T20" fmla="*/ 74 w 702"/>
                <a:gd name="T21" fmla="*/ 1872 h 1948"/>
                <a:gd name="T22" fmla="*/ 48 w 702"/>
                <a:gd name="T23" fmla="*/ 1948 h 1948"/>
                <a:gd name="T24" fmla="*/ 0 w 702"/>
                <a:gd name="T25" fmla="*/ 1238 h 1948"/>
                <a:gd name="T26" fmla="*/ 28 w 702"/>
                <a:gd name="T27" fmla="*/ 1106 h 1948"/>
                <a:gd name="T28" fmla="*/ 104 w 702"/>
                <a:gd name="T29" fmla="*/ 860 h 1948"/>
                <a:gd name="T30" fmla="*/ 194 w 702"/>
                <a:gd name="T31" fmla="*/ 710 h 1948"/>
                <a:gd name="T32" fmla="*/ 320 w 702"/>
                <a:gd name="T33" fmla="*/ 614 h 1948"/>
                <a:gd name="T34" fmla="*/ 610 w 702"/>
                <a:gd name="T35" fmla="*/ 552 h 1948"/>
                <a:gd name="T36" fmla="*/ 642 w 702"/>
                <a:gd name="T37" fmla="*/ 96 h 1948"/>
                <a:gd name="T38" fmla="*/ 644 w 702"/>
                <a:gd name="T39" fmla="*/ 0 h 194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02"/>
                <a:gd name="T61" fmla="*/ 0 h 1948"/>
                <a:gd name="T62" fmla="*/ 702 w 702"/>
                <a:gd name="T63" fmla="*/ 1948 h 194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02" h="1948">
                  <a:moveTo>
                    <a:pt x="644" y="0"/>
                  </a:moveTo>
                  <a:lnTo>
                    <a:pt x="694" y="652"/>
                  </a:lnTo>
                  <a:lnTo>
                    <a:pt x="702" y="844"/>
                  </a:lnTo>
                  <a:cubicBezTo>
                    <a:pt x="701" y="934"/>
                    <a:pt x="702" y="1107"/>
                    <a:pt x="688" y="1190"/>
                  </a:cubicBezTo>
                  <a:cubicBezTo>
                    <a:pt x="674" y="1273"/>
                    <a:pt x="647" y="1310"/>
                    <a:pt x="616" y="1342"/>
                  </a:cubicBezTo>
                  <a:cubicBezTo>
                    <a:pt x="585" y="1374"/>
                    <a:pt x="543" y="1372"/>
                    <a:pt x="500" y="1380"/>
                  </a:cubicBezTo>
                  <a:cubicBezTo>
                    <a:pt x="457" y="1388"/>
                    <a:pt x="397" y="1375"/>
                    <a:pt x="356" y="1388"/>
                  </a:cubicBezTo>
                  <a:cubicBezTo>
                    <a:pt x="315" y="1401"/>
                    <a:pt x="286" y="1424"/>
                    <a:pt x="256" y="1458"/>
                  </a:cubicBezTo>
                  <a:cubicBezTo>
                    <a:pt x="226" y="1492"/>
                    <a:pt x="197" y="1551"/>
                    <a:pt x="176" y="1592"/>
                  </a:cubicBezTo>
                  <a:cubicBezTo>
                    <a:pt x="155" y="1633"/>
                    <a:pt x="149" y="1659"/>
                    <a:pt x="132" y="1706"/>
                  </a:cubicBezTo>
                  <a:cubicBezTo>
                    <a:pt x="115" y="1753"/>
                    <a:pt x="88" y="1832"/>
                    <a:pt x="74" y="1872"/>
                  </a:cubicBezTo>
                  <a:lnTo>
                    <a:pt x="48" y="1948"/>
                  </a:lnTo>
                  <a:lnTo>
                    <a:pt x="0" y="1238"/>
                  </a:lnTo>
                  <a:lnTo>
                    <a:pt x="28" y="1106"/>
                  </a:lnTo>
                  <a:cubicBezTo>
                    <a:pt x="45" y="1043"/>
                    <a:pt x="76" y="926"/>
                    <a:pt x="104" y="860"/>
                  </a:cubicBezTo>
                  <a:cubicBezTo>
                    <a:pt x="132" y="794"/>
                    <a:pt x="158" y="751"/>
                    <a:pt x="194" y="710"/>
                  </a:cubicBezTo>
                  <a:cubicBezTo>
                    <a:pt x="230" y="669"/>
                    <a:pt x="251" y="640"/>
                    <a:pt x="320" y="614"/>
                  </a:cubicBezTo>
                  <a:cubicBezTo>
                    <a:pt x="389" y="588"/>
                    <a:pt x="556" y="638"/>
                    <a:pt x="610" y="552"/>
                  </a:cubicBezTo>
                  <a:cubicBezTo>
                    <a:pt x="664" y="466"/>
                    <a:pt x="636" y="188"/>
                    <a:pt x="642" y="96"/>
                  </a:cubicBezTo>
                  <a:lnTo>
                    <a:pt x="644" y="0"/>
                  </a:lnTo>
                  <a:close/>
                </a:path>
              </a:pathLst>
            </a:custGeom>
            <a:solidFill>
              <a:schemeClr val="bg1">
                <a:lumMod val="50000"/>
                <a:lumOff val="50000"/>
              </a:schemeClr>
            </a:solidFill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5" name="Freeform 172"/>
            <p:cNvSpPr>
              <a:spLocks/>
            </p:cNvSpPr>
            <p:nvPr/>
          </p:nvSpPr>
          <p:spPr bwMode="auto">
            <a:xfrm>
              <a:off x="6643688" y="1379538"/>
              <a:ext cx="533400" cy="1804987"/>
            </a:xfrm>
            <a:custGeom>
              <a:avLst/>
              <a:gdLst>
                <a:gd name="T0" fmla="*/ 76 w 336"/>
                <a:gd name="T1" fmla="*/ 1137 h 1137"/>
                <a:gd name="T2" fmla="*/ 10 w 336"/>
                <a:gd name="T3" fmla="*/ 927 h 1137"/>
                <a:gd name="T4" fmla="*/ 28 w 336"/>
                <a:gd name="T5" fmla="*/ 735 h 1137"/>
                <a:gd name="T6" fmla="*/ 178 w 336"/>
                <a:gd name="T7" fmla="*/ 549 h 1137"/>
                <a:gd name="T8" fmla="*/ 319 w 336"/>
                <a:gd name="T9" fmla="*/ 372 h 1137"/>
                <a:gd name="T10" fmla="*/ 280 w 336"/>
                <a:gd name="T11" fmla="*/ 0 h 11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6"/>
                <a:gd name="T19" fmla="*/ 0 h 1137"/>
                <a:gd name="T20" fmla="*/ 336 w 336"/>
                <a:gd name="T21" fmla="*/ 1137 h 11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6" h="1137">
                  <a:moveTo>
                    <a:pt x="76" y="1137"/>
                  </a:moveTo>
                  <a:cubicBezTo>
                    <a:pt x="65" y="1102"/>
                    <a:pt x="18" y="994"/>
                    <a:pt x="10" y="927"/>
                  </a:cubicBezTo>
                  <a:cubicBezTo>
                    <a:pt x="2" y="860"/>
                    <a:pt x="0" y="798"/>
                    <a:pt x="28" y="735"/>
                  </a:cubicBezTo>
                  <a:cubicBezTo>
                    <a:pt x="56" y="672"/>
                    <a:pt x="129" y="610"/>
                    <a:pt x="178" y="549"/>
                  </a:cubicBezTo>
                  <a:cubicBezTo>
                    <a:pt x="227" y="488"/>
                    <a:pt x="302" y="463"/>
                    <a:pt x="319" y="372"/>
                  </a:cubicBezTo>
                  <a:cubicBezTo>
                    <a:pt x="336" y="281"/>
                    <a:pt x="306" y="142"/>
                    <a:pt x="280" y="0"/>
                  </a:cubicBezTo>
                </a:path>
              </a:pathLst>
            </a:cu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6" name="Freeform 173"/>
            <p:cNvSpPr>
              <a:spLocks/>
            </p:cNvSpPr>
            <p:nvPr/>
          </p:nvSpPr>
          <p:spPr bwMode="auto">
            <a:xfrm>
              <a:off x="7150100" y="1970088"/>
              <a:ext cx="665163" cy="1295400"/>
            </a:xfrm>
            <a:custGeom>
              <a:avLst/>
              <a:gdLst>
                <a:gd name="T0" fmla="*/ 399 w 419"/>
                <a:gd name="T1" fmla="*/ 816 h 816"/>
                <a:gd name="T2" fmla="*/ 402 w 419"/>
                <a:gd name="T3" fmla="*/ 378 h 816"/>
                <a:gd name="T4" fmla="*/ 294 w 419"/>
                <a:gd name="T5" fmla="*/ 291 h 816"/>
                <a:gd name="T6" fmla="*/ 156 w 419"/>
                <a:gd name="T7" fmla="*/ 411 h 816"/>
                <a:gd name="T8" fmla="*/ 105 w 419"/>
                <a:gd name="T9" fmla="*/ 363 h 816"/>
                <a:gd name="T10" fmla="*/ 111 w 419"/>
                <a:gd name="T11" fmla="*/ 117 h 816"/>
                <a:gd name="T12" fmla="*/ 0 w 419"/>
                <a:gd name="T13" fmla="*/ 0 h 8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19"/>
                <a:gd name="T22" fmla="*/ 0 h 816"/>
                <a:gd name="T23" fmla="*/ 419 w 419"/>
                <a:gd name="T24" fmla="*/ 816 h 81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19" h="816">
                  <a:moveTo>
                    <a:pt x="399" y="816"/>
                  </a:moveTo>
                  <a:cubicBezTo>
                    <a:pt x="400" y="743"/>
                    <a:pt x="419" y="465"/>
                    <a:pt x="402" y="378"/>
                  </a:cubicBezTo>
                  <a:cubicBezTo>
                    <a:pt x="385" y="291"/>
                    <a:pt x="335" y="286"/>
                    <a:pt x="294" y="291"/>
                  </a:cubicBezTo>
                  <a:cubicBezTo>
                    <a:pt x="253" y="296"/>
                    <a:pt x="188" y="399"/>
                    <a:pt x="156" y="411"/>
                  </a:cubicBezTo>
                  <a:cubicBezTo>
                    <a:pt x="124" y="423"/>
                    <a:pt x="112" y="412"/>
                    <a:pt x="105" y="363"/>
                  </a:cubicBezTo>
                  <a:cubicBezTo>
                    <a:pt x="98" y="314"/>
                    <a:pt x="128" y="177"/>
                    <a:pt x="111" y="117"/>
                  </a:cubicBezTo>
                  <a:cubicBezTo>
                    <a:pt x="94" y="57"/>
                    <a:pt x="23" y="24"/>
                    <a:pt x="0" y="0"/>
                  </a:cubicBezTo>
                </a:path>
              </a:pathLst>
            </a:cu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25" name="Rectangle 195"/>
          <p:cNvSpPr>
            <a:spLocks noChangeArrowheads="1"/>
          </p:cNvSpPr>
          <p:nvPr/>
        </p:nvSpPr>
        <p:spPr bwMode="auto">
          <a:xfrm>
            <a:off x="384175" y="1619250"/>
            <a:ext cx="6159500" cy="132087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7" tIns="44450" rIns="90487" bIns="44450">
            <a:spAutoFit/>
          </a:bodyPr>
          <a:lstStyle/>
          <a:p>
            <a:pPr marL="342900" indent="-342900">
              <a:spcBef>
                <a:spcPts val="1200"/>
              </a:spcBef>
              <a:buFontTx/>
              <a:buChar char="•"/>
            </a:pPr>
            <a:r>
              <a:rPr lang="en-US" sz="2000" dirty="0"/>
              <a:t>Topological class (curve, surface junctions) at any location may be unambiguously determined from the topological numbers (#objects (</a:t>
            </a:r>
            <a:r>
              <a:rPr lang="el-GR" sz="2000" dirty="0"/>
              <a:t>ξ</a:t>
            </a:r>
            <a:r>
              <a:rPr lang="en-US" sz="2000" dirty="0"/>
              <a:t>), #tunnels (</a:t>
            </a:r>
            <a:r>
              <a:rPr lang="el-GR" sz="2000" dirty="0"/>
              <a:t>η</a:t>
            </a:r>
            <a:r>
              <a:rPr lang="en-US" sz="2000" dirty="0"/>
              <a:t>), and #cavities (</a:t>
            </a:r>
            <a:r>
              <a:rPr lang="el-GR" sz="2000" dirty="0"/>
              <a:t>δ</a:t>
            </a:r>
            <a:r>
              <a:rPr lang="en-US" sz="2000" dirty="0"/>
              <a:t>))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4175" y="2286000"/>
            <a:ext cx="7371723" cy="1655282"/>
            <a:chOff x="384175" y="2286000"/>
            <a:chExt cx="7371723" cy="1655282"/>
          </a:xfrm>
        </p:grpSpPr>
        <p:grpSp>
          <p:nvGrpSpPr>
            <p:cNvPr id="8" name="Group 7"/>
            <p:cNvGrpSpPr/>
            <p:nvPr/>
          </p:nvGrpSpPr>
          <p:grpSpPr>
            <a:xfrm>
              <a:off x="7481260" y="2286000"/>
              <a:ext cx="274638" cy="285750"/>
              <a:chOff x="7534275" y="2298700"/>
              <a:chExt cx="274638" cy="285750"/>
            </a:xfrm>
          </p:grpSpPr>
          <p:sp>
            <p:nvSpPr>
              <p:cNvPr id="30732" name="Oval 187"/>
              <p:cNvSpPr>
                <a:spLocks noChangeAspect="1" noChangeArrowheads="1"/>
              </p:cNvSpPr>
              <p:nvPr/>
            </p:nvSpPr>
            <p:spPr bwMode="auto">
              <a:xfrm>
                <a:off x="7648575" y="2419350"/>
                <a:ext cx="46038" cy="46038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3" name="Oval 188"/>
              <p:cNvSpPr>
                <a:spLocks noChangeAspect="1" noChangeArrowheads="1"/>
              </p:cNvSpPr>
              <p:nvPr/>
            </p:nvSpPr>
            <p:spPr bwMode="auto">
              <a:xfrm>
                <a:off x="7534275" y="2298700"/>
                <a:ext cx="274638" cy="285750"/>
              </a:xfrm>
              <a:prstGeom prst="ellipse">
                <a:avLst/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" name="Rectangle 195"/>
            <p:cNvSpPr>
              <a:spLocks noChangeArrowheads="1"/>
            </p:cNvSpPr>
            <p:nvPr/>
          </p:nvSpPr>
          <p:spPr bwMode="auto">
            <a:xfrm>
              <a:off x="384175" y="3543737"/>
              <a:ext cx="4873625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 marL="342900" indent="-342900">
                <a:spcBef>
                  <a:spcPts val="1200"/>
                </a:spcBef>
                <a:buFontTx/>
                <a:buChar char="•"/>
              </a:pPr>
              <a:r>
                <a:rPr lang="en-US" sz="2000" dirty="0" smtClean="0"/>
                <a:t>Curve </a:t>
              </a:r>
              <a:r>
                <a:rPr lang="en-US" sz="2000" dirty="0"/>
                <a:t>Interior: </a:t>
              </a:r>
              <a:r>
                <a:rPr lang="el-GR" sz="2000" dirty="0"/>
                <a:t>ξ</a:t>
              </a:r>
              <a:r>
                <a:rPr lang="en-US" sz="2000" dirty="0"/>
                <a:t> = 2; </a:t>
              </a:r>
              <a:r>
                <a:rPr lang="el-GR" sz="2000" dirty="0"/>
                <a:t>η</a:t>
              </a:r>
              <a:r>
                <a:rPr lang="en-US" sz="2000" dirty="0"/>
                <a:t> = 0; </a:t>
              </a:r>
              <a:r>
                <a:rPr lang="el-GR" sz="2000" dirty="0"/>
                <a:t>δ</a:t>
              </a:r>
              <a:r>
                <a:rPr lang="en-US" sz="2000" dirty="0"/>
                <a:t> = </a:t>
              </a:r>
              <a:r>
                <a:rPr lang="en-US" sz="2000" dirty="0" smtClean="0"/>
                <a:t>0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4175" y="3043158"/>
            <a:ext cx="6114927" cy="744617"/>
            <a:chOff x="384175" y="3043158"/>
            <a:chExt cx="6114927" cy="744617"/>
          </a:xfrm>
        </p:grpSpPr>
        <p:grpSp>
          <p:nvGrpSpPr>
            <p:cNvPr id="6" name="Group 5"/>
            <p:cNvGrpSpPr/>
            <p:nvPr/>
          </p:nvGrpSpPr>
          <p:grpSpPr>
            <a:xfrm>
              <a:off x="6224464" y="3502025"/>
              <a:ext cx="274638" cy="285750"/>
              <a:chOff x="6224464" y="3502025"/>
              <a:chExt cx="274638" cy="285750"/>
            </a:xfrm>
          </p:grpSpPr>
          <p:sp>
            <p:nvSpPr>
              <p:cNvPr id="30734" name="Oval 184"/>
              <p:cNvSpPr>
                <a:spLocks noChangeAspect="1" noChangeArrowheads="1"/>
              </p:cNvSpPr>
              <p:nvPr/>
            </p:nvSpPr>
            <p:spPr bwMode="auto">
              <a:xfrm>
                <a:off x="6338764" y="3622675"/>
                <a:ext cx="46038" cy="46038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5" name="Oval 185"/>
              <p:cNvSpPr>
                <a:spLocks noChangeAspect="1" noChangeArrowheads="1"/>
              </p:cNvSpPr>
              <p:nvPr/>
            </p:nvSpPr>
            <p:spPr bwMode="auto">
              <a:xfrm>
                <a:off x="6224464" y="3502025"/>
                <a:ext cx="274638" cy="285750"/>
              </a:xfrm>
              <a:prstGeom prst="ellipse">
                <a:avLst/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5" name="Rectangle 195"/>
            <p:cNvSpPr>
              <a:spLocks noChangeArrowheads="1"/>
            </p:cNvSpPr>
            <p:nvPr/>
          </p:nvSpPr>
          <p:spPr bwMode="auto">
            <a:xfrm>
              <a:off x="384175" y="3043158"/>
              <a:ext cx="4873625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 marL="342900" indent="-342900">
                <a:spcBef>
                  <a:spcPts val="1200"/>
                </a:spcBef>
                <a:buFontTx/>
                <a:buChar char="•"/>
              </a:pPr>
              <a:r>
                <a:rPr lang="en-US" sz="2000" dirty="0" smtClean="0"/>
                <a:t>Edge</a:t>
              </a:r>
              <a:r>
                <a:rPr lang="en-US" sz="2000" dirty="0"/>
                <a:t>: </a:t>
              </a:r>
              <a:r>
                <a:rPr lang="el-GR" sz="2000" dirty="0"/>
                <a:t>ξ</a:t>
              </a:r>
              <a:r>
                <a:rPr lang="en-US" sz="2000" dirty="0"/>
                <a:t> = 1; </a:t>
              </a:r>
              <a:r>
                <a:rPr lang="el-GR" sz="2000" dirty="0"/>
                <a:t>η</a:t>
              </a:r>
              <a:r>
                <a:rPr lang="en-US" sz="2000" dirty="0"/>
                <a:t> = 0; </a:t>
              </a:r>
              <a:r>
                <a:rPr lang="el-GR" sz="2000" dirty="0"/>
                <a:t>δ</a:t>
              </a:r>
              <a:r>
                <a:rPr lang="en-US" sz="2000" dirty="0"/>
                <a:t> = </a:t>
              </a:r>
              <a:r>
                <a:rPr lang="en-US" sz="2000" dirty="0" smtClean="0"/>
                <a:t>0</a:t>
              </a:r>
              <a:endParaRPr lang="en-US" sz="20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4175" y="3348038"/>
            <a:ext cx="7915276" cy="1093823"/>
            <a:chOff x="384175" y="3348038"/>
            <a:chExt cx="7915276" cy="1093823"/>
          </a:xfrm>
        </p:grpSpPr>
        <p:grpSp>
          <p:nvGrpSpPr>
            <p:cNvPr id="12" name="Group 11"/>
            <p:cNvGrpSpPr/>
            <p:nvPr/>
          </p:nvGrpSpPr>
          <p:grpSpPr>
            <a:xfrm>
              <a:off x="8024813" y="3348038"/>
              <a:ext cx="274638" cy="285750"/>
              <a:chOff x="8024813" y="3348038"/>
              <a:chExt cx="274638" cy="285750"/>
            </a:xfrm>
          </p:grpSpPr>
          <p:sp>
            <p:nvSpPr>
              <p:cNvPr id="30738" name="Oval 178"/>
              <p:cNvSpPr>
                <a:spLocks noChangeAspect="1" noChangeArrowheads="1"/>
              </p:cNvSpPr>
              <p:nvPr/>
            </p:nvSpPr>
            <p:spPr bwMode="auto">
              <a:xfrm>
                <a:off x="8139113" y="3468688"/>
                <a:ext cx="46038" cy="46038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9" name="Oval 179"/>
              <p:cNvSpPr>
                <a:spLocks noChangeAspect="1" noChangeArrowheads="1"/>
              </p:cNvSpPr>
              <p:nvPr/>
            </p:nvSpPr>
            <p:spPr bwMode="auto">
              <a:xfrm>
                <a:off x="8024813" y="3348038"/>
                <a:ext cx="274638" cy="285750"/>
              </a:xfrm>
              <a:prstGeom prst="ellipse">
                <a:avLst/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" name="Rectangle 195"/>
            <p:cNvSpPr>
              <a:spLocks noChangeArrowheads="1"/>
            </p:cNvSpPr>
            <p:nvPr/>
          </p:nvSpPr>
          <p:spPr bwMode="auto">
            <a:xfrm>
              <a:off x="384175" y="4044316"/>
              <a:ext cx="4873625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 marL="342900" indent="-342900">
                <a:spcBef>
                  <a:spcPts val="1200"/>
                </a:spcBef>
                <a:buFontTx/>
                <a:buChar char="•"/>
              </a:pPr>
              <a:r>
                <a:rPr lang="en-US" sz="2000" dirty="0" smtClean="0"/>
                <a:t>Surface </a:t>
              </a:r>
              <a:r>
                <a:rPr lang="en-US" sz="2000" dirty="0"/>
                <a:t>Interior: </a:t>
              </a:r>
              <a:r>
                <a:rPr lang="el-GR" sz="2000" dirty="0"/>
                <a:t>ξ</a:t>
              </a:r>
              <a:r>
                <a:rPr lang="en-US" sz="2000" dirty="0"/>
                <a:t> = 1; </a:t>
              </a:r>
              <a:r>
                <a:rPr lang="el-GR" sz="2000" dirty="0"/>
                <a:t>η</a:t>
              </a:r>
              <a:r>
                <a:rPr lang="en-US" sz="2000" dirty="0"/>
                <a:t> = 1; </a:t>
              </a:r>
              <a:r>
                <a:rPr lang="el-GR" sz="2000" dirty="0"/>
                <a:t>δ</a:t>
              </a:r>
              <a:r>
                <a:rPr lang="en-US" sz="2000" dirty="0"/>
                <a:t> = </a:t>
              </a:r>
              <a:r>
                <a:rPr lang="en-US" sz="2000" dirty="0" smtClean="0"/>
                <a:t>0</a:t>
              </a:r>
              <a:endParaRPr lang="en-US" sz="2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4175" y="1839913"/>
            <a:ext cx="6910388" cy="3102527"/>
            <a:chOff x="384175" y="1839913"/>
            <a:chExt cx="6910388" cy="3102527"/>
          </a:xfrm>
        </p:grpSpPr>
        <p:grpSp>
          <p:nvGrpSpPr>
            <p:cNvPr id="10" name="Group 9"/>
            <p:cNvGrpSpPr/>
            <p:nvPr/>
          </p:nvGrpSpPr>
          <p:grpSpPr>
            <a:xfrm>
              <a:off x="7019925" y="1839913"/>
              <a:ext cx="274638" cy="285750"/>
              <a:chOff x="7019925" y="1839913"/>
              <a:chExt cx="274638" cy="285750"/>
            </a:xfrm>
          </p:grpSpPr>
          <p:sp>
            <p:nvSpPr>
              <p:cNvPr id="30736" name="Oval 181"/>
              <p:cNvSpPr>
                <a:spLocks noChangeAspect="1" noChangeArrowheads="1"/>
              </p:cNvSpPr>
              <p:nvPr/>
            </p:nvSpPr>
            <p:spPr bwMode="auto">
              <a:xfrm>
                <a:off x="7134225" y="1960563"/>
                <a:ext cx="46038" cy="46038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37" name="Oval 182"/>
              <p:cNvSpPr>
                <a:spLocks noChangeAspect="1" noChangeArrowheads="1"/>
              </p:cNvSpPr>
              <p:nvPr/>
            </p:nvSpPr>
            <p:spPr bwMode="auto">
              <a:xfrm>
                <a:off x="7019925" y="1839913"/>
                <a:ext cx="274638" cy="285750"/>
              </a:xfrm>
              <a:prstGeom prst="ellipse">
                <a:avLst/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7" name="Rectangle 195"/>
            <p:cNvSpPr>
              <a:spLocks noChangeArrowheads="1"/>
            </p:cNvSpPr>
            <p:nvPr/>
          </p:nvSpPr>
          <p:spPr bwMode="auto">
            <a:xfrm>
              <a:off x="384175" y="4544895"/>
              <a:ext cx="4873625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 marL="342900" indent="-342900">
                <a:spcBef>
                  <a:spcPts val="1200"/>
                </a:spcBef>
                <a:buFontTx/>
                <a:buChar char="•"/>
              </a:pPr>
              <a:r>
                <a:rPr lang="en-US" sz="2000" dirty="0" smtClean="0"/>
                <a:t>Curve-Curve junction: </a:t>
              </a:r>
              <a:r>
                <a:rPr lang="el-GR" sz="2000" dirty="0" smtClean="0"/>
                <a:t>ξ</a:t>
              </a:r>
              <a:r>
                <a:rPr lang="en-US" sz="2000" dirty="0" smtClean="0"/>
                <a:t> &gt; 2; </a:t>
              </a:r>
              <a:r>
                <a:rPr lang="el-GR" sz="2000" dirty="0" smtClean="0"/>
                <a:t>η</a:t>
              </a:r>
              <a:r>
                <a:rPr lang="en-US" sz="2000" dirty="0" smtClean="0"/>
                <a:t> = 0; </a:t>
              </a:r>
              <a:r>
                <a:rPr lang="el-GR" sz="2000" dirty="0" smtClean="0"/>
                <a:t>δ</a:t>
              </a:r>
              <a:r>
                <a:rPr lang="en-US" sz="2000" dirty="0" smtClean="0"/>
                <a:t> = 0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84175" y="3032125"/>
            <a:ext cx="6519863" cy="2410894"/>
            <a:chOff x="384175" y="3032125"/>
            <a:chExt cx="6519863" cy="2410894"/>
          </a:xfrm>
        </p:grpSpPr>
        <p:grpSp>
          <p:nvGrpSpPr>
            <p:cNvPr id="11" name="Group 10"/>
            <p:cNvGrpSpPr/>
            <p:nvPr/>
          </p:nvGrpSpPr>
          <p:grpSpPr>
            <a:xfrm>
              <a:off x="6629400" y="3032125"/>
              <a:ext cx="274638" cy="285750"/>
              <a:chOff x="6629400" y="3032125"/>
              <a:chExt cx="274638" cy="285750"/>
            </a:xfrm>
          </p:grpSpPr>
          <p:sp>
            <p:nvSpPr>
              <p:cNvPr id="30740" name="Oval 175"/>
              <p:cNvSpPr>
                <a:spLocks noChangeAspect="1" noChangeArrowheads="1"/>
              </p:cNvSpPr>
              <p:nvPr/>
            </p:nvSpPr>
            <p:spPr bwMode="auto">
              <a:xfrm>
                <a:off x="6743700" y="3152775"/>
                <a:ext cx="46038" cy="46038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41" name="Oval 176"/>
              <p:cNvSpPr>
                <a:spLocks noChangeAspect="1" noChangeArrowheads="1"/>
              </p:cNvSpPr>
              <p:nvPr/>
            </p:nvSpPr>
            <p:spPr bwMode="auto">
              <a:xfrm>
                <a:off x="6629400" y="3032125"/>
                <a:ext cx="274638" cy="285750"/>
              </a:xfrm>
              <a:prstGeom prst="ellipse">
                <a:avLst/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8" name="Rectangle 195"/>
            <p:cNvSpPr>
              <a:spLocks noChangeArrowheads="1"/>
            </p:cNvSpPr>
            <p:nvPr/>
          </p:nvSpPr>
          <p:spPr bwMode="auto">
            <a:xfrm>
              <a:off x="384175" y="5045474"/>
              <a:ext cx="4873625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 marL="342900" indent="-342900">
                <a:spcBef>
                  <a:spcPts val="1200"/>
                </a:spcBef>
                <a:buFontTx/>
                <a:buChar char="•"/>
              </a:pPr>
              <a:r>
                <a:rPr lang="en-US" sz="2000" dirty="0" smtClean="0"/>
                <a:t>Surface-Curve junction: </a:t>
              </a:r>
              <a:r>
                <a:rPr lang="el-GR" sz="2000" dirty="0" smtClean="0"/>
                <a:t>ξ</a:t>
              </a:r>
              <a:r>
                <a:rPr lang="en-US" sz="2000" dirty="0" smtClean="0"/>
                <a:t> &gt; 1; </a:t>
              </a:r>
              <a:r>
                <a:rPr lang="el-GR" sz="2000" dirty="0" smtClean="0"/>
                <a:t>η</a:t>
              </a:r>
              <a:r>
                <a:rPr lang="en-US" sz="2000" dirty="0" smtClean="0"/>
                <a:t> = 1; </a:t>
              </a:r>
              <a:r>
                <a:rPr lang="el-GR" sz="2000" dirty="0" smtClean="0"/>
                <a:t>δ</a:t>
              </a:r>
              <a:r>
                <a:rPr lang="en-US" sz="2000" dirty="0" smtClean="0"/>
                <a:t> = 0</a:t>
              </a:r>
              <a:endParaRPr lang="en-US" sz="20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175" y="4114800"/>
            <a:ext cx="7214336" cy="1828800"/>
            <a:chOff x="384175" y="4114800"/>
            <a:chExt cx="7214336" cy="1828800"/>
          </a:xfrm>
        </p:grpSpPr>
        <p:grpSp>
          <p:nvGrpSpPr>
            <p:cNvPr id="13" name="Group 12"/>
            <p:cNvGrpSpPr/>
            <p:nvPr/>
          </p:nvGrpSpPr>
          <p:grpSpPr>
            <a:xfrm>
              <a:off x="7323873" y="4114800"/>
              <a:ext cx="274638" cy="285750"/>
              <a:chOff x="7323873" y="4114800"/>
              <a:chExt cx="274638" cy="285750"/>
            </a:xfrm>
          </p:grpSpPr>
          <p:sp>
            <p:nvSpPr>
              <p:cNvPr id="33" name="Oval 184"/>
              <p:cNvSpPr>
                <a:spLocks noChangeAspect="1" noChangeArrowheads="1"/>
              </p:cNvSpPr>
              <p:nvPr/>
            </p:nvSpPr>
            <p:spPr bwMode="auto">
              <a:xfrm>
                <a:off x="7438173" y="4235450"/>
                <a:ext cx="46038" cy="46038"/>
              </a:xfrm>
              <a:prstGeom prst="ellipse">
                <a:avLst/>
              </a:prstGeom>
              <a:solidFill>
                <a:srgbClr val="000000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Oval 185"/>
              <p:cNvSpPr>
                <a:spLocks noChangeAspect="1" noChangeArrowheads="1"/>
              </p:cNvSpPr>
              <p:nvPr/>
            </p:nvSpPr>
            <p:spPr bwMode="auto">
              <a:xfrm>
                <a:off x="7323873" y="4114800"/>
                <a:ext cx="274638" cy="285750"/>
              </a:xfrm>
              <a:prstGeom prst="ellipse">
                <a:avLst/>
              </a:prstGeom>
              <a:noFill/>
              <a:ln w="12700">
                <a:solidFill>
                  <a:srgbClr val="FF66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" name="Rectangle 195"/>
            <p:cNvSpPr>
              <a:spLocks noChangeArrowheads="1"/>
            </p:cNvSpPr>
            <p:nvPr/>
          </p:nvSpPr>
          <p:spPr bwMode="auto">
            <a:xfrm>
              <a:off x="384175" y="5546055"/>
              <a:ext cx="5178425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90487" tIns="44450" rIns="90487" bIns="44450">
              <a:spAutoFit/>
            </a:bodyPr>
            <a:lstStyle/>
            <a:p>
              <a:pPr marL="342900" indent="-342900">
                <a:spcBef>
                  <a:spcPts val="1200"/>
                </a:spcBef>
                <a:buFontTx/>
                <a:buChar char="•"/>
              </a:pPr>
              <a:r>
                <a:rPr lang="en-US" sz="2000" dirty="0" smtClean="0"/>
                <a:t>Surface-Surface junction: </a:t>
              </a:r>
              <a:r>
                <a:rPr lang="el-GR" sz="2000" dirty="0" smtClean="0"/>
                <a:t>ξ</a:t>
              </a:r>
              <a:r>
                <a:rPr lang="en-US" sz="2000" dirty="0" smtClean="0"/>
                <a:t> = 1; </a:t>
              </a:r>
              <a:r>
                <a:rPr lang="el-GR" sz="2000" dirty="0" smtClean="0"/>
                <a:t>η</a:t>
              </a:r>
              <a:r>
                <a:rPr lang="en-US" sz="2000" dirty="0" smtClean="0"/>
                <a:t> &gt; 1; </a:t>
              </a:r>
              <a:r>
                <a:rPr lang="el-GR" sz="2000" dirty="0" smtClean="0"/>
                <a:t>δ</a:t>
              </a:r>
              <a:r>
                <a:rPr lang="en-US" sz="2000" dirty="0" smtClean="0"/>
                <a:t> = 0</a:t>
              </a:r>
              <a:endParaRPr lang="en-US" sz="2000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401381" y="6159362"/>
            <a:ext cx="8610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 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Chaudhuri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"3D digital topology under binary transformation with applications," 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 Vis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Und,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63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:418-429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1996</a:t>
            </a:r>
            <a:endParaRPr lang="en-US" sz="9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158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8" name="Rectangle 1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772400" cy="1143000"/>
          </a:xfrm>
        </p:spPr>
        <p:txBody>
          <a:bodyPr/>
          <a:lstStyle/>
          <a:p>
            <a:r>
              <a:rPr lang="en-US" sz="3600" dirty="0" smtClean="0"/>
              <a:t>Digital Topological Analysis</a:t>
            </a:r>
            <a:endParaRPr lang="en-US" sz="3600" dirty="0"/>
          </a:p>
        </p:txBody>
      </p:sp>
      <p:sp>
        <p:nvSpPr>
          <p:cNvPr id="20" name="Rectangle 10"/>
          <p:cNvSpPr txBox="1">
            <a:spLocks noChangeArrowheads="1"/>
          </p:cNvSpPr>
          <p:nvPr/>
        </p:nvSpPr>
        <p:spPr>
          <a:xfrm>
            <a:off x="355599" y="1381831"/>
            <a:ext cx="5396161" cy="1787525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Identifies plates/rods and other topological entities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latin typeface="+mn-lt"/>
              </a:rPr>
              <a:t>Able to distinguish between fracture/ non-fracture groups via </a:t>
            </a:r>
            <a:r>
              <a:rPr lang="en-US" sz="2000" i="1" kern="0" dirty="0" smtClean="0">
                <a:latin typeface="+mn-lt"/>
              </a:rPr>
              <a:t>in vivo</a:t>
            </a:r>
            <a:r>
              <a:rPr lang="en-US" sz="2000" kern="0" dirty="0" smtClean="0">
                <a:latin typeface="+mn-lt"/>
              </a:rPr>
              <a:t> MRI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Being used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by several leading research groups 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09807" y="1341366"/>
            <a:ext cx="2971551" cy="3412530"/>
            <a:chOff x="5909807" y="1399359"/>
            <a:chExt cx="2971551" cy="3412530"/>
          </a:xfrm>
        </p:grpSpPr>
        <p:sp>
          <p:nvSpPr>
            <p:cNvPr id="8" name="TextBox 7"/>
            <p:cNvSpPr txBox="1"/>
            <p:nvPr/>
          </p:nvSpPr>
          <p:spPr>
            <a:xfrm>
              <a:off x="6607289" y="3888559"/>
              <a:ext cx="1576586" cy="923330"/>
            </a:xfrm>
            <a:prstGeom prst="rect">
              <a:avLst/>
            </a:prstGeom>
            <a:solidFill>
              <a:srgbClr val="000000"/>
            </a:solidFill>
            <a:ln w="19050"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00B050"/>
                  </a:solidFill>
                </a:rPr>
                <a:t>Surface = plate</a:t>
              </a:r>
            </a:p>
            <a:p>
              <a:pPr algn="ctr"/>
              <a:r>
                <a:rPr lang="en-US" dirty="0" smtClean="0">
                  <a:solidFill>
                    <a:srgbClr val="FF0000"/>
                  </a:solidFill>
                </a:rPr>
                <a:t>Rod = curve</a:t>
              </a:r>
            </a:p>
            <a:p>
              <a:pPr algn="ctr"/>
              <a:r>
                <a:rPr lang="en-US" dirty="0" smtClean="0">
                  <a:solidFill>
                    <a:srgbClr val="0033CC"/>
                  </a:solidFill>
                </a:rPr>
                <a:t>Junction</a:t>
              </a:r>
            </a:p>
          </p:txBody>
        </p:sp>
        <p:pic>
          <p:nvPicPr>
            <p:cNvPr id="3097" name="Picture 2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01"/>
            <a:stretch/>
          </p:blipFill>
          <p:spPr bwMode="auto">
            <a:xfrm>
              <a:off x="5909807" y="1399359"/>
              <a:ext cx="2971551" cy="23966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04801" y="2971800"/>
            <a:ext cx="8559800" cy="3098800"/>
            <a:chOff x="304801" y="3279422"/>
            <a:chExt cx="8559800" cy="3098800"/>
          </a:xfrm>
        </p:grpSpPr>
        <p:sp>
          <p:nvSpPr>
            <p:cNvPr id="19" name="TextBox 18"/>
            <p:cNvSpPr txBox="1"/>
            <p:nvPr/>
          </p:nvSpPr>
          <p:spPr>
            <a:xfrm>
              <a:off x="5816601" y="5461000"/>
              <a:ext cx="3048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Age and disease-related topological changes</a:t>
              </a:r>
              <a:endParaRPr lang="en-US" sz="2000" dirty="0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04801" y="3279422"/>
              <a:ext cx="5372100" cy="3098800"/>
              <a:chOff x="304801" y="3124200"/>
              <a:chExt cx="5372100" cy="3098800"/>
            </a:xfrm>
          </p:grpSpPr>
          <p:sp>
            <p:nvSpPr>
              <p:cNvPr id="3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558800" y="3124200"/>
                <a:ext cx="5118100" cy="3098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8918" y="3897313"/>
                <a:ext cx="1082675" cy="1222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9" name="Picture 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85445" y="3897313"/>
                <a:ext cx="1082675" cy="1222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0" name="Picture 8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91973" y="3897313"/>
                <a:ext cx="1082675" cy="1222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81" name="Picture 9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2788" y="3897313"/>
                <a:ext cx="1068388" cy="12223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17"/>
              <p:cNvSpPr>
                <a:spLocks noChangeArrowheads="1"/>
              </p:cNvSpPr>
              <p:nvPr/>
            </p:nvSpPr>
            <p:spPr bwMode="auto">
              <a:xfrm>
                <a:off x="990600" y="5657850"/>
                <a:ext cx="41036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cs typeface="Arial" pitchFamily="34" charset="0"/>
                  </a:rPr>
                  <a:t>58.1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5" name="Rectangle 18"/>
              <p:cNvSpPr>
                <a:spLocks noChangeArrowheads="1"/>
              </p:cNvSpPr>
              <p:nvPr/>
            </p:nvSpPr>
            <p:spPr bwMode="auto">
              <a:xfrm>
                <a:off x="2268538" y="5657850"/>
                <a:ext cx="41036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cs typeface="Arial" pitchFamily="34" charset="0"/>
                  </a:rPr>
                  <a:t>15.7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3495675" y="5657850"/>
                <a:ext cx="306174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cs typeface="Arial" pitchFamily="34" charset="0"/>
                  </a:rPr>
                  <a:t>9.8 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4722813" y="5657850"/>
                <a:ext cx="259686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cs typeface="Arial" pitchFamily="34" charset="0"/>
                  </a:rPr>
                  <a:t>3.5</a:t>
                </a: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rgbClr val="FF0000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1731963" y="5334000"/>
                <a:ext cx="2606547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cs typeface="Arial" pitchFamily="34" charset="0"/>
                  </a:rPr>
                  <a:t>Surface/Curve(Plate/Rod) Ratio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1" name="Rectangle 22"/>
              <p:cNvSpPr>
                <a:spLocks noChangeArrowheads="1"/>
              </p:cNvSpPr>
              <p:nvPr/>
            </p:nvSpPr>
            <p:spPr bwMode="auto">
              <a:xfrm>
                <a:off x="820738" y="3408363"/>
                <a:ext cx="985013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cs typeface="Arial" pitchFamily="34" charset="0"/>
                  </a:rPr>
                  <a:t>young adult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22" name="Rectangle 23"/>
              <p:cNvSpPr>
                <a:spLocks noChangeArrowheads="1"/>
              </p:cNvSpPr>
              <p:nvPr/>
            </p:nvSpPr>
            <p:spPr bwMode="auto">
              <a:xfrm>
                <a:off x="4377707" y="3302000"/>
                <a:ext cx="1061380" cy="492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cs typeface="Arial" pitchFamily="34" charset="0"/>
                  </a:rPr>
                  <a:t>osteoporotic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cs typeface="Arial" pitchFamily="34" charset="0"/>
                  </a:rPr>
                  <a:t>old age</a:t>
                </a:r>
              </a:p>
            </p:txBody>
          </p:sp>
          <p:sp>
            <p:nvSpPr>
              <p:cNvPr id="30" name="Rectangle 22"/>
              <p:cNvSpPr>
                <a:spLocks noChangeArrowheads="1"/>
              </p:cNvSpPr>
              <p:nvPr/>
            </p:nvSpPr>
            <p:spPr bwMode="auto">
              <a:xfrm>
                <a:off x="820738" y="5110874"/>
                <a:ext cx="76354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cs typeface="Arial" pitchFamily="34" charset="0"/>
                  </a:rPr>
                  <a:t>plate-like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cs typeface="Arial" pitchFamily="34" charset="0"/>
                </a:endParaRPr>
              </a:p>
            </p:txBody>
          </p:sp>
          <p:sp>
            <p:nvSpPr>
              <p:cNvPr id="31" name="Rectangle 22"/>
              <p:cNvSpPr>
                <a:spLocks noChangeArrowheads="1"/>
              </p:cNvSpPr>
              <p:nvPr/>
            </p:nvSpPr>
            <p:spPr bwMode="auto">
              <a:xfrm>
                <a:off x="4460774" y="5110874"/>
                <a:ext cx="62966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600" dirty="0">
                    <a:solidFill>
                      <a:srgbClr val="FFFF00"/>
                    </a:solidFill>
                    <a:cs typeface="Arial" pitchFamily="34" charset="0"/>
                  </a:rPr>
                  <a:t>r</a:t>
                </a:r>
                <a:r>
                  <a:rPr kumimoji="0" lang="en-US" sz="1600" b="0" i="0" u="none" strike="noStrike" cap="none" normalizeH="0" baseline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cs typeface="Arial" pitchFamily="34" charset="0"/>
                  </a:rPr>
                  <a:t>od-like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cs typeface="Arial" pitchFamily="34" charset="0"/>
                </a:endParaRPr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1728418" y="5260363"/>
                <a:ext cx="2638424" cy="0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Rectangle 26"/>
              <p:cNvSpPr/>
              <p:nvPr/>
            </p:nvSpPr>
            <p:spPr>
              <a:xfrm>
                <a:off x="304801" y="3301999"/>
                <a:ext cx="5372100" cy="271780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401381" y="5885950"/>
            <a:ext cx="86106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Saha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Gomberg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Wehrli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"Three-dimensional digital topological characterization of cancellous bone architecture,"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Imag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900" i="1" dirty="0" err="1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</a:t>
            </a:r>
            <a:r>
              <a:rPr lang="en-US" sz="900" i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Tech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:81-90</a:t>
            </a:r>
            <a:r>
              <a:rPr lang="en-US" sz="9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900" dirty="0" smtClean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 smtClean="0">
                <a:solidFill>
                  <a:srgbClr val="00B0F0"/>
                </a:solidFill>
              </a:rPr>
              <a:t>Gomberg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smtClean="0">
                <a:solidFill>
                  <a:srgbClr val="00B0F0"/>
                </a:solidFill>
              </a:rPr>
              <a:t>Saha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smtClean="0">
                <a:solidFill>
                  <a:srgbClr val="00B0F0"/>
                </a:solidFill>
              </a:rPr>
              <a:t>Song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smtClean="0">
                <a:solidFill>
                  <a:srgbClr val="00B0F0"/>
                </a:solidFill>
              </a:rPr>
              <a:t>Hwang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smtClean="0">
                <a:solidFill>
                  <a:srgbClr val="00B0F0"/>
                </a:solidFill>
              </a:rPr>
              <a:t>Wehrli</a:t>
            </a:r>
            <a:r>
              <a:rPr lang="en-US" sz="900" dirty="0">
                <a:solidFill>
                  <a:srgbClr val="00B0F0"/>
                </a:solidFill>
              </a:rPr>
              <a:t>, "Topological analysis of trabecular bone MR images," </a:t>
            </a:r>
            <a:r>
              <a:rPr lang="en-US" sz="900" i="1" dirty="0">
                <a:solidFill>
                  <a:srgbClr val="00B0F0"/>
                </a:solidFill>
              </a:rPr>
              <a:t>IEEE </a:t>
            </a:r>
            <a:r>
              <a:rPr lang="en-US" sz="900" i="1" dirty="0" smtClean="0">
                <a:solidFill>
                  <a:srgbClr val="00B0F0"/>
                </a:solidFill>
              </a:rPr>
              <a:t>Trans Med </a:t>
            </a:r>
            <a:r>
              <a:rPr lang="en-US" sz="900" i="1" dirty="0" err="1" smtClean="0">
                <a:solidFill>
                  <a:srgbClr val="00B0F0"/>
                </a:solidFill>
              </a:rPr>
              <a:t>Imag</a:t>
            </a:r>
            <a:r>
              <a:rPr lang="en-US" sz="900" dirty="0" smtClean="0">
                <a:solidFill>
                  <a:srgbClr val="00B0F0"/>
                </a:solidFill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</a:rPr>
              <a:t>19</a:t>
            </a:r>
            <a:r>
              <a:rPr lang="en-US" sz="900" dirty="0" smtClean="0">
                <a:solidFill>
                  <a:srgbClr val="00B0F0"/>
                </a:solidFill>
              </a:rPr>
              <a:t>:166-174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smtClean="0">
                <a:solidFill>
                  <a:srgbClr val="00B0F0"/>
                </a:solidFill>
              </a:rPr>
              <a:t>2000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srgbClr val="00B0F0"/>
                </a:solidFill>
              </a:rPr>
              <a:t>Wehrli, </a:t>
            </a:r>
            <a:r>
              <a:rPr lang="en-US" sz="900" dirty="0" smtClean="0">
                <a:solidFill>
                  <a:srgbClr val="00B0F0"/>
                </a:solidFill>
              </a:rPr>
              <a:t>Gomberg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smtClean="0">
                <a:solidFill>
                  <a:srgbClr val="00B0F0"/>
                </a:solidFill>
              </a:rPr>
              <a:t>Saha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smtClean="0">
                <a:solidFill>
                  <a:srgbClr val="00B0F0"/>
                </a:solidFill>
              </a:rPr>
              <a:t>Song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smtClean="0">
                <a:solidFill>
                  <a:srgbClr val="00B0F0"/>
                </a:solidFill>
              </a:rPr>
              <a:t>Hwang</a:t>
            </a:r>
            <a:r>
              <a:rPr lang="en-US" sz="900" dirty="0">
                <a:solidFill>
                  <a:srgbClr val="00B0F0"/>
                </a:solidFill>
              </a:rPr>
              <a:t>, </a:t>
            </a:r>
            <a:r>
              <a:rPr lang="en-US" sz="900" dirty="0" smtClean="0">
                <a:solidFill>
                  <a:srgbClr val="00B0F0"/>
                </a:solidFill>
              </a:rPr>
              <a:t>Snyder</a:t>
            </a:r>
            <a:r>
              <a:rPr lang="en-US" sz="900" dirty="0">
                <a:solidFill>
                  <a:srgbClr val="00B0F0"/>
                </a:solidFill>
              </a:rPr>
              <a:t>, "Digital topological analysis of in vivo </a:t>
            </a:r>
            <a:r>
              <a:rPr lang="en-US" sz="900" dirty="0" smtClean="0">
                <a:solidFill>
                  <a:srgbClr val="00B0F0"/>
                </a:solidFill>
              </a:rPr>
              <a:t>….. of </a:t>
            </a:r>
            <a:r>
              <a:rPr lang="en-US" sz="900" dirty="0">
                <a:solidFill>
                  <a:srgbClr val="00B0F0"/>
                </a:solidFill>
              </a:rPr>
              <a:t>trabecular bone </a:t>
            </a:r>
            <a:r>
              <a:rPr lang="en-US" sz="900" dirty="0" smtClean="0">
                <a:solidFill>
                  <a:srgbClr val="00B0F0"/>
                </a:solidFill>
              </a:rPr>
              <a:t>……..," </a:t>
            </a:r>
            <a:r>
              <a:rPr lang="en-US" sz="900" i="1" dirty="0" smtClean="0">
                <a:solidFill>
                  <a:srgbClr val="00B0F0"/>
                </a:solidFill>
              </a:rPr>
              <a:t>J </a:t>
            </a:r>
            <a:r>
              <a:rPr lang="en-US" sz="900" i="1" dirty="0">
                <a:solidFill>
                  <a:srgbClr val="00B0F0"/>
                </a:solidFill>
              </a:rPr>
              <a:t>Bone </a:t>
            </a:r>
            <a:r>
              <a:rPr lang="en-US" sz="900" i="1" dirty="0" smtClean="0">
                <a:solidFill>
                  <a:srgbClr val="00B0F0"/>
                </a:solidFill>
              </a:rPr>
              <a:t>Min Res</a:t>
            </a:r>
            <a:r>
              <a:rPr lang="en-US" sz="900" dirty="0" smtClean="0">
                <a:solidFill>
                  <a:srgbClr val="00B0F0"/>
                </a:solidFill>
              </a:rPr>
              <a:t>, </a:t>
            </a:r>
            <a:r>
              <a:rPr lang="en-US" sz="900" b="1" dirty="0" smtClean="0">
                <a:solidFill>
                  <a:srgbClr val="00B0F0"/>
                </a:solidFill>
              </a:rPr>
              <a:t>16</a:t>
            </a:r>
            <a:r>
              <a:rPr lang="en-US" sz="900" dirty="0" smtClean="0">
                <a:solidFill>
                  <a:srgbClr val="00B0F0"/>
                </a:solidFill>
              </a:rPr>
              <a:t>:1520-1531</a:t>
            </a:r>
            <a:r>
              <a:rPr lang="en-US" sz="900" dirty="0">
                <a:solidFill>
                  <a:srgbClr val="00B0F0"/>
                </a:solidFill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303221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aha Style">
      <a:dk1>
        <a:srgbClr val="FFFFFF"/>
      </a:dk1>
      <a:lt1>
        <a:srgbClr val="000000"/>
      </a:lt1>
      <a:dk2>
        <a:srgbClr val="FFFF00"/>
      </a:dk2>
      <a:lt2>
        <a:srgbClr val="0000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4018</TotalTime>
  <Words>1277</Words>
  <Application>Microsoft Office PowerPoint</Application>
  <PresentationFormat>On-screen Show (4:3)</PresentationFormat>
  <Paragraphs>190</Paragraphs>
  <Slides>22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Narrow</vt:lpstr>
      <vt:lpstr>Calibri</vt:lpstr>
      <vt:lpstr>Cambria Math</vt:lpstr>
      <vt:lpstr>Symbol</vt:lpstr>
      <vt:lpstr>Times New Roman</vt:lpstr>
      <vt:lpstr>Office Theme</vt:lpstr>
      <vt:lpstr>Worksheet</vt:lpstr>
      <vt:lpstr> Punam Kumar Saha Professor Departments of ECE and Radiology University of Iowa pksaha@engineering.uiowa.edu </vt:lpstr>
      <vt:lpstr>References</vt:lpstr>
      <vt:lpstr>References (Contd.)</vt:lpstr>
      <vt:lpstr>Osteoporosis, Trabecular Bone Micro-Architecture, and Plate-Rod Distribution</vt:lpstr>
      <vt:lpstr>Bone Mineral Density (BMD) and Miro-Architecture</vt:lpstr>
      <vt:lpstr>In Vivo Imaging Offers an Opportunity for           Virtual Bone Biopsy</vt:lpstr>
      <vt:lpstr>Topology of Trabecular Networks</vt:lpstr>
      <vt:lpstr>Topological Analysis</vt:lpstr>
      <vt:lpstr>Digital Topological Analysis</vt:lpstr>
      <vt:lpstr>Measures TB thickness/Spacing at In Vivo Resolution using Fuzzy Distance Transform</vt:lpstr>
      <vt:lpstr>Recent Works: Volumetric Topological Analysis</vt:lpstr>
      <vt:lpstr>Intermediate Steps</vt:lpstr>
      <vt:lpstr>CT Imaging</vt:lpstr>
      <vt:lpstr>High Intra- and Inter-Modality Reproducibility</vt:lpstr>
      <vt:lpstr>VTA Measure for TB with Distinctively Different Strengths</vt:lpstr>
      <vt:lpstr>Ability To Predict Mechanical Properties</vt:lpstr>
      <vt:lpstr>Results of a Human Pilot Study</vt:lpstr>
      <vt:lpstr>Bone Characterization in Different Human Groups</vt:lpstr>
      <vt:lpstr>Bone Micro-Architecture among  Eugonadal and Hypogonadal Men</vt:lpstr>
      <vt:lpstr>Treatment Effects Hypogonadal Men</vt:lpstr>
      <vt:lpstr>MRI of Proximal Femur Microarchitecture as a Biomarker of Bone Quality</vt:lpstr>
      <vt:lpstr>Summary</vt:lpstr>
    </vt:vector>
  </TitlesOfParts>
  <Company>The University of Iowa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Punam K Saha Departments of ECE and Radiology University of Iowa</dc:title>
  <dc:creator>pksaha</dc:creator>
  <cp:lastModifiedBy>pksaha</cp:lastModifiedBy>
  <cp:revision>188</cp:revision>
  <dcterms:created xsi:type="dcterms:W3CDTF">2011-11-02T21:28:29Z</dcterms:created>
  <dcterms:modified xsi:type="dcterms:W3CDTF">2015-12-31T22:04:39Z</dcterms:modified>
</cp:coreProperties>
</file>