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6"/>
  </p:normalViewPr>
  <p:slideViewPr>
    <p:cSldViewPr snapToGrid="0">
      <p:cViewPr>
        <p:scale>
          <a:sx n="125" d="100"/>
          <a:sy n="12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490A-096C-DCAB-8837-032A8C8DC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33DB5-8CCD-E413-B227-D785F36E6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012DC-BB11-6E7F-D7F5-001F707F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D82E4-AFD4-139B-B38D-2B318558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8870A-2C3D-A43F-8F58-DEE986E5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F784B-8E70-E576-E23D-4F83B69D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FEFC4A-898A-E469-6C3A-6AC123E81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A1FC5-4562-A49B-CB0B-8ADE2011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657E0-1BF8-1A2F-B278-13147293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1B45-5649-1F26-3630-65554B4E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5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828429-3FD2-BC33-11E0-AF4021750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8663D-033A-F8EC-D2CB-DF5F0923A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5F993-06DF-6240-45E4-B52331CA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E45-5EA5-0032-ECCE-5CFBB2D1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098C7-D004-B86F-2AE3-C359D667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4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8638F-BB23-501B-5BE1-C0EFE95C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2BB6C-DFF7-FFAC-AA79-D65940D4E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664F7-D8F3-7DCF-CFDE-D967B971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FCE4-4C43-88D3-6895-F56FE0F26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267A2-64AF-F930-A8FB-6E0371A3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8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4771-9618-A158-4E36-A5DBFE3E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D2120-1537-06E5-E36C-20E0D598A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E7937-F6E9-95AC-AD04-88C9896F4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B75BF-E655-AFC6-744A-5C5D214F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53DBF-1B16-A0AA-455B-778768CF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4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1D628-F6FE-15CD-4AA1-C565FC0C5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FC19A-578E-FC4E-187B-F14B88C8C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4AA9C-A97C-278D-B470-D6B86DCA5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BA2C4-0556-E063-7108-73CD4162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A1391-BD9B-6CDF-6397-1E86087E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7E584-8D42-0015-5FFD-C5986541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0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C197-72D8-D469-68C9-63D9130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CF973-D9C6-B4E9-491C-36AFEE0C3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D9BDE-745B-DAF5-3223-633F24089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584B8-D53C-EB41-B7E0-CDC09E3F9E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D2B89-4CD7-DD59-0F15-EA2F4CC32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A886DF-2DBF-B71B-678C-A91835A2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C3BD1-FF27-ED39-A5D5-7E239112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27075-DB91-EF22-97F4-8E2EAD30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4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3BEB-B4DD-C897-0ABA-995C37B5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3B3E9F-119F-AC95-2376-3E847B30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B8896-64A2-F566-1449-066ACA256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721060-9BDD-6655-03FE-3BD56DB9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65E83-0666-365D-3C62-20E4A3A4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CD6E0-882E-42A0-4B3C-B3C07108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86D0F-5099-0DBE-5397-64D0405D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BEA1-603A-9F27-A43C-900818B51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42FF9-8A13-9F54-5265-73FBF060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92456-DA31-8AEF-2EBB-3DE22188C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E74D3-C6E7-B596-5A36-F2EFA22E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9ABE6-9861-443E-B3FD-41390666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FADA6-0DF2-FFAC-F23A-44A00EE3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9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EC162-28C4-22B0-5250-9626DDF3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09E8BF-FF55-1EAC-EBFE-64A7347E4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6F517-BDCE-24E4-60E7-A63A27E30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0F67F-FF75-5EE4-7C6D-46984363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7DEF8-B84C-33E4-D86A-0DFAAC90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366E1-4677-59A1-A41F-C8595C1D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0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17098-072C-6AA7-E55A-A151CF81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DF474-64D2-0BB4-C35F-C6F6B8C4E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77EA2-ED0B-837A-75C2-CD831AA4F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BBD89D-5B16-9244-84B4-C1F4ACF496E4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6FBF4-6EA9-FFBD-73DC-D1D695725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6447F-26BE-3979-6D9A-212B84885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CD48CF-1BC0-7449-96C7-204FF5AE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8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75EAE-4C01-4BE2-F4A7-CE7BF8E059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ME: 7268 Turbulent Flows</a:t>
            </a:r>
            <a:br>
              <a:rPr lang="en-US" dirty="0"/>
            </a:br>
            <a:r>
              <a:rPr lang="en-US" sz="4000" dirty="0"/>
              <a:t>Class Project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C6BFD-3B9F-4EF1-39BA-2924103322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27, 2025</a:t>
            </a:r>
          </a:p>
        </p:txBody>
      </p:sp>
    </p:spTree>
    <p:extLst>
      <p:ext uri="{BB962C8B-B14F-4D97-AF65-F5344CB8AC3E}">
        <p14:creationId xmlns:p14="http://schemas.microsoft.com/office/powerpoint/2010/main" val="296162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715E-7A33-56E5-3304-40B83C0A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Velocity Statistic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EBC86-A481-ADD7-2912-F50E07F4B9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8962"/>
                <a:ext cx="10515600" cy="5266481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U(t), V(t), and W(t) time series provided (filtered and unfiltered)</a:t>
                </a:r>
              </a:p>
              <a:p>
                <a:r>
                  <a:rPr lang="en-US" dirty="0"/>
                  <a:t>Extract fluctuating component:</a:t>
                </a:r>
              </a:p>
              <a:p>
                <a:pPr lvl="1"/>
                <a:r>
                  <a:rPr lang="en-US" dirty="0"/>
                  <a:t>Python (with NumPy):</a:t>
                </a:r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</m:acc>
                  </m:oMath>
                </a14:m>
                <a:r>
                  <a:rPr lang="en-US" dirty="0"/>
                  <a:t> = </a:t>
                </a:r>
                <a:r>
                  <a:rPr lang="en-US" dirty="0" err="1"/>
                  <a:t>np.mean</a:t>
                </a:r>
                <a:r>
                  <a:rPr lang="en-US" b="1" dirty="0"/>
                  <a:t>(U(t),</a:t>
                </a:r>
                <a:r>
                  <a:rPr lang="en-US" dirty="0"/>
                  <a:t> axis=a) or mean = </a:t>
                </a:r>
                <a:r>
                  <a:rPr lang="en-US" dirty="0" err="1"/>
                  <a:t>x.mean</a:t>
                </a:r>
                <a:r>
                  <a:rPr lang="en-US" dirty="0"/>
                  <a:t>(axis=a)</a:t>
                </a:r>
              </a:p>
              <a:p>
                <a:pPr lvl="3"/>
                <a:r>
                  <a:rPr lang="en-US" dirty="0"/>
                  <a:t>Confirm that axis “a” should correspond to the axis in the time direction of your array</a:t>
                </a:r>
              </a:p>
              <a:p>
                <a:pPr lvl="1"/>
                <a:r>
                  <a:rPr lang="en-US" dirty="0"/>
                  <a:t>MATLAB</a:t>
                </a:r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</m:acc>
                  </m:oMath>
                </a14:m>
                <a:r>
                  <a:rPr lang="en-US" dirty="0"/>
                  <a:t> = mean</a:t>
                </a:r>
                <a:r>
                  <a:rPr lang="en-US" b="1" dirty="0"/>
                  <a:t>(U(t),</a:t>
                </a:r>
                <a:r>
                  <a:rPr lang="en-US" dirty="0"/>
                  <a:t>dim) </a:t>
                </a:r>
              </a:p>
              <a:p>
                <a:pPr lvl="3"/>
                <a:r>
                  <a:rPr lang="en-US" dirty="0"/>
                  <a:t>Confirm that dim should correspond to axis in the time direction </a:t>
                </a:r>
              </a:p>
              <a:p>
                <a:pPr lvl="1"/>
                <a:r>
                  <a:rPr lang="en-US" i="1" dirty="0"/>
                  <a:t>u</a:t>
                </a:r>
                <a:r>
                  <a:rPr lang="en-US" dirty="0"/>
                  <a:t>(t) = U(t) -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acc>
                  </m:oMath>
                </a14:m>
                <a:r>
                  <a:rPr lang="en-US" dirty="0"/>
                  <a:t> (and similarly for </a:t>
                </a:r>
                <a:r>
                  <a:rPr lang="en-US" i="1" dirty="0"/>
                  <a:t>v</a:t>
                </a:r>
                <a:r>
                  <a:rPr lang="en-US" dirty="0"/>
                  <a:t> and </a:t>
                </a:r>
                <a:r>
                  <a:rPr lang="en-US" i="1" dirty="0"/>
                  <a:t>w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Use </a:t>
                </a:r>
                <a:r>
                  <a:rPr lang="en-US" i="1" dirty="0"/>
                  <a:t>u(t), v(t), </a:t>
                </a:r>
                <a:r>
                  <a:rPr lang="en-US" dirty="0"/>
                  <a:t>and </a:t>
                </a:r>
                <a:r>
                  <a:rPr lang="en-US" i="1" dirty="0"/>
                  <a:t>w(t)</a:t>
                </a:r>
                <a:r>
                  <a:rPr lang="en-US" dirty="0"/>
                  <a:t> to get Reynolds Stresses and TKE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(scalar value for each dataset)</a:t>
                </a:r>
                <a:endParaRPr lang="en-US" i="1" dirty="0"/>
              </a:p>
              <a:p>
                <a:pPr lvl="1"/>
                <a:r>
                  <a:rPr lang="en-US" dirty="0"/>
                  <a:t>Python/NumPy</a:t>
                </a:r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 err="1"/>
                  <a:t>np.mean</a:t>
                </a:r>
                <a:r>
                  <a:rPr lang="en-US" dirty="0"/>
                  <a:t>(</a:t>
                </a:r>
                <a:r>
                  <a:rPr lang="en-US" i="1" dirty="0"/>
                  <a:t>u(t)*v(t)</a:t>
                </a:r>
                <a:r>
                  <a:rPr lang="en-US" dirty="0"/>
                  <a:t>) (* operator is equivalent to </a:t>
                </a:r>
                <a:r>
                  <a:rPr lang="en-US" dirty="0" err="1"/>
                  <a:t>np.multiply</a:t>
                </a:r>
                <a:r>
                  <a:rPr lang="en-US" dirty="0"/>
                  <a:t> which is element-wise)</a:t>
                </a:r>
              </a:p>
              <a:p>
                <a:pPr lvl="1"/>
                <a:r>
                  <a:rPr lang="en-US" dirty="0"/>
                  <a:t>MATLAB</a:t>
                </a:r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mean(</a:t>
                </a:r>
                <a:r>
                  <a:rPr lang="en-US" i="1" dirty="0"/>
                  <a:t>u(t) .* v(t)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 err="1"/>
                  <a:t>tke</a:t>
                </a:r>
                <a:r>
                  <a:rPr lang="en-US" dirty="0"/>
                  <a:t> = ½(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𝑤𝑤</m:t>
                        </m:r>
                      </m:e>
                    </m:acc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Ensemble average the Reynolds stresses and mean U(t) velocity from each dataset / experimental trial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EBC86-A481-ADD7-2912-F50E07F4B9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8962"/>
                <a:ext cx="10515600" cy="5266481"/>
              </a:xfrm>
              <a:blipFill>
                <a:blip r:embed="rId2"/>
                <a:stretch>
                  <a:fillRect l="-844" t="-2644" b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12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39A4D-6379-5724-97CB-D2A0B499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Autocorrelations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DFBA9-A4E1-7963-DC20-AEFAF6DFD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537"/>
            <a:ext cx="10515600" cy="4907666"/>
          </a:xfrm>
        </p:spPr>
        <p:txBody>
          <a:bodyPr>
            <a:normAutofit/>
          </a:bodyPr>
          <a:lstStyle/>
          <a:p>
            <a:r>
              <a:rPr lang="en-US" dirty="0"/>
              <a:t>Python </a:t>
            </a:r>
          </a:p>
          <a:p>
            <a:pPr lvl="1"/>
            <a:r>
              <a:rPr lang="en-US" dirty="0"/>
              <a:t>SciPy or </a:t>
            </a:r>
            <a:r>
              <a:rPr lang="en-US" dirty="0" err="1"/>
              <a:t>statsmodels</a:t>
            </a:r>
            <a:r>
              <a:rPr lang="en-US" dirty="0"/>
              <a:t> libraries would be good choice </a:t>
            </a:r>
          </a:p>
          <a:p>
            <a:pPr lvl="2"/>
            <a:r>
              <a:rPr lang="en-US" dirty="0"/>
              <a:t>correlate() or </a:t>
            </a:r>
            <a:r>
              <a:rPr lang="en-US" dirty="0" err="1"/>
              <a:t>acf</a:t>
            </a:r>
            <a:r>
              <a:rPr lang="en-US" dirty="0"/>
              <a:t>() function names</a:t>
            </a:r>
          </a:p>
          <a:p>
            <a:pPr lvl="2"/>
            <a:r>
              <a:rPr lang="en-US" dirty="0"/>
              <a:t>Both have “direct” or “</a:t>
            </a:r>
            <a:r>
              <a:rPr lang="en-US" dirty="0" err="1"/>
              <a:t>fft</a:t>
            </a:r>
            <a:r>
              <a:rPr lang="en-US" dirty="0"/>
              <a:t>” method options</a:t>
            </a:r>
          </a:p>
          <a:p>
            <a:pPr lvl="2"/>
            <a:r>
              <a:rPr lang="en-US" dirty="0"/>
              <a:t>Both only return the resulting correlation function (need to compute the time lag vector)</a:t>
            </a:r>
          </a:p>
          <a:p>
            <a:r>
              <a:rPr lang="en-US" dirty="0"/>
              <a:t>MATLAB</a:t>
            </a:r>
          </a:p>
          <a:p>
            <a:pPr lvl="1"/>
            <a:r>
              <a:rPr lang="en-US" dirty="0" err="1"/>
              <a:t>autocorr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Will return correlation function and lags </a:t>
            </a:r>
          </a:p>
          <a:p>
            <a:r>
              <a:rPr lang="en-US" dirty="0" err="1"/>
              <a:t>acf</a:t>
            </a:r>
            <a:r>
              <a:rPr lang="en-US" dirty="0"/>
              <a:t> (python) and </a:t>
            </a:r>
            <a:r>
              <a:rPr lang="en-US" dirty="0" err="1"/>
              <a:t>autocorr</a:t>
            </a:r>
            <a:r>
              <a:rPr lang="en-US" dirty="0"/>
              <a:t> (MATLAB) also allow you specify number of lags to use </a:t>
            </a:r>
          </a:p>
          <a:p>
            <a:pPr lvl="1"/>
            <a:r>
              <a:rPr lang="en-US" dirty="0"/>
              <a:t>Use length of time series for the </a:t>
            </a:r>
            <a:r>
              <a:rPr lang="en-US" dirty="0" err="1"/>
              <a:t>nlags</a:t>
            </a:r>
            <a:r>
              <a:rPr lang="en-US" dirty="0"/>
              <a:t> argument </a:t>
            </a:r>
          </a:p>
        </p:txBody>
      </p:sp>
    </p:spTree>
    <p:extLst>
      <p:ext uri="{BB962C8B-B14F-4D97-AF65-F5344CB8AC3E}">
        <p14:creationId xmlns:p14="http://schemas.microsoft.com/office/powerpoint/2010/main" val="295456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425C56E5-B05A-5C35-AABA-6050E5B96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792" y="1117660"/>
            <a:ext cx="6670381" cy="500278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1729E3-214A-37A3-262F-BCC36F3FC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Autocorrelation (cont.)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3130A-B4D2-85CB-439C-9754FB6FD71F}"/>
              </a:ext>
            </a:extLst>
          </p:cNvPr>
          <p:cNvSpPr txBox="1"/>
          <p:nvPr/>
        </p:nvSpPr>
        <p:spPr>
          <a:xfrm>
            <a:off x="277792" y="3434387"/>
            <a:ext cx="60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C98320-9919-FAC3-7730-268CA30DE989}"/>
              </a:ext>
            </a:extLst>
          </p:cNvPr>
          <p:cNvSpPr txBox="1"/>
          <p:nvPr/>
        </p:nvSpPr>
        <p:spPr>
          <a:xfrm>
            <a:off x="3612982" y="5751114"/>
            <a:ext cx="60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1BBC8F-C135-021E-5E4E-EAA77809E0B1}"/>
              </a:ext>
            </a:extLst>
          </p:cNvPr>
          <p:cNvSpPr txBox="1"/>
          <p:nvPr/>
        </p:nvSpPr>
        <p:spPr>
          <a:xfrm>
            <a:off x="626713" y="6123543"/>
            <a:ext cx="657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Autocorrelation Functions of SDVP vortex core at x/L = 0.12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9824C0-1AD8-B4D9-0949-E394E53D4C2F}"/>
              </a:ext>
            </a:extLst>
          </p:cNvPr>
          <p:cNvSpPr txBox="1"/>
          <p:nvPr/>
        </p:nvSpPr>
        <p:spPr>
          <a:xfrm>
            <a:off x="6592982" y="1117660"/>
            <a:ext cx="5116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Ensemble the autocorrelation functions together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dirty="0" err="1"/>
              <a:t>np.mean</a:t>
            </a:r>
            <a:r>
              <a:rPr lang="en-US" dirty="0"/>
              <a:t> (Python) or mean (MATLAB) functions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adjust axis or dim argument appropriately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first 2* points to fit a parabola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“mirror” the point at </a:t>
            </a:r>
            <a:r>
              <a:rPr lang="en-US" dirty="0">
                <a:latin typeface="Symbol" pitchFamily="2" charset="2"/>
              </a:rPr>
              <a:t>t</a:t>
            </a:r>
            <a:r>
              <a:rPr lang="en-US" baseline="-25000" dirty="0">
                <a:latin typeface="Symbol" pitchFamily="2" charset="2"/>
              </a:rPr>
              <a:t>1</a:t>
            </a:r>
            <a:r>
              <a:rPr lang="en-US" dirty="0">
                <a:latin typeface="Symbol" pitchFamily="2" charset="2"/>
              </a:rPr>
              <a:t> </a:t>
            </a:r>
            <a:r>
              <a:rPr lang="en-US" dirty="0"/>
              <a:t>across y-axis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Use points at </a:t>
            </a:r>
            <a:r>
              <a:rPr lang="en-US" dirty="0">
                <a:latin typeface="Symbol" pitchFamily="2" charset="2"/>
              </a:rPr>
              <a:t>t</a:t>
            </a:r>
            <a:r>
              <a:rPr lang="en-US" baseline="-25000" dirty="0">
                <a:latin typeface="Symbol" pitchFamily="2" charset="2"/>
              </a:rPr>
              <a:t>-1 </a:t>
            </a:r>
            <a:r>
              <a:rPr lang="en-US" dirty="0">
                <a:latin typeface="Symbol" pitchFamily="2" charset="2"/>
              </a:rPr>
              <a:t>, t</a:t>
            </a:r>
            <a:r>
              <a:rPr lang="en-US" baseline="-25000" dirty="0">
                <a:latin typeface="Symbol" pitchFamily="2" charset="2"/>
              </a:rPr>
              <a:t>0 </a:t>
            </a:r>
            <a:r>
              <a:rPr lang="en-US" dirty="0">
                <a:latin typeface="Symbol" pitchFamily="2" charset="2"/>
              </a:rPr>
              <a:t>, t</a:t>
            </a:r>
            <a:r>
              <a:rPr lang="en-US" baseline="-25000" dirty="0">
                <a:latin typeface="Symbol" pitchFamily="2" charset="2"/>
              </a:rPr>
              <a:t>1 </a:t>
            </a:r>
            <a:r>
              <a:rPr lang="en-US" dirty="0">
                <a:latin typeface="Symbol" pitchFamily="2" charset="2"/>
              </a:rPr>
              <a:t> </a:t>
            </a:r>
            <a:r>
              <a:rPr lang="en-US" dirty="0">
                <a:latin typeface="Aptos" panose="020B0004020202020204" pitchFamily="34" charset="0"/>
              </a:rPr>
              <a:t>with: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ptos" panose="020B0004020202020204" pitchFamily="34" charset="0"/>
              </a:rPr>
              <a:t>np.polyfit</a:t>
            </a:r>
            <a:r>
              <a:rPr lang="en-US" dirty="0">
                <a:latin typeface="Aptos" panose="020B0004020202020204" pitchFamily="34" charset="0"/>
              </a:rPr>
              <a:t> (python)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ptos" panose="020B0004020202020204" pitchFamily="34" charset="0"/>
              </a:rPr>
              <a:t>polyfit</a:t>
            </a:r>
            <a:r>
              <a:rPr lang="en-US" dirty="0">
                <a:latin typeface="Aptos" panose="020B0004020202020204" pitchFamily="34" charset="0"/>
              </a:rPr>
              <a:t> (MATLAB)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Use n = 2 (second order polynomial)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Both function will return  coefficients for a parabola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Use coefficients to plot the parabolic fit and determine </a:t>
            </a:r>
            <a:r>
              <a:rPr lang="en-US" dirty="0" err="1">
                <a:latin typeface="Symbol" pitchFamily="2" charset="2"/>
              </a:rPr>
              <a:t>t</a:t>
            </a:r>
            <a:r>
              <a:rPr lang="en-US" baseline="-25000" dirty="0" err="1">
                <a:latin typeface="Aptos" panose="020B0004020202020204" pitchFamily="34" charset="0"/>
              </a:rPr>
              <a:t>E</a:t>
            </a:r>
            <a:r>
              <a:rPr lang="en-US" baseline="-25000" dirty="0">
                <a:latin typeface="Aptos" panose="020B0004020202020204" pitchFamily="34" charset="0"/>
              </a:rPr>
              <a:t> </a:t>
            </a:r>
            <a:r>
              <a:rPr lang="en-US" dirty="0">
                <a:latin typeface="Aptos" panose="020B0004020202020204" pitchFamily="34" charset="0"/>
              </a:rPr>
              <a:t> (Taylor micro scale)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Can use “roots” function from NumPy or MATLAB or use Eqn. from instructions with 2</a:t>
            </a:r>
            <a:r>
              <a:rPr lang="en-US" baseline="30000" dirty="0">
                <a:latin typeface="Aptos" panose="020B0004020202020204" pitchFamily="34" charset="0"/>
              </a:rPr>
              <a:t>nd</a:t>
            </a:r>
            <a:r>
              <a:rPr lang="en-US" dirty="0">
                <a:latin typeface="Aptos" panose="020B0004020202020204" pitchFamily="34" charset="0"/>
              </a:rPr>
              <a:t> derivative of R</a:t>
            </a:r>
            <a:r>
              <a:rPr lang="en-US" baseline="-25000" dirty="0">
                <a:latin typeface="Aptos" panose="020B0004020202020204" pitchFamily="34" charset="0"/>
              </a:rPr>
              <a:t>E</a:t>
            </a:r>
            <a:r>
              <a:rPr lang="en-US" dirty="0">
                <a:latin typeface="Aptos" panose="020B0004020202020204" pitchFamily="34" charset="0"/>
              </a:rPr>
              <a:t> (should be equivalent)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1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9D79-B71D-413E-B39C-28394B949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Autocorrelation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07AE1-C550-2BD6-A80D-571D21D4F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zero-crossing (ZC) point of the R</a:t>
            </a:r>
            <a:r>
              <a:rPr lang="en-US" baseline="-25000" dirty="0"/>
              <a:t>E  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Integrate R</a:t>
            </a:r>
            <a:r>
              <a:rPr lang="en-US" baseline="-25000" dirty="0"/>
              <a:t>E</a:t>
            </a:r>
            <a:r>
              <a:rPr lang="en-US" dirty="0"/>
              <a:t> from 0 to ZC point to determine </a:t>
            </a:r>
            <a:r>
              <a:rPr lang="en-US" i="1" dirty="0"/>
              <a:t>T</a:t>
            </a:r>
            <a:r>
              <a:rPr lang="en-US" dirty="0"/>
              <a:t> (Taylor macro scale)</a:t>
            </a:r>
          </a:p>
          <a:p>
            <a:pPr lvl="1"/>
            <a:r>
              <a:rPr lang="en-US" dirty="0"/>
              <a:t>SciPy and MATLAB should have functions you can use to do this </a:t>
            </a:r>
          </a:p>
          <a:p>
            <a:pPr lvl="2"/>
            <a:r>
              <a:rPr lang="en-US" dirty="0"/>
              <a:t>Trapezoidal or Simpson’s rule numerical integration methods recommended </a:t>
            </a:r>
          </a:p>
          <a:p>
            <a:pPr lvl="3"/>
            <a:r>
              <a:rPr lang="en-US" dirty="0"/>
              <a:t>Not sure MATLAB has a built-in Simpson’s rule integration function</a:t>
            </a:r>
          </a:p>
          <a:p>
            <a:r>
              <a:rPr lang="en-US" dirty="0"/>
              <a:t>Convert </a:t>
            </a:r>
            <a:r>
              <a:rPr lang="en-US" i="1" dirty="0"/>
              <a:t>T </a:t>
            </a:r>
            <a:r>
              <a:rPr lang="en-US" dirty="0"/>
              <a:t> and </a:t>
            </a:r>
            <a:r>
              <a:rPr lang="en-US" dirty="0" err="1">
                <a:latin typeface="Symbol" pitchFamily="2" charset="2"/>
              </a:rPr>
              <a:t>t</a:t>
            </a:r>
            <a:r>
              <a:rPr lang="en-US" baseline="-25000" dirty="0" err="1">
                <a:latin typeface="Aptos" panose="020B0004020202020204" pitchFamily="34" charset="0"/>
              </a:rPr>
              <a:t>E</a:t>
            </a:r>
            <a:r>
              <a:rPr lang="en-US" baseline="-25000" dirty="0">
                <a:latin typeface="Aptos" panose="020B0004020202020204" pitchFamily="34" charset="0"/>
              </a:rPr>
              <a:t>  </a:t>
            </a:r>
            <a:r>
              <a:rPr lang="en-US" dirty="0">
                <a:latin typeface="Aptos" panose="020B0004020202020204" pitchFamily="34" charset="0"/>
              </a:rPr>
              <a:t>from time scales to length scales with Taylor’s frozen turbulence hypothesis (TFTH)</a:t>
            </a:r>
          </a:p>
          <a:p>
            <a:pPr lvl="1"/>
            <a:r>
              <a:rPr lang="en-US" dirty="0">
                <a:latin typeface="Aptos" panose="020B0004020202020204" pitchFamily="34" charset="0"/>
              </a:rPr>
              <a:t>Use ensembled mean velocity from earlier statistics analysis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C7609D-4EBD-A02D-8940-BBB335C3D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313" y="5248275"/>
            <a:ext cx="24257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2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E4106-3D72-E105-9ED1-FFAC224E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macro and micro scales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64675B-3E25-173C-DC74-03078F8472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0537"/>
                <a:ext cx="10515600" cy="477642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Use the current results to report ensemble averaged macro and micro scale parameters </a:t>
                </a:r>
              </a:p>
              <a:p>
                <a:pPr lvl="1"/>
                <a:r>
                  <a:rPr lang="en-US" dirty="0"/>
                  <a:t>Note that there is a macro scale estimate for </a:t>
                </a:r>
                <a:r>
                  <a:rPr lang="en-US" dirty="0">
                    <a:latin typeface="Symbol" pitchFamily="2" charset="2"/>
                  </a:rPr>
                  <a:t>e </a:t>
                </a:r>
                <a:r>
                  <a:rPr lang="en-US" b="1" i="1" dirty="0">
                    <a:latin typeface="Aptos" panose="020B0004020202020204" pitchFamily="34" charset="0"/>
                  </a:rPr>
                  <a:t>and</a:t>
                </a:r>
                <a:r>
                  <a:rPr lang="en-US" dirty="0">
                    <a:latin typeface="Aptos" panose="020B0004020202020204" pitchFamily="34" charset="0"/>
                  </a:rPr>
                  <a:t> a micro scale estimate for </a:t>
                </a:r>
                <a:r>
                  <a:rPr lang="en-US" dirty="0">
                    <a:latin typeface="Symbol" pitchFamily="2" charset="2"/>
                  </a:rPr>
                  <a:t>e </a:t>
                </a:r>
                <a:r>
                  <a:rPr lang="en-US" dirty="0">
                    <a:latin typeface="Aptos" panose="020B0004020202020204" pitchFamily="34" charset="0"/>
                  </a:rPr>
                  <a:t> </a:t>
                </a:r>
                <a:endParaRPr lang="en-US" dirty="0"/>
              </a:p>
              <a:p>
                <a:r>
                  <a:rPr lang="en-US" dirty="0"/>
                  <a:t>Macro scales to report:</a:t>
                </a:r>
              </a:p>
              <a:p>
                <a:pPr lvl="1"/>
                <a:r>
                  <a:rPr lang="en-US" dirty="0"/>
                  <a:t>Use equations from instructions</a:t>
                </a:r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acc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𝑢𝑢</m:t>
                        </m:r>
                      </m:e>
                    </m:acc>
                  </m:oMath>
                </a14:m>
                <a:r>
                  <a:rPr lang="en-US" dirty="0"/>
                  <a:t>, u</a:t>
                </a:r>
                <a:r>
                  <a:rPr lang="en-US" baseline="-25000" dirty="0"/>
                  <a:t>0</a:t>
                </a:r>
                <a:r>
                  <a:rPr lang="en-US" dirty="0"/>
                  <a:t>, u’, l</a:t>
                </a:r>
                <a:r>
                  <a:rPr lang="en-US" baseline="-25000" dirty="0"/>
                  <a:t>0</a:t>
                </a:r>
                <a:r>
                  <a:rPr lang="en-US" dirty="0"/>
                  <a:t>, </a:t>
                </a:r>
                <a:r>
                  <a:rPr lang="en-US" dirty="0">
                    <a:latin typeface="Symbol" pitchFamily="2" charset="2"/>
                  </a:rPr>
                  <a:t>e</a:t>
                </a:r>
                <a:r>
                  <a:rPr lang="en-US" dirty="0"/>
                  <a:t>, and Re</a:t>
                </a:r>
                <a:r>
                  <a:rPr lang="en-US" baseline="-25000" dirty="0"/>
                  <a:t>l0</a:t>
                </a:r>
              </a:p>
              <a:p>
                <a:r>
                  <a:rPr lang="en-US" dirty="0"/>
                  <a:t>Micro scales to report:</a:t>
                </a:r>
              </a:p>
              <a:p>
                <a:pPr lvl="1"/>
                <a:r>
                  <a:rPr lang="en-US" dirty="0"/>
                  <a:t>Use equations in instructions</a:t>
                </a:r>
              </a:p>
              <a:p>
                <a:pPr lvl="1"/>
                <a:r>
                  <a:rPr lang="en-US" dirty="0" err="1">
                    <a:latin typeface="Symbol" pitchFamily="2" charset="2"/>
                  </a:rPr>
                  <a:t>l</a:t>
                </a:r>
                <a:r>
                  <a:rPr lang="en-US" baseline="-25000" dirty="0" err="1">
                    <a:latin typeface="Aptos" panose="020B0004020202020204" pitchFamily="34" charset="0"/>
                  </a:rPr>
                  <a:t>f</a:t>
                </a:r>
                <a:r>
                  <a:rPr lang="en-US" dirty="0">
                    <a:latin typeface="Symbol" pitchFamily="2" charset="2"/>
                  </a:rPr>
                  <a:t>, </a:t>
                </a:r>
                <a:r>
                  <a:rPr lang="en-US" dirty="0" err="1">
                    <a:latin typeface="Symbol" pitchFamily="2" charset="2"/>
                  </a:rPr>
                  <a:t>L</a:t>
                </a:r>
                <a:r>
                  <a:rPr lang="en-US" baseline="-25000" dirty="0" err="1">
                    <a:latin typeface="Aptos" panose="020B0004020202020204" pitchFamily="34" charset="0"/>
                  </a:rPr>
                  <a:t>f</a:t>
                </a:r>
                <a:r>
                  <a:rPr lang="en-US" dirty="0">
                    <a:latin typeface="Symbol" pitchFamily="2" charset="2"/>
                  </a:rPr>
                  <a:t>, e, </a:t>
                </a:r>
                <a:r>
                  <a:rPr lang="en-US" dirty="0">
                    <a:latin typeface="Aptos" panose="020B0004020202020204" pitchFamily="34" charset="0"/>
                  </a:rPr>
                  <a:t>and</a:t>
                </a:r>
                <a:r>
                  <a:rPr lang="en-US" dirty="0">
                    <a:latin typeface="Symbol" pitchFamily="2" charset="2"/>
                  </a:rPr>
                  <a:t> h</a:t>
                </a:r>
              </a:p>
              <a:p>
                <a:r>
                  <a:rPr lang="en-US" dirty="0">
                    <a:latin typeface="Aptos" panose="020B0004020202020204" pitchFamily="34" charset="0"/>
                  </a:rPr>
                  <a:t>It is a good idea for your code to output your data to a </a:t>
                </a:r>
                <a:r>
                  <a:rPr lang="en-US" dirty="0" err="1">
                    <a:latin typeface="Aptos" panose="020B0004020202020204" pitchFamily="34" charset="0"/>
                  </a:rPr>
                  <a:t>delimted</a:t>
                </a:r>
                <a:r>
                  <a:rPr lang="en-US" dirty="0">
                    <a:latin typeface="Aptos" panose="020B0004020202020204" pitchFamily="34" charset="0"/>
                  </a:rPr>
                  <a:t> or excel file</a:t>
                </a:r>
              </a:p>
              <a:p>
                <a:pPr lvl="1"/>
                <a:r>
                  <a:rPr lang="en-US" dirty="0">
                    <a:latin typeface="Aptos" panose="020B0004020202020204" pitchFamily="34" charset="0"/>
                  </a:rPr>
                  <a:t>You can write to a delimited file by hand</a:t>
                </a:r>
              </a:p>
              <a:p>
                <a:pPr lvl="1"/>
                <a:r>
                  <a:rPr lang="en-US" dirty="0">
                    <a:latin typeface="Aptos" panose="020B0004020202020204" pitchFamily="34" charset="0"/>
                  </a:rPr>
                  <a:t>Otherwise:</a:t>
                </a:r>
              </a:p>
              <a:p>
                <a:pPr lvl="2"/>
                <a:r>
                  <a:rPr lang="en-US" dirty="0">
                    <a:latin typeface="Aptos" panose="020B0004020202020204" pitchFamily="34" charset="0"/>
                  </a:rPr>
                  <a:t>In Python: the Pandas library can write to an excel or CSV file for you </a:t>
                </a:r>
              </a:p>
              <a:p>
                <a:pPr lvl="2"/>
                <a:r>
                  <a:rPr lang="en-US" dirty="0">
                    <a:latin typeface="Aptos" panose="020B0004020202020204" pitchFamily="34" charset="0"/>
                  </a:rPr>
                  <a:t>In MATLAB: the </a:t>
                </a:r>
                <a:r>
                  <a:rPr lang="en-US" dirty="0" err="1">
                    <a:latin typeface="Aptos" panose="020B0004020202020204" pitchFamily="34" charset="0"/>
                  </a:rPr>
                  <a:t>writetable</a:t>
                </a:r>
                <a:r>
                  <a:rPr lang="en-US" dirty="0">
                    <a:latin typeface="Aptos" panose="020B0004020202020204" pitchFamily="34" charset="0"/>
                  </a:rPr>
                  <a:t>() function can write your output to excel or CSV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64675B-3E25-173C-DC74-03078F8472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0537"/>
                <a:ext cx="10515600" cy="4776426"/>
              </a:xfrm>
              <a:blipFill>
                <a:blip r:embed="rId2"/>
                <a:stretch>
                  <a:fillRect l="-965" t="-3448" b="-1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32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E28D-1644-E450-BBCA-EE95C4F7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1D Energy Spectrum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517D7-34A1-9A3F-B141-EE8D151E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MATLAB and SciPy have </a:t>
            </a:r>
            <a:r>
              <a:rPr lang="en-US" dirty="0" err="1"/>
              <a:t>fft</a:t>
            </a:r>
            <a:r>
              <a:rPr lang="en-US" dirty="0"/>
              <a:t> functions that can be used to get E</a:t>
            </a:r>
            <a:r>
              <a:rPr lang="en-US" baseline="-25000" dirty="0"/>
              <a:t>11 </a:t>
            </a:r>
            <a:r>
              <a:rPr lang="en-US" dirty="0"/>
              <a:t>spectrum in the frequency domain</a:t>
            </a:r>
          </a:p>
          <a:p>
            <a:pPr lvl="1"/>
            <a:r>
              <a:rPr lang="en-US" dirty="0"/>
              <a:t>You can take FFT of R</a:t>
            </a:r>
            <a:r>
              <a:rPr lang="en-US" baseline="-25000" dirty="0"/>
              <a:t>E</a:t>
            </a:r>
            <a:r>
              <a:rPr lang="en-US" dirty="0"/>
              <a:t> or using the power spectral density (PSD)/convolution approach on u(t) </a:t>
            </a:r>
          </a:p>
          <a:p>
            <a:pPr lvl="1"/>
            <a:r>
              <a:rPr lang="en-US" dirty="0"/>
              <a:t>Both methods are given in the instructions </a:t>
            </a:r>
          </a:p>
          <a:p>
            <a:pPr lvl="1"/>
            <a:r>
              <a:rPr lang="en-US" dirty="0"/>
              <a:t>Windowing functions may need to be used (more details to come)</a:t>
            </a:r>
          </a:p>
          <a:p>
            <a:r>
              <a:rPr lang="en-US" dirty="0"/>
              <a:t>However, we likely will provide you with an </a:t>
            </a:r>
            <a:r>
              <a:rPr lang="en-US" dirty="0" err="1"/>
              <a:t>fft</a:t>
            </a:r>
            <a:r>
              <a:rPr lang="en-US" dirty="0"/>
              <a:t> function to use to ensure consistency and proper scaling of the output between everyone’s results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3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BF36-00DF-D051-B351-03402DBD4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E</a:t>
            </a:r>
            <a:r>
              <a:rPr lang="en-US" baseline="-25000" dirty="0"/>
              <a:t>11 </a:t>
            </a:r>
            <a:endParaRPr lang="en-US" dirty="0"/>
          </a:p>
        </p:txBody>
      </p:sp>
      <p:pic>
        <p:nvPicPr>
          <p:cNvPr id="7" name="Picture 6" descr="A mathematical equation with black text&#10;&#10;AI-generated content may be incorrect.">
            <a:extLst>
              <a:ext uri="{FF2B5EF4-FFF2-40B4-BE49-F238E27FC236}">
                <a16:creationId xmlns:a16="http://schemas.microsoft.com/office/drawing/2014/main" id="{4AB22D72-7AD1-F4C9-4F6D-78CF5EAC0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329" y="2571750"/>
            <a:ext cx="5095341" cy="17145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D65F-6097-5BFE-72DB-2D490EBD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7840"/>
            <a:ext cx="10805160" cy="4409123"/>
          </a:xfrm>
        </p:spPr>
        <p:txBody>
          <a:bodyPr>
            <a:normAutofit/>
          </a:bodyPr>
          <a:lstStyle/>
          <a:p>
            <a:r>
              <a:rPr lang="en-US" dirty="0"/>
              <a:t>First, convert E</a:t>
            </a:r>
            <a:r>
              <a:rPr lang="en-US" baseline="-25000" dirty="0"/>
              <a:t>11 </a:t>
            </a:r>
            <a:r>
              <a:rPr lang="en-US" dirty="0"/>
              <a:t>from the frequency domain wavenumber space (k</a:t>
            </a:r>
            <a:r>
              <a:rPr lang="en-US" baseline="-25000" dirty="0"/>
              <a:t>1</a:t>
            </a:r>
            <a:r>
              <a:rPr lang="en-US" dirty="0"/>
              <a:t>) with TFTH as per instructions: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Plot (and save) E</a:t>
            </a:r>
            <a:r>
              <a:rPr lang="en-US" baseline="-25000" dirty="0"/>
              <a:t>11</a:t>
            </a:r>
            <a:r>
              <a:rPr lang="en-US" dirty="0"/>
              <a:t> spectra for unscaled (freq. domain, wavenumber domain), Kolmogorov scaling, and compensated scaling (using both log-linear and linear-log axes)</a:t>
            </a:r>
          </a:p>
          <a:p>
            <a:pPr lvl="1"/>
            <a:r>
              <a:rPr lang="en-US" dirty="0"/>
              <a:t>Scaling are included in the instructions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5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812</Words>
  <Application>Microsoft Macintosh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Symbol</vt:lpstr>
      <vt:lpstr>Office Theme</vt:lpstr>
      <vt:lpstr>ME: 7268 Turbulent Flows Class Project </vt:lpstr>
      <vt:lpstr>Velocity Statistic Analysis</vt:lpstr>
      <vt:lpstr>Autocorrelations</vt:lpstr>
      <vt:lpstr>Autocorrelation (cont.)</vt:lpstr>
      <vt:lpstr>Autocorrelation (cont.)</vt:lpstr>
      <vt:lpstr>Report macro and micro scales </vt:lpstr>
      <vt:lpstr>1D Energy Spectrum </vt:lpstr>
      <vt:lpstr>Analyzing E11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Starman, Zach C</dc:creator>
  <cp:lastModifiedBy>Starman, Zach C</cp:lastModifiedBy>
  <cp:revision>1</cp:revision>
  <dcterms:created xsi:type="dcterms:W3CDTF">2025-02-25T17:36:09Z</dcterms:created>
  <dcterms:modified xsi:type="dcterms:W3CDTF">2025-02-25T19:21:11Z</dcterms:modified>
</cp:coreProperties>
</file>