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5" r:id="rId1"/>
  </p:sldMasterIdLst>
  <p:notesMasterIdLst>
    <p:notesMasterId r:id="rId42"/>
  </p:notesMasterIdLst>
  <p:handoutMasterIdLst>
    <p:handoutMasterId r:id="rId43"/>
  </p:handoutMasterIdLst>
  <p:sldIdLst>
    <p:sldId id="256" r:id="rId2"/>
    <p:sldId id="259" r:id="rId3"/>
    <p:sldId id="284" r:id="rId4"/>
    <p:sldId id="403" r:id="rId5"/>
    <p:sldId id="404" r:id="rId6"/>
    <p:sldId id="405" r:id="rId7"/>
    <p:sldId id="406" r:id="rId8"/>
    <p:sldId id="425" r:id="rId9"/>
    <p:sldId id="426" r:id="rId10"/>
    <p:sldId id="427" r:id="rId11"/>
    <p:sldId id="407" r:id="rId12"/>
    <p:sldId id="438" r:id="rId13"/>
    <p:sldId id="437" r:id="rId14"/>
    <p:sldId id="436" r:id="rId15"/>
    <p:sldId id="411" r:id="rId16"/>
    <p:sldId id="412" r:id="rId17"/>
    <p:sldId id="413" r:id="rId18"/>
    <p:sldId id="414" r:id="rId19"/>
    <p:sldId id="428" r:id="rId20"/>
    <p:sldId id="415" r:id="rId21"/>
    <p:sldId id="416" r:id="rId22"/>
    <p:sldId id="417" r:id="rId23"/>
    <p:sldId id="421" r:id="rId24"/>
    <p:sldId id="410" r:id="rId25"/>
    <p:sldId id="430" r:id="rId26"/>
    <p:sldId id="431" r:id="rId27"/>
    <p:sldId id="432" r:id="rId28"/>
    <p:sldId id="409" r:id="rId29"/>
    <p:sldId id="389" r:id="rId30"/>
    <p:sldId id="418" r:id="rId31"/>
    <p:sldId id="419" r:id="rId32"/>
    <p:sldId id="420" r:id="rId33"/>
    <p:sldId id="422" r:id="rId34"/>
    <p:sldId id="423" r:id="rId35"/>
    <p:sldId id="433" r:id="rId36"/>
    <p:sldId id="424" r:id="rId37"/>
    <p:sldId id="285" r:id="rId38"/>
    <p:sldId id="434" r:id="rId39"/>
    <p:sldId id="358" r:id="rId40"/>
    <p:sldId id="429" r:id="rId41"/>
  </p:sldIdLst>
  <p:sldSz cx="9144000" cy="6858000" type="screen4x3"/>
  <p:notesSz cx="9305925" cy="70199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FF"/>
    <a:srgbClr val="003300"/>
    <a:srgbClr val="333300"/>
    <a:srgbClr val="339966"/>
    <a:srgbClr val="3333FF"/>
    <a:srgbClr val="FF0000"/>
    <a:srgbClr val="FC98B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309A27-A4F3-4CB1-96E7-800A81A250A9}" v="63" dt="2019-10-11T14:45:25.4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51" autoAdjust="0"/>
    <p:restoredTop sz="90929"/>
  </p:normalViewPr>
  <p:slideViewPr>
    <p:cSldViewPr>
      <p:cViewPr varScale="1">
        <p:scale>
          <a:sx n="108" d="100"/>
          <a:sy n="108" d="100"/>
        </p:scale>
        <p:origin x="103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48" Type="http://schemas.microsoft.com/office/2016/11/relationships/changesInfo" Target="changesInfos/changesInfo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ng, Zhaoyuan" userId="2bed06c7-108f-45fe-8d6c-8ea0a0ef01b5" providerId="ADAL" clId="{A0309A27-A4F3-4CB1-96E7-800A81A250A9}"/>
    <pc:docChg chg="undo redo custSel modSld modNotesMaster modHandout">
      <pc:chgData name="Wang, Zhaoyuan" userId="2bed06c7-108f-45fe-8d6c-8ea0a0ef01b5" providerId="ADAL" clId="{A0309A27-A4F3-4CB1-96E7-800A81A250A9}" dt="2019-10-11T14:45:21.726" v="495" actId="20577"/>
      <pc:docMkLst>
        <pc:docMk/>
      </pc:docMkLst>
      <pc:sldChg chg="modSp">
        <pc:chgData name="Wang, Zhaoyuan" userId="2bed06c7-108f-45fe-8d6c-8ea0a0ef01b5" providerId="ADAL" clId="{A0309A27-A4F3-4CB1-96E7-800A81A250A9}" dt="2019-10-11T14:14:40.846" v="42" actId="20577"/>
        <pc:sldMkLst>
          <pc:docMk/>
          <pc:sldMk cId="0" sldId="256"/>
        </pc:sldMkLst>
        <pc:spChg chg="mod">
          <ac:chgData name="Wang, Zhaoyuan" userId="2bed06c7-108f-45fe-8d6c-8ea0a0ef01b5" providerId="ADAL" clId="{A0309A27-A4F3-4CB1-96E7-800A81A250A9}" dt="2019-10-11T14:14:40.846" v="42" actId="20577"/>
          <ac:spMkLst>
            <pc:docMk/>
            <pc:sldMk cId="0" sldId="256"/>
            <ac:spMk id="27651" creationId="{00000000-0000-0000-0000-000000000000}"/>
          </ac:spMkLst>
        </pc:spChg>
      </pc:sldChg>
      <pc:sldChg chg="modSp">
        <pc:chgData name="Wang, Zhaoyuan" userId="2bed06c7-108f-45fe-8d6c-8ea0a0ef01b5" providerId="ADAL" clId="{A0309A27-A4F3-4CB1-96E7-800A81A250A9}" dt="2019-10-11T14:44:10.014" v="487" actId="1038"/>
        <pc:sldMkLst>
          <pc:docMk/>
          <pc:sldMk cId="0" sldId="285"/>
        </pc:sldMkLst>
        <pc:graphicFrameChg chg="mod">
          <ac:chgData name="Wang, Zhaoyuan" userId="2bed06c7-108f-45fe-8d6c-8ea0a0ef01b5" providerId="ADAL" clId="{A0309A27-A4F3-4CB1-96E7-800A81A250A9}" dt="2019-10-11T14:44:10.014" v="487" actId="1038"/>
          <ac:graphicFrameMkLst>
            <pc:docMk/>
            <pc:sldMk cId="0" sldId="285"/>
            <ac:graphicFrameMk id="23555" creationId="{00000000-0000-0000-0000-000000000000}"/>
          </ac:graphicFrameMkLst>
        </pc:graphicFrameChg>
      </pc:sldChg>
      <pc:sldChg chg="modSp">
        <pc:chgData name="Wang, Zhaoyuan" userId="2bed06c7-108f-45fe-8d6c-8ea0a0ef01b5" providerId="ADAL" clId="{A0309A27-A4F3-4CB1-96E7-800A81A250A9}" dt="2019-10-11T14:25:02.933" v="87" actId="20577"/>
        <pc:sldMkLst>
          <pc:docMk/>
          <pc:sldMk cId="0" sldId="404"/>
        </pc:sldMkLst>
        <pc:spChg chg="mod">
          <ac:chgData name="Wang, Zhaoyuan" userId="2bed06c7-108f-45fe-8d6c-8ea0a0ef01b5" providerId="ADAL" clId="{A0309A27-A4F3-4CB1-96E7-800A81A250A9}" dt="2019-10-11T14:25:02.933" v="87" actId="20577"/>
          <ac:spMkLst>
            <pc:docMk/>
            <pc:sldMk cId="0" sldId="404"/>
            <ac:spMk id="31747" creationId="{00000000-0000-0000-0000-000000000000}"/>
          </ac:spMkLst>
        </pc:spChg>
      </pc:sldChg>
      <pc:sldChg chg="modSp">
        <pc:chgData name="Wang, Zhaoyuan" userId="2bed06c7-108f-45fe-8d6c-8ea0a0ef01b5" providerId="ADAL" clId="{A0309A27-A4F3-4CB1-96E7-800A81A250A9}" dt="2019-10-11T14:28:42.650" v="158" actId="20577"/>
        <pc:sldMkLst>
          <pc:docMk/>
          <pc:sldMk cId="0" sldId="405"/>
        </pc:sldMkLst>
        <pc:spChg chg="mod">
          <ac:chgData name="Wang, Zhaoyuan" userId="2bed06c7-108f-45fe-8d6c-8ea0a0ef01b5" providerId="ADAL" clId="{A0309A27-A4F3-4CB1-96E7-800A81A250A9}" dt="2019-10-11T14:28:42.650" v="158" actId="20577"/>
          <ac:spMkLst>
            <pc:docMk/>
            <pc:sldMk cId="0" sldId="405"/>
            <ac:spMk id="32772" creationId="{00000000-0000-0000-0000-000000000000}"/>
          </ac:spMkLst>
        </pc:spChg>
      </pc:sldChg>
      <pc:sldChg chg="modSp">
        <pc:chgData name="Wang, Zhaoyuan" userId="2bed06c7-108f-45fe-8d6c-8ea0a0ef01b5" providerId="ADAL" clId="{A0309A27-A4F3-4CB1-96E7-800A81A250A9}" dt="2019-10-11T14:37:00.907" v="288" actId="1035"/>
        <pc:sldMkLst>
          <pc:docMk/>
          <pc:sldMk cId="0" sldId="410"/>
        </pc:sldMkLst>
        <pc:spChg chg="mod">
          <ac:chgData name="Wang, Zhaoyuan" userId="2bed06c7-108f-45fe-8d6c-8ea0a0ef01b5" providerId="ADAL" clId="{A0309A27-A4F3-4CB1-96E7-800A81A250A9}" dt="2019-10-11T14:36:49.615" v="272" actId="20577"/>
          <ac:spMkLst>
            <pc:docMk/>
            <pc:sldMk cId="0" sldId="410"/>
            <ac:spMk id="14343" creationId="{00000000-0000-0000-0000-000000000000}"/>
          </ac:spMkLst>
        </pc:spChg>
        <pc:graphicFrameChg chg="mod">
          <ac:chgData name="Wang, Zhaoyuan" userId="2bed06c7-108f-45fe-8d6c-8ea0a0ef01b5" providerId="ADAL" clId="{A0309A27-A4F3-4CB1-96E7-800A81A250A9}" dt="2019-10-11T14:37:00.907" v="288" actId="1035"/>
          <ac:graphicFrameMkLst>
            <pc:docMk/>
            <pc:sldMk cId="0" sldId="410"/>
            <ac:graphicFrameMk id="14338" creationId="{00000000-0000-0000-0000-000000000000}"/>
          </ac:graphicFrameMkLst>
        </pc:graphicFrameChg>
        <pc:graphicFrameChg chg="mod">
          <ac:chgData name="Wang, Zhaoyuan" userId="2bed06c7-108f-45fe-8d6c-8ea0a0ef01b5" providerId="ADAL" clId="{A0309A27-A4F3-4CB1-96E7-800A81A250A9}" dt="2019-10-11T14:36:53.577" v="276" actId="1036"/>
          <ac:graphicFrameMkLst>
            <pc:docMk/>
            <pc:sldMk cId="0" sldId="410"/>
            <ac:graphicFrameMk id="14339" creationId="{00000000-0000-0000-0000-000000000000}"/>
          </ac:graphicFrameMkLst>
        </pc:graphicFrameChg>
        <pc:graphicFrameChg chg="mod">
          <ac:chgData name="Wang, Zhaoyuan" userId="2bed06c7-108f-45fe-8d6c-8ea0a0ef01b5" providerId="ADAL" clId="{A0309A27-A4F3-4CB1-96E7-800A81A250A9}" dt="2019-10-11T14:36:53.577" v="276" actId="1036"/>
          <ac:graphicFrameMkLst>
            <pc:docMk/>
            <pc:sldMk cId="0" sldId="410"/>
            <ac:graphicFrameMk id="14340" creationId="{00000000-0000-0000-0000-000000000000}"/>
          </ac:graphicFrameMkLst>
        </pc:graphicFrameChg>
      </pc:sldChg>
      <pc:sldChg chg="modSp">
        <pc:chgData name="Wang, Zhaoyuan" userId="2bed06c7-108f-45fe-8d6c-8ea0a0ef01b5" providerId="ADAL" clId="{A0309A27-A4F3-4CB1-96E7-800A81A250A9}" dt="2019-10-11T14:34:39.250" v="231" actId="20577"/>
        <pc:sldMkLst>
          <pc:docMk/>
          <pc:sldMk cId="0" sldId="416"/>
        </pc:sldMkLst>
        <pc:spChg chg="mod">
          <ac:chgData name="Wang, Zhaoyuan" userId="2bed06c7-108f-45fe-8d6c-8ea0a0ef01b5" providerId="ADAL" clId="{A0309A27-A4F3-4CB1-96E7-800A81A250A9}" dt="2019-10-11T14:34:39.250" v="231" actId="20577"/>
          <ac:spMkLst>
            <pc:docMk/>
            <pc:sldMk cId="0" sldId="416"/>
            <ac:spMk id="11270" creationId="{00000000-0000-0000-0000-000000000000}"/>
          </ac:spMkLst>
        </pc:spChg>
      </pc:sldChg>
      <pc:sldChg chg="modSp">
        <pc:chgData name="Wang, Zhaoyuan" userId="2bed06c7-108f-45fe-8d6c-8ea0a0ef01b5" providerId="ADAL" clId="{A0309A27-A4F3-4CB1-96E7-800A81A250A9}" dt="2019-10-11T14:39:41.235" v="429" actId="20577"/>
        <pc:sldMkLst>
          <pc:docMk/>
          <pc:sldMk cId="0" sldId="420"/>
        </pc:sldMkLst>
        <pc:spChg chg="mod">
          <ac:chgData name="Wang, Zhaoyuan" userId="2bed06c7-108f-45fe-8d6c-8ea0a0ef01b5" providerId="ADAL" clId="{A0309A27-A4F3-4CB1-96E7-800A81A250A9}" dt="2019-10-11T14:39:41.235" v="429" actId="20577"/>
          <ac:spMkLst>
            <pc:docMk/>
            <pc:sldMk cId="0" sldId="420"/>
            <ac:spMk id="39940" creationId="{00000000-0000-0000-0000-000000000000}"/>
          </ac:spMkLst>
        </pc:spChg>
      </pc:sldChg>
      <pc:sldChg chg="delSp modSp">
        <pc:chgData name="Wang, Zhaoyuan" userId="2bed06c7-108f-45fe-8d6c-8ea0a0ef01b5" providerId="ADAL" clId="{A0309A27-A4F3-4CB1-96E7-800A81A250A9}" dt="2019-10-11T14:41:20.149" v="435" actId="207"/>
        <pc:sldMkLst>
          <pc:docMk/>
          <pc:sldMk cId="0" sldId="423"/>
        </pc:sldMkLst>
        <pc:spChg chg="mod topLvl">
          <ac:chgData name="Wang, Zhaoyuan" userId="2bed06c7-108f-45fe-8d6c-8ea0a0ef01b5" providerId="ADAL" clId="{A0309A27-A4F3-4CB1-96E7-800A81A250A9}" dt="2019-10-11T14:40:29.634" v="430" actId="165"/>
          <ac:spMkLst>
            <pc:docMk/>
            <pc:sldMk cId="0" sldId="423"/>
            <ac:spMk id="20502" creationId="{00000000-0000-0000-0000-000000000000}"/>
          </ac:spMkLst>
        </pc:spChg>
        <pc:grpChg chg="del">
          <ac:chgData name="Wang, Zhaoyuan" userId="2bed06c7-108f-45fe-8d6c-8ea0a0ef01b5" providerId="ADAL" clId="{A0309A27-A4F3-4CB1-96E7-800A81A250A9}" dt="2019-10-11T14:40:29.634" v="430" actId="165"/>
          <ac:grpSpMkLst>
            <pc:docMk/>
            <pc:sldMk cId="0" sldId="423"/>
            <ac:grpSpMk id="20501" creationId="{00000000-0000-0000-0000-000000000000}"/>
          </ac:grpSpMkLst>
        </pc:grpChg>
        <pc:graphicFrameChg chg="mod topLvl">
          <ac:chgData name="Wang, Zhaoyuan" userId="2bed06c7-108f-45fe-8d6c-8ea0a0ef01b5" providerId="ADAL" clId="{A0309A27-A4F3-4CB1-96E7-800A81A250A9}" dt="2019-10-11T14:41:15.632" v="434" actId="207"/>
          <ac:graphicFrameMkLst>
            <pc:docMk/>
            <pc:sldMk cId="0" sldId="423"/>
            <ac:graphicFrameMk id="20483" creationId="{00000000-0000-0000-0000-000000000000}"/>
          </ac:graphicFrameMkLst>
        </pc:graphicFrameChg>
        <pc:graphicFrameChg chg="mod topLvl">
          <ac:chgData name="Wang, Zhaoyuan" userId="2bed06c7-108f-45fe-8d6c-8ea0a0ef01b5" providerId="ADAL" clId="{A0309A27-A4F3-4CB1-96E7-800A81A250A9}" dt="2019-10-11T14:41:20.149" v="435" actId="207"/>
          <ac:graphicFrameMkLst>
            <pc:docMk/>
            <pc:sldMk cId="0" sldId="423"/>
            <ac:graphicFrameMk id="20484" creationId="{00000000-0000-0000-0000-000000000000}"/>
          </ac:graphicFrameMkLst>
        </pc:graphicFrameChg>
        <pc:graphicFrameChg chg="mod topLvl">
          <ac:chgData name="Wang, Zhaoyuan" userId="2bed06c7-108f-45fe-8d6c-8ea0a0ef01b5" providerId="ADAL" clId="{A0309A27-A4F3-4CB1-96E7-800A81A250A9}" dt="2019-10-11T14:40:29.634" v="430" actId="165"/>
          <ac:graphicFrameMkLst>
            <pc:docMk/>
            <pc:sldMk cId="0" sldId="423"/>
            <ac:graphicFrameMk id="20485" creationId="{00000000-0000-0000-0000-000000000000}"/>
          </ac:graphicFrameMkLst>
        </pc:graphicFrameChg>
        <pc:graphicFrameChg chg="mod topLvl">
          <ac:chgData name="Wang, Zhaoyuan" userId="2bed06c7-108f-45fe-8d6c-8ea0a0ef01b5" providerId="ADAL" clId="{A0309A27-A4F3-4CB1-96E7-800A81A250A9}" dt="2019-10-11T14:40:29.634" v="430" actId="165"/>
          <ac:graphicFrameMkLst>
            <pc:docMk/>
            <pc:sldMk cId="0" sldId="423"/>
            <ac:graphicFrameMk id="20486" creationId="{00000000-0000-0000-0000-000000000000}"/>
          </ac:graphicFrameMkLst>
        </pc:graphicFrameChg>
      </pc:sldChg>
      <pc:sldChg chg="modSp">
        <pc:chgData name="Wang, Zhaoyuan" userId="2bed06c7-108f-45fe-8d6c-8ea0a0ef01b5" providerId="ADAL" clId="{A0309A27-A4F3-4CB1-96E7-800A81A250A9}" dt="2019-10-11T14:29:48.938" v="197" actId="20577"/>
        <pc:sldMkLst>
          <pc:docMk/>
          <pc:sldMk cId="0" sldId="426"/>
        </pc:sldMkLst>
        <pc:spChg chg="mod">
          <ac:chgData name="Wang, Zhaoyuan" userId="2bed06c7-108f-45fe-8d6c-8ea0a0ef01b5" providerId="ADAL" clId="{A0309A27-A4F3-4CB1-96E7-800A81A250A9}" dt="2019-10-11T14:29:48.938" v="197" actId="20577"/>
          <ac:spMkLst>
            <pc:docMk/>
            <pc:sldMk cId="0" sldId="426"/>
            <ac:spMk id="2058" creationId="{00000000-0000-0000-0000-000000000000}"/>
          </ac:spMkLst>
        </pc:spChg>
      </pc:sldChg>
      <pc:sldChg chg="modSp">
        <pc:chgData name="Wang, Zhaoyuan" userId="2bed06c7-108f-45fe-8d6c-8ea0a0ef01b5" providerId="ADAL" clId="{A0309A27-A4F3-4CB1-96E7-800A81A250A9}" dt="2019-10-11T14:38:20.504" v="313" actId="20577"/>
        <pc:sldMkLst>
          <pc:docMk/>
          <pc:sldMk cId="0" sldId="431"/>
        </pc:sldMkLst>
        <pc:spChg chg="mod">
          <ac:chgData name="Wang, Zhaoyuan" userId="2bed06c7-108f-45fe-8d6c-8ea0a0ef01b5" providerId="ADAL" clId="{A0309A27-A4F3-4CB1-96E7-800A81A250A9}" dt="2019-10-11T14:38:20.504" v="313" actId="20577"/>
          <ac:spMkLst>
            <pc:docMk/>
            <pc:sldMk cId="0" sldId="431"/>
            <ac:spMk id="16394" creationId="{00000000-0000-0000-0000-000000000000}"/>
          </ac:spMkLst>
        </pc:spChg>
      </pc:sldChg>
      <pc:sldChg chg="modSp">
        <pc:chgData name="Wang, Zhaoyuan" userId="2bed06c7-108f-45fe-8d6c-8ea0a0ef01b5" providerId="ADAL" clId="{A0309A27-A4F3-4CB1-96E7-800A81A250A9}" dt="2019-10-11T14:38:53.579" v="403" actId="20577"/>
        <pc:sldMkLst>
          <pc:docMk/>
          <pc:sldMk cId="0" sldId="432"/>
        </pc:sldMkLst>
        <pc:spChg chg="mod">
          <ac:chgData name="Wang, Zhaoyuan" userId="2bed06c7-108f-45fe-8d6c-8ea0a0ef01b5" providerId="ADAL" clId="{A0309A27-A4F3-4CB1-96E7-800A81A250A9}" dt="2019-10-11T14:38:53.579" v="403" actId="20577"/>
          <ac:spMkLst>
            <pc:docMk/>
            <pc:sldMk cId="0" sldId="432"/>
            <ac:spMk id="17416" creationId="{00000000-0000-0000-0000-000000000000}"/>
          </ac:spMkLst>
        </pc:spChg>
      </pc:sldChg>
      <pc:sldChg chg="addSp delSp modSp">
        <pc:chgData name="Wang, Zhaoyuan" userId="2bed06c7-108f-45fe-8d6c-8ea0a0ef01b5" providerId="ADAL" clId="{A0309A27-A4F3-4CB1-96E7-800A81A250A9}" dt="2019-10-11T14:43:51.604" v="482" actId="1037"/>
        <pc:sldMkLst>
          <pc:docMk/>
          <pc:sldMk cId="0" sldId="433"/>
        </pc:sldMkLst>
        <pc:spChg chg="add mod">
          <ac:chgData name="Wang, Zhaoyuan" userId="2bed06c7-108f-45fe-8d6c-8ea0a0ef01b5" providerId="ADAL" clId="{A0309A27-A4F3-4CB1-96E7-800A81A250A9}" dt="2019-10-11T14:43:17.283" v="478" actId="20577"/>
          <ac:spMkLst>
            <pc:docMk/>
            <pc:sldMk cId="0" sldId="433"/>
            <ac:spMk id="21510" creationId="{00000000-0000-0000-0000-000000000000}"/>
          </ac:spMkLst>
        </pc:spChg>
        <pc:spChg chg="mod">
          <ac:chgData name="Wang, Zhaoyuan" userId="2bed06c7-108f-45fe-8d6c-8ea0a0ef01b5" providerId="ADAL" clId="{A0309A27-A4F3-4CB1-96E7-800A81A250A9}" dt="2019-10-11T14:41:33.706" v="436" actId="1076"/>
          <ac:spMkLst>
            <pc:docMk/>
            <pc:sldMk cId="0" sldId="433"/>
            <ac:spMk id="21519" creationId="{00000000-0000-0000-0000-000000000000}"/>
          </ac:spMkLst>
        </pc:spChg>
        <pc:spChg chg="mod">
          <ac:chgData name="Wang, Zhaoyuan" userId="2bed06c7-108f-45fe-8d6c-8ea0a0ef01b5" providerId="ADAL" clId="{A0309A27-A4F3-4CB1-96E7-800A81A250A9}" dt="2019-10-11T14:43:51.604" v="482" actId="1037"/>
          <ac:spMkLst>
            <pc:docMk/>
            <pc:sldMk cId="0" sldId="433"/>
            <ac:spMk id="21528" creationId="{00000000-0000-0000-0000-000000000000}"/>
          </ac:spMkLst>
        </pc:spChg>
        <pc:grpChg chg="mod">
          <ac:chgData name="Wang, Zhaoyuan" userId="2bed06c7-108f-45fe-8d6c-8ea0a0ef01b5" providerId="ADAL" clId="{A0309A27-A4F3-4CB1-96E7-800A81A250A9}" dt="2019-10-11T14:43:51.604" v="482" actId="1037"/>
          <ac:grpSpMkLst>
            <pc:docMk/>
            <pc:sldMk cId="0" sldId="433"/>
            <ac:grpSpMk id="21514" creationId="{00000000-0000-0000-0000-000000000000}"/>
          </ac:grpSpMkLst>
        </pc:grpChg>
        <pc:grpChg chg="mod">
          <ac:chgData name="Wang, Zhaoyuan" userId="2bed06c7-108f-45fe-8d6c-8ea0a0ef01b5" providerId="ADAL" clId="{A0309A27-A4F3-4CB1-96E7-800A81A250A9}" dt="2019-10-11T14:41:46.457" v="438"/>
          <ac:grpSpMkLst>
            <pc:docMk/>
            <pc:sldMk cId="0" sldId="433"/>
            <ac:grpSpMk id="21515" creationId="{00000000-0000-0000-0000-000000000000}"/>
          </ac:grpSpMkLst>
        </pc:grpChg>
        <pc:graphicFrameChg chg="del mod replId">
          <ac:chgData name="Wang, Zhaoyuan" userId="2bed06c7-108f-45fe-8d6c-8ea0a0ef01b5" providerId="ADAL" clId="{A0309A27-A4F3-4CB1-96E7-800A81A250A9}" dt="2019-10-11T14:41:46.457" v="438"/>
          <ac:graphicFrameMkLst>
            <pc:docMk/>
            <pc:sldMk cId="0" sldId="433"/>
            <ac:graphicFrameMk id="2" creationId="{00000000-0000-0000-0000-000000000000}"/>
          </ac:graphicFrameMkLst>
        </pc:graphicFrameChg>
      </pc:sldChg>
      <pc:sldChg chg="addSp delSp modSp">
        <pc:chgData name="Wang, Zhaoyuan" userId="2bed06c7-108f-45fe-8d6c-8ea0a0ef01b5" providerId="ADAL" clId="{A0309A27-A4F3-4CB1-96E7-800A81A250A9}" dt="2019-10-11T14:45:21.726" v="495" actId="20577"/>
        <pc:sldMkLst>
          <pc:docMk/>
          <pc:sldMk cId="0" sldId="434"/>
        </pc:sldMkLst>
        <pc:spChg chg="add mod">
          <ac:chgData name="Wang, Zhaoyuan" userId="2bed06c7-108f-45fe-8d6c-8ea0a0ef01b5" providerId="ADAL" clId="{A0309A27-A4F3-4CB1-96E7-800A81A250A9}" dt="2019-10-11T14:45:21.726" v="495" actId="20577"/>
          <ac:spMkLst>
            <pc:docMk/>
            <pc:sldMk cId="0" sldId="434"/>
            <ac:spMk id="24579" creationId="{00000000-0000-0000-0000-000000000000}"/>
          </ac:spMkLst>
        </pc:spChg>
        <pc:graphicFrameChg chg="del mod replId">
          <ac:chgData name="Wang, Zhaoyuan" userId="2bed06c7-108f-45fe-8d6c-8ea0a0ef01b5" providerId="ADAL" clId="{A0309A27-A4F3-4CB1-96E7-800A81A250A9}" dt="2019-10-11T14:44:24.717" v="489"/>
          <ac:graphicFrameMkLst>
            <pc:docMk/>
            <pc:sldMk cId="0" sldId="434"/>
            <ac:graphicFrameMk id="2" creationId="{00000000-0000-0000-0000-000000000000}"/>
          </ac:graphicFrameMkLst>
        </pc:graphicFrame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3" Type="http://schemas.openxmlformats.org/officeDocument/2006/relationships/image" Target="../media/image65.wmf"/><Relationship Id="rId7" Type="http://schemas.openxmlformats.org/officeDocument/2006/relationships/image" Target="../media/image69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Relationship Id="rId6" Type="http://schemas.openxmlformats.org/officeDocument/2006/relationships/image" Target="../media/image68.wmf"/><Relationship Id="rId5" Type="http://schemas.openxmlformats.org/officeDocument/2006/relationships/image" Target="../media/image67.wmf"/><Relationship Id="rId4" Type="http://schemas.openxmlformats.org/officeDocument/2006/relationships/image" Target="../media/image66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2.wmf"/><Relationship Id="rId1" Type="http://schemas.openxmlformats.org/officeDocument/2006/relationships/image" Target="../media/image7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5.wmf"/><Relationship Id="rId2" Type="http://schemas.openxmlformats.org/officeDocument/2006/relationships/image" Target="../media/image74.wmf"/><Relationship Id="rId1" Type="http://schemas.openxmlformats.org/officeDocument/2006/relationships/image" Target="../media/image73.wmf"/><Relationship Id="rId5" Type="http://schemas.openxmlformats.org/officeDocument/2006/relationships/image" Target="../media/image77.wmf"/><Relationship Id="rId4" Type="http://schemas.openxmlformats.org/officeDocument/2006/relationships/image" Target="../media/image76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8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1.wmf"/><Relationship Id="rId2" Type="http://schemas.openxmlformats.org/officeDocument/2006/relationships/image" Target="../media/image80.wmf"/><Relationship Id="rId1" Type="http://schemas.openxmlformats.org/officeDocument/2006/relationships/image" Target="../media/image79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4.wmf"/><Relationship Id="rId2" Type="http://schemas.openxmlformats.org/officeDocument/2006/relationships/image" Target="../media/image83.wmf"/><Relationship Id="rId1" Type="http://schemas.openxmlformats.org/officeDocument/2006/relationships/image" Target="../media/image82.wmf"/><Relationship Id="rId6" Type="http://schemas.openxmlformats.org/officeDocument/2006/relationships/image" Target="../media/image87.wmf"/><Relationship Id="rId5" Type="http://schemas.openxmlformats.org/officeDocument/2006/relationships/image" Target="../media/image86.wmf"/><Relationship Id="rId4" Type="http://schemas.openxmlformats.org/officeDocument/2006/relationships/image" Target="../media/image85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0.wmf"/><Relationship Id="rId2" Type="http://schemas.openxmlformats.org/officeDocument/2006/relationships/image" Target="../media/image89.wmf"/><Relationship Id="rId1" Type="http://schemas.openxmlformats.org/officeDocument/2006/relationships/image" Target="../media/image88.wmf"/><Relationship Id="rId4" Type="http://schemas.openxmlformats.org/officeDocument/2006/relationships/image" Target="../media/image91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93.wmf"/><Relationship Id="rId1" Type="http://schemas.openxmlformats.org/officeDocument/2006/relationships/image" Target="../media/image92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96.wmf"/><Relationship Id="rId2" Type="http://schemas.openxmlformats.org/officeDocument/2006/relationships/image" Target="../media/image95.wmf"/><Relationship Id="rId1" Type="http://schemas.openxmlformats.org/officeDocument/2006/relationships/image" Target="../media/image94.wmf"/><Relationship Id="rId4" Type="http://schemas.openxmlformats.org/officeDocument/2006/relationships/image" Target="../media/image97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2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6.wmf"/><Relationship Id="rId3" Type="http://schemas.openxmlformats.org/officeDocument/2006/relationships/image" Target="../media/image101.wmf"/><Relationship Id="rId7" Type="http://schemas.openxmlformats.org/officeDocument/2006/relationships/image" Target="../media/image105.wmf"/><Relationship Id="rId2" Type="http://schemas.openxmlformats.org/officeDocument/2006/relationships/image" Target="../media/image100.wmf"/><Relationship Id="rId1" Type="http://schemas.openxmlformats.org/officeDocument/2006/relationships/image" Target="../media/image99.wmf"/><Relationship Id="rId6" Type="http://schemas.openxmlformats.org/officeDocument/2006/relationships/image" Target="../media/image104.wmf"/><Relationship Id="rId5" Type="http://schemas.openxmlformats.org/officeDocument/2006/relationships/image" Target="../media/image103.wmf"/><Relationship Id="rId10" Type="http://schemas.openxmlformats.org/officeDocument/2006/relationships/image" Target="../media/image108.wmf"/><Relationship Id="rId4" Type="http://schemas.openxmlformats.org/officeDocument/2006/relationships/image" Target="../media/image102.wmf"/><Relationship Id="rId9" Type="http://schemas.openxmlformats.org/officeDocument/2006/relationships/image" Target="../media/image107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2.wmf"/><Relationship Id="rId2" Type="http://schemas.openxmlformats.org/officeDocument/2006/relationships/image" Target="../media/image111.wmf"/><Relationship Id="rId1" Type="http://schemas.openxmlformats.org/officeDocument/2006/relationships/image" Target="../media/image110.wmf"/><Relationship Id="rId5" Type="http://schemas.openxmlformats.org/officeDocument/2006/relationships/image" Target="../media/image114.wmf"/><Relationship Id="rId4" Type="http://schemas.openxmlformats.org/officeDocument/2006/relationships/image" Target="../media/image113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8.wmf"/><Relationship Id="rId2" Type="http://schemas.openxmlformats.org/officeDocument/2006/relationships/image" Target="../media/image117.wmf"/><Relationship Id="rId1" Type="http://schemas.openxmlformats.org/officeDocument/2006/relationships/image" Target="../media/image116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1.wmf"/><Relationship Id="rId2" Type="http://schemas.openxmlformats.org/officeDocument/2006/relationships/image" Target="../media/image120.wmf"/><Relationship Id="rId1" Type="http://schemas.openxmlformats.org/officeDocument/2006/relationships/image" Target="../media/image119.wmf"/><Relationship Id="rId4" Type="http://schemas.openxmlformats.org/officeDocument/2006/relationships/image" Target="../media/image122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image" Target="../media/image31.wmf"/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12" Type="http://schemas.openxmlformats.org/officeDocument/2006/relationships/image" Target="../media/image30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11" Type="http://schemas.openxmlformats.org/officeDocument/2006/relationships/image" Target="../media/image29.wmf"/><Relationship Id="rId5" Type="http://schemas.openxmlformats.org/officeDocument/2006/relationships/image" Target="../media/image23.wmf"/><Relationship Id="rId10" Type="http://schemas.openxmlformats.org/officeDocument/2006/relationships/image" Target="../media/image28.wmf"/><Relationship Id="rId4" Type="http://schemas.openxmlformats.org/officeDocument/2006/relationships/image" Target="../media/image22.wmf"/><Relationship Id="rId9" Type="http://schemas.openxmlformats.org/officeDocument/2006/relationships/image" Target="../media/image27.wmf"/><Relationship Id="rId14" Type="http://schemas.openxmlformats.org/officeDocument/2006/relationships/image" Target="../media/image32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image" Target="../media/image35.wmf"/><Relationship Id="rId7" Type="http://schemas.openxmlformats.org/officeDocument/2006/relationships/image" Target="../media/image39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11" Type="http://schemas.openxmlformats.org/officeDocument/2006/relationships/image" Target="../media/image43.wmf"/><Relationship Id="rId5" Type="http://schemas.openxmlformats.org/officeDocument/2006/relationships/image" Target="../media/image37.wmf"/><Relationship Id="rId10" Type="http://schemas.openxmlformats.org/officeDocument/2006/relationships/image" Target="../media/image42.wmf"/><Relationship Id="rId4" Type="http://schemas.openxmlformats.org/officeDocument/2006/relationships/image" Target="../media/image36.wmf"/><Relationship Id="rId9" Type="http://schemas.openxmlformats.org/officeDocument/2006/relationships/image" Target="../media/image4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image" Target="../media/image47.wmf"/><Relationship Id="rId7" Type="http://schemas.openxmlformats.org/officeDocument/2006/relationships/image" Target="../media/image51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6" Type="http://schemas.openxmlformats.org/officeDocument/2006/relationships/image" Target="../media/image50.wmf"/><Relationship Id="rId11" Type="http://schemas.openxmlformats.org/officeDocument/2006/relationships/image" Target="../media/image55.wmf"/><Relationship Id="rId5" Type="http://schemas.openxmlformats.org/officeDocument/2006/relationships/image" Target="../media/image49.wmf"/><Relationship Id="rId10" Type="http://schemas.openxmlformats.org/officeDocument/2006/relationships/image" Target="../media/image54.wmf"/><Relationship Id="rId4" Type="http://schemas.openxmlformats.org/officeDocument/2006/relationships/image" Target="../media/image48.wmf"/><Relationship Id="rId9" Type="http://schemas.openxmlformats.org/officeDocument/2006/relationships/image" Target="../media/image5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7" Type="http://schemas.openxmlformats.org/officeDocument/2006/relationships/image" Target="../media/image62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6" Type="http://schemas.openxmlformats.org/officeDocument/2006/relationships/image" Target="../media/image61.wmf"/><Relationship Id="rId5" Type="http://schemas.openxmlformats.org/officeDocument/2006/relationships/image" Target="../media/image60.wmf"/><Relationship Id="rId4" Type="http://schemas.openxmlformats.org/officeDocument/2006/relationships/image" Target="../media/image5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031304" cy="34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80" tIns="45539" rIns="91080" bIns="45539" numCol="1" anchor="t" anchorCtr="0" compatLnSpc="1">
            <a:prstTxWarp prst="textNoShape">
              <a:avLst/>
            </a:prstTxWarp>
          </a:bodyPr>
          <a:lstStyle>
            <a:lvl1pPr defTabSz="910649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55299" name="Rectangle 2051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40909" y="1"/>
            <a:ext cx="4031302" cy="34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80" tIns="45539" rIns="91080" bIns="45539" numCol="1" anchor="t" anchorCtr="0" compatLnSpc="1">
            <a:prstTxWarp prst="textNoShape">
              <a:avLst/>
            </a:prstTxWarp>
          </a:bodyPr>
          <a:lstStyle>
            <a:lvl1pPr algn="r" defTabSz="910649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55300" name="Rectangle 2052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690268"/>
            <a:ext cx="4031304" cy="34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80" tIns="45539" rIns="91080" bIns="45539" numCol="1" anchor="b" anchorCtr="0" compatLnSpc="1">
            <a:prstTxWarp prst="textNoShape">
              <a:avLst/>
            </a:prstTxWarp>
          </a:bodyPr>
          <a:lstStyle>
            <a:lvl1pPr defTabSz="910649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55301" name="Rectangle 2053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40909" y="6690268"/>
            <a:ext cx="4031302" cy="348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80" tIns="45539" rIns="91080" bIns="45539" numCol="1" anchor="b" anchorCtr="0" compatLnSpc="1">
            <a:prstTxWarp prst="textNoShape">
              <a:avLst/>
            </a:prstTxWarp>
          </a:bodyPr>
          <a:lstStyle>
            <a:lvl1pPr algn="r" defTabSz="910649" eaLnBrk="0" hangingPunct="0">
              <a:defRPr sz="1200"/>
            </a:lvl1pPr>
          </a:lstStyle>
          <a:p>
            <a:fld id="{F6434316-41B9-46B0-9FCF-1BE7FCF2CA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6634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031304" cy="3488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080" tIns="45539" rIns="91080" bIns="45539" numCol="1" anchor="t" anchorCtr="0" compatLnSpc="1">
            <a:prstTxWarp prst="textNoShape">
              <a:avLst/>
            </a:prstTxWarp>
          </a:bodyPr>
          <a:lstStyle>
            <a:lvl1pPr defTabSz="910649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40909" y="1"/>
            <a:ext cx="4031302" cy="3488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080" tIns="45539" rIns="91080" bIns="45539" numCol="1" anchor="t" anchorCtr="0" compatLnSpc="1">
            <a:prstTxWarp prst="textNoShape">
              <a:avLst/>
            </a:prstTxWarp>
          </a:bodyPr>
          <a:lstStyle>
            <a:lvl1pPr algn="r" defTabSz="910649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8775" y="523875"/>
            <a:ext cx="3487738" cy="26177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09603" y="3315764"/>
            <a:ext cx="6853005" cy="320068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080" tIns="45539" rIns="91080" bIns="455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690268"/>
            <a:ext cx="4031304" cy="3488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080" tIns="45539" rIns="91080" bIns="45539" numCol="1" anchor="b" anchorCtr="0" compatLnSpc="1">
            <a:prstTxWarp prst="textNoShape">
              <a:avLst/>
            </a:prstTxWarp>
          </a:bodyPr>
          <a:lstStyle>
            <a:lvl1pPr defTabSz="910649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40909" y="6690268"/>
            <a:ext cx="4031302" cy="3488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080" tIns="45539" rIns="91080" bIns="45539" numCol="1" anchor="b" anchorCtr="0" compatLnSpc="1">
            <a:prstTxWarp prst="textNoShape">
              <a:avLst/>
            </a:prstTxWarp>
          </a:bodyPr>
          <a:lstStyle>
            <a:lvl1pPr algn="r" defTabSz="910649" eaLnBrk="0" hangingPunct="0">
              <a:defRPr sz="1200"/>
            </a:lvl1pPr>
          </a:lstStyle>
          <a:p>
            <a:fld id="{406A2237-9023-432F-90D6-9E2A124F302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1360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9050" y="1109663"/>
            <a:ext cx="9156700" cy="757237"/>
            <a:chOff x="0" y="0"/>
            <a:chExt cx="5768" cy="477"/>
          </a:xfrm>
        </p:grpSpPr>
        <p:sp>
          <p:nvSpPr>
            <p:cNvPr id="5" name="Freeform 3"/>
            <p:cNvSpPr>
              <a:spLocks/>
            </p:cNvSpPr>
            <p:nvPr userDrawn="1"/>
          </p:nvSpPr>
          <p:spPr bwMode="auto">
            <a:xfrm>
              <a:off x="5" y="0"/>
              <a:ext cx="5763" cy="477"/>
            </a:xfrm>
            <a:custGeom>
              <a:avLst/>
              <a:gdLst/>
              <a:ahLst/>
              <a:cxnLst>
                <a:cxn ang="0">
                  <a:pos x="0" y="450"/>
                </a:cxn>
                <a:cxn ang="0">
                  <a:pos x="3" y="0"/>
                </a:cxn>
                <a:cxn ang="0">
                  <a:pos x="5763" y="0"/>
                </a:cxn>
                <a:cxn ang="0">
                  <a:pos x="5763" y="465"/>
                </a:cxn>
                <a:cxn ang="0">
                  <a:pos x="4821" y="477"/>
                </a:cxn>
                <a:cxn ang="0">
                  <a:pos x="4326" y="447"/>
                </a:cxn>
                <a:cxn ang="0">
                  <a:pos x="3783" y="465"/>
                </a:cxn>
                <a:cxn ang="0">
                  <a:pos x="3417" y="456"/>
                </a:cxn>
                <a:cxn ang="0">
                  <a:pos x="2973" y="459"/>
                </a:cxn>
                <a:cxn ang="0">
                  <a:pos x="2451" y="453"/>
                </a:cxn>
                <a:cxn ang="0">
                  <a:pos x="2289" y="441"/>
                </a:cxn>
                <a:cxn ang="0">
                  <a:pos x="2010" y="453"/>
                </a:cxn>
                <a:cxn ang="0">
                  <a:pos x="1827" y="450"/>
                </a:cxn>
                <a:cxn ang="0">
                  <a:pos x="1215" y="465"/>
                </a:cxn>
                <a:cxn ang="0">
                  <a:pos x="660" y="456"/>
                </a:cxn>
                <a:cxn ang="0">
                  <a:pos x="0" y="450"/>
                </a:cxn>
              </a:cxnLst>
              <a:rect l="0" t="0" r="r" b="b"/>
              <a:pathLst>
                <a:path w="5763" h="477">
                  <a:moveTo>
                    <a:pt x="0" y="450"/>
                  </a:moveTo>
                  <a:lnTo>
                    <a:pt x="3" y="0"/>
                  </a:lnTo>
                  <a:lnTo>
                    <a:pt x="5763" y="0"/>
                  </a:lnTo>
                  <a:lnTo>
                    <a:pt x="5763" y="465"/>
                  </a:lnTo>
                  <a:lnTo>
                    <a:pt x="4821" y="477"/>
                  </a:lnTo>
                  <a:lnTo>
                    <a:pt x="4326" y="447"/>
                  </a:lnTo>
                  <a:lnTo>
                    <a:pt x="3783" y="465"/>
                  </a:lnTo>
                  <a:lnTo>
                    <a:pt x="3417" y="456"/>
                  </a:lnTo>
                  <a:lnTo>
                    <a:pt x="2973" y="459"/>
                  </a:lnTo>
                  <a:lnTo>
                    <a:pt x="2451" y="453"/>
                  </a:lnTo>
                  <a:lnTo>
                    <a:pt x="2289" y="441"/>
                  </a:lnTo>
                  <a:lnTo>
                    <a:pt x="2010" y="453"/>
                  </a:lnTo>
                  <a:lnTo>
                    <a:pt x="1827" y="450"/>
                  </a:lnTo>
                  <a:lnTo>
                    <a:pt x="1215" y="465"/>
                  </a:lnTo>
                  <a:lnTo>
                    <a:pt x="660" y="456"/>
                  </a:lnTo>
                  <a:lnTo>
                    <a:pt x="0" y="45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 userDrawn="1"/>
          </p:nvSpPr>
          <p:spPr bwMode="auto">
            <a:xfrm>
              <a:off x="0" y="98"/>
              <a:ext cx="256" cy="253"/>
            </a:xfrm>
            <a:custGeom>
              <a:avLst/>
              <a:gdLst/>
              <a:ahLst/>
              <a:cxnLst>
                <a:cxn ang="0">
                  <a:pos x="8" y="190"/>
                </a:cxn>
                <a:cxn ang="0">
                  <a:pos x="71" y="115"/>
                </a:cxn>
                <a:cxn ang="0">
                  <a:pos x="203" y="16"/>
                </a:cxn>
                <a:cxn ang="0">
                  <a:pos x="251" y="19"/>
                </a:cxn>
                <a:cxn ang="0">
                  <a:pos x="236" y="46"/>
                </a:cxn>
                <a:cxn ang="0">
                  <a:pos x="176" y="82"/>
                </a:cxn>
                <a:cxn ang="0">
                  <a:pos x="92" y="154"/>
                </a:cxn>
                <a:cxn ang="0">
                  <a:pos x="23" y="247"/>
                </a:cxn>
                <a:cxn ang="0">
                  <a:pos x="8" y="190"/>
                </a:cxn>
              </a:cxnLst>
              <a:rect l="0" t="0" r="r" b="b"/>
              <a:pathLst>
                <a:path w="256" h="253">
                  <a:moveTo>
                    <a:pt x="8" y="190"/>
                  </a:moveTo>
                  <a:cubicBezTo>
                    <a:pt x="16" y="168"/>
                    <a:pt x="38" y="144"/>
                    <a:pt x="71" y="115"/>
                  </a:cubicBezTo>
                  <a:cubicBezTo>
                    <a:pt x="104" y="86"/>
                    <a:pt x="173" y="32"/>
                    <a:pt x="203" y="16"/>
                  </a:cubicBezTo>
                  <a:cubicBezTo>
                    <a:pt x="233" y="0"/>
                    <a:pt x="246" y="14"/>
                    <a:pt x="251" y="19"/>
                  </a:cubicBezTo>
                  <a:cubicBezTo>
                    <a:pt x="256" y="24"/>
                    <a:pt x="249" y="35"/>
                    <a:pt x="236" y="46"/>
                  </a:cubicBezTo>
                  <a:cubicBezTo>
                    <a:pt x="223" y="57"/>
                    <a:pt x="200" y="64"/>
                    <a:pt x="176" y="82"/>
                  </a:cubicBezTo>
                  <a:cubicBezTo>
                    <a:pt x="152" y="100"/>
                    <a:pt x="118" y="126"/>
                    <a:pt x="92" y="154"/>
                  </a:cubicBezTo>
                  <a:cubicBezTo>
                    <a:pt x="66" y="182"/>
                    <a:pt x="36" y="241"/>
                    <a:pt x="23" y="247"/>
                  </a:cubicBezTo>
                  <a:cubicBezTo>
                    <a:pt x="10" y="253"/>
                    <a:pt x="0" y="212"/>
                    <a:pt x="8" y="19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 userDrawn="1"/>
          </p:nvSpPr>
          <p:spPr bwMode="auto">
            <a:xfrm>
              <a:off x="56" y="0"/>
              <a:ext cx="708" cy="459"/>
            </a:xfrm>
            <a:custGeom>
              <a:avLst/>
              <a:gdLst/>
              <a:ahLst/>
              <a:cxnLst>
                <a:cxn ang="0">
                  <a:pos x="0" y="432"/>
                </a:cxn>
                <a:cxn ang="0">
                  <a:pos x="0" y="453"/>
                </a:cxn>
                <a:cxn ang="0">
                  <a:pos x="72" y="324"/>
                </a:cxn>
                <a:cxn ang="0">
                  <a:pos x="198" y="201"/>
                </a:cxn>
                <a:cxn ang="0">
                  <a:pos x="366" y="102"/>
                </a:cxn>
                <a:cxn ang="0">
                  <a:pos x="531" y="36"/>
                </a:cxn>
                <a:cxn ang="0">
                  <a:pos x="609" y="0"/>
                </a:cxn>
                <a:cxn ang="0">
                  <a:pos x="708" y="3"/>
                </a:cxn>
                <a:cxn ang="0">
                  <a:pos x="591" y="66"/>
                </a:cxn>
                <a:cxn ang="0">
                  <a:pos x="417" y="126"/>
                </a:cxn>
                <a:cxn ang="0">
                  <a:pos x="237" y="231"/>
                </a:cxn>
                <a:cxn ang="0">
                  <a:pos x="117" y="345"/>
                </a:cxn>
                <a:cxn ang="0">
                  <a:pos x="51" y="459"/>
                </a:cxn>
                <a:cxn ang="0">
                  <a:pos x="0" y="453"/>
                </a:cxn>
              </a:cxnLst>
              <a:rect l="0" t="0" r="r" b="b"/>
              <a:pathLst>
                <a:path w="708" h="459">
                  <a:moveTo>
                    <a:pt x="0" y="432"/>
                  </a:moveTo>
                  <a:lnTo>
                    <a:pt x="0" y="453"/>
                  </a:lnTo>
                  <a:cubicBezTo>
                    <a:pt x="12" y="435"/>
                    <a:pt x="39" y="366"/>
                    <a:pt x="72" y="324"/>
                  </a:cubicBezTo>
                  <a:cubicBezTo>
                    <a:pt x="105" y="282"/>
                    <a:pt x="149" y="238"/>
                    <a:pt x="198" y="201"/>
                  </a:cubicBezTo>
                  <a:cubicBezTo>
                    <a:pt x="247" y="164"/>
                    <a:pt x="311" y="129"/>
                    <a:pt x="366" y="102"/>
                  </a:cubicBezTo>
                  <a:cubicBezTo>
                    <a:pt x="421" y="75"/>
                    <a:pt x="490" y="53"/>
                    <a:pt x="531" y="36"/>
                  </a:cubicBezTo>
                  <a:cubicBezTo>
                    <a:pt x="572" y="19"/>
                    <a:pt x="580" y="5"/>
                    <a:pt x="609" y="0"/>
                  </a:cubicBezTo>
                  <a:lnTo>
                    <a:pt x="708" y="3"/>
                  </a:lnTo>
                  <a:cubicBezTo>
                    <a:pt x="705" y="14"/>
                    <a:pt x="640" y="45"/>
                    <a:pt x="591" y="66"/>
                  </a:cubicBezTo>
                  <a:cubicBezTo>
                    <a:pt x="542" y="87"/>
                    <a:pt x="476" y="98"/>
                    <a:pt x="417" y="126"/>
                  </a:cubicBezTo>
                  <a:cubicBezTo>
                    <a:pt x="358" y="154"/>
                    <a:pt x="287" y="195"/>
                    <a:pt x="237" y="231"/>
                  </a:cubicBezTo>
                  <a:cubicBezTo>
                    <a:pt x="187" y="267"/>
                    <a:pt x="148" y="307"/>
                    <a:pt x="117" y="345"/>
                  </a:cubicBezTo>
                  <a:cubicBezTo>
                    <a:pt x="86" y="383"/>
                    <a:pt x="70" y="441"/>
                    <a:pt x="51" y="459"/>
                  </a:cubicBezTo>
                  <a:lnTo>
                    <a:pt x="0" y="453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 userDrawn="1"/>
          </p:nvSpPr>
          <p:spPr bwMode="auto">
            <a:xfrm>
              <a:off x="131" y="269"/>
              <a:ext cx="251" cy="194"/>
            </a:xfrm>
            <a:custGeom>
              <a:avLst/>
              <a:gdLst/>
              <a:ahLst/>
              <a:cxnLst>
                <a:cxn ang="0">
                  <a:pos x="21" y="163"/>
                </a:cxn>
                <a:cxn ang="0">
                  <a:pos x="9" y="184"/>
                </a:cxn>
                <a:cxn ang="0">
                  <a:pos x="75" y="103"/>
                </a:cxn>
                <a:cxn ang="0">
                  <a:pos x="165" y="28"/>
                </a:cxn>
                <a:cxn ang="0">
                  <a:pos x="207" y="7"/>
                </a:cxn>
                <a:cxn ang="0">
                  <a:pos x="246" y="4"/>
                </a:cxn>
                <a:cxn ang="0">
                  <a:pos x="237" y="34"/>
                </a:cxn>
                <a:cxn ang="0">
                  <a:pos x="183" y="61"/>
                </a:cxn>
                <a:cxn ang="0">
                  <a:pos x="108" y="124"/>
                </a:cxn>
                <a:cxn ang="0">
                  <a:pos x="54" y="190"/>
                </a:cxn>
                <a:cxn ang="0">
                  <a:pos x="6" y="184"/>
                </a:cxn>
              </a:cxnLst>
              <a:rect l="0" t="0" r="r" b="b"/>
              <a:pathLst>
                <a:path w="251" h="194">
                  <a:moveTo>
                    <a:pt x="21" y="163"/>
                  </a:moveTo>
                  <a:cubicBezTo>
                    <a:pt x="10" y="178"/>
                    <a:pt x="0" y="194"/>
                    <a:pt x="9" y="184"/>
                  </a:cubicBezTo>
                  <a:cubicBezTo>
                    <a:pt x="18" y="174"/>
                    <a:pt x="49" y="129"/>
                    <a:pt x="75" y="103"/>
                  </a:cubicBezTo>
                  <a:cubicBezTo>
                    <a:pt x="101" y="77"/>
                    <a:pt x="143" y="44"/>
                    <a:pt x="165" y="28"/>
                  </a:cubicBezTo>
                  <a:cubicBezTo>
                    <a:pt x="187" y="12"/>
                    <a:pt x="194" y="11"/>
                    <a:pt x="207" y="7"/>
                  </a:cubicBezTo>
                  <a:cubicBezTo>
                    <a:pt x="220" y="3"/>
                    <a:pt x="241" y="0"/>
                    <a:pt x="246" y="4"/>
                  </a:cubicBezTo>
                  <a:cubicBezTo>
                    <a:pt x="251" y="8"/>
                    <a:pt x="247" y="25"/>
                    <a:pt x="237" y="34"/>
                  </a:cubicBezTo>
                  <a:cubicBezTo>
                    <a:pt x="227" y="43"/>
                    <a:pt x="204" y="46"/>
                    <a:pt x="183" y="61"/>
                  </a:cubicBezTo>
                  <a:cubicBezTo>
                    <a:pt x="162" y="76"/>
                    <a:pt x="129" y="103"/>
                    <a:pt x="108" y="124"/>
                  </a:cubicBezTo>
                  <a:cubicBezTo>
                    <a:pt x="87" y="145"/>
                    <a:pt x="71" y="180"/>
                    <a:pt x="54" y="190"/>
                  </a:cubicBezTo>
                  <a:lnTo>
                    <a:pt x="6" y="18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 userDrawn="1"/>
          </p:nvSpPr>
          <p:spPr bwMode="auto">
            <a:xfrm>
              <a:off x="341" y="0"/>
              <a:ext cx="159" cy="72"/>
            </a:xfrm>
            <a:custGeom>
              <a:avLst/>
              <a:gdLst/>
              <a:ahLst/>
              <a:cxnLst>
                <a:cxn ang="0">
                  <a:pos x="99" y="0"/>
                </a:cxn>
                <a:cxn ang="0">
                  <a:pos x="15" y="36"/>
                </a:cxn>
                <a:cxn ang="0">
                  <a:pos x="6" y="60"/>
                </a:cxn>
                <a:cxn ang="0">
                  <a:pos x="36" y="69"/>
                </a:cxn>
                <a:cxn ang="0">
                  <a:pos x="87" y="42"/>
                </a:cxn>
                <a:cxn ang="0">
                  <a:pos x="159" y="0"/>
                </a:cxn>
                <a:cxn ang="0">
                  <a:pos x="99" y="0"/>
                </a:cxn>
              </a:cxnLst>
              <a:rect l="0" t="0" r="r" b="b"/>
              <a:pathLst>
                <a:path w="159" h="72">
                  <a:moveTo>
                    <a:pt x="99" y="0"/>
                  </a:moveTo>
                  <a:cubicBezTo>
                    <a:pt x="75" y="6"/>
                    <a:pt x="30" y="26"/>
                    <a:pt x="15" y="36"/>
                  </a:cubicBezTo>
                  <a:cubicBezTo>
                    <a:pt x="0" y="46"/>
                    <a:pt x="3" y="55"/>
                    <a:pt x="6" y="60"/>
                  </a:cubicBezTo>
                  <a:cubicBezTo>
                    <a:pt x="9" y="65"/>
                    <a:pt x="23" y="72"/>
                    <a:pt x="36" y="69"/>
                  </a:cubicBezTo>
                  <a:cubicBezTo>
                    <a:pt x="49" y="66"/>
                    <a:pt x="67" y="53"/>
                    <a:pt x="87" y="42"/>
                  </a:cubicBezTo>
                  <a:cubicBezTo>
                    <a:pt x="107" y="31"/>
                    <a:pt x="158" y="6"/>
                    <a:pt x="159" y="0"/>
                  </a:cubicBezTo>
                  <a:lnTo>
                    <a:pt x="99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 userDrawn="1"/>
          </p:nvSpPr>
          <p:spPr bwMode="auto">
            <a:xfrm>
              <a:off x="488" y="0"/>
              <a:ext cx="455" cy="216"/>
            </a:xfrm>
            <a:custGeom>
              <a:avLst/>
              <a:gdLst/>
              <a:ahLst/>
              <a:cxnLst>
                <a:cxn ang="0">
                  <a:pos x="395" y="0"/>
                </a:cxn>
                <a:cxn ang="0">
                  <a:pos x="338" y="48"/>
                </a:cxn>
                <a:cxn ang="0">
                  <a:pos x="242" y="102"/>
                </a:cxn>
                <a:cxn ang="0">
                  <a:pos x="104" y="147"/>
                </a:cxn>
                <a:cxn ang="0">
                  <a:pos x="35" y="168"/>
                </a:cxn>
                <a:cxn ang="0">
                  <a:pos x="8" y="192"/>
                </a:cxn>
                <a:cxn ang="0">
                  <a:pos x="8" y="213"/>
                </a:cxn>
                <a:cxn ang="0">
                  <a:pos x="59" y="213"/>
                </a:cxn>
                <a:cxn ang="0">
                  <a:pos x="86" y="192"/>
                </a:cxn>
                <a:cxn ang="0">
                  <a:pos x="173" y="159"/>
                </a:cxn>
                <a:cxn ang="0">
                  <a:pos x="299" y="126"/>
                </a:cxn>
                <a:cxn ang="0">
                  <a:pos x="392" y="72"/>
                </a:cxn>
                <a:cxn ang="0">
                  <a:pos x="455" y="0"/>
                </a:cxn>
                <a:cxn ang="0">
                  <a:pos x="395" y="0"/>
                </a:cxn>
              </a:cxnLst>
              <a:rect l="0" t="0" r="r" b="b"/>
              <a:pathLst>
                <a:path w="455" h="216">
                  <a:moveTo>
                    <a:pt x="395" y="0"/>
                  </a:moveTo>
                  <a:cubicBezTo>
                    <a:pt x="376" y="8"/>
                    <a:pt x="364" y="31"/>
                    <a:pt x="338" y="48"/>
                  </a:cubicBezTo>
                  <a:cubicBezTo>
                    <a:pt x="312" y="65"/>
                    <a:pt x="281" y="86"/>
                    <a:pt x="242" y="102"/>
                  </a:cubicBezTo>
                  <a:cubicBezTo>
                    <a:pt x="203" y="118"/>
                    <a:pt x="138" y="136"/>
                    <a:pt x="104" y="147"/>
                  </a:cubicBezTo>
                  <a:cubicBezTo>
                    <a:pt x="70" y="158"/>
                    <a:pt x="51" y="161"/>
                    <a:pt x="35" y="168"/>
                  </a:cubicBezTo>
                  <a:cubicBezTo>
                    <a:pt x="19" y="175"/>
                    <a:pt x="12" y="185"/>
                    <a:pt x="8" y="192"/>
                  </a:cubicBezTo>
                  <a:cubicBezTo>
                    <a:pt x="4" y="199"/>
                    <a:pt x="0" y="210"/>
                    <a:pt x="8" y="213"/>
                  </a:cubicBezTo>
                  <a:cubicBezTo>
                    <a:pt x="16" y="216"/>
                    <a:pt x="46" y="216"/>
                    <a:pt x="59" y="213"/>
                  </a:cubicBezTo>
                  <a:cubicBezTo>
                    <a:pt x="72" y="210"/>
                    <a:pt x="67" y="201"/>
                    <a:pt x="86" y="192"/>
                  </a:cubicBezTo>
                  <a:cubicBezTo>
                    <a:pt x="105" y="183"/>
                    <a:pt x="138" y="170"/>
                    <a:pt x="173" y="159"/>
                  </a:cubicBezTo>
                  <a:cubicBezTo>
                    <a:pt x="208" y="148"/>
                    <a:pt x="263" y="140"/>
                    <a:pt x="299" y="126"/>
                  </a:cubicBezTo>
                  <a:cubicBezTo>
                    <a:pt x="335" y="112"/>
                    <a:pt x="366" y="93"/>
                    <a:pt x="392" y="72"/>
                  </a:cubicBezTo>
                  <a:cubicBezTo>
                    <a:pt x="418" y="51"/>
                    <a:pt x="454" y="12"/>
                    <a:pt x="455" y="0"/>
                  </a:cubicBezTo>
                  <a:lnTo>
                    <a:pt x="39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 userDrawn="1"/>
          </p:nvSpPr>
          <p:spPr bwMode="auto">
            <a:xfrm>
              <a:off x="1448" y="37"/>
              <a:ext cx="414" cy="108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24" y="11"/>
                </a:cxn>
                <a:cxn ang="0">
                  <a:pos x="156" y="2"/>
                </a:cxn>
                <a:cxn ang="0">
                  <a:pos x="288" y="23"/>
                </a:cxn>
                <a:cxn ang="0">
                  <a:pos x="384" y="53"/>
                </a:cxn>
                <a:cxn ang="0">
                  <a:pos x="411" y="74"/>
                </a:cxn>
                <a:cxn ang="0">
                  <a:pos x="405" y="104"/>
                </a:cxn>
                <a:cxn ang="0">
                  <a:pos x="363" y="101"/>
                </a:cxn>
                <a:cxn ang="0">
                  <a:pos x="294" y="77"/>
                </a:cxn>
                <a:cxn ang="0">
                  <a:pos x="174" y="50"/>
                </a:cxn>
                <a:cxn ang="0">
                  <a:pos x="72" y="62"/>
                </a:cxn>
                <a:cxn ang="0">
                  <a:pos x="36" y="59"/>
                </a:cxn>
                <a:cxn ang="0">
                  <a:pos x="0" y="11"/>
                </a:cxn>
              </a:cxnLst>
              <a:rect l="0" t="0" r="r" b="b"/>
              <a:pathLst>
                <a:path w="414" h="108">
                  <a:moveTo>
                    <a:pt x="0" y="11"/>
                  </a:moveTo>
                  <a:lnTo>
                    <a:pt x="24" y="11"/>
                  </a:lnTo>
                  <a:cubicBezTo>
                    <a:pt x="50" y="9"/>
                    <a:pt x="112" y="0"/>
                    <a:pt x="156" y="2"/>
                  </a:cubicBezTo>
                  <a:cubicBezTo>
                    <a:pt x="200" y="4"/>
                    <a:pt x="250" y="15"/>
                    <a:pt x="288" y="23"/>
                  </a:cubicBezTo>
                  <a:cubicBezTo>
                    <a:pt x="326" y="31"/>
                    <a:pt x="363" y="44"/>
                    <a:pt x="384" y="53"/>
                  </a:cubicBezTo>
                  <a:cubicBezTo>
                    <a:pt x="405" y="62"/>
                    <a:pt x="408" y="66"/>
                    <a:pt x="411" y="74"/>
                  </a:cubicBezTo>
                  <a:cubicBezTo>
                    <a:pt x="414" y="82"/>
                    <a:pt x="413" y="100"/>
                    <a:pt x="405" y="104"/>
                  </a:cubicBezTo>
                  <a:cubicBezTo>
                    <a:pt x="397" y="108"/>
                    <a:pt x="381" y="105"/>
                    <a:pt x="363" y="101"/>
                  </a:cubicBezTo>
                  <a:cubicBezTo>
                    <a:pt x="345" y="97"/>
                    <a:pt x="325" y="85"/>
                    <a:pt x="294" y="77"/>
                  </a:cubicBezTo>
                  <a:cubicBezTo>
                    <a:pt x="263" y="69"/>
                    <a:pt x="211" y="53"/>
                    <a:pt x="174" y="50"/>
                  </a:cubicBezTo>
                  <a:cubicBezTo>
                    <a:pt x="137" y="47"/>
                    <a:pt x="95" y="61"/>
                    <a:pt x="72" y="62"/>
                  </a:cubicBezTo>
                  <a:cubicBezTo>
                    <a:pt x="49" y="63"/>
                    <a:pt x="48" y="66"/>
                    <a:pt x="36" y="59"/>
                  </a:cubicBezTo>
                  <a:cubicBezTo>
                    <a:pt x="24" y="52"/>
                    <a:pt x="13" y="36"/>
                    <a:pt x="0" y="11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 userDrawn="1"/>
          </p:nvSpPr>
          <p:spPr bwMode="auto">
            <a:xfrm>
              <a:off x="1790" y="0"/>
              <a:ext cx="520" cy="225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12" y="24"/>
                </a:cxn>
                <a:cxn ang="0">
                  <a:pos x="114" y="54"/>
                </a:cxn>
                <a:cxn ang="0">
                  <a:pos x="240" y="117"/>
                </a:cxn>
                <a:cxn ang="0">
                  <a:pos x="333" y="153"/>
                </a:cxn>
                <a:cxn ang="0">
                  <a:pos x="438" y="219"/>
                </a:cxn>
                <a:cxn ang="0">
                  <a:pos x="426" y="192"/>
                </a:cxn>
                <a:cxn ang="0">
                  <a:pos x="441" y="180"/>
                </a:cxn>
                <a:cxn ang="0">
                  <a:pos x="519" y="216"/>
                </a:cxn>
                <a:cxn ang="0">
                  <a:pos x="450" y="162"/>
                </a:cxn>
                <a:cxn ang="0">
                  <a:pos x="381" y="135"/>
                </a:cxn>
                <a:cxn ang="0">
                  <a:pos x="285" y="84"/>
                </a:cxn>
                <a:cxn ang="0">
                  <a:pos x="186" y="18"/>
                </a:cxn>
                <a:cxn ang="0">
                  <a:pos x="123" y="0"/>
                </a:cxn>
                <a:cxn ang="0">
                  <a:pos x="42" y="0"/>
                </a:cxn>
              </a:cxnLst>
              <a:rect l="0" t="0" r="r" b="b"/>
              <a:pathLst>
                <a:path w="520" h="225">
                  <a:moveTo>
                    <a:pt x="42" y="0"/>
                  </a:moveTo>
                  <a:cubicBezTo>
                    <a:pt x="24" y="4"/>
                    <a:pt x="0" y="15"/>
                    <a:pt x="12" y="24"/>
                  </a:cubicBezTo>
                  <a:cubicBezTo>
                    <a:pt x="24" y="33"/>
                    <a:pt x="76" y="39"/>
                    <a:pt x="114" y="54"/>
                  </a:cubicBezTo>
                  <a:cubicBezTo>
                    <a:pt x="152" y="69"/>
                    <a:pt x="203" y="100"/>
                    <a:pt x="240" y="117"/>
                  </a:cubicBezTo>
                  <a:cubicBezTo>
                    <a:pt x="277" y="134"/>
                    <a:pt x="300" y="136"/>
                    <a:pt x="333" y="153"/>
                  </a:cubicBezTo>
                  <a:cubicBezTo>
                    <a:pt x="366" y="170"/>
                    <a:pt x="423" y="213"/>
                    <a:pt x="438" y="219"/>
                  </a:cubicBezTo>
                  <a:cubicBezTo>
                    <a:pt x="453" y="225"/>
                    <a:pt x="426" y="198"/>
                    <a:pt x="426" y="192"/>
                  </a:cubicBezTo>
                  <a:cubicBezTo>
                    <a:pt x="426" y="186"/>
                    <a:pt x="426" y="176"/>
                    <a:pt x="441" y="180"/>
                  </a:cubicBezTo>
                  <a:cubicBezTo>
                    <a:pt x="456" y="184"/>
                    <a:pt x="518" y="219"/>
                    <a:pt x="519" y="216"/>
                  </a:cubicBezTo>
                  <a:cubicBezTo>
                    <a:pt x="520" y="213"/>
                    <a:pt x="473" y="176"/>
                    <a:pt x="450" y="162"/>
                  </a:cubicBezTo>
                  <a:cubicBezTo>
                    <a:pt x="427" y="148"/>
                    <a:pt x="408" y="148"/>
                    <a:pt x="381" y="135"/>
                  </a:cubicBezTo>
                  <a:cubicBezTo>
                    <a:pt x="354" y="122"/>
                    <a:pt x="318" y="104"/>
                    <a:pt x="285" y="84"/>
                  </a:cubicBezTo>
                  <a:cubicBezTo>
                    <a:pt x="252" y="64"/>
                    <a:pt x="213" y="32"/>
                    <a:pt x="186" y="18"/>
                  </a:cubicBezTo>
                  <a:cubicBezTo>
                    <a:pt x="159" y="4"/>
                    <a:pt x="147" y="2"/>
                    <a:pt x="123" y="0"/>
                  </a:cubicBezTo>
                  <a:lnTo>
                    <a:pt x="4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 userDrawn="1"/>
          </p:nvSpPr>
          <p:spPr bwMode="auto">
            <a:xfrm>
              <a:off x="1943" y="154"/>
              <a:ext cx="431" cy="233"/>
            </a:xfrm>
            <a:custGeom>
              <a:avLst/>
              <a:gdLst/>
              <a:ahLst/>
              <a:cxnLst>
                <a:cxn ang="0">
                  <a:pos x="6" y="38"/>
                </a:cxn>
                <a:cxn ang="0">
                  <a:pos x="9" y="20"/>
                </a:cxn>
                <a:cxn ang="0">
                  <a:pos x="42" y="2"/>
                </a:cxn>
                <a:cxn ang="0">
                  <a:pos x="90" y="35"/>
                </a:cxn>
                <a:cxn ang="0">
                  <a:pos x="189" y="89"/>
                </a:cxn>
                <a:cxn ang="0">
                  <a:pos x="288" y="140"/>
                </a:cxn>
                <a:cxn ang="0">
                  <a:pos x="375" y="176"/>
                </a:cxn>
                <a:cxn ang="0">
                  <a:pos x="396" y="176"/>
                </a:cxn>
                <a:cxn ang="0">
                  <a:pos x="429" y="212"/>
                </a:cxn>
                <a:cxn ang="0">
                  <a:pos x="408" y="233"/>
                </a:cxn>
                <a:cxn ang="0">
                  <a:pos x="333" y="212"/>
                </a:cxn>
                <a:cxn ang="0">
                  <a:pos x="186" y="143"/>
                </a:cxn>
                <a:cxn ang="0">
                  <a:pos x="48" y="68"/>
                </a:cxn>
                <a:cxn ang="0">
                  <a:pos x="6" y="38"/>
                </a:cxn>
              </a:cxnLst>
              <a:rect l="0" t="0" r="r" b="b"/>
              <a:pathLst>
                <a:path w="431" h="233">
                  <a:moveTo>
                    <a:pt x="6" y="38"/>
                  </a:moveTo>
                  <a:cubicBezTo>
                    <a:pt x="0" y="26"/>
                    <a:pt x="3" y="26"/>
                    <a:pt x="9" y="20"/>
                  </a:cubicBezTo>
                  <a:cubicBezTo>
                    <a:pt x="15" y="14"/>
                    <a:pt x="29" y="0"/>
                    <a:pt x="42" y="2"/>
                  </a:cubicBezTo>
                  <a:cubicBezTo>
                    <a:pt x="55" y="4"/>
                    <a:pt x="66" y="21"/>
                    <a:pt x="90" y="35"/>
                  </a:cubicBezTo>
                  <a:cubicBezTo>
                    <a:pt x="114" y="49"/>
                    <a:pt x="156" y="72"/>
                    <a:pt x="189" y="89"/>
                  </a:cubicBezTo>
                  <a:cubicBezTo>
                    <a:pt x="222" y="106"/>
                    <a:pt x="257" y="126"/>
                    <a:pt x="288" y="140"/>
                  </a:cubicBezTo>
                  <a:cubicBezTo>
                    <a:pt x="319" y="154"/>
                    <a:pt x="357" y="170"/>
                    <a:pt x="375" y="176"/>
                  </a:cubicBezTo>
                  <a:cubicBezTo>
                    <a:pt x="393" y="182"/>
                    <a:pt x="387" y="170"/>
                    <a:pt x="396" y="176"/>
                  </a:cubicBezTo>
                  <a:cubicBezTo>
                    <a:pt x="405" y="182"/>
                    <a:pt x="427" y="203"/>
                    <a:pt x="429" y="212"/>
                  </a:cubicBezTo>
                  <a:cubicBezTo>
                    <a:pt x="431" y="221"/>
                    <a:pt x="424" y="233"/>
                    <a:pt x="408" y="233"/>
                  </a:cubicBezTo>
                  <a:cubicBezTo>
                    <a:pt x="392" y="233"/>
                    <a:pt x="370" y="227"/>
                    <a:pt x="333" y="212"/>
                  </a:cubicBezTo>
                  <a:cubicBezTo>
                    <a:pt x="296" y="197"/>
                    <a:pt x="234" y="167"/>
                    <a:pt x="186" y="143"/>
                  </a:cubicBezTo>
                  <a:cubicBezTo>
                    <a:pt x="138" y="119"/>
                    <a:pt x="78" y="86"/>
                    <a:pt x="48" y="68"/>
                  </a:cubicBezTo>
                  <a:cubicBezTo>
                    <a:pt x="18" y="50"/>
                    <a:pt x="12" y="50"/>
                    <a:pt x="6" y="3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 userDrawn="1"/>
          </p:nvSpPr>
          <p:spPr bwMode="auto">
            <a:xfrm>
              <a:off x="2262" y="87"/>
              <a:ext cx="396" cy="227"/>
            </a:xfrm>
            <a:custGeom>
              <a:avLst/>
              <a:gdLst/>
              <a:ahLst/>
              <a:cxnLst>
                <a:cxn ang="0">
                  <a:pos x="2" y="9"/>
                </a:cxn>
                <a:cxn ang="0">
                  <a:pos x="53" y="66"/>
                </a:cxn>
                <a:cxn ang="0">
                  <a:pos x="176" y="132"/>
                </a:cxn>
                <a:cxn ang="0">
                  <a:pos x="293" y="189"/>
                </a:cxn>
                <a:cxn ang="0">
                  <a:pos x="341" y="222"/>
                </a:cxn>
                <a:cxn ang="0">
                  <a:pos x="377" y="219"/>
                </a:cxn>
                <a:cxn ang="0">
                  <a:pos x="377" y="180"/>
                </a:cxn>
                <a:cxn ang="0">
                  <a:pos x="260" y="126"/>
                </a:cxn>
                <a:cxn ang="0">
                  <a:pos x="113" y="51"/>
                </a:cxn>
                <a:cxn ang="0">
                  <a:pos x="41" y="9"/>
                </a:cxn>
                <a:cxn ang="0">
                  <a:pos x="2" y="9"/>
                </a:cxn>
              </a:cxnLst>
              <a:rect l="0" t="0" r="r" b="b"/>
              <a:pathLst>
                <a:path w="396" h="227">
                  <a:moveTo>
                    <a:pt x="2" y="9"/>
                  </a:moveTo>
                  <a:cubicBezTo>
                    <a:pt x="4" y="18"/>
                    <a:pt x="24" y="45"/>
                    <a:pt x="53" y="66"/>
                  </a:cubicBezTo>
                  <a:cubicBezTo>
                    <a:pt x="82" y="87"/>
                    <a:pt x="136" y="111"/>
                    <a:pt x="176" y="132"/>
                  </a:cubicBezTo>
                  <a:cubicBezTo>
                    <a:pt x="216" y="153"/>
                    <a:pt x="266" y="174"/>
                    <a:pt x="293" y="189"/>
                  </a:cubicBezTo>
                  <a:cubicBezTo>
                    <a:pt x="320" y="204"/>
                    <a:pt x="327" y="217"/>
                    <a:pt x="341" y="222"/>
                  </a:cubicBezTo>
                  <a:cubicBezTo>
                    <a:pt x="355" y="227"/>
                    <a:pt x="371" y="226"/>
                    <a:pt x="377" y="219"/>
                  </a:cubicBezTo>
                  <a:cubicBezTo>
                    <a:pt x="383" y="212"/>
                    <a:pt x="396" y="195"/>
                    <a:pt x="377" y="180"/>
                  </a:cubicBezTo>
                  <a:cubicBezTo>
                    <a:pt x="358" y="165"/>
                    <a:pt x="304" y="147"/>
                    <a:pt x="260" y="126"/>
                  </a:cubicBezTo>
                  <a:cubicBezTo>
                    <a:pt x="216" y="105"/>
                    <a:pt x="149" y="70"/>
                    <a:pt x="113" y="51"/>
                  </a:cubicBezTo>
                  <a:cubicBezTo>
                    <a:pt x="77" y="32"/>
                    <a:pt x="60" y="17"/>
                    <a:pt x="41" y="9"/>
                  </a:cubicBezTo>
                  <a:cubicBezTo>
                    <a:pt x="22" y="1"/>
                    <a:pt x="0" y="0"/>
                    <a:pt x="2" y="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 userDrawn="1"/>
          </p:nvSpPr>
          <p:spPr bwMode="auto">
            <a:xfrm>
              <a:off x="2264" y="240"/>
              <a:ext cx="516" cy="223"/>
            </a:xfrm>
            <a:custGeom>
              <a:avLst/>
              <a:gdLst/>
              <a:ahLst/>
              <a:cxnLst>
                <a:cxn ang="0">
                  <a:pos x="3" y="10"/>
                </a:cxn>
                <a:cxn ang="0">
                  <a:pos x="105" y="97"/>
                </a:cxn>
                <a:cxn ang="0">
                  <a:pos x="243" y="178"/>
                </a:cxn>
                <a:cxn ang="0">
                  <a:pos x="357" y="217"/>
                </a:cxn>
                <a:cxn ang="0">
                  <a:pos x="498" y="214"/>
                </a:cxn>
                <a:cxn ang="0">
                  <a:pos x="468" y="187"/>
                </a:cxn>
                <a:cxn ang="0">
                  <a:pos x="309" y="136"/>
                </a:cxn>
                <a:cxn ang="0">
                  <a:pos x="123" y="34"/>
                </a:cxn>
                <a:cxn ang="0">
                  <a:pos x="3" y="10"/>
                </a:cxn>
              </a:cxnLst>
              <a:rect l="0" t="0" r="r" b="b"/>
              <a:pathLst>
                <a:path w="516" h="223">
                  <a:moveTo>
                    <a:pt x="3" y="10"/>
                  </a:moveTo>
                  <a:cubicBezTo>
                    <a:pt x="0" y="20"/>
                    <a:pt x="65" y="69"/>
                    <a:pt x="105" y="97"/>
                  </a:cubicBezTo>
                  <a:cubicBezTo>
                    <a:pt x="145" y="125"/>
                    <a:pt x="201" y="158"/>
                    <a:pt x="243" y="178"/>
                  </a:cubicBezTo>
                  <a:cubicBezTo>
                    <a:pt x="285" y="198"/>
                    <a:pt x="315" y="211"/>
                    <a:pt x="357" y="217"/>
                  </a:cubicBezTo>
                  <a:cubicBezTo>
                    <a:pt x="399" y="223"/>
                    <a:pt x="480" y="219"/>
                    <a:pt x="498" y="214"/>
                  </a:cubicBezTo>
                  <a:cubicBezTo>
                    <a:pt x="516" y="209"/>
                    <a:pt x="499" y="200"/>
                    <a:pt x="468" y="187"/>
                  </a:cubicBezTo>
                  <a:cubicBezTo>
                    <a:pt x="437" y="174"/>
                    <a:pt x="366" y="161"/>
                    <a:pt x="309" y="136"/>
                  </a:cubicBezTo>
                  <a:cubicBezTo>
                    <a:pt x="252" y="111"/>
                    <a:pt x="172" y="54"/>
                    <a:pt x="123" y="34"/>
                  </a:cubicBezTo>
                  <a:cubicBezTo>
                    <a:pt x="74" y="14"/>
                    <a:pt x="6" y="0"/>
                    <a:pt x="3" y="1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 userDrawn="1"/>
          </p:nvSpPr>
          <p:spPr bwMode="auto">
            <a:xfrm>
              <a:off x="2723" y="324"/>
              <a:ext cx="414" cy="100"/>
            </a:xfrm>
            <a:custGeom>
              <a:avLst/>
              <a:gdLst/>
              <a:ahLst/>
              <a:cxnLst>
                <a:cxn ang="0">
                  <a:pos x="69" y="60"/>
                </a:cxn>
                <a:cxn ang="0">
                  <a:pos x="12" y="42"/>
                </a:cxn>
                <a:cxn ang="0">
                  <a:pos x="3" y="15"/>
                </a:cxn>
                <a:cxn ang="0">
                  <a:pos x="30" y="0"/>
                </a:cxn>
                <a:cxn ang="0">
                  <a:pos x="117" y="18"/>
                </a:cxn>
                <a:cxn ang="0">
                  <a:pos x="243" y="48"/>
                </a:cxn>
                <a:cxn ang="0">
                  <a:pos x="387" y="48"/>
                </a:cxn>
                <a:cxn ang="0">
                  <a:pos x="408" y="54"/>
                </a:cxn>
                <a:cxn ang="0">
                  <a:pos x="381" y="87"/>
                </a:cxn>
                <a:cxn ang="0">
                  <a:pos x="318" y="99"/>
                </a:cxn>
                <a:cxn ang="0">
                  <a:pos x="195" y="93"/>
                </a:cxn>
                <a:cxn ang="0">
                  <a:pos x="69" y="60"/>
                </a:cxn>
              </a:cxnLst>
              <a:rect l="0" t="0" r="r" b="b"/>
              <a:pathLst>
                <a:path w="414" h="100">
                  <a:moveTo>
                    <a:pt x="69" y="60"/>
                  </a:moveTo>
                  <a:cubicBezTo>
                    <a:pt x="39" y="52"/>
                    <a:pt x="23" y="49"/>
                    <a:pt x="12" y="42"/>
                  </a:cubicBezTo>
                  <a:cubicBezTo>
                    <a:pt x="1" y="35"/>
                    <a:pt x="0" y="22"/>
                    <a:pt x="3" y="15"/>
                  </a:cubicBezTo>
                  <a:cubicBezTo>
                    <a:pt x="6" y="8"/>
                    <a:pt x="11" y="0"/>
                    <a:pt x="30" y="0"/>
                  </a:cubicBezTo>
                  <a:cubicBezTo>
                    <a:pt x="49" y="0"/>
                    <a:pt x="82" y="10"/>
                    <a:pt x="117" y="18"/>
                  </a:cubicBezTo>
                  <a:cubicBezTo>
                    <a:pt x="152" y="26"/>
                    <a:pt x="198" y="43"/>
                    <a:pt x="243" y="48"/>
                  </a:cubicBezTo>
                  <a:cubicBezTo>
                    <a:pt x="288" y="53"/>
                    <a:pt x="360" y="47"/>
                    <a:pt x="387" y="48"/>
                  </a:cubicBezTo>
                  <a:cubicBezTo>
                    <a:pt x="414" y="49"/>
                    <a:pt x="409" y="48"/>
                    <a:pt x="408" y="54"/>
                  </a:cubicBezTo>
                  <a:cubicBezTo>
                    <a:pt x="407" y="60"/>
                    <a:pt x="396" y="80"/>
                    <a:pt x="381" y="87"/>
                  </a:cubicBezTo>
                  <a:cubicBezTo>
                    <a:pt x="366" y="94"/>
                    <a:pt x="349" y="98"/>
                    <a:pt x="318" y="99"/>
                  </a:cubicBezTo>
                  <a:cubicBezTo>
                    <a:pt x="287" y="100"/>
                    <a:pt x="237" y="99"/>
                    <a:pt x="195" y="93"/>
                  </a:cubicBezTo>
                  <a:cubicBezTo>
                    <a:pt x="153" y="87"/>
                    <a:pt x="99" y="68"/>
                    <a:pt x="69" y="6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 userDrawn="1"/>
          </p:nvSpPr>
          <p:spPr bwMode="auto">
            <a:xfrm>
              <a:off x="3165" y="375"/>
              <a:ext cx="150" cy="72"/>
            </a:xfrm>
            <a:custGeom>
              <a:avLst/>
              <a:gdLst/>
              <a:ahLst/>
              <a:cxnLst>
                <a:cxn ang="0">
                  <a:pos x="3" y="67"/>
                </a:cxn>
                <a:cxn ang="0">
                  <a:pos x="84" y="19"/>
                </a:cxn>
                <a:cxn ang="0">
                  <a:pos x="123" y="1"/>
                </a:cxn>
                <a:cxn ang="0">
                  <a:pos x="150" y="22"/>
                </a:cxn>
                <a:cxn ang="0">
                  <a:pos x="123" y="55"/>
                </a:cxn>
                <a:cxn ang="0">
                  <a:pos x="90" y="70"/>
                </a:cxn>
                <a:cxn ang="0">
                  <a:pos x="0" y="67"/>
                </a:cxn>
              </a:cxnLst>
              <a:rect l="0" t="0" r="r" b="b"/>
              <a:pathLst>
                <a:path w="150" h="72">
                  <a:moveTo>
                    <a:pt x="3" y="67"/>
                  </a:moveTo>
                  <a:cubicBezTo>
                    <a:pt x="16" y="59"/>
                    <a:pt x="64" y="30"/>
                    <a:pt x="84" y="19"/>
                  </a:cubicBezTo>
                  <a:cubicBezTo>
                    <a:pt x="104" y="8"/>
                    <a:pt x="112" y="0"/>
                    <a:pt x="123" y="1"/>
                  </a:cubicBezTo>
                  <a:cubicBezTo>
                    <a:pt x="134" y="2"/>
                    <a:pt x="150" y="13"/>
                    <a:pt x="150" y="22"/>
                  </a:cubicBezTo>
                  <a:cubicBezTo>
                    <a:pt x="150" y="31"/>
                    <a:pt x="133" y="47"/>
                    <a:pt x="123" y="55"/>
                  </a:cubicBezTo>
                  <a:cubicBezTo>
                    <a:pt x="113" y="63"/>
                    <a:pt x="110" y="68"/>
                    <a:pt x="90" y="70"/>
                  </a:cubicBezTo>
                  <a:cubicBezTo>
                    <a:pt x="70" y="72"/>
                    <a:pt x="35" y="69"/>
                    <a:pt x="0" y="67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3463" y="267"/>
              <a:ext cx="148" cy="91"/>
            </a:xfrm>
            <a:custGeom>
              <a:avLst/>
              <a:gdLst/>
              <a:ahLst/>
              <a:cxnLst>
                <a:cxn ang="0">
                  <a:pos x="1" y="69"/>
                </a:cxn>
                <a:cxn ang="0">
                  <a:pos x="25" y="51"/>
                </a:cxn>
                <a:cxn ang="0">
                  <a:pos x="100" y="9"/>
                </a:cxn>
                <a:cxn ang="0">
                  <a:pos x="133" y="3"/>
                </a:cxn>
                <a:cxn ang="0">
                  <a:pos x="136" y="27"/>
                </a:cxn>
                <a:cxn ang="0">
                  <a:pos x="61" y="75"/>
                </a:cxn>
                <a:cxn ang="0">
                  <a:pos x="19" y="90"/>
                </a:cxn>
                <a:cxn ang="0">
                  <a:pos x="1" y="69"/>
                </a:cxn>
              </a:cxnLst>
              <a:rect l="0" t="0" r="r" b="b"/>
              <a:pathLst>
                <a:path w="148" h="91">
                  <a:moveTo>
                    <a:pt x="1" y="69"/>
                  </a:moveTo>
                  <a:cubicBezTo>
                    <a:pt x="2" y="63"/>
                    <a:pt x="9" y="61"/>
                    <a:pt x="25" y="51"/>
                  </a:cubicBezTo>
                  <a:cubicBezTo>
                    <a:pt x="41" y="41"/>
                    <a:pt x="82" y="17"/>
                    <a:pt x="100" y="9"/>
                  </a:cubicBezTo>
                  <a:cubicBezTo>
                    <a:pt x="118" y="1"/>
                    <a:pt x="127" y="0"/>
                    <a:pt x="133" y="3"/>
                  </a:cubicBezTo>
                  <a:cubicBezTo>
                    <a:pt x="139" y="6"/>
                    <a:pt x="148" y="15"/>
                    <a:pt x="136" y="27"/>
                  </a:cubicBezTo>
                  <a:cubicBezTo>
                    <a:pt x="124" y="39"/>
                    <a:pt x="80" y="65"/>
                    <a:pt x="61" y="75"/>
                  </a:cubicBezTo>
                  <a:cubicBezTo>
                    <a:pt x="42" y="85"/>
                    <a:pt x="29" y="91"/>
                    <a:pt x="19" y="90"/>
                  </a:cubicBezTo>
                  <a:cubicBezTo>
                    <a:pt x="9" y="89"/>
                    <a:pt x="0" y="75"/>
                    <a:pt x="1" y="6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3580" y="58"/>
              <a:ext cx="938" cy="158"/>
            </a:xfrm>
            <a:custGeom>
              <a:avLst/>
              <a:gdLst/>
              <a:ahLst/>
              <a:cxnLst>
                <a:cxn ang="0">
                  <a:pos x="172" y="86"/>
                </a:cxn>
                <a:cxn ang="0">
                  <a:pos x="61" y="137"/>
                </a:cxn>
                <a:cxn ang="0">
                  <a:pos x="16" y="155"/>
                </a:cxn>
                <a:cxn ang="0">
                  <a:pos x="7" y="122"/>
                </a:cxn>
                <a:cxn ang="0">
                  <a:pos x="58" y="80"/>
                </a:cxn>
                <a:cxn ang="0">
                  <a:pos x="172" y="38"/>
                </a:cxn>
                <a:cxn ang="0">
                  <a:pos x="304" y="11"/>
                </a:cxn>
                <a:cxn ang="0">
                  <a:pos x="463" y="2"/>
                </a:cxn>
                <a:cxn ang="0">
                  <a:pos x="631" y="23"/>
                </a:cxn>
                <a:cxn ang="0">
                  <a:pos x="796" y="53"/>
                </a:cxn>
                <a:cxn ang="0">
                  <a:pos x="841" y="47"/>
                </a:cxn>
                <a:cxn ang="0">
                  <a:pos x="907" y="71"/>
                </a:cxn>
                <a:cxn ang="0">
                  <a:pos x="919" y="101"/>
                </a:cxn>
                <a:cxn ang="0">
                  <a:pos x="793" y="98"/>
                </a:cxn>
                <a:cxn ang="0">
                  <a:pos x="634" y="62"/>
                </a:cxn>
                <a:cxn ang="0">
                  <a:pos x="439" y="38"/>
                </a:cxn>
                <a:cxn ang="0">
                  <a:pos x="238" y="59"/>
                </a:cxn>
                <a:cxn ang="0">
                  <a:pos x="172" y="86"/>
                </a:cxn>
              </a:cxnLst>
              <a:rect l="0" t="0" r="r" b="b"/>
              <a:pathLst>
                <a:path w="938" h="158">
                  <a:moveTo>
                    <a:pt x="172" y="86"/>
                  </a:moveTo>
                  <a:cubicBezTo>
                    <a:pt x="142" y="99"/>
                    <a:pt x="87" y="126"/>
                    <a:pt x="61" y="137"/>
                  </a:cubicBezTo>
                  <a:cubicBezTo>
                    <a:pt x="35" y="148"/>
                    <a:pt x="25" y="158"/>
                    <a:pt x="16" y="155"/>
                  </a:cubicBezTo>
                  <a:cubicBezTo>
                    <a:pt x="7" y="152"/>
                    <a:pt x="0" y="134"/>
                    <a:pt x="7" y="122"/>
                  </a:cubicBezTo>
                  <a:cubicBezTo>
                    <a:pt x="14" y="110"/>
                    <a:pt x="31" y="94"/>
                    <a:pt x="58" y="80"/>
                  </a:cubicBezTo>
                  <a:cubicBezTo>
                    <a:pt x="85" y="66"/>
                    <a:pt x="131" y="49"/>
                    <a:pt x="172" y="38"/>
                  </a:cubicBezTo>
                  <a:cubicBezTo>
                    <a:pt x="213" y="27"/>
                    <a:pt x="256" y="17"/>
                    <a:pt x="304" y="11"/>
                  </a:cubicBezTo>
                  <a:cubicBezTo>
                    <a:pt x="352" y="5"/>
                    <a:pt x="409" y="0"/>
                    <a:pt x="463" y="2"/>
                  </a:cubicBezTo>
                  <a:cubicBezTo>
                    <a:pt x="517" y="4"/>
                    <a:pt x="576" y="15"/>
                    <a:pt x="631" y="23"/>
                  </a:cubicBezTo>
                  <a:cubicBezTo>
                    <a:pt x="686" y="31"/>
                    <a:pt x="761" y="49"/>
                    <a:pt x="796" y="53"/>
                  </a:cubicBezTo>
                  <a:cubicBezTo>
                    <a:pt x="831" y="57"/>
                    <a:pt x="823" y="44"/>
                    <a:pt x="841" y="47"/>
                  </a:cubicBezTo>
                  <a:cubicBezTo>
                    <a:pt x="859" y="50"/>
                    <a:pt x="894" y="62"/>
                    <a:pt x="907" y="71"/>
                  </a:cubicBezTo>
                  <a:cubicBezTo>
                    <a:pt x="920" y="80"/>
                    <a:pt x="938" y="97"/>
                    <a:pt x="919" y="101"/>
                  </a:cubicBezTo>
                  <a:cubicBezTo>
                    <a:pt x="900" y="105"/>
                    <a:pt x="840" y="104"/>
                    <a:pt x="793" y="98"/>
                  </a:cubicBezTo>
                  <a:cubicBezTo>
                    <a:pt x="746" y="92"/>
                    <a:pt x="693" y="72"/>
                    <a:pt x="634" y="62"/>
                  </a:cubicBezTo>
                  <a:cubicBezTo>
                    <a:pt x="575" y="52"/>
                    <a:pt x="505" y="38"/>
                    <a:pt x="439" y="38"/>
                  </a:cubicBezTo>
                  <a:cubicBezTo>
                    <a:pt x="373" y="38"/>
                    <a:pt x="284" y="51"/>
                    <a:pt x="238" y="59"/>
                  </a:cubicBezTo>
                  <a:cubicBezTo>
                    <a:pt x="192" y="67"/>
                    <a:pt x="202" y="73"/>
                    <a:pt x="172" y="8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3686" y="145"/>
              <a:ext cx="372" cy="98"/>
            </a:xfrm>
            <a:custGeom>
              <a:avLst/>
              <a:gdLst/>
              <a:ahLst/>
              <a:cxnLst>
                <a:cxn ang="0">
                  <a:pos x="18" y="47"/>
                </a:cxn>
                <a:cxn ang="0">
                  <a:pos x="141" y="17"/>
                </a:cxn>
                <a:cxn ang="0">
                  <a:pos x="246" y="2"/>
                </a:cxn>
                <a:cxn ang="0">
                  <a:pos x="351" y="5"/>
                </a:cxn>
                <a:cxn ang="0">
                  <a:pos x="372" y="23"/>
                </a:cxn>
                <a:cxn ang="0">
                  <a:pos x="354" y="44"/>
                </a:cxn>
                <a:cxn ang="0">
                  <a:pos x="264" y="50"/>
                </a:cxn>
                <a:cxn ang="0">
                  <a:pos x="168" y="53"/>
                </a:cxn>
                <a:cxn ang="0">
                  <a:pos x="72" y="77"/>
                </a:cxn>
                <a:cxn ang="0">
                  <a:pos x="15" y="95"/>
                </a:cxn>
                <a:cxn ang="0">
                  <a:pos x="0" y="56"/>
                </a:cxn>
              </a:cxnLst>
              <a:rect l="0" t="0" r="r" b="b"/>
              <a:pathLst>
                <a:path w="372" h="98">
                  <a:moveTo>
                    <a:pt x="18" y="47"/>
                  </a:moveTo>
                  <a:cubicBezTo>
                    <a:pt x="60" y="36"/>
                    <a:pt x="103" y="25"/>
                    <a:pt x="141" y="17"/>
                  </a:cubicBezTo>
                  <a:cubicBezTo>
                    <a:pt x="179" y="9"/>
                    <a:pt x="211" y="4"/>
                    <a:pt x="246" y="2"/>
                  </a:cubicBezTo>
                  <a:cubicBezTo>
                    <a:pt x="281" y="0"/>
                    <a:pt x="330" y="1"/>
                    <a:pt x="351" y="5"/>
                  </a:cubicBezTo>
                  <a:cubicBezTo>
                    <a:pt x="372" y="9"/>
                    <a:pt x="372" y="17"/>
                    <a:pt x="372" y="23"/>
                  </a:cubicBezTo>
                  <a:cubicBezTo>
                    <a:pt x="372" y="29"/>
                    <a:pt x="372" y="40"/>
                    <a:pt x="354" y="44"/>
                  </a:cubicBezTo>
                  <a:cubicBezTo>
                    <a:pt x="336" y="48"/>
                    <a:pt x="295" y="49"/>
                    <a:pt x="264" y="50"/>
                  </a:cubicBezTo>
                  <a:cubicBezTo>
                    <a:pt x="233" y="51"/>
                    <a:pt x="200" y="49"/>
                    <a:pt x="168" y="53"/>
                  </a:cubicBezTo>
                  <a:cubicBezTo>
                    <a:pt x="136" y="57"/>
                    <a:pt x="98" y="70"/>
                    <a:pt x="72" y="77"/>
                  </a:cubicBezTo>
                  <a:cubicBezTo>
                    <a:pt x="46" y="84"/>
                    <a:pt x="27" y="98"/>
                    <a:pt x="15" y="95"/>
                  </a:cubicBezTo>
                  <a:cubicBezTo>
                    <a:pt x="3" y="92"/>
                    <a:pt x="1" y="74"/>
                    <a:pt x="0" y="56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3618" y="308"/>
              <a:ext cx="318" cy="158"/>
            </a:xfrm>
            <a:custGeom>
              <a:avLst/>
              <a:gdLst/>
              <a:ahLst/>
              <a:cxnLst>
                <a:cxn ang="0">
                  <a:pos x="0" y="158"/>
                </a:cxn>
                <a:cxn ang="0">
                  <a:pos x="12" y="137"/>
                </a:cxn>
                <a:cxn ang="0">
                  <a:pos x="162" y="71"/>
                </a:cxn>
                <a:cxn ang="0">
                  <a:pos x="249" y="20"/>
                </a:cxn>
                <a:cxn ang="0">
                  <a:pos x="285" y="2"/>
                </a:cxn>
                <a:cxn ang="0">
                  <a:pos x="309" y="11"/>
                </a:cxn>
                <a:cxn ang="0">
                  <a:pos x="303" y="47"/>
                </a:cxn>
                <a:cxn ang="0">
                  <a:pos x="219" y="89"/>
                </a:cxn>
                <a:cxn ang="0">
                  <a:pos x="108" y="140"/>
                </a:cxn>
                <a:cxn ang="0">
                  <a:pos x="57" y="152"/>
                </a:cxn>
                <a:cxn ang="0">
                  <a:pos x="0" y="158"/>
                </a:cxn>
              </a:cxnLst>
              <a:rect l="0" t="0" r="r" b="b"/>
              <a:pathLst>
                <a:path w="318" h="158">
                  <a:moveTo>
                    <a:pt x="0" y="158"/>
                  </a:moveTo>
                  <a:lnTo>
                    <a:pt x="12" y="137"/>
                  </a:lnTo>
                  <a:cubicBezTo>
                    <a:pt x="39" y="123"/>
                    <a:pt x="122" y="90"/>
                    <a:pt x="162" y="71"/>
                  </a:cubicBezTo>
                  <a:cubicBezTo>
                    <a:pt x="202" y="52"/>
                    <a:pt x="229" y="31"/>
                    <a:pt x="249" y="20"/>
                  </a:cubicBezTo>
                  <a:cubicBezTo>
                    <a:pt x="269" y="9"/>
                    <a:pt x="275" y="4"/>
                    <a:pt x="285" y="2"/>
                  </a:cubicBezTo>
                  <a:cubicBezTo>
                    <a:pt x="295" y="0"/>
                    <a:pt x="306" y="4"/>
                    <a:pt x="309" y="11"/>
                  </a:cubicBezTo>
                  <a:cubicBezTo>
                    <a:pt x="312" y="18"/>
                    <a:pt x="318" y="34"/>
                    <a:pt x="303" y="47"/>
                  </a:cubicBezTo>
                  <a:cubicBezTo>
                    <a:pt x="288" y="60"/>
                    <a:pt x="252" y="74"/>
                    <a:pt x="219" y="89"/>
                  </a:cubicBezTo>
                  <a:cubicBezTo>
                    <a:pt x="186" y="104"/>
                    <a:pt x="135" y="130"/>
                    <a:pt x="108" y="140"/>
                  </a:cubicBezTo>
                  <a:cubicBezTo>
                    <a:pt x="81" y="150"/>
                    <a:pt x="74" y="150"/>
                    <a:pt x="57" y="152"/>
                  </a:cubicBezTo>
                  <a:cubicBezTo>
                    <a:pt x="40" y="154"/>
                    <a:pt x="23" y="154"/>
                    <a:pt x="0" y="15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3413" y="291"/>
              <a:ext cx="380" cy="174"/>
            </a:xfrm>
            <a:custGeom>
              <a:avLst/>
              <a:gdLst/>
              <a:ahLst/>
              <a:cxnLst>
                <a:cxn ang="0">
                  <a:pos x="3" y="165"/>
                </a:cxn>
                <a:cxn ang="0">
                  <a:pos x="129" y="93"/>
                </a:cxn>
                <a:cxn ang="0">
                  <a:pos x="261" y="30"/>
                </a:cxn>
                <a:cxn ang="0">
                  <a:pos x="351" y="0"/>
                </a:cxn>
                <a:cxn ang="0">
                  <a:pos x="378" y="27"/>
                </a:cxn>
                <a:cxn ang="0">
                  <a:pos x="336" y="51"/>
                </a:cxn>
                <a:cxn ang="0">
                  <a:pos x="291" y="60"/>
                </a:cxn>
                <a:cxn ang="0">
                  <a:pos x="240" y="75"/>
                </a:cxn>
                <a:cxn ang="0">
                  <a:pos x="189" y="120"/>
                </a:cxn>
                <a:cxn ang="0">
                  <a:pos x="102" y="174"/>
                </a:cxn>
                <a:cxn ang="0">
                  <a:pos x="0" y="162"/>
                </a:cxn>
              </a:cxnLst>
              <a:rect l="0" t="0" r="r" b="b"/>
              <a:pathLst>
                <a:path w="380" h="174">
                  <a:moveTo>
                    <a:pt x="3" y="165"/>
                  </a:moveTo>
                  <a:cubicBezTo>
                    <a:pt x="24" y="153"/>
                    <a:pt x="86" y="115"/>
                    <a:pt x="129" y="93"/>
                  </a:cubicBezTo>
                  <a:cubicBezTo>
                    <a:pt x="172" y="71"/>
                    <a:pt x="224" y="45"/>
                    <a:pt x="261" y="30"/>
                  </a:cubicBezTo>
                  <a:cubicBezTo>
                    <a:pt x="298" y="15"/>
                    <a:pt x="332" y="0"/>
                    <a:pt x="351" y="0"/>
                  </a:cubicBezTo>
                  <a:cubicBezTo>
                    <a:pt x="370" y="0"/>
                    <a:pt x="380" y="19"/>
                    <a:pt x="378" y="27"/>
                  </a:cubicBezTo>
                  <a:cubicBezTo>
                    <a:pt x="376" y="35"/>
                    <a:pt x="350" y="46"/>
                    <a:pt x="336" y="51"/>
                  </a:cubicBezTo>
                  <a:cubicBezTo>
                    <a:pt x="322" y="56"/>
                    <a:pt x="307" y="56"/>
                    <a:pt x="291" y="60"/>
                  </a:cubicBezTo>
                  <a:cubicBezTo>
                    <a:pt x="275" y="64"/>
                    <a:pt x="257" y="65"/>
                    <a:pt x="240" y="75"/>
                  </a:cubicBezTo>
                  <a:cubicBezTo>
                    <a:pt x="223" y="85"/>
                    <a:pt x="212" y="104"/>
                    <a:pt x="189" y="120"/>
                  </a:cubicBezTo>
                  <a:cubicBezTo>
                    <a:pt x="166" y="136"/>
                    <a:pt x="133" y="167"/>
                    <a:pt x="102" y="174"/>
                  </a:cubicBezTo>
                  <a:lnTo>
                    <a:pt x="0" y="162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4178" y="187"/>
              <a:ext cx="523" cy="69"/>
            </a:xfrm>
            <a:custGeom>
              <a:avLst/>
              <a:gdLst/>
              <a:ahLst/>
              <a:cxnLst>
                <a:cxn ang="0">
                  <a:pos x="84" y="11"/>
                </a:cxn>
                <a:cxn ang="0">
                  <a:pos x="27" y="5"/>
                </a:cxn>
                <a:cxn ang="0">
                  <a:pos x="9" y="35"/>
                </a:cxn>
                <a:cxn ang="0">
                  <a:pos x="81" y="56"/>
                </a:cxn>
                <a:cxn ang="0">
                  <a:pos x="255" y="68"/>
                </a:cxn>
                <a:cxn ang="0">
                  <a:pos x="432" y="50"/>
                </a:cxn>
                <a:cxn ang="0">
                  <a:pos x="513" y="5"/>
                </a:cxn>
                <a:cxn ang="0">
                  <a:pos x="372" y="20"/>
                </a:cxn>
                <a:cxn ang="0">
                  <a:pos x="141" y="14"/>
                </a:cxn>
                <a:cxn ang="0">
                  <a:pos x="84" y="11"/>
                </a:cxn>
              </a:cxnLst>
              <a:rect l="0" t="0" r="r" b="b"/>
              <a:pathLst>
                <a:path w="523" h="69">
                  <a:moveTo>
                    <a:pt x="84" y="11"/>
                  </a:moveTo>
                  <a:cubicBezTo>
                    <a:pt x="65" y="9"/>
                    <a:pt x="40" y="1"/>
                    <a:pt x="27" y="5"/>
                  </a:cubicBezTo>
                  <a:cubicBezTo>
                    <a:pt x="14" y="9"/>
                    <a:pt x="0" y="27"/>
                    <a:pt x="9" y="35"/>
                  </a:cubicBezTo>
                  <a:cubicBezTo>
                    <a:pt x="18" y="43"/>
                    <a:pt x="40" y="51"/>
                    <a:pt x="81" y="56"/>
                  </a:cubicBezTo>
                  <a:cubicBezTo>
                    <a:pt x="122" y="61"/>
                    <a:pt x="197" y="69"/>
                    <a:pt x="255" y="68"/>
                  </a:cubicBezTo>
                  <a:cubicBezTo>
                    <a:pt x="313" y="67"/>
                    <a:pt x="389" y="60"/>
                    <a:pt x="432" y="50"/>
                  </a:cubicBezTo>
                  <a:cubicBezTo>
                    <a:pt x="475" y="40"/>
                    <a:pt x="523" y="10"/>
                    <a:pt x="513" y="5"/>
                  </a:cubicBezTo>
                  <a:cubicBezTo>
                    <a:pt x="503" y="0"/>
                    <a:pt x="434" y="19"/>
                    <a:pt x="372" y="20"/>
                  </a:cubicBezTo>
                  <a:cubicBezTo>
                    <a:pt x="310" y="21"/>
                    <a:pt x="189" y="15"/>
                    <a:pt x="141" y="14"/>
                  </a:cubicBezTo>
                  <a:cubicBezTo>
                    <a:pt x="93" y="13"/>
                    <a:pt x="103" y="13"/>
                    <a:pt x="84" y="11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 userDrawn="1"/>
          </p:nvSpPr>
          <p:spPr bwMode="auto">
            <a:xfrm>
              <a:off x="4689" y="186"/>
              <a:ext cx="537" cy="120"/>
            </a:xfrm>
            <a:custGeom>
              <a:avLst/>
              <a:gdLst/>
              <a:ahLst/>
              <a:cxnLst>
                <a:cxn ang="0">
                  <a:pos x="23" y="6"/>
                </a:cxn>
                <a:cxn ang="0">
                  <a:pos x="188" y="3"/>
                </a:cxn>
                <a:cxn ang="0">
                  <a:pos x="323" y="27"/>
                </a:cxn>
                <a:cxn ang="0">
                  <a:pos x="464" y="69"/>
                </a:cxn>
                <a:cxn ang="0">
                  <a:pos x="521" y="90"/>
                </a:cxn>
                <a:cxn ang="0">
                  <a:pos x="533" y="105"/>
                </a:cxn>
                <a:cxn ang="0">
                  <a:pos x="497" y="120"/>
                </a:cxn>
                <a:cxn ang="0">
                  <a:pos x="452" y="108"/>
                </a:cxn>
                <a:cxn ang="0">
                  <a:pos x="350" y="72"/>
                </a:cxn>
                <a:cxn ang="0">
                  <a:pos x="158" y="39"/>
                </a:cxn>
                <a:cxn ang="0">
                  <a:pos x="50" y="39"/>
                </a:cxn>
                <a:cxn ang="0">
                  <a:pos x="23" y="6"/>
                </a:cxn>
              </a:cxnLst>
              <a:rect l="0" t="0" r="r" b="b"/>
              <a:pathLst>
                <a:path w="537" h="120">
                  <a:moveTo>
                    <a:pt x="23" y="6"/>
                  </a:moveTo>
                  <a:cubicBezTo>
                    <a:pt x="46" y="0"/>
                    <a:pt x="138" y="0"/>
                    <a:pt x="188" y="3"/>
                  </a:cubicBezTo>
                  <a:cubicBezTo>
                    <a:pt x="238" y="6"/>
                    <a:pt x="277" y="16"/>
                    <a:pt x="323" y="27"/>
                  </a:cubicBezTo>
                  <a:cubicBezTo>
                    <a:pt x="369" y="38"/>
                    <a:pt x="431" y="59"/>
                    <a:pt x="464" y="69"/>
                  </a:cubicBezTo>
                  <a:cubicBezTo>
                    <a:pt x="497" y="79"/>
                    <a:pt x="509" y="84"/>
                    <a:pt x="521" y="90"/>
                  </a:cubicBezTo>
                  <a:cubicBezTo>
                    <a:pt x="533" y="96"/>
                    <a:pt x="537" y="100"/>
                    <a:pt x="533" y="105"/>
                  </a:cubicBezTo>
                  <a:cubicBezTo>
                    <a:pt x="529" y="110"/>
                    <a:pt x="510" y="120"/>
                    <a:pt x="497" y="120"/>
                  </a:cubicBezTo>
                  <a:cubicBezTo>
                    <a:pt x="484" y="120"/>
                    <a:pt x="476" y="116"/>
                    <a:pt x="452" y="108"/>
                  </a:cubicBezTo>
                  <a:cubicBezTo>
                    <a:pt x="428" y="100"/>
                    <a:pt x="399" y="84"/>
                    <a:pt x="350" y="72"/>
                  </a:cubicBezTo>
                  <a:cubicBezTo>
                    <a:pt x="301" y="60"/>
                    <a:pt x="208" y="45"/>
                    <a:pt x="158" y="39"/>
                  </a:cubicBezTo>
                  <a:cubicBezTo>
                    <a:pt x="108" y="33"/>
                    <a:pt x="72" y="43"/>
                    <a:pt x="50" y="39"/>
                  </a:cubicBezTo>
                  <a:cubicBezTo>
                    <a:pt x="28" y="35"/>
                    <a:pt x="0" y="12"/>
                    <a:pt x="23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 userDrawn="1"/>
          </p:nvSpPr>
          <p:spPr bwMode="auto">
            <a:xfrm>
              <a:off x="4968" y="312"/>
              <a:ext cx="800" cy="143"/>
            </a:xfrm>
            <a:custGeom>
              <a:avLst/>
              <a:gdLst/>
              <a:ahLst/>
              <a:cxnLst>
                <a:cxn ang="0">
                  <a:pos x="800" y="24"/>
                </a:cxn>
                <a:cxn ang="0">
                  <a:pos x="782" y="15"/>
                </a:cxn>
                <a:cxn ang="0">
                  <a:pos x="659" y="63"/>
                </a:cxn>
                <a:cxn ang="0">
                  <a:pos x="500" y="84"/>
                </a:cxn>
                <a:cxn ang="0">
                  <a:pos x="326" y="69"/>
                </a:cxn>
                <a:cxn ang="0">
                  <a:pos x="98" y="21"/>
                </a:cxn>
                <a:cxn ang="0">
                  <a:pos x="11" y="6"/>
                </a:cxn>
                <a:cxn ang="0">
                  <a:pos x="32" y="60"/>
                </a:cxn>
                <a:cxn ang="0">
                  <a:pos x="155" y="96"/>
                </a:cxn>
                <a:cxn ang="0">
                  <a:pos x="410" y="138"/>
                </a:cxn>
                <a:cxn ang="0">
                  <a:pos x="596" y="129"/>
                </a:cxn>
                <a:cxn ang="0">
                  <a:pos x="737" y="90"/>
                </a:cxn>
                <a:cxn ang="0">
                  <a:pos x="788" y="69"/>
                </a:cxn>
                <a:cxn ang="0">
                  <a:pos x="800" y="24"/>
                </a:cxn>
              </a:cxnLst>
              <a:rect l="0" t="0" r="r" b="b"/>
              <a:pathLst>
                <a:path w="800" h="143">
                  <a:moveTo>
                    <a:pt x="800" y="24"/>
                  </a:moveTo>
                  <a:lnTo>
                    <a:pt x="782" y="15"/>
                  </a:lnTo>
                  <a:cubicBezTo>
                    <a:pt x="759" y="21"/>
                    <a:pt x="706" y="51"/>
                    <a:pt x="659" y="63"/>
                  </a:cubicBezTo>
                  <a:cubicBezTo>
                    <a:pt x="612" y="75"/>
                    <a:pt x="555" y="83"/>
                    <a:pt x="500" y="84"/>
                  </a:cubicBezTo>
                  <a:cubicBezTo>
                    <a:pt x="445" y="85"/>
                    <a:pt x="393" y="79"/>
                    <a:pt x="326" y="69"/>
                  </a:cubicBezTo>
                  <a:cubicBezTo>
                    <a:pt x="259" y="59"/>
                    <a:pt x="150" y="31"/>
                    <a:pt x="98" y="21"/>
                  </a:cubicBezTo>
                  <a:cubicBezTo>
                    <a:pt x="46" y="11"/>
                    <a:pt x="22" y="0"/>
                    <a:pt x="11" y="6"/>
                  </a:cubicBezTo>
                  <a:cubicBezTo>
                    <a:pt x="0" y="12"/>
                    <a:pt x="8" y="45"/>
                    <a:pt x="32" y="60"/>
                  </a:cubicBezTo>
                  <a:cubicBezTo>
                    <a:pt x="56" y="75"/>
                    <a:pt x="92" y="83"/>
                    <a:pt x="155" y="96"/>
                  </a:cubicBezTo>
                  <a:cubicBezTo>
                    <a:pt x="218" y="109"/>
                    <a:pt x="337" y="133"/>
                    <a:pt x="410" y="138"/>
                  </a:cubicBezTo>
                  <a:cubicBezTo>
                    <a:pt x="483" y="143"/>
                    <a:pt x="542" y="137"/>
                    <a:pt x="596" y="129"/>
                  </a:cubicBezTo>
                  <a:cubicBezTo>
                    <a:pt x="650" y="121"/>
                    <a:pt x="705" y="100"/>
                    <a:pt x="737" y="90"/>
                  </a:cubicBezTo>
                  <a:cubicBezTo>
                    <a:pt x="769" y="80"/>
                    <a:pt x="780" y="80"/>
                    <a:pt x="788" y="69"/>
                  </a:cubicBezTo>
                  <a:cubicBezTo>
                    <a:pt x="796" y="58"/>
                    <a:pt x="792" y="39"/>
                    <a:pt x="800" y="2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 userDrawn="1"/>
          </p:nvSpPr>
          <p:spPr bwMode="auto">
            <a:xfrm>
              <a:off x="5318" y="240"/>
              <a:ext cx="402" cy="115"/>
            </a:xfrm>
            <a:custGeom>
              <a:avLst/>
              <a:gdLst/>
              <a:ahLst/>
              <a:cxnLst>
                <a:cxn ang="0">
                  <a:pos x="402" y="0"/>
                </a:cxn>
                <a:cxn ang="0">
                  <a:pos x="384" y="12"/>
                </a:cxn>
                <a:cxn ang="0">
                  <a:pos x="276" y="51"/>
                </a:cxn>
                <a:cxn ang="0">
                  <a:pos x="165" y="66"/>
                </a:cxn>
                <a:cxn ang="0">
                  <a:pos x="51" y="57"/>
                </a:cxn>
                <a:cxn ang="0">
                  <a:pos x="15" y="54"/>
                </a:cxn>
                <a:cxn ang="0">
                  <a:pos x="3" y="69"/>
                </a:cxn>
                <a:cxn ang="0">
                  <a:pos x="9" y="93"/>
                </a:cxn>
                <a:cxn ang="0">
                  <a:pos x="54" y="102"/>
                </a:cxn>
                <a:cxn ang="0">
                  <a:pos x="198" y="111"/>
                </a:cxn>
                <a:cxn ang="0">
                  <a:pos x="336" y="75"/>
                </a:cxn>
                <a:cxn ang="0">
                  <a:pos x="375" y="54"/>
                </a:cxn>
                <a:cxn ang="0">
                  <a:pos x="402" y="0"/>
                </a:cxn>
              </a:cxnLst>
              <a:rect l="0" t="0" r="r" b="b"/>
              <a:pathLst>
                <a:path w="402" h="115">
                  <a:moveTo>
                    <a:pt x="402" y="0"/>
                  </a:moveTo>
                  <a:lnTo>
                    <a:pt x="384" y="12"/>
                  </a:lnTo>
                  <a:cubicBezTo>
                    <a:pt x="363" y="20"/>
                    <a:pt x="312" y="42"/>
                    <a:pt x="276" y="51"/>
                  </a:cubicBezTo>
                  <a:cubicBezTo>
                    <a:pt x="240" y="60"/>
                    <a:pt x="202" y="65"/>
                    <a:pt x="165" y="66"/>
                  </a:cubicBezTo>
                  <a:cubicBezTo>
                    <a:pt x="128" y="67"/>
                    <a:pt x="76" y="59"/>
                    <a:pt x="51" y="57"/>
                  </a:cubicBezTo>
                  <a:cubicBezTo>
                    <a:pt x="26" y="55"/>
                    <a:pt x="23" y="52"/>
                    <a:pt x="15" y="54"/>
                  </a:cubicBezTo>
                  <a:cubicBezTo>
                    <a:pt x="7" y="56"/>
                    <a:pt x="4" y="63"/>
                    <a:pt x="3" y="69"/>
                  </a:cubicBezTo>
                  <a:cubicBezTo>
                    <a:pt x="2" y="75"/>
                    <a:pt x="0" y="88"/>
                    <a:pt x="9" y="93"/>
                  </a:cubicBezTo>
                  <a:cubicBezTo>
                    <a:pt x="18" y="98"/>
                    <a:pt x="22" y="99"/>
                    <a:pt x="54" y="102"/>
                  </a:cubicBezTo>
                  <a:cubicBezTo>
                    <a:pt x="86" y="105"/>
                    <a:pt x="151" y="115"/>
                    <a:pt x="198" y="111"/>
                  </a:cubicBezTo>
                  <a:cubicBezTo>
                    <a:pt x="245" y="107"/>
                    <a:pt x="307" y="84"/>
                    <a:pt x="336" y="75"/>
                  </a:cubicBezTo>
                  <a:cubicBezTo>
                    <a:pt x="365" y="66"/>
                    <a:pt x="365" y="65"/>
                    <a:pt x="375" y="54"/>
                  </a:cubicBezTo>
                  <a:cubicBezTo>
                    <a:pt x="385" y="43"/>
                    <a:pt x="392" y="26"/>
                    <a:pt x="402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" name="Group 25"/>
          <p:cNvGrpSpPr>
            <a:grpSpLocks/>
          </p:cNvGrpSpPr>
          <p:nvPr/>
        </p:nvGrpSpPr>
        <p:grpSpPr bwMode="auto">
          <a:xfrm>
            <a:off x="20638" y="6161088"/>
            <a:ext cx="9169400" cy="138112"/>
            <a:chOff x="0" y="4032"/>
            <a:chExt cx="5776" cy="87"/>
          </a:xfrm>
        </p:grpSpPr>
        <p:sp>
          <p:nvSpPr>
            <p:cNvPr id="28" name="Freeform 26"/>
            <p:cNvSpPr>
              <a:spLocks/>
            </p:cNvSpPr>
            <p:nvPr userDrawn="1"/>
          </p:nvSpPr>
          <p:spPr bwMode="auto">
            <a:xfrm>
              <a:off x="4041" y="4047"/>
              <a:ext cx="1735" cy="72"/>
            </a:xfrm>
            <a:custGeom>
              <a:avLst/>
              <a:gdLst/>
              <a:ahLst/>
              <a:cxnLst>
                <a:cxn ang="0">
                  <a:pos x="165" y="6"/>
                </a:cxn>
                <a:cxn ang="0">
                  <a:pos x="450" y="3"/>
                </a:cxn>
                <a:cxn ang="0">
                  <a:pos x="714" y="12"/>
                </a:cxn>
                <a:cxn ang="0">
                  <a:pos x="957" y="24"/>
                </a:cxn>
                <a:cxn ang="0">
                  <a:pos x="1173" y="24"/>
                </a:cxn>
                <a:cxn ang="0">
                  <a:pos x="1473" y="15"/>
                </a:cxn>
                <a:cxn ang="0">
                  <a:pos x="1617" y="0"/>
                </a:cxn>
                <a:cxn ang="0">
                  <a:pos x="1719" y="15"/>
                </a:cxn>
                <a:cxn ang="0">
                  <a:pos x="1716" y="66"/>
                </a:cxn>
                <a:cxn ang="0">
                  <a:pos x="1632" y="51"/>
                </a:cxn>
                <a:cxn ang="0">
                  <a:pos x="1407" y="51"/>
                </a:cxn>
                <a:cxn ang="0">
                  <a:pos x="1191" y="48"/>
                </a:cxn>
                <a:cxn ang="0">
                  <a:pos x="870" y="60"/>
                </a:cxn>
                <a:cxn ang="0">
                  <a:pos x="492" y="48"/>
                </a:cxn>
                <a:cxn ang="0">
                  <a:pos x="291" y="27"/>
                </a:cxn>
                <a:cxn ang="0">
                  <a:pos x="21" y="36"/>
                </a:cxn>
                <a:cxn ang="0">
                  <a:pos x="165" y="6"/>
                </a:cxn>
              </a:cxnLst>
              <a:rect l="0" t="0" r="r" b="b"/>
              <a:pathLst>
                <a:path w="1735" h="72">
                  <a:moveTo>
                    <a:pt x="165" y="6"/>
                  </a:moveTo>
                  <a:cubicBezTo>
                    <a:pt x="236" y="1"/>
                    <a:pt x="359" y="2"/>
                    <a:pt x="450" y="3"/>
                  </a:cubicBezTo>
                  <a:cubicBezTo>
                    <a:pt x="541" y="4"/>
                    <a:pt x="630" y="9"/>
                    <a:pt x="714" y="12"/>
                  </a:cubicBezTo>
                  <a:cubicBezTo>
                    <a:pt x="798" y="15"/>
                    <a:pt x="881" y="22"/>
                    <a:pt x="957" y="24"/>
                  </a:cubicBezTo>
                  <a:cubicBezTo>
                    <a:pt x="1033" y="26"/>
                    <a:pt x="1087" y="25"/>
                    <a:pt x="1173" y="24"/>
                  </a:cubicBezTo>
                  <a:cubicBezTo>
                    <a:pt x="1259" y="23"/>
                    <a:pt x="1399" y="19"/>
                    <a:pt x="1473" y="15"/>
                  </a:cubicBezTo>
                  <a:cubicBezTo>
                    <a:pt x="1547" y="11"/>
                    <a:pt x="1576" y="0"/>
                    <a:pt x="1617" y="0"/>
                  </a:cubicBezTo>
                  <a:cubicBezTo>
                    <a:pt x="1658" y="0"/>
                    <a:pt x="1703" y="4"/>
                    <a:pt x="1719" y="15"/>
                  </a:cubicBezTo>
                  <a:cubicBezTo>
                    <a:pt x="1735" y="26"/>
                    <a:pt x="1730" y="60"/>
                    <a:pt x="1716" y="66"/>
                  </a:cubicBezTo>
                  <a:cubicBezTo>
                    <a:pt x="1702" y="72"/>
                    <a:pt x="1683" y="53"/>
                    <a:pt x="1632" y="51"/>
                  </a:cubicBezTo>
                  <a:cubicBezTo>
                    <a:pt x="1581" y="49"/>
                    <a:pt x="1480" y="51"/>
                    <a:pt x="1407" y="51"/>
                  </a:cubicBezTo>
                  <a:cubicBezTo>
                    <a:pt x="1334" y="51"/>
                    <a:pt x="1280" y="47"/>
                    <a:pt x="1191" y="48"/>
                  </a:cubicBezTo>
                  <a:cubicBezTo>
                    <a:pt x="1102" y="49"/>
                    <a:pt x="986" y="60"/>
                    <a:pt x="870" y="60"/>
                  </a:cubicBezTo>
                  <a:cubicBezTo>
                    <a:pt x="754" y="60"/>
                    <a:pt x="588" y="53"/>
                    <a:pt x="492" y="48"/>
                  </a:cubicBezTo>
                  <a:cubicBezTo>
                    <a:pt x="396" y="43"/>
                    <a:pt x="369" y="29"/>
                    <a:pt x="291" y="27"/>
                  </a:cubicBezTo>
                  <a:cubicBezTo>
                    <a:pt x="213" y="25"/>
                    <a:pt x="42" y="39"/>
                    <a:pt x="21" y="36"/>
                  </a:cubicBezTo>
                  <a:cubicBezTo>
                    <a:pt x="0" y="33"/>
                    <a:pt x="94" y="11"/>
                    <a:pt x="165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 userDrawn="1"/>
          </p:nvSpPr>
          <p:spPr bwMode="auto">
            <a:xfrm>
              <a:off x="1727" y="4038"/>
              <a:ext cx="2655" cy="60"/>
            </a:xfrm>
            <a:custGeom>
              <a:avLst/>
              <a:gdLst/>
              <a:ahLst/>
              <a:cxnLst>
                <a:cxn ang="0">
                  <a:pos x="2641" y="6"/>
                </a:cxn>
                <a:cxn ang="0">
                  <a:pos x="2620" y="30"/>
                </a:cxn>
                <a:cxn ang="0">
                  <a:pos x="2368" y="45"/>
                </a:cxn>
                <a:cxn ang="0">
                  <a:pos x="2023" y="60"/>
                </a:cxn>
                <a:cxn ang="0">
                  <a:pos x="1786" y="48"/>
                </a:cxn>
                <a:cxn ang="0">
                  <a:pos x="1525" y="36"/>
                </a:cxn>
                <a:cxn ang="0">
                  <a:pos x="1195" y="45"/>
                </a:cxn>
                <a:cxn ang="0">
                  <a:pos x="817" y="39"/>
                </a:cxn>
                <a:cxn ang="0">
                  <a:pos x="499" y="27"/>
                </a:cxn>
                <a:cxn ang="0">
                  <a:pos x="136" y="39"/>
                </a:cxn>
                <a:cxn ang="0">
                  <a:pos x="10" y="33"/>
                </a:cxn>
                <a:cxn ang="0">
                  <a:pos x="76" y="24"/>
                </a:cxn>
                <a:cxn ang="0">
                  <a:pos x="310" y="18"/>
                </a:cxn>
                <a:cxn ang="0">
                  <a:pos x="544" y="0"/>
                </a:cxn>
                <a:cxn ang="0">
                  <a:pos x="853" y="21"/>
                </a:cxn>
                <a:cxn ang="0">
                  <a:pos x="1114" y="21"/>
                </a:cxn>
                <a:cxn ang="0">
                  <a:pos x="1399" y="3"/>
                </a:cxn>
                <a:cxn ang="0">
                  <a:pos x="1588" y="9"/>
                </a:cxn>
                <a:cxn ang="0">
                  <a:pos x="1807" y="21"/>
                </a:cxn>
                <a:cxn ang="0">
                  <a:pos x="2035" y="12"/>
                </a:cxn>
                <a:cxn ang="0">
                  <a:pos x="2290" y="18"/>
                </a:cxn>
                <a:cxn ang="0">
                  <a:pos x="2596" y="3"/>
                </a:cxn>
                <a:cxn ang="0">
                  <a:pos x="2641" y="6"/>
                </a:cxn>
              </a:cxnLst>
              <a:rect l="0" t="0" r="r" b="b"/>
              <a:pathLst>
                <a:path w="2655" h="60">
                  <a:moveTo>
                    <a:pt x="2641" y="6"/>
                  </a:moveTo>
                  <a:lnTo>
                    <a:pt x="2620" y="30"/>
                  </a:lnTo>
                  <a:cubicBezTo>
                    <a:pt x="2575" y="36"/>
                    <a:pt x="2467" y="40"/>
                    <a:pt x="2368" y="45"/>
                  </a:cubicBezTo>
                  <a:cubicBezTo>
                    <a:pt x="2269" y="50"/>
                    <a:pt x="2120" y="60"/>
                    <a:pt x="2023" y="60"/>
                  </a:cubicBezTo>
                  <a:cubicBezTo>
                    <a:pt x="1926" y="60"/>
                    <a:pt x="1869" y="52"/>
                    <a:pt x="1786" y="48"/>
                  </a:cubicBezTo>
                  <a:cubicBezTo>
                    <a:pt x="1703" y="44"/>
                    <a:pt x="1623" y="36"/>
                    <a:pt x="1525" y="36"/>
                  </a:cubicBezTo>
                  <a:cubicBezTo>
                    <a:pt x="1427" y="36"/>
                    <a:pt x="1313" y="44"/>
                    <a:pt x="1195" y="45"/>
                  </a:cubicBezTo>
                  <a:cubicBezTo>
                    <a:pt x="1077" y="46"/>
                    <a:pt x="933" y="42"/>
                    <a:pt x="817" y="39"/>
                  </a:cubicBezTo>
                  <a:cubicBezTo>
                    <a:pt x="701" y="36"/>
                    <a:pt x="612" y="27"/>
                    <a:pt x="499" y="27"/>
                  </a:cubicBezTo>
                  <a:cubicBezTo>
                    <a:pt x="386" y="27"/>
                    <a:pt x="217" y="38"/>
                    <a:pt x="136" y="39"/>
                  </a:cubicBezTo>
                  <a:cubicBezTo>
                    <a:pt x="55" y="40"/>
                    <a:pt x="20" y="36"/>
                    <a:pt x="10" y="33"/>
                  </a:cubicBezTo>
                  <a:cubicBezTo>
                    <a:pt x="0" y="30"/>
                    <a:pt x="26" y="27"/>
                    <a:pt x="76" y="24"/>
                  </a:cubicBezTo>
                  <a:cubicBezTo>
                    <a:pt x="126" y="21"/>
                    <a:pt x="232" y="22"/>
                    <a:pt x="310" y="18"/>
                  </a:cubicBezTo>
                  <a:cubicBezTo>
                    <a:pt x="388" y="14"/>
                    <a:pt x="454" y="0"/>
                    <a:pt x="544" y="0"/>
                  </a:cubicBezTo>
                  <a:cubicBezTo>
                    <a:pt x="634" y="0"/>
                    <a:pt x="758" y="18"/>
                    <a:pt x="853" y="21"/>
                  </a:cubicBezTo>
                  <a:cubicBezTo>
                    <a:pt x="948" y="24"/>
                    <a:pt x="1023" y="24"/>
                    <a:pt x="1114" y="21"/>
                  </a:cubicBezTo>
                  <a:cubicBezTo>
                    <a:pt x="1205" y="18"/>
                    <a:pt x="1320" y="5"/>
                    <a:pt x="1399" y="3"/>
                  </a:cubicBezTo>
                  <a:cubicBezTo>
                    <a:pt x="1478" y="1"/>
                    <a:pt x="1520" y="6"/>
                    <a:pt x="1588" y="9"/>
                  </a:cubicBezTo>
                  <a:cubicBezTo>
                    <a:pt x="1656" y="12"/>
                    <a:pt x="1733" y="21"/>
                    <a:pt x="1807" y="21"/>
                  </a:cubicBezTo>
                  <a:cubicBezTo>
                    <a:pt x="1881" y="21"/>
                    <a:pt x="1955" y="12"/>
                    <a:pt x="2035" y="12"/>
                  </a:cubicBezTo>
                  <a:cubicBezTo>
                    <a:pt x="2115" y="12"/>
                    <a:pt x="2197" y="19"/>
                    <a:pt x="2290" y="18"/>
                  </a:cubicBezTo>
                  <a:cubicBezTo>
                    <a:pt x="2383" y="17"/>
                    <a:pt x="2537" y="5"/>
                    <a:pt x="2596" y="3"/>
                  </a:cubicBezTo>
                  <a:cubicBezTo>
                    <a:pt x="2655" y="1"/>
                    <a:pt x="2651" y="3"/>
                    <a:pt x="2641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 userDrawn="1"/>
          </p:nvSpPr>
          <p:spPr bwMode="auto">
            <a:xfrm>
              <a:off x="0" y="4032"/>
              <a:ext cx="2041" cy="62"/>
            </a:xfrm>
            <a:custGeom>
              <a:avLst/>
              <a:gdLst/>
              <a:ahLst/>
              <a:cxnLst>
                <a:cxn ang="0">
                  <a:pos x="1893" y="39"/>
                </a:cxn>
                <a:cxn ang="0">
                  <a:pos x="1578" y="45"/>
                </a:cxn>
                <a:cxn ang="0">
                  <a:pos x="1011" y="60"/>
                </a:cxn>
                <a:cxn ang="0">
                  <a:pos x="438" y="57"/>
                </a:cxn>
                <a:cxn ang="0">
                  <a:pos x="0" y="36"/>
                </a:cxn>
                <a:cxn ang="0">
                  <a:pos x="0" y="3"/>
                </a:cxn>
                <a:cxn ang="0">
                  <a:pos x="210" y="18"/>
                </a:cxn>
                <a:cxn ang="0">
                  <a:pos x="474" y="21"/>
                </a:cxn>
                <a:cxn ang="0">
                  <a:pos x="678" y="9"/>
                </a:cxn>
                <a:cxn ang="0">
                  <a:pos x="897" y="9"/>
                </a:cxn>
                <a:cxn ang="0">
                  <a:pos x="1167" y="30"/>
                </a:cxn>
                <a:cxn ang="0">
                  <a:pos x="1500" y="24"/>
                </a:cxn>
                <a:cxn ang="0">
                  <a:pos x="1758" y="3"/>
                </a:cxn>
                <a:cxn ang="0">
                  <a:pos x="1938" y="18"/>
                </a:cxn>
                <a:cxn ang="0">
                  <a:pos x="2034" y="33"/>
                </a:cxn>
                <a:cxn ang="0">
                  <a:pos x="1893" y="39"/>
                </a:cxn>
              </a:cxnLst>
              <a:rect l="0" t="0" r="r" b="b"/>
              <a:pathLst>
                <a:path w="2041" h="62">
                  <a:moveTo>
                    <a:pt x="1893" y="39"/>
                  </a:moveTo>
                  <a:cubicBezTo>
                    <a:pt x="1817" y="41"/>
                    <a:pt x="1725" y="42"/>
                    <a:pt x="1578" y="45"/>
                  </a:cubicBezTo>
                  <a:cubicBezTo>
                    <a:pt x="1431" y="48"/>
                    <a:pt x="1201" y="58"/>
                    <a:pt x="1011" y="60"/>
                  </a:cubicBezTo>
                  <a:cubicBezTo>
                    <a:pt x="821" y="62"/>
                    <a:pt x="606" y="61"/>
                    <a:pt x="438" y="57"/>
                  </a:cubicBezTo>
                  <a:cubicBezTo>
                    <a:pt x="270" y="53"/>
                    <a:pt x="73" y="45"/>
                    <a:pt x="0" y="36"/>
                  </a:cubicBezTo>
                  <a:lnTo>
                    <a:pt x="0" y="3"/>
                  </a:lnTo>
                  <a:cubicBezTo>
                    <a:pt x="35" y="0"/>
                    <a:pt x="131" y="15"/>
                    <a:pt x="210" y="18"/>
                  </a:cubicBezTo>
                  <a:cubicBezTo>
                    <a:pt x="289" y="21"/>
                    <a:pt x="396" y="22"/>
                    <a:pt x="474" y="21"/>
                  </a:cubicBezTo>
                  <a:cubicBezTo>
                    <a:pt x="552" y="20"/>
                    <a:pt x="608" y="11"/>
                    <a:pt x="678" y="9"/>
                  </a:cubicBezTo>
                  <a:cubicBezTo>
                    <a:pt x="748" y="7"/>
                    <a:pt x="816" y="6"/>
                    <a:pt x="897" y="9"/>
                  </a:cubicBezTo>
                  <a:cubicBezTo>
                    <a:pt x="978" y="12"/>
                    <a:pt x="1067" y="28"/>
                    <a:pt x="1167" y="30"/>
                  </a:cubicBezTo>
                  <a:cubicBezTo>
                    <a:pt x="1267" y="32"/>
                    <a:pt x="1402" y="28"/>
                    <a:pt x="1500" y="24"/>
                  </a:cubicBezTo>
                  <a:cubicBezTo>
                    <a:pt x="1598" y="20"/>
                    <a:pt x="1685" y="4"/>
                    <a:pt x="1758" y="3"/>
                  </a:cubicBezTo>
                  <a:cubicBezTo>
                    <a:pt x="1831" y="2"/>
                    <a:pt x="1892" y="13"/>
                    <a:pt x="1938" y="18"/>
                  </a:cubicBezTo>
                  <a:cubicBezTo>
                    <a:pt x="1984" y="23"/>
                    <a:pt x="2041" y="30"/>
                    <a:pt x="2034" y="33"/>
                  </a:cubicBezTo>
                  <a:cubicBezTo>
                    <a:pt x="2027" y="36"/>
                    <a:pt x="1969" y="37"/>
                    <a:pt x="1893" y="3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0077" name="Rectangle 2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68488"/>
            <a:ext cx="7772400" cy="1600200"/>
          </a:xfrm>
        </p:spPr>
        <p:txBody>
          <a:bodyPr anchorCtr="1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0078" name="Rectangle 3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273175" y="3729038"/>
            <a:ext cx="6400800" cy="1371600"/>
          </a:xfrm>
        </p:spPr>
        <p:txBody>
          <a:bodyPr anchorCtr="1"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1" name="Rectangle 31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3484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85ECFF5-E11F-4849-BB4D-6EA8A8747A8C}" type="datetime1">
              <a:rPr lang="en-US"/>
              <a:pPr/>
              <a:t>10/11/2019</a:t>
            </a:fld>
            <a:endParaRPr lang="en-US"/>
          </a:p>
        </p:txBody>
      </p:sp>
      <p:sp>
        <p:nvSpPr>
          <p:cNvPr id="32" name="Rectangle 32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484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3" name="Rectangle 3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484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52A3F5F-CF3C-4405-A046-0670D4D368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448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6EC0CB-265B-4E9B-94DC-B9748C6B8CEC}" type="datetime1">
              <a:rPr lang="en-US"/>
              <a:pPr/>
              <a:t>10/11/2019</a:t>
            </a:fld>
            <a:endParaRPr lang="en-US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084825-2EC6-4799-AE48-C1C7CE475D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173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768350"/>
            <a:ext cx="1943100" cy="53276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768350"/>
            <a:ext cx="5676900" cy="5327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EF1A0F-B2BA-4CDF-B9CA-821BF8E237D5}" type="datetime1">
              <a:rPr lang="en-US"/>
              <a:pPr/>
              <a:t>10/11/2019</a:t>
            </a:fld>
            <a:endParaRPr lang="en-US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4EE9E3-D00D-42E6-B4E7-CE1B7A2C53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5943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835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EAD45B-4B0B-4CA2-A8A1-19C8D6DDC855}" type="datetime1">
              <a:rPr lang="en-US"/>
              <a:pPr/>
              <a:t>10/11/2019</a:t>
            </a:fld>
            <a:endParaRPr lang="en-US"/>
          </a:p>
        </p:txBody>
      </p:sp>
      <p:sp>
        <p:nvSpPr>
          <p:cNvPr id="6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3C7230-A050-4EFF-A4DC-8750E19488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830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A9CFC5-5107-413C-B770-8996A577B753}" type="datetime1">
              <a:rPr lang="en-US"/>
              <a:pPr/>
              <a:t>10/11/2019</a:t>
            </a:fld>
            <a:endParaRPr lang="en-US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62836B-E3CE-4266-B6F9-0919FEEF16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063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ED2DB9-455A-4120-99A5-E1D4F53C02E2}" type="datetime1">
              <a:rPr lang="en-US"/>
              <a:pPr/>
              <a:t>10/11/2019</a:t>
            </a:fld>
            <a:endParaRPr lang="en-US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61DC6-C760-4851-AB94-C57BDF6E3C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106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B5CDA9-9C62-405B-B864-C25DF386F70F}" type="datetime1">
              <a:rPr lang="en-US"/>
              <a:pPr/>
              <a:t>10/11/2019</a:t>
            </a:fld>
            <a:endParaRPr lang="en-US"/>
          </a:p>
        </p:txBody>
      </p:sp>
      <p:sp>
        <p:nvSpPr>
          <p:cNvPr id="6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F5BCFF-E2CD-46E4-932A-9DDDB3E43C1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831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57C5D1-B77E-47AF-BF26-A13BCE1BBBF8}" type="datetime1">
              <a:rPr lang="en-US"/>
              <a:pPr/>
              <a:t>10/11/2019</a:t>
            </a:fld>
            <a:endParaRPr lang="en-US"/>
          </a:p>
        </p:txBody>
      </p:sp>
      <p:sp>
        <p:nvSpPr>
          <p:cNvPr id="8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421C5F-31AC-4E89-A25E-7EE4328DDBB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126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C3FA3F-205A-4DE7-A177-755889D34981}" type="datetime1">
              <a:rPr lang="en-US"/>
              <a:pPr/>
              <a:t>10/11/2019</a:t>
            </a:fld>
            <a:endParaRPr lang="en-US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ADC8F7-B199-49EE-933C-95F3E03C55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708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01FE5F-277D-4AD6-BD2F-6D14181DED05}" type="datetime1">
              <a:rPr lang="en-US"/>
              <a:pPr/>
              <a:t>10/11/2019</a:t>
            </a:fld>
            <a:endParaRPr lang="en-US"/>
          </a:p>
        </p:txBody>
      </p:sp>
      <p:sp>
        <p:nvSpPr>
          <p:cNvPr id="3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AC8F8E-F361-4F79-B6EE-8C0CCB3469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791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13D539-9D9F-4C60-A2E8-0DFF77C68FB0}" type="datetime1">
              <a:rPr lang="en-US"/>
              <a:pPr/>
              <a:t>10/11/2019</a:t>
            </a:fld>
            <a:endParaRPr lang="en-US"/>
          </a:p>
        </p:txBody>
      </p:sp>
      <p:sp>
        <p:nvSpPr>
          <p:cNvPr id="6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DA4EF0-7089-453E-97BF-171C5FC2A88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960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64E024-4F7A-4823-AF5A-F4265C897D32}" type="datetime1">
              <a:rPr lang="en-US"/>
              <a:pPr/>
              <a:t>10/11/2019</a:t>
            </a:fld>
            <a:endParaRPr lang="en-US"/>
          </a:p>
        </p:txBody>
      </p:sp>
      <p:sp>
        <p:nvSpPr>
          <p:cNvPr id="6" name="Rectangle 3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3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306892-F100-4362-BC5F-8E5BF5569E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584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0" y="0"/>
            <a:ext cx="9156700" cy="757238"/>
            <a:chOff x="0" y="0"/>
            <a:chExt cx="5768" cy="477"/>
          </a:xfrm>
        </p:grpSpPr>
        <p:sp>
          <p:nvSpPr>
            <p:cNvPr id="129027" name="Freeform 3"/>
            <p:cNvSpPr>
              <a:spLocks/>
            </p:cNvSpPr>
            <p:nvPr userDrawn="1"/>
          </p:nvSpPr>
          <p:spPr bwMode="auto">
            <a:xfrm>
              <a:off x="5" y="0"/>
              <a:ext cx="5763" cy="477"/>
            </a:xfrm>
            <a:custGeom>
              <a:avLst/>
              <a:gdLst/>
              <a:ahLst/>
              <a:cxnLst>
                <a:cxn ang="0">
                  <a:pos x="0" y="450"/>
                </a:cxn>
                <a:cxn ang="0">
                  <a:pos x="3" y="0"/>
                </a:cxn>
                <a:cxn ang="0">
                  <a:pos x="5763" y="0"/>
                </a:cxn>
                <a:cxn ang="0">
                  <a:pos x="5763" y="465"/>
                </a:cxn>
                <a:cxn ang="0">
                  <a:pos x="4821" y="477"/>
                </a:cxn>
                <a:cxn ang="0">
                  <a:pos x="4326" y="447"/>
                </a:cxn>
                <a:cxn ang="0">
                  <a:pos x="3783" y="465"/>
                </a:cxn>
                <a:cxn ang="0">
                  <a:pos x="3417" y="456"/>
                </a:cxn>
                <a:cxn ang="0">
                  <a:pos x="2973" y="459"/>
                </a:cxn>
                <a:cxn ang="0">
                  <a:pos x="2451" y="453"/>
                </a:cxn>
                <a:cxn ang="0">
                  <a:pos x="2289" y="441"/>
                </a:cxn>
                <a:cxn ang="0">
                  <a:pos x="2010" y="453"/>
                </a:cxn>
                <a:cxn ang="0">
                  <a:pos x="1827" y="450"/>
                </a:cxn>
                <a:cxn ang="0">
                  <a:pos x="1215" y="465"/>
                </a:cxn>
                <a:cxn ang="0">
                  <a:pos x="660" y="456"/>
                </a:cxn>
                <a:cxn ang="0">
                  <a:pos x="0" y="450"/>
                </a:cxn>
              </a:cxnLst>
              <a:rect l="0" t="0" r="r" b="b"/>
              <a:pathLst>
                <a:path w="5763" h="477">
                  <a:moveTo>
                    <a:pt x="0" y="450"/>
                  </a:moveTo>
                  <a:lnTo>
                    <a:pt x="3" y="0"/>
                  </a:lnTo>
                  <a:lnTo>
                    <a:pt x="5763" y="0"/>
                  </a:lnTo>
                  <a:lnTo>
                    <a:pt x="5763" y="465"/>
                  </a:lnTo>
                  <a:lnTo>
                    <a:pt x="4821" y="477"/>
                  </a:lnTo>
                  <a:lnTo>
                    <a:pt x="4326" y="447"/>
                  </a:lnTo>
                  <a:lnTo>
                    <a:pt x="3783" y="465"/>
                  </a:lnTo>
                  <a:lnTo>
                    <a:pt x="3417" y="456"/>
                  </a:lnTo>
                  <a:lnTo>
                    <a:pt x="2973" y="459"/>
                  </a:lnTo>
                  <a:lnTo>
                    <a:pt x="2451" y="453"/>
                  </a:lnTo>
                  <a:lnTo>
                    <a:pt x="2289" y="441"/>
                  </a:lnTo>
                  <a:lnTo>
                    <a:pt x="2010" y="453"/>
                  </a:lnTo>
                  <a:lnTo>
                    <a:pt x="1827" y="450"/>
                  </a:lnTo>
                  <a:lnTo>
                    <a:pt x="1215" y="465"/>
                  </a:lnTo>
                  <a:lnTo>
                    <a:pt x="660" y="456"/>
                  </a:lnTo>
                  <a:lnTo>
                    <a:pt x="0" y="450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28" name="Freeform 4"/>
            <p:cNvSpPr>
              <a:spLocks/>
            </p:cNvSpPr>
            <p:nvPr userDrawn="1"/>
          </p:nvSpPr>
          <p:spPr bwMode="auto">
            <a:xfrm>
              <a:off x="0" y="98"/>
              <a:ext cx="256" cy="253"/>
            </a:xfrm>
            <a:custGeom>
              <a:avLst/>
              <a:gdLst/>
              <a:ahLst/>
              <a:cxnLst>
                <a:cxn ang="0">
                  <a:pos x="8" y="190"/>
                </a:cxn>
                <a:cxn ang="0">
                  <a:pos x="71" y="115"/>
                </a:cxn>
                <a:cxn ang="0">
                  <a:pos x="203" y="16"/>
                </a:cxn>
                <a:cxn ang="0">
                  <a:pos x="251" y="19"/>
                </a:cxn>
                <a:cxn ang="0">
                  <a:pos x="236" y="46"/>
                </a:cxn>
                <a:cxn ang="0">
                  <a:pos x="176" y="82"/>
                </a:cxn>
                <a:cxn ang="0">
                  <a:pos x="92" y="154"/>
                </a:cxn>
                <a:cxn ang="0">
                  <a:pos x="23" y="247"/>
                </a:cxn>
                <a:cxn ang="0">
                  <a:pos x="8" y="190"/>
                </a:cxn>
              </a:cxnLst>
              <a:rect l="0" t="0" r="r" b="b"/>
              <a:pathLst>
                <a:path w="256" h="253">
                  <a:moveTo>
                    <a:pt x="8" y="190"/>
                  </a:moveTo>
                  <a:cubicBezTo>
                    <a:pt x="16" y="168"/>
                    <a:pt x="38" y="144"/>
                    <a:pt x="71" y="115"/>
                  </a:cubicBezTo>
                  <a:cubicBezTo>
                    <a:pt x="104" y="86"/>
                    <a:pt x="173" y="32"/>
                    <a:pt x="203" y="16"/>
                  </a:cubicBezTo>
                  <a:cubicBezTo>
                    <a:pt x="233" y="0"/>
                    <a:pt x="246" y="14"/>
                    <a:pt x="251" y="19"/>
                  </a:cubicBezTo>
                  <a:cubicBezTo>
                    <a:pt x="256" y="24"/>
                    <a:pt x="249" y="35"/>
                    <a:pt x="236" y="46"/>
                  </a:cubicBezTo>
                  <a:cubicBezTo>
                    <a:pt x="223" y="57"/>
                    <a:pt x="200" y="64"/>
                    <a:pt x="176" y="82"/>
                  </a:cubicBezTo>
                  <a:cubicBezTo>
                    <a:pt x="152" y="100"/>
                    <a:pt x="118" y="126"/>
                    <a:pt x="92" y="154"/>
                  </a:cubicBezTo>
                  <a:cubicBezTo>
                    <a:pt x="66" y="182"/>
                    <a:pt x="36" y="241"/>
                    <a:pt x="23" y="247"/>
                  </a:cubicBezTo>
                  <a:cubicBezTo>
                    <a:pt x="10" y="253"/>
                    <a:pt x="0" y="212"/>
                    <a:pt x="8" y="19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29" name="Freeform 5"/>
            <p:cNvSpPr>
              <a:spLocks/>
            </p:cNvSpPr>
            <p:nvPr userDrawn="1"/>
          </p:nvSpPr>
          <p:spPr bwMode="auto">
            <a:xfrm>
              <a:off x="56" y="0"/>
              <a:ext cx="708" cy="459"/>
            </a:xfrm>
            <a:custGeom>
              <a:avLst/>
              <a:gdLst/>
              <a:ahLst/>
              <a:cxnLst>
                <a:cxn ang="0">
                  <a:pos x="0" y="432"/>
                </a:cxn>
                <a:cxn ang="0">
                  <a:pos x="0" y="453"/>
                </a:cxn>
                <a:cxn ang="0">
                  <a:pos x="72" y="324"/>
                </a:cxn>
                <a:cxn ang="0">
                  <a:pos x="198" y="201"/>
                </a:cxn>
                <a:cxn ang="0">
                  <a:pos x="366" y="102"/>
                </a:cxn>
                <a:cxn ang="0">
                  <a:pos x="531" y="36"/>
                </a:cxn>
                <a:cxn ang="0">
                  <a:pos x="609" y="0"/>
                </a:cxn>
                <a:cxn ang="0">
                  <a:pos x="708" y="3"/>
                </a:cxn>
                <a:cxn ang="0">
                  <a:pos x="591" y="66"/>
                </a:cxn>
                <a:cxn ang="0">
                  <a:pos x="417" y="126"/>
                </a:cxn>
                <a:cxn ang="0">
                  <a:pos x="237" y="231"/>
                </a:cxn>
                <a:cxn ang="0">
                  <a:pos x="117" y="345"/>
                </a:cxn>
                <a:cxn ang="0">
                  <a:pos x="51" y="459"/>
                </a:cxn>
                <a:cxn ang="0">
                  <a:pos x="0" y="453"/>
                </a:cxn>
              </a:cxnLst>
              <a:rect l="0" t="0" r="r" b="b"/>
              <a:pathLst>
                <a:path w="708" h="459">
                  <a:moveTo>
                    <a:pt x="0" y="432"/>
                  </a:moveTo>
                  <a:lnTo>
                    <a:pt x="0" y="453"/>
                  </a:lnTo>
                  <a:cubicBezTo>
                    <a:pt x="12" y="435"/>
                    <a:pt x="39" y="366"/>
                    <a:pt x="72" y="324"/>
                  </a:cubicBezTo>
                  <a:cubicBezTo>
                    <a:pt x="105" y="282"/>
                    <a:pt x="149" y="238"/>
                    <a:pt x="198" y="201"/>
                  </a:cubicBezTo>
                  <a:cubicBezTo>
                    <a:pt x="247" y="164"/>
                    <a:pt x="311" y="129"/>
                    <a:pt x="366" y="102"/>
                  </a:cubicBezTo>
                  <a:cubicBezTo>
                    <a:pt x="421" y="75"/>
                    <a:pt x="490" y="53"/>
                    <a:pt x="531" y="36"/>
                  </a:cubicBezTo>
                  <a:cubicBezTo>
                    <a:pt x="572" y="19"/>
                    <a:pt x="580" y="5"/>
                    <a:pt x="609" y="0"/>
                  </a:cubicBezTo>
                  <a:lnTo>
                    <a:pt x="708" y="3"/>
                  </a:lnTo>
                  <a:cubicBezTo>
                    <a:pt x="705" y="14"/>
                    <a:pt x="640" y="45"/>
                    <a:pt x="591" y="66"/>
                  </a:cubicBezTo>
                  <a:cubicBezTo>
                    <a:pt x="542" y="87"/>
                    <a:pt x="476" y="98"/>
                    <a:pt x="417" y="126"/>
                  </a:cubicBezTo>
                  <a:cubicBezTo>
                    <a:pt x="358" y="154"/>
                    <a:pt x="287" y="195"/>
                    <a:pt x="237" y="231"/>
                  </a:cubicBezTo>
                  <a:cubicBezTo>
                    <a:pt x="187" y="267"/>
                    <a:pt x="148" y="307"/>
                    <a:pt x="117" y="345"/>
                  </a:cubicBezTo>
                  <a:cubicBezTo>
                    <a:pt x="86" y="383"/>
                    <a:pt x="70" y="441"/>
                    <a:pt x="51" y="459"/>
                  </a:cubicBezTo>
                  <a:lnTo>
                    <a:pt x="0" y="453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30" name="Freeform 6"/>
            <p:cNvSpPr>
              <a:spLocks/>
            </p:cNvSpPr>
            <p:nvPr userDrawn="1"/>
          </p:nvSpPr>
          <p:spPr bwMode="auto">
            <a:xfrm>
              <a:off x="131" y="269"/>
              <a:ext cx="251" cy="194"/>
            </a:xfrm>
            <a:custGeom>
              <a:avLst/>
              <a:gdLst/>
              <a:ahLst/>
              <a:cxnLst>
                <a:cxn ang="0">
                  <a:pos x="21" y="163"/>
                </a:cxn>
                <a:cxn ang="0">
                  <a:pos x="9" y="184"/>
                </a:cxn>
                <a:cxn ang="0">
                  <a:pos x="75" y="103"/>
                </a:cxn>
                <a:cxn ang="0">
                  <a:pos x="165" y="28"/>
                </a:cxn>
                <a:cxn ang="0">
                  <a:pos x="207" y="7"/>
                </a:cxn>
                <a:cxn ang="0">
                  <a:pos x="246" y="4"/>
                </a:cxn>
                <a:cxn ang="0">
                  <a:pos x="237" y="34"/>
                </a:cxn>
                <a:cxn ang="0">
                  <a:pos x="183" y="61"/>
                </a:cxn>
                <a:cxn ang="0">
                  <a:pos x="108" y="124"/>
                </a:cxn>
                <a:cxn ang="0">
                  <a:pos x="54" y="190"/>
                </a:cxn>
                <a:cxn ang="0">
                  <a:pos x="6" y="184"/>
                </a:cxn>
              </a:cxnLst>
              <a:rect l="0" t="0" r="r" b="b"/>
              <a:pathLst>
                <a:path w="251" h="194">
                  <a:moveTo>
                    <a:pt x="21" y="163"/>
                  </a:moveTo>
                  <a:cubicBezTo>
                    <a:pt x="10" y="178"/>
                    <a:pt x="0" y="194"/>
                    <a:pt x="9" y="184"/>
                  </a:cubicBezTo>
                  <a:cubicBezTo>
                    <a:pt x="18" y="174"/>
                    <a:pt x="49" y="129"/>
                    <a:pt x="75" y="103"/>
                  </a:cubicBezTo>
                  <a:cubicBezTo>
                    <a:pt x="101" y="77"/>
                    <a:pt x="143" y="44"/>
                    <a:pt x="165" y="28"/>
                  </a:cubicBezTo>
                  <a:cubicBezTo>
                    <a:pt x="187" y="12"/>
                    <a:pt x="194" y="11"/>
                    <a:pt x="207" y="7"/>
                  </a:cubicBezTo>
                  <a:cubicBezTo>
                    <a:pt x="220" y="3"/>
                    <a:pt x="241" y="0"/>
                    <a:pt x="246" y="4"/>
                  </a:cubicBezTo>
                  <a:cubicBezTo>
                    <a:pt x="251" y="8"/>
                    <a:pt x="247" y="25"/>
                    <a:pt x="237" y="34"/>
                  </a:cubicBezTo>
                  <a:cubicBezTo>
                    <a:pt x="227" y="43"/>
                    <a:pt x="204" y="46"/>
                    <a:pt x="183" y="61"/>
                  </a:cubicBezTo>
                  <a:cubicBezTo>
                    <a:pt x="162" y="76"/>
                    <a:pt x="129" y="103"/>
                    <a:pt x="108" y="124"/>
                  </a:cubicBezTo>
                  <a:cubicBezTo>
                    <a:pt x="87" y="145"/>
                    <a:pt x="71" y="180"/>
                    <a:pt x="54" y="190"/>
                  </a:cubicBezTo>
                  <a:lnTo>
                    <a:pt x="6" y="18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31" name="Freeform 7"/>
            <p:cNvSpPr>
              <a:spLocks/>
            </p:cNvSpPr>
            <p:nvPr userDrawn="1"/>
          </p:nvSpPr>
          <p:spPr bwMode="auto">
            <a:xfrm>
              <a:off x="341" y="0"/>
              <a:ext cx="159" cy="72"/>
            </a:xfrm>
            <a:custGeom>
              <a:avLst/>
              <a:gdLst/>
              <a:ahLst/>
              <a:cxnLst>
                <a:cxn ang="0">
                  <a:pos x="99" y="0"/>
                </a:cxn>
                <a:cxn ang="0">
                  <a:pos x="15" y="36"/>
                </a:cxn>
                <a:cxn ang="0">
                  <a:pos x="6" y="60"/>
                </a:cxn>
                <a:cxn ang="0">
                  <a:pos x="36" y="69"/>
                </a:cxn>
                <a:cxn ang="0">
                  <a:pos x="87" y="42"/>
                </a:cxn>
                <a:cxn ang="0">
                  <a:pos x="159" y="0"/>
                </a:cxn>
                <a:cxn ang="0">
                  <a:pos x="99" y="0"/>
                </a:cxn>
              </a:cxnLst>
              <a:rect l="0" t="0" r="r" b="b"/>
              <a:pathLst>
                <a:path w="159" h="72">
                  <a:moveTo>
                    <a:pt x="99" y="0"/>
                  </a:moveTo>
                  <a:cubicBezTo>
                    <a:pt x="75" y="6"/>
                    <a:pt x="30" y="26"/>
                    <a:pt x="15" y="36"/>
                  </a:cubicBezTo>
                  <a:cubicBezTo>
                    <a:pt x="0" y="46"/>
                    <a:pt x="3" y="55"/>
                    <a:pt x="6" y="60"/>
                  </a:cubicBezTo>
                  <a:cubicBezTo>
                    <a:pt x="9" y="65"/>
                    <a:pt x="23" y="72"/>
                    <a:pt x="36" y="69"/>
                  </a:cubicBezTo>
                  <a:cubicBezTo>
                    <a:pt x="49" y="66"/>
                    <a:pt x="67" y="53"/>
                    <a:pt x="87" y="42"/>
                  </a:cubicBezTo>
                  <a:cubicBezTo>
                    <a:pt x="107" y="31"/>
                    <a:pt x="158" y="6"/>
                    <a:pt x="159" y="0"/>
                  </a:cubicBezTo>
                  <a:lnTo>
                    <a:pt x="99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32" name="Freeform 8"/>
            <p:cNvSpPr>
              <a:spLocks/>
            </p:cNvSpPr>
            <p:nvPr userDrawn="1"/>
          </p:nvSpPr>
          <p:spPr bwMode="auto">
            <a:xfrm>
              <a:off x="488" y="0"/>
              <a:ext cx="455" cy="216"/>
            </a:xfrm>
            <a:custGeom>
              <a:avLst/>
              <a:gdLst/>
              <a:ahLst/>
              <a:cxnLst>
                <a:cxn ang="0">
                  <a:pos x="395" y="0"/>
                </a:cxn>
                <a:cxn ang="0">
                  <a:pos x="338" y="48"/>
                </a:cxn>
                <a:cxn ang="0">
                  <a:pos x="242" y="102"/>
                </a:cxn>
                <a:cxn ang="0">
                  <a:pos x="104" y="147"/>
                </a:cxn>
                <a:cxn ang="0">
                  <a:pos x="35" y="168"/>
                </a:cxn>
                <a:cxn ang="0">
                  <a:pos x="8" y="192"/>
                </a:cxn>
                <a:cxn ang="0">
                  <a:pos x="8" y="213"/>
                </a:cxn>
                <a:cxn ang="0">
                  <a:pos x="59" y="213"/>
                </a:cxn>
                <a:cxn ang="0">
                  <a:pos x="86" y="192"/>
                </a:cxn>
                <a:cxn ang="0">
                  <a:pos x="173" y="159"/>
                </a:cxn>
                <a:cxn ang="0">
                  <a:pos x="299" y="126"/>
                </a:cxn>
                <a:cxn ang="0">
                  <a:pos x="392" y="72"/>
                </a:cxn>
                <a:cxn ang="0">
                  <a:pos x="455" y="0"/>
                </a:cxn>
                <a:cxn ang="0">
                  <a:pos x="395" y="0"/>
                </a:cxn>
              </a:cxnLst>
              <a:rect l="0" t="0" r="r" b="b"/>
              <a:pathLst>
                <a:path w="455" h="216">
                  <a:moveTo>
                    <a:pt x="395" y="0"/>
                  </a:moveTo>
                  <a:cubicBezTo>
                    <a:pt x="376" y="8"/>
                    <a:pt x="364" y="31"/>
                    <a:pt x="338" y="48"/>
                  </a:cubicBezTo>
                  <a:cubicBezTo>
                    <a:pt x="312" y="65"/>
                    <a:pt x="281" y="86"/>
                    <a:pt x="242" y="102"/>
                  </a:cubicBezTo>
                  <a:cubicBezTo>
                    <a:pt x="203" y="118"/>
                    <a:pt x="138" y="136"/>
                    <a:pt x="104" y="147"/>
                  </a:cubicBezTo>
                  <a:cubicBezTo>
                    <a:pt x="70" y="158"/>
                    <a:pt x="51" y="161"/>
                    <a:pt x="35" y="168"/>
                  </a:cubicBezTo>
                  <a:cubicBezTo>
                    <a:pt x="19" y="175"/>
                    <a:pt x="12" y="185"/>
                    <a:pt x="8" y="192"/>
                  </a:cubicBezTo>
                  <a:cubicBezTo>
                    <a:pt x="4" y="199"/>
                    <a:pt x="0" y="210"/>
                    <a:pt x="8" y="213"/>
                  </a:cubicBezTo>
                  <a:cubicBezTo>
                    <a:pt x="16" y="216"/>
                    <a:pt x="46" y="216"/>
                    <a:pt x="59" y="213"/>
                  </a:cubicBezTo>
                  <a:cubicBezTo>
                    <a:pt x="72" y="210"/>
                    <a:pt x="67" y="201"/>
                    <a:pt x="86" y="192"/>
                  </a:cubicBezTo>
                  <a:cubicBezTo>
                    <a:pt x="105" y="183"/>
                    <a:pt x="138" y="170"/>
                    <a:pt x="173" y="159"/>
                  </a:cubicBezTo>
                  <a:cubicBezTo>
                    <a:pt x="208" y="148"/>
                    <a:pt x="263" y="140"/>
                    <a:pt x="299" y="126"/>
                  </a:cubicBezTo>
                  <a:cubicBezTo>
                    <a:pt x="335" y="112"/>
                    <a:pt x="366" y="93"/>
                    <a:pt x="392" y="72"/>
                  </a:cubicBezTo>
                  <a:cubicBezTo>
                    <a:pt x="418" y="51"/>
                    <a:pt x="454" y="12"/>
                    <a:pt x="455" y="0"/>
                  </a:cubicBezTo>
                  <a:lnTo>
                    <a:pt x="39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33" name="Freeform 9"/>
            <p:cNvSpPr>
              <a:spLocks/>
            </p:cNvSpPr>
            <p:nvPr userDrawn="1"/>
          </p:nvSpPr>
          <p:spPr bwMode="auto">
            <a:xfrm>
              <a:off x="1448" y="37"/>
              <a:ext cx="414" cy="108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24" y="11"/>
                </a:cxn>
                <a:cxn ang="0">
                  <a:pos x="156" y="2"/>
                </a:cxn>
                <a:cxn ang="0">
                  <a:pos x="288" y="23"/>
                </a:cxn>
                <a:cxn ang="0">
                  <a:pos x="384" y="53"/>
                </a:cxn>
                <a:cxn ang="0">
                  <a:pos x="411" y="74"/>
                </a:cxn>
                <a:cxn ang="0">
                  <a:pos x="405" y="104"/>
                </a:cxn>
                <a:cxn ang="0">
                  <a:pos x="363" y="101"/>
                </a:cxn>
                <a:cxn ang="0">
                  <a:pos x="294" y="77"/>
                </a:cxn>
                <a:cxn ang="0">
                  <a:pos x="174" y="50"/>
                </a:cxn>
                <a:cxn ang="0">
                  <a:pos x="72" y="62"/>
                </a:cxn>
                <a:cxn ang="0">
                  <a:pos x="36" y="59"/>
                </a:cxn>
                <a:cxn ang="0">
                  <a:pos x="0" y="11"/>
                </a:cxn>
              </a:cxnLst>
              <a:rect l="0" t="0" r="r" b="b"/>
              <a:pathLst>
                <a:path w="414" h="108">
                  <a:moveTo>
                    <a:pt x="0" y="11"/>
                  </a:moveTo>
                  <a:lnTo>
                    <a:pt x="24" y="11"/>
                  </a:lnTo>
                  <a:cubicBezTo>
                    <a:pt x="50" y="9"/>
                    <a:pt x="112" y="0"/>
                    <a:pt x="156" y="2"/>
                  </a:cubicBezTo>
                  <a:cubicBezTo>
                    <a:pt x="200" y="4"/>
                    <a:pt x="250" y="15"/>
                    <a:pt x="288" y="23"/>
                  </a:cubicBezTo>
                  <a:cubicBezTo>
                    <a:pt x="326" y="31"/>
                    <a:pt x="363" y="44"/>
                    <a:pt x="384" y="53"/>
                  </a:cubicBezTo>
                  <a:cubicBezTo>
                    <a:pt x="405" y="62"/>
                    <a:pt x="408" y="66"/>
                    <a:pt x="411" y="74"/>
                  </a:cubicBezTo>
                  <a:cubicBezTo>
                    <a:pt x="414" y="82"/>
                    <a:pt x="413" y="100"/>
                    <a:pt x="405" y="104"/>
                  </a:cubicBezTo>
                  <a:cubicBezTo>
                    <a:pt x="397" y="108"/>
                    <a:pt x="381" y="105"/>
                    <a:pt x="363" y="101"/>
                  </a:cubicBezTo>
                  <a:cubicBezTo>
                    <a:pt x="345" y="97"/>
                    <a:pt x="325" y="85"/>
                    <a:pt x="294" y="77"/>
                  </a:cubicBezTo>
                  <a:cubicBezTo>
                    <a:pt x="263" y="69"/>
                    <a:pt x="211" y="53"/>
                    <a:pt x="174" y="50"/>
                  </a:cubicBezTo>
                  <a:cubicBezTo>
                    <a:pt x="137" y="47"/>
                    <a:pt x="95" y="61"/>
                    <a:pt x="72" y="62"/>
                  </a:cubicBezTo>
                  <a:cubicBezTo>
                    <a:pt x="49" y="63"/>
                    <a:pt x="48" y="66"/>
                    <a:pt x="36" y="59"/>
                  </a:cubicBezTo>
                  <a:cubicBezTo>
                    <a:pt x="24" y="52"/>
                    <a:pt x="13" y="36"/>
                    <a:pt x="0" y="11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34" name="Freeform 10"/>
            <p:cNvSpPr>
              <a:spLocks/>
            </p:cNvSpPr>
            <p:nvPr userDrawn="1"/>
          </p:nvSpPr>
          <p:spPr bwMode="auto">
            <a:xfrm>
              <a:off x="1790" y="0"/>
              <a:ext cx="520" cy="225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12" y="24"/>
                </a:cxn>
                <a:cxn ang="0">
                  <a:pos x="114" y="54"/>
                </a:cxn>
                <a:cxn ang="0">
                  <a:pos x="240" y="117"/>
                </a:cxn>
                <a:cxn ang="0">
                  <a:pos x="333" y="153"/>
                </a:cxn>
                <a:cxn ang="0">
                  <a:pos x="438" y="219"/>
                </a:cxn>
                <a:cxn ang="0">
                  <a:pos x="426" y="192"/>
                </a:cxn>
                <a:cxn ang="0">
                  <a:pos x="441" y="180"/>
                </a:cxn>
                <a:cxn ang="0">
                  <a:pos x="519" y="216"/>
                </a:cxn>
                <a:cxn ang="0">
                  <a:pos x="450" y="162"/>
                </a:cxn>
                <a:cxn ang="0">
                  <a:pos x="381" y="135"/>
                </a:cxn>
                <a:cxn ang="0">
                  <a:pos x="285" y="84"/>
                </a:cxn>
                <a:cxn ang="0">
                  <a:pos x="186" y="18"/>
                </a:cxn>
                <a:cxn ang="0">
                  <a:pos x="123" y="0"/>
                </a:cxn>
                <a:cxn ang="0">
                  <a:pos x="42" y="0"/>
                </a:cxn>
              </a:cxnLst>
              <a:rect l="0" t="0" r="r" b="b"/>
              <a:pathLst>
                <a:path w="520" h="225">
                  <a:moveTo>
                    <a:pt x="42" y="0"/>
                  </a:moveTo>
                  <a:cubicBezTo>
                    <a:pt x="24" y="4"/>
                    <a:pt x="0" y="15"/>
                    <a:pt x="12" y="24"/>
                  </a:cubicBezTo>
                  <a:cubicBezTo>
                    <a:pt x="24" y="33"/>
                    <a:pt x="76" y="39"/>
                    <a:pt x="114" y="54"/>
                  </a:cubicBezTo>
                  <a:cubicBezTo>
                    <a:pt x="152" y="69"/>
                    <a:pt x="203" y="100"/>
                    <a:pt x="240" y="117"/>
                  </a:cubicBezTo>
                  <a:cubicBezTo>
                    <a:pt x="277" y="134"/>
                    <a:pt x="300" y="136"/>
                    <a:pt x="333" y="153"/>
                  </a:cubicBezTo>
                  <a:cubicBezTo>
                    <a:pt x="366" y="170"/>
                    <a:pt x="423" y="213"/>
                    <a:pt x="438" y="219"/>
                  </a:cubicBezTo>
                  <a:cubicBezTo>
                    <a:pt x="453" y="225"/>
                    <a:pt x="426" y="198"/>
                    <a:pt x="426" y="192"/>
                  </a:cubicBezTo>
                  <a:cubicBezTo>
                    <a:pt x="426" y="186"/>
                    <a:pt x="426" y="176"/>
                    <a:pt x="441" y="180"/>
                  </a:cubicBezTo>
                  <a:cubicBezTo>
                    <a:pt x="456" y="184"/>
                    <a:pt x="518" y="219"/>
                    <a:pt x="519" y="216"/>
                  </a:cubicBezTo>
                  <a:cubicBezTo>
                    <a:pt x="520" y="213"/>
                    <a:pt x="473" y="176"/>
                    <a:pt x="450" y="162"/>
                  </a:cubicBezTo>
                  <a:cubicBezTo>
                    <a:pt x="427" y="148"/>
                    <a:pt x="408" y="148"/>
                    <a:pt x="381" y="135"/>
                  </a:cubicBezTo>
                  <a:cubicBezTo>
                    <a:pt x="354" y="122"/>
                    <a:pt x="318" y="104"/>
                    <a:pt x="285" y="84"/>
                  </a:cubicBezTo>
                  <a:cubicBezTo>
                    <a:pt x="252" y="64"/>
                    <a:pt x="213" y="32"/>
                    <a:pt x="186" y="18"/>
                  </a:cubicBezTo>
                  <a:cubicBezTo>
                    <a:pt x="159" y="4"/>
                    <a:pt x="147" y="2"/>
                    <a:pt x="123" y="0"/>
                  </a:cubicBezTo>
                  <a:lnTo>
                    <a:pt x="4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35" name="Freeform 11"/>
            <p:cNvSpPr>
              <a:spLocks/>
            </p:cNvSpPr>
            <p:nvPr userDrawn="1"/>
          </p:nvSpPr>
          <p:spPr bwMode="auto">
            <a:xfrm>
              <a:off x="1943" y="154"/>
              <a:ext cx="431" cy="233"/>
            </a:xfrm>
            <a:custGeom>
              <a:avLst/>
              <a:gdLst/>
              <a:ahLst/>
              <a:cxnLst>
                <a:cxn ang="0">
                  <a:pos x="6" y="38"/>
                </a:cxn>
                <a:cxn ang="0">
                  <a:pos x="9" y="20"/>
                </a:cxn>
                <a:cxn ang="0">
                  <a:pos x="42" y="2"/>
                </a:cxn>
                <a:cxn ang="0">
                  <a:pos x="90" y="35"/>
                </a:cxn>
                <a:cxn ang="0">
                  <a:pos x="189" y="89"/>
                </a:cxn>
                <a:cxn ang="0">
                  <a:pos x="288" y="140"/>
                </a:cxn>
                <a:cxn ang="0">
                  <a:pos x="375" y="176"/>
                </a:cxn>
                <a:cxn ang="0">
                  <a:pos x="396" y="176"/>
                </a:cxn>
                <a:cxn ang="0">
                  <a:pos x="429" y="212"/>
                </a:cxn>
                <a:cxn ang="0">
                  <a:pos x="408" y="233"/>
                </a:cxn>
                <a:cxn ang="0">
                  <a:pos x="333" y="212"/>
                </a:cxn>
                <a:cxn ang="0">
                  <a:pos x="186" y="143"/>
                </a:cxn>
                <a:cxn ang="0">
                  <a:pos x="48" y="68"/>
                </a:cxn>
                <a:cxn ang="0">
                  <a:pos x="6" y="38"/>
                </a:cxn>
              </a:cxnLst>
              <a:rect l="0" t="0" r="r" b="b"/>
              <a:pathLst>
                <a:path w="431" h="233">
                  <a:moveTo>
                    <a:pt x="6" y="38"/>
                  </a:moveTo>
                  <a:cubicBezTo>
                    <a:pt x="0" y="26"/>
                    <a:pt x="3" y="26"/>
                    <a:pt x="9" y="20"/>
                  </a:cubicBezTo>
                  <a:cubicBezTo>
                    <a:pt x="15" y="14"/>
                    <a:pt x="29" y="0"/>
                    <a:pt x="42" y="2"/>
                  </a:cubicBezTo>
                  <a:cubicBezTo>
                    <a:pt x="55" y="4"/>
                    <a:pt x="66" y="21"/>
                    <a:pt x="90" y="35"/>
                  </a:cubicBezTo>
                  <a:cubicBezTo>
                    <a:pt x="114" y="49"/>
                    <a:pt x="156" y="72"/>
                    <a:pt x="189" y="89"/>
                  </a:cubicBezTo>
                  <a:cubicBezTo>
                    <a:pt x="222" y="106"/>
                    <a:pt x="257" y="126"/>
                    <a:pt x="288" y="140"/>
                  </a:cubicBezTo>
                  <a:cubicBezTo>
                    <a:pt x="319" y="154"/>
                    <a:pt x="357" y="170"/>
                    <a:pt x="375" y="176"/>
                  </a:cubicBezTo>
                  <a:cubicBezTo>
                    <a:pt x="393" y="182"/>
                    <a:pt x="387" y="170"/>
                    <a:pt x="396" y="176"/>
                  </a:cubicBezTo>
                  <a:cubicBezTo>
                    <a:pt x="405" y="182"/>
                    <a:pt x="427" y="203"/>
                    <a:pt x="429" y="212"/>
                  </a:cubicBezTo>
                  <a:cubicBezTo>
                    <a:pt x="431" y="221"/>
                    <a:pt x="424" y="233"/>
                    <a:pt x="408" y="233"/>
                  </a:cubicBezTo>
                  <a:cubicBezTo>
                    <a:pt x="392" y="233"/>
                    <a:pt x="370" y="227"/>
                    <a:pt x="333" y="212"/>
                  </a:cubicBezTo>
                  <a:cubicBezTo>
                    <a:pt x="296" y="197"/>
                    <a:pt x="234" y="167"/>
                    <a:pt x="186" y="143"/>
                  </a:cubicBezTo>
                  <a:cubicBezTo>
                    <a:pt x="138" y="119"/>
                    <a:pt x="78" y="86"/>
                    <a:pt x="48" y="68"/>
                  </a:cubicBezTo>
                  <a:cubicBezTo>
                    <a:pt x="18" y="50"/>
                    <a:pt x="12" y="50"/>
                    <a:pt x="6" y="3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36" name="Freeform 12"/>
            <p:cNvSpPr>
              <a:spLocks/>
            </p:cNvSpPr>
            <p:nvPr userDrawn="1"/>
          </p:nvSpPr>
          <p:spPr bwMode="auto">
            <a:xfrm>
              <a:off x="2262" y="87"/>
              <a:ext cx="396" cy="227"/>
            </a:xfrm>
            <a:custGeom>
              <a:avLst/>
              <a:gdLst/>
              <a:ahLst/>
              <a:cxnLst>
                <a:cxn ang="0">
                  <a:pos x="2" y="9"/>
                </a:cxn>
                <a:cxn ang="0">
                  <a:pos x="53" y="66"/>
                </a:cxn>
                <a:cxn ang="0">
                  <a:pos x="176" y="132"/>
                </a:cxn>
                <a:cxn ang="0">
                  <a:pos x="293" y="189"/>
                </a:cxn>
                <a:cxn ang="0">
                  <a:pos x="341" y="222"/>
                </a:cxn>
                <a:cxn ang="0">
                  <a:pos x="377" y="219"/>
                </a:cxn>
                <a:cxn ang="0">
                  <a:pos x="377" y="180"/>
                </a:cxn>
                <a:cxn ang="0">
                  <a:pos x="260" y="126"/>
                </a:cxn>
                <a:cxn ang="0">
                  <a:pos x="113" y="51"/>
                </a:cxn>
                <a:cxn ang="0">
                  <a:pos x="41" y="9"/>
                </a:cxn>
                <a:cxn ang="0">
                  <a:pos x="2" y="9"/>
                </a:cxn>
              </a:cxnLst>
              <a:rect l="0" t="0" r="r" b="b"/>
              <a:pathLst>
                <a:path w="396" h="227">
                  <a:moveTo>
                    <a:pt x="2" y="9"/>
                  </a:moveTo>
                  <a:cubicBezTo>
                    <a:pt x="4" y="18"/>
                    <a:pt x="24" y="45"/>
                    <a:pt x="53" y="66"/>
                  </a:cubicBezTo>
                  <a:cubicBezTo>
                    <a:pt x="82" y="87"/>
                    <a:pt x="136" y="111"/>
                    <a:pt x="176" y="132"/>
                  </a:cubicBezTo>
                  <a:cubicBezTo>
                    <a:pt x="216" y="153"/>
                    <a:pt x="266" y="174"/>
                    <a:pt x="293" y="189"/>
                  </a:cubicBezTo>
                  <a:cubicBezTo>
                    <a:pt x="320" y="204"/>
                    <a:pt x="327" y="217"/>
                    <a:pt x="341" y="222"/>
                  </a:cubicBezTo>
                  <a:cubicBezTo>
                    <a:pt x="355" y="227"/>
                    <a:pt x="371" y="226"/>
                    <a:pt x="377" y="219"/>
                  </a:cubicBezTo>
                  <a:cubicBezTo>
                    <a:pt x="383" y="212"/>
                    <a:pt x="396" y="195"/>
                    <a:pt x="377" y="180"/>
                  </a:cubicBezTo>
                  <a:cubicBezTo>
                    <a:pt x="358" y="165"/>
                    <a:pt x="304" y="147"/>
                    <a:pt x="260" y="126"/>
                  </a:cubicBezTo>
                  <a:cubicBezTo>
                    <a:pt x="216" y="105"/>
                    <a:pt x="149" y="70"/>
                    <a:pt x="113" y="51"/>
                  </a:cubicBezTo>
                  <a:cubicBezTo>
                    <a:pt x="77" y="32"/>
                    <a:pt x="60" y="17"/>
                    <a:pt x="41" y="9"/>
                  </a:cubicBezTo>
                  <a:cubicBezTo>
                    <a:pt x="22" y="1"/>
                    <a:pt x="0" y="0"/>
                    <a:pt x="2" y="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37" name="Freeform 13"/>
            <p:cNvSpPr>
              <a:spLocks/>
            </p:cNvSpPr>
            <p:nvPr userDrawn="1"/>
          </p:nvSpPr>
          <p:spPr bwMode="auto">
            <a:xfrm>
              <a:off x="2264" y="240"/>
              <a:ext cx="516" cy="223"/>
            </a:xfrm>
            <a:custGeom>
              <a:avLst/>
              <a:gdLst/>
              <a:ahLst/>
              <a:cxnLst>
                <a:cxn ang="0">
                  <a:pos x="3" y="10"/>
                </a:cxn>
                <a:cxn ang="0">
                  <a:pos x="105" y="97"/>
                </a:cxn>
                <a:cxn ang="0">
                  <a:pos x="243" y="178"/>
                </a:cxn>
                <a:cxn ang="0">
                  <a:pos x="357" y="217"/>
                </a:cxn>
                <a:cxn ang="0">
                  <a:pos x="498" y="214"/>
                </a:cxn>
                <a:cxn ang="0">
                  <a:pos x="468" y="187"/>
                </a:cxn>
                <a:cxn ang="0">
                  <a:pos x="309" y="136"/>
                </a:cxn>
                <a:cxn ang="0">
                  <a:pos x="123" y="34"/>
                </a:cxn>
                <a:cxn ang="0">
                  <a:pos x="3" y="10"/>
                </a:cxn>
              </a:cxnLst>
              <a:rect l="0" t="0" r="r" b="b"/>
              <a:pathLst>
                <a:path w="516" h="223">
                  <a:moveTo>
                    <a:pt x="3" y="10"/>
                  </a:moveTo>
                  <a:cubicBezTo>
                    <a:pt x="0" y="20"/>
                    <a:pt x="65" y="69"/>
                    <a:pt x="105" y="97"/>
                  </a:cubicBezTo>
                  <a:cubicBezTo>
                    <a:pt x="145" y="125"/>
                    <a:pt x="201" y="158"/>
                    <a:pt x="243" y="178"/>
                  </a:cubicBezTo>
                  <a:cubicBezTo>
                    <a:pt x="285" y="198"/>
                    <a:pt x="315" y="211"/>
                    <a:pt x="357" y="217"/>
                  </a:cubicBezTo>
                  <a:cubicBezTo>
                    <a:pt x="399" y="223"/>
                    <a:pt x="480" y="219"/>
                    <a:pt x="498" y="214"/>
                  </a:cubicBezTo>
                  <a:cubicBezTo>
                    <a:pt x="516" y="209"/>
                    <a:pt x="499" y="200"/>
                    <a:pt x="468" y="187"/>
                  </a:cubicBezTo>
                  <a:cubicBezTo>
                    <a:pt x="437" y="174"/>
                    <a:pt x="366" y="161"/>
                    <a:pt x="309" y="136"/>
                  </a:cubicBezTo>
                  <a:cubicBezTo>
                    <a:pt x="252" y="111"/>
                    <a:pt x="172" y="54"/>
                    <a:pt x="123" y="34"/>
                  </a:cubicBezTo>
                  <a:cubicBezTo>
                    <a:pt x="74" y="14"/>
                    <a:pt x="6" y="0"/>
                    <a:pt x="3" y="1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38" name="Freeform 14"/>
            <p:cNvSpPr>
              <a:spLocks/>
            </p:cNvSpPr>
            <p:nvPr userDrawn="1"/>
          </p:nvSpPr>
          <p:spPr bwMode="auto">
            <a:xfrm>
              <a:off x="2723" y="324"/>
              <a:ext cx="414" cy="100"/>
            </a:xfrm>
            <a:custGeom>
              <a:avLst/>
              <a:gdLst/>
              <a:ahLst/>
              <a:cxnLst>
                <a:cxn ang="0">
                  <a:pos x="69" y="60"/>
                </a:cxn>
                <a:cxn ang="0">
                  <a:pos x="12" y="42"/>
                </a:cxn>
                <a:cxn ang="0">
                  <a:pos x="3" y="15"/>
                </a:cxn>
                <a:cxn ang="0">
                  <a:pos x="30" y="0"/>
                </a:cxn>
                <a:cxn ang="0">
                  <a:pos x="117" y="18"/>
                </a:cxn>
                <a:cxn ang="0">
                  <a:pos x="243" y="48"/>
                </a:cxn>
                <a:cxn ang="0">
                  <a:pos x="387" y="48"/>
                </a:cxn>
                <a:cxn ang="0">
                  <a:pos x="408" y="54"/>
                </a:cxn>
                <a:cxn ang="0">
                  <a:pos x="381" y="87"/>
                </a:cxn>
                <a:cxn ang="0">
                  <a:pos x="318" y="99"/>
                </a:cxn>
                <a:cxn ang="0">
                  <a:pos x="195" y="93"/>
                </a:cxn>
                <a:cxn ang="0">
                  <a:pos x="69" y="60"/>
                </a:cxn>
              </a:cxnLst>
              <a:rect l="0" t="0" r="r" b="b"/>
              <a:pathLst>
                <a:path w="414" h="100">
                  <a:moveTo>
                    <a:pt x="69" y="60"/>
                  </a:moveTo>
                  <a:cubicBezTo>
                    <a:pt x="39" y="52"/>
                    <a:pt x="23" y="49"/>
                    <a:pt x="12" y="42"/>
                  </a:cubicBezTo>
                  <a:cubicBezTo>
                    <a:pt x="1" y="35"/>
                    <a:pt x="0" y="22"/>
                    <a:pt x="3" y="15"/>
                  </a:cubicBezTo>
                  <a:cubicBezTo>
                    <a:pt x="6" y="8"/>
                    <a:pt x="11" y="0"/>
                    <a:pt x="30" y="0"/>
                  </a:cubicBezTo>
                  <a:cubicBezTo>
                    <a:pt x="49" y="0"/>
                    <a:pt x="82" y="10"/>
                    <a:pt x="117" y="18"/>
                  </a:cubicBezTo>
                  <a:cubicBezTo>
                    <a:pt x="152" y="26"/>
                    <a:pt x="198" y="43"/>
                    <a:pt x="243" y="48"/>
                  </a:cubicBezTo>
                  <a:cubicBezTo>
                    <a:pt x="288" y="53"/>
                    <a:pt x="360" y="47"/>
                    <a:pt x="387" y="48"/>
                  </a:cubicBezTo>
                  <a:cubicBezTo>
                    <a:pt x="414" y="49"/>
                    <a:pt x="409" y="48"/>
                    <a:pt x="408" y="54"/>
                  </a:cubicBezTo>
                  <a:cubicBezTo>
                    <a:pt x="407" y="60"/>
                    <a:pt x="396" y="80"/>
                    <a:pt x="381" y="87"/>
                  </a:cubicBezTo>
                  <a:cubicBezTo>
                    <a:pt x="366" y="94"/>
                    <a:pt x="349" y="98"/>
                    <a:pt x="318" y="99"/>
                  </a:cubicBezTo>
                  <a:cubicBezTo>
                    <a:pt x="287" y="100"/>
                    <a:pt x="237" y="99"/>
                    <a:pt x="195" y="93"/>
                  </a:cubicBezTo>
                  <a:cubicBezTo>
                    <a:pt x="153" y="87"/>
                    <a:pt x="99" y="68"/>
                    <a:pt x="69" y="6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39" name="Freeform 15"/>
            <p:cNvSpPr>
              <a:spLocks/>
            </p:cNvSpPr>
            <p:nvPr userDrawn="1"/>
          </p:nvSpPr>
          <p:spPr bwMode="auto">
            <a:xfrm>
              <a:off x="3165" y="375"/>
              <a:ext cx="150" cy="72"/>
            </a:xfrm>
            <a:custGeom>
              <a:avLst/>
              <a:gdLst/>
              <a:ahLst/>
              <a:cxnLst>
                <a:cxn ang="0">
                  <a:pos x="3" y="67"/>
                </a:cxn>
                <a:cxn ang="0">
                  <a:pos x="84" y="19"/>
                </a:cxn>
                <a:cxn ang="0">
                  <a:pos x="123" y="1"/>
                </a:cxn>
                <a:cxn ang="0">
                  <a:pos x="150" y="22"/>
                </a:cxn>
                <a:cxn ang="0">
                  <a:pos x="123" y="55"/>
                </a:cxn>
                <a:cxn ang="0">
                  <a:pos x="90" y="70"/>
                </a:cxn>
                <a:cxn ang="0">
                  <a:pos x="0" y="67"/>
                </a:cxn>
              </a:cxnLst>
              <a:rect l="0" t="0" r="r" b="b"/>
              <a:pathLst>
                <a:path w="150" h="72">
                  <a:moveTo>
                    <a:pt x="3" y="67"/>
                  </a:moveTo>
                  <a:cubicBezTo>
                    <a:pt x="16" y="59"/>
                    <a:pt x="64" y="30"/>
                    <a:pt x="84" y="19"/>
                  </a:cubicBezTo>
                  <a:cubicBezTo>
                    <a:pt x="104" y="8"/>
                    <a:pt x="112" y="0"/>
                    <a:pt x="123" y="1"/>
                  </a:cubicBezTo>
                  <a:cubicBezTo>
                    <a:pt x="134" y="2"/>
                    <a:pt x="150" y="13"/>
                    <a:pt x="150" y="22"/>
                  </a:cubicBezTo>
                  <a:cubicBezTo>
                    <a:pt x="150" y="31"/>
                    <a:pt x="133" y="47"/>
                    <a:pt x="123" y="55"/>
                  </a:cubicBezTo>
                  <a:cubicBezTo>
                    <a:pt x="113" y="63"/>
                    <a:pt x="110" y="68"/>
                    <a:pt x="90" y="70"/>
                  </a:cubicBezTo>
                  <a:cubicBezTo>
                    <a:pt x="70" y="72"/>
                    <a:pt x="35" y="69"/>
                    <a:pt x="0" y="67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40" name="Freeform 16"/>
            <p:cNvSpPr>
              <a:spLocks/>
            </p:cNvSpPr>
            <p:nvPr userDrawn="1"/>
          </p:nvSpPr>
          <p:spPr bwMode="auto">
            <a:xfrm>
              <a:off x="3463" y="267"/>
              <a:ext cx="148" cy="91"/>
            </a:xfrm>
            <a:custGeom>
              <a:avLst/>
              <a:gdLst/>
              <a:ahLst/>
              <a:cxnLst>
                <a:cxn ang="0">
                  <a:pos x="1" y="69"/>
                </a:cxn>
                <a:cxn ang="0">
                  <a:pos x="25" y="51"/>
                </a:cxn>
                <a:cxn ang="0">
                  <a:pos x="100" y="9"/>
                </a:cxn>
                <a:cxn ang="0">
                  <a:pos x="133" y="3"/>
                </a:cxn>
                <a:cxn ang="0">
                  <a:pos x="136" y="27"/>
                </a:cxn>
                <a:cxn ang="0">
                  <a:pos x="61" y="75"/>
                </a:cxn>
                <a:cxn ang="0">
                  <a:pos x="19" y="90"/>
                </a:cxn>
                <a:cxn ang="0">
                  <a:pos x="1" y="69"/>
                </a:cxn>
              </a:cxnLst>
              <a:rect l="0" t="0" r="r" b="b"/>
              <a:pathLst>
                <a:path w="148" h="91">
                  <a:moveTo>
                    <a:pt x="1" y="69"/>
                  </a:moveTo>
                  <a:cubicBezTo>
                    <a:pt x="2" y="63"/>
                    <a:pt x="9" y="61"/>
                    <a:pt x="25" y="51"/>
                  </a:cubicBezTo>
                  <a:cubicBezTo>
                    <a:pt x="41" y="41"/>
                    <a:pt x="82" y="17"/>
                    <a:pt x="100" y="9"/>
                  </a:cubicBezTo>
                  <a:cubicBezTo>
                    <a:pt x="118" y="1"/>
                    <a:pt x="127" y="0"/>
                    <a:pt x="133" y="3"/>
                  </a:cubicBezTo>
                  <a:cubicBezTo>
                    <a:pt x="139" y="6"/>
                    <a:pt x="148" y="15"/>
                    <a:pt x="136" y="27"/>
                  </a:cubicBezTo>
                  <a:cubicBezTo>
                    <a:pt x="124" y="39"/>
                    <a:pt x="80" y="65"/>
                    <a:pt x="61" y="75"/>
                  </a:cubicBezTo>
                  <a:cubicBezTo>
                    <a:pt x="42" y="85"/>
                    <a:pt x="29" y="91"/>
                    <a:pt x="19" y="90"/>
                  </a:cubicBezTo>
                  <a:cubicBezTo>
                    <a:pt x="9" y="89"/>
                    <a:pt x="0" y="75"/>
                    <a:pt x="1" y="6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41" name="Freeform 17"/>
            <p:cNvSpPr>
              <a:spLocks/>
            </p:cNvSpPr>
            <p:nvPr userDrawn="1"/>
          </p:nvSpPr>
          <p:spPr bwMode="auto">
            <a:xfrm>
              <a:off x="3580" y="58"/>
              <a:ext cx="938" cy="158"/>
            </a:xfrm>
            <a:custGeom>
              <a:avLst/>
              <a:gdLst/>
              <a:ahLst/>
              <a:cxnLst>
                <a:cxn ang="0">
                  <a:pos x="172" y="86"/>
                </a:cxn>
                <a:cxn ang="0">
                  <a:pos x="61" y="137"/>
                </a:cxn>
                <a:cxn ang="0">
                  <a:pos x="16" y="155"/>
                </a:cxn>
                <a:cxn ang="0">
                  <a:pos x="7" y="122"/>
                </a:cxn>
                <a:cxn ang="0">
                  <a:pos x="58" y="80"/>
                </a:cxn>
                <a:cxn ang="0">
                  <a:pos x="172" y="38"/>
                </a:cxn>
                <a:cxn ang="0">
                  <a:pos x="304" y="11"/>
                </a:cxn>
                <a:cxn ang="0">
                  <a:pos x="463" y="2"/>
                </a:cxn>
                <a:cxn ang="0">
                  <a:pos x="631" y="23"/>
                </a:cxn>
                <a:cxn ang="0">
                  <a:pos x="796" y="53"/>
                </a:cxn>
                <a:cxn ang="0">
                  <a:pos x="841" y="47"/>
                </a:cxn>
                <a:cxn ang="0">
                  <a:pos x="907" y="71"/>
                </a:cxn>
                <a:cxn ang="0">
                  <a:pos x="919" y="101"/>
                </a:cxn>
                <a:cxn ang="0">
                  <a:pos x="793" y="98"/>
                </a:cxn>
                <a:cxn ang="0">
                  <a:pos x="634" y="62"/>
                </a:cxn>
                <a:cxn ang="0">
                  <a:pos x="439" y="38"/>
                </a:cxn>
                <a:cxn ang="0">
                  <a:pos x="238" y="59"/>
                </a:cxn>
                <a:cxn ang="0">
                  <a:pos x="172" y="86"/>
                </a:cxn>
              </a:cxnLst>
              <a:rect l="0" t="0" r="r" b="b"/>
              <a:pathLst>
                <a:path w="938" h="158">
                  <a:moveTo>
                    <a:pt x="172" y="86"/>
                  </a:moveTo>
                  <a:cubicBezTo>
                    <a:pt x="142" y="99"/>
                    <a:pt x="87" y="126"/>
                    <a:pt x="61" y="137"/>
                  </a:cubicBezTo>
                  <a:cubicBezTo>
                    <a:pt x="35" y="148"/>
                    <a:pt x="25" y="158"/>
                    <a:pt x="16" y="155"/>
                  </a:cubicBezTo>
                  <a:cubicBezTo>
                    <a:pt x="7" y="152"/>
                    <a:pt x="0" y="134"/>
                    <a:pt x="7" y="122"/>
                  </a:cubicBezTo>
                  <a:cubicBezTo>
                    <a:pt x="14" y="110"/>
                    <a:pt x="31" y="94"/>
                    <a:pt x="58" y="80"/>
                  </a:cubicBezTo>
                  <a:cubicBezTo>
                    <a:pt x="85" y="66"/>
                    <a:pt x="131" y="49"/>
                    <a:pt x="172" y="38"/>
                  </a:cubicBezTo>
                  <a:cubicBezTo>
                    <a:pt x="213" y="27"/>
                    <a:pt x="256" y="17"/>
                    <a:pt x="304" y="11"/>
                  </a:cubicBezTo>
                  <a:cubicBezTo>
                    <a:pt x="352" y="5"/>
                    <a:pt x="409" y="0"/>
                    <a:pt x="463" y="2"/>
                  </a:cubicBezTo>
                  <a:cubicBezTo>
                    <a:pt x="517" y="4"/>
                    <a:pt x="576" y="15"/>
                    <a:pt x="631" y="23"/>
                  </a:cubicBezTo>
                  <a:cubicBezTo>
                    <a:pt x="686" y="31"/>
                    <a:pt x="761" y="49"/>
                    <a:pt x="796" y="53"/>
                  </a:cubicBezTo>
                  <a:cubicBezTo>
                    <a:pt x="831" y="57"/>
                    <a:pt x="823" y="44"/>
                    <a:pt x="841" y="47"/>
                  </a:cubicBezTo>
                  <a:cubicBezTo>
                    <a:pt x="859" y="50"/>
                    <a:pt x="894" y="62"/>
                    <a:pt x="907" y="71"/>
                  </a:cubicBezTo>
                  <a:cubicBezTo>
                    <a:pt x="920" y="80"/>
                    <a:pt x="938" y="97"/>
                    <a:pt x="919" y="101"/>
                  </a:cubicBezTo>
                  <a:cubicBezTo>
                    <a:pt x="900" y="105"/>
                    <a:pt x="840" y="104"/>
                    <a:pt x="793" y="98"/>
                  </a:cubicBezTo>
                  <a:cubicBezTo>
                    <a:pt x="746" y="92"/>
                    <a:pt x="693" y="72"/>
                    <a:pt x="634" y="62"/>
                  </a:cubicBezTo>
                  <a:cubicBezTo>
                    <a:pt x="575" y="52"/>
                    <a:pt x="505" y="38"/>
                    <a:pt x="439" y="38"/>
                  </a:cubicBezTo>
                  <a:cubicBezTo>
                    <a:pt x="373" y="38"/>
                    <a:pt x="284" y="51"/>
                    <a:pt x="238" y="59"/>
                  </a:cubicBezTo>
                  <a:cubicBezTo>
                    <a:pt x="192" y="67"/>
                    <a:pt x="202" y="73"/>
                    <a:pt x="172" y="8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42" name="Freeform 18"/>
            <p:cNvSpPr>
              <a:spLocks/>
            </p:cNvSpPr>
            <p:nvPr userDrawn="1"/>
          </p:nvSpPr>
          <p:spPr bwMode="auto">
            <a:xfrm>
              <a:off x="3686" y="145"/>
              <a:ext cx="372" cy="98"/>
            </a:xfrm>
            <a:custGeom>
              <a:avLst/>
              <a:gdLst/>
              <a:ahLst/>
              <a:cxnLst>
                <a:cxn ang="0">
                  <a:pos x="18" y="47"/>
                </a:cxn>
                <a:cxn ang="0">
                  <a:pos x="141" y="17"/>
                </a:cxn>
                <a:cxn ang="0">
                  <a:pos x="246" y="2"/>
                </a:cxn>
                <a:cxn ang="0">
                  <a:pos x="351" y="5"/>
                </a:cxn>
                <a:cxn ang="0">
                  <a:pos x="372" y="23"/>
                </a:cxn>
                <a:cxn ang="0">
                  <a:pos x="354" y="44"/>
                </a:cxn>
                <a:cxn ang="0">
                  <a:pos x="264" y="50"/>
                </a:cxn>
                <a:cxn ang="0">
                  <a:pos x="168" y="53"/>
                </a:cxn>
                <a:cxn ang="0">
                  <a:pos x="72" y="77"/>
                </a:cxn>
                <a:cxn ang="0">
                  <a:pos x="15" y="95"/>
                </a:cxn>
                <a:cxn ang="0">
                  <a:pos x="0" y="56"/>
                </a:cxn>
              </a:cxnLst>
              <a:rect l="0" t="0" r="r" b="b"/>
              <a:pathLst>
                <a:path w="372" h="98">
                  <a:moveTo>
                    <a:pt x="18" y="47"/>
                  </a:moveTo>
                  <a:cubicBezTo>
                    <a:pt x="60" y="36"/>
                    <a:pt x="103" y="25"/>
                    <a:pt x="141" y="17"/>
                  </a:cubicBezTo>
                  <a:cubicBezTo>
                    <a:pt x="179" y="9"/>
                    <a:pt x="211" y="4"/>
                    <a:pt x="246" y="2"/>
                  </a:cubicBezTo>
                  <a:cubicBezTo>
                    <a:pt x="281" y="0"/>
                    <a:pt x="330" y="1"/>
                    <a:pt x="351" y="5"/>
                  </a:cubicBezTo>
                  <a:cubicBezTo>
                    <a:pt x="372" y="9"/>
                    <a:pt x="372" y="17"/>
                    <a:pt x="372" y="23"/>
                  </a:cubicBezTo>
                  <a:cubicBezTo>
                    <a:pt x="372" y="29"/>
                    <a:pt x="372" y="40"/>
                    <a:pt x="354" y="44"/>
                  </a:cubicBezTo>
                  <a:cubicBezTo>
                    <a:pt x="336" y="48"/>
                    <a:pt x="295" y="49"/>
                    <a:pt x="264" y="50"/>
                  </a:cubicBezTo>
                  <a:cubicBezTo>
                    <a:pt x="233" y="51"/>
                    <a:pt x="200" y="49"/>
                    <a:pt x="168" y="53"/>
                  </a:cubicBezTo>
                  <a:cubicBezTo>
                    <a:pt x="136" y="57"/>
                    <a:pt x="98" y="70"/>
                    <a:pt x="72" y="77"/>
                  </a:cubicBezTo>
                  <a:cubicBezTo>
                    <a:pt x="46" y="84"/>
                    <a:pt x="27" y="98"/>
                    <a:pt x="15" y="95"/>
                  </a:cubicBezTo>
                  <a:cubicBezTo>
                    <a:pt x="3" y="92"/>
                    <a:pt x="1" y="74"/>
                    <a:pt x="0" y="56"/>
                  </a:cubicBez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43" name="Freeform 19"/>
            <p:cNvSpPr>
              <a:spLocks/>
            </p:cNvSpPr>
            <p:nvPr userDrawn="1"/>
          </p:nvSpPr>
          <p:spPr bwMode="auto">
            <a:xfrm>
              <a:off x="3618" y="308"/>
              <a:ext cx="318" cy="158"/>
            </a:xfrm>
            <a:custGeom>
              <a:avLst/>
              <a:gdLst/>
              <a:ahLst/>
              <a:cxnLst>
                <a:cxn ang="0">
                  <a:pos x="0" y="158"/>
                </a:cxn>
                <a:cxn ang="0">
                  <a:pos x="12" y="137"/>
                </a:cxn>
                <a:cxn ang="0">
                  <a:pos x="162" y="71"/>
                </a:cxn>
                <a:cxn ang="0">
                  <a:pos x="249" y="20"/>
                </a:cxn>
                <a:cxn ang="0">
                  <a:pos x="285" y="2"/>
                </a:cxn>
                <a:cxn ang="0">
                  <a:pos x="309" y="11"/>
                </a:cxn>
                <a:cxn ang="0">
                  <a:pos x="303" y="47"/>
                </a:cxn>
                <a:cxn ang="0">
                  <a:pos x="219" y="89"/>
                </a:cxn>
                <a:cxn ang="0">
                  <a:pos x="108" y="140"/>
                </a:cxn>
                <a:cxn ang="0">
                  <a:pos x="57" y="152"/>
                </a:cxn>
                <a:cxn ang="0">
                  <a:pos x="0" y="158"/>
                </a:cxn>
              </a:cxnLst>
              <a:rect l="0" t="0" r="r" b="b"/>
              <a:pathLst>
                <a:path w="318" h="158">
                  <a:moveTo>
                    <a:pt x="0" y="158"/>
                  </a:moveTo>
                  <a:lnTo>
                    <a:pt x="12" y="137"/>
                  </a:lnTo>
                  <a:cubicBezTo>
                    <a:pt x="39" y="123"/>
                    <a:pt x="122" y="90"/>
                    <a:pt x="162" y="71"/>
                  </a:cubicBezTo>
                  <a:cubicBezTo>
                    <a:pt x="202" y="52"/>
                    <a:pt x="229" y="31"/>
                    <a:pt x="249" y="20"/>
                  </a:cubicBezTo>
                  <a:cubicBezTo>
                    <a:pt x="269" y="9"/>
                    <a:pt x="275" y="4"/>
                    <a:pt x="285" y="2"/>
                  </a:cubicBezTo>
                  <a:cubicBezTo>
                    <a:pt x="295" y="0"/>
                    <a:pt x="306" y="4"/>
                    <a:pt x="309" y="11"/>
                  </a:cubicBezTo>
                  <a:cubicBezTo>
                    <a:pt x="312" y="18"/>
                    <a:pt x="318" y="34"/>
                    <a:pt x="303" y="47"/>
                  </a:cubicBezTo>
                  <a:cubicBezTo>
                    <a:pt x="288" y="60"/>
                    <a:pt x="252" y="74"/>
                    <a:pt x="219" y="89"/>
                  </a:cubicBezTo>
                  <a:cubicBezTo>
                    <a:pt x="186" y="104"/>
                    <a:pt x="135" y="130"/>
                    <a:pt x="108" y="140"/>
                  </a:cubicBezTo>
                  <a:cubicBezTo>
                    <a:pt x="81" y="150"/>
                    <a:pt x="74" y="150"/>
                    <a:pt x="57" y="152"/>
                  </a:cubicBezTo>
                  <a:cubicBezTo>
                    <a:pt x="40" y="154"/>
                    <a:pt x="23" y="154"/>
                    <a:pt x="0" y="15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44" name="Freeform 20"/>
            <p:cNvSpPr>
              <a:spLocks/>
            </p:cNvSpPr>
            <p:nvPr userDrawn="1"/>
          </p:nvSpPr>
          <p:spPr bwMode="auto">
            <a:xfrm>
              <a:off x="3413" y="291"/>
              <a:ext cx="380" cy="174"/>
            </a:xfrm>
            <a:custGeom>
              <a:avLst/>
              <a:gdLst/>
              <a:ahLst/>
              <a:cxnLst>
                <a:cxn ang="0">
                  <a:pos x="3" y="165"/>
                </a:cxn>
                <a:cxn ang="0">
                  <a:pos x="129" y="93"/>
                </a:cxn>
                <a:cxn ang="0">
                  <a:pos x="261" y="30"/>
                </a:cxn>
                <a:cxn ang="0">
                  <a:pos x="351" y="0"/>
                </a:cxn>
                <a:cxn ang="0">
                  <a:pos x="378" y="27"/>
                </a:cxn>
                <a:cxn ang="0">
                  <a:pos x="336" y="51"/>
                </a:cxn>
                <a:cxn ang="0">
                  <a:pos x="291" y="60"/>
                </a:cxn>
                <a:cxn ang="0">
                  <a:pos x="240" y="75"/>
                </a:cxn>
                <a:cxn ang="0">
                  <a:pos x="189" y="120"/>
                </a:cxn>
                <a:cxn ang="0">
                  <a:pos x="102" y="174"/>
                </a:cxn>
                <a:cxn ang="0">
                  <a:pos x="0" y="162"/>
                </a:cxn>
              </a:cxnLst>
              <a:rect l="0" t="0" r="r" b="b"/>
              <a:pathLst>
                <a:path w="380" h="174">
                  <a:moveTo>
                    <a:pt x="3" y="165"/>
                  </a:moveTo>
                  <a:cubicBezTo>
                    <a:pt x="24" y="153"/>
                    <a:pt x="86" y="115"/>
                    <a:pt x="129" y="93"/>
                  </a:cubicBezTo>
                  <a:cubicBezTo>
                    <a:pt x="172" y="71"/>
                    <a:pt x="224" y="45"/>
                    <a:pt x="261" y="30"/>
                  </a:cubicBezTo>
                  <a:cubicBezTo>
                    <a:pt x="298" y="15"/>
                    <a:pt x="332" y="0"/>
                    <a:pt x="351" y="0"/>
                  </a:cubicBezTo>
                  <a:cubicBezTo>
                    <a:pt x="370" y="0"/>
                    <a:pt x="380" y="19"/>
                    <a:pt x="378" y="27"/>
                  </a:cubicBezTo>
                  <a:cubicBezTo>
                    <a:pt x="376" y="35"/>
                    <a:pt x="350" y="46"/>
                    <a:pt x="336" y="51"/>
                  </a:cubicBezTo>
                  <a:cubicBezTo>
                    <a:pt x="322" y="56"/>
                    <a:pt x="307" y="56"/>
                    <a:pt x="291" y="60"/>
                  </a:cubicBezTo>
                  <a:cubicBezTo>
                    <a:pt x="275" y="64"/>
                    <a:pt x="257" y="65"/>
                    <a:pt x="240" y="75"/>
                  </a:cubicBezTo>
                  <a:cubicBezTo>
                    <a:pt x="223" y="85"/>
                    <a:pt x="212" y="104"/>
                    <a:pt x="189" y="120"/>
                  </a:cubicBezTo>
                  <a:cubicBezTo>
                    <a:pt x="166" y="136"/>
                    <a:pt x="133" y="167"/>
                    <a:pt x="102" y="174"/>
                  </a:cubicBezTo>
                  <a:lnTo>
                    <a:pt x="0" y="162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45" name="Freeform 21"/>
            <p:cNvSpPr>
              <a:spLocks/>
            </p:cNvSpPr>
            <p:nvPr userDrawn="1"/>
          </p:nvSpPr>
          <p:spPr bwMode="auto">
            <a:xfrm>
              <a:off x="4178" y="187"/>
              <a:ext cx="523" cy="69"/>
            </a:xfrm>
            <a:custGeom>
              <a:avLst/>
              <a:gdLst/>
              <a:ahLst/>
              <a:cxnLst>
                <a:cxn ang="0">
                  <a:pos x="84" y="11"/>
                </a:cxn>
                <a:cxn ang="0">
                  <a:pos x="27" y="5"/>
                </a:cxn>
                <a:cxn ang="0">
                  <a:pos x="9" y="35"/>
                </a:cxn>
                <a:cxn ang="0">
                  <a:pos x="81" y="56"/>
                </a:cxn>
                <a:cxn ang="0">
                  <a:pos x="255" y="68"/>
                </a:cxn>
                <a:cxn ang="0">
                  <a:pos x="432" y="50"/>
                </a:cxn>
                <a:cxn ang="0">
                  <a:pos x="513" y="5"/>
                </a:cxn>
                <a:cxn ang="0">
                  <a:pos x="372" y="20"/>
                </a:cxn>
                <a:cxn ang="0">
                  <a:pos x="141" y="14"/>
                </a:cxn>
                <a:cxn ang="0">
                  <a:pos x="84" y="11"/>
                </a:cxn>
              </a:cxnLst>
              <a:rect l="0" t="0" r="r" b="b"/>
              <a:pathLst>
                <a:path w="523" h="69">
                  <a:moveTo>
                    <a:pt x="84" y="11"/>
                  </a:moveTo>
                  <a:cubicBezTo>
                    <a:pt x="65" y="9"/>
                    <a:pt x="40" y="1"/>
                    <a:pt x="27" y="5"/>
                  </a:cubicBezTo>
                  <a:cubicBezTo>
                    <a:pt x="14" y="9"/>
                    <a:pt x="0" y="27"/>
                    <a:pt x="9" y="35"/>
                  </a:cubicBezTo>
                  <a:cubicBezTo>
                    <a:pt x="18" y="43"/>
                    <a:pt x="40" y="51"/>
                    <a:pt x="81" y="56"/>
                  </a:cubicBezTo>
                  <a:cubicBezTo>
                    <a:pt x="122" y="61"/>
                    <a:pt x="197" y="69"/>
                    <a:pt x="255" y="68"/>
                  </a:cubicBezTo>
                  <a:cubicBezTo>
                    <a:pt x="313" y="67"/>
                    <a:pt x="389" y="60"/>
                    <a:pt x="432" y="50"/>
                  </a:cubicBezTo>
                  <a:cubicBezTo>
                    <a:pt x="475" y="40"/>
                    <a:pt x="523" y="10"/>
                    <a:pt x="513" y="5"/>
                  </a:cubicBezTo>
                  <a:cubicBezTo>
                    <a:pt x="503" y="0"/>
                    <a:pt x="434" y="19"/>
                    <a:pt x="372" y="20"/>
                  </a:cubicBezTo>
                  <a:cubicBezTo>
                    <a:pt x="310" y="21"/>
                    <a:pt x="189" y="15"/>
                    <a:pt x="141" y="14"/>
                  </a:cubicBezTo>
                  <a:cubicBezTo>
                    <a:pt x="93" y="13"/>
                    <a:pt x="103" y="13"/>
                    <a:pt x="84" y="11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189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46" name="Freeform 22"/>
            <p:cNvSpPr>
              <a:spLocks/>
            </p:cNvSpPr>
            <p:nvPr userDrawn="1"/>
          </p:nvSpPr>
          <p:spPr bwMode="auto">
            <a:xfrm>
              <a:off x="4689" y="186"/>
              <a:ext cx="537" cy="120"/>
            </a:xfrm>
            <a:custGeom>
              <a:avLst/>
              <a:gdLst/>
              <a:ahLst/>
              <a:cxnLst>
                <a:cxn ang="0">
                  <a:pos x="23" y="6"/>
                </a:cxn>
                <a:cxn ang="0">
                  <a:pos x="188" y="3"/>
                </a:cxn>
                <a:cxn ang="0">
                  <a:pos x="323" y="27"/>
                </a:cxn>
                <a:cxn ang="0">
                  <a:pos x="464" y="69"/>
                </a:cxn>
                <a:cxn ang="0">
                  <a:pos x="521" y="90"/>
                </a:cxn>
                <a:cxn ang="0">
                  <a:pos x="533" y="105"/>
                </a:cxn>
                <a:cxn ang="0">
                  <a:pos x="497" y="120"/>
                </a:cxn>
                <a:cxn ang="0">
                  <a:pos x="452" y="108"/>
                </a:cxn>
                <a:cxn ang="0">
                  <a:pos x="350" y="72"/>
                </a:cxn>
                <a:cxn ang="0">
                  <a:pos x="158" y="39"/>
                </a:cxn>
                <a:cxn ang="0">
                  <a:pos x="50" y="39"/>
                </a:cxn>
                <a:cxn ang="0">
                  <a:pos x="23" y="6"/>
                </a:cxn>
              </a:cxnLst>
              <a:rect l="0" t="0" r="r" b="b"/>
              <a:pathLst>
                <a:path w="537" h="120">
                  <a:moveTo>
                    <a:pt x="23" y="6"/>
                  </a:moveTo>
                  <a:cubicBezTo>
                    <a:pt x="46" y="0"/>
                    <a:pt x="138" y="0"/>
                    <a:pt x="188" y="3"/>
                  </a:cubicBezTo>
                  <a:cubicBezTo>
                    <a:pt x="238" y="6"/>
                    <a:pt x="277" y="16"/>
                    <a:pt x="323" y="27"/>
                  </a:cubicBezTo>
                  <a:cubicBezTo>
                    <a:pt x="369" y="38"/>
                    <a:pt x="431" y="59"/>
                    <a:pt x="464" y="69"/>
                  </a:cubicBezTo>
                  <a:cubicBezTo>
                    <a:pt x="497" y="79"/>
                    <a:pt x="509" y="84"/>
                    <a:pt x="521" y="90"/>
                  </a:cubicBezTo>
                  <a:cubicBezTo>
                    <a:pt x="533" y="96"/>
                    <a:pt x="537" y="100"/>
                    <a:pt x="533" y="105"/>
                  </a:cubicBezTo>
                  <a:cubicBezTo>
                    <a:pt x="529" y="110"/>
                    <a:pt x="510" y="120"/>
                    <a:pt x="497" y="120"/>
                  </a:cubicBezTo>
                  <a:cubicBezTo>
                    <a:pt x="484" y="120"/>
                    <a:pt x="476" y="116"/>
                    <a:pt x="452" y="108"/>
                  </a:cubicBezTo>
                  <a:cubicBezTo>
                    <a:pt x="428" y="100"/>
                    <a:pt x="399" y="84"/>
                    <a:pt x="350" y="72"/>
                  </a:cubicBezTo>
                  <a:cubicBezTo>
                    <a:pt x="301" y="60"/>
                    <a:pt x="208" y="45"/>
                    <a:pt x="158" y="39"/>
                  </a:cubicBezTo>
                  <a:cubicBezTo>
                    <a:pt x="108" y="33"/>
                    <a:pt x="72" y="43"/>
                    <a:pt x="50" y="39"/>
                  </a:cubicBezTo>
                  <a:cubicBezTo>
                    <a:pt x="28" y="35"/>
                    <a:pt x="0" y="12"/>
                    <a:pt x="23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47" name="Freeform 23"/>
            <p:cNvSpPr>
              <a:spLocks/>
            </p:cNvSpPr>
            <p:nvPr userDrawn="1"/>
          </p:nvSpPr>
          <p:spPr bwMode="auto">
            <a:xfrm>
              <a:off x="4968" y="312"/>
              <a:ext cx="800" cy="143"/>
            </a:xfrm>
            <a:custGeom>
              <a:avLst/>
              <a:gdLst/>
              <a:ahLst/>
              <a:cxnLst>
                <a:cxn ang="0">
                  <a:pos x="800" y="24"/>
                </a:cxn>
                <a:cxn ang="0">
                  <a:pos x="782" y="15"/>
                </a:cxn>
                <a:cxn ang="0">
                  <a:pos x="659" y="63"/>
                </a:cxn>
                <a:cxn ang="0">
                  <a:pos x="500" y="84"/>
                </a:cxn>
                <a:cxn ang="0">
                  <a:pos x="326" y="69"/>
                </a:cxn>
                <a:cxn ang="0">
                  <a:pos x="98" y="21"/>
                </a:cxn>
                <a:cxn ang="0">
                  <a:pos x="11" y="6"/>
                </a:cxn>
                <a:cxn ang="0">
                  <a:pos x="32" y="60"/>
                </a:cxn>
                <a:cxn ang="0">
                  <a:pos x="155" y="96"/>
                </a:cxn>
                <a:cxn ang="0">
                  <a:pos x="410" y="138"/>
                </a:cxn>
                <a:cxn ang="0">
                  <a:pos x="596" y="129"/>
                </a:cxn>
                <a:cxn ang="0">
                  <a:pos x="737" y="90"/>
                </a:cxn>
                <a:cxn ang="0">
                  <a:pos x="788" y="69"/>
                </a:cxn>
                <a:cxn ang="0">
                  <a:pos x="800" y="24"/>
                </a:cxn>
              </a:cxnLst>
              <a:rect l="0" t="0" r="r" b="b"/>
              <a:pathLst>
                <a:path w="800" h="143">
                  <a:moveTo>
                    <a:pt x="800" y="24"/>
                  </a:moveTo>
                  <a:lnTo>
                    <a:pt x="782" y="15"/>
                  </a:lnTo>
                  <a:cubicBezTo>
                    <a:pt x="759" y="21"/>
                    <a:pt x="706" y="51"/>
                    <a:pt x="659" y="63"/>
                  </a:cubicBezTo>
                  <a:cubicBezTo>
                    <a:pt x="612" y="75"/>
                    <a:pt x="555" y="83"/>
                    <a:pt x="500" y="84"/>
                  </a:cubicBezTo>
                  <a:cubicBezTo>
                    <a:pt x="445" y="85"/>
                    <a:pt x="393" y="79"/>
                    <a:pt x="326" y="69"/>
                  </a:cubicBezTo>
                  <a:cubicBezTo>
                    <a:pt x="259" y="59"/>
                    <a:pt x="150" y="31"/>
                    <a:pt x="98" y="21"/>
                  </a:cubicBezTo>
                  <a:cubicBezTo>
                    <a:pt x="46" y="11"/>
                    <a:pt x="22" y="0"/>
                    <a:pt x="11" y="6"/>
                  </a:cubicBezTo>
                  <a:cubicBezTo>
                    <a:pt x="0" y="12"/>
                    <a:pt x="8" y="45"/>
                    <a:pt x="32" y="60"/>
                  </a:cubicBezTo>
                  <a:cubicBezTo>
                    <a:pt x="56" y="75"/>
                    <a:pt x="92" y="83"/>
                    <a:pt x="155" y="96"/>
                  </a:cubicBezTo>
                  <a:cubicBezTo>
                    <a:pt x="218" y="109"/>
                    <a:pt x="337" y="133"/>
                    <a:pt x="410" y="138"/>
                  </a:cubicBezTo>
                  <a:cubicBezTo>
                    <a:pt x="483" y="143"/>
                    <a:pt x="542" y="137"/>
                    <a:pt x="596" y="129"/>
                  </a:cubicBezTo>
                  <a:cubicBezTo>
                    <a:pt x="650" y="121"/>
                    <a:pt x="705" y="100"/>
                    <a:pt x="737" y="90"/>
                  </a:cubicBezTo>
                  <a:cubicBezTo>
                    <a:pt x="769" y="80"/>
                    <a:pt x="780" y="80"/>
                    <a:pt x="788" y="69"/>
                  </a:cubicBezTo>
                  <a:cubicBezTo>
                    <a:pt x="796" y="58"/>
                    <a:pt x="792" y="39"/>
                    <a:pt x="800" y="2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48" name="Freeform 24"/>
            <p:cNvSpPr>
              <a:spLocks/>
            </p:cNvSpPr>
            <p:nvPr userDrawn="1"/>
          </p:nvSpPr>
          <p:spPr bwMode="auto">
            <a:xfrm>
              <a:off x="5318" y="240"/>
              <a:ext cx="402" cy="115"/>
            </a:xfrm>
            <a:custGeom>
              <a:avLst/>
              <a:gdLst/>
              <a:ahLst/>
              <a:cxnLst>
                <a:cxn ang="0">
                  <a:pos x="402" y="0"/>
                </a:cxn>
                <a:cxn ang="0">
                  <a:pos x="384" y="12"/>
                </a:cxn>
                <a:cxn ang="0">
                  <a:pos x="276" y="51"/>
                </a:cxn>
                <a:cxn ang="0">
                  <a:pos x="165" y="66"/>
                </a:cxn>
                <a:cxn ang="0">
                  <a:pos x="51" y="57"/>
                </a:cxn>
                <a:cxn ang="0">
                  <a:pos x="15" y="54"/>
                </a:cxn>
                <a:cxn ang="0">
                  <a:pos x="3" y="69"/>
                </a:cxn>
                <a:cxn ang="0">
                  <a:pos x="9" y="93"/>
                </a:cxn>
                <a:cxn ang="0">
                  <a:pos x="54" y="102"/>
                </a:cxn>
                <a:cxn ang="0">
                  <a:pos x="198" y="111"/>
                </a:cxn>
                <a:cxn ang="0">
                  <a:pos x="336" y="75"/>
                </a:cxn>
                <a:cxn ang="0">
                  <a:pos x="375" y="54"/>
                </a:cxn>
                <a:cxn ang="0">
                  <a:pos x="402" y="0"/>
                </a:cxn>
              </a:cxnLst>
              <a:rect l="0" t="0" r="r" b="b"/>
              <a:pathLst>
                <a:path w="402" h="115">
                  <a:moveTo>
                    <a:pt x="402" y="0"/>
                  </a:moveTo>
                  <a:lnTo>
                    <a:pt x="384" y="12"/>
                  </a:lnTo>
                  <a:cubicBezTo>
                    <a:pt x="363" y="20"/>
                    <a:pt x="312" y="42"/>
                    <a:pt x="276" y="51"/>
                  </a:cubicBezTo>
                  <a:cubicBezTo>
                    <a:pt x="240" y="60"/>
                    <a:pt x="202" y="65"/>
                    <a:pt x="165" y="66"/>
                  </a:cubicBezTo>
                  <a:cubicBezTo>
                    <a:pt x="128" y="67"/>
                    <a:pt x="76" y="59"/>
                    <a:pt x="51" y="57"/>
                  </a:cubicBezTo>
                  <a:cubicBezTo>
                    <a:pt x="26" y="55"/>
                    <a:pt x="23" y="52"/>
                    <a:pt x="15" y="54"/>
                  </a:cubicBezTo>
                  <a:cubicBezTo>
                    <a:pt x="7" y="56"/>
                    <a:pt x="4" y="63"/>
                    <a:pt x="3" y="69"/>
                  </a:cubicBezTo>
                  <a:cubicBezTo>
                    <a:pt x="2" y="75"/>
                    <a:pt x="0" y="88"/>
                    <a:pt x="9" y="93"/>
                  </a:cubicBezTo>
                  <a:cubicBezTo>
                    <a:pt x="18" y="98"/>
                    <a:pt x="22" y="99"/>
                    <a:pt x="54" y="102"/>
                  </a:cubicBezTo>
                  <a:cubicBezTo>
                    <a:pt x="86" y="105"/>
                    <a:pt x="151" y="115"/>
                    <a:pt x="198" y="111"/>
                  </a:cubicBezTo>
                  <a:cubicBezTo>
                    <a:pt x="245" y="107"/>
                    <a:pt x="307" y="84"/>
                    <a:pt x="336" y="75"/>
                  </a:cubicBezTo>
                  <a:cubicBezTo>
                    <a:pt x="365" y="66"/>
                    <a:pt x="365" y="65"/>
                    <a:pt x="375" y="54"/>
                  </a:cubicBezTo>
                  <a:cubicBezTo>
                    <a:pt x="385" y="43"/>
                    <a:pt x="392" y="26"/>
                    <a:pt x="402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603" name="Group 25"/>
          <p:cNvGrpSpPr>
            <a:grpSpLocks/>
          </p:cNvGrpSpPr>
          <p:nvPr/>
        </p:nvGrpSpPr>
        <p:grpSpPr bwMode="auto">
          <a:xfrm>
            <a:off x="0" y="6180138"/>
            <a:ext cx="9169400" cy="138112"/>
            <a:chOff x="0" y="4032"/>
            <a:chExt cx="5776" cy="87"/>
          </a:xfrm>
        </p:grpSpPr>
        <p:sp>
          <p:nvSpPr>
            <p:cNvPr id="129050" name="Freeform 26"/>
            <p:cNvSpPr>
              <a:spLocks/>
            </p:cNvSpPr>
            <p:nvPr userDrawn="1"/>
          </p:nvSpPr>
          <p:spPr bwMode="auto">
            <a:xfrm>
              <a:off x="4041" y="4047"/>
              <a:ext cx="1735" cy="72"/>
            </a:xfrm>
            <a:custGeom>
              <a:avLst/>
              <a:gdLst/>
              <a:ahLst/>
              <a:cxnLst>
                <a:cxn ang="0">
                  <a:pos x="165" y="6"/>
                </a:cxn>
                <a:cxn ang="0">
                  <a:pos x="450" y="3"/>
                </a:cxn>
                <a:cxn ang="0">
                  <a:pos x="714" y="12"/>
                </a:cxn>
                <a:cxn ang="0">
                  <a:pos x="957" y="24"/>
                </a:cxn>
                <a:cxn ang="0">
                  <a:pos x="1173" y="24"/>
                </a:cxn>
                <a:cxn ang="0">
                  <a:pos x="1473" y="15"/>
                </a:cxn>
                <a:cxn ang="0">
                  <a:pos x="1617" y="0"/>
                </a:cxn>
                <a:cxn ang="0">
                  <a:pos x="1719" y="15"/>
                </a:cxn>
                <a:cxn ang="0">
                  <a:pos x="1716" y="66"/>
                </a:cxn>
                <a:cxn ang="0">
                  <a:pos x="1632" y="51"/>
                </a:cxn>
                <a:cxn ang="0">
                  <a:pos x="1407" y="51"/>
                </a:cxn>
                <a:cxn ang="0">
                  <a:pos x="1191" y="48"/>
                </a:cxn>
                <a:cxn ang="0">
                  <a:pos x="870" y="60"/>
                </a:cxn>
                <a:cxn ang="0">
                  <a:pos x="492" y="48"/>
                </a:cxn>
                <a:cxn ang="0">
                  <a:pos x="291" y="27"/>
                </a:cxn>
                <a:cxn ang="0">
                  <a:pos x="21" y="36"/>
                </a:cxn>
                <a:cxn ang="0">
                  <a:pos x="165" y="6"/>
                </a:cxn>
              </a:cxnLst>
              <a:rect l="0" t="0" r="r" b="b"/>
              <a:pathLst>
                <a:path w="1735" h="72">
                  <a:moveTo>
                    <a:pt x="165" y="6"/>
                  </a:moveTo>
                  <a:cubicBezTo>
                    <a:pt x="236" y="1"/>
                    <a:pt x="359" y="2"/>
                    <a:pt x="450" y="3"/>
                  </a:cubicBezTo>
                  <a:cubicBezTo>
                    <a:pt x="541" y="4"/>
                    <a:pt x="630" y="9"/>
                    <a:pt x="714" y="12"/>
                  </a:cubicBezTo>
                  <a:cubicBezTo>
                    <a:pt x="798" y="15"/>
                    <a:pt x="881" y="22"/>
                    <a:pt x="957" y="24"/>
                  </a:cubicBezTo>
                  <a:cubicBezTo>
                    <a:pt x="1033" y="26"/>
                    <a:pt x="1087" y="25"/>
                    <a:pt x="1173" y="24"/>
                  </a:cubicBezTo>
                  <a:cubicBezTo>
                    <a:pt x="1259" y="23"/>
                    <a:pt x="1399" y="19"/>
                    <a:pt x="1473" y="15"/>
                  </a:cubicBezTo>
                  <a:cubicBezTo>
                    <a:pt x="1547" y="11"/>
                    <a:pt x="1576" y="0"/>
                    <a:pt x="1617" y="0"/>
                  </a:cubicBezTo>
                  <a:cubicBezTo>
                    <a:pt x="1658" y="0"/>
                    <a:pt x="1703" y="4"/>
                    <a:pt x="1719" y="15"/>
                  </a:cubicBezTo>
                  <a:cubicBezTo>
                    <a:pt x="1735" y="26"/>
                    <a:pt x="1730" y="60"/>
                    <a:pt x="1716" y="66"/>
                  </a:cubicBezTo>
                  <a:cubicBezTo>
                    <a:pt x="1702" y="72"/>
                    <a:pt x="1683" y="53"/>
                    <a:pt x="1632" y="51"/>
                  </a:cubicBezTo>
                  <a:cubicBezTo>
                    <a:pt x="1581" y="49"/>
                    <a:pt x="1480" y="51"/>
                    <a:pt x="1407" y="51"/>
                  </a:cubicBezTo>
                  <a:cubicBezTo>
                    <a:pt x="1334" y="51"/>
                    <a:pt x="1280" y="47"/>
                    <a:pt x="1191" y="48"/>
                  </a:cubicBezTo>
                  <a:cubicBezTo>
                    <a:pt x="1102" y="49"/>
                    <a:pt x="986" y="60"/>
                    <a:pt x="870" y="60"/>
                  </a:cubicBezTo>
                  <a:cubicBezTo>
                    <a:pt x="754" y="60"/>
                    <a:pt x="588" y="53"/>
                    <a:pt x="492" y="48"/>
                  </a:cubicBezTo>
                  <a:cubicBezTo>
                    <a:pt x="396" y="43"/>
                    <a:pt x="369" y="29"/>
                    <a:pt x="291" y="27"/>
                  </a:cubicBezTo>
                  <a:cubicBezTo>
                    <a:pt x="213" y="25"/>
                    <a:pt x="42" y="39"/>
                    <a:pt x="21" y="36"/>
                  </a:cubicBezTo>
                  <a:cubicBezTo>
                    <a:pt x="0" y="33"/>
                    <a:pt x="94" y="11"/>
                    <a:pt x="165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51" name="Freeform 27"/>
            <p:cNvSpPr>
              <a:spLocks/>
            </p:cNvSpPr>
            <p:nvPr userDrawn="1"/>
          </p:nvSpPr>
          <p:spPr bwMode="auto">
            <a:xfrm>
              <a:off x="1727" y="4038"/>
              <a:ext cx="2655" cy="60"/>
            </a:xfrm>
            <a:custGeom>
              <a:avLst/>
              <a:gdLst/>
              <a:ahLst/>
              <a:cxnLst>
                <a:cxn ang="0">
                  <a:pos x="2641" y="6"/>
                </a:cxn>
                <a:cxn ang="0">
                  <a:pos x="2620" y="30"/>
                </a:cxn>
                <a:cxn ang="0">
                  <a:pos x="2368" y="45"/>
                </a:cxn>
                <a:cxn ang="0">
                  <a:pos x="2023" y="60"/>
                </a:cxn>
                <a:cxn ang="0">
                  <a:pos x="1786" y="48"/>
                </a:cxn>
                <a:cxn ang="0">
                  <a:pos x="1525" y="36"/>
                </a:cxn>
                <a:cxn ang="0">
                  <a:pos x="1195" y="45"/>
                </a:cxn>
                <a:cxn ang="0">
                  <a:pos x="817" y="39"/>
                </a:cxn>
                <a:cxn ang="0">
                  <a:pos x="499" y="27"/>
                </a:cxn>
                <a:cxn ang="0">
                  <a:pos x="136" y="39"/>
                </a:cxn>
                <a:cxn ang="0">
                  <a:pos x="10" y="33"/>
                </a:cxn>
                <a:cxn ang="0">
                  <a:pos x="76" y="24"/>
                </a:cxn>
                <a:cxn ang="0">
                  <a:pos x="310" y="18"/>
                </a:cxn>
                <a:cxn ang="0">
                  <a:pos x="544" y="0"/>
                </a:cxn>
                <a:cxn ang="0">
                  <a:pos x="853" y="21"/>
                </a:cxn>
                <a:cxn ang="0">
                  <a:pos x="1114" y="21"/>
                </a:cxn>
                <a:cxn ang="0">
                  <a:pos x="1399" y="3"/>
                </a:cxn>
                <a:cxn ang="0">
                  <a:pos x="1588" y="9"/>
                </a:cxn>
                <a:cxn ang="0">
                  <a:pos x="1807" y="21"/>
                </a:cxn>
                <a:cxn ang="0">
                  <a:pos x="2035" y="12"/>
                </a:cxn>
                <a:cxn ang="0">
                  <a:pos x="2290" y="18"/>
                </a:cxn>
                <a:cxn ang="0">
                  <a:pos x="2596" y="3"/>
                </a:cxn>
                <a:cxn ang="0">
                  <a:pos x="2641" y="6"/>
                </a:cxn>
              </a:cxnLst>
              <a:rect l="0" t="0" r="r" b="b"/>
              <a:pathLst>
                <a:path w="2655" h="60">
                  <a:moveTo>
                    <a:pt x="2641" y="6"/>
                  </a:moveTo>
                  <a:lnTo>
                    <a:pt x="2620" y="30"/>
                  </a:lnTo>
                  <a:cubicBezTo>
                    <a:pt x="2575" y="36"/>
                    <a:pt x="2467" y="40"/>
                    <a:pt x="2368" y="45"/>
                  </a:cubicBezTo>
                  <a:cubicBezTo>
                    <a:pt x="2269" y="50"/>
                    <a:pt x="2120" y="60"/>
                    <a:pt x="2023" y="60"/>
                  </a:cubicBezTo>
                  <a:cubicBezTo>
                    <a:pt x="1926" y="60"/>
                    <a:pt x="1869" y="52"/>
                    <a:pt x="1786" y="48"/>
                  </a:cubicBezTo>
                  <a:cubicBezTo>
                    <a:pt x="1703" y="44"/>
                    <a:pt x="1623" y="36"/>
                    <a:pt x="1525" y="36"/>
                  </a:cubicBezTo>
                  <a:cubicBezTo>
                    <a:pt x="1427" y="36"/>
                    <a:pt x="1313" y="44"/>
                    <a:pt x="1195" y="45"/>
                  </a:cubicBezTo>
                  <a:cubicBezTo>
                    <a:pt x="1077" y="46"/>
                    <a:pt x="933" y="42"/>
                    <a:pt x="817" y="39"/>
                  </a:cubicBezTo>
                  <a:cubicBezTo>
                    <a:pt x="701" y="36"/>
                    <a:pt x="612" y="27"/>
                    <a:pt x="499" y="27"/>
                  </a:cubicBezTo>
                  <a:cubicBezTo>
                    <a:pt x="386" y="27"/>
                    <a:pt x="217" y="38"/>
                    <a:pt x="136" y="39"/>
                  </a:cubicBezTo>
                  <a:cubicBezTo>
                    <a:pt x="55" y="40"/>
                    <a:pt x="20" y="36"/>
                    <a:pt x="10" y="33"/>
                  </a:cubicBezTo>
                  <a:cubicBezTo>
                    <a:pt x="0" y="30"/>
                    <a:pt x="26" y="27"/>
                    <a:pt x="76" y="24"/>
                  </a:cubicBezTo>
                  <a:cubicBezTo>
                    <a:pt x="126" y="21"/>
                    <a:pt x="232" y="22"/>
                    <a:pt x="310" y="18"/>
                  </a:cubicBezTo>
                  <a:cubicBezTo>
                    <a:pt x="388" y="14"/>
                    <a:pt x="454" y="0"/>
                    <a:pt x="544" y="0"/>
                  </a:cubicBezTo>
                  <a:cubicBezTo>
                    <a:pt x="634" y="0"/>
                    <a:pt x="758" y="18"/>
                    <a:pt x="853" y="21"/>
                  </a:cubicBezTo>
                  <a:cubicBezTo>
                    <a:pt x="948" y="24"/>
                    <a:pt x="1023" y="24"/>
                    <a:pt x="1114" y="21"/>
                  </a:cubicBezTo>
                  <a:cubicBezTo>
                    <a:pt x="1205" y="18"/>
                    <a:pt x="1320" y="5"/>
                    <a:pt x="1399" y="3"/>
                  </a:cubicBezTo>
                  <a:cubicBezTo>
                    <a:pt x="1478" y="1"/>
                    <a:pt x="1520" y="6"/>
                    <a:pt x="1588" y="9"/>
                  </a:cubicBezTo>
                  <a:cubicBezTo>
                    <a:pt x="1656" y="12"/>
                    <a:pt x="1733" y="21"/>
                    <a:pt x="1807" y="21"/>
                  </a:cubicBezTo>
                  <a:cubicBezTo>
                    <a:pt x="1881" y="21"/>
                    <a:pt x="1955" y="12"/>
                    <a:pt x="2035" y="12"/>
                  </a:cubicBezTo>
                  <a:cubicBezTo>
                    <a:pt x="2115" y="12"/>
                    <a:pt x="2197" y="19"/>
                    <a:pt x="2290" y="18"/>
                  </a:cubicBezTo>
                  <a:cubicBezTo>
                    <a:pt x="2383" y="17"/>
                    <a:pt x="2537" y="5"/>
                    <a:pt x="2596" y="3"/>
                  </a:cubicBezTo>
                  <a:cubicBezTo>
                    <a:pt x="2655" y="1"/>
                    <a:pt x="2651" y="3"/>
                    <a:pt x="2641" y="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52" name="Freeform 28"/>
            <p:cNvSpPr>
              <a:spLocks/>
            </p:cNvSpPr>
            <p:nvPr userDrawn="1"/>
          </p:nvSpPr>
          <p:spPr bwMode="auto">
            <a:xfrm>
              <a:off x="0" y="4032"/>
              <a:ext cx="2041" cy="62"/>
            </a:xfrm>
            <a:custGeom>
              <a:avLst/>
              <a:gdLst/>
              <a:ahLst/>
              <a:cxnLst>
                <a:cxn ang="0">
                  <a:pos x="1893" y="39"/>
                </a:cxn>
                <a:cxn ang="0">
                  <a:pos x="1578" y="45"/>
                </a:cxn>
                <a:cxn ang="0">
                  <a:pos x="1011" y="60"/>
                </a:cxn>
                <a:cxn ang="0">
                  <a:pos x="438" y="57"/>
                </a:cxn>
                <a:cxn ang="0">
                  <a:pos x="0" y="36"/>
                </a:cxn>
                <a:cxn ang="0">
                  <a:pos x="0" y="3"/>
                </a:cxn>
                <a:cxn ang="0">
                  <a:pos x="210" y="18"/>
                </a:cxn>
                <a:cxn ang="0">
                  <a:pos x="474" y="21"/>
                </a:cxn>
                <a:cxn ang="0">
                  <a:pos x="678" y="9"/>
                </a:cxn>
                <a:cxn ang="0">
                  <a:pos x="897" y="9"/>
                </a:cxn>
                <a:cxn ang="0">
                  <a:pos x="1167" y="30"/>
                </a:cxn>
                <a:cxn ang="0">
                  <a:pos x="1500" y="24"/>
                </a:cxn>
                <a:cxn ang="0">
                  <a:pos x="1758" y="3"/>
                </a:cxn>
                <a:cxn ang="0">
                  <a:pos x="1938" y="18"/>
                </a:cxn>
                <a:cxn ang="0">
                  <a:pos x="2034" y="33"/>
                </a:cxn>
                <a:cxn ang="0">
                  <a:pos x="1893" y="39"/>
                </a:cxn>
              </a:cxnLst>
              <a:rect l="0" t="0" r="r" b="b"/>
              <a:pathLst>
                <a:path w="2041" h="62">
                  <a:moveTo>
                    <a:pt x="1893" y="39"/>
                  </a:moveTo>
                  <a:cubicBezTo>
                    <a:pt x="1817" y="41"/>
                    <a:pt x="1725" y="42"/>
                    <a:pt x="1578" y="45"/>
                  </a:cubicBezTo>
                  <a:cubicBezTo>
                    <a:pt x="1431" y="48"/>
                    <a:pt x="1201" y="58"/>
                    <a:pt x="1011" y="60"/>
                  </a:cubicBezTo>
                  <a:cubicBezTo>
                    <a:pt x="821" y="62"/>
                    <a:pt x="606" y="61"/>
                    <a:pt x="438" y="57"/>
                  </a:cubicBezTo>
                  <a:cubicBezTo>
                    <a:pt x="270" y="53"/>
                    <a:pt x="73" y="45"/>
                    <a:pt x="0" y="36"/>
                  </a:cubicBezTo>
                  <a:lnTo>
                    <a:pt x="0" y="3"/>
                  </a:lnTo>
                  <a:cubicBezTo>
                    <a:pt x="35" y="0"/>
                    <a:pt x="131" y="15"/>
                    <a:pt x="210" y="18"/>
                  </a:cubicBezTo>
                  <a:cubicBezTo>
                    <a:pt x="289" y="21"/>
                    <a:pt x="396" y="22"/>
                    <a:pt x="474" y="21"/>
                  </a:cubicBezTo>
                  <a:cubicBezTo>
                    <a:pt x="552" y="20"/>
                    <a:pt x="608" y="11"/>
                    <a:pt x="678" y="9"/>
                  </a:cubicBezTo>
                  <a:cubicBezTo>
                    <a:pt x="748" y="7"/>
                    <a:pt x="816" y="6"/>
                    <a:pt x="897" y="9"/>
                  </a:cubicBezTo>
                  <a:cubicBezTo>
                    <a:pt x="978" y="12"/>
                    <a:pt x="1067" y="28"/>
                    <a:pt x="1167" y="30"/>
                  </a:cubicBezTo>
                  <a:cubicBezTo>
                    <a:pt x="1267" y="32"/>
                    <a:pt x="1402" y="28"/>
                    <a:pt x="1500" y="24"/>
                  </a:cubicBezTo>
                  <a:cubicBezTo>
                    <a:pt x="1598" y="20"/>
                    <a:pt x="1685" y="4"/>
                    <a:pt x="1758" y="3"/>
                  </a:cubicBezTo>
                  <a:cubicBezTo>
                    <a:pt x="1831" y="2"/>
                    <a:pt x="1892" y="13"/>
                    <a:pt x="1938" y="18"/>
                  </a:cubicBezTo>
                  <a:cubicBezTo>
                    <a:pt x="1984" y="23"/>
                    <a:pt x="2041" y="30"/>
                    <a:pt x="2034" y="33"/>
                  </a:cubicBezTo>
                  <a:cubicBezTo>
                    <a:pt x="2027" y="36"/>
                    <a:pt x="1969" y="37"/>
                    <a:pt x="1893" y="39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5604" name="Rectangle 29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835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5605" name="Rectangle 3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9055" name="Rectangle 3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5163" y="63674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232A9B48-4B4F-4B3C-A2F1-F9C7F09296E4}" type="datetime1">
              <a:rPr lang="en-US"/>
              <a:pPr/>
              <a:t>10/11/2019</a:t>
            </a:fld>
            <a:endParaRPr lang="en-US"/>
          </a:p>
        </p:txBody>
      </p:sp>
      <p:sp>
        <p:nvSpPr>
          <p:cNvPr id="129056" name="Rectangle 3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3563" y="63674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29057" name="Rectangle 3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32563" y="63674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18CBAA7-D5B7-49F6-AD87-36139B44D42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90000"/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8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9"/>
        </a:buBlip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9"/>
        </a:buBlip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9"/>
        </a:buBlip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9"/>
        </a:buBlip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70000"/>
        <a:buBlip>
          <a:blip r:embed="rId19"/>
        </a:buBlip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8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18.bin"/><Relationship Id="rId18" Type="http://schemas.openxmlformats.org/officeDocument/2006/relationships/image" Target="../media/image26.wmf"/><Relationship Id="rId26" Type="http://schemas.openxmlformats.org/officeDocument/2006/relationships/image" Target="../media/image30.wmf"/><Relationship Id="rId3" Type="http://schemas.openxmlformats.org/officeDocument/2006/relationships/oleObject" Target="../embeddings/oleObject13.bin"/><Relationship Id="rId21" Type="http://schemas.openxmlformats.org/officeDocument/2006/relationships/oleObject" Target="../embeddings/oleObject22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23.wmf"/><Relationship Id="rId17" Type="http://schemas.openxmlformats.org/officeDocument/2006/relationships/oleObject" Target="../embeddings/oleObject20.bin"/><Relationship Id="rId25" Type="http://schemas.openxmlformats.org/officeDocument/2006/relationships/oleObject" Target="../embeddings/oleObject24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25.wmf"/><Relationship Id="rId20" Type="http://schemas.openxmlformats.org/officeDocument/2006/relationships/image" Target="../media/image27.wmf"/><Relationship Id="rId29" Type="http://schemas.openxmlformats.org/officeDocument/2006/relationships/oleObject" Target="../embeddings/oleObject26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17.bin"/><Relationship Id="rId24" Type="http://schemas.openxmlformats.org/officeDocument/2006/relationships/image" Target="../media/image29.wmf"/><Relationship Id="rId5" Type="http://schemas.openxmlformats.org/officeDocument/2006/relationships/oleObject" Target="../embeddings/oleObject14.bin"/><Relationship Id="rId15" Type="http://schemas.openxmlformats.org/officeDocument/2006/relationships/oleObject" Target="../embeddings/oleObject19.bin"/><Relationship Id="rId23" Type="http://schemas.openxmlformats.org/officeDocument/2006/relationships/oleObject" Target="../embeddings/oleObject23.bin"/><Relationship Id="rId28" Type="http://schemas.openxmlformats.org/officeDocument/2006/relationships/image" Target="../media/image31.wmf"/><Relationship Id="rId10" Type="http://schemas.openxmlformats.org/officeDocument/2006/relationships/image" Target="../media/image22.wmf"/><Relationship Id="rId19" Type="http://schemas.openxmlformats.org/officeDocument/2006/relationships/oleObject" Target="../embeddings/oleObject21.bin"/><Relationship Id="rId31" Type="http://schemas.openxmlformats.org/officeDocument/2006/relationships/image" Target="../media/image3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24.wmf"/><Relationship Id="rId22" Type="http://schemas.openxmlformats.org/officeDocument/2006/relationships/image" Target="../media/image28.wmf"/><Relationship Id="rId27" Type="http://schemas.openxmlformats.org/officeDocument/2006/relationships/oleObject" Target="../embeddings/oleObject25.bin"/><Relationship Id="rId30" Type="http://schemas.openxmlformats.org/officeDocument/2006/relationships/oleObject" Target="../embeddings/oleObject27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oleObject" Target="../embeddings/oleObject33.bin"/><Relationship Id="rId18" Type="http://schemas.openxmlformats.org/officeDocument/2006/relationships/image" Target="../media/image40.wmf"/><Relationship Id="rId3" Type="http://schemas.openxmlformats.org/officeDocument/2006/relationships/oleObject" Target="../embeddings/oleObject28.bin"/><Relationship Id="rId21" Type="http://schemas.openxmlformats.org/officeDocument/2006/relationships/oleObject" Target="../embeddings/oleObject37.bin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37.wmf"/><Relationship Id="rId17" Type="http://schemas.openxmlformats.org/officeDocument/2006/relationships/oleObject" Target="../embeddings/oleObject35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39.wmf"/><Relationship Id="rId20" Type="http://schemas.openxmlformats.org/officeDocument/2006/relationships/image" Target="../media/image41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34.wmf"/><Relationship Id="rId11" Type="http://schemas.openxmlformats.org/officeDocument/2006/relationships/oleObject" Target="../embeddings/oleObject32.bin"/><Relationship Id="rId24" Type="http://schemas.openxmlformats.org/officeDocument/2006/relationships/image" Target="../media/image43.wmf"/><Relationship Id="rId5" Type="http://schemas.openxmlformats.org/officeDocument/2006/relationships/oleObject" Target="../embeddings/oleObject29.bin"/><Relationship Id="rId15" Type="http://schemas.openxmlformats.org/officeDocument/2006/relationships/oleObject" Target="../embeddings/oleObject34.bin"/><Relationship Id="rId23" Type="http://schemas.openxmlformats.org/officeDocument/2006/relationships/oleObject" Target="../embeddings/oleObject38.bin"/><Relationship Id="rId10" Type="http://schemas.openxmlformats.org/officeDocument/2006/relationships/image" Target="../media/image36.wmf"/><Relationship Id="rId19" Type="http://schemas.openxmlformats.org/officeDocument/2006/relationships/oleObject" Target="../embeddings/oleObject36.bin"/><Relationship Id="rId4" Type="http://schemas.openxmlformats.org/officeDocument/2006/relationships/image" Target="../media/image33.wmf"/><Relationship Id="rId9" Type="http://schemas.openxmlformats.org/officeDocument/2006/relationships/oleObject" Target="../embeddings/oleObject31.bin"/><Relationship Id="rId14" Type="http://schemas.openxmlformats.org/officeDocument/2006/relationships/image" Target="../media/image38.wmf"/><Relationship Id="rId22" Type="http://schemas.openxmlformats.org/officeDocument/2006/relationships/image" Target="../media/image42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44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13" Type="http://schemas.openxmlformats.org/officeDocument/2006/relationships/oleObject" Target="../embeddings/oleObject45.bin"/><Relationship Id="rId18" Type="http://schemas.openxmlformats.org/officeDocument/2006/relationships/image" Target="../media/image52.wmf"/><Relationship Id="rId3" Type="http://schemas.openxmlformats.org/officeDocument/2006/relationships/oleObject" Target="../embeddings/oleObject40.bin"/><Relationship Id="rId21" Type="http://schemas.openxmlformats.org/officeDocument/2006/relationships/oleObject" Target="../embeddings/oleObject49.bin"/><Relationship Id="rId7" Type="http://schemas.openxmlformats.org/officeDocument/2006/relationships/oleObject" Target="../embeddings/oleObject42.bin"/><Relationship Id="rId12" Type="http://schemas.openxmlformats.org/officeDocument/2006/relationships/image" Target="../media/image49.wmf"/><Relationship Id="rId17" Type="http://schemas.openxmlformats.org/officeDocument/2006/relationships/oleObject" Target="../embeddings/oleObject47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51.wmf"/><Relationship Id="rId20" Type="http://schemas.openxmlformats.org/officeDocument/2006/relationships/image" Target="../media/image53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46.wmf"/><Relationship Id="rId11" Type="http://schemas.openxmlformats.org/officeDocument/2006/relationships/oleObject" Target="../embeddings/oleObject44.bin"/><Relationship Id="rId24" Type="http://schemas.openxmlformats.org/officeDocument/2006/relationships/image" Target="../media/image55.wmf"/><Relationship Id="rId5" Type="http://schemas.openxmlformats.org/officeDocument/2006/relationships/oleObject" Target="../embeddings/oleObject41.bin"/><Relationship Id="rId15" Type="http://schemas.openxmlformats.org/officeDocument/2006/relationships/oleObject" Target="../embeddings/oleObject46.bin"/><Relationship Id="rId23" Type="http://schemas.openxmlformats.org/officeDocument/2006/relationships/oleObject" Target="../embeddings/oleObject50.bin"/><Relationship Id="rId10" Type="http://schemas.openxmlformats.org/officeDocument/2006/relationships/image" Target="../media/image48.wmf"/><Relationship Id="rId19" Type="http://schemas.openxmlformats.org/officeDocument/2006/relationships/oleObject" Target="../embeddings/oleObject48.bin"/><Relationship Id="rId4" Type="http://schemas.openxmlformats.org/officeDocument/2006/relationships/image" Target="../media/image45.wmf"/><Relationship Id="rId9" Type="http://schemas.openxmlformats.org/officeDocument/2006/relationships/oleObject" Target="../embeddings/oleObject43.bin"/><Relationship Id="rId14" Type="http://schemas.openxmlformats.org/officeDocument/2006/relationships/image" Target="../media/image50.wmf"/><Relationship Id="rId22" Type="http://schemas.openxmlformats.org/officeDocument/2006/relationships/image" Target="../media/image54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13" Type="http://schemas.openxmlformats.org/officeDocument/2006/relationships/oleObject" Target="../embeddings/oleObject56.bin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3.bin"/><Relationship Id="rId12" Type="http://schemas.openxmlformats.org/officeDocument/2006/relationships/image" Target="../media/image60.wmf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62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57.wmf"/><Relationship Id="rId11" Type="http://schemas.openxmlformats.org/officeDocument/2006/relationships/oleObject" Target="../embeddings/oleObject55.bin"/><Relationship Id="rId5" Type="http://schemas.openxmlformats.org/officeDocument/2006/relationships/oleObject" Target="../embeddings/oleObject52.bin"/><Relationship Id="rId15" Type="http://schemas.openxmlformats.org/officeDocument/2006/relationships/oleObject" Target="../embeddings/oleObject57.bin"/><Relationship Id="rId10" Type="http://schemas.openxmlformats.org/officeDocument/2006/relationships/image" Target="../media/image59.wmf"/><Relationship Id="rId4" Type="http://schemas.openxmlformats.org/officeDocument/2006/relationships/image" Target="../media/image56.wmf"/><Relationship Id="rId9" Type="http://schemas.openxmlformats.org/officeDocument/2006/relationships/oleObject" Target="../embeddings/oleObject54.bin"/><Relationship Id="rId14" Type="http://schemas.openxmlformats.org/officeDocument/2006/relationships/image" Target="../media/image61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13" Type="http://schemas.openxmlformats.org/officeDocument/2006/relationships/image" Target="../media/image67.wmf"/><Relationship Id="rId18" Type="http://schemas.openxmlformats.org/officeDocument/2006/relationships/oleObject" Target="../embeddings/oleObject66.bin"/><Relationship Id="rId3" Type="http://schemas.openxmlformats.org/officeDocument/2006/relationships/oleObject" Target="../embeddings/oleObject58.bin"/><Relationship Id="rId7" Type="http://schemas.openxmlformats.org/officeDocument/2006/relationships/oleObject" Target="../embeddings/oleObject60.bin"/><Relationship Id="rId12" Type="http://schemas.openxmlformats.org/officeDocument/2006/relationships/oleObject" Target="../embeddings/oleObject63.bin"/><Relationship Id="rId17" Type="http://schemas.openxmlformats.org/officeDocument/2006/relationships/image" Target="../media/image69.w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65.bin"/><Relationship Id="rId20" Type="http://schemas.openxmlformats.org/officeDocument/2006/relationships/oleObject" Target="../embeddings/oleObject67.bin"/><Relationship Id="rId1" Type="http://schemas.openxmlformats.org/officeDocument/2006/relationships/vmlDrawing" Target="../drawings/vmlDrawing10.vml"/><Relationship Id="rId6" Type="http://schemas.openxmlformats.org/officeDocument/2006/relationships/image" Target="../media/image64.wmf"/><Relationship Id="rId11" Type="http://schemas.openxmlformats.org/officeDocument/2006/relationships/oleObject" Target="../embeddings/oleObject62.bin"/><Relationship Id="rId5" Type="http://schemas.openxmlformats.org/officeDocument/2006/relationships/oleObject" Target="../embeddings/oleObject59.bin"/><Relationship Id="rId15" Type="http://schemas.openxmlformats.org/officeDocument/2006/relationships/image" Target="../media/image68.wmf"/><Relationship Id="rId10" Type="http://schemas.openxmlformats.org/officeDocument/2006/relationships/image" Target="../media/image66.wmf"/><Relationship Id="rId19" Type="http://schemas.openxmlformats.org/officeDocument/2006/relationships/image" Target="../media/image70.wmf"/><Relationship Id="rId4" Type="http://schemas.openxmlformats.org/officeDocument/2006/relationships/image" Target="../media/image63.wmf"/><Relationship Id="rId9" Type="http://schemas.openxmlformats.org/officeDocument/2006/relationships/oleObject" Target="../embeddings/oleObject61.bin"/><Relationship Id="rId14" Type="http://schemas.openxmlformats.org/officeDocument/2006/relationships/oleObject" Target="../embeddings/oleObject6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72.wmf"/><Relationship Id="rId5" Type="http://schemas.openxmlformats.org/officeDocument/2006/relationships/oleObject" Target="../embeddings/oleObject69.bin"/><Relationship Id="rId4" Type="http://schemas.openxmlformats.org/officeDocument/2006/relationships/image" Target="../media/image71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wmf"/><Relationship Id="rId3" Type="http://schemas.openxmlformats.org/officeDocument/2006/relationships/oleObject" Target="../embeddings/oleObject70.bin"/><Relationship Id="rId7" Type="http://schemas.openxmlformats.org/officeDocument/2006/relationships/oleObject" Target="../embeddings/oleObject72.bin"/><Relationship Id="rId12" Type="http://schemas.openxmlformats.org/officeDocument/2006/relationships/image" Target="../media/image77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74.wmf"/><Relationship Id="rId11" Type="http://schemas.openxmlformats.org/officeDocument/2006/relationships/oleObject" Target="../embeddings/oleObject74.bin"/><Relationship Id="rId5" Type="http://schemas.openxmlformats.org/officeDocument/2006/relationships/oleObject" Target="../embeddings/oleObject71.bin"/><Relationship Id="rId10" Type="http://schemas.openxmlformats.org/officeDocument/2006/relationships/image" Target="../media/image76.wmf"/><Relationship Id="rId4" Type="http://schemas.openxmlformats.org/officeDocument/2006/relationships/image" Target="../media/image73.wmf"/><Relationship Id="rId9" Type="http://schemas.openxmlformats.org/officeDocument/2006/relationships/oleObject" Target="../embeddings/oleObject73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78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wmf"/><Relationship Id="rId3" Type="http://schemas.openxmlformats.org/officeDocument/2006/relationships/oleObject" Target="../embeddings/oleObject76.bin"/><Relationship Id="rId7" Type="http://schemas.openxmlformats.org/officeDocument/2006/relationships/oleObject" Target="../embeddings/oleObject7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80.wmf"/><Relationship Id="rId5" Type="http://schemas.openxmlformats.org/officeDocument/2006/relationships/oleObject" Target="../embeddings/oleObject77.bin"/><Relationship Id="rId4" Type="http://schemas.openxmlformats.org/officeDocument/2006/relationships/image" Target="../media/image79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13" Type="http://schemas.openxmlformats.org/officeDocument/2006/relationships/oleObject" Target="../embeddings/oleObject84.bin"/><Relationship Id="rId3" Type="http://schemas.openxmlformats.org/officeDocument/2006/relationships/oleObject" Target="../embeddings/oleObject79.bin"/><Relationship Id="rId7" Type="http://schemas.openxmlformats.org/officeDocument/2006/relationships/oleObject" Target="../embeddings/oleObject81.bin"/><Relationship Id="rId12" Type="http://schemas.openxmlformats.org/officeDocument/2006/relationships/image" Target="../media/image86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83.wmf"/><Relationship Id="rId11" Type="http://schemas.openxmlformats.org/officeDocument/2006/relationships/oleObject" Target="../embeddings/oleObject83.bin"/><Relationship Id="rId5" Type="http://schemas.openxmlformats.org/officeDocument/2006/relationships/oleObject" Target="../embeddings/oleObject80.bin"/><Relationship Id="rId10" Type="http://schemas.openxmlformats.org/officeDocument/2006/relationships/image" Target="../media/image85.wmf"/><Relationship Id="rId4" Type="http://schemas.openxmlformats.org/officeDocument/2006/relationships/image" Target="../media/image82.wmf"/><Relationship Id="rId9" Type="http://schemas.openxmlformats.org/officeDocument/2006/relationships/oleObject" Target="../embeddings/oleObject82.bin"/><Relationship Id="rId14" Type="http://schemas.openxmlformats.org/officeDocument/2006/relationships/image" Target="../media/image87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.wmf"/><Relationship Id="rId3" Type="http://schemas.openxmlformats.org/officeDocument/2006/relationships/oleObject" Target="../embeddings/oleObject85.bin"/><Relationship Id="rId7" Type="http://schemas.openxmlformats.org/officeDocument/2006/relationships/oleObject" Target="../embeddings/oleObject8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89.wmf"/><Relationship Id="rId5" Type="http://schemas.openxmlformats.org/officeDocument/2006/relationships/oleObject" Target="../embeddings/oleObject86.bin"/><Relationship Id="rId10" Type="http://schemas.openxmlformats.org/officeDocument/2006/relationships/image" Target="../media/image91.wmf"/><Relationship Id="rId4" Type="http://schemas.openxmlformats.org/officeDocument/2006/relationships/image" Target="../media/image88.wmf"/><Relationship Id="rId9" Type="http://schemas.openxmlformats.org/officeDocument/2006/relationships/oleObject" Target="../embeddings/oleObject88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93.wmf"/><Relationship Id="rId5" Type="http://schemas.openxmlformats.org/officeDocument/2006/relationships/oleObject" Target="../embeddings/oleObject90.bin"/><Relationship Id="rId4" Type="http://schemas.openxmlformats.org/officeDocument/2006/relationships/image" Target="../media/image92.wm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wmf"/><Relationship Id="rId3" Type="http://schemas.openxmlformats.org/officeDocument/2006/relationships/oleObject" Target="../embeddings/oleObject91.bin"/><Relationship Id="rId7" Type="http://schemas.openxmlformats.org/officeDocument/2006/relationships/oleObject" Target="../embeddings/oleObject9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95.wmf"/><Relationship Id="rId5" Type="http://schemas.openxmlformats.org/officeDocument/2006/relationships/oleObject" Target="../embeddings/oleObject92.bin"/><Relationship Id="rId10" Type="http://schemas.openxmlformats.org/officeDocument/2006/relationships/image" Target="../media/image97.wmf"/><Relationship Id="rId4" Type="http://schemas.openxmlformats.org/officeDocument/2006/relationships/image" Target="../media/image94.wmf"/><Relationship Id="rId9" Type="http://schemas.openxmlformats.org/officeDocument/2006/relationships/oleObject" Target="../embeddings/oleObject94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98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1.wmf"/><Relationship Id="rId13" Type="http://schemas.openxmlformats.org/officeDocument/2006/relationships/image" Target="../media/image109.png"/><Relationship Id="rId18" Type="http://schemas.openxmlformats.org/officeDocument/2006/relationships/oleObject" Target="../embeddings/oleObject103.bin"/><Relationship Id="rId3" Type="http://schemas.openxmlformats.org/officeDocument/2006/relationships/oleObject" Target="../embeddings/oleObject96.bin"/><Relationship Id="rId21" Type="http://schemas.openxmlformats.org/officeDocument/2006/relationships/image" Target="../media/image107.wmf"/><Relationship Id="rId7" Type="http://schemas.openxmlformats.org/officeDocument/2006/relationships/oleObject" Target="../embeddings/oleObject98.bin"/><Relationship Id="rId12" Type="http://schemas.openxmlformats.org/officeDocument/2006/relationships/image" Target="../media/image103.wmf"/><Relationship Id="rId17" Type="http://schemas.openxmlformats.org/officeDocument/2006/relationships/image" Target="../media/image10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02.bin"/><Relationship Id="rId20" Type="http://schemas.openxmlformats.org/officeDocument/2006/relationships/oleObject" Target="../embeddings/oleObject104.bin"/><Relationship Id="rId1" Type="http://schemas.openxmlformats.org/officeDocument/2006/relationships/vmlDrawing" Target="../drawings/vmlDrawing20.vml"/><Relationship Id="rId6" Type="http://schemas.openxmlformats.org/officeDocument/2006/relationships/image" Target="../media/image100.wmf"/><Relationship Id="rId11" Type="http://schemas.openxmlformats.org/officeDocument/2006/relationships/oleObject" Target="../embeddings/oleObject100.bin"/><Relationship Id="rId5" Type="http://schemas.openxmlformats.org/officeDocument/2006/relationships/oleObject" Target="../embeddings/oleObject97.bin"/><Relationship Id="rId15" Type="http://schemas.openxmlformats.org/officeDocument/2006/relationships/image" Target="../media/image104.wmf"/><Relationship Id="rId23" Type="http://schemas.openxmlformats.org/officeDocument/2006/relationships/image" Target="../media/image108.wmf"/><Relationship Id="rId10" Type="http://schemas.openxmlformats.org/officeDocument/2006/relationships/image" Target="../media/image102.wmf"/><Relationship Id="rId19" Type="http://schemas.openxmlformats.org/officeDocument/2006/relationships/image" Target="../media/image106.wmf"/><Relationship Id="rId4" Type="http://schemas.openxmlformats.org/officeDocument/2006/relationships/image" Target="../media/image99.wmf"/><Relationship Id="rId9" Type="http://schemas.openxmlformats.org/officeDocument/2006/relationships/oleObject" Target="../embeddings/oleObject99.bin"/><Relationship Id="rId14" Type="http://schemas.openxmlformats.org/officeDocument/2006/relationships/oleObject" Target="../embeddings/oleObject101.bin"/><Relationship Id="rId22" Type="http://schemas.openxmlformats.org/officeDocument/2006/relationships/oleObject" Target="../embeddings/oleObject105.bin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8.bin"/><Relationship Id="rId13" Type="http://schemas.openxmlformats.org/officeDocument/2006/relationships/image" Target="../media/image114.wmf"/><Relationship Id="rId3" Type="http://schemas.openxmlformats.org/officeDocument/2006/relationships/oleObject" Target="../embeddings/oleObject106.bin"/><Relationship Id="rId7" Type="http://schemas.openxmlformats.org/officeDocument/2006/relationships/image" Target="../media/image115.png"/><Relationship Id="rId12" Type="http://schemas.openxmlformats.org/officeDocument/2006/relationships/oleObject" Target="../embeddings/oleObject11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111.wmf"/><Relationship Id="rId11" Type="http://schemas.openxmlformats.org/officeDocument/2006/relationships/image" Target="../media/image113.wmf"/><Relationship Id="rId5" Type="http://schemas.openxmlformats.org/officeDocument/2006/relationships/oleObject" Target="../embeddings/oleObject107.bin"/><Relationship Id="rId10" Type="http://schemas.openxmlformats.org/officeDocument/2006/relationships/oleObject" Target="../embeddings/oleObject109.bin"/><Relationship Id="rId4" Type="http://schemas.openxmlformats.org/officeDocument/2006/relationships/image" Target="../media/image110.wmf"/><Relationship Id="rId9" Type="http://schemas.openxmlformats.org/officeDocument/2006/relationships/image" Target="../media/image112.wmf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8.wmf"/><Relationship Id="rId3" Type="http://schemas.openxmlformats.org/officeDocument/2006/relationships/oleObject" Target="../embeddings/oleObject111.bin"/><Relationship Id="rId7" Type="http://schemas.openxmlformats.org/officeDocument/2006/relationships/oleObject" Target="../embeddings/oleObject1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117.wmf"/><Relationship Id="rId5" Type="http://schemas.openxmlformats.org/officeDocument/2006/relationships/oleObject" Target="../embeddings/oleObject112.bin"/><Relationship Id="rId4" Type="http://schemas.openxmlformats.org/officeDocument/2006/relationships/image" Target="../media/image116.wmf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1.wmf"/><Relationship Id="rId3" Type="http://schemas.openxmlformats.org/officeDocument/2006/relationships/oleObject" Target="../embeddings/oleObject114.bin"/><Relationship Id="rId7" Type="http://schemas.openxmlformats.org/officeDocument/2006/relationships/oleObject" Target="../embeddings/oleObject11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120.wmf"/><Relationship Id="rId11" Type="http://schemas.openxmlformats.org/officeDocument/2006/relationships/oleObject" Target="../embeddings/oleObject118.bin"/><Relationship Id="rId5" Type="http://schemas.openxmlformats.org/officeDocument/2006/relationships/oleObject" Target="../embeddings/oleObject115.bin"/><Relationship Id="rId10" Type="http://schemas.openxmlformats.org/officeDocument/2006/relationships/image" Target="../media/image122.wmf"/><Relationship Id="rId4" Type="http://schemas.openxmlformats.org/officeDocument/2006/relationships/image" Target="../media/image119.wmf"/><Relationship Id="rId9" Type="http://schemas.openxmlformats.org/officeDocument/2006/relationships/oleObject" Target="../embeddings/oleObject117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125.png"/><Relationship Id="rId5" Type="http://schemas.openxmlformats.org/officeDocument/2006/relationships/image" Target="../media/image123.wmf"/><Relationship Id="rId4" Type="http://schemas.openxmlformats.org/officeDocument/2006/relationships/oleObject" Target="../embeddings/oleObject119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7.wmf"/><Relationship Id="rId2" Type="http://schemas.openxmlformats.org/officeDocument/2006/relationships/image" Target="../media/image126.w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9.wmf"/><Relationship Id="rId4" Type="http://schemas.openxmlformats.org/officeDocument/2006/relationships/image" Target="../media/image128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914400"/>
            <a:ext cx="8763000" cy="1143000"/>
          </a:xfrm>
        </p:spPr>
        <p:txBody>
          <a:bodyPr/>
          <a:lstStyle/>
          <a:p>
            <a:pPr eaLnBrk="1" hangingPunct="1"/>
            <a:r>
              <a:rPr lang="en-US" sz="4000">
                <a:solidFill>
                  <a:srgbClr val="FF0000"/>
                </a:solidFill>
              </a:rPr>
              <a:t>Numerical Methods in Computational Fluid Dynamics (CFD)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2362200"/>
            <a:ext cx="7239000" cy="1752600"/>
          </a:xfrm>
        </p:spPr>
        <p:txBody>
          <a:bodyPr/>
          <a:lstStyle/>
          <a:p>
            <a:pPr eaLnBrk="1" hangingPunct="1"/>
            <a:r>
              <a:rPr lang="en-US" sz="2800" dirty="0">
                <a:solidFill>
                  <a:schemeClr val="tx2"/>
                </a:solidFill>
              </a:rPr>
              <a:t>Zhaoyuan Wang, </a:t>
            </a:r>
            <a:r>
              <a:rPr lang="en-US" sz="2800" dirty="0" err="1">
                <a:solidFill>
                  <a:schemeClr val="tx2"/>
                </a:solidFill>
              </a:rPr>
              <a:t>Maysam</a:t>
            </a:r>
            <a:r>
              <a:rPr lang="en-US" sz="2800" dirty="0">
                <a:solidFill>
                  <a:schemeClr val="tx2"/>
                </a:solidFill>
              </a:rPr>
              <a:t> Mousaviraad, Tao Xing and Fred Stern</a:t>
            </a:r>
          </a:p>
          <a:p>
            <a:pPr eaLnBrk="1" hangingPunct="1"/>
            <a:endParaRPr lang="en-US" sz="2200" dirty="0"/>
          </a:p>
          <a:p>
            <a:pPr eaLnBrk="1" hangingPunct="1"/>
            <a:r>
              <a:rPr lang="en-US" sz="2200" dirty="0"/>
              <a:t>IIHR—Hydroscience &amp; Engineering</a:t>
            </a:r>
          </a:p>
          <a:p>
            <a:pPr eaLnBrk="1" hangingPunct="1"/>
            <a:r>
              <a:rPr lang="en-US" sz="2200" dirty="0"/>
              <a:t>C. Maxwell Stanley Hydraulics Laboratory</a:t>
            </a:r>
          </a:p>
          <a:p>
            <a:pPr eaLnBrk="1" hangingPunct="1"/>
            <a:r>
              <a:rPr lang="en-US" sz="2200" dirty="0"/>
              <a:t>The University of Iowa</a:t>
            </a:r>
          </a:p>
          <a:p>
            <a:pPr eaLnBrk="1" hangingPunct="1"/>
            <a:endParaRPr lang="en-US" sz="2200" dirty="0"/>
          </a:p>
          <a:p>
            <a:pPr eaLnBrk="1" hangingPunct="1"/>
            <a:r>
              <a:rPr lang="en-US" sz="2200" dirty="0"/>
              <a:t>ME:5160 Intermediate Mechanics of Fluids</a:t>
            </a:r>
          </a:p>
          <a:p>
            <a:pPr eaLnBrk="1" hangingPunct="1"/>
            <a:r>
              <a:rPr lang="en-US" sz="2200" dirty="0"/>
              <a:t>http://css.engineering.uiowa.edu/~me_160/</a:t>
            </a:r>
          </a:p>
          <a:p>
            <a:pPr eaLnBrk="1" hangingPunct="1"/>
            <a:r>
              <a:rPr lang="en-US" sz="2200" dirty="0"/>
              <a:t>Oct. 11, 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ED2C1A2-3493-440F-820E-2301A48759E0}" type="slidenum">
              <a:rPr lang="en-US" sz="1400"/>
              <a:pPr eaLnBrk="1" hangingPunct="1"/>
              <a:t>10</a:t>
            </a:fld>
            <a:endParaRPr lang="en-US" sz="1400"/>
          </a:p>
        </p:txBody>
      </p:sp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76200"/>
            <a:ext cx="7772400" cy="1143000"/>
          </a:xfrm>
        </p:spPr>
        <p:txBody>
          <a:bodyPr/>
          <a:lstStyle/>
          <a:p>
            <a:pPr eaLnBrk="1" hangingPunct="1"/>
            <a:r>
              <a:rPr lang="en-US" sz="3200"/>
              <a:t>Discretization methods (Finite Difference, approximation of the second derivative)</a:t>
            </a:r>
          </a:p>
        </p:txBody>
      </p:sp>
      <p:sp>
        <p:nvSpPr>
          <p:cNvPr id="30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990600"/>
            <a:ext cx="7467600" cy="12954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Geometrically, </a:t>
            </a:r>
            <a:r>
              <a:rPr lang="en-US" sz="2000"/>
              <a:t>the second derivative is the slope of the line tangent to the curve representing the first derivative.</a:t>
            </a:r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2971800" y="1600200"/>
          <a:ext cx="2698750" cy="104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1739880" imgH="672840" progId="Equation.3">
                  <p:embed/>
                </p:oleObj>
              </mc:Choice>
              <mc:Fallback>
                <p:oleObj name="Equation" r:id="rId3" imgW="1739880" imgH="672840" progId="Equation.3">
                  <p:embed/>
                  <p:pic>
                    <p:nvPicPr>
                      <p:cNvPr id="3074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1600200"/>
                        <a:ext cx="2698750" cy="1049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7"/>
          <p:cNvSpPr>
            <a:spLocks noChangeArrowheads="1"/>
          </p:cNvSpPr>
          <p:nvPr/>
        </p:nvSpPr>
        <p:spPr bwMode="auto">
          <a:xfrm>
            <a:off x="990600" y="2819400"/>
            <a:ext cx="7467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135000"/>
            </a:pPr>
            <a:r>
              <a:rPr lang="en-US" sz="2000">
                <a:latin typeface="Tahoma" charset="0"/>
              </a:rPr>
              <a:t> Estimate the outer derivative by FDS, and estimate the inner derivatives using BDS, we get</a:t>
            </a: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990600" y="4343400"/>
            <a:ext cx="7467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135000"/>
            </a:pPr>
            <a:r>
              <a:rPr lang="en-US" sz="2000">
                <a:latin typeface="Arial" charset="0"/>
                <a:cs typeface="Arial" charset="0"/>
              </a:rPr>
              <a:t>For equidistant spacing of the points:</a:t>
            </a:r>
            <a:endParaRPr lang="el-GR" sz="2000">
              <a:latin typeface="Arial" charset="0"/>
              <a:cs typeface="Arial" charset="0"/>
            </a:endParaRPr>
          </a:p>
        </p:txBody>
      </p:sp>
      <p:graphicFrame>
        <p:nvGraphicFramePr>
          <p:cNvPr id="3075" name="Object 10"/>
          <p:cNvGraphicFramePr>
            <a:graphicFrameLocks noChangeAspect="1"/>
          </p:cNvGraphicFramePr>
          <p:nvPr/>
        </p:nvGraphicFramePr>
        <p:xfrm>
          <a:off x="2057400" y="3429000"/>
          <a:ext cx="5221288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5" imgW="3365280" imgH="482400" progId="Equation.3">
                  <p:embed/>
                </p:oleObj>
              </mc:Choice>
              <mc:Fallback>
                <p:oleObj name="Equation" r:id="rId5" imgW="3365280" imgH="482400" progId="Equation.3">
                  <p:embed/>
                  <p:pic>
                    <p:nvPicPr>
                      <p:cNvPr id="3075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429000"/>
                        <a:ext cx="5221288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11"/>
          <p:cNvGraphicFramePr>
            <a:graphicFrameLocks noChangeAspect="1"/>
          </p:cNvGraphicFramePr>
          <p:nvPr/>
        </p:nvGraphicFramePr>
        <p:xfrm>
          <a:off x="3414713" y="4724400"/>
          <a:ext cx="2659062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7" imgW="1714320" imgH="482400" progId="Equation.3">
                  <p:embed/>
                </p:oleObj>
              </mc:Choice>
              <mc:Fallback>
                <p:oleObj name="Equation" r:id="rId7" imgW="1714320" imgH="482400" progId="Equation.3">
                  <p:embed/>
                  <p:pic>
                    <p:nvPicPr>
                      <p:cNvPr id="307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4713" y="4724400"/>
                        <a:ext cx="2659062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2" name="Rectangle 12"/>
          <p:cNvSpPr>
            <a:spLocks noChangeArrowheads="1"/>
          </p:cNvSpPr>
          <p:nvPr/>
        </p:nvSpPr>
        <p:spPr bwMode="auto">
          <a:xfrm>
            <a:off x="990600" y="5562600"/>
            <a:ext cx="7543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135000"/>
            </a:pPr>
            <a:r>
              <a:rPr lang="en-US" sz="2000">
                <a:latin typeface="Arial" charset="0"/>
                <a:cs typeface="Arial" charset="0"/>
              </a:rPr>
              <a:t>Higher-order approximations for the second derivative can be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135000"/>
            </a:pPr>
            <a:r>
              <a:rPr lang="en-US" sz="2000">
                <a:latin typeface="Arial" charset="0"/>
                <a:cs typeface="Arial" charset="0"/>
              </a:rPr>
              <a:t> derived by including more data points, such as x</a:t>
            </a:r>
            <a:r>
              <a:rPr lang="en-US" sz="2000" baseline="-25000">
                <a:latin typeface="Arial" charset="0"/>
                <a:cs typeface="Arial" charset="0"/>
              </a:rPr>
              <a:t>i-2</a:t>
            </a:r>
            <a:r>
              <a:rPr lang="en-US" sz="2000">
                <a:latin typeface="Arial" charset="0"/>
                <a:cs typeface="Arial" charset="0"/>
              </a:rPr>
              <a:t>, and x</a:t>
            </a:r>
            <a:r>
              <a:rPr lang="en-US" sz="2000" baseline="-25000">
                <a:latin typeface="Arial" charset="0"/>
                <a:cs typeface="Arial" charset="0"/>
              </a:rPr>
              <a:t>i+2</a:t>
            </a:r>
            <a:r>
              <a:rPr lang="en-US" sz="2000">
                <a:latin typeface="Arial" charset="0"/>
                <a:cs typeface="Arial" charset="0"/>
              </a:rPr>
              <a:t>, even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135000"/>
            </a:pPr>
            <a:r>
              <a:rPr lang="en-US" sz="2000">
                <a:latin typeface="Arial" charset="0"/>
                <a:cs typeface="Arial" charset="0"/>
              </a:rPr>
              <a:t> x</a:t>
            </a:r>
            <a:r>
              <a:rPr lang="en-US" sz="2000" baseline="-25000">
                <a:latin typeface="Arial" charset="0"/>
                <a:cs typeface="Arial" charset="0"/>
              </a:rPr>
              <a:t>i-3</a:t>
            </a:r>
            <a:r>
              <a:rPr lang="en-US" sz="2000">
                <a:latin typeface="Arial" charset="0"/>
                <a:cs typeface="Arial" charset="0"/>
              </a:rPr>
              <a:t>, and x</a:t>
            </a:r>
            <a:r>
              <a:rPr lang="en-US" sz="2000" baseline="-25000">
                <a:latin typeface="Arial" charset="0"/>
                <a:cs typeface="Arial" charset="0"/>
              </a:rPr>
              <a:t>i+3</a:t>
            </a:r>
            <a:endParaRPr lang="el-GR" sz="2000" baseline="-2500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B86FF62-10B0-4DA6-BDA4-A4DD7C19D752}" type="slidenum">
              <a:rPr lang="en-US" sz="1400"/>
              <a:pPr eaLnBrk="1" hangingPunct="1"/>
              <a:t>11</a:t>
            </a:fld>
            <a:endParaRPr lang="en-US" sz="140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304800"/>
            <a:ext cx="7772400" cy="1143000"/>
          </a:xfrm>
        </p:spPr>
        <p:txBody>
          <a:bodyPr/>
          <a:lstStyle/>
          <a:p>
            <a:pPr eaLnBrk="1" hangingPunct="1"/>
            <a:r>
              <a:rPr lang="en-US" sz="3200"/>
              <a:t>Discretization methods (Finite Volume)</a:t>
            </a:r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3200400" y="1600200"/>
            <a:ext cx="54102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3200400" y="3124200"/>
            <a:ext cx="54864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3276600" y="2362200"/>
            <a:ext cx="53340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3200400" y="3886200"/>
            <a:ext cx="55626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4267200" y="13716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5105400" y="13716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>
            <a:off x="6324600" y="13716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>
            <a:off x="7315200" y="13716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9" name="Line 13"/>
          <p:cNvSpPr>
            <a:spLocks noChangeShapeType="1"/>
          </p:cNvSpPr>
          <p:nvPr/>
        </p:nvSpPr>
        <p:spPr bwMode="auto">
          <a:xfrm>
            <a:off x="8382000" y="13716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10" name="Oval 14"/>
          <p:cNvSpPr>
            <a:spLocks noChangeArrowheads="1"/>
          </p:cNvSpPr>
          <p:nvPr/>
        </p:nvSpPr>
        <p:spPr bwMode="auto">
          <a:xfrm>
            <a:off x="4648200" y="1981200"/>
            <a:ext cx="152400" cy="1524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1" name="Oval 15"/>
          <p:cNvSpPr>
            <a:spLocks noChangeArrowheads="1"/>
          </p:cNvSpPr>
          <p:nvPr/>
        </p:nvSpPr>
        <p:spPr bwMode="auto">
          <a:xfrm>
            <a:off x="5638800" y="2667000"/>
            <a:ext cx="152400" cy="1524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2" name="Oval 16"/>
          <p:cNvSpPr>
            <a:spLocks noChangeArrowheads="1"/>
          </p:cNvSpPr>
          <p:nvPr/>
        </p:nvSpPr>
        <p:spPr bwMode="auto">
          <a:xfrm>
            <a:off x="5638800" y="3429000"/>
            <a:ext cx="152400" cy="1524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3" name="Oval 17"/>
          <p:cNvSpPr>
            <a:spLocks noChangeArrowheads="1"/>
          </p:cNvSpPr>
          <p:nvPr/>
        </p:nvSpPr>
        <p:spPr bwMode="auto">
          <a:xfrm>
            <a:off x="5638800" y="1905000"/>
            <a:ext cx="152400" cy="1524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4" name="Oval 18"/>
          <p:cNvSpPr>
            <a:spLocks noChangeArrowheads="1"/>
          </p:cNvSpPr>
          <p:nvPr/>
        </p:nvSpPr>
        <p:spPr bwMode="auto">
          <a:xfrm>
            <a:off x="3810000" y="1981200"/>
            <a:ext cx="152400" cy="1524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5" name="Oval 19"/>
          <p:cNvSpPr>
            <a:spLocks noChangeArrowheads="1"/>
          </p:cNvSpPr>
          <p:nvPr/>
        </p:nvSpPr>
        <p:spPr bwMode="auto">
          <a:xfrm>
            <a:off x="6705600" y="1981200"/>
            <a:ext cx="152400" cy="1524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6" name="Oval 20"/>
          <p:cNvSpPr>
            <a:spLocks noChangeArrowheads="1"/>
          </p:cNvSpPr>
          <p:nvPr/>
        </p:nvSpPr>
        <p:spPr bwMode="auto">
          <a:xfrm>
            <a:off x="7772400" y="1981200"/>
            <a:ext cx="152400" cy="1524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7" name="Oval 21"/>
          <p:cNvSpPr>
            <a:spLocks noChangeArrowheads="1"/>
          </p:cNvSpPr>
          <p:nvPr/>
        </p:nvSpPr>
        <p:spPr bwMode="auto">
          <a:xfrm>
            <a:off x="4648200" y="2667000"/>
            <a:ext cx="152400" cy="1524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8" name="Oval 22"/>
          <p:cNvSpPr>
            <a:spLocks noChangeArrowheads="1"/>
          </p:cNvSpPr>
          <p:nvPr/>
        </p:nvSpPr>
        <p:spPr bwMode="auto">
          <a:xfrm>
            <a:off x="3810000" y="2667000"/>
            <a:ext cx="152400" cy="1524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9" name="Oval 23"/>
          <p:cNvSpPr>
            <a:spLocks noChangeArrowheads="1"/>
          </p:cNvSpPr>
          <p:nvPr/>
        </p:nvSpPr>
        <p:spPr bwMode="auto">
          <a:xfrm>
            <a:off x="6705600" y="2667000"/>
            <a:ext cx="152400" cy="1524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20" name="Oval 24"/>
          <p:cNvSpPr>
            <a:spLocks noChangeArrowheads="1"/>
          </p:cNvSpPr>
          <p:nvPr/>
        </p:nvSpPr>
        <p:spPr bwMode="auto">
          <a:xfrm>
            <a:off x="7772400" y="2667000"/>
            <a:ext cx="152400" cy="1524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21" name="Oval 25"/>
          <p:cNvSpPr>
            <a:spLocks noChangeArrowheads="1"/>
          </p:cNvSpPr>
          <p:nvPr/>
        </p:nvSpPr>
        <p:spPr bwMode="auto">
          <a:xfrm>
            <a:off x="3733800" y="3429000"/>
            <a:ext cx="152400" cy="1524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22" name="Oval 26"/>
          <p:cNvSpPr>
            <a:spLocks noChangeArrowheads="1"/>
          </p:cNvSpPr>
          <p:nvPr/>
        </p:nvSpPr>
        <p:spPr bwMode="auto">
          <a:xfrm>
            <a:off x="4648200" y="3429000"/>
            <a:ext cx="152400" cy="1524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23" name="Oval 27"/>
          <p:cNvSpPr>
            <a:spLocks noChangeArrowheads="1"/>
          </p:cNvSpPr>
          <p:nvPr/>
        </p:nvSpPr>
        <p:spPr bwMode="auto">
          <a:xfrm>
            <a:off x="6705600" y="3429000"/>
            <a:ext cx="152400" cy="1524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24" name="Oval 28"/>
          <p:cNvSpPr>
            <a:spLocks noChangeArrowheads="1"/>
          </p:cNvSpPr>
          <p:nvPr/>
        </p:nvSpPr>
        <p:spPr bwMode="auto">
          <a:xfrm>
            <a:off x="7772400" y="3429000"/>
            <a:ext cx="152400" cy="1524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25" name="Line 29"/>
          <p:cNvSpPr>
            <a:spLocks noChangeShapeType="1"/>
          </p:cNvSpPr>
          <p:nvPr/>
        </p:nvSpPr>
        <p:spPr bwMode="auto">
          <a:xfrm>
            <a:off x="3429000" y="13716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26" name="Text Box 30"/>
          <p:cNvSpPr txBox="1">
            <a:spLocks noChangeArrowheads="1"/>
          </p:cNvSpPr>
          <p:nvPr/>
        </p:nvSpPr>
        <p:spPr bwMode="auto">
          <a:xfrm>
            <a:off x="4495800" y="23764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b="1"/>
              <a:t>W</a:t>
            </a:r>
          </a:p>
        </p:txBody>
      </p:sp>
      <p:sp>
        <p:nvSpPr>
          <p:cNvPr id="4127" name="Text Box 31"/>
          <p:cNvSpPr txBox="1">
            <a:spLocks noChangeArrowheads="1"/>
          </p:cNvSpPr>
          <p:nvPr/>
        </p:nvSpPr>
        <p:spPr bwMode="auto">
          <a:xfrm>
            <a:off x="5759450" y="2605088"/>
            <a:ext cx="323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b="1"/>
              <a:t>P</a:t>
            </a:r>
          </a:p>
        </p:txBody>
      </p:sp>
      <p:sp>
        <p:nvSpPr>
          <p:cNvPr id="4128" name="Text Box 32"/>
          <p:cNvSpPr txBox="1">
            <a:spLocks noChangeArrowheads="1"/>
          </p:cNvSpPr>
          <p:nvPr/>
        </p:nvSpPr>
        <p:spPr bwMode="auto">
          <a:xfrm>
            <a:off x="3581400" y="2362200"/>
            <a:ext cx="641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b="1"/>
              <a:t>WW</a:t>
            </a:r>
          </a:p>
        </p:txBody>
      </p:sp>
      <p:sp>
        <p:nvSpPr>
          <p:cNvPr id="4129" name="Text Box 33"/>
          <p:cNvSpPr txBox="1">
            <a:spLocks noChangeArrowheads="1"/>
          </p:cNvSpPr>
          <p:nvPr/>
        </p:nvSpPr>
        <p:spPr bwMode="auto">
          <a:xfrm>
            <a:off x="6597650" y="2362200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b="1"/>
              <a:t>E</a:t>
            </a:r>
          </a:p>
        </p:txBody>
      </p:sp>
      <p:sp>
        <p:nvSpPr>
          <p:cNvPr id="4130" name="Text Box 34"/>
          <p:cNvSpPr txBox="1">
            <a:spLocks noChangeArrowheads="1"/>
          </p:cNvSpPr>
          <p:nvPr/>
        </p:nvSpPr>
        <p:spPr bwMode="auto">
          <a:xfrm>
            <a:off x="7620000" y="2362200"/>
            <a:ext cx="488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b="1"/>
              <a:t>EE</a:t>
            </a:r>
          </a:p>
        </p:txBody>
      </p:sp>
      <p:sp>
        <p:nvSpPr>
          <p:cNvPr id="4131" name="Text Box 35"/>
          <p:cNvSpPr txBox="1">
            <a:spLocks noChangeArrowheads="1"/>
          </p:cNvSpPr>
          <p:nvPr/>
        </p:nvSpPr>
        <p:spPr bwMode="auto">
          <a:xfrm>
            <a:off x="5822950" y="1828800"/>
            <a:ext cx="349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b="1"/>
              <a:t>N</a:t>
            </a:r>
          </a:p>
        </p:txBody>
      </p:sp>
      <p:sp>
        <p:nvSpPr>
          <p:cNvPr id="4132" name="Line 36"/>
          <p:cNvSpPr>
            <a:spLocks noChangeShapeType="1"/>
          </p:cNvSpPr>
          <p:nvPr/>
        </p:nvSpPr>
        <p:spPr bwMode="auto">
          <a:xfrm flipV="1">
            <a:off x="5715000" y="2057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33" name="Line 37"/>
          <p:cNvSpPr>
            <a:spLocks noChangeShapeType="1"/>
          </p:cNvSpPr>
          <p:nvPr/>
        </p:nvSpPr>
        <p:spPr bwMode="auto">
          <a:xfrm>
            <a:off x="6324600" y="2743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34" name="Line 38"/>
          <p:cNvSpPr>
            <a:spLocks noChangeShapeType="1"/>
          </p:cNvSpPr>
          <p:nvPr/>
        </p:nvSpPr>
        <p:spPr bwMode="auto">
          <a:xfrm>
            <a:off x="5715000" y="3124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35" name="Line 39"/>
          <p:cNvSpPr>
            <a:spLocks noChangeShapeType="1"/>
          </p:cNvSpPr>
          <p:nvPr/>
        </p:nvSpPr>
        <p:spPr bwMode="auto">
          <a:xfrm flipH="1">
            <a:off x="4876800" y="27432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36" name="Line 40"/>
          <p:cNvSpPr>
            <a:spLocks noChangeShapeType="1"/>
          </p:cNvSpPr>
          <p:nvPr/>
        </p:nvSpPr>
        <p:spPr bwMode="auto">
          <a:xfrm flipV="1">
            <a:off x="3048000" y="3124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37" name="Line 41"/>
          <p:cNvSpPr>
            <a:spLocks noChangeShapeType="1"/>
          </p:cNvSpPr>
          <p:nvPr/>
        </p:nvSpPr>
        <p:spPr bwMode="auto">
          <a:xfrm>
            <a:off x="3048000" y="42672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38" name="Text Box 42"/>
          <p:cNvSpPr txBox="1">
            <a:spLocks noChangeArrowheads="1"/>
          </p:cNvSpPr>
          <p:nvPr/>
        </p:nvSpPr>
        <p:spPr bwMode="auto">
          <a:xfrm>
            <a:off x="3200400" y="4419600"/>
            <a:ext cx="5756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Typical CV and the notation for Cartesian 2D</a:t>
            </a:r>
          </a:p>
        </p:txBody>
      </p:sp>
      <p:sp>
        <p:nvSpPr>
          <p:cNvPr id="4139" name="Text Box 43"/>
          <p:cNvSpPr txBox="1">
            <a:spLocks noChangeArrowheads="1"/>
          </p:cNvSpPr>
          <p:nvPr/>
        </p:nvSpPr>
        <p:spPr bwMode="auto">
          <a:xfrm>
            <a:off x="5546725" y="22479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/>
              <a:t>n</a:t>
            </a:r>
          </a:p>
        </p:txBody>
      </p:sp>
      <p:sp>
        <p:nvSpPr>
          <p:cNvPr id="4140" name="Text Box 44"/>
          <p:cNvSpPr txBox="1">
            <a:spLocks noChangeArrowheads="1"/>
          </p:cNvSpPr>
          <p:nvPr/>
        </p:nvSpPr>
        <p:spPr bwMode="auto">
          <a:xfrm>
            <a:off x="6000750" y="2224088"/>
            <a:ext cx="400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/>
              <a:t>ne</a:t>
            </a:r>
          </a:p>
        </p:txBody>
      </p:sp>
      <p:sp>
        <p:nvSpPr>
          <p:cNvPr id="4141" name="Text Box 45"/>
          <p:cNvSpPr txBox="1">
            <a:spLocks noChangeArrowheads="1"/>
          </p:cNvSpPr>
          <p:nvPr/>
        </p:nvSpPr>
        <p:spPr bwMode="auto">
          <a:xfrm>
            <a:off x="5029200" y="2209800"/>
            <a:ext cx="463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/>
              <a:t>nw</a:t>
            </a:r>
          </a:p>
        </p:txBody>
      </p:sp>
      <p:sp>
        <p:nvSpPr>
          <p:cNvPr id="4142" name="Text Box 46"/>
          <p:cNvSpPr txBox="1">
            <a:spLocks noChangeArrowheads="1"/>
          </p:cNvSpPr>
          <p:nvPr/>
        </p:nvSpPr>
        <p:spPr bwMode="auto">
          <a:xfrm>
            <a:off x="6019800" y="2833688"/>
            <a:ext cx="374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/>
              <a:t>se</a:t>
            </a:r>
          </a:p>
        </p:txBody>
      </p:sp>
      <p:sp>
        <p:nvSpPr>
          <p:cNvPr id="4143" name="Text Box 47"/>
          <p:cNvSpPr txBox="1">
            <a:spLocks noChangeArrowheads="1"/>
          </p:cNvSpPr>
          <p:nvPr/>
        </p:nvSpPr>
        <p:spPr bwMode="auto">
          <a:xfrm>
            <a:off x="5029200" y="2833688"/>
            <a:ext cx="438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/>
              <a:t>sw</a:t>
            </a:r>
          </a:p>
        </p:txBody>
      </p:sp>
      <p:sp>
        <p:nvSpPr>
          <p:cNvPr id="4144" name="Text Box 48"/>
          <p:cNvSpPr txBox="1">
            <a:spLocks noChangeArrowheads="1"/>
          </p:cNvSpPr>
          <p:nvPr/>
        </p:nvSpPr>
        <p:spPr bwMode="auto">
          <a:xfrm>
            <a:off x="6096000" y="2514600"/>
            <a:ext cx="285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/>
              <a:t>e</a:t>
            </a:r>
          </a:p>
        </p:txBody>
      </p:sp>
      <p:sp>
        <p:nvSpPr>
          <p:cNvPr id="4145" name="Text Box 49"/>
          <p:cNvSpPr txBox="1">
            <a:spLocks noChangeArrowheads="1"/>
          </p:cNvSpPr>
          <p:nvPr/>
        </p:nvSpPr>
        <p:spPr bwMode="auto">
          <a:xfrm>
            <a:off x="5029200" y="2528888"/>
            <a:ext cx="34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/>
              <a:t>w</a:t>
            </a:r>
          </a:p>
        </p:txBody>
      </p:sp>
      <p:sp>
        <p:nvSpPr>
          <p:cNvPr id="4146" name="Text Box 50"/>
          <p:cNvSpPr txBox="1">
            <a:spLocks noChangeArrowheads="1"/>
          </p:cNvSpPr>
          <p:nvPr/>
        </p:nvSpPr>
        <p:spPr bwMode="auto">
          <a:xfrm>
            <a:off x="5543550" y="2833688"/>
            <a:ext cx="273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/>
              <a:t>s</a:t>
            </a:r>
          </a:p>
        </p:txBody>
      </p:sp>
      <p:sp>
        <p:nvSpPr>
          <p:cNvPr id="4147" name="Line 51"/>
          <p:cNvSpPr>
            <a:spLocks noChangeShapeType="1"/>
          </p:cNvSpPr>
          <p:nvPr/>
        </p:nvSpPr>
        <p:spPr bwMode="auto">
          <a:xfrm>
            <a:off x="5105400" y="3733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48" name="Text Box 52"/>
          <p:cNvSpPr txBox="1">
            <a:spLocks noChangeArrowheads="1"/>
          </p:cNvSpPr>
          <p:nvPr/>
        </p:nvSpPr>
        <p:spPr bwMode="auto">
          <a:xfrm>
            <a:off x="5181600" y="3438525"/>
            <a:ext cx="438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sym typeface="Symbol" pitchFamily="18" charset="2"/>
              </a:rPr>
              <a:t>x</a:t>
            </a:r>
          </a:p>
        </p:txBody>
      </p:sp>
      <p:sp>
        <p:nvSpPr>
          <p:cNvPr id="4149" name="Line 53"/>
          <p:cNvSpPr>
            <a:spLocks noChangeShapeType="1"/>
          </p:cNvSpPr>
          <p:nvPr/>
        </p:nvSpPr>
        <p:spPr bwMode="auto">
          <a:xfrm flipV="1">
            <a:off x="6934200" y="2362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50" name="Text Box 54"/>
          <p:cNvSpPr txBox="1">
            <a:spLocks noChangeArrowheads="1"/>
          </p:cNvSpPr>
          <p:nvPr/>
        </p:nvSpPr>
        <p:spPr bwMode="auto">
          <a:xfrm>
            <a:off x="6877050" y="2514600"/>
            <a:ext cx="438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sym typeface="Symbol" pitchFamily="18" charset="2"/>
              </a:rPr>
              <a:t>y</a:t>
            </a:r>
          </a:p>
        </p:txBody>
      </p:sp>
      <p:sp>
        <p:nvSpPr>
          <p:cNvPr id="4151" name="Text Box 55"/>
          <p:cNvSpPr txBox="1">
            <a:spLocks noChangeArrowheads="1"/>
          </p:cNvSpPr>
          <p:nvPr/>
        </p:nvSpPr>
        <p:spPr bwMode="auto">
          <a:xfrm>
            <a:off x="6330950" y="2362200"/>
            <a:ext cx="3794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b="1" i="1"/>
              <a:t>n</a:t>
            </a:r>
            <a:r>
              <a:rPr lang="en-US" sz="1800" baseline="-25000"/>
              <a:t>e</a:t>
            </a:r>
            <a:endParaRPr lang="en-US" sz="1800"/>
          </a:p>
        </p:txBody>
      </p:sp>
      <p:sp>
        <p:nvSpPr>
          <p:cNvPr id="4152" name="Text Box 56"/>
          <p:cNvSpPr txBox="1">
            <a:spLocks noChangeArrowheads="1"/>
          </p:cNvSpPr>
          <p:nvPr/>
        </p:nvSpPr>
        <p:spPr bwMode="auto">
          <a:xfrm>
            <a:off x="4495800" y="1676400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b="1"/>
              <a:t>NW</a:t>
            </a:r>
          </a:p>
        </p:txBody>
      </p:sp>
      <p:sp>
        <p:nvSpPr>
          <p:cNvPr id="4153" name="Text Box 57"/>
          <p:cNvSpPr txBox="1">
            <a:spLocks noChangeArrowheads="1"/>
          </p:cNvSpPr>
          <p:nvPr/>
        </p:nvSpPr>
        <p:spPr bwMode="auto">
          <a:xfrm>
            <a:off x="6508750" y="1676400"/>
            <a:ext cx="501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b="1"/>
              <a:t>NE</a:t>
            </a:r>
          </a:p>
        </p:txBody>
      </p:sp>
      <p:sp>
        <p:nvSpPr>
          <p:cNvPr id="4154" name="Text Box 58"/>
          <p:cNvSpPr txBox="1">
            <a:spLocks noChangeArrowheads="1"/>
          </p:cNvSpPr>
          <p:nvPr/>
        </p:nvSpPr>
        <p:spPr bwMode="auto">
          <a:xfrm>
            <a:off x="4495800" y="3138488"/>
            <a:ext cx="539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b="1"/>
              <a:t>SW</a:t>
            </a:r>
          </a:p>
        </p:txBody>
      </p:sp>
      <p:sp>
        <p:nvSpPr>
          <p:cNvPr id="4155" name="Text Box 59"/>
          <p:cNvSpPr txBox="1">
            <a:spLocks noChangeArrowheads="1"/>
          </p:cNvSpPr>
          <p:nvPr/>
        </p:nvSpPr>
        <p:spPr bwMode="auto">
          <a:xfrm>
            <a:off x="6508750" y="3138488"/>
            <a:ext cx="463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b="1"/>
              <a:t>SE</a:t>
            </a:r>
          </a:p>
        </p:txBody>
      </p:sp>
      <p:sp>
        <p:nvSpPr>
          <p:cNvPr id="4156" name="Text Box 60"/>
          <p:cNvSpPr txBox="1">
            <a:spLocks noChangeArrowheads="1"/>
          </p:cNvSpPr>
          <p:nvPr/>
        </p:nvSpPr>
        <p:spPr bwMode="auto">
          <a:xfrm>
            <a:off x="4191000" y="40386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/>
              <a:t>x</a:t>
            </a:r>
          </a:p>
        </p:txBody>
      </p:sp>
      <p:sp>
        <p:nvSpPr>
          <p:cNvPr id="4157" name="Text Box 61"/>
          <p:cNvSpPr txBox="1">
            <a:spLocks noChangeArrowheads="1"/>
          </p:cNvSpPr>
          <p:nvPr/>
        </p:nvSpPr>
        <p:spPr bwMode="auto">
          <a:xfrm>
            <a:off x="3048000" y="31242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/>
              <a:t>y</a:t>
            </a:r>
          </a:p>
        </p:txBody>
      </p:sp>
      <p:sp>
        <p:nvSpPr>
          <p:cNvPr id="4158" name="Line 62"/>
          <p:cNvSpPr>
            <a:spLocks noChangeShapeType="1"/>
          </p:cNvSpPr>
          <p:nvPr/>
        </p:nvSpPr>
        <p:spPr bwMode="auto">
          <a:xfrm>
            <a:off x="3048000" y="4267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59" name="Line 63"/>
          <p:cNvSpPr>
            <a:spLocks noChangeShapeType="1"/>
          </p:cNvSpPr>
          <p:nvPr/>
        </p:nvSpPr>
        <p:spPr bwMode="auto">
          <a:xfrm flipV="1">
            <a:off x="3048000" y="3733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60" name="Text Box 64"/>
          <p:cNvSpPr txBox="1">
            <a:spLocks noChangeArrowheads="1"/>
          </p:cNvSpPr>
          <p:nvPr/>
        </p:nvSpPr>
        <p:spPr bwMode="auto">
          <a:xfrm>
            <a:off x="3435350" y="3962400"/>
            <a:ext cx="247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/>
              <a:t>i</a:t>
            </a:r>
          </a:p>
        </p:txBody>
      </p:sp>
      <p:sp>
        <p:nvSpPr>
          <p:cNvPr id="4161" name="Text Box 65"/>
          <p:cNvSpPr txBox="1">
            <a:spLocks noChangeArrowheads="1"/>
          </p:cNvSpPr>
          <p:nvPr/>
        </p:nvSpPr>
        <p:spPr bwMode="auto">
          <a:xfrm>
            <a:off x="2819400" y="3581400"/>
            <a:ext cx="247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/>
              <a:t>j</a:t>
            </a:r>
          </a:p>
        </p:txBody>
      </p:sp>
      <p:sp>
        <p:nvSpPr>
          <p:cNvPr id="4162" name="Rectangle 66"/>
          <p:cNvSpPr>
            <a:spLocks noChangeArrowheads="1"/>
          </p:cNvSpPr>
          <p:nvPr/>
        </p:nvSpPr>
        <p:spPr bwMode="auto">
          <a:xfrm>
            <a:off x="228600" y="1371600"/>
            <a:ext cx="28194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135000"/>
              <a:buFontTx/>
              <a:buChar char="•"/>
            </a:pPr>
            <a:r>
              <a:rPr lang="en-US" sz="2000">
                <a:latin typeface="Tahoma" charset="0"/>
              </a:rPr>
              <a:t>FV defines the control volume boundaries while FD define the computational nodes</a:t>
            </a:r>
            <a:endParaRPr lang="el-GR" sz="2000">
              <a:latin typeface="Arial" charset="0"/>
              <a:cs typeface="Arial" charset="0"/>
            </a:endParaRPr>
          </a:p>
        </p:txBody>
      </p:sp>
      <p:sp>
        <p:nvSpPr>
          <p:cNvPr id="4163" name="Rectangle 68"/>
          <p:cNvSpPr>
            <a:spLocks noChangeArrowheads="1"/>
          </p:cNvSpPr>
          <p:nvPr/>
        </p:nvSpPr>
        <p:spPr bwMode="auto">
          <a:xfrm>
            <a:off x="228600" y="3200400"/>
            <a:ext cx="2667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135000"/>
              <a:buFontTx/>
              <a:buChar char="•"/>
            </a:pPr>
            <a:r>
              <a:rPr lang="en-US" sz="2000">
                <a:latin typeface="Tahoma" charset="0"/>
              </a:rPr>
              <a:t>Computational node located at the Control Volume center</a:t>
            </a:r>
            <a:endParaRPr lang="el-GR" sz="2000">
              <a:latin typeface="Arial" charset="0"/>
              <a:cs typeface="Arial" charset="0"/>
            </a:endParaRPr>
          </a:p>
        </p:txBody>
      </p:sp>
      <p:sp>
        <p:nvSpPr>
          <p:cNvPr id="4164" name="Rectangle 69"/>
          <p:cNvSpPr>
            <a:spLocks noChangeArrowheads="1"/>
          </p:cNvSpPr>
          <p:nvPr/>
        </p:nvSpPr>
        <p:spPr bwMode="auto">
          <a:xfrm>
            <a:off x="228600" y="4267200"/>
            <a:ext cx="2667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135000"/>
              <a:buFontTx/>
              <a:buChar char="•"/>
            </a:pPr>
            <a:r>
              <a:rPr lang="en-US" sz="2000">
                <a:latin typeface="Tahoma" charset="0"/>
              </a:rPr>
              <a:t>Global conservation automatically satisfied</a:t>
            </a:r>
            <a:endParaRPr lang="el-GR" sz="2000">
              <a:latin typeface="Arial" charset="0"/>
              <a:cs typeface="Arial" charset="0"/>
            </a:endParaRPr>
          </a:p>
        </p:txBody>
      </p:sp>
      <p:sp>
        <p:nvSpPr>
          <p:cNvPr id="4165" name="Rectangle 70"/>
          <p:cNvSpPr>
            <a:spLocks noChangeArrowheads="1"/>
          </p:cNvSpPr>
          <p:nvPr/>
        </p:nvSpPr>
        <p:spPr bwMode="auto">
          <a:xfrm>
            <a:off x="228600" y="838200"/>
            <a:ext cx="8229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135000"/>
              <a:buFontTx/>
              <a:buChar char="•"/>
            </a:pPr>
            <a:r>
              <a:rPr lang="en-US" sz="2000">
                <a:latin typeface="Tahoma" charset="0"/>
              </a:rPr>
              <a:t>FV methods uses the integral form of the conservation equation</a:t>
            </a:r>
            <a:endParaRPr lang="el-GR" sz="2000">
              <a:latin typeface="Arial" charset="0"/>
              <a:cs typeface="Arial" charset="0"/>
            </a:endParaRPr>
          </a:p>
        </p:txBody>
      </p:sp>
      <p:sp>
        <p:nvSpPr>
          <p:cNvPr id="4166" name="Rectangle 71"/>
          <p:cNvSpPr>
            <a:spLocks noChangeArrowheads="1"/>
          </p:cNvSpPr>
          <p:nvPr/>
        </p:nvSpPr>
        <p:spPr bwMode="auto">
          <a:xfrm>
            <a:off x="228600" y="5410200"/>
            <a:ext cx="8229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135000"/>
              <a:buFontTx/>
              <a:buChar char="•"/>
            </a:pPr>
            <a:r>
              <a:rPr lang="en-US" sz="2000" dirty="0">
                <a:latin typeface="Tahoma" charset="0"/>
              </a:rPr>
              <a:t>FV methods use the integral form of the conservation equation</a:t>
            </a:r>
            <a:endParaRPr lang="el-GR" sz="2000" dirty="0">
              <a:latin typeface="Arial" charset="0"/>
              <a:cs typeface="Arial" charset="0"/>
            </a:endParaRPr>
          </a:p>
        </p:txBody>
      </p:sp>
      <p:graphicFrame>
        <p:nvGraphicFramePr>
          <p:cNvPr id="4098" name="Object 72"/>
          <p:cNvGraphicFramePr>
            <a:graphicFrameLocks noGrp="1" noChangeAspect="1"/>
          </p:cNvGraphicFramePr>
          <p:nvPr>
            <p:ph idx="1"/>
          </p:nvPr>
        </p:nvGraphicFramePr>
        <p:xfrm>
          <a:off x="3124200" y="5791200"/>
          <a:ext cx="2514600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1143000" imgH="355320" progId="Equation.3">
                  <p:embed/>
                </p:oleObj>
              </mc:Choice>
              <mc:Fallback>
                <p:oleObj name="Equation" r:id="rId3" imgW="1143000" imgH="355320" progId="Equation.3">
                  <p:embed/>
                  <p:pic>
                    <p:nvPicPr>
                      <p:cNvPr id="4098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5791200"/>
                        <a:ext cx="2514600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BB422B5-6511-4011-816A-FD7515DF5C59}" type="slidenum">
              <a:rPr lang="en-US" sz="1400"/>
              <a:pPr eaLnBrk="1" hangingPunct="1"/>
              <a:t>12</a:t>
            </a:fld>
            <a:endParaRPr lang="en-US" sz="1400"/>
          </a:p>
        </p:txBody>
      </p:sp>
      <p:sp>
        <p:nvSpPr>
          <p:cNvPr id="5138" name="Rectangle 35"/>
          <p:cNvSpPr>
            <a:spLocks noChangeArrowheads="1"/>
          </p:cNvSpPr>
          <p:nvPr/>
        </p:nvSpPr>
        <p:spPr bwMode="auto">
          <a:xfrm>
            <a:off x="2971800" y="5638800"/>
            <a:ext cx="60960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9" name="Rectangle 40"/>
          <p:cNvSpPr>
            <a:spLocks noChangeArrowheads="1"/>
          </p:cNvSpPr>
          <p:nvPr/>
        </p:nvSpPr>
        <p:spPr bwMode="auto">
          <a:xfrm>
            <a:off x="4114800" y="5943600"/>
            <a:ext cx="609600" cy="609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40" name="Rectangle 37"/>
          <p:cNvSpPr>
            <a:spLocks noChangeArrowheads="1"/>
          </p:cNvSpPr>
          <p:nvPr/>
        </p:nvSpPr>
        <p:spPr bwMode="auto">
          <a:xfrm>
            <a:off x="76200" y="5638800"/>
            <a:ext cx="2743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41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609600"/>
          </a:xfrm>
        </p:spPr>
        <p:txBody>
          <a:bodyPr/>
          <a:lstStyle/>
          <a:p>
            <a:pPr eaLnBrk="1" hangingPunct="1"/>
            <a:r>
              <a:rPr lang="en-US" sz="3200"/>
              <a:t>Application of numerical methods in PDE </a:t>
            </a:r>
          </a:p>
        </p:txBody>
      </p:sp>
      <p:sp>
        <p:nvSpPr>
          <p:cNvPr id="5142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990600"/>
            <a:ext cx="7848600" cy="14478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r>
              <a:rPr lang="en-US" sz="2000"/>
              <a:t>Fluid Mechanics problems are governed by the laws of physics, which are formulated for unsteady flows as initial and boundary value problems (IBVP), which is defined by a </a:t>
            </a:r>
            <a:r>
              <a:rPr lang="en-US" sz="2000">
                <a:solidFill>
                  <a:srgbClr val="FF0000"/>
                </a:solidFill>
              </a:rPr>
              <a:t>continuous partial differential equation (PDE)</a:t>
            </a:r>
            <a:r>
              <a:rPr lang="en-US" sz="2000"/>
              <a:t> operator L</a:t>
            </a:r>
            <a:r>
              <a:rPr lang="en-US" sz="2000" baseline="-25000"/>
              <a:t>T </a:t>
            </a:r>
            <a:r>
              <a:rPr lang="en-US" sz="2000"/>
              <a:t>(no modeling or numerical errors, T is the true or exact solution)</a:t>
            </a:r>
            <a:endParaRPr lang="en-US" sz="2000" baseline="-25000"/>
          </a:p>
        </p:txBody>
      </p:sp>
      <p:sp>
        <p:nvSpPr>
          <p:cNvPr id="5143" name="Rectangle 12"/>
          <p:cNvSpPr>
            <a:spLocks noChangeArrowheads="1"/>
          </p:cNvSpPr>
          <p:nvPr/>
        </p:nvSpPr>
        <p:spPr bwMode="auto">
          <a:xfrm>
            <a:off x="685800" y="2667000"/>
            <a:ext cx="7848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135000"/>
              <a:buFontTx/>
              <a:buChar char="•"/>
            </a:pPr>
            <a:r>
              <a:rPr lang="en-US" sz="2000">
                <a:latin typeface="Tahoma" charset="0"/>
              </a:rPr>
              <a:t>Analytical and CFD approaches formulate the IBVP by selection of the PDE, IC, and BC to model the physical phenomena</a:t>
            </a:r>
            <a:endParaRPr lang="en-US" sz="2000">
              <a:latin typeface="Tahoma" charset="0"/>
              <a:cs typeface="Tahoma" charset="0"/>
            </a:endParaRPr>
          </a:p>
        </p:txBody>
      </p:sp>
      <p:sp>
        <p:nvSpPr>
          <p:cNvPr id="5144" name="Rectangle 14"/>
          <p:cNvSpPr>
            <a:spLocks noChangeArrowheads="1"/>
          </p:cNvSpPr>
          <p:nvPr/>
        </p:nvSpPr>
        <p:spPr bwMode="auto">
          <a:xfrm>
            <a:off x="762000" y="3657600"/>
            <a:ext cx="7848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135000"/>
              <a:buFontTx/>
              <a:buChar char="•"/>
            </a:pPr>
            <a:r>
              <a:rPr lang="en-US" sz="2000">
                <a:latin typeface="Tahoma" charset="0"/>
              </a:rPr>
              <a:t>Using numerical methods, the </a:t>
            </a:r>
            <a:r>
              <a:rPr lang="en-US" sz="2000">
                <a:solidFill>
                  <a:srgbClr val="FF0000"/>
                </a:solidFill>
                <a:latin typeface="Tahoma" charset="0"/>
              </a:rPr>
              <a:t>continuous IBVP</a:t>
            </a:r>
            <a:r>
              <a:rPr lang="en-US" sz="2000">
                <a:latin typeface="Tahoma" charset="0"/>
              </a:rPr>
              <a:t> is reduced to a </a:t>
            </a:r>
            <a:r>
              <a:rPr lang="en-US" sz="2000">
                <a:solidFill>
                  <a:srgbClr val="FF0000"/>
                </a:solidFill>
                <a:latin typeface="Tahoma" charset="0"/>
              </a:rPr>
              <a:t>discrete IBVP (computer code)</a:t>
            </a:r>
            <a:r>
              <a:rPr lang="en-US" sz="2000">
                <a:latin typeface="Tahoma" charset="0"/>
              </a:rPr>
              <a:t>, and thus introduce numerical errors:</a:t>
            </a:r>
            <a:endParaRPr lang="en-US" sz="2000">
              <a:solidFill>
                <a:srgbClr val="FF0000"/>
              </a:solidFill>
              <a:latin typeface="Tahoma" charset="0"/>
              <a:cs typeface="Tahoma" charset="0"/>
            </a:endParaRPr>
          </a:p>
        </p:txBody>
      </p:sp>
      <p:sp>
        <p:nvSpPr>
          <p:cNvPr id="5145" name="Rectangle 17"/>
          <p:cNvSpPr>
            <a:spLocks noChangeArrowheads="1"/>
          </p:cNvSpPr>
          <p:nvPr/>
        </p:nvSpPr>
        <p:spPr bwMode="auto">
          <a:xfrm>
            <a:off x="762000" y="5029200"/>
            <a:ext cx="7848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135000"/>
              <a:buFontTx/>
              <a:buChar char="•"/>
            </a:pPr>
            <a:r>
              <a:rPr lang="en-US" sz="2000">
                <a:latin typeface="Tahoma" charset="0"/>
              </a:rPr>
              <a:t>Numerical errors can be defined and evaluated by transforming the discrete IBVP back to a continuous IBVP.</a:t>
            </a:r>
            <a:endParaRPr lang="en-US" sz="2000">
              <a:solidFill>
                <a:srgbClr val="FF0000"/>
              </a:solidFill>
              <a:latin typeface="Tahoma" charset="0"/>
              <a:cs typeface="Tahoma" charset="0"/>
            </a:endParaRPr>
          </a:p>
        </p:txBody>
      </p:sp>
      <p:graphicFrame>
        <p:nvGraphicFramePr>
          <p:cNvPr id="5122" name="Object 19"/>
          <p:cNvGraphicFramePr>
            <a:graphicFrameLocks noChangeAspect="1"/>
          </p:cNvGraphicFramePr>
          <p:nvPr/>
        </p:nvGraphicFramePr>
        <p:xfrm>
          <a:off x="990600" y="2286000"/>
          <a:ext cx="1190625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622080" imgH="215640" progId="Equation.3">
                  <p:embed/>
                </p:oleObj>
              </mc:Choice>
              <mc:Fallback>
                <p:oleObj name="Equation" r:id="rId3" imgW="622080" imgH="215640" progId="Equation.3">
                  <p:embed/>
                  <p:pic>
                    <p:nvPicPr>
                      <p:cNvPr id="5122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286000"/>
                        <a:ext cx="1190625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20"/>
          <p:cNvGraphicFramePr>
            <a:graphicFrameLocks noChangeAspect="1"/>
          </p:cNvGraphicFramePr>
          <p:nvPr/>
        </p:nvGraphicFramePr>
        <p:xfrm>
          <a:off x="5822950" y="2286000"/>
          <a:ext cx="2455863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5" imgW="1282680" imgH="215640" progId="Equation.3">
                  <p:embed/>
                </p:oleObj>
              </mc:Choice>
              <mc:Fallback>
                <p:oleObj name="Equation" r:id="rId5" imgW="1282680" imgH="215640" progId="Equation.3">
                  <p:embed/>
                  <p:pic>
                    <p:nvPicPr>
                      <p:cNvPr id="5123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2950" y="2286000"/>
                        <a:ext cx="2455863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21"/>
          <p:cNvGraphicFramePr>
            <a:graphicFrameLocks noChangeAspect="1"/>
          </p:cNvGraphicFramePr>
          <p:nvPr/>
        </p:nvGraphicFramePr>
        <p:xfrm>
          <a:off x="2590800" y="2286000"/>
          <a:ext cx="2673350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7" imgW="1396800" imgH="215640" progId="Equation.3">
                  <p:embed/>
                </p:oleObj>
              </mc:Choice>
              <mc:Fallback>
                <p:oleObj name="Equation" r:id="rId7" imgW="1396800" imgH="215640" progId="Equation.3">
                  <p:embed/>
                  <p:pic>
                    <p:nvPicPr>
                      <p:cNvPr id="5124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286000"/>
                        <a:ext cx="2673350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22"/>
          <p:cNvGraphicFramePr>
            <a:graphicFrameLocks noChangeAspect="1"/>
          </p:cNvGraphicFramePr>
          <p:nvPr/>
        </p:nvGraphicFramePr>
        <p:xfrm>
          <a:off x="906463" y="3276600"/>
          <a:ext cx="1360487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9" imgW="711000" imgH="215640" progId="Equation.3">
                  <p:embed/>
                </p:oleObj>
              </mc:Choice>
              <mc:Fallback>
                <p:oleObj name="Equation" r:id="rId9" imgW="711000" imgH="215640" progId="Equation.3">
                  <p:embed/>
                  <p:pic>
                    <p:nvPicPr>
                      <p:cNvPr id="5125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6463" y="3276600"/>
                        <a:ext cx="1360487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6" name="Object 23"/>
          <p:cNvGraphicFramePr>
            <a:graphicFrameLocks noChangeAspect="1"/>
          </p:cNvGraphicFramePr>
          <p:nvPr/>
        </p:nvGraphicFramePr>
        <p:xfrm>
          <a:off x="2582863" y="3276600"/>
          <a:ext cx="2843212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11" imgW="1485720" imgH="215640" progId="Equation.3">
                  <p:embed/>
                </p:oleObj>
              </mc:Choice>
              <mc:Fallback>
                <p:oleObj name="Equation" r:id="rId11" imgW="1485720" imgH="215640" progId="Equation.3">
                  <p:embed/>
                  <p:pic>
                    <p:nvPicPr>
                      <p:cNvPr id="5126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2863" y="3276600"/>
                        <a:ext cx="2843212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7" name="Object 24"/>
          <p:cNvGraphicFramePr>
            <a:graphicFrameLocks noChangeAspect="1"/>
          </p:cNvGraphicFramePr>
          <p:nvPr/>
        </p:nvGraphicFramePr>
        <p:xfrm>
          <a:off x="5756275" y="3276600"/>
          <a:ext cx="2625725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13" imgW="1371600" imgH="215640" progId="Equation.3">
                  <p:embed/>
                </p:oleObj>
              </mc:Choice>
              <mc:Fallback>
                <p:oleObj name="Equation" r:id="rId13" imgW="1371600" imgH="215640" progId="Equation.3">
                  <p:embed/>
                  <p:pic>
                    <p:nvPicPr>
                      <p:cNvPr id="5127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6275" y="3276600"/>
                        <a:ext cx="2625725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8" name="Object 25"/>
          <p:cNvGraphicFramePr>
            <a:graphicFrameLocks noChangeAspect="1"/>
          </p:cNvGraphicFramePr>
          <p:nvPr/>
        </p:nvGraphicFramePr>
        <p:xfrm>
          <a:off x="1027113" y="4514850"/>
          <a:ext cx="1287462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15" imgW="672840" imgH="228600" progId="Equation.3">
                  <p:embed/>
                </p:oleObj>
              </mc:Choice>
              <mc:Fallback>
                <p:oleObj name="Equation" r:id="rId15" imgW="672840" imgH="228600" progId="Equation.3">
                  <p:embed/>
                  <p:pic>
                    <p:nvPicPr>
                      <p:cNvPr id="5128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7113" y="4514850"/>
                        <a:ext cx="1287462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9" name="Object 26"/>
          <p:cNvGraphicFramePr>
            <a:graphicFrameLocks noChangeAspect="1"/>
          </p:cNvGraphicFramePr>
          <p:nvPr/>
        </p:nvGraphicFramePr>
        <p:xfrm>
          <a:off x="2828925" y="4514850"/>
          <a:ext cx="26717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17" imgW="1396800" imgH="228600" progId="Equation.3">
                  <p:embed/>
                </p:oleObj>
              </mc:Choice>
              <mc:Fallback>
                <p:oleObj name="Equation" r:id="rId17" imgW="1396800" imgH="228600" progId="Equation.3">
                  <p:embed/>
                  <p:pic>
                    <p:nvPicPr>
                      <p:cNvPr id="5129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8925" y="4514850"/>
                        <a:ext cx="2671763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0" name="Object 27"/>
          <p:cNvGraphicFramePr>
            <a:graphicFrameLocks noChangeAspect="1"/>
          </p:cNvGraphicFramePr>
          <p:nvPr/>
        </p:nvGraphicFramePr>
        <p:xfrm>
          <a:off x="5791200" y="4484688"/>
          <a:ext cx="2357438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19" imgW="1231560" imgH="228600" progId="Equation.3">
                  <p:embed/>
                </p:oleObj>
              </mc:Choice>
              <mc:Fallback>
                <p:oleObj name="Equation" r:id="rId19" imgW="1231560" imgH="228600" progId="Equation.3">
                  <p:embed/>
                  <p:pic>
                    <p:nvPicPr>
                      <p:cNvPr id="513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4484688"/>
                        <a:ext cx="2357438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1" name="Object 28"/>
          <p:cNvGraphicFramePr>
            <a:graphicFrameLocks noChangeAspect="1"/>
          </p:cNvGraphicFramePr>
          <p:nvPr/>
        </p:nvGraphicFramePr>
        <p:xfrm>
          <a:off x="152400" y="5638800"/>
          <a:ext cx="2543175" cy="79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Equation" r:id="rId21" imgW="1587240" imgH="495000" progId="Equation.3">
                  <p:embed/>
                </p:oleObj>
              </mc:Choice>
              <mc:Fallback>
                <p:oleObj name="Equation" r:id="rId21" imgW="1587240" imgH="495000" progId="Equation.3">
                  <p:embed/>
                  <p:pic>
                    <p:nvPicPr>
                      <p:cNvPr id="5131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5638800"/>
                        <a:ext cx="2543175" cy="795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2" name="Object 29"/>
          <p:cNvGraphicFramePr>
            <a:graphicFrameLocks noChangeAspect="1"/>
          </p:cNvGraphicFramePr>
          <p:nvPr/>
        </p:nvGraphicFramePr>
        <p:xfrm>
          <a:off x="3124200" y="5638800"/>
          <a:ext cx="2638425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Equation" r:id="rId23" imgW="1498320" imgH="241200" progId="Equation.3">
                  <p:embed/>
                </p:oleObj>
              </mc:Choice>
              <mc:Fallback>
                <p:oleObj name="Equation" r:id="rId23" imgW="1498320" imgH="241200" progId="Equation.3">
                  <p:embed/>
                  <p:pic>
                    <p:nvPicPr>
                      <p:cNvPr id="5132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5638800"/>
                        <a:ext cx="2638425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3" name="Object 30"/>
          <p:cNvGraphicFramePr>
            <a:graphicFrameLocks noChangeAspect="1"/>
          </p:cNvGraphicFramePr>
          <p:nvPr/>
        </p:nvGraphicFramePr>
        <p:xfrm>
          <a:off x="5862638" y="6091238"/>
          <a:ext cx="3205162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Equation" r:id="rId25" imgW="1676160" imgH="241200" progId="Equation.3">
                  <p:embed/>
                </p:oleObj>
              </mc:Choice>
              <mc:Fallback>
                <p:oleObj name="Equation" r:id="rId25" imgW="1676160" imgH="241200" progId="Equation.3">
                  <p:embed/>
                  <p:pic>
                    <p:nvPicPr>
                      <p:cNvPr id="5133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2638" y="6091238"/>
                        <a:ext cx="3205162" cy="46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4" name="Object 32"/>
          <p:cNvGraphicFramePr>
            <a:graphicFrameLocks noChangeAspect="1"/>
          </p:cNvGraphicFramePr>
          <p:nvPr/>
        </p:nvGraphicFramePr>
        <p:xfrm>
          <a:off x="5943600" y="5668963"/>
          <a:ext cx="2738438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Equation" r:id="rId27" imgW="1549080" imgH="241200" progId="Equation.3">
                  <p:embed/>
                </p:oleObj>
              </mc:Choice>
              <mc:Fallback>
                <p:oleObj name="Equation" r:id="rId27" imgW="1549080" imgH="241200" progId="Equation.3">
                  <p:embed/>
                  <p:pic>
                    <p:nvPicPr>
                      <p:cNvPr id="5134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5668963"/>
                        <a:ext cx="2738438" cy="427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5" name="Object 34"/>
          <p:cNvGraphicFramePr>
            <a:graphicFrameLocks noChangeAspect="1"/>
          </p:cNvGraphicFramePr>
          <p:nvPr/>
        </p:nvGraphicFramePr>
        <p:xfrm>
          <a:off x="5648325" y="8145463"/>
          <a:ext cx="12874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Equation" r:id="rId29" imgW="672840" imgH="228600" progId="Equation.3">
                  <p:embed/>
                </p:oleObj>
              </mc:Choice>
              <mc:Fallback>
                <p:oleObj name="Equation" r:id="rId29" imgW="672840" imgH="228600" progId="Equation.3">
                  <p:embed/>
                  <p:pic>
                    <p:nvPicPr>
                      <p:cNvPr id="5135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8325" y="8145463"/>
                        <a:ext cx="1287463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6" name="AutoShape 36"/>
          <p:cNvSpPr>
            <a:spLocks noChangeArrowheads="1"/>
          </p:cNvSpPr>
          <p:nvPr/>
        </p:nvSpPr>
        <p:spPr bwMode="auto">
          <a:xfrm flipV="1">
            <a:off x="457200" y="4572000"/>
            <a:ext cx="381000" cy="1143000"/>
          </a:xfrm>
          <a:prstGeom prst="curvedRightArrow">
            <a:avLst>
              <a:gd name="adj1" fmla="val 60000"/>
              <a:gd name="adj2" fmla="val 12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47" name="AutoShape 38"/>
          <p:cNvSpPr>
            <a:spLocks noChangeArrowheads="1"/>
          </p:cNvSpPr>
          <p:nvPr/>
        </p:nvSpPr>
        <p:spPr bwMode="auto">
          <a:xfrm>
            <a:off x="2743200" y="5867400"/>
            <a:ext cx="304800" cy="4572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136" name="Object 39"/>
          <p:cNvGraphicFramePr>
            <a:graphicFrameLocks noChangeAspect="1"/>
          </p:cNvGraphicFramePr>
          <p:nvPr/>
        </p:nvGraphicFramePr>
        <p:xfrm>
          <a:off x="3276600" y="5943600"/>
          <a:ext cx="1365250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Equation" r:id="rId30" imgW="952200" imgH="444240" progId="Equation.3">
                  <p:embed/>
                </p:oleObj>
              </mc:Choice>
              <mc:Fallback>
                <p:oleObj name="Equation" r:id="rId30" imgW="952200" imgH="444240" progId="Equation.3">
                  <p:embed/>
                  <p:pic>
                    <p:nvPicPr>
                      <p:cNvPr id="5136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5943600"/>
                        <a:ext cx="1365250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8" name="Line 42"/>
          <p:cNvSpPr>
            <a:spLocks noChangeShapeType="1"/>
          </p:cNvSpPr>
          <p:nvPr/>
        </p:nvSpPr>
        <p:spPr bwMode="auto">
          <a:xfrm flipH="1" flipV="1">
            <a:off x="4724400" y="6400800"/>
            <a:ext cx="457200" cy="228600"/>
          </a:xfrm>
          <a:prstGeom prst="line">
            <a:avLst/>
          </a:prstGeom>
          <a:noFill/>
          <a:ln w="28575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49" name="Text Box 43"/>
          <p:cNvSpPr txBox="1">
            <a:spLocks noChangeArrowheads="1"/>
          </p:cNvSpPr>
          <p:nvPr/>
        </p:nvSpPr>
        <p:spPr bwMode="auto">
          <a:xfrm>
            <a:off x="5089525" y="6477000"/>
            <a:ext cx="16891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FF0000"/>
                </a:solidFill>
              </a:rPr>
              <a:t>Truncation error</a:t>
            </a:r>
          </a:p>
        </p:txBody>
      </p:sp>
      <p:sp>
        <p:nvSpPr>
          <p:cNvPr id="5150" name="Text Box 44"/>
          <p:cNvSpPr txBox="1">
            <a:spLocks noChangeArrowheads="1"/>
          </p:cNvSpPr>
          <p:nvPr/>
        </p:nvSpPr>
        <p:spPr bwMode="auto">
          <a:xfrm>
            <a:off x="8382000" y="2286000"/>
            <a:ext cx="533400" cy="4064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solidFill>
                  <a:schemeClr val="tx2"/>
                </a:solidFill>
              </a:rPr>
              <a:t>A1</a:t>
            </a:r>
          </a:p>
        </p:txBody>
      </p:sp>
      <p:sp>
        <p:nvSpPr>
          <p:cNvPr id="5151" name="Text Box 45"/>
          <p:cNvSpPr txBox="1">
            <a:spLocks noChangeArrowheads="1"/>
          </p:cNvSpPr>
          <p:nvPr/>
        </p:nvSpPr>
        <p:spPr bwMode="auto">
          <a:xfrm>
            <a:off x="8458200" y="3276600"/>
            <a:ext cx="533400" cy="4064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solidFill>
                  <a:schemeClr val="tx2"/>
                </a:solidFill>
              </a:rPr>
              <a:t>A2</a:t>
            </a:r>
          </a:p>
        </p:txBody>
      </p:sp>
      <p:sp>
        <p:nvSpPr>
          <p:cNvPr id="5152" name="Text Box 46"/>
          <p:cNvSpPr txBox="1">
            <a:spLocks noChangeArrowheads="1"/>
          </p:cNvSpPr>
          <p:nvPr/>
        </p:nvSpPr>
        <p:spPr bwMode="auto">
          <a:xfrm>
            <a:off x="8458200" y="4495800"/>
            <a:ext cx="533400" cy="4064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solidFill>
                  <a:schemeClr val="tx2"/>
                </a:solidFill>
              </a:rPr>
              <a:t>A3</a:t>
            </a:r>
          </a:p>
        </p:txBody>
      </p:sp>
      <p:sp>
        <p:nvSpPr>
          <p:cNvPr id="5153" name="Text Box 47"/>
          <p:cNvSpPr txBox="1">
            <a:spLocks noChangeArrowheads="1"/>
          </p:cNvSpPr>
          <p:nvPr/>
        </p:nvSpPr>
        <p:spPr bwMode="auto">
          <a:xfrm>
            <a:off x="8458200" y="5257800"/>
            <a:ext cx="533400" cy="4064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solidFill>
                  <a:schemeClr val="tx2"/>
                </a:solidFill>
              </a:rPr>
              <a:t>A4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8B25F0C-897C-4A90-8EB3-A99F44B50A51}" type="slidenum">
              <a:rPr lang="en-US" sz="1400"/>
              <a:pPr eaLnBrk="1" hangingPunct="1"/>
              <a:t>13</a:t>
            </a:fld>
            <a:endParaRPr lang="en-US" sz="1400"/>
          </a:p>
        </p:txBody>
      </p:sp>
      <p:sp>
        <p:nvSpPr>
          <p:cNvPr id="6158" name="Rectangle 34"/>
          <p:cNvSpPr>
            <a:spLocks noChangeArrowheads="1"/>
          </p:cNvSpPr>
          <p:nvPr/>
        </p:nvSpPr>
        <p:spPr bwMode="auto">
          <a:xfrm>
            <a:off x="6553200" y="5715000"/>
            <a:ext cx="2362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z="3200"/>
              <a:t>Application of numerical methods in PDE (Truncation and Discretization errors)</a:t>
            </a:r>
          </a:p>
        </p:txBody>
      </p:sp>
      <p:sp>
        <p:nvSpPr>
          <p:cNvPr id="616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143000"/>
            <a:ext cx="7848600" cy="8382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2"/>
              </a:buClr>
              <a:buSzPct val="135000"/>
              <a:buFontTx/>
              <a:buChar char="•"/>
            </a:pPr>
            <a:r>
              <a:rPr lang="en-US" sz="2400"/>
              <a:t>Subtracting equations A2 and A4 gives the IBVP that governs the simulation numerical error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SzPct val="135000"/>
              <a:buFontTx/>
              <a:buNone/>
            </a:pPr>
            <a:endParaRPr lang="en-US" sz="2400"/>
          </a:p>
        </p:txBody>
      </p:sp>
      <p:graphicFrame>
        <p:nvGraphicFramePr>
          <p:cNvPr id="6146" name="Object 7"/>
          <p:cNvGraphicFramePr>
            <a:graphicFrameLocks noChangeAspect="1"/>
          </p:cNvGraphicFramePr>
          <p:nvPr/>
        </p:nvGraphicFramePr>
        <p:xfrm>
          <a:off x="2362200" y="1673225"/>
          <a:ext cx="4194175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2438280" imgH="444240" progId="Equation.3">
                  <p:embed/>
                </p:oleObj>
              </mc:Choice>
              <mc:Fallback>
                <p:oleObj name="Equation" r:id="rId3" imgW="2438280" imgH="444240" progId="Equation.3">
                  <p:embed/>
                  <p:pic>
                    <p:nvPicPr>
                      <p:cNvPr id="6146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1673225"/>
                        <a:ext cx="4194175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1" name="Rectangle 14"/>
          <p:cNvSpPr>
            <a:spLocks noChangeArrowheads="1"/>
          </p:cNvSpPr>
          <p:nvPr/>
        </p:nvSpPr>
        <p:spPr bwMode="auto">
          <a:xfrm>
            <a:off x="762000" y="3200400"/>
            <a:ext cx="7848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135000"/>
              <a:buFontTx/>
              <a:buChar char="•"/>
            </a:pPr>
            <a:r>
              <a:rPr lang="en-US" sz="2000">
                <a:latin typeface="Tahoma" charset="0"/>
              </a:rPr>
              <a:t>An IBVP for the modeling error M-T can be obtained by subtracting A1 and A2</a:t>
            </a:r>
            <a:r>
              <a:rPr lang="en-US" sz="2000">
                <a:latin typeface="Tahoma" charset="0"/>
                <a:cs typeface="Tahoma" charset="0"/>
              </a:rPr>
              <a:t>:</a:t>
            </a:r>
          </a:p>
        </p:txBody>
      </p:sp>
      <p:graphicFrame>
        <p:nvGraphicFramePr>
          <p:cNvPr id="6147" name="Object 21"/>
          <p:cNvGraphicFramePr>
            <a:graphicFrameLocks noChangeAspect="1"/>
          </p:cNvGraphicFramePr>
          <p:nvPr/>
        </p:nvGraphicFramePr>
        <p:xfrm>
          <a:off x="2438400" y="2405063"/>
          <a:ext cx="3952875" cy="41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5" imgW="2298600" imgH="241200" progId="Equation.3">
                  <p:embed/>
                </p:oleObj>
              </mc:Choice>
              <mc:Fallback>
                <p:oleObj name="Equation" r:id="rId5" imgW="2298600" imgH="241200" progId="Equation.3">
                  <p:embed/>
                  <p:pic>
                    <p:nvPicPr>
                      <p:cNvPr id="6147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405063"/>
                        <a:ext cx="3952875" cy="414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22"/>
          <p:cNvGraphicFramePr>
            <a:graphicFrameLocks noChangeAspect="1"/>
          </p:cNvGraphicFramePr>
          <p:nvPr/>
        </p:nvGraphicFramePr>
        <p:xfrm>
          <a:off x="2514600" y="2862263"/>
          <a:ext cx="3756025" cy="41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7" imgW="2184120" imgH="241200" progId="Equation.3">
                  <p:embed/>
                </p:oleObj>
              </mc:Choice>
              <mc:Fallback>
                <p:oleObj name="Equation" r:id="rId7" imgW="2184120" imgH="241200" progId="Equation.3">
                  <p:embed/>
                  <p:pic>
                    <p:nvPicPr>
                      <p:cNvPr id="6148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2862263"/>
                        <a:ext cx="3756025" cy="414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23"/>
          <p:cNvGraphicFramePr>
            <a:graphicFrameLocks noChangeAspect="1"/>
          </p:cNvGraphicFramePr>
          <p:nvPr/>
        </p:nvGraphicFramePr>
        <p:xfrm>
          <a:off x="6400800" y="1511300"/>
          <a:ext cx="1354138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9" imgW="787320" imgH="228600" progId="Equation.3">
                  <p:embed/>
                </p:oleObj>
              </mc:Choice>
              <mc:Fallback>
                <p:oleObj name="Equation" r:id="rId9" imgW="787320" imgH="228600" progId="Equation.3">
                  <p:embed/>
                  <p:pic>
                    <p:nvPicPr>
                      <p:cNvPr id="6149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1511300"/>
                        <a:ext cx="1354138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0" name="Object 24"/>
          <p:cNvGraphicFramePr>
            <a:graphicFrameLocks noChangeAspect="1"/>
          </p:cNvGraphicFramePr>
          <p:nvPr/>
        </p:nvGraphicFramePr>
        <p:xfrm>
          <a:off x="2503488" y="3810000"/>
          <a:ext cx="4062412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11" imgW="2361960" imgH="228600" progId="Equation.3">
                  <p:embed/>
                </p:oleObj>
              </mc:Choice>
              <mc:Fallback>
                <p:oleObj name="Equation" r:id="rId11" imgW="2361960" imgH="228600" progId="Equation.3">
                  <p:embed/>
                  <p:pic>
                    <p:nvPicPr>
                      <p:cNvPr id="615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3488" y="3810000"/>
                        <a:ext cx="4062412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1" name="Object 25"/>
          <p:cNvGraphicFramePr>
            <a:graphicFrameLocks noChangeAspect="1"/>
          </p:cNvGraphicFramePr>
          <p:nvPr/>
        </p:nvGraphicFramePr>
        <p:xfrm>
          <a:off x="2808288" y="4267200"/>
          <a:ext cx="3516312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13" imgW="2044440" imgH="228600" progId="Equation.3">
                  <p:embed/>
                </p:oleObj>
              </mc:Choice>
              <mc:Fallback>
                <p:oleObj name="Equation" r:id="rId13" imgW="2044440" imgH="228600" progId="Equation.3">
                  <p:embed/>
                  <p:pic>
                    <p:nvPicPr>
                      <p:cNvPr id="6151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8288" y="4267200"/>
                        <a:ext cx="3516312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2" name="Object 26"/>
          <p:cNvGraphicFramePr>
            <a:graphicFrameLocks noChangeAspect="1"/>
          </p:cNvGraphicFramePr>
          <p:nvPr/>
        </p:nvGraphicFramePr>
        <p:xfrm>
          <a:off x="2895600" y="4713288"/>
          <a:ext cx="3297238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15" imgW="1917360" imgH="228600" progId="Equation.3">
                  <p:embed/>
                </p:oleObj>
              </mc:Choice>
              <mc:Fallback>
                <p:oleObj name="Equation" r:id="rId15" imgW="1917360" imgH="228600" progId="Equation.3">
                  <p:embed/>
                  <p:pic>
                    <p:nvPicPr>
                      <p:cNvPr id="6152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713288"/>
                        <a:ext cx="3297238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2" name="Text Box 27"/>
          <p:cNvSpPr txBox="1">
            <a:spLocks noChangeArrowheads="1"/>
          </p:cNvSpPr>
          <p:nvPr/>
        </p:nvSpPr>
        <p:spPr bwMode="auto">
          <a:xfrm>
            <a:off x="8077200" y="2590800"/>
            <a:ext cx="533400" cy="4064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solidFill>
                  <a:schemeClr val="tx2"/>
                </a:solidFill>
              </a:rPr>
              <a:t>A5</a:t>
            </a:r>
          </a:p>
        </p:txBody>
      </p:sp>
      <p:sp>
        <p:nvSpPr>
          <p:cNvPr id="6163" name="Text Box 28"/>
          <p:cNvSpPr txBox="1">
            <a:spLocks noChangeArrowheads="1"/>
          </p:cNvSpPr>
          <p:nvPr/>
        </p:nvSpPr>
        <p:spPr bwMode="auto">
          <a:xfrm>
            <a:off x="8229600" y="4724400"/>
            <a:ext cx="533400" cy="4064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solidFill>
                  <a:schemeClr val="tx2"/>
                </a:solidFill>
              </a:rPr>
              <a:t>A6</a:t>
            </a:r>
          </a:p>
        </p:txBody>
      </p:sp>
      <p:sp>
        <p:nvSpPr>
          <p:cNvPr id="6164" name="Rectangle 29"/>
          <p:cNvSpPr>
            <a:spLocks noChangeArrowheads="1"/>
          </p:cNvSpPr>
          <p:nvPr/>
        </p:nvSpPr>
        <p:spPr bwMode="auto">
          <a:xfrm>
            <a:off x="762000" y="5105400"/>
            <a:ext cx="7848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135000"/>
              <a:buFontTx/>
              <a:buChar char="•"/>
            </a:pPr>
            <a:r>
              <a:rPr lang="en-US" sz="2000">
                <a:latin typeface="Tahoma" charset="0"/>
              </a:rPr>
              <a:t>Adding A5 and A6</a:t>
            </a:r>
            <a:endParaRPr lang="en-US" sz="2000">
              <a:latin typeface="Tahoma" charset="0"/>
              <a:cs typeface="Tahoma" charset="0"/>
            </a:endParaRPr>
          </a:p>
        </p:txBody>
      </p:sp>
      <p:graphicFrame>
        <p:nvGraphicFramePr>
          <p:cNvPr id="6153" name="Object 30"/>
          <p:cNvGraphicFramePr>
            <a:graphicFrameLocks noChangeAspect="1"/>
          </p:cNvGraphicFramePr>
          <p:nvPr/>
        </p:nvGraphicFramePr>
        <p:xfrm>
          <a:off x="3070225" y="5410200"/>
          <a:ext cx="3254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17" imgW="1892160" imgH="228600" progId="Equation.3">
                  <p:embed/>
                </p:oleObj>
              </mc:Choice>
              <mc:Fallback>
                <p:oleObj name="Equation" r:id="rId17" imgW="1892160" imgH="228600" progId="Equation.3">
                  <p:embed/>
                  <p:pic>
                    <p:nvPicPr>
                      <p:cNvPr id="6153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0225" y="5410200"/>
                        <a:ext cx="3254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4" name="Object 31"/>
          <p:cNvGraphicFramePr>
            <a:graphicFrameLocks noChangeAspect="1"/>
          </p:cNvGraphicFramePr>
          <p:nvPr/>
        </p:nvGraphicFramePr>
        <p:xfrm>
          <a:off x="2895600" y="5791200"/>
          <a:ext cx="3429000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Equation" r:id="rId19" imgW="1993680" imgH="241200" progId="Equation.3">
                  <p:embed/>
                </p:oleObj>
              </mc:Choice>
              <mc:Fallback>
                <p:oleObj name="Equation" r:id="rId19" imgW="1993680" imgH="241200" progId="Equation.3">
                  <p:embed/>
                  <p:pic>
                    <p:nvPicPr>
                      <p:cNvPr id="6154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5791200"/>
                        <a:ext cx="3429000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5" name="Object 32"/>
          <p:cNvGraphicFramePr>
            <a:graphicFrameLocks noChangeAspect="1"/>
          </p:cNvGraphicFramePr>
          <p:nvPr/>
        </p:nvGraphicFramePr>
        <p:xfrm>
          <a:off x="2906713" y="6238875"/>
          <a:ext cx="358140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21" imgW="2082600" imgH="241200" progId="Equation.3">
                  <p:embed/>
                </p:oleObj>
              </mc:Choice>
              <mc:Fallback>
                <p:oleObj name="Equation" r:id="rId21" imgW="2082600" imgH="241200" progId="Equation.3">
                  <p:embed/>
                  <p:pic>
                    <p:nvPicPr>
                      <p:cNvPr id="6155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6713" y="6238875"/>
                        <a:ext cx="3581400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6" name="Object 33"/>
          <p:cNvGraphicFramePr>
            <a:graphicFrameLocks noChangeAspect="1"/>
          </p:cNvGraphicFramePr>
          <p:nvPr/>
        </p:nvGraphicFramePr>
        <p:xfrm>
          <a:off x="6553200" y="5791200"/>
          <a:ext cx="2379663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Equation" r:id="rId23" imgW="1384200" imgH="228600" progId="Equation.3">
                  <p:embed/>
                </p:oleObj>
              </mc:Choice>
              <mc:Fallback>
                <p:oleObj name="Equation" r:id="rId23" imgW="1384200" imgH="228600" progId="Equation.3">
                  <p:embed/>
                  <p:pic>
                    <p:nvPicPr>
                      <p:cNvPr id="6156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5791200"/>
                        <a:ext cx="2379663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5CE79DF-477F-471B-BA96-D2AF9BC5A8EF}" type="slidenum">
              <a:rPr lang="en-US" sz="1400"/>
              <a:pPr eaLnBrk="1" hangingPunct="1"/>
              <a:t>14</a:t>
            </a:fld>
            <a:endParaRPr lang="en-US" sz="140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  <a:noFill/>
        </p:spPr>
        <p:txBody>
          <a:bodyPr/>
          <a:lstStyle/>
          <a:p>
            <a:pPr eaLnBrk="1" hangingPunct="1"/>
            <a:r>
              <a:rPr lang="en-US" sz="3600"/>
              <a:t>Numerical grids and coordinates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219200"/>
            <a:ext cx="7162800" cy="51054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r>
              <a:rPr lang="en-US" sz="2400"/>
              <a:t>The discrete locations at which the variables are to be calculated are defined by the numerical grid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r>
              <a:rPr lang="en-US" sz="2400"/>
              <a:t>Numerical grid is a discrete representation of the geometric domain on which the problem is to be solved. It divides the solution domain into a finite number of sub-domains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r>
              <a:rPr lang="en-US" sz="2400"/>
              <a:t>Type of numerical grids: 1. structured (regular grid), 2. Block-structured grids, and 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400"/>
              <a:t>   3. Unstructured grids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r>
              <a:rPr lang="en-US" sz="2400"/>
              <a:t>Detailed explanations of numerical grids will be presented in the last lecture of this CFD lecture series.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r>
              <a:rPr lang="en-US" sz="2400"/>
              <a:t>Different coordinates have been covered in “Introduction to CFD”</a:t>
            </a:r>
          </a:p>
        </p:txBody>
      </p:sp>
      <p:sp>
        <p:nvSpPr>
          <p:cNvPr id="34821" name="Text Box 4"/>
          <p:cNvSpPr txBox="1">
            <a:spLocks noChangeArrowheads="1"/>
          </p:cNvSpPr>
          <p:nvPr/>
        </p:nvSpPr>
        <p:spPr bwMode="auto">
          <a:xfrm>
            <a:off x="1393825" y="51736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942B4DD-6567-47B0-B7CD-1CF23F33F377}" type="slidenum">
              <a:rPr lang="en-US" sz="1400"/>
              <a:pPr eaLnBrk="1" hangingPunct="1"/>
              <a:t>15</a:t>
            </a:fld>
            <a:endParaRPr lang="en-US" sz="140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686800" cy="1143000"/>
          </a:xfrm>
          <a:noFill/>
        </p:spPr>
        <p:txBody>
          <a:bodyPr/>
          <a:lstStyle/>
          <a:p>
            <a:pPr eaLnBrk="1" hangingPunct="1"/>
            <a:r>
              <a:rPr lang="en-US" sz="2800"/>
              <a:t>Components of numerical methods</a:t>
            </a:r>
            <a:br>
              <a:rPr lang="en-US" sz="2800"/>
            </a:br>
            <a:r>
              <a:rPr lang="en-US" sz="2800"/>
              <a:t>(Solution of linear equation systems, introduction)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447800"/>
            <a:ext cx="7162800" cy="42672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r>
              <a:rPr lang="en-US" sz="2400"/>
              <a:t>The result of the discretization using either FD or FV, is a system of algebraic equations, which are linear or non-linear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endParaRPr lang="en-US" sz="2400"/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endParaRPr lang="en-US" sz="2400"/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r>
              <a:rPr lang="en-US" sz="2400"/>
              <a:t>For non-linear case, the system must be solved using iterative methods, i.e. initial guess</a:t>
            </a:r>
            <a:r>
              <a:rPr lang="en-US" sz="2400">
                <a:sym typeface="Wingdings" pitchFamily="2" charset="2"/>
              </a:rPr>
              <a:t> iterate converged results obtained.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r>
              <a:rPr lang="en-US" sz="2400">
                <a:sym typeface="Wingdings" pitchFamily="2" charset="2"/>
              </a:rPr>
              <a:t>The matrices derived from partial differential equations are always </a:t>
            </a:r>
            <a:r>
              <a:rPr lang="en-US" sz="2400">
                <a:solidFill>
                  <a:srgbClr val="FF0000"/>
                </a:solidFill>
                <a:sym typeface="Wingdings" pitchFamily="2" charset="2"/>
              </a:rPr>
              <a:t>sparse</a:t>
            </a:r>
            <a:r>
              <a:rPr lang="en-US" sz="2400">
                <a:sym typeface="Wingdings" pitchFamily="2" charset="2"/>
              </a:rPr>
              <a:t> with the non-zero elements of the matrices lie on a small number of well-defined diagonals</a:t>
            </a:r>
            <a:endParaRPr lang="en-US" sz="2400"/>
          </a:p>
        </p:txBody>
      </p:sp>
      <p:sp>
        <p:nvSpPr>
          <p:cNvPr id="7174" name="Text Box 12"/>
          <p:cNvSpPr txBox="1">
            <a:spLocks noChangeArrowheads="1"/>
          </p:cNvSpPr>
          <p:nvPr/>
        </p:nvSpPr>
        <p:spPr bwMode="auto">
          <a:xfrm>
            <a:off x="1393825" y="51736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7170" name="Object 53"/>
          <p:cNvGraphicFramePr>
            <a:graphicFrameLocks noChangeAspect="1"/>
          </p:cNvGraphicFramePr>
          <p:nvPr/>
        </p:nvGraphicFramePr>
        <p:xfrm>
          <a:off x="3759200" y="2357438"/>
          <a:ext cx="149860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3" imgW="533160" imgH="203040" progId="Equation.3">
                  <p:embed/>
                </p:oleObj>
              </mc:Choice>
              <mc:Fallback>
                <p:oleObj name="Equation" r:id="rId3" imgW="533160" imgH="203040" progId="Equation.3">
                  <p:embed/>
                  <p:pic>
                    <p:nvPicPr>
                      <p:cNvPr id="717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9200" y="2357438"/>
                        <a:ext cx="1498600" cy="568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6027CA3-F373-4313-A7CA-C842B0AD4050}" type="slidenum">
              <a:rPr lang="en-US" sz="1400"/>
              <a:pPr eaLnBrk="1" hangingPunct="1"/>
              <a:t>16</a:t>
            </a:fld>
            <a:endParaRPr lang="en-US" sz="1400"/>
          </a:p>
        </p:txBody>
      </p:sp>
      <p:sp>
        <p:nvSpPr>
          <p:cNvPr id="82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z="3200"/>
              <a:t>Solution of linear equation systems (direct methods)</a:t>
            </a:r>
          </a:p>
        </p:txBody>
      </p:sp>
      <p:sp>
        <p:nvSpPr>
          <p:cNvPr id="82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143000"/>
            <a:ext cx="7772400" cy="17526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Gauss Elimination</a:t>
            </a:r>
            <a:r>
              <a:rPr lang="en-US" sz="2000"/>
              <a:t>: Basic methods for solving linear systems of algebraic equations but does not vectorize or parallelize well and is rarely used without modifications in CFD problems.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endParaRPr lang="en-US" sz="2000"/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endParaRPr lang="en-US" sz="2000"/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endParaRPr lang="en-US" sz="2000"/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endParaRPr lang="en-US" sz="2000"/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endParaRPr lang="en-US" sz="2000"/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endParaRPr lang="en-US" sz="2000"/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LU Decomposition</a:t>
            </a:r>
            <a:r>
              <a:rPr lang="en-US" sz="2000"/>
              <a:t>: the factorization can be performed without knowing the vector Q 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endParaRPr lang="en-US" sz="2000">
              <a:sym typeface="Wingdings" pitchFamily="2" charset="2"/>
            </a:endParaRP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r>
              <a:rPr lang="en-US" sz="2000">
                <a:solidFill>
                  <a:srgbClr val="FF0000"/>
                </a:solidFill>
                <a:sym typeface="Wingdings" pitchFamily="2" charset="2"/>
              </a:rPr>
              <a:t>Tridiagonal Systems</a:t>
            </a:r>
            <a:r>
              <a:rPr lang="en-US" sz="2000">
                <a:sym typeface="Wingdings" pitchFamily="2" charset="2"/>
              </a:rPr>
              <a:t>: </a:t>
            </a:r>
            <a:r>
              <a:rPr lang="en-US" sz="2000" i="1">
                <a:solidFill>
                  <a:schemeClr val="tx2"/>
                </a:solidFill>
                <a:sym typeface="Wingdings" pitchFamily="2" charset="2"/>
              </a:rPr>
              <a:t>Thomas Algorithm</a:t>
            </a:r>
            <a:r>
              <a:rPr lang="en-US" sz="2000">
                <a:sym typeface="Wingdings" pitchFamily="2" charset="2"/>
              </a:rPr>
              <a:t> or </a:t>
            </a:r>
            <a:r>
              <a:rPr lang="en-US" sz="2000" i="1">
                <a:solidFill>
                  <a:schemeClr val="tx2"/>
                </a:solidFill>
                <a:sym typeface="Wingdings" pitchFamily="2" charset="2"/>
              </a:rPr>
              <a:t>Tridiagonal Matrix Algorithm (TDMA)  P95</a:t>
            </a:r>
            <a:endParaRPr lang="en-US" sz="2000" i="1">
              <a:solidFill>
                <a:schemeClr val="tx2"/>
              </a:solidFill>
            </a:endParaRPr>
          </a:p>
        </p:txBody>
      </p:sp>
      <p:sp>
        <p:nvSpPr>
          <p:cNvPr id="8208" name="Text Box 4"/>
          <p:cNvSpPr txBox="1">
            <a:spLocks noChangeArrowheads="1"/>
          </p:cNvSpPr>
          <p:nvPr/>
        </p:nvSpPr>
        <p:spPr bwMode="auto">
          <a:xfrm>
            <a:off x="1393825" y="51736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8194" name="Object 7"/>
          <p:cNvGraphicFramePr>
            <a:graphicFrameLocks noGrp="1" noChangeAspect="1"/>
          </p:cNvGraphicFramePr>
          <p:nvPr>
            <p:ph sz="half" idx="2"/>
          </p:nvPr>
        </p:nvGraphicFramePr>
        <p:xfrm>
          <a:off x="2667000" y="5105400"/>
          <a:ext cx="3581400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3" imgW="1790640" imgH="241200" progId="Equation.3">
                  <p:embed/>
                </p:oleObj>
              </mc:Choice>
              <mc:Fallback>
                <p:oleObj name="Equation" r:id="rId3" imgW="1790640" imgH="241200" progId="Equation.3">
                  <p:embed/>
                  <p:pic>
                    <p:nvPicPr>
                      <p:cNvPr id="8194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5105400"/>
                        <a:ext cx="3581400" cy="48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27"/>
          <p:cNvGraphicFramePr>
            <a:graphicFrameLocks noChangeAspect="1"/>
          </p:cNvGraphicFramePr>
          <p:nvPr/>
        </p:nvGraphicFramePr>
        <p:xfrm>
          <a:off x="642938" y="5641975"/>
          <a:ext cx="2405062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5" imgW="1117440" imgH="457200" progId="Equation.3">
                  <p:embed/>
                </p:oleObj>
              </mc:Choice>
              <mc:Fallback>
                <p:oleObj name="Equation" r:id="rId5" imgW="1117440" imgH="457200" progId="Equation.3">
                  <p:embed/>
                  <p:pic>
                    <p:nvPicPr>
                      <p:cNvPr id="8195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8" y="5641975"/>
                        <a:ext cx="2405062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6" name="Object 28"/>
          <p:cNvGraphicFramePr>
            <a:graphicFrameLocks noChangeAspect="1"/>
          </p:cNvGraphicFramePr>
          <p:nvPr/>
        </p:nvGraphicFramePr>
        <p:xfrm>
          <a:off x="3454400" y="5721350"/>
          <a:ext cx="1955800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7" imgW="1079280" imgH="457200" progId="Equation.3">
                  <p:embed/>
                </p:oleObj>
              </mc:Choice>
              <mc:Fallback>
                <p:oleObj name="Equation" r:id="rId7" imgW="1079280" imgH="457200" progId="Equation.3">
                  <p:embed/>
                  <p:pic>
                    <p:nvPicPr>
                      <p:cNvPr id="8196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4400" y="5721350"/>
                        <a:ext cx="1955800" cy="83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29"/>
          <p:cNvGraphicFramePr>
            <a:graphicFrameLocks noChangeAspect="1"/>
          </p:cNvGraphicFramePr>
          <p:nvPr/>
        </p:nvGraphicFramePr>
        <p:xfrm>
          <a:off x="5900738" y="5721350"/>
          <a:ext cx="2024062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9" imgW="1117440" imgH="457200" progId="Equation.3">
                  <p:embed/>
                </p:oleObj>
              </mc:Choice>
              <mc:Fallback>
                <p:oleObj name="Equation" r:id="rId9" imgW="1117440" imgH="457200" progId="Equation.3">
                  <p:embed/>
                  <p:pic>
                    <p:nvPicPr>
                      <p:cNvPr id="8197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0738" y="5721350"/>
                        <a:ext cx="2024062" cy="83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8" name="Object 30"/>
          <p:cNvGraphicFramePr>
            <a:graphicFrameLocks noChangeAspect="1"/>
          </p:cNvGraphicFramePr>
          <p:nvPr/>
        </p:nvGraphicFramePr>
        <p:xfrm>
          <a:off x="228600" y="1981200"/>
          <a:ext cx="2895600" cy="171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Equation" r:id="rId11" imgW="2361960" imgH="1396800" progId="Equation.3">
                  <p:embed/>
                </p:oleObj>
              </mc:Choice>
              <mc:Fallback>
                <p:oleObj name="Equation" r:id="rId11" imgW="2361960" imgH="1396800" progId="Equation.3">
                  <p:embed/>
                  <p:pic>
                    <p:nvPicPr>
                      <p:cNvPr id="8198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981200"/>
                        <a:ext cx="2895600" cy="171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9" name="Object 31"/>
          <p:cNvGraphicFramePr>
            <a:graphicFrameLocks noChangeAspect="1"/>
          </p:cNvGraphicFramePr>
          <p:nvPr/>
        </p:nvGraphicFramePr>
        <p:xfrm>
          <a:off x="3276600" y="1981200"/>
          <a:ext cx="2879725" cy="171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Equation" r:id="rId13" imgW="2349360" imgH="1396800" progId="Equation.3">
                  <p:embed/>
                </p:oleObj>
              </mc:Choice>
              <mc:Fallback>
                <p:oleObj name="Equation" r:id="rId13" imgW="2349360" imgH="1396800" progId="Equation.3">
                  <p:embed/>
                  <p:pic>
                    <p:nvPicPr>
                      <p:cNvPr id="8199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981200"/>
                        <a:ext cx="2879725" cy="171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0" name="Object 32"/>
          <p:cNvGraphicFramePr>
            <a:graphicFrameLocks noChangeAspect="1"/>
          </p:cNvGraphicFramePr>
          <p:nvPr/>
        </p:nvGraphicFramePr>
        <p:xfrm>
          <a:off x="6629400" y="1905000"/>
          <a:ext cx="1127125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Equation" r:id="rId15" imgW="622080" imgH="431640" progId="Equation.3">
                  <p:embed/>
                </p:oleObj>
              </mc:Choice>
              <mc:Fallback>
                <p:oleObj name="Equation" r:id="rId15" imgW="622080" imgH="431640" progId="Equation.3">
                  <p:embed/>
                  <p:pic>
                    <p:nvPicPr>
                      <p:cNvPr id="820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1905000"/>
                        <a:ext cx="1127125" cy="785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1" name="Object 33"/>
          <p:cNvGraphicFramePr>
            <a:graphicFrameLocks noChangeAspect="1"/>
          </p:cNvGraphicFramePr>
          <p:nvPr/>
        </p:nvGraphicFramePr>
        <p:xfrm>
          <a:off x="6324600" y="2667000"/>
          <a:ext cx="2057400" cy="107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17" imgW="1244520" imgH="647640" progId="Equation.3">
                  <p:embed/>
                </p:oleObj>
              </mc:Choice>
              <mc:Fallback>
                <p:oleObj name="Equation" r:id="rId17" imgW="1244520" imgH="647640" progId="Equation.3">
                  <p:embed/>
                  <p:pic>
                    <p:nvPicPr>
                      <p:cNvPr id="8201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2667000"/>
                        <a:ext cx="2057400" cy="1076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2" name="Object 34"/>
          <p:cNvGraphicFramePr>
            <a:graphicFrameLocks noChangeAspect="1"/>
          </p:cNvGraphicFramePr>
          <p:nvPr/>
        </p:nvGraphicFramePr>
        <p:xfrm>
          <a:off x="3683000" y="4191000"/>
          <a:ext cx="10414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Equation" r:id="rId19" imgW="520560" imgH="177480" progId="Equation.3">
                  <p:embed/>
                </p:oleObj>
              </mc:Choice>
              <mc:Fallback>
                <p:oleObj name="Equation" r:id="rId19" imgW="520560" imgH="177480" progId="Equation.3">
                  <p:embed/>
                  <p:pic>
                    <p:nvPicPr>
                      <p:cNvPr id="8202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0" y="4191000"/>
                        <a:ext cx="10414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3" name="Object 35"/>
          <p:cNvGraphicFramePr>
            <a:graphicFrameLocks noChangeAspect="1"/>
          </p:cNvGraphicFramePr>
          <p:nvPr/>
        </p:nvGraphicFramePr>
        <p:xfrm>
          <a:off x="5156200" y="4191000"/>
          <a:ext cx="10160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Equation" r:id="rId21" imgW="507960" imgH="177480" progId="Equation.3">
                  <p:embed/>
                </p:oleObj>
              </mc:Choice>
              <mc:Fallback>
                <p:oleObj name="Equation" r:id="rId21" imgW="507960" imgH="177480" progId="Equation.3">
                  <p:embed/>
                  <p:pic>
                    <p:nvPicPr>
                      <p:cNvPr id="8203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6200" y="4191000"/>
                        <a:ext cx="10160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4" name="Object 36"/>
          <p:cNvGraphicFramePr>
            <a:graphicFrameLocks noChangeAspect="1"/>
          </p:cNvGraphicFramePr>
          <p:nvPr/>
        </p:nvGraphicFramePr>
        <p:xfrm>
          <a:off x="6553200" y="4165600"/>
          <a:ext cx="10160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Equation" r:id="rId23" imgW="507960" imgH="203040" progId="Equation.3">
                  <p:embed/>
                </p:oleObj>
              </mc:Choice>
              <mc:Fallback>
                <p:oleObj name="Equation" r:id="rId23" imgW="507960" imgH="203040" progId="Equation.3">
                  <p:embed/>
                  <p:pic>
                    <p:nvPicPr>
                      <p:cNvPr id="8204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4165600"/>
                        <a:ext cx="10160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A1F5477-58FA-4BF6-94F1-1F6C573F7DBF}" type="slidenum">
              <a:rPr lang="en-US" sz="1400"/>
              <a:pPr eaLnBrk="1" hangingPunct="1"/>
              <a:t>17</a:t>
            </a:fld>
            <a:endParaRPr lang="en-US" sz="1400"/>
          </a:p>
        </p:txBody>
      </p:sp>
      <p:sp>
        <p:nvSpPr>
          <p:cNvPr id="9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z="3200"/>
              <a:t>Solution of linear equation systems (iterative methods)</a:t>
            </a:r>
          </a:p>
        </p:txBody>
      </p:sp>
      <p:sp>
        <p:nvSpPr>
          <p:cNvPr id="9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772400" cy="17526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Why use iterative methods</a:t>
            </a:r>
            <a:r>
              <a:rPr lang="en-US" sz="2000"/>
              <a:t>: 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000"/>
              <a:t>     1. in CFD, the cost of direct methods is too high since the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000"/>
              <a:t>         triangular factors of sparse matrices are not sparse. 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000"/>
              <a:t>     2. Discretization error is larger than the accuracy of the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000"/>
              <a:t>         computer arithmetic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Purpose of iteration methods</a:t>
            </a:r>
            <a:r>
              <a:rPr lang="en-US" sz="2000"/>
              <a:t>: drive both the residual and iterative error to be zero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r>
              <a:rPr lang="en-US" sz="2000"/>
              <a:t>Rapid convergence of an iterative method is key to its effectiveness.</a:t>
            </a:r>
          </a:p>
        </p:txBody>
      </p:sp>
      <p:sp>
        <p:nvSpPr>
          <p:cNvPr id="9228" name="Text Box 4"/>
          <p:cNvSpPr txBox="1">
            <a:spLocks noChangeArrowheads="1"/>
          </p:cNvSpPr>
          <p:nvPr/>
        </p:nvSpPr>
        <p:spPr bwMode="auto">
          <a:xfrm>
            <a:off x="1393825" y="51736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9218" name="Object 5"/>
          <p:cNvGraphicFramePr>
            <a:graphicFrameLocks noGrp="1" noChangeAspect="1"/>
          </p:cNvGraphicFramePr>
          <p:nvPr>
            <p:ph sz="half" idx="2"/>
          </p:nvPr>
        </p:nvGraphicFramePr>
        <p:xfrm>
          <a:off x="1676400" y="4343400"/>
          <a:ext cx="1389063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3" imgW="533160" imgH="203040" progId="Equation.3">
                  <p:embed/>
                </p:oleObj>
              </mc:Choice>
              <mc:Fallback>
                <p:oleObj name="Equation" r:id="rId3" imgW="533160" imgH="203040" progId="Equation.3">
                  <p:embed/>
                  <p:pic>
                    <p:nvPicPr>
                      <p:cNvPr id="921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343400"/>
                        <a:ext cx="1389063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15"/>
          <p:cNvGraphicFramePr>
            <a:graphicFrameLocks noChangeAspect="1"/>
          </p:cNvGraphicFramePr>
          <p:nvPr/>
        </p:nvGraphicFramePr>
        <p:xfrm>
          <a:off x="3429000" y="4267200"/>
          <a:ext cx="2314575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Equation" r:id="rId5" imgW="888840" imgH="228600" progId="Equation.3">
                  <p:embed/>
                </p:oleObj>
              </mc:Choice>
              <mc:Fallback>
                <p:oleObj name="Equation" r:id="rId5" imgW="888840" imgH="228600" progId="Equation.3">
                  <p:embed/>
                  <p:pic>
                    <p:nvPicPr>
                      <p:cNvPr id="921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267200"/>
                        <a:ext cx="2314575" cy="59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16"/>
          <p:cNvGraphicFramePr>
            <a:graphicFrameLocks noChangeAspect="1"/>
          </p:cNvGraphicFramePr>
          <p:nvPr/>
        </p:nvGraphicFramePr>
        <p:xfrm>
          <a:off x="6172200" y="4267200"/>
          <a:ext cx="2016125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7" imgW="774360" imgH="203040" progId="Equation.3">
                  <p:embed/>
                </p:oleObj>
              </mc:Choice>
              <mc:Fallback>
                <p:oleObj name="Equation" r:id="rId7" imgW="774360" imgH="203040" progId="Equation.3">
                  <p:embed/>
                  <p:pic>
                    <p:nvPicPr>
                      <p:cNvPr id="922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4267200"/>
                        <a:ext cx="2016125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18"/>
          <p:cNvGraphicFramePr>
            <a:graphicFrameLocks noChangeAspect="1"/>
          </p:cNvGraphicFramePr>
          <p:nvPr/>
        </p:nvGraphicFramePr>
        <p:xfrm>
          <a:off x="3657600" y="5029200"/>
          <a:ext cx="1619250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quation" r:id="rId9" imgW="622080" imgH="228600" progId="Equation.3">
                  <p:embed/>
                </p:oleObj>
              </mc:Choice>
              <mc:Fallback>
                <p:oleObj name="Equation" r:id="rId9" imgW="622080" imgH="228600" progId="Equation.3">
                  <p:embed/>
                  <p:pic>
                    <p:nvPicPr>
                      <p:cNvPr id="9221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5029200"/>
                        <a:ext cx="1619250" cy="59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9" name="Text Box 19"/>
          <p:cNvSpPr txBox="1">
            <a:spLocks noChangeArrowheads="1"/>
          </p:cNvSpPr>
          <p:nvPr/>
        </p:nvSpPr>
        <p:spPr bwMode="auto">
          <a:xfrm>
            <a:off x="1279525" y="5653088"/>
            <a:ext cx="4025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solidFill>
                  <a:schemeClr val="tx2"/>
                </a:solidFill>
              </a:rPr>
              <a:t>Approximate solution after n iteration</a:t>
            </a:r>
          </a:p>
        </p:txBody>
      </p:sp>
      <p:graphicFrame>
        <p:nvGraphicFramePr>
          <p:cNvPr id="9222" name="Object 20"/>
          <p:cNvGraphicFramePr>
            <a:graphicFrameLocks noChangeAspect="1"/>
          </p:cNvGraphicFramePr>
          <p:nvPr/>
        </p:nvGraphicFramePr>
        <p:xfrm>
          <a:off x="914400" y="5646738"/>
          <a:ext cx="409575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Equation" r:id="rId11" imgW="215640" imgH="190440" progId="Equation.3">
                  <p:embed/>
                </p:oleObj>
              </mc:Choice>
              <mc:Fallback>
                <p:oleObj name="Equation" r:id="rId11" imgW="215640" imgH="190440" progId="Equation.3">
                  <p:embed/>
                  <p:pic>
                    <p:nvPicPr>
                      <p:cNvPr id="9222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646738"/>
                        <a:ext cx="409575" cy="363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0" name="Text Box 21"/>
          <p:cNvSpPr txBox="1">
            <a:spLocks noChangeArrowheads="1"/>
          </p:cNvSpPr>
          <p:nvPr/>
        </p:nvSpPr>
        <p:spPr bwMode="auto">
          <a:xfrm>
            <a:off x="6862763" y="5638800"/>
            <a:ext cx="9858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solidFill>
                  <a:schemeClr val="tx2"/>
                </a:solidFill>
              </a:rPr>
              <a:t>residual</a:t>
            </a:r>
          </a:p>
        </p:txBody>
      </p:sp>
      <p:graphicFrame>
        <p:nvGraphicFramePr>
          <p:cNvPr id="9223" name="Object 22"/>
          <p:cNvGraphicFramePr>
            <a:graphicFrameLocks noChangeAspect="1"/>
          </p:cNvGraphicFramePr>
          <p:nvPr/>
        </p:nvGraphicFramePr>
        <p:xfrm>
          <a:off x="6548438" y="5602288"/>
          <a:ext cx="385762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Equation" r:id="rId13" imgW="203040" imgH="228600" progId="Equation.3">
                  <p:embed/>
                </p:oleObj>
              </mc:Choice>
              <mc:Fallback>
                <p:oleObj name="Equation" r:id="rId13" imgW="203040" imgH="228600" progId="Equation.3">
                  <p:embed/>
                  <p:pic>
                    <p:nvPicPr>
                      <p:cNvPr id="9223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8438" y="5602288"/>
                        <a:ext cx="385762" cy="43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4" name="Object 23"/>
          <p:cNvGraphicFramePr>
            <a:graphicFrameLocks noChangeAspect="1"/>
          </p:cNvGraphicFramePr>
          <p:nvPr/>
        </p:nvGraphicFramePr>
        <p:xfrm>
          <a:off x="957263" y="6096000"/>
          <a:ext cx="338137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Equation" r:id="rId15" imgW="177480" imgH="203040" progId="Equation.3">
                  <p:embed/>
                </p:oleObj>
              </mc:Choice>
              <mc:Fallback>
                <p:oleObj name="Equation" r:id="rId15" imgW="177480" imgH="203040" progId="Equation.3">
                  <p:embed/>
                  <p:pic>
                    <p:nvPicPr>
                      <p:cNvPr id="9224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7263" y="6096000"/>
                        <a:ext cx="338137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1" name="Text Box 24"/>
          <p:cNvSpPr txBox="1">
            <a:spLocks noChangeArrowheads="1"/>
          </p:cNvSpPr>
          <p:nvPr/>
        </p:nvSpPr>
        <p:spPr bwMode="auto">
          <a:xfrm>
            <a:off x="1295400" y="6080125"/>
            <a:ext cx="15970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solidFill>
                  <a:schemeClr val="tx2"/>
                </a:solidFill>
              </a:rPr>
              <a:t>Iteration error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1624E19-F273-4367-975A-6E582DE9C93E}" type="slidenum">
              <a:rPr lang="en-US" sz="1400"/>
              <a:pPr eaLnBrk="1" hangingPunct="1"/>
              <a:t>18</a:t>
            </a:fld>
            <a:endParaRPr lang="en-US" sz="140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90600"/>
          </a:xfrm>
        </p:spPr>
        <p:txBody>
          <a:bodyPr/>
          <a:lstStyle/>
          <a:p>
            <a:pPr eaLnBrk="1" hangingPunct="1"/>
            <a:r>
              <a:rPr lang="en-US" sz="3200"/>
              <a:t>Solution of linear equation systems (iterative methods, cont’d)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524000"/>
            <a:ext cx="7772400" cy="38100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r>
              <a:rPr lang="en-US" sz="2400">
                <a:solidFill>
                  <a:srgbClr val="FF0000"/>
                </a:solidFill>
              </a:rPr>
              <a:t>Typical iterative methods</a:t>
            </a:r>
            <a:r>
              <a:rPr lang="en-US" sz="2400"/>
              <a:t>: 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400"/>
              <a:t>     1. Jacobi method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400"/>
              <a:t>     2. Gauss-Seidel method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400"/>
              <a:t>     3. Successive Over-Relaxation (SOR), or LSOR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400"/>
              <a:t>     4. Alternative Direction Implicit (ADI) method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400"/>
              <a:t>     5. Conjugate Gradient Methods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400"/>
              <a:t>     6. Biconjugate Gradients and CGSTAB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400"/>
              <a:t>     7. Multigrid Methods</a:t>
            </a:r>
          </a:p>
        </p:txBody>
      </p:sp>
      <p:sp>
        <p:nvSpPr>
          <p:cNvPr id="35845" name="Text Box 4"/>
          <p:cNvSpPr txBox="1">
            <a:spLocks noChangeArrowheads="1"/>
          </p:cNvSpPr>
          <p:nvPr/>
        </p:nvSpPr>
        <p:spPr bwMode="auto">
          <a:xfrm>
            <a:off x="1393825" y="51736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F0220CD-E79C-4069-9703-95674524A727}" type="slidenum">
              <a:rPr lang="en-US" sz="1400"/>
              <a:pPr eaLnBrk="1" hangingPunct="1"/>
              <a:t>19</a:t>
            </a:fld>
            <a:endParaRPr lang="en-US" sz="1400"/>
          </a:p>
        </p:txBody>
      </p:sp>
      <p:sp>
        <p:nvSpPr>
          <p:cNvPr id="10253" name="Rectangle 27"/>
          <p:cNvSpPr>
            <a:spLocks noChangeArrowheads="1"/>
          </p:cNvSpPr>
          <p:nvPr/>
        </p:nvSpPr>
        <p:spPr bwMode="auto">
          <a:xfrm>
            <a:off x="3505200" y="1752600"/>
            <a:ext cx="19812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Rectangle 26"/>
          <p:cNvSpPr>
            <a:spLocks noChangeArrowheads="1"/>
          </p:cNvSpPr>
          <p:nvPr/>
        </p:nvSpPr>
        <p:spPr bwMode="auto">
          <a:xfrm>
            <a:off x="1143000" y="1752600"/>
            <a:ext cx="19812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Rectangle 25"/>
          <p:cNvSpPr>
            <a:spLocks noChangeArrowheads="1"/>
          </p:cNvSpPr>
          <p:nvPr/>
        </p:nvSpPr>
        <p:spPr bwMode="auto">
          <a:xfrm>
            <a:off x="3048000" y="3505200"/>
            <a:ext cx="39624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6" name="Rectangle 24"/>
          <p:cNvSpPr>
            <a:spLocks noChangeArrowheads="1"/>
          </p:cNvSpPr>
          <p:nvPr/>
        </p:nvSpPr>
        <p:spPr bwMode="auto">
          <a:xfrm>
            <a:off x="609600" y="3505200"/>
            <a:ext cx="22098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Rectangle 21"/>
          <p:cNvSpPr>
            <a:spLocks noChangeArrowheads="1"/>
          </p:cNvSpPr>
          <p:nvPr/>
        </p:nvSpPr>
        <p:spPr bwMode="auto">
          <a:xfrm>
            <a:off x="2895600" y="5181600"/>
            <a:ext cx="40386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Rectangle 20"/>
          <p:cNvSpPr>
            <a:spLocks noChangeArrowheads="1"/>
          </p:cNvSpPr>
          <p:nvPr/>
        </p:nvSpPr>
        <p:spPr bwMode="auto">
          <a:xfrm>
            <a:off x="228600" y="5181600"/>
            <a:ext cx="25146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90600"/>
          </a:xfrm>
        </p:spPr>
        <p:txBody>
          <a:bodyPr/>
          <a:lstStyle/>
          <a:p>
            <a:pPr eaLnBrk="1" hangingPunct="1"/>
            <a:r>
              <a:rPr lang="en-US" sz="3200"/>
              <a:t>Solution of linear equation systems (iterative methods, examples)</a:t>
            </a:r>
          </a:p>
        </p:txBody>
      </p:sp>
      <p:sp>
        <p:nvSpPr>
          <p:cNvPr id="1026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295400"/>
            <a:ext cx="7772400" cy="4572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r>
              <a:rPr lang="en-US" sz="2400">
                <a:solidFill>
                  <a:srgbClr val="FF0000"/>
                </a:solidFill>
              </a:rPr>
              <a:t>Jacobi method</a:t>
            </a:r>
            <a:r>
              <a:rPr lang="en-US" sz="2400"/>
              <a:t>:</a:t>
            </a:r>
          </a:p>
        </p:txBody>
      </p:sp>
      <p:sp>
        <p:nvSpPr>
          <p:cNvPr id="10261" name="Text Box 4"/>
          <p:cNvSpPr txBox="1">
            <a:spLocks noChangeArrowheads="1"/>
          </p:cNvSpPr>
          <p:nvPr/>
        </p:nvSpPr>
        <p:spPr bwMode="auto">
          <a:xfrm>
            <a:off x="1393825" y="51736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0242" name="Object 5"/>
          <p:cNvGraphicFramePr>
            <a:graphicFrameLocks noGrp="1" noChangeAspect="1"/>
          </p:cNvGraphicFramePr>
          <p:nvPr>
            <p:ph sz="half" idx="2"/>
          </p:nvPr>
        </p:nvGraphicFramePr>
        <p:xfrm>
          <a:off x="1143000" y="1676400"/>
          <a:ext cx="1905000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Equation" r:id="rId3" imgW="1002960" imgH="457200" progId="Equation.3">
                  <p:embed/>
                </p:oleObj>
              </mc:Choice>
              <mc:Fallback>
                <p:oleObj name="Equation" r:id="rId3" imgW="1002960" imgH="457200" progId="Equation.3">
                  <p:embed/>
                  <p:pic>
                    <p:nvPicPr>
                      <p:cNvPr id="1024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676400"/>
                        <a:ext cx="1905000" cy="869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7"/>
          <p:cNvGraphicFramePr>
            <a:graphicFrameLocks noChangeAspect="1"/>
          </p:cNvGraphicFramePr>
          <p:nvPr/>
        </p:nvGraphicFramePr>
        <p:xfrm>
          <a:off x="3471863" y="1752600"/>
          <a:ext cx="2022475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Equation" r:id="rId5" imgW="1168200" imgH="444240" progId="Equation.DSMT4">
                  <p:embed/>
                </p:oleObj>
              </mc:Choice>
              <mc:Fallback>
                <p:oleObj name="Equation" r:id="rId5" imgW="1168200" imgH="444240" progId="Equation.DSMT4">
                  <p:embed/>
                  <p:pic>
                    <p:nvPicPr>
                      <p:cNvPr id="1024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1863" y="1752600"/>
                        <a:ext cx="2022475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2" name="Rectangle 8"/>
          <p:cNvSpPr>
            <a:spLocks noChangeArrowheads="1"/>
          </p:cNvSpPr>
          <p:nvPr/>
        </p:nvSpPr>
        <p:spPr bwMode="auto">
          <a:xfrm>
            <a:off x="762000" y="2590800"/>
            <a:ext cx="777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135000"/>
              <a:buFontTx/>
              <a:buChar char="•"/>
            </a:pPr>
            <a:r>
              <a:rPr lang="en-US">
                <a:solidFill>
                  <a:srgbClr val="FF0000"/>
                </a:solidFill>
                <a:latin typeface="Tahoma" charset="0"/>
              </a:rPr>
              <a:t>Gauss-Seidel method</a:t>
            </a:r>
            <a:r>
              <a:rPr lang="en-US">
                <a:latin typeface="Tahoma" charset="0"/>
              </a:rPr>
              <a:t>: similar to Jacobi method, but most recently computed values of all    are used in all computations.</a:t>
            </a:r>
          </a:p>
        </p:txBody>
      </p:sp>
      <p:graphicFrame>
        <p:nvGraphicFramePr>
          <p:cNvPr id="10244" name="Object 9"/>
          <p:cNvGraphicFramePr>
            <a:graphicFrameLocks noChangeAspect="1"/>
          </p:cNvGraphicFramePr>
          <p:nvPr/>
        </p:nvGraphicFramePr>
        <p:xfrm>
          <a:off x="5791200" y="1828800"/>
          <a:ext cx="1706563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Equation" r:id="rId7" imgW="774360" imgH="215640" progId="Equation.3">
                  <p:embed/>
                </p:oleObj>
              </mc:Choice>
              <mc:Fallback>
                <p:oleObj name="Equation" r:id="rId7" imgW="774360" imgH="215640" progId="Equation.3">
                  <p:embed/>
                  <p:pic>
                    <p:nvPicPr>
                      <p:cNvPr id="10244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1828800"/>
                        <a:ext cx="1706563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ject 10"/>
          <p:cNvGraphicFramePr>
            <a:graphicFrameLocks noChangeAspect="1"/>
          </p:cNvGraphicFramePr>
          <p:nvPr/>
        </p:nvGraphicFramePr>
        <p:xfrm>
          <a:off x="6172200" y="2895600"/>
          <a:ext cx="312738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Equation" r:id="rId9" imgW="203040" imgH="228600" progId="Equation.3">
                  <p:embed/>
                </p:oleObj>
              </mc:Choice>
              <mc:Fallback>
                <p:oleObj name="Equation" r:id="rId9" imgW="203040" imgH="228600" progId="Equation.3">
                  <p:embed/>
                  <p:pic>
                    <p:nvPicPr>
                      <p:cNvPr id="10245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2895600"/>
                        <a:ext cx="312738" cy="35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6" name="Object 11"/>
          <p:cNvGraphicFramePr>
            <a:graphicFrameLocks noChangeAspect="1"/>
          </p:cNvGraphicFramePr>
          <p:nvPr/>
        </p:nvGraphicFramePr>
        <p:xfrm>
          <a:off x="609600" y="3489325"/>
          <a:ext cx="2209800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Equation" r:id="rId11" imgW="1002960" imgH="457200" progId="Equation.3">
                  <p:embed/>
                </p:oleObj>
              </mc:Choice>
              <mc:Fallback>
                <p:oleObj name="Equation" r:id="rId11" imgW="1002960" imgH="457200" progId="Equation.3">
                  <p:embed/>
                  <p:pic>
                    <p:nvPicPr>
                      <p:cNvPr id="1024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489325"/>
                        <a:ext cx="2209800" cy="1006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7" name="Object 12"/>
          <p:cNvGraphicFramePr>
            <a:graphicFrameLocks noChangeAspect="1"/>
          </p:cNvGraphicFramePr>
          <p:nvPr/>
        </p:nvGraphicFramePr>
        <p:xfrm>
          <a:off x="3036888" y="3505200"/>
          <a:ext cx="3973512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Equation" r:id="rId12" imgW="1904760" imgH="444240" progId="Equation.DSMT4">
                  <p:embed/>
                </p:oleObj>
              </mc:Choice>
              <mc:Fallback>
                <p:oleObj name="Equation" r:id="rId12" imgW="1904760" imgH="444240" progId="Equation.DSMT4">
                  <p:embed/>
                  <p:pic>
                    <p:nvPicPr>
                      <p:cNvPr id="10247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6888" y="3505200"/>
                        <a:ext cx="3973512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8" name="Object 14"/>
          <p:cNvGraphicFramePr>
            <a:graphicFrameLocks noChangeAspect="1"/>
          </p:cNvGraphicFramePr>
          <p:nvPr/>
        </p:nvGraphicFramePr>
        <p:xfrm>
          <a:off x="7239000" y="3733800"/>
          <a:ext cx="1706563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Equation" r:id="rId14" imgW="774360" imgH="215640" progId="Equation.3">
                  <p:embed/>
                </p:oleObj>
              </mc:Choice>
              <mc:Fallback>
                <p:oleObj name="Equation" r:id="rId14" imgW="774360" imgH="215640" progId="Equation.3">
                  <p:embed/>
                  <p:pic>
                    <p:nvPicPr>
                      <p:cNvPr id="1024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3733800"/>
                        <a:ext cx="1706563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3" name="Rectangle 16"/>
          <p:cNvSpPr>
            <a:spLocks noChangeArrowheads="1"/>
          </p:cNvSpPr>
          <p:nvPr/>
        </p:nvSpPr>
        <p:spPr bwMode="auto">
          <a:xfrm>
            <a:off x="838200" y="4572000"/>
            <a:ext cx="777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135000"/>
              <a:buFontTx/>
              <a:buChar char="•"/>
            </a:pPr>
            <a:r>
              <a:rPr lang="en-US">
                <a:solidFill>
                  <a:srgbClr val="FF0000"/>
                </a:solidFill>
                <a:latin typeface="Tahoma" charset="0"/>
              </a:rPr>
              <a:t>Successive Overrelaxation (SOR):</a:t>
            </a:r>
            <a:endParaRPr lang="en-US">
              <a:latin typeface="Tahoma" charset="0"/>
            </a:endParaRPr>
          </a:p>
        </p:txBody>
      </p:sp>
      <p:graphicFrame>
        <p:nvGraphicFramePr>
          <p:cNvPr id="10249" name="Object 17"/>
          <p:cNvGraphicFramePr>
            <a:graphicFrameLocks noChangeAspect="1"/>
          </p:cNvGraphicFramePr>
          <p:nvPr/>
        </p:nvGraphicFramePr>
        <p:xfrm>
          <a:off x="255588" y="5165725"/>
          <a:ext cx="2462212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Equation" r:id="rId16" imgW="1117440" imgH="457200" progId="Equation.3">
                  <p:embed/>
                </p:oleObj>
              </mc:Choice>
              <mc:Fallback>
                <p:oleObj name="Equation" r:id="rId16" imgW="1117440" imgH="457200" progId="Equation.3">
                  <p:embed/>
                  <p:pic>
                    <p:nvPicPr>
                      <p:cNvPr id="10249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8" y="5165725"/>
                        <a:ext cx="2462212" cy="1006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0" name="Object 18"/>
          <p:cNvGraphicFramePr>
            <a:graphicFrameLocks noChangeAspect="1"/>
          </p:cNvGraphicFramePr>
          <p:nvPr/>
        </p:nvGraphicFramePr>
        <p:xfrm>
          <a:off x="2825750" y="5181600"/>
          <a:ext cx="4195763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Equation" r:id="rId18" imgW="1904760" imgH="444240" progId="Equation.DSMT4">
                  <p:embed/>
                </p:oleObj>
              </mc:Choice>
              <mc:Fallback>
                <p:oleObj name="Equation" r:id="rId18" imgW="1904760" imgH="444240" progId="Equation.DSMT4">
                  <p:embed/>
                  <p:pic>
                    <p:nvPicPr>
                      <p:cNvPr id="1025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5750" y="5181600"/>
                        <a:ext cx="4195763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51" name="Object 19"/>
          <p:cNvGraphicFramePr>
            <a:graphicFrameLocks noChangeAspect="1"/>
          </p:cNvGraphicFramePr>
          <p:nvPr/>
        </p:nvGraphicFramePr>
        <p:xfrm>
          <a:off x="7086600" y="5410200"/>
          <a:ext cx="1706563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Equation" r:id="rId20" imgW="774360" imgH="215640" progId="Equation.3">
                  <p:embed/>
                </p:oleObj>
              </mc:Choice>
              <mc:Fallback>
                <p:oleObj name="Equation" r:id="rId20" imgW="774360" imgH="215640" progId="Equation.3">
                  <p:embed/>
                  <p:pic>
                    <p:nvPicPr>
                      <p:cNvPr id="10251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5410200"/>
                        <a:ext cx="1706563" cy="474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3A3228E-58C9-444C-AC5B-56415225C10A}" type="slidenum">
              <a:rPr lang="en-US" sz="1400"/>
              <a:pPr eaLnBrk="1" hangingPunct="1"/>
              <a:t>2</a:t>
            </a:fld>
            <a:endParaRPr lang="en-US" sz="140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/>
              <a:t>Outline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8077200" cy="47244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sz="2400"/>
          </a:p>
          <a:p>
            <a:pPr marL="609600" indent="-609600" eaLnBrk="1" hangingPunct="1">
              <a:lnSpc>
                <a:spcPct val="80000"/>
              </a:lnSpc>
              <a:buClr>
                <a:srgbClr val="0066FF"/>
              </a:buClr>
              <a:buSzPct val="110000"/>
              <a:buFontTx/>
              <a:buAutoNum type="arabicPeriod"/>
            </a:pPr>
            <a:r>
              <a:rPr lang="en-US" sz="2400"/>
              <a:t>Introduction to Numerical Methods</a:t>
            </a:r>
          </a:p>
          <a:p>
            <a:pPr marL="609600" indent="-609600" eaLnBrk="1" hangingPunct="1">
              <a:lnSpc>
                <a:spcPct val="80000"/>
              </a:lnSpc>
              <a:buClr>
                <a:srgbClr val="0066FF"/>
              </a:buClr>
              <a:buSzPct val="110000"/>
              <a:buFontTx/>
              <a:buAutoNum type="arabicPeriod"/>
            </a:pPr>
            <a:r>
              <a:rPr lang="en-US" sz="2400"/>
              <a:t>Components of Numerical Methods</a:t>
            </a:r>
          </a:p>
          <a:p>
            <a:pPr marL="609600" indent="-609600" eaLnBrk="1" hangingPunct="1">
              <a:lnSpc>
                <a:spcPct val="80000"/>
              </a:lnSpc>
              <a:buClr>
                <a:srgbClr val="0066FF"/>
              </a:buClr>
              <a:buSzPct val="110000"/>
              <a:buFontTx/>
              <a:buNone/>
            </a:pPr>
            <a:r>
              <a:rPr lang="en-US" sz="2400"/>
              <a:t>       2.1. Properties of Numerical Methods</a:t>
            </a:r>
          </a:p>
          <a:p>
            <a:pPr marL="609600" indent="-609600" eaLnBrk="1" hangingPunct="1">
              <a:lnSpc>
                <a:spcPct val="80000"/>
              </a:lnSpc>
              <a:buClr>
                <a:srgbClr val="0066FF"/>
              </a:buClr>
              <a:buSzPct val="110000"/>
              <a:buFontTx/>
              <a:buNone/>
            </a:pPr>
            <a:r>
              <a:rPr lang="en-US" sz="2400"/>
              <a:t>       2.2. Discretization Methods</a:t>
            </a:r>
          </a:p>
          <a:p>
            <a:pPr marL="609600" indent="-609600" eaLnBrk="1" hangingPunct="1">
              <a:lnSpc>
                <a:spcPct val="80000"/>
              </a:lnSpc>
              <a:buClr>
                <a:srgbClr val="0066FF"/>
              </a:buClr>
              <a:buSzPct val="110000"/>
              <a:buFontTx/>
              <a:buNone/>
            </a:pPr>
            <a:r>
              <a:rPr lang="en-US" sz="2400"/>
              <a:t>       2.3. Application of Numerical methods in PDE </a:t>
            </a:r>
          </a:p>
          <a:p>
            <a:pPr marL="609600" indent="-609600" eaLnBrk="1" hangingPunct="1">
              <a:lnSpc>
                <a:spcPct val="80000"/>
              </a:lnSpc>
              <a:buClr>
                <a:srgbClr val="0066FF"/>
              </a:buClr>
              <a:buSzPct val="110000"/>
              <a:buFontTx/>
              <a:buNone/>
            </a:pPr>
            <a:r>
              <a:rPr lang="en-US" sz="2400"/>
              <a:t>       2.4. Numerical Grid and Coordinates</a:t>
            </a:r>
          </a:p>
          <a:p>
            <a:pPr marL="609600" indent="-609600" eaLnBrk="1" hangingPunct="1">
              <a:lnSpc>
                <a:spcPct val="80000"/>
              </a:lnSpc>
              <a:buClr>
                <a:srgbClr val="0066FF"/>
              </a:buClr>
              <a:buSzPct val="110000"/>
              <a:buFontTx/>
              <a:buNone/>
            </a:pPr>
            <a:r>
              <a:rPr lang="en-US" sz="2400"/>
              <a:t>       2.5. Solution of Linear Equation System</a:t>
            </a:r>
          </a:p>
          <a:p>
            <a:pPr marL="609600" indent="-609600" eaLnBrk="1" hangingPunct="1">
              <a:lnSpc>
                <a:spcPct val="80000"/>
              </a:lnSpc>
              <a:buClr>
                <a:srgbClr val="0066FF"/>
              </a:buClr>
              <a:buSzPct val="110000"/>
              <a:buFontTx/>
              <a:buNone/>
            </a:pPr>
            <a:r>
              <a:rPr lang="en-US" sz="2400"/>
              <a:t>       2.6. Convergence Criteria</a:t>
            </a:r>
          </a:p>
          <a:p>
            <a:pPr marL="609600" indent="-609600" eaLnBrk="1" hangingPunct="1">
              <a:lnSpc>
                <a:spcPct val="80000"/>
              </a:lnSpc>
              <a:buClr>
                <a:srgbClr val="0066FF"/>
              </a:buClr>
              <a:buSzPct val="110000"/>
              <a:buFontTx/>
              <a:buAutoNum type="arabicPeriod" startAt="3"/>
            </a:pPr>
            <a:r>
              <a:rPr lang="en-US" sz="2400"/>
              <a:t>Methods for Unsteady Problems</a:t>
            </a:r>
          </a:p>
          <a:p>
            <a:pPr marL="609600" indent="-609600" eaLnBrk="1" hangingPunct="1">
              <a:lnSpc>
                <a:spcPct val="80000"/>
              </a:lnSpc>
              <a:buClr>
                <a:srgbClr val="0066FF"/>
              </a:buClr>
              <a:buSzPct val="110000"/>
              <a:buFontTx/>
              <a:buAutoNum type="arabicPeriod" startAt="3"/>
            </a:pPr>
            <a:r>
              <a:rPr lang="en-US" sz="2400"/>
              <a:t>Solution of Navier-Stokes Equations</a:t>
            </a:r>
          </a:p>
          <a:p>
            <a:pPr marL="609600" indent="-609600" eaLnBrk="1" hangingPunct="1">
              <a:lnSpc>
                <a:spcPct val="80000"/>
              </a:lnSpc>
              <a:buClr>
                <a:srgbClr val="0066FF"/>
              </a:buClr>
              <a:buSzPct val="110000"/>
              <a:buFontTx/>
              <a:buAutoNum type="arabicPeriod" startAt="5"/>
            </a:pPr>
            <a:r>
              <a:rPr lang="en-US" sz="2400"/>
              <a:t>Example</a:t>
            </a:r>
          </a:p>
          <a:p>
            <a:pPr marL="609600" indent="-609600" eaLnBrk="1" hangingPunct="1">
              <a:lnSpc>
                <a:spcPct val="80000"/>
              </a:lnSpc>
              <a:buClr>
                <a:schemeClr val="tx2"/>
              </a:buClr>
              <a:buSzPct val="110000"/>
              <a:buFontTx/>
              <a:buNone/>
            </a:pPr>
            <a:endParaRPr lang="en-US" sz="24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CB3A472-C910-4B61-877D-D4F66E61B3AC}" type="slidenum">
              <a:rPr lang="en-US" sz="1400"/>
              <a:pPr eaLnBrk="1" hangingPunct="1"/>
              <a:t>20</a:t>
            </a:fld>
            <a:endParaRPr lang="en-US" sz="140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z="3200"/>
              <a:t>Solution of linear equation systems (coupled equations and their solutions)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524000"/>
            <a:ext cx="7772400" cy="33528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r>
              <a:rPr lang="en-US" sz="2400">
                <a:solidFill>
                  <a:srgbClr val="FF0000"/>
                </a:solidFill>
              </a:rPr>
              <a:t>Definition: </a:t>
            </a:r>
            <a:r>
              <a:rPr lang="en-US" sz="2400"/>
              <a:t>Most problems in fluid dynamics require solution of coupled systems of equations, i.e. dominant variable of each equation occurs in some of the other equations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r>
              <a:rPr lang="en-US" sz="2400">
                <a:solidFill>
                  <a:srgbClr val="FF0000"/>
                </a:solidFill>
              </a:rPr>
              <a:t>Solution approaches:</a:t>
            </a:r>
            <a:r>
              <a:rPr lang="en-US" sz="2400"/>
              <a:t> 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400"/>
              <a:t>     1. </a:t>
            </a:r>
            <a:r>
              <a:rPr lang="en-US" sz="2400">
                <a:solidFill>
                  <a:schemeClr val="tx2"/>
                </a:solidFill>
              </a:rPr>
              <a:t>Simultaneous solution</a:t>
            </a:r>
            <a:r>
              <a:rPr lang="en-US" sz="2400"/>
              <a:t>: all variables are solved for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400"/>
              <a:t>         simultaneously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400"/>
              <a:t>     2. </a:t>
            </a:r>
            <a:r>
              <a:rPr lang="en-US" sz="2400">
                <a:solidFill>
                  <a:schemeClr val="tx2"/>
                </a:solidFill>
              </a:rPr>
              <a:t>Sequential Solution</a:t>
            </a:r>
            <a:r>
              <a:rPr lang="en-US" sz="2400"/>
              <a:t>: Each equation is solved for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400"/>
              <a:t>        its dominant variable, treating the other variables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400"/>
              <a:t>        as known, and iterating until the solution is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400"/>
              <a:t>        obtained.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r>
              <a:rPr lang="en-US" sz="2400"/>
              <a:t>For sequential solution, inner iterations and outer iterations are necessary</a:t>
            </a:r>
          </a:p>
        </p:txBody>
      </p:sp>
      <p:sp>
        <p:nvSpPr>
          <p:cNvPr id="36869" name="Text Box 4"/>
          <p:cNvSpPr txBox="1">
            <a:spLocks noChangeArrowheads="1"/>
          </p:cNvSpPr>
          <p:nvPr/>
        </p:nvSpPr>
        <p:spPr bwMode="auto">
          <a:xfrm>
            <a:off x="1393825" y="51736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B2EF768-8505-4A55-970F-D02E7678D847}" type="slidenum">
              <a:rPr lang="en-US" sz="1400"/>
              <a:pPr eaLnBrk="1" hangingPunct="1"/>
              <a:t>21</a:t>
            </a:fld>
            <a:endParaRPr lang="en-US" sz="140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z="3200"/>
              <a:t>Solution of linear equation systems (non-linear equations and their solutions)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524000"/>
            <a:ext cx="7772400" cy="42672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Definition: 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400" dirty="0">
                <a:solidFill>
                  <a:srgbClr val="FF0000"/>
                </a:solidFill>
              </a:rPr>
              <a:t>   </a:t>
            </a:r>
            <a:r>
              <a:rPr lang="en-US" sz="2400" dirty="0"/>
              <a:t>Given the continuous nonlinear function f(x), find the value x=</a:t>
            </a:r>
            <a:r>
              <a:rPr lang="el-GR" sz="2400" dirty="0">
                <a:latin typeface="Arial" charset="0"/>
                <a:cs typeface="Arial" charset="0"/>
              </a:rPr>
              <a:t>α</a:t>
            </a:r>
            <a:r>
              <a:rPr lang="en-US" sz="2400" dirty="0">
                <a:latin typeface="Arial" charset="0"/>
                <a:cs typeface="Arial" charset="0"/>
              </a:rPr>
              <a:t>, such that f(</a:t>
            </a:r>
            <a:r>
              <a:rPr lang="el-GR" sz="2400" dirty="0">
                <a:latin typeface="Arial" charset="0"/>
                <a:cs typeface="Arial" charset="0"/>
              </a:rPr>
              <a:t>α</a:t>
            </a:r>
            <a:r>
              <a:rPr lang="en-US" sz="2400" dirty="0">
                <a:latin typeface="Arial" charset="0"/>
                <a:cs typeface="Arial" charset="0"/>
              </a:rPr>
              <a:t>)=0 or f(</a:t>
            </a:r>
            <a:r>
              <a:rPr lang="el-GR" sz="2400" dirty="0">
                <a:latin typeface="Arial" charset="0"/>
                <a:cs typeface="Arial" charset="0"/>
              </a:rPr>
              <a:t>α</a:t>
            </a:r>
            <a:r>
              <a:rPr lang="en-US" sz="2400" dirty="0">
                <a:latin typeface="Arial" charset="0"/>
                <a:cs typeface="Arial" charset="0"/>
              </a:rPr>
              <a:t>)=</a:t>
            </a:r>
            <a:r>
              <a:rPr lang="el-GR" sz="2400" dirty="0">
                <a:latin typeface="Arial" charset="0"/>
                <a:cs typeface="Arial" charset="0"/>
              </a:rPr>
              <a:t>β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Solution approaches:</a:t>
            </a:r>
            <a:r>
              <a:rPr lang="en-US" sz="2400" dirty="0"/>
              <a:t> 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400" dirty="0"/>
              <a:t>     1. </a:t>
            </a:r>
            <a:r>
              <a:rPr lang="en-US" sz="2400" dirty="0">
                <a:solidFill>
                  <a:schemeClr val="tx2"/>
                </a:solidFill>
              </a:rPr>
              <a:t>Newton-like Techniques: </a:t>
            </a:r>
            <a:r>
              <a:rPr lang="en-US" sz="2400" dirty="0"/>
              <a:t>root finding algorithm,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/>
              <a:t>faster but need good estimation of the solution. Seldom used for solving Navier-Stokes equations. 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endParaRPr lang="en-US" sz="2400" dirty="0"/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endParaRPr lang="en-US" sz="2400" dirty="0"/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endParaRPr lang="en-US" sz="2400" dirty="0"/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400" dirty="0"/>
              <a:t>     2. </a:t>
            </a:r>
            <a:r>
              <a:rPr lang="en-US" sz="2400" dirty="0">
                <a:solidFill>
                  <a:schemeClr val="tx2"/>
                </a:solidFill>
              </a:rPr>
              <a:t>Global</a:t>
            </a:r>
            <a:r>
              <a:rPr lang="en-US" sz="2400" dirty="0"/>
              <a:t>: guarantee not to diverge but slower, such as sequential decoupled method</a:t>
            </a:r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1393825" y="51736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1266" name="Object 5"/>
          <p:cNvGraphicFramePr>
            <a:graphicFrameLocks noGrp="1" noChangeAspect="1"/>
          </p:cNvGraphicFramePr>
          <p:nvPr>
            <p:ph sz="half" idx="2"/>
          </p:nvPr>
        </p:nvGraphicFramePr>
        <p:xfrm>
          <a:off x="914400" y="4114800"/>
          <a:ext cx="373380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Equation" r:id="rId3" imgW="1752480" imgH="241200" progId="Equation.3">
                  <p:embed/>
                </p:oleObj>
              </mc:Choice>
              <mc:Fallback>
                <p:oleObj name="Equation" r:id="rId3" imgW="1752480" imgH="241200" progId="Equation.3">
                  <p:embed/>
                  <p:pic>
                    <p:nvPicPr>
                      <p:cNvPr id="1126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114800"/>
                        <a:ext cx="3733800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7" name="Object 7"/>
          <p:cNvGraphicFramePr>
            <a:graphicFrameLocks noChangeAspect="1"/>
          </p:cNvGraphicFramePr>
          <p:nvPr/>
        </p:nvGraphicFramePr>
        <p:xfrm>
          <a:off x="5180013" y="3886200"/>
          <a:ext cx="2516187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Equation" r:id="rId5" imgW="1180800" imgH="431640" progId="Equation.3">
                  <p:embed/>
                </p:oleObj>
              </mc:Choice>
              <mc:Fallback>
                <p:oleObj name="Equation" r:id="rId5" imgW="1180800" imgH="431640" progId="Equation.3">
                  <p:embed/>
                  <p:pic>
                    <p:nvPicPr>
                      <p:cNvPr id="1126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0013" y="3886200"/>
                        <a:ext cx="2516187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0562386-6FBC-47E7-B6B3-18A8460AA260}" type="slidenum">
              <a:rPr lang="en-US" sz="1400"/>
              <a:pPr eaLnBrk="1" hangingPunct="1"/>
              <a:t>22</a:t>
            </a:fld>
            <a:endParaRPr lang="en-US" sz="1400"/>
          </a:p>
        </p:txBody>
      </p:sp>
      <p:sp>
        <p:nvSpPr>
          <p:cNvPr id="1229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077200" cy="1143000"/>
          </a:xfrm>
        </p:spPr>
        <p:txBody>
          <a:bodyPr/>
          <a:lstStyle/>
          <a:p>
            <a:pPr eaLnBrk="1" hangingPunct="1"/>
            <a:r>
              <a:rPr lang="en-US" sz="3200"/>
              <a:t>Solution of linear equation systems (convergence criteria and iteration errors)</a:t>
            </a:r>
          </a:p>
        </p:txBody>
      </p:sp>
      <p:sp>
        <p:nvSpPr>
          <p:cNvPr id="1229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295400"/>
            <a:ext cx="7086600" cy="19050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Convergence Criteria: </a:t>
            </a:r>
            <a:r>
              <a:rPr lang="en-US" sz="2400" dirty="0"/>
              <a:t>Used to determine when to quit for iteration method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400" dirty="0"/>
              <a:t>    1. Difference between two successive iterates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400" dirty="0"/>
              <a:t>    2. Order drops of the residuals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400" dirty="0"/>
              <a:t>    3. Integral variable vs. iteration history </a:t>
            </a:r>
          </a:p>
        </p:txBody>
      </p:sp>
      <p:sp>
        <p:nvSpPr>
          <p:cNvPr id="12298" name="Text Box 4"/>
          <p:cNvSpPr txBox="1">
            <a:spLocks noChangeArrowheads="1"/>
          </p:cNvSpPr>
          <p:nvPr/>
        </p:nvSpPr>
        <p:spPr bwMode="auto">
          <a:xfrm>
            <a:off x="1393825" y="51736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12299" name="Rectangle 5"/>
          <p:cNvSpPr>
            <a:spLocks noChangeArrowheads="1"/>
          </p:cNvSpPr>
          <p:nvPr/>
        </p:nvSpPr>
        <p:spPr bwMode="auto">
          <a:xfrm>
            <a:off x="762000" y="4876800"/>
            <a:ext cx="70866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135000"/>
              <a:buFontTx/>
              <a:buChar char="•"/>
            </a:pPr>
            <a:r>
              <a:rPr lang="en-US">
                <a:solidFill>
                  <a:srgbClr val="FF0000"/>
                </a:solidFill>
                <a:latin typeface="Tahoma" charset="0"/>
              </a:rPr>
              <a:t>Inner iterations </a:t>
            </a:r>
            <a:r>
              <a:rPr lang="en-US">
                <a:latin typeface="Tahoma" charset="0"/>
              </a:rPr>
              <a:t>can be stopped when the residual has fallen by one to two orders of magnitude.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135000"/>
              <a:buFontTx/>
              <a:buChar char="•"/>
            </a:pPr>
            <a:r>
              <a:rPr lang="en-US">
                <a:latin typeface="Tahoma" charset="0"/>
              </a:rPr>
              <a:t>Details on how to estimate iterative errors have been presented in CFD lecture.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135000"/>
              <a:buFontTx/>
              <a:buChar char="•"/>
            </a:pPr>
            <a:endParaRPr lang="en-US">
              <a:latin typeface="Tahoma" charset="0"/>
            </a:endParaRPr>
          </a:p>
        </p:txBody>
      </p:sp>
      <p:graphicFrame>
        <p:nvGraphicFramePr>
          <p:cNvPr id="12290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1447800" y="3205163"/>
          <a:ext cx="1130300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Equation" r:id="rId3" imgW="698400" imgH="279360" progId="Equation.3">
                  <p:embed/>
                </p:oleObj>
              </mc:Choice>
              <mc:Fallback>
                <p:oleObj name="Equation" r:id="rId3" imgW="698400" imgH="279360" progId="Equation.3">
                  <p:embed/>
                  <p:pic>
                    <p:nvPicPr>
                      <p:cNvPr id="1229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205163"/>
                        <a:ext cx="1130300" cy="45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1" name="Object 8"/>
          <p:cNvGraphicFramePr>
            <a:graphicFrameLocks noChangeAspect="1"/>
          </p:cNvGraphicFramePr>
          <p:nvPr/>
        </p:nvGraphicFramePr>
        <p:xfrm>
          <a:off x="4876800" y="3200400"/>
          <a:ext cx="1520825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Equation" r:id="rId5" imgW="939600" imgH="279360" progId="Equation.3">
                  <p:embed/>
                </p:oleObj>
              </mc:Choice>
              <mc:Fallback>
                <p:oleObj name="Equation" r:id="rId5" imgW="939600" imgH="279360" progId="Equation.3">
                  <p:embed/>
                  <p:pic>
                    <p:nvPicPr>
                      <p:cNvPr id="12291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3200400"/>
                        <a:ext cx="1520825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2" name="Object 9"/>
          <p:cNvGraphicFramePr>
            <a:graphicFrameLocks noChangeAspect="1"/>
          </p:cNvGraphicFramePr>
          <p:nvPr/>
        </p:nvGraphicFramePr>
        <p:xfrm>
          <a:off x="1295400" y="3852863"/>
          <a:ext cx="1417638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Equation" r:id="rId7" imgW="876240" imgH="444240" progId="Equation.3">
                  <p:embed/>
                </p:oleObj>
              </mc:Choice>
              <mc:Fallback>
                <p:oleObj name="Equation" r:id="rId7" imgW="876240" imgH="444240" progId="Equation.3">
                  <p:embed/>
                  <p:pic>
                    <p:nvPicPr>
                      <p:cNvPr id="12292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852863"/>
                        <a:ext cx="1417638" cy="719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3" name="Object 10"/>
          <p:cNvGraphicFramePr>
            <a:graphicFrameLocks noChangeAspect="1"/>
          </p:cNvGraphicFramePr>
          <p:nvPr/>
        </p:nvGraphicFramePr>
        <p:xfrm>
          <a:off x="3429000" y="3825875"/>
          <a:ext cx="1458913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Equation" r:id="rId9" imgW="901440" imgH="507960" progId="Equation.3">
                  <p:embed/>
                </p:oleObj>
              </mc:Choice>
              <mc:Fallback>
                <p:oleObj name="Equation" r:id="rId9" imgW="901440" imgH="507960" progId="Equation.3">
                  <p:embed/>
                  <p:pic>
                    <p:nvPicPr>
                      <p:cNvPr id="12293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825875"/>
                        <a:ext cx="1458913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4" name="Object 11"/>
          <p:cNvGraphicFramePr>
            <a:graphicFrameLocks noChangeAspect="1"/>
          </p:cNvGraphicFramePr>
          <p:nvPr/>
        </p:nvGraphicFramePr>
        <p:xfrm>
          <a:off x="5638800" y="3810000"/>
          <a:ext cx="2012950" cy="842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Equation" r:id="rId11" imgW="1244520" imgH="520560" progId="Equation.3">
                  <p:embed/>
                </p:oleObj>
              </mc:Choice>
              <mc:Fallback>
                <p:oleObj name="Equation" r:id="rId11" imgW="1244520" imgH="520560" progId="Equation.3">
                  <p:embed/>
                  <p:pic>
                    <p:nvPicPr>
                      <p:cNvPr id="12294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3810000"/>
                        <a:ext cx="2012950" cy="842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0" name="Text Box 13"/>
          <p:cNvSpPr txBox="1">
            <a:spLocks noChangeArrowheads="1"/>
          </p:cNvSpPr>
          <p:nvPr/>
        </p:nvSpPr>
        <p:spPr bwMode="auto">
          <a:xfrm>
            <a:off x="2651125" y="3200400"/>
            <a:ext cx="1519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(for all i, j)</a:t>
            </a:r>
          </a:p>
        </p:txBody>
      </p:sp>
      <p:sp>
        <p:nvSpPr>
          <p:cNvPr id="12301" name="Text Box 14"/>
          <p:cNvSpPr txBox="1">
            <a:spLocks noChangeArrowheads="1"/>
          </p:cNvSpPr>
          <p:nvPr/>
        </p:nvSpPr>
        <p:spPr bwMode="auto">
          <a:xfrm>
            <a:off x="6481763" y="3200400"/>
            <a:ext cx="15192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(for all i, j)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598F2FB-87BF-4286-B4FC-2288D3408DF3}" type="slidenum">
              <a:rPr lang="en-US" sz="1400"/>
              <a:pPr eaLnBrk="1" hangingPunct="1"/>
              <a:t>23</a:t>
            </a:fld>
            <a:endParaRPr lang="en-US" sz="1400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sz="3200"/>
              <a:t>Methods for unsteady problems (introduction)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219200"/>
            <a:ext cx="7620000" cy="22860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r>
              <a:rPr lang="en-US" sz="2400"/>
              <a:t>Unsteady flows have a fourth coordinate direction– time, which must be discretized.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r>
              <a:rPr lang="en-US" sz="2400"/>
              <a:t>Differences with spatial discretization: a force at any space location may influence the flow anywhere else, forcing at a given instant will affect the flow only in the future (parabolic like).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r>
              <a:rPr lang="en-US" sz="2400"/>
              <a:t>These methods are very similar to ones applied to initial value problems for ordinary differential equations.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endParaRPr lang="en-US" sz="2400"/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endParaRPr lang="en-US" sz="2400"/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endParaRPr lang="en-US" sz="2400"/>
          </a:p>
        </p:txBody>
      </p:sp>
      <p:sp>
        <p:nvSpPr>
          <p:cNvPr id="13318" name="Text Box 8"/>
          <p:cNvSpPr txBox="1">
            <a:spLocks noChangeArrowheads="1"/>
          </p:cNvSpPr>
          <p:nvPr/>
        </p:nvSpPr>
        <p:spPr bwMode="auto">
          <a:xfrm>
            <a:off x="681038" y="4113213"/>
            <a:ext cx="790257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>
                <a:schemeClr val="tx2"/>
              </a:buClr>
              <a:buSzPct val="135000"/>
              <a:buFontTx/>
              <a:buChar char="•"/>
            </a:pPr>
            <a:r>
              <a:rPr lang="en-US">
                <a:latin typeface="Tahoma" charset="0"/>
              </a:rPr>
              <a:t>The basic problem is to find the solution     a short </a:t>
            </a:r>
          </a:p>
          <a:p>
            <a:pPr eaLnBrk="1" hangingPunct="1">
              <a:buClr>
                <a:schemeClr val="tx2"/>
              </a:buClr>
              <a:buSzPct val="150000"/>
            </a:pPr>
            <a:r>
              <a:rPr lang="en-US">
                <a:latin typeface="Tahoma" charset="0"/>
              </a:rPr>
              <a:t>  time </a:t>
            </a:r>
            <a:r>
              <a:rPr lang="en-US">
                <a:latin typeface="Tahoma" charset="0"/>
                <a:sym typeface="Symbol" pitchFamily="18" charset="2"/>
              </a:rPr>
              <a:t>t </a:t>
            </a:r>
            <a:r>
              <a:rPr lang="en-US">
                <a:latin typeface="Tahoma" charset="0"/>
              </a:rPr>
              <a:t>after the initial point. The solution at t</a:t>
            </a:r>
            <a:r>
              <a:rPr lang="en-US" baseline="-25000">
                <a:latin typeface="Tahoma" charset="0"/>
              </a:rPr>
              <a:t>1</a:t>
            </a:r>
            <a:r>
              <a:rPr lang="en-US">
                <a:latin typeface="Tahoma" charset="0"/>
              </a:rPr>
              <a:t>=t</a:t>
            </a:r>
            <a:r>
              <a:rPr lang="en-US" baseline="-25000">
                <a:latin typeface="Tahoma" charset="0"/>
              </a:rPr>
              <a:t>0</a:t>
            </a:r>
            <a:r>
              <a:rPr lang="en-US">
                <a:latin typeface="Tahoma" charset="0"/>
              </a:rPr>
              <a:t>+ </a:t>
            </a:r>
            <a:r>
              <a:rPr lang="en-US">
                <a:latin typeface="Tahoma" charset="0"/>
                <a:sym typeface="Symbol" pitchFamily="18" charset="2"/>
              </a:rPr>
              <a:t>t</a:t>
            </a:r>
            <a:r>
              <a:rPr lang="en-US">
                <a:latin typeface="Tahoma" charset="0"/>
              </a:rPr>
              <a:t>, </a:t>
            </a:r>
          </a:p>
          <a:p>
            <a:pPr eaLnBrk="1" hangingPunct="1">
              <a:buClr>
                <a:schemeClr val="tx2"/>
              </a:buClr>
              <a:buSzPct val="150000"/>
            </a:pPr>
            <a:r>
              <a:rPr lang="en-US">
                <a:latin typeface="Tahoma" charset="0"/>
              </a:rPr>
              <a:t>  can be used as a new initial condition and the solution </a:t>
            </a:r>
          </a:p>
          <a:p>
            <a:pPr eaLnBrk="1" hangingPunct="1">
              <a:buClr>
                <a:schemeClr val="tx2"/>
              </a:buClr>
              <a:buSzPct val="150000"/>
            </a:pPr>
            <a:r>
              <a:rPr lang="en-US">
                <a:latin typeface="Tahoma" charset="0"/>
              </a:rPr>
              <a:t>  can be advanced to t</a:t>
            </a:r>
            <a:r>
              <a:rPr lang="en-US" baseline="-25000">
                <a:latin typeface="Tahoma" charset="0"/>
              </a:rPr>
              <a:t>2</a:t>
            </a:r>
            <a:r>
              <a:rPr lang="en-US">
                <a:latin typeface="Tahoma" charset="0"/>
              </a:rPr>
              <a:t>=t</a:t>
            </a:r>
            <a:r>
              <a:rPr lang="en-US" baseline="-25000">
                <a:latin typeface="Tahoma" charset="0"/>
              </a:rPr>
              <a:t>1</a:t>
            </a:r>
            <a:r>
              <a:rPr lang="en-US">
                <a:latin typeface="Tahoma" charset="0"/>
              </a:rPr>
              <a:t>+ </a:t>
            </a:r>
            <a:r>
              <a:rPr lang="en-US">
                <a:latin typeface="Tahoma" charset="0"/>
                <a:sym typeface="Symbol" pitchFamily="18" charset="2"/>
              </a:rPr>
              <a:t>t</a:t>
            </a:r>
            <a:r>
              <a:rPr lang="en-US">
                <a:latin typeface="Tahoma" charset="0"/>
              </a:rPr>
              <a:t> , t</a:t>
            </a:r>
            <a:r>
              <a:rPr lang="en-US" baseline="-25000">
                <a:latin typeface="Tahoma" charset="0"/>
              </a:rPr>
              <a:t>3</a:t>
            </a:r>
            <a:r>
              <a:rPr lang="en-US">
                <a:latin typeface="Tahoma" charset="0"/>
              </a:rPr>
              <a:t>=t</a:t>
            </a:r>
            <a:r>
              <a:rPr lang="en-US" baseline="-25000">
                <a:latin typeface="Tahoma" charset="0"/>
              </a:rPr>
              <a:t>2</a:t>
            </a:r>
            <a:r>
              <a:rPr lang="en-US">
                <a:latin typeface="Tahoma" charset="0"/>
              </a:rPr>
              <a:t>+ </a:t>
            </a:r>
            <a:r>
              <a:rPr lang="en-US">
                <a:latin typeface="Tahoma" charset="0"/>
                <a:sym typeface="Symbol" pitchFamily="18" charset="2"/>
              </a:rPr>
              <a:t>t</a:t>
            </a:r>
            <a:r>
              <a:rPr lang="en-US">
                <a:latin typeface="Tahoma" charset="0"/>
              </a:rPr>
              <a:t>, ….etc.</a:t>
            </a:r>
          </a:p>
        </p:txBody>
      </p:sp>
      <p:graphicFrame>
        <p:nvGraphicFramePr>
          <p:cNvPr id="13314" name="Object 9"/>
          <p:cNvGraphicFramePr>
            <a:graphicFrameLocks noChangeAspect="1"/>
          </p:cNvGraphicFramePr>
          <p:nvPr/>
        </p:nvGraphicFramePr>
        <p:xfrm>
          <a:off x="6477000" y="4191000"/>
          <a:ext cx="304800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Equation" r:id="rId3" imgW="164880" imgH="152280" progId="Equation.3">
                  <p:embed/>
                </p:oleObj>
              </mc:Choice>
              <mc:Fallback>
                <p:oleObj name="Equation" r:id="rId3" imgW="164880" imgH="152280" progId="Equation.3">
                  <p:embed/>
                  <p:pic>
                    <p:nvPicPr>
                      <p:cNvPr id="13314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4191000"/>
                        <a:ext cx="304800" cy="28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5CBF752-7171-473C-9FC9-BB612DD189AF}" type="slidenum">
              <a:rPr lang="en-US" sz="1400"/>
              <a:pPr eaLnBrk="1" hangingPunct="1"/>
              <a:t>24</a:t>
            </a:fld>
            <a:endParaRPr lang="en-US" sz="1400"/>
          </a:p>
        </p:txBody>
      </p:sp>
      <p:sp>
        <p:nvSpPr>
          <p:cNvPr id="143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/>
              <a:t>Methods for unsteady problems</a:t>
            </a:r>
          </a:p>
        </p:txBody>
      </p:sp>
      <p:sp>
        <p:nvSpPr>
          <p:cNvPr id="143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19200" y="1295400"/>
            <a:ext cx="6781800" cy="30480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r>
              <a:rPr lang="en-US" sz="2400" dirty="0"/>
              <a:t>Methods for Initial Value Problems in ODEs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400" dirty="0"/>
              <a:t>    1. Two-Level Methods (explicit/implicit Euler)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400" dirty="0"/>
              <a:t>    2. Predictor-Corrector and Multipoint Methods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400" dirty="0"/>
              <a:t>    3. Runge-</a:t>
            </a:r>
            <a:r>
              <a:rPr lang="en-US" sz="2400" dirty="0" err="1"/>
              <a:t>Kutta</a:t>
            </a:r>
            <a:r>
              <a:rPr lang="en-US" sz="2400" dirty="0"/>
              <a:t> Methods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400" dirty="0"/>
              <a:t>    4. Other methods: Lagrangian and Semi-Lagrangian scheme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endParaRPr lang="en-US" sz="2400" dirty="0"/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endParaRPr lang="en-US" sz="2400" dirty="0"/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endParaRPr lang="en-US" sz="2400" dirty="0"/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r>
              <a:rPr lang="en-US" sz="2400" dirty="0"/>
              <a:t>Application to the Generic Transport Equation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400" dirty="0"/>
              <a:t>    1. Explicit methods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400" dirty="0"/>
              <a:t>    2. Implicit methods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400" dirty="0"/>
              <a:t>    3. Other methods</a:t>
            </a:r>
          </a:p>
        </p:txBody>
      </p:sp>
      <p:graphicFrame>
        <p:nvGraphicFramePr>
          <p:cNvPr id="14338" name="Object 7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74406865"/>
              </p:ext>
            </p:extLst>
          </p:nvPr>
        </p:nvGraphicFramePr>
        <p:xfrm>
          <a:off x="3429000" y="5867400"/>
          <a:ext cx="29718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Equation" r:id="rId3" imgW="1384200" imgH="444240" progId="Equation.3">
                  <p:embed/>
                </p:oleObj>
              </mc:Choice>
              <mc:Fallback>
                <p:oleObj name="Equation" r:id="rId3" imgW="1384200" imgH="444240" progId="Equation.3">
                  <p:embed/>
                  <p:pic>
                    <p:nvPicPr>
                      <p:cNvPr id="1433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5867400"/>
                        <a:ext cx="2971800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6845097"/>
              </p:ext>
            </p:extLst>
          </p:nvPr>
        </p:nvGraphicFramePr>
        <p:xfrm>
          <a:off x="2162175" y="3484562"/>
          <a:ext cx="2438400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9" name="Equation" r:id="rId5" imgW="1117440" imgH="393480" progId="Equation.3">
                  <p:embed/>
                </p:oleObj>
              </mc:Choice>
              <mc:Fallback>
                <p:oleObj name="Equation" r:id="rId5" imgW="1117440" imgH="393480" progId="Equation.3">
                  <p:embed/>
                  <p:pic>
                    <p:nvPicPr>
                      <p:cNvPr id="1433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2175" y="3484562"/>
                        <a:ext cx="2438400" cy="858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1431682"/>
              </p:ext>
            </p:extLst>
          </p:nvPr>
        </p:nvGraphicFramePr>
        <p:xfrm>
          <a:off x="5591175" y="3636962"/>
          <a:ext cx="1495425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name="Equation" r:id="rId7" imgW="685800" imgH="241200" progId="Equation.3">
                  <p:embed/>
                </p:oleObj>
              </mc:Choice>
              <mc:Fallback>
                <p:oleObj name="Equation" r:id="rId7" imgW="685800" imgH="241200" progId="Equation.3">
                  <p:embed/>
                  <p:pic>
                    <p:nvPicPr>
                      <p:cNvPr id="1434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1175" y="3636962"/>
                        <a:ext cx="1495425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2212CF7-A666-4C41-A5AD-08EC1CCD6394}" type="slidenum">
              <a:rPr lang="en-US" sz="1400"/>
              <a:pPr eaLnBrk="1" hangingPunct="1"/>
              <a:t>25</a:t>
            </a:fld>
            <a:endParaRPr lang="en-US" sz="1400"/>
          </a:p>
        </p:txBody>
      </p:sp>
      <p:sp>
        <p:nvSpPr>
          <p:cNvPr id="153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/>
              <a:t>Methods for unsteady problems (examples)</a:t>
            </a:r>
          </a:p>
        </p:txBody>
      </p:sp>
      <p:sp>
        <p:nvSpPr>
          <p:cNvPr id="1537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2590800"/>
            <a:ext cx="7162800" cy="7620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r>
              <a:rPr lang="en-US" sz="2000"/>
              <a:t>Methods for Initial Value Problems in ODEs (</a:t>
            </a:r>
            <a:r>
              <a:rPr lang="en-US" sz="2000">
                <a:solidFill>
                  <a:schemeClr val="tx2"/>
                </a:solidFill>
              </a:rPr>
              <a:t>4</a:t>
            </a:r>
            <a:r>
              <a:rPr lang="en-US" sz="2000" baseline="30000">
                <a:solidFill>
                  <a:schemeClr val="tx2"/>
                </a:solidFill>
              </a:rPr>
              <a:t>th</a:t>
            </a:r>
            <a:r>
              <a:rPr lang="en-US" sz="2000">
                <a:solidFill>
                  <a:schemeClr val="tx2"/>
                </a:solidFill>
              </a:rPr>
              <a:t> order</a:t>
            </a:r>
            <a:r>
              <a:rPr lang="en-US" sz="2000"/>
              <a:t> </a:t>
            </a:r>
            <a:r>
              <a:rPr lang="en-US" sz="2000">
                <a:solidFill>
                  <a:schemeClr val="tx2"/>
                </a:solidFill>
              </a:rPr>
              <a:t>Runge-Kutta method</a:t>
            </a:r>
            <a:r>
              <a:rPr lang="en-US" sz="2000"/>
              <a:t>)</a:t>
            </a:r>
          </a:p>
        </p:txBody>
      </p:sp>
      <p:graphicFrame>
        <p:nvGraphicFramePr>
          <p:cNvPr id="15362" name="Object 5"/>
          <p:cNvGraphicFramePr>
            <a:graphicFrameLocks noGrp="1" noChangeAspect="1"/>
          </p:cNvGraphicFramePr>
          <p:nvPr>
            <p:ph sz="half" idx="2"/>
          </p:nvPr>
        </p:nvGraphicFramePr>
        <p:xfrm>
          <a:off x="2362200" y="3122613"/>
          <a:ext cx="2743200" cy="763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Equation" r:id="rId3" imgW="1549080" imgH="431640" progId="Equation.3">
                  <p:embed/>
                </p:oleObj>
              </mc:Choice>
              <mc:Fallback>
                <p:oleObj name="Equation" r:id="rId3" imgW="1549080" imgH="431640" progId="Equation.3">
                  <p:embed/>
                  <p:pic>
                    <p:nvPicPr>
                      <p:cNvPr id="15362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3122613"/>
                        <a:ext cx="2743200" cy="763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3" name="Object 7"/>
          <p:cNvGraphicFramePr>
            <a:graphicFrameLocks noChangeAspect="1"/>
          </p:cNvGraphicFramePr>
          <p:nvPr/>
        </p:nvGraphicFramePr>
        <p:xfrm>
          <a:off x="2286000" y="3795713"/>
          <a:ext cx="3282950" cy="852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name="Equation" r:id="rId5" imgW="1854000" imgH="482400" progId="Equation.3">
                  <p:embed/>
                </p:oleObj>
              </mc:Choice>
              <mc:Fallback>
                <p:oleObj name="Equation" r:id="rId5" imgW="1854000" imgH="482400" progId="Equation.3">
                  <p:embed/>
                  <p:pic>
                    <p:nvPicPr>
                      <p:cNvPr id="1536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3795713"/>
                        <a:ext cx="3282950" cy="852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4" name="Object 8"/>
          <p:cNvGraphicFramePr>
            <a:graphicFrameLocks noChangeAspect="1"/>
          </p:cNvGraphicFramePr>
          <p:nvPr/>
        </p:nvGraphicFramePr>
        <p:xfrm>
          <a:off x="2286000" y="4710113"/>
          <a:ext cx="3081338" cy="852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" name="Equation" r:id="rId7" imgW="1739880" imgH="482400" progId="Equation.3">
                  <p:embed/>
                </p:oleObj>
              </mc:Choice>
              <mc:Fallback>
                <p:oleObj name="Equation" r:id="rId7" imgW="1739880" imgH="482400" progId="Equation.3">
                  <p:embed/>
                  <p:pic>
                    <p:nvPicPr>
                      <p:cNvPr id="1536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4710113"/>
                        <a:ext cx="3081338" cy="852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5" name="Object 9"/>
          <p:cNvGraphicFramePr>
            <a:graphicFrameLocks noChangeAspect="1"/>
          </p:cNvGraphicFramePr>
          <p:nvPr/>
        </p:nvGraphicFramePr>
        <p:xfrm>
          <a:off x="457200" y="5503863"/>
          <a:ext cx="8162925" cy="89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Equation" r:id="rId9" imgW="4609800" imgH="507960" progId="Equation.3">
                  <p:embed/>
                </p:oleObj>
              </mc:Choice>
              <mc:Fallback>
                <p:oleObj name="Equation" r:id="rId9" imgW="4609800" imgH="507960" progId="Equation.3">
                  <p:embed/>
                  <p:pic>
                    <p:nvPicPr>
                      <p:cNvPr id="1536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503863"/>
                        <a:ext cx="8162925" cy="896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1" name="Rectangle 10"/>
          <p:cNvSpPr>
            <a:spLocks noChangeArrowheads="1"/>
          </p:cNvSpPr>
          <p:nvPr/>
        </p:nvSpPr>
        <p:spPr bwMode="auto">
          <a:xfrm>
            <a:off x="762000" y="1219200"/>
            <a:ext cx="7162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135000"/>
              <a:buFontTx/>
              <a:buChar char="•"/>
            </a:pPr>
            <a:r>
              <a:rPr lang="en-US" sz="2000">
                <a:latin typeface="Tahoma" charset="0"/>
              </a:rPr>
              <a:t>Methods for Initial Value Problems in ODEs (</a:t>
            </a:r>
            <a:r>
              <a:rPr lang="en-US" sz="2000">
                <a:solidFill>
                  <a:schemeClr val="tx2"/>
                </a:solidFill>
                <a:latin typeface="Tahoma" charset="0"/>
              </a:rPr>
              <a:t>explicit and implicit Euler method</a:t>
            </a:r>
            <a:r>
              <a:rPr lang="en-US" sz="2000">
                <a:latin typeface="Tahoma" charset="0"/>
              </a:rPr>
              <a:t>)</a:t>
            </a:r>
          </a:p>
        </p:txBody>
      </p:sp>
      <p:grpSp>
        <p:nvGrpSpPr>
          <p:cNvPr id="15372" name="Group 17"/>
          <p:cNvGrpSpPr>
            <a:grpSpLocks/>
          </p:cNvGrpSpPr>
          <p:nvPr/>
        </p:nvGrpSpPr>
        <p:grpSpPr bwMode="auto">
          <a:xfrm>
            <a:off x="762000" y="1752600"/>
            <a:ext cx="3733800" cy="685800"/>
            <a:chOff x="96" y="1104"/>
            <a:chExt cx="2352" cy="432"/>
          </a:xfrm>
        </p:grpSpPr>
        <p:sp>
          <p:nvSpPr>
            <p:cNvPr id="15376" name="Rectangle 14"/>
            <p:cNvSpPr>
              <a:spLocks noChangeArrowheads="1"/>
            </p:cNvSpPr>
            <p:nvPr/>
          </p:nvSpPr>
          <p:spPr bwMode="auto">
            <a:xfrm>
              <a:off x="96" y="1104"/>
              <a:ext cx="2352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5367" name="Object 11"/>
            <p:cNvGraphicFramePr>
              <a:graphicFrameLocks noChangeAspect="1"/>
            </p:cNvGraphicFramePr>
            <p:nvPr/>
          </p:nvGraphicFramePr>
          <p:xfrm>
            <a:off x="768" y="1200"/>
            <a:ext cx="1657" cy="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66" name="Equation" r:id="rId11" imgW="1485720" imgH="241200" progId="Equation.3">
                    <p:embed/>
                  </p:oleObj>
                </mc:Choice>
                <mc:Fallback>
                  <p:oleObj name="Equation" r:id="rId11" imgW="1485720" imgH="241200" progId="Equation.3">
                    <p:embed/>
                    <p:pic>
                      <p:nvPicPr>
                        <p:cNvPr id="15367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8" y="1200"/>
                          <a:ext cx="1657" cy="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377" name="Text Box 13"/>
            <p:cNvSpPr txBox="1">
              <a:spLocks noChangeArrowheads="1"/>
            </p:cNvSpPr>
            <p:nvPr/>
          </p:nvSpPr>
          <p:spPr bwMode="auto">
            <a:xfrm>
              <a:off x="96" y="1152"/>
              <a:ext cx="69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0000"/>
                  </a:solidFill>
                </a:rPr>
                <a:t>explicit</a:t>
              </a:r>
            </a:p>
          </p:txBody>
        </p:sp>
      </p:grpSp>
      <p:grpSp>
        <p:nvGrpSpPr>
          <p:cNvPr id="15373" name="Group 19"/>
          <p:cNvGrpSpPr>
            <a:grpSpLocks/>
          </p:cNvGrpSpPr>
          <p:nvPr/>
        </p:nvGrpSpPr>
        <p:grpSpPr bwMode="auto">
          <a:xfrm>
            <a:off x="4662488" y="1752600"/>
            <a:ext cx="4100512" cy="685800"/>
            <a:chOff x="2937" y="1104"/>
            <a:chExt cx="2583" cy="432"/>
          </a:xfrm>
        </p:grpSpPr>
        <p:sp>
          <p:nvSpPr>
            <p:cNvPr id="15374" name="Rectangle 16"/>
            <p:cNvSpPr>
              <a:spLocks noChangeArrowheads="1"/>
            </p:cNvSpPr>
            <p:nvPr/>
          </p:nvSpPr>
          <p:spPr bwMode="auto">
            <a:xfrm>
              <a:off x="2937" y="1104"/>
              <a:ext cx="2544" cy="4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5366" name="Object 12"/>
            <p:cNvGraphicFramePr>
              <a:graphicFrameLocks noChangeAspect="1"/>
            </p:cNvGraphicFramePr>
            <p:nvPr/>
          </p:nvGraphicFramePr>
          <p:xfrm>
            <a:off x="2941" y="1200"/>
            <a:ext cx="1841" cy="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67" name="Equation" r:id="rId13" imgW="1650960" imgH="241200" progId="Equation.3">
                    <p:embed/>
                  </p:oleObj>
                </mc:Choice>
                <mc:Fallback>
                  <p:oleObj name="Equation" r:id="rId13" imgW="1650960" imgH="241200" progId="Equation.3">
                    <p:embed/>
                    <p:pic>
                      <p:nvPicPr>
                        <p:cNvPr id="15366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41" y="1200"/>
                          <a:ext cx="1841" cy="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375" name="Text Box 15"/>
            <p:cNvSpPr txBox="1">
              <a:spLocks noChangeArrowheads="1"/>
            </p:cNvSpPr>
            <p:nvPr/>
          </p:nvSpPr>
          <p:spPr bwMode="auto">
            <a:xfrm>
              <a:off x="4809" y="1152"/>
              <a:ext cx="71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FF0000"/>
                  </a:solidFill>
                </a:rPr>
                <a:t>implicit</a:t>
              </a:r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5A4DF19-A99C-4C58-9C4A-968EE4603434}" type="slidenum">
              <a:rPr lang="en-US" sz="1400"/>
              <a:pPr eaLnBrk="1" hangingPunct="1"/>
              <a:t>26</a:t>
            </a:fld>
            <a:endParaRPr lang="en-US" sz="1400"/>
          </a:p>
        </p:txBody>
      </p:sp>
      <p:sp>
        <p:nvSpPr>
          <p:cNvPr id="163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/>
              <a:t>Methods for unsteady problems (examples)</a:t>
            </a:r>
          </a:p>
        </p:txBody>
      </p:sp>
      <p:sp>
        <p:nvSpPr>
          <p:cNvPr id="16392" name="Rectangle 4"/>
          <p:cNvSpPr>
            <a:spLocks noChangeArrowheads="1"/>
          </p:cNvSpPr>
          <p:nvPr/>
        </p:nvSpPr>
        <p:spPr bwMode="auto">
          <a:xfrm>
            <a:off x="762000" y="1143000"/>
            <a:ext cx="7543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135000"/>
              <a:buFontTx/>
              <a:buChar char="•"/>
            </a:pPr>
            <a:r>
              <a:rPr lang="en-US">
                <a:latin typeface="Tahoma" charset="0"/>
              </a:rPr>
              <a:t>Application to the Generic Transport Equation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135000"/>
            </a:pPr>
            <a:r>
              <a:rPr lang="en-US">
                <a:latin typeface="Tahoma" charset="0"/>
              </a:rPr>
              <a:t>   (</a:t>
            </a:r>
            <a:r>
              <a:rPr lang="en-US">
                <a:solidFill>
                  <a:schemeClr val="tx2"/>
                </a:solidFill>
                <a:latin typeface="Tahoma" charset="0"/>
              </a:rPr>
              <a:t>Explicit Euler methods</a:t>
            </a:r>
            <a:r>
              <a:rPr lang="en-US">
                <a:latin typeface="Tahoma" charset="0"/>
              </a:rPr>
              <a:t>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135000"/>
            </a:pPr>
            <a:r>
              <a:rPr lang="en-US">
                <a:latin typeface="Tahoma" charset="0"/>
              </a:rPr>
              <a:t>    </a:t>
            </a:r>
            <a:endParaRPr lang="en-US" sz="2000">
              <a:latin typeface="Tahoma" charset="0"/>
            </a:endParaRPr>
          </a:p>
        </p:txBody>
      </p:sp>
      <p:graphicFrame>
        <p:nvGraphicFramePr>
          <p:cNvPr id="16386" name="Object 10"/>
          <p:cNvGraphicFramePr>
            <a:graphicFrameLocks noGrp="1" noChangeAspect="1"/>
          </p:cNvGraphicFramePr>
          <p:nvPr>
            <p:ph idx="1"/>
          </p:nvPr>
        </p:nvGraphicFramePr>
        <p:xfrm>
          <a:off x="685800" y="2073275"/>
          <a:ext cx="55626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name="Equation" r:id="rId3" imgW="3301920" imgH="482400" progId="Equation.3">
                  <p:embed/>
                </p:oleObj>
              </mc:Choice>
              <mc:Fallback>
                <p:oleObj name="Equation" r:id="rId3" imgW="3301920" imgH="482400" progId="Equation.3">
                  <p:embed/>
                  <p:pic>
                    <p:nvPicPr>
                      <p:cNvPr id="1638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073275"/>
                        <a:ext cx="5562600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3" name="Text Box 12"/>
          <p:cNvSpPr txBox="1">
            <a:spLocks noChangeArrowheads="1"/>
          </p:cNvSpPr>
          <p:nvPr/>
        </p:nvSpPr>
        <p:spPr bwMode="auto">
          <a:xfrm>
            <a:off x="6384925" y="2324100"/>
            <a:ext cx="2533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FF0000"/>
                </a:solidFill>
              </a:rPr>
              <a:t>Assume constant velocity</a:t>
            </a:r>
          </a:p>
        </p:txBody>
      </p:sp>
      <p:graphicFrame>
        <p:nvGraphicFramePr>
          <p:cNvPr id="16387" name="Object 13"/>
          <p:cNvGraphicFramePr>
            <a:graphicFrameLocks noChangeAspect="1"/>
          </p:cNvGraphicFramePr>
          <p:nvPr/>
        </p:nvGraphicFramePr>
        <p:xfrm>
          <a:off x="1295400" y="3048000"/>
          <a:ext cx="5070475" cy="77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7" name="Equation" r:id="rId5" imgW="2819160" imgH="431640" progId="Equation.3">
                  <p:embed/>
                </p:oleObj>
              </mc:Choice>
              <mc:Fallback>
                <p:oleObj name="Equation" r:id="rId5" imgW="2819160" imgH="431640" progId="Equation.3">
                  <p:embed/>
                  <p:pic>
                    <p:nvPicPr>
                      <p:cNvPr id="1638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048000"/>
                        <a:ext cx="5070475" cy="776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8" name="Object 14"/>
          <p:cNvGraphicFramePr>
            <a:graphicFrameLocks noChangeAspect="1"/>
          </p:cNvGraphicFramePr>
          <p:nvPr/>
        </p:nvGraphicFramePr>
        <p:xfrm>
          <a:off x="2590800" y="4191000"/>
          <a:ext cx="1347788" cy="77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8" name="Equation" r:id="rId7" imgW="749160" imgH="431640" progId="Equation.3">
                  <p:embed/>
                </p:oleObj>
              </mc:Choice>
              <mc:Fallback>
                <p:oleObj name="Equation" r:id="rId7" imgW="749160" imgH="431640" progId="Equation.3">
                  <p:embed/>
                  <p:pic>
                    <p:nvPicPr>
                      <p:cNvPr id="1638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191000"/>
                        <a:ext cx="1347788" cy="776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9" name="Object 15"/>
          <p:cNvGraphicFramePr>
            <a:graphicFrameLocks noChangeAspect="1"/>
          </p:cNvGraphicFramePr>
          <p:nvPr/>
        </p:nvGraphicFramePr>
        <p:xfrm>
          <a:off x="2743200" y="5181600"/>
          <a:ext cx="914400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Equation" r:id="rId9" imgW="507960" imgH="393480" progId="Equation.3">
                  <p:embed/>
                </p:oleObj>
              </mc:Choice>
              <mc:Fallback>
                <p:oleObj name="Equation" r:id="rId9" imgW="507960" imgH="393480" progId="Equation.3">
                  <p:embed/>
                  <p:pic>
                    <p:nvPicPr>
                      <p:cNvPr id="1638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5181600"/>
                        <a:ext cx="914400" cy="708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4" name="Text Box 16"/>
          <p:cNvSpPr txBox="1">
            <a:spLocks noChangeArrowheads="1"/>
          </p:cNvSpPr>
          <p:nvPr/>
        </p:nvSpPr>
        <p:spPr bwMode="auto">
          <a:xfrm>
            <a:off x="3962400" y="5181600"/>
            <a:ext cx="48006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dirty="0">
                <a:solidFill>
                  <a:srgbClr val="FF0000"/>
                </a:solidFill>
              </a:rPr>
              <a:t>Courant number (or CFL number) when diffusion negligible, Courant number should be smaller than unity to make the scheme stable</a:t>
            </a:r>
          </a:p>
        </p:txBody>
      </p:sp>
      <p:sp>
        <p:nvSpPr>
          <p:cNvPr id="16395" name="Text Box 17"/>
          <p:cNvSpPr txBox="1">
            <a:spLocks noChangeArrowheads="1"/>
          </p:cNvSpPr>
          <p:nvPr/>
        </p:nvSpPr>
        <p:spPr bwMode="auto">
          <a:xfrm>
            <a:off x="3962400" y="4267200"/>
            <a:ext cx="4673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dirty="0">
                <a:solidFill>
                  <a:srgbClr val="FF0000"/>
                </a:solidFill>
              </a:rPr>
              <a:t>Time required for a disturbance to be transmitted</a:t>
            </a:r>
          </a:p>
          <a:p>
            <a:pPr eaLnBrk="1" hangingPunct="1"/>
            <a:r>
              <a:rPr lang="en-US" sz="1800" dirty="0">
                <a:solidFill>
                  <a:srgbClr val="FF0000"/>
                </a:solidFill>
              </a:rPr>
              <a:t>By diffusion over a distance </a:t>
            </a:r>
            <a:r>
              <a:rPr lang="en-US" sz="1800" dirty="0">
                <a:solidFill>
                  <a:srgbClr val="FF0000"/>
                </a:solidFill>
                <a:sym typeface="Symbol" pitchFamily="18" charset="2"/>
              </a:rPr>
              <a:t>x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20C03DB-7941-45FA-B0A7-734B34AFF089}" type="slidenum">
              <a:rPr lang="en-US" sz="1400"/>
              <a:pPr eaLnBrk="1" hangingPunct="1"/>
              <a:t>27</a:t>
            </a:fld>
            <a:endParaRPr lang="en-US" sz="140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/>
              <a:t>Methods for unsteady problems (examples)</a:t>
            </a:r>
          </a:p>
        </p:txBody>
      </p:sp>
      <p:sp>
        <p:nvSpPr>
          <p:cNvPr id="17414" name="Rectangle 3"/>
          <p:cNvSpPr>
            <a:spLocks noChangeArrowheads="1"/>
          </p:cNvSpPr>
          <p:nvPr/>
        </p:nvSpPr>
        <p:spPr bwMode="auto">
          <a:xfrm>
            <a:off x="762000" y="1143000"/>
            <a:ext cx="7543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135000"/>
              <a:buFontTx/>
              <a:buChar char="•"/>
            </a:pPr>
            <a:r>
              <a:rPr lang="en-US">
                <a:latin typeface="Tahoma" charset="0"/>
              </a:rPr>
              <a:t>Application to the Generic Transport Equation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135000"/>
            </a:pPr>
            <a:r>
              <a:rPr lang="en-US">
                <a:latin typeface="Tahoma" charset="0"/>
              </a:rPr>
              <a:t>   (</a:t>
            </a:r>
            <a:r>
              <a:rPr lang="en-US">
                <a:solidFill>
                  <a:schemeClr val="tx2"/>
                </a:solidFill>
                <a:latin typeface="Tahoma" charset="0"/>
              </a:rPr>
              <a:t>Implicit Euler methods</a:t>
            </a:r>
            <a:r>
              <a:rPr lang="en-US">
                <a:latin typeface="Tahoma" charset="0"/>
              </a:rPr>
              <a:t>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135000"/>
            </a:pPr>
            <a:r>
              <a:rPr lang="en-US">
                <a:latin typeface="Tahoma" charset="0"/>
              </a:rPr>
              <a:t>    </a:t>
            </a:r>
            <a:endParaRPr lang="en-US" sz="2000">
              <a:latin typeface="Tahoma" charset="0"/>
            </a:endParaRPr>
          </a:p>
        </p:txBody>
      </p:sp>
      <p:graphicFrame>
        <p:nvGraphicFramePr>
          <p:cNvPr id="17410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914400" y="2149475"/>
          <a:ext cx="5410200" cy="75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" name="Equation" r:id="rId3" imgW="3479760" imgH="482400" progId="Equation.3">
                  <p:embed/>
                </p:oleObj>
              </mc:Choice>
              <mc:Fallback>
                <p:oleObj name="Equation" r:id="rId3" imgW="3479760" imgH="482400" progId="Equation.3">
                  <p:embed/>
                  <p:pic>
                    <p:nvPicPr>
                      <p:cNvPr id="1741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2149475"/>
                        <a:ext cx="5410200" cy="750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5" name="Text Box 5"/>
          <p:cNvSpPr txBox="1">
            <a:spLocks noChangeArrowheads="1"/>
          </p:cNvSpPr>
          <p:nvPr/>
        </p:nvSpPr>
        <p:spPr bwMode="auto">
          <a:xfrm>
            <a:off x="6384925" y="2324100"/>
            <a:ext cx="2533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FF0000"/>
                </a:solidFill>
              </a:rPr>
              <a:t>Assume constant velocity</a:t>
            </a:r>
          </a:p>
        </p:txBody>
      </p:sp>
      <p:graphicFrame>
        <p:nvGraphicFramePr>
          <p:cNvPr id="17411" name="Object 6"/>
          <p:cNvGraphicFramePr>
            <a:graphicFrameLocks noChangeAspect="1"/>
          </p:cNvGraphicFramePr>
          <p:nvPr/>
        </p:nvGraphicFramePr>
        <p:xfrm>
          <a:off x="1577975" y="3186113"/>
          <a:ext cx="5343525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" name="Equation" r:id="rId5" imgW="2971800" imgH="431640" progId="Equation.3">
                  <p:embed/>
                </p:oleObj>
              </mc:Choice>
              <mc:Fallback>
                <p:oleObj name="Equation" r:id="rId5" imgW="2971800" imgH="431640" progId="Equation.3">
                  <p:embed/>
                  <p:pic>
                    <p:nvPicPr>
                      <p:cNvPr id="17411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7975" y="3186113"/>
                        <a:ext cx="5343525" cy="776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6" name="Rectangle 12"/>
          <p:cNvSpPr>
            <a:spLocks noChangeArrowheads="1"/>
          </p:cNvSpPr>
          <p:nvPr/>
        </p:nvSpPr>
        <p:spPr bwMode="auto">
          <a:xfrm>
            <a:off x="762000" y="4267200"/>
            <a:ext cx="7543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135000"/>
              <a:buFontTx/>
              <a:buChar char="•"/>
            </a:pPr>
            <a:r>
              <a:rPr lang="en-US" dirty="0">
                <a:solidFill>
                  <a:srgbClr val="FF0000"/>
                </a:solidFill>
                <a:latin typeface="Tahoma" charset="0"/>
              </a:rPr>
              <a:t>Advantage</a:t>
            </a:r>
            <a:r>
              <a:rPr lang="en-US" dirty="0">
                <a:latin typeface="Tahoma" charset="0"/>
              </a:rPr>
              <a:t>: Use of the implicit Euler method allows arbitrarily large time steps to be taken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135000"/>
              <a:buFontTx/>
              <a:buChar char="•"/>
            </a:pPr>
            <a:r>
              <a:rPr lang="en-US" dirty="0">
                <a:solidFill>
                  <a:srgbClr val="FF0000"/>
                </a:solidFill>
                <a:latin typeface="Tahoma" charset="0"/>
              </a:rPr>
              <a:t>Disadvantage</a:t>
            </a:r>
            <a:r>
              <a:rPr lang="en-US" dirty="0">
                <a:latin typeface="Tahoma" charset="0"/>
              </a:rPr>
              <a:t>: first order truncation error in time and the need to solve a large coupled set of equations at each time step, and more computational time for iterations.</a:t>
            </a:r>
            <a:endParaRPr lang="en-US" sz="2000" dirty="0">
              <a:latin typeface="Tahoma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8675E93-BC19-4998-8AE9-8DDEDC7303D2}" type="slidenum">
              <a:rPr lang="en-US" sz="1400"/>
              <a:pPr eaLnBrk="1" hangingPunct="1"/>
              <a:t>28</a:t>
            </a:fld>
            <a:endParaRPr lang="en-US" sz="140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15950"/>
          </a:xfrm>
        </p:spPr>
        <p:txBody>
          <a:bodyPr/>
          <a:lstStyle/>
          <a:p>
            <a:pPr eaLnBrk="1" hangingPunct="1"/>
            <a:r>
              <a:rPr lang="en-US" sz="3200"/>
              <a:t>Solution of Navier-Stokes equations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371600"/>
            <a:ext cx="6858000" cy="3810000"/>
          </a:xfrm>
          <a:noFill/>
        </p:spPr>
        <p:txBody>
          <a:bodyPr/>
          <a:lstStyle/>
          <a:p>
            <a:pPr eaLnBrk="1" hangingPunct="1">
              <a:buClr>
                <a:schemeClr val="tx2"/>
              </a:buClr>
              <a:buSzPct val="135000"/>
              <a:buFontTx/>
              <a:buChar char="•"/>
            </a:pPr>
            <a:r>
              <a:rPr lang="en-US" sz="2800"/>
              <a:t>Special features of Navier-Stokes Equations</a:t>
            </a:r>
          </a:p>
          <a:p>
            <a:pPr eaLnBrk="1" hangingPunct="1">
              <a:buClr>
                <a:schemeClr val="tx2"/>
              </a:buClr>
              <a:buSzPct val="135000"/>
              <a:buFontTx/>
              <a:buChar char="•"/>
            </a:pPr>
            <a:r>
              <a:rPr lang="en-US" sz="2800"/>
              <a:t>Choice of Variable Arrangement on the Grid</a:t>
            </a:r>
          </a:p>
          <a:p>
            <a:pPr eaLnBrk="1" hangingPunct="1">
              <a:buClr>
                <a:schemeClr val="tx2"/>
              </a:buClr>
              <a:buSzPct val="135000"/>
              <a:buFontTx/>
              <a:buChar char="•"/>
            </a:pPr>
            <a:r>
              <a:rPr lang="en-US" sz="2800"/>
              <a:t>Pressure Poisson equation</a:t>
            </a:r>
          </a:p>
          <a:p>
            <a:pPr eaLnBrk="1" hangingPunct="1">
              <a:buClr>
                <a:schemeClr val="tx2"/>
              </a:buClr>
              <a:buSzPct val="135000"/>
              <a:buFontTx/>
              <a:buChar char="•"/>
            </a:pPr>
            <a:r>
              <a:rPr lang="en-US" sz="2800"/>
              <a:t>Solution methods for N-S equations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7A9F65C-D8FB-4D87-859A-0947FAABD29C}" type="slidenum">
              <a:rPr lang="en-US" sz="1400"/>
              <a:pPr eaLnBrk="1" hangingPunct="1"/>
              <a:t>29</a:t>
            </a:fld>
            <a:endParaRPr lang="en-US" sz="1400"/>
          </a:p>
        </p:txBody>
      </p:sp>
      <p:sp>
        <p:nvSpPr>
          <p:cNvPr id="184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2800"/>
              <a:t>Solution of N-S equations (special features)</a:t>
            </a:r>
          </a:p>
        </p:txBody>
      </p:sp>
      <p:sp>
        <p:nvSpPr>
          <p:cNvPr id="18440" name="Rectangle 16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838200"/>
            <a:ext cx="7772400" cy="533400"/>
          </a:xfrm>
          <a:noFill/>
        </p:spPr>
        <p:txBody>
          <a:bodyPr/>
          <a:lstStyle/>
          <a:p>
            <a:pPr marL="609600" indent="-609600" eaLnBrk="1" hangingPunct="1">
              <a:buClr>
                <a:schemeClr val="tx2"/>
              </a:buClr>
              <a:buSzPct val="110000"/>
              <a:buFontTx/>
              <a:buChar char="•"/>
            </a:pPr>
            <a:r>
              <a:rPr lang="en-US" sz="2000"/>
              <a:t>Navier-Stokes equations (3D in Cartesian coordinates)</a:t>
            </a:r>
            <a:endParaRPr lang="en-US" sz="2800"/>
          </a:p>
        </p:txBody>
      </p:sp>
      <p:graphicFrame>
        <p:nvGraphicFramePr>
          <p:cNvPr id="18434" name="Object 17"/>
          <p:cNvGraphicFramePr>
            <a:graphicFrameLocks noChangeAspect="1"/>
          </p:cNvGraphicFramePr>
          <p:nvPr/>
        </p:nvGraphicFramePr>
        <p:xfrm>
          <a:off x="1236663" y="1219200"/>
          <a:ext cx="6062662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" name="Equation" r:id="rId3" imgW="3670200" imgH="482400" progId="Equation.3">
                  <p:embed/>
                </p:oleObj>
              </mc:Choice>
              <mc:Fallback>
                <p:oleObj name="Equation" r:id="rId3" imgW="3670200" imgH="482400" progId="Equation.3">
                  <p:embed/>
                  <p:pic>
                    <p:nvPicPr>
                      <p:cNvPr id="18434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6663" y="1219200"/>
                        <a:ext cx="6062662" cy="747713"/>
                      </a:xfrm>
                      <a:prstGeom prst="rect">
                        <a:avLst/>
                      </a:prstGeom>
                      <a:solidFill>
                        <a:srgbClr val="339966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" name="Object 18"/>
          <p:cNvGraphicFramePr>
            <a:graphicFrameLocks noChangeAspect="1"/>
          </p:cNvGraphicFramePr>
          <p:nvPr/>
        </p:nvGraphicFramePr>
        <p:xfrm>
          <a:off x="1219200" y="1981200"/>
          <a:ext cx="6049963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5" name="Equation" r:id="rId5" imgW="3606480" imgH="482400" progId="Equation.3">
                  <p:embed/>
                </p:oleObj>
              </mc:Choice>
              <mc:Fallback>
                <p:oleObj name="Equation" r:id="rId5" imgW="3606480" imgH="482400" progId="Equation.3">
                  <p:embed/>
                  <p:pic>
                    <p:nvPicPr>
                      <p:cNvPr id="18435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981200"/>
                        <a:ext cx="6049963" cy="747713"/>
                      </a:xfrm>
                      <a:prstGeom prst="rect">
                        <a:avLst/>
                      </a:prstGeom>
                      <a:solidFill>
                        <a:srgbClr val="339966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6" name="Object 19"/>
          <p:cNvGraphicFramePr>
            <a:graphicFrameLocks noChangeAspect="1"/>
          </p:cNvGraphicFramePr>
          <p:nvPr/>
        </p:nvGraphicFramePr>
        <p:xfrm>
          <a:off x="3124200" y="4443413"/>
          <a:ext cx="2971800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6" name="Equation" r:id="rId7" imgW="1993680" imgH="419040" progId="Equation.3">
                  <p:embed/>
                </p:oleObj>
              </mc:Choice>
              <mc:Fallback>
                <p:oleObj name="Equation" r:id="rId7" imgW="1993680" imgH="419040" progId="Equation.3">
                  <p:embed/>
                  <p:pic>
                    <p:nvPicPr>
                      <p:cNvPr id="18436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4443413"/>
                        <a:ext cx="2971800" cy="585787"/>
                      </a:xfrm>
                      <a:prstGeom prst="rect">
                        <a:avLst/>
                      </a:prstGeom>
                      <a:solidFill>
                        <a:srgbClr val="339966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1" name="Line 22"/>
          <p:cNvSpPr>
            <a:spLocks noChangeShapeType="1"/>
          </p:cNvSpPr>
          <p:nvPr/>
        </p:nvSpPr>
        <p:spPr bwMode="auto">
          <a:xfrm>
            <a:off x="1981200" y="3581400"/>
            <a:ext cx="2209800" cy="0"/>
          </a:xfrm>
          <a:prstGeom prst="line">
            <a:avLst/>
          </a:prstGeom>
          <a:noFill/>
          <a:ln w="28575" cap="sq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442" name="Text Box 23"/>
          <p:cNvSpPr txBox="1">
            <a:spLocks noChangeArrowheads="1"/>
          </p:cNvSpPr>
          <p:nvPr/>
        </p:nvSpPr>
        <p:spPr bwMode="auto">
          <a:xfrm>
            <a:off x="1617663" y="3962400"/>
            <a:ext cx="1354137" cy="396875"/>
          </a:xfrm>
          <a:prstGeom prst="rect">
            <a:avLst/>
          </a:prstGeom>
          <a:solidFill>
            <a:srgbClr val="3333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solidFill>
                  <a:schemeClr val="bg1"/>
                </a:solidFill>
              </a:rPr>
              <a:t>Convection</a:t>
            </a:r>
          </a:p>
        </p:txBody>
      </p:sp>
      <p:sp>
        <p:nvSpPr>
          <p:cNvPr id="18443" name="Text Box 24"/>
          <p:cNvSpPr txBox="1">
            <a:spLocks noChangeArrowheads="1"/>
          </p:cNvSpPr>
          <p:nvPr/>
        </p:nvSpPr>
        <p:spPr bwMode="auto">
          <a:xfrm>
            <a:off x="3124200" y="3976688"/>
            <a:ext cx="2901950" cy="366712"/>
          </a:xfrm>
          <a:prstGeom prst="rect">
            <a:avLst/>
          </a:prstGeom>
          <a:solidFill>
            <a:srgbClr val="3333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solidFill>
                  <a:schemeClr val="bg1"/>
                </a:solidFill>
              </a:rPr>
              <a:t>Piezometric pressure gradient</a:t>
            </a:r>
          </a:p>
        </p:txBody>
      </p:sp>
      <p:sp>
        <p:nvSpPr>
          <p:cNvPr id="18444" name="Text Box 25"/>
          <p:cNvSpPr txBox="1">
            <a:spLocks noChangeArrowheads="1"/>
          </p:cNvSpPr>
          <p:nvPr/>
        </p:nvSpPr>
        <p:spPr bwMode="auto">
          <a:xfrm>
            <a:off x="6297613" y="3946525"/>
            <a:ext cx="1627187" cy="396875"/>
          </a:xfrm>
          <a:prstGeom prst="rect">
            <a:avLst/>
          </a:prstGeom>
          <a:solidFill>
            <a:srgbClr val="3333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solidFill>
                  <a:schemeClr val="bg1"/>
                </a:solidFill>
              </a:rPr>
              <a:t>Viscous terms</a:t>
            </a:r>
          </a:p>
        </p:txBody>
      </p:sp>
      <p:sp>
        <p:nvSpPr>
          <p:cNvPr id="18445" name="Line 26"/>
          <p:cNvSpPr>
            <a:spLocks noChangeShapeType="1"/>
          </p:cNvSpPr>
          <p:nvPr/>
        </p:nvSpPr>
        <p:spPr bwMode="auto">
          <a:xfrm>
            <a:off x="5181600" y="3581400"/>
            <a:ext cx="2057400" cy="0"/>
          </a:xfrm>
          <a:prstGeom prst="line">
            <a:avLst/>
          </a:prstGeom>
          <a:noFill/>
          <a:ln w="28575" cap="sq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446" name="Line 27"/>
          <p:cNvSpPr>
            <a:spLocks noChangeShapeType="1"/>
          </p:cNvSpPr>
          <p:nvPr/>
        </p:nvSpPr>
        <p:spPr bwMode="auto">
          <a:xfrm>
            <a:off x="4495800" y="3581400"/>
            <a:ext cx="533400" cy="0"/>
          </a:xfrm>
          <a:prstGeom prst="line">
            <a:avLst/>
          </a:prstGeom>
          <a:noFill/>
          <a:ln w="28575" cap="sq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447" name="Line 28"/>
          <p:cNvSpPr>
            <a:spLocks noChangeShapeType="1"/>
          </p:cNvSpPr>
          <p:nvPr/>
        </p:nvSpPr>
        <p:spPr bwMode="auto">
          <a:xfrm flipH="1">
            <a:off x="2209800" y="3581400"/>
            <a:ext cx="838200" cy="381000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448" name="Line 29"/>
          <p:cNvSpPr>
            <a:spLocks noChangeShapeType="1"/>
          </p:cNvSpPr>
          <p:nvPr/>
        </p:nvSpPr>
        <p:spPr bwMode="auto">
          <a:xfrm flipH="1">
            <a:off x="4419600" y="3581400"/>
            <a:ext cx="304800" cy="381000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449" name="Line 30"/>
          <p:cNvSpPr>
            <a:spLocks noChangeShapeType="1"/>
          </p:cNvSpPr>
          <p:nvPr/>
        </p:nvSpPr>
        <p:spPr bwMode="auto">
          <a:xfrm>
            <a:off x="6172200" y="3581400"/>
            <a:ext cx="381000" cy="381000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450" name="Line 31"/>
          <p:cNvSpPr>
            <a:spLocks noChangeShapeType="1"/>
          </p:cNvSpPr>
          <p:nvPr/>
        </p:nvSpPr>
        <p:spPr bwMode="auto">
          <a:xfrm>
            <a:off x="1295400" y="3581400"/>
            <a:ext cx="533400" cy="0"/>
          </a:xfrm>
          <a:prstGeom prst="line">
            <a:avLst/>
          </a:prstGeom>
          <a:noFill/>
          <a:ln w="28575" cap="sq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451" name="Line 32"/>
          <p:cNvSpPr>
            <a:spLocks noChangeShapeType="1"/>
          </p:cNvSpPr>
          <p:nvPr/>
        </p:nvSpPr>
        <p:spPr bwMode="auto">
          <a:xfrm flipH="1">
            <a:off x="838200" y="3581400"/>
            <a:ext cx="533400" cy="381000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 type="none" w="sm" len="sm"/>
            <a:tailEnd type="stealth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452" name="Text Box 33"/>
          <p:cNvSpPr txBox="1">
            <a:spLocks noChangeArrowheads="1"/>
          </p:cNvSpPr>
          <p:nvPr/>
        </p:nvSpPr>
        <p:spPr bwMode="auto">
          <a:xfrm>
            <a:off x="214313" y="4006850"/>
            <a:ext cx="1346200" cy="641350"/>
          </a:xfrm>
          <a:prstGeom prst="rect">
            <a:avLst/>
          </a:prstGeom>
          <a:solidFill>
            <a:srgbClr val="3333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1800">
                <a:solidFill>
                  <a:schemeClr val="bg1"/>
                </a:solidFill>
              </a:rPr>
              <a:t>Local</a:t>
            </a:r>
          </a:p>
          <a:p>
            <a:pPr algn="ctr" eaLnBrk="1" hangingPunct="1"/>
            <a:r>
              <a:rPr lang="en-US" sz="1800">
                <a:solidFill>
                  <a:schemeClr val="bg1"/>
                </a:solidFill>
              </a:rPr>
              <a:t> acceleration</a:t>
            </a:r>
          </a:p>
        </p:txBody>
      </p:sp>
      <p:sp>
        <p:nvSpPr>
          <p:cNvPr id="18453" name="Text Box 34"/>
          <p:cNvSpPr txBox="1">
            <a:spLocks noChangeArrowheads="1"/>
          </p:cNvSpPr>
          <p:nvPr/>
        </p:nvSpPr>
        <p:spPr bwMode="auto">
          <a:xfrm>
            <a:off x="6080125" y="4495800"/>
            <a:ext cx="22050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solidFill>
                  <a:schemeClr val="tx2"/>
                </a:solidFill>
              </a:rPr>
              <a:t>Continuity equation</a:t>
            </a:r>
          </a:p>
        </p:txBody>
      </p:sp>
      <p:graphicFrame>
        <p:nvGraphicFramePr>
          <p:cNvPr id="18437" name="Object 39"/>
          <p:cNvGraphicFramePr>
            <a:graphicFrameLocks noGrp="1" noChangeAspect="1"/>
          </p:cNvGraphicFramePr>
          <p:nvPr>
            <p:ph sz="half" idx="2"/>
          </p:nvPr>
        </p:nvGraphicFramePr>
        <p:xfrm>
          <a:off x="1270000" y="2765425"/>
          <a:ext cx="6045200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Equation" r:id="rId9" imgW="3809880" imgH="482400" progId="Equation.3">
                  <p:embed/>
                </p:oleObj>
              </mc:Choice>
              <mc:Fallback>
                <p:oleObj name="Equation" r:id="rId9" imgW="3809880" imgH="482400" progId="Equation.3">
                  <p:embed/>
                  <p:pic>
                    <p:nvPicPr>
                      <p:cNvPr id="18437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0000" y="2765425"/>
                        <a:ext cx="6045200" cy="765175"/>
                      </a:xfrm>
                      <a:prstGeom prst="rect">
                        <a:avLst/>
                      </a:prstGeom>
                      <a:solidFill>
                        <a:srgbClr val="339966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54" name="Rectangle 43"/>
          <p:cNvSpPr>
            <a:spLocks noChangeArrowheads="1"/>
          </p:cNvSpPr>
          <p:nvPr/>
        </p:nvSpPr>
        <p:spPr bwMode="auto">
          <a:xfrm>
            <a:off x="609600" y="5105400"/>
            <a:ext cx="8153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35000"/>
              <a:buFontTx/>
              <a:buChar char="•"/>
            </a:pPr>
            <a:r>
              <a:rPr lang="en-US" sz="1800">
                <a:latin typeface="Tahoma" charset="0"/>
              </a:rPr>
              <a:t>Discretization of Convective, pressure and Viscous terms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35000"/>
              <a:buFontTx/>
              <a:buChar char="•"/>
            </a:pPr>
            <a:r>
              <a:rPr lang="en-US" sz="1800">
                <a:latin typeface="Tahoma" charset="0"/>
              </a:rPr>
              <a:t>Conservation properties: 1. Guaranteeing global energy conservation in a numerical method is a worthwhile goal, but not easily attained; 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35000"/>
            </a:pPr>
            <a:r>
              <a:rPr lang="en-US" sz="1800">
                <a:latin typeface="Tahoma" charset="0"/>
              </a:rPr>
              <a:t>    2. Incompressible isothermal flows, significance is kinetic energy; 3. heat transfer: thermal energy&gt;&gt;kinetic energy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35000"/>
              <a:buFontTx/>
              <a:buChar char="•"/>
            </a:pPr>
            <a:endParaRPr lang="en-US" sz="1800">
              <a:latin typeface="Tahoma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74945D3-A349-432B-87C1-3D6066C38430}" type="slidenum">
              <a:rPr lang="en-US" sz="1400"/>
              <a:pPr eaLnBrk="1" hangingPunct="1"/>
              <a:t>3</a:t>
            </a:fld>
            <a:endParaRPr lang="en-US" sz="140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01000" cy="762000"/>
          </a:xfrm>
        </p:spPr>
        <p:txBody>
          <a:bodyPr/>
          <a:lstStyle/>
          <a:p>
            <a:pPr eaLnBrk="1" hangingPunct="1"/>
            <a:r>
              <a:rPr lang="en-US" sz="4000"/>
              <a:t>Introduction to numerical methods</a:t>
            </a:r>
          </a:p>
        </p:txBody>
      </p:sp>
      <p:sp>
        <p:nvSpPr>
          <p:cNvPr id="29700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685800" y="1122363"/>
            <a:ext cx="8001000" cy="4897437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2"/>
              </a:buClr>
              <a:buSzPct val="115000"/>
              <a:buFontTx/>
              <a:buChar char="•"/>
            </a:pPr>
            <a:r>
              <a:rPr lang="en-US" sz="2400" dirty="0"/>
              <a:t>Approaches to Fluid Dynamical Problems: 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SzPct val="115000"/>
              <a:buFontTx/>
              <a:buNone/>
            </a:pPr>
            <a:r>
              <a:rPr lang="en-US" sz="2400" dirty="0"/>
              <a:t>    1. Simplifications of the governing equations</a:t>
            </a:r>
            <a:r>
              <a:rPr lang="en-US" sz="2400" dirty="0">
                <a:sym typeface="Wingdings" pitchFamily="2" charset="2"/>
              </a:rPr>
              <a:t></a:t>
            </a:r>
            <a:r>
              <a:rPr lang="en-US" sz="2400" dirty="0"/>
              <a:t> AFD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SzPct val="115000"/>
              <a:buFontTx/>
              <a:buNone/>
            </a:pPr>
            <a:r>
              <a:rPr lang="en-US" sz="2400" dirty="0"/>
              <a:t>    2. Experiments on scale models</a:t>
            </a:r>
            <a:r>
              <a:rPr lang="en-US" sz="2400" dirty="0">
                <a:sym typeface="Wingdings" pitchFamily="2" charset="2"/>
              </a:rPr>
              <a:t> </a:t>
            </a:r>
            <a:r>
              <a:rPr lang="en-US" sz="2400" dirty="0"/>
              <a:t>EFD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SzPct val="115000"/>
              <a:buFontTx/>
              <a:buNone/>
            </a:pPr>
            <a:r>
              <a:rPr lang="en-US" sz="2400" dirty="0"/>
              <a:t>    3. Discretize governing equations and solve by computers</a:t>
            </a:r>
            <a:r>
              <a:rPr lang="en-US" sz="2400" dirty="0">
                <a:sym typeface="Wingdings" pitchFamily="2" charset="2"/>
              </a:rPr>
              <a:t> </a:t>
            </a:r>
            <a:r>
              <a:rPr lang="en-US" sz="2400" dirty="0"/>
              <a:t>CFD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SzPct val="115000"/>
              <a:buFontTx/>
              <a:buChar char="•"/>
            </a:pPr>
            <a:r>
              <a:rPr lang="en-US" sz="2400" dirty="0"/>
              <a:t>CFD is the simulation of fluids engineering system using modeling and numerical methods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SzPct val="115000"/>
              <a:buFontTx/>
              <a:buChar char="•"/>
            </a:pPr>
            <a:r>
              <a:rPr lang="en-US" sz="2400" dirty="0"/>
              <a:t>Possibilities and Limitations of Numerical Methods: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SzPct val="115000"/>
              <a:buFontTx/>
              <a:buNone/>
            </a:pPr>
            <a:r>
              <a:rPr lang="en-US" sz="2400" dirty="0"/>
              <a:t>   1. </a:t>
            </a:r>
            <a:r>
              <a:rPr lang="en-US" sz="2400" dirty="0">
                <a:solidFill>
                  <a:srgbClr val="FF0000"/>
                </a:solidFill>
              </a:rPr>
              <a:t>Coding level: </a:t>
            </a:r>
            <a:r>
              <a:rPr lang="en-US" sz="2400" dirty="0"/>
              <a:t>quality assurance,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programming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SzPct val="115000"/>
              <a:buFontTx/>
              <a:buNone/>
            </a:pPr>
            <a:r>
              <a:rPr lang="en-US" sz="2400" dirty="0"/>
              <a:t>      defects, inappropriate algorithm, etc.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SzPct val="115000"/>
              <a:buFontTx/>
              <a:buNone/>
            </a:pPr>
            <a:r>
              <a:rPr lang="en-US" sz="2400" dirty="0"/>
              <a:t>   2. </a:t>
            </a:r>
            <a:r>
              <a:rPr lang="en-US" sz="2400" dirty="0">
                <a:solidFill>
                  <a:srgbClr val="FF0000"/>
                </a:solidFill>
              </a:rPr>
              <a:t>Simulation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level</a:t>
            </a:r>
            <a:r>
              <a:rPr lang="en-US" sz="2400" dirty="0"/>
              <a:t>: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iterative error, truncation error, grid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SzPct val="115000"/>
              <a:buFontTx/>
              <a:buNone/>
            </a:pPr>
            <a:r>
              <a:rPr lang="en-US" sz="2400" dirty="0"/>
              <a:t>      error, etc.</a:t>
            </a:r>
          </a:p>
          <a:p>
            <a:pPr eaLnBrk="1" hangingPunct="1">
              <a:lnSpc>
                <a:spcPct val="90000"/>
              </a:lnSpc>
              <a:buClr>
                <a:srgbClr val="3333FF"/>
              </a:buClr>
              <a:buSzPct val="110000"/>
              <a:buFontTx/>
              <a:buChar char="•"/>
            </a:pPr>
            <a:endParaRPr lang="en-US" sz="24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910C04F-72B0-4B38-9D9E-D768B9753833}" type="slidenum">
              <a:rPr lang="en-US" sz="1400"/>
              <a:pPr eaLnBrk="1" hangingPunct="1"/>
              <a:t>30</a:t>
            </a:fld>
            <a:endParaRPr lang="en-US" sz="140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685800"/>
          </a:xfrm>
        </p:spPr>
        <p:txBody>
          <a:bodyPr/>
          <a:lstStyle/>
          <a:p>
            <a:pPr eaLnBrk="1" hangingPunct="1"/>
            <a:r>
              <a:rPr lang="en-US" sz="2800"/>
              <a:t>Solution of N-S equations (choice of variable arrangement on the grid)</a:t>
            </a:r>
          </a:p>
        </p:txBody>
      </p:sp>
      <p:sp>
        <p:nvSpPr>
          <p:cNvPr id="38916" name="Rectangle 24"/>
          <p:cNvSpPr>
            <a:spLocks noChangeArrowheads="1"/>
          </p:cNvSpPr>
          <p:nvPr/>
        </p:nvSpPr>
        <p:spPr bwMode="auto">
          <a:xfrm>
            <a:off x="609600" y="1066800"/>
            <a:ext cx="8153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35000"/>
              <a:buFontTx/>
              <a:buChar char="•"/>
            </a:pPr>
            <a:r>
              <a:rPr lang="en-US" sz="1800" dirty="0">
                <a:solidFill>
                  <a:srgbClr val="FF0000"/>
                </a:solidFill>
                <a:latin typeface="Tahoma" charset="0"/>
              </a:rPr>
              <a:t>Collocated arrangement</a:t>
            </a:r>
            <a:r>
              <a:rPr lang="en-US" sz="1800" dirty="0">
                <a:latin typeface="Tahoma" charset="0"/>
              </a:rPr>
              <a:t>: 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35000"/>
            </a:pPr>
            <a:r>
              <a:rPr lang="en-US" sz="1800" dirty="0">
                <a:latin typeface="Tahoma" charset="0"/>
              </a:rPr>
              <a:t>     1. Store all the variables at the same set of grid points and to use the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35000"/>
            </a:pPr>
            <a:r>
              <a:rPr lang="en-US" sz="1800" dirty="0">
                <a:latin typeface="Tahoma" charset="0"/>
              </a:rPr>
              <a:t>         same control volume for all variables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35000"/>
            </a:pPr>
            <a:r>
              <a:rPr lang="en-US" sz="1800" dirty="0">
                <a:latin typeface="Tahoma" charset="0"/>
              </a:rPr>
              <a:t>     2. </a:t>
            </a:r>
            <a:r>
              <a:rPr lang="en-US" sz="1800" dirty="0">
                <a:solidFill>
                  <a:srgbClr val="FF0000"/>
                </a:solidFill>
                <a:latin typeface="Tahoma" charset="0"/>
              </a:rPr>
              <a:t>Advantages</a:t>
            </a:r>
            <a:r>
              <a:rPr lang="en-US" sz="1800" dirty="0">
                <a:latin typeface="Tahoma" charset="0"/>
              </a:rPr>
              <a:t>: easy to code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35000"/>
            </a:pPr>
            <a:r>
              <a:rPr lang="en-US" sz="1800" dirty="0">
                <a:latin typeface="Tahoma" charset="0"/>
              </a:rPr>
              <a:t>     3. </a:t>
            </a:r>
            <a:r>
              <a:rPr lang="en-US" sz="1800" dirty="0">
                <a:solidFill>
                  <a:srgbClr val="FF0000"/>
                </a:solidFill>
                <a:latin typeface="Tahoma" charset="0"/>
              </a:rPr>
              <a:t>Disadvantages</a:t>
            </a:r>
            <a:r>
              <a:rPr lang="en-US" sz="1800" dirty="0">
                <a:latin typeface="Tahoma" charset="0"/>
              </a:rPr>
              <a:t>: pressure-velocity decoupling, approximation for terms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35000"/>
              <a:buFontTx/>
              <a:buChar char="•"/>
            </a:pPr>
            <a:r>
              <a:rPr lang="en-US" sz="1800" dirty="0">
                <a:solidFill>
                  <a:srgbClr val="FF0000"/>
                </a:solidFill>
                <a:latin typeface="Tahoma" charset="0"/>
              </a:rPr>
              <a:t>Staggered Arrangements</a:t>
            </a:r>
            <a:r>
              <a:rPr lang="en-US" sz="1800" dirty="0">
                <a:latin typeface="Tahoma" charset="0"/>
              </a:rPr>
              <a:t>: 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35000"/>
            </a:pPr>
            <a:r>
              <a:rPr lang="en-US" sz="1800" dirty="0">
                <a:latin typeface="Tahoma" charset="0"/>
              </a:rPr>
              <a:t>     1. Not all variables share the same grid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35000"/>
            </a:pPr>
            <a:r>
              <a:rPr lang="en-US" sz="1800" dirty="0">
                <a:latin typeface="Tahoma" charset="0"/>
              </a:rPr>
              <a:t>     2. </a:t>
            </a:r>
            <a:r>
              <a:rPr lang="en-US" sz="1800" dirty="0">
                <a:solidFill>
                  <a:srgbClr val="FF0000"/>
                </a:solidFill>
                <a:latin typeface="Tahoma" charset="0"/>
              </a:rPr>
              <a:t>Advantages</a:t>
            </a:r>
            <a:r>
              <a:rPr lang="en-US" sz="1800" dirty="0">
                <a:latin typeface="Tahoma" charset="0"/>
              </a:rPr>
              <a:t>: (1). Strong coupling between pressure and velocities, (2). Some terms interpolation in collocated arrangement can be calculated with interpolation.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35000"/>
            </a:pPr>
            <a:r>
              <a:rPr lang="en-US" sz="1800" dirty="0">
                <a:latin typeface="Tahoma" charset="0"/>
              </a:rPr>
              <a:t>     3. </a:t>
            </a:r>
            <a:r>
              <a:rPr lang="en-US" sz="1800" dirty="0">
                <a:solidFill>
                  <a:srgbClr val="FF0000"/>
                </a:solidFill>
                <a:latin typeface="Tahoma" charset="0"/>
              </a:rPr>
              <a:t>Disadvantages</a:t>
            </a:r>
            <a:r>
              <a:rPr lang="en-US" sz="1800" dirty="0">
                <a:latin typeface="Tahoma" charset="0"/>
              </a:rPr>
              <a:t>: higher order numerical schemes with order higher than 2</a:t>
            </a:r>
            <a:r>
              <a:rPr lang="en-US" sz="1800" baseline="30000" dirty="0">
                <a:latin typeface="Tahoma" charset="0"/>
              </a:rPr>
              <a:t>nd</a:t>
            </a:r>
            <a:r>
              <a:rPr lang="en-US" sz="1800" dirty="0">
                <a:latin typeface="Tahoma" charset="0"/>
              </a:rPr>
              <a:t> will be difficult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135000"/>
            </a:pPr>
            <a:r>
              <a:rPr lang="en-US" sz="1800" dirty="0">
                <a:latin typeface="Tahoma" charset="0"/>
              </a:rPr>
              <a:t>     </a:t>
            </a:r>
          </a:p>
        </p:txBody>
      </p:sp>
      <p:grpSp>
        <p:nvGrpSpPr>
          <p:cNvPr id="38917" name="Group 34"/>
          <p:cNvGrpSpPr>
            <a:grpSpLocks/>
          </p:cNvGrpSpPr>
          <p:nvPr/>
        </p:nvGrpSpPr>
        <p:grpSpPr bwMode="auto">
          <a:xfrm>
            <a:off x="914400" y="4953000"/>
            <a:ext cx="2895600" cy="1600200"/>
            <a:chOff x="576" y="3216"/>
            <a:chExt cx="1824" cy="1008"/>
          </a:xfrm>
        </p:grpSpPr>
        <p:sp>
          <p:nvSpPr>
            <p:cNvPr id="38967" name="Line 25"/>
            <p:cNvSpPr>
              <a:spLocks noChangeShapeType="1"/>
            </p:cNvSpPr>
            <p:nvPr/>
          </p:nvSpPr>
          <p:spPr bwMode="auto">
            <a:xfrm>
              <a:off x="576" y="3312"/>
              <a:ext cx="18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968" name="Line 26"/>
            <p:cNvSpPr>
              <a:spLocks noChangeShapeType="1"/>
            </p:cNvSpPr>
            <p:nvPr/>
          </p:nvSpPr>
          <p:spPr bwMode="auto">
            <a:xfrm>
              <a:off x="576" y="3888"/>
              <a:ext cx="182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969" name="Line 27"/>
            <p:cNvSpPr>
              <a:spLocks noChangeShapeType="1"/>
            </p:cNvSpPr>
            <p:nvPr/>
          </p:nvSpPr>
          <p:spPr bwMode="auto">
            <a:xfrm>
              <a:off x="576" y="3600"/>
              <a:ext cx="182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970" name="Line 28"/>
            <p:cNvSpPr>
              <a:spLocks noChangeShapeType="1"/>
            </p:cNvSpPr>
            <p:nvPr/>
          </p:nvSpPr>
          <p:spPr bwMode="auto">
            <a:xfrm>
              <a:off x="576" y="4176"/>
              <a:ext cx="182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971" name="Line 29"/>
            <p:cNvSpPr>
              <a:spLocks noChangeShapeType="1"/>
            </p:cNvSpPr>
            <p:nvPr/>
          </p:nvSpPr>
          <p:spPr bwMode="auto">
            <a:xfrm>
              <a:off x="768" y="3216"/>
              <a:ext cx="0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972" name="Line 30"/>
            <p:cNvSpPr>
              <a:spLocks noChangeShapeType="1"/>
            </p:cNvSpPr>
            <p:nvPr/>
          </p:nvSpPr>
          <p:spPr bwMode="auto">
            <a:xfrm>
              <a:off x="1104" y="3216"/>
              <a:ext cx="0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973" name="Line 31"/>
            <p:cNvSpPr>
              <a:spLocks noChangeShapeType="1"/>
            </p:cNvSpPr>
            <p:nvPr/>
          </p:nvSpPr>
          <p:spPr bwMode="auto">
            <a:xfrm>
              <a:off x="1440" y="3216"/>
              <a:ext cx="0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974" name="Line 32"/>
            <p:cNvSpPr>
              <a:spLocks noChangeShapeType="1"/>
            </p:cNvSpPr>
            <p:nvPr/>
          </p:nvSpPr>
          <p:spPr bwMode="auto">
            <a:xfrm>
              <a:off x="1776" y="3216"/>
              <a:ext cx="0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975" name="Line 33"/>
            <p:cNvSpPr>
              <a:spLocks noChangeShapeType="1"/>
            </p:cNvSpPr>
            <p:nvPr/>
          </p:nvSpPr>
          <p:spPr bwMode="auto">
            <a:xfrm>
              <a:off x="2160" y="3216"/>
              <a:ext cx="0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8918" name="Oval 35"/>
          <p:cNvSpPr>
            <a:spLocks noChangeArrowheads="1"/>
          </p:cNvSpPr>
          <p:nvPr/>
        </p:nvSpPr>
        <p:spPr bwMode="auto">
          <a:xfrm>
            <a:off x="1143000" y="5029200"/>
            <a:ext cx="152400" cy="1524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9" name="Oval 36"/>
          <p:cNvSpPr>
            <a:spLocks noChangeArrowheads="1"/>
          </p:cNvSpPr>
          <p:nvPr/>
        </p:nvSpPr>
        <p:spPr bwMode="auto">
          <a:xfrm>
            <a:off x="1676400" y="5029200"/>
            <a:ext cx="152400" cy="1524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0" name="Oval 37"/>
          <p:cNvSpPr>
            <a:spLocks noChangeArrowheads="1"/>
          </p:cNvSpPr>
          <p:nvPr/>
        </p:nvSpPr>
        <p:spPr bwMode="auto">
          <a:xfrm>
            <a:off x="2209800" y="5029200"/>
            <a:ext cx="152400" cy="1524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1" name="Oval 38"/>
          <p:cNvSpPr>
            <a:spLocks noChangeArrowheads="1"/>
          </p:cNvSpPr>
          <p:nvPr/>
        </p:nvSpPr>
        <p:spPr bwMode="auto">
          <a:xfrm>
            <a:off x="2743200" y="5029200"/>
            <a:ext cx="152400" cy="1524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2" name="Oval 39"/>
          <p:cNvSpPr>
            <a:spLocks noChangeArrowheads="1"/>
          </p:cNvSpPr>
          <p:nvPr/>
        </p:nvSpPr>
        <p:spPr bwMode="auto">
          <a:xfrm>
            <a:off x="3352800" y="5029200"/>
            <a:ext cx="152400" cy="1524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3" name="Oval 40"/>
          <p:cNvSpPr>
            <a:spLocks noChangeArrowheads="1"/>
          </p:cNvSpPr>
          <p:nvPr/>
        </p:nvSpPr>
        <p:spPr bwMode="auto">
          <a:xfrm>
            <a:off x="1143000" y="5486400"/>
            <a:ext cx="152400" cy="1524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4" name="Oval 41"/>
          <p:cNvSpPr>
            <a:spLocks noChangeArrowheads="1"/>
          </p:cNvSpPr>
          <p:nvPr/>
        </p:nvSpPr>
        <p:spPr bwMode="auto">
          <a:xfrm>
            <a:off x="1676400" y="5486400"/>
            <a:ext cx="152400" cy="1524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5" name="Oval 42"/>
          <p:cNvSpPr>
            <a:spLocks noChangeArrowheads="1"/>
          </p:cNvSpPr>
          <p:nvPr/>
        </p:nvSpPr>
        <p:spPr bwMode="auto">
          <a:xfrm>
            <a:off x="2209800" y="5486400"/>
            <a:ext cx="152400" cy="1524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6" name="Oval 43"/>
          <p:cNvSpPr>
            <a:spLocks noChangeArrowheads="1"/>
          </p:cNvSpPr>
          <p:nvPr/>
        </p:nvSpPr>
        <p:spPr bwMode="auto">
          <a:xfrm>
            <a:off x="1143000" y="5943600"/>
            <a:ext cx="152400" cy="1524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7" name="Oval 44"/>
          <p:cNvSpPr>
            <a:spLocks noChangeArrowheads="1"/>
          </p:cNvSpPr>
          <p:nvPr/>
        </p:nvSpPr>
        <p:spPr bwMode="auto">
          <a:xfrm>
            <a:off x="1143000" y="6400800"/>
            <a:ext cx="152400" cy="1524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8" name="Oval 45"/>
          <p:cNvSpPr>
            <a:spLocks noChangeArrowheads="1"/>
          </p:cNvSpPr>
          <p:nvPr/>
        </p:nvSpPr>
        <p:spPr bwMode="auto">
          <a:xfrm>
            <a:off x="1676400" y="5943600"/>
            <a:ext cx="152400" cy="1524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9" name="Oval 46"/>
          <p:cNvSpPr>
            <a:spLocks noChangeArrowheads="1"/>
          </p:cNvSpPr>
          <p:nvPr/>
        </p:nvSpPr>
        <p:spPr bwMode="auto">
          <a:xfrm>
            <a:off x="1676400" y="6400800"/>
            <a:ext cx="152400" cy="1524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30" name="Oval 47"/>
          <p:cNvSpPr>
            <a:spLocks noChangeArrowheads="1"/>
          </p:cNvSpPr>
          <p:nvPr/>
        </p:nvSpPr>
        <p:spPr bwMode="auto">
          <a:xfrm>
            <a:off x="2743200" y="5486400"/>
            <a:ext cx="152400" cy="1524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31" name="Oval 48"/>
          <p:cNvSpPr>
            <a:spLocks noChangeArrowheads="1"/>
          </p:cNvSpPr>
          <p:nvPr/>
        </p:nvSpPr>
        <p:spPr bwMode="auto">
          <a:xfrm>
            <a:off x="2209800" y="5943600"/>
            <a:ext cx="152400" cy="1524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32" name="Oval 49"/>
          <p:cNvSpPr>
            <a:spLocks noChangeArrowheads="1"/>
          </p:cNvSpPr>
          <p:nvPr/>
        </p:nvSpPr>
        <p:spPr bwMode="auto">
          <a:xfrm>
            <a:off x="2209800" y="6400800"/>
            <a:ext cx="152400" cy="1524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33" name="Oval 50"/>
          <p:cNvSpPr>
            <a:spLocks noChangeArrowheads="1"/>
          </p:cNvSpPr>
          <p:nvPr/>
        </p:nvSpPr>
        <p:spPr bwMode="auto">
          <a:xfrm>
            <a:off x="2743200" y="5943600"/>
            <a:ext cx="152400" cy="1524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34" name="Oval 51"/>
          <p:cNvSpPr>
            <a:spLocks noChangeArrowheads="1"/>
          </p:cNvSpPr>
          <p:nvPr/>
        </p:nvSpPr>
        <p:spPr bwMode="auto">
          <a:xfrm>
            <a:off x="2743200" y="6400800"/>
            <a:ext cx="152400" cy="1524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35" name="Oval 52"/>
          <p:cNvSpPr>
            <a:spLocks noChangeArrowheads="1"/>
          </p:cNvSpPr>
          <p:nvPr/>
        </p:nvSpPr>
        <p:spPr bwMode="auto">
          <a:xfrm>
            <a:off x="3352800" y="5486400"/>
            <a:ext cx="152400" cy="1524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36" name="Oval 53"/>
          <p:cNvSpPr>
            <a:spLocks noChangeArrowheads="1"/>
          </p:cNvSpPr>
          <p:nvPr/>
        </p:nvSpPr>
        <p:spPr bwMode="auto">
          <a:xfrm>
            <a:off x="3352800" y="5943600"/>
            <a:ext cx="152400" cy="1524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37" name="Oval 54"/>
          <p:cNvSpPr>
            <a:spLocks noChangeArrowheads="1"/>
          </p:cNvSpPr>
          <p:nvPr/>
        </p:nvSpPr>
        <p:spPr bwMode="auto">
          <a:xfrm>
            <a:off x="3352800" y="6400800"/>
            <a:ext cx="152400" cy="1524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8938" name="Group 55"/>
          <p:cNvGrpSpPr>
            <a:grpSpLocks/>
          </p:cNvGrpSpPr>
          <p:nvPr/>
        </p:nvGrpSpPr>
        <p:grpSpPr bwMode="auto">
          <a:xfrm>
            <a:off x="5562600" y="4953000"/>
            <a:ext cx="2895600" cy="1600200"/>
            <a:chOff x="576" y="3216"/>
            <a:chExt cx="1824" cy="1008"/>
          </a:xfrm>
        </p:grpSpPr>
        <p:sp>
          <p:nvSpPr>
            <p:cNvPr id="38958" name="Line 56"/>
            <p:cNvSpPr>
              <a:spLocks noChangeShapeType="1"/>
            </p:cNvSpPr>
            <p:nvPr/>
          </p:nvSpPr>
          <p:spPr bwMode="auto">
            <a:xfrm>
              <a:off x="576" y="3312"/>
              <a:ext cx="18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959" name="Line 57"/>
            <p:cNvSpPr>
              <a:spLocks noChangeShapeType="1"/>
            </p:cNvSpPr>
            <p:nvPr/>
          </p:nvSpPr>
          <p:spPr bwMode="auto">
            <a:xfrm>
              <a:off x="576" y="3888"/>
              <a:ext cx="182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960" name="Line 58"/>
            <p:cNvSpPr>
              <a:spLocks noChangeShapeType="1"/>
            </p:cNvSpPr>
            <p:nvPr/>
          </p:nvSpPr>
          <p:spPr bwMode="auto">
            <a:xfrm>
              <a:off x="576" y="3600"/>
              <a:ext cx="182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961" name="Line 59"/>
            <p:cNvSpPr>
              <a:spLocks noChangeShapeType="1"/>
            </p:cNvSpPr>
            <p:nvPr/>
          </p:nvSpPr>
          <p:spPr bwMode="auto">
            <a:xfrm>
              <a:off x="576" y="4176"/>
              <a:ext cx="182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962" name="Line 60"/>
            <p:cNvSpPr>
              <a:spLocks noChangeShapeType="1"/>
            </p:cNvSpPr>
            <p:nvPr/>
          </p:nvSpPr>
          <p:spPr bwMode="auto">
            <a:xfrm>
              <a:off x="768" y="3216"/>
              <a:ext cx="0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963" name="Line 61"/>
            <p:cNvSpPr>
              <a:spLocks noChangeShapeType="1"/>
            </p:cNvSpPr>
            <p:nvPr/>
          </p:nvSpPr>
          <p:spPr bwMode="auto">
            <a:xfrm>
              <a:off x="1104" y="3216"/>
              <a:ext cx="0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964" name="Line 62"/>
            <p:cNvSpPr>
              <a:spLocks noChangeShapeType="1"/>
            </p:cNvSpPr>
            <p:nvPr/>
          </p:nvSpPr>
          <p:spPr bwMode="auto">
            <a:xfrm>
              <a:off x="1440" y="3216"/>
              <a:ext cx="0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965" name="Line 63"/>
            <p:cNvSpPr>
              <a:spLocks noChangeShapeType="1"/>
            </p:cNvSpPr>
            <p:nvPr/>
          </p:nvSpPr>
          <p:spPr bwMode="auto">
            <a:xfrm>
              <a:off x="1776" y="3216"/>
              <a:ext cx="0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966" name="Line 64"/>
            <p:cNvSpPr>
              <a:spLocks noChangeShapeType="1"/>
            </p:cNvSpPr>
            <p:nvPr/>
          </p:nvSpPr>
          <p:spPr bwMode="auto">
            <a:xfrm>
              <a:off x="2160" y="3216"/>
              <a:ext cx="0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8939" name="Oval 65"/>
          <p:cNvSpPr>
            <a:spLocks noChangeArrowheads="1"/>
          </p:cNvSpPr>
          <p:nvPr/>
        </p:nvSpPr>
        <p:spPr bwMode="auto">
          <a:xfrm>
            <a:off x="6019800" y="5257800"/>
            <a:ext cx="152400" cy="1524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40" name="Oval 67"/>
          <p:cNvSpPr>
            <a:spLocks noChangeArrowheads="1"/>
          </p:cNvSpPr>
          <p:nvPr/>
        </p:nvSpPr>
        <p:spPr bwMode="auto">
          <a:xfrm>
            <a:off x="7162800" y="5715000"/>
            <a:ext cx="152400" cy="1524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41" name="Oval 68"/>
          <p:cNvSpPr>
            <a:spLocks noChangeArrowheads="1"/>
          </p:cNvSpPr>
          <p:nvPr/>
        </p:nvSpPr>
        <p:spPr bwMode="auto">
          <a:xfrm>
            <a:off x="7162800" y="6172200"/>
            <a:ext cx="152400" cy="1524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42" name="Oval 69"/>
          <p:cNvSpPr>
            <a:spLocks noChangeArrowheads="1"/>
          </p:cNvSpPr>
          <p:nvPr/>
        </p:nvSpPr>
        <p:spPr bwMode="auto">
          <a:xfrm>
            <a:off x="7162800" y="5257800"/>
            <a:ext cx="152400" cy="1524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43" name="Oval 70"/>
          <p:cNvSpPr>
            <a:spLocks noChangeArrowheads="1"/>
          </p:cNvSpPr>
          <p:nvPr/>
        </p:nvSpPr>
        <p:spPr bwMode="auto">
          <a:xfrm>
            <a:off x="6553200" y="5257800"/>
            <a:ext cx="152400" cy="1524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44" name="Oval 71"/>
          <p:cNvSpPr>
            <a:spLocks noChangeArrowheads="1"/>
          </p:cNvSpPr>
          <p:nvPr/>
        </p:nvSpPr>
        <p:spPr bwMode="auto">
          <a:xfrm>
            <a:off x="7696200" y="5257800"/>
            <a:ext cx="152400" cy="1524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45" name="Oval 72"/>
          <p:cNvSpPr>
            <a:spLocks noChangeArrowheads="1"/>
          </p:cNvSpPr>
          <p:nvPr/>
        </p:nvSpPr>
        <p:spPr bwMode="auto">
          <a:xfrm>
            <a:off x="8229600" y="5257800"/>
            <a:ext cx="152400" cy="1524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46" name="Oval 73"/>
          <p:cNvSpPr>
            <a:spLocks noChangeArrowheads="1"/>
          </p:cNvSpPr>
          <p:nvPr/>
        </p:nvSpPr>
        <p:spPr bwMode="auto">
          <a:xfrm>
            <a:off x="6019800" y="5715000"/>
            <a:ext cx="152400" cy="1524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47" name="Oval 74"/>
          <p:cNvSpPr>
            <a:spLocks noChangeArrowheads="1"/>
          </p:cNvSpPr>
          <p:nvPr/>
        </p:nvSpPr>
        <p:spPr bwMode="auto">
          <a:xfrm>
            <a:off x="6553200" y="5715000"/>
            <a:ext cx="152400" cy="1524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48" name="Oval 75"/>
          <p:cNvSpPr>
            <a:spLocks noChangeArrowheads="1"/>
          </p:cNvSpPr>
          <p:nvPr/>
        </p:nvSpPr>
        <p:spPr bwMode="auto">
          <a:xfrm>
            <a:off x="7696200" y="5715000"/>
            <a:ext cx="152400" cy="1524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49" name="Oval 76"/>
          <p:cNvSpPr>
            <a:spLocks noChangeArrowheads="1"/>
          </p:cNvSpPr>
          <p:nvPr/>
        </p:nvSpPr>
        <p:spPr bwMode="auto">
          <a:xfrm>
            <a:off x="8229600" y="5715000"/>
            <a:ext cx="152400" cy="1524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50" name="Oval 77"/>
          <p:cNvSpPr>
            <a:spLocks noChangeArrowheads="1"/>
          </p:cNvSpPr>
          <p:nvPr/>
        </p:nvSpPr>
        <p:spPr bwMode="auto">
          <a:xfrm>
            <a:off x="6629400" y="6172200"/>
            <a:ext cx="152400" cy="1524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51" name="Oval 78"/>
          <p:cNvSpPr>
            <a:spLocks noChangeArrowheads="1"/>
          </p:cNvSpPr>
          <p:nvPr/>
        </p:nvSpPr>
        <p:spPr bwMode="auto">
          <a:xfrm>
            <a:off x="6019800" y="6172200"/>
            <a:ext cx="152400" cy="1524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52" name="Oval 79"/>
          <p:cNvSpPr>
            <a:spLocks noChangeArrowheads="1"/>
          </p:cNvSpPr>
          <p:nvPr/>
        </p:nvSpPr>
        <p:spPr bwMode="auto">
          <a:xfrm>
            <a:off x="7696200" y="6172200"/>
            <a:ext cx="152400" cy="1524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53" name="Oval 80"/>
          <p:cNvSpPr>
            <a:spLocks noChangeArrowheads="1"/>
          </p:cNvSpPr>
          <p:nvPr/>
        </p:nvSpPr>
        <p:spPr bwMode="auto">
          <a:xfrm>
            <a:off x="8229600" y="6172200"/>
            <a:ext cx="152400" cy="152400"/>
          </a:xfrm>
          <a:prstGeom prst="ellipse">
            <a:avLst/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54" name="Text Box 81"/>
          <p:cNvSpPr txBox="1">
            <a:spLocks noChangeArrowheads="1"/>
          </p:cNvSpPr>
          <p:nvPr/>
        </p:nvSpPr>
        <p:spPr bwMode="auto">
          <a:xfrm>
            <a:off x="4059238" y="4943475"/>
            <a:ext cx="1427162" cy="466725"/>
          </a:xfrm>
          <a:prstGeom prst="rect">
            <a:avLst/>
          </a:prstGeom>
          <a:solidFill>
            <a:schemeClr val="bg1"/>
          </a:solidFill>
          <a:ln w="9525">
            <a:solidFill>
              <a:srgbClr val="8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Colocated</a:t>
            </a:r>
          </a:p>
        </p:txBody>
      </p:sp>
      <p:sp>
        <p:nvSpPr>
          <p:cNvPr id="38955" name="Text Box 82"/>
          <p:cNvSpPr txBox="1">
            <a:spLocks noChangeArrowheads="1"/>
          </p:cNvSpPr>
          <p:nvPr/>
        </p:nvSpPr>
        <p:spPr bwMode="auto">
          <a:xfrm>
            <a:off x="3886200" y="5934075"/>
            <a:ext cx="1411288" cy="4667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Staggered</a:t>
            </a:r>
          </a:p>
        </p:txBody>
      </p:sp>
      <p:sp>
        <p:nvSpPr>
          <p:cNvPr id="38956" name="AutoShape 83"/>
          <p:cNvSpPr>
            <a:spLocks noChangeArrowheads="1"/>
          </p:cNvSpPr>
          <p:nvPr/>
        </p:nvSpPr>
        <p:spPr bwMode="auto">
          <a:xfrm>
            <a:off x="5334000" y="6019800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57" name="AutoShape 84"/>
          <p:cNvSpPr>
            <a:spLocks noChangeArrowheads="1"/>
          </p:cNvSpPr>
          <p:nvPr/>
        </p:nvSpPr>
        <p:spPr bwMode="auto">
          <a:xfrm>
            <a:off x="3581400" y="5029200"/>
            <a:ext cx="457200" cy="304800"/>
          </a:xfrm>
          <a:prstGeom prst="leftArrow">
            <a:avLst>
              <a:gd name="adj1" fmla="val 50000"/>
              <a:gd name="adj2" fmla="val 375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E558ADF-4996-4B25-B672-351FE721312D}" type="slidenum">
              <a:rPr lang="en-US" sz="1400"/>
              <a:pPr eaLnBrk="1" hangingPunct="1"/>
              <a:t>31</a:t>
            </a:fld>
            <a:endParaRPr lang="en-US" sz="140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03250"/>
            <a:ext cx="7772400" cy="615950"/>
          </a:xfrm>
        </p:spPr>
        <p:txBody>
          <a:bodyPr/>
          <a:lstStyle/>
          <a:p>
            <a:pPr eaLnBrk="1" hangingPunct="1"/>
            <a:r>
              <a:rPr lang="en-US" sz="3200"/>
              <a:t>Solution of Navier-Stokes equations (Pressure Poisson equation)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371600"/>
            <a:ext cx="7239000" cy="39624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2"/>
              </a:buClr>
              <a:buSzPct val="135000"/>
              <a:buFontTx/>
              <a:buChar char="•"/>
            </a:pPr>
            <a:r>
              <a:rPr lang="en-US" sz="2400">
                <a:solidFill>
                  <a:srgbClr val="FF0000"/>
                </a:solidFill>
              </a:rPr>
              <a:t>Why need equation for pressure: </a:t>
            </a:r>
            <a:r>
              <a:rPr lang="en-US" sz="2400"/>
              <a:t>1. N-S equations lack an independent equation for the pressure; 2. in incompressible flows, continuity equation cannot be used directly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SzPct val="135000"/>
              <a:buFontTx/>
              <a:buChar char="•"/>
            </a:pPr>
            <a:r>
              <a:rPr lang="en-US" sz="2400">
                <a:solidFill>
                  <a:srgbClr val="FF0000"/>
                </a:solidFill>
              </a:rPr>
              <a:t>Derivation: </a:t>
            </a:r>
            <a:r>
              <a:rPr lang="en-US" sz="2400"/>
              <a:t>obtain</a:t>
            </a:r>
            <a:r>
              <a:rPr lang="en-US" sz="2400">
                <a:solidFill>
                  <a:srgbClr val="FF0000"/>
                </a:solidFill>
              </a:rPr>
              <a:t> </a:t>
            </a:r>
            <a:r>
              <a:rPr lang="en-US" sz="2400"/>
              <a:t>Poisson equation by taking the divergence of the momentum equation and then simplify using the continuity equation.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SzPct val="135000"/>
              <a:buFontTx/>
              <a:buChar char="•"/>
            </a:pPr>
            <a:r>
              <a:rPr lang="en-US" sz="2400"/>
              <a:t>Poisson equation is an </a:t>
            </a:r>
            <a:r>
              <a:rPr lang="en-US" sz="2400">
                <a:solidFill>
                  <a:srgbClr val="FF0000"/>
                </a:solidFill>
              </a:rPr>
              <a:t>elliptic problem</a:t>
            </a:r>
            <a:r>
              <a:rPr lang="en-US" sz="2400"/>
              <a:t>, i.e. pressure values on boundaries must be known to compute the whole flow field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400">
                <a:solidFill>
                  <a:srgbClr val="FF0000"/>
                </a:solidFill>
              </a:rPr>
              <a:t> </a:t>
            </a:r>
          </a:p>
        </p:txBody>
      </p:sp>
      <p:graphicFrame>
        <p:nvGraphicFramePr>
          <p:cNvPr id="19458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2743200" y="5029200"/>
          <a:ext cx="3184525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" name="Equation" r:id="rId3" imgW="1676160" imgH="507960" progId="Equation.3">
                  <p:embed/>
                </p:oleObj>
              </mc:Choice>
              <mc:Fallback>
                <p:oleObj name="Equation" r:id="rId3" imgW="1676160" imgH="507960" progId="Equation.3">
                  <p:embed/>
                  <p:pic>
                    <p:nvPicPr>
                      <p:cNvPr id="1945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5029200"/>
                        <a:ext cx="3184525" cy="96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C7AFC89-1D29-4AFE-A505-FB87D477ABF4}" type="slidenum">
              <a:rPr lang="en-US" sz="1400"/>
              <a:pPr eaLnBrk="1" hangingPunct="1"/>
              <a:t>32</a:t>
            </a:fld>
            <a:endParaRPr lang="en-US" sz="140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03250"/>
            <a:ext cx="7772400" cy="615950"/>
          </a:xfrm>
        </p:spPr>
        <p:txBody>
          <a:bodyPr/>
          <a:lstStyle/>
          <a:p>
            <a:pPr eaLnBrk="1" hangingPunct="1"/>
            <a:r>
              <a:rPr lang="en-US" sz="3200"/>
              <a:t>Solution methods for the Navier-Stokes equations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219200"/>
            <a:ext cx="8001000" cy="51054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tx2"/>
              </a:buClr>
              <a:buSzPct val="135000"/>
              <a:buFontTx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Analytical Solution (fully developed laminar pipe flow)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SzPct val="135000"/>
              <a:buFontTx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Vorticity-Stream Function Approach: eliminate pressure term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SzPct val="135000"/>
              <a:buFontTx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The SIMPLE (Semi-Implicit Method for pressure-Linked Equations) Algorithm: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000" dirty="0">
                <a:solidFill>
                  <a:srgbClr val="FF0000"/>
                </a:solidFill>
              </a:rPr>
              <a:t>   </a:t>
            </a:r>
            <a:r>
              <a:rPr lang="en-US" sz="2000" dirty="0"/>
              <a:t>1. Guess the pressure field p*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000" dirty="0"/>
              <a:t>   2. Solve the momentum equations to obtain u*,v*,w*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000" dirty="0"/>
              <a:t>   3. Solve the p’ equation (The pressure-correction equation)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000" dirty="0"/>
              <a:t>   4. p=p*+p’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000" dirty="0"/>
              <a:t>   5. Calculate u, v, w from their starred values using the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000" dirty="0"/>
              <a:t>       velocity-correction equations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000" dirty="0"/>
              <a:t>   6. Solve the discretization equation for other variables, such as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000" dirty="0"/>
              <a:t>       temperature, concentration, and turbulence quantities.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000" dirty="0"/>
              <a:t>   7. Treat the corrected pressure p as a new guessed pressure p*,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000" dirty="0"/>
              <a:t>       return to step 2, and repeat the whole procedure until a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000" dirty="0"/>
              <a:t>       converged solution is obtained.</a:t>
            </a:r>
          </a:p>
          <a:p>
            <a:pPr eaLnBrk="1" hangingPunct="1">
              <a:lnSpc>
                <a:spcPct val="90000"/>
              </a:lnSpc>
              <a:buClr>
                <a:schemeClr val="tx2"/>
              </a:buClr>
              <a:buSzPct val="135000"/>
              <a:buFontTx/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944CEB3-88BB-4114-9E4D-D6A393E5E469}" type="slidenum">
              <a:rPr lang="en-US" sz="1400"/>
              <a:pPr eaLnBrk="1" hangingPunct="1"/>
              <a:t>33</a:t>
            </a:fld>
            <a:endParaRPr lang="en-US" sz="1400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8350"/>
          </a:xfrm>
        </p:spPr>
        <p:txBody>
          <a:bodyPr/>
          <a:lstStyle/>
          <a:p>
            <a:pPr eaLnBrk="1" hangingPunct="1"/>
            <a:r>
              <a:rPr lang="en-US"/>
              <a:t>Example (lid-driven cavity)</a:t>
            </a:r>
          </a:p>
        </p:txBody>
      </p:sp>
      <p:sp>
        <p:nvSpPr>
          <p:cNvPr id="40964" name="Rectangle 5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096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3733800" cy="3830638"/>
          </a:xfrm>
          <a:noFill/>
        </p:spPr>
        <p:txBody>
          <a:bodyPr/>
          <a:lstStyle/>
          <a:p>
            <a:pPr eaLnBrk="1" hangingPunct="1">
              <a:buClr>
                <a:schemeClr val="tx2"/>
              </a:buClr>
              <a:buSzPct val="120000"/>
              <a:buFontTx/>
              <a:buChar char="•"/>
            </a:pPr>
            <a:r>
              <a:rPr lang="en-US" sz="2000"/>
              <a:t>The driven cavity problem is a classical problem that has wall boundaries surrounding the entire computational region. </a:t>
            </a:r>
          </a:p>
          <a:p>
            <a:pPr eaLnBrk="1" hangingPunct="1">
              <a:buClr>
                <a:schemeClr val="tx2"/>
              </a:buClr>
              <a:buSzPct val="120000"/>
              <a:buFontTx/>
              <a:buChar char="•"/>
            </a:pPr>
            <a:r>
              <a:rPr lang="en-US" sz="2000"/>
              <a:t>Incompressible viscous flow in the cavity is driven by the uniform translation of the moving upper lid. </a:t>
            </a:r>
          </a:p>
          <a:p>
            <a:pPr eaLnBrk="1" hangingPunct="1">
              <a:buClr>
                <a:schemeClr val="tx2"/>
              </a:buClr>
              <a:buSzPct val="120000"/>
              <a:buFontTx/>
              <a:buChar char="•"/>
            </a:pPr>
            <a:r>
              <a:rPr lang="en-US" sz="2000"/>
              <a:t>the vorticity-stream function method is used to solve the driven cavity problem.</a:t>
            </a:r>
          </a:p>
        </p:txBody>
      </p:sp>
      <p:sp>
        <p:nvSpPr>
          <p:cNvPr id="40966" name="Rectangle 8"/>
          <p:cNvSpPr>
            <a:spLocks noChangeArrowheads="1"/>
          </p:cNvSpPr>
          <p:nvPr/>
        </p:nvSpPr>
        <p:spPr bwMode="auto">
          <a:xfrm>
            <a:off x="4794250" y="2438400"/>
            <a:ext cx="304800" cy="2895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Rectangle 9"/>
          <p:cNvSpPr>
            <a:spLocks noChangeArrowheads="1"/>
          </p:cNvSpPr>
          <p:nvPr/>
        </p:nvSpPr>
        <p:spPr bwMode="auto">
          <a:xfrm>
            <a:off x="4794250" y="5029200"/>
            <a:ext cx="3124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8" name="Rectangle 10"/>
          <p:cNvSpPr>
            <a:spLocks noChangeArrowheads="1"/>
          </p:cNvSpPr>
          <p:nvPr/>
        </p:nvSpPr>
        <p:spPr bwMode="auto">
          <a:xfrm>
            <a:off x="7613650" y="2438400"/>
            <a:ext cx="304800" cy="2895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9" name="Rectangle 11"/>
          <p:cNvSpPr>
            <a:spLocks noChangeArrowheads="1"/>
          </p:cNvSpPr>
          <p:nvPr/>
        </p:nvSpPr>
        <p:spPr bwMode="auto">
          <a:xfrm>
            <a:off x="4413250" y="2133600"/>
            <a:ext cx="3895725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Line 12"/>
          <p:cNvSpPr>
            <a:spLocks noChangeShapeType="1"/>
          </p:cNvSpPr>
          <p:nvPr/>
        </p:nvSpPr>
        <p:spPr bwMode="auto">
          <a:xfrm>
            <a:off x="8308975" y="2286000"/>
            <a:ext cx="9144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0971" name="Text Box 13"/>
          <p:cNvSpPr txBox="1">
            <a:spLocks noChangeArrowheads="1"/>
          </p:cNvSpPr>
          <p:nvPr/>
        </p:nvSpPr>
        <p:spPr bwMode="auto">
          <a:xfrm>
            <a:off x="8385175" y="1752600"/>
            <a:ext cx="787400" cy="457200"/>
          </a:xfrm>
          <a:prstGeom prst="rect">
            <a:avLst/>
          </a:prstGeom>
          <a:solidFill>
            <a:srgbClr val="33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U</a:t>
            </a:r>
            <a:r>
              <a:rPr lang="en-US" baseline="-25000">
                <a:solidFill>
                  <a:srgbClr val="FF0000"/>
                </a:solidFill>
              </a:rPr>
              <a:t>TOP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40972" name="Line 15"/>
          <p:cNvSpPr>
            <a:spLocks noChangeShapeType="1"/>
          </p:cNvSpPr>
          <p:nvPr/>
        </p:nvSpPr>
        <p:spPr bwMode="auto">
          <a:xfrm flipV="1">
            <a:off x="5108575" y="4343400"/>
            <a:ext cx="0" cy="685800"/>
          </a:xfrm>
          <a:prstGeom prst="line">
            <a:avLst/>
          </a:prstGeom>
          <a:noFill/>
          <a:ln w="28575" cap="sq">
            <a:solidFill>
              <a:schemeClr val="hlink"/>
            </a:solidFill>
            <a:round/>
            <a:headEnd type="none" w="sm" len="sm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0973" name="Line 16"/>
          <p:cNvSpPr>
            <a:spLocks noChangeShapeType="1"/>
          </p:cNvSpPr>
          <p:nvPr/>
        </p:nvSpPr>
        <p:spPr bwMode="auto">
          <a:xfrm>
            <a:off x="5108575" y="5029200"/>
            <a:ext cx="685800" cy="0"/>
          </a:xfrm>
          <a:prstGeom prst="line">
            <a:avLst/>
          </a:prstGeom>
          <a:noFill/>
          <a:ln w="38100" cap="sq">
            <a:solidFill>
              <a:schemeClr val="hlink"/>
            </a:solidFill>
            <a:round/>
            <a:headEnd type="none" w="sm" len="sm"/>
            <a:tailEnd type="stealth" w="sm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0974" name="Text Box 17"/>
          <p:cNvSpPr txBox="1">
            <a:spLocks noChangeArrowheads="1"/>
          </p:cNvSpPr>
          <p:nvPr/>
        </p:nvSpPr>
        <p:spPr bwMode="auto">
          <a:xfrm>
            <a:off x="5076825" y="46482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o</a:t>
            </a:r>
          </a:p>
        </p:txBody>
      </p:sp>
      <p:sp>
        <p:nvSpPr>
          <p:cNvPr id="40975" name="Text Box 18"/>
          <p:cNvSpPr txBox="1">
            <a:spLocks noChangeArrowheads="1"/>
          </p:cNvSpPr>
          <p:nvPr/>
        </p:nvSpPr>
        <p:spPr bwMode="auto">
          <a:xfrm>
            <a:off x="5153025" y="41148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y</a:t>
            </a:r>
          </a:p>
        </p:txBody>
      </p:sp>
      <p:sp>
        <p:nvSpPr>
          <p:cNvPr id="40976" name="Text Box 19"/>
          <p:cNvSpPr txBox="1">
            <a:spLocks noChangeArrowheads="1"/>
          </p:cNvSpPr>
          <p:nvPr/>
        </p:nvSpPr>
        <p:spPr bwMode="auto">
          <a:xfrm>
            <a:off x="5610225" y="45720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x</a:t>
            </a:r>
          </a:p>
        </p:txBody>
      </p:sp>
      <p:sp>
        <p:nvSpPr>
          <p:cNvPr id="40977" name="Text Box 20"/>
          <p:cNvSpPr txBox="1">
            <a:spLocks noChangeArrowheads="1"/>
          </p:cNvSpPr>
          <p:nvPr/>
        </p:nvSpPr>
        <p:spPr bwMode="auto">
          <a:xfrm>
            <a:off x="5867400" y="5029200"/>
            <a:ext cx="984250" cy="457200"/>
          </a:xfrm>
          <a:prstGeom prst="rect">
            <a:avLst/>
          </a:prstGeom>
          <a:solidFill>
            <a:srgbClr val="3333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u=v=0</a:t>
            </a:r>
          </a:p>
        </p:txBody>
      </p:sp>
      <p:sp>
        <p:nvSpPr>
          <p:cNvPr id="40978" name="Text Box 21"/>
          <p:cNvSpPr txBox="1">
            <a:spLocks noChangeArrowheads="1"/>
          </p:cNvSpPr>
          <p:nvPr/>
        </p:nvSpPr>
        <p:spPr bwMode="auto">
          <a:xfrm>
            <a:off x="4425950" y="3505200"/>
            <a:ext cx="984250" cy="457200"/>
          </a:xfrm>
          <a:prstGeom prst="rect">
            <a:avLst/>
          </a:prstGeom>
          <a:solidFill>
            <a:srgbClr val="3333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u=v=0</a:t>
            </a:r>
          </a:p>
        </p:txBody>
      </p:sp>
      <p:sp>
        <p:nvSpPr>
          <p:cNvPr id="40979" name="Text Box 22"/>
          <p:cNvSpPr txBox="1">
            <a:spLocks noChangeArrowheads="1"/>
          </p:cNvSpPr>
          <p:nvPr/>
        </p:nvSpPr>
        <p:spPr bwMode="auto">
          <a:xfrm>
            <a:off x="7467600" y="3505200"/>
            <a:ext cx="984250" cy="457200"/>
          </a:xfrm>
          <a:prstGeom prst="rect">
            <a:avLst/>
          </a:prstGeom>
          <a:solidFill>
            <a:srgbClr val="3333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u=v=0</a:t>
            </a:r>
          </a:p>
        </p:txBody>
      </p:sp>
      <p:sp>
        <p:nvSpPr>
          <p:cNvPr id="40980" name="Text Box 23"/>
          <p:cNvSpPr txBox="1">
            <a:spLocks noChangeArrowheads="1"/>
          </p:cNvSpPr>
          <p:nvPr/>
        </p:nvSpPr>
        <p:spPr bwMode="auto">
          <a:xfrm>
            <a:off x="5235575" y="1641475"/>
            <a:ext cx="1739900" cy="457200"/>
          </a:xfrm>
          <a:prstGeom prst="rect">
            <a:avLst/>
          </a:prstGeom>
          <a:solidFill>
            <a:srgbClr val="3333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u=U</a:t>
            </a:r>
            <a:r>
              <a:rPr lang="en-US" baseline="-25000">
                <a:solidFill>
                  <a:srgbClr val="FF0000"/>
                </a:solidFill>
              </a:rPr>
              <a:t>TOP</a:t>
            </a:r>
            <a:r>
              <a:rPr lang="en-US">
                <a:solidFill>
                  <a:srgbClr val="FF0000"/>
                </a:solidFill>
              </a:rPr>
              <a:t>, v=0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78BF1AC-5BAF-41DD-8674-393B4CC27DA1}" type="slidenum">
              <a:rPr lang="en-US" sz="1400"/>
              <a:pPr eaLnBrk="1" hangingPunct="1"/>
              <a:t>34</a:t>
            </a:fld>
            <a:endParaRPr lang="en-US" sz="1400"/>
          </a:p>
        </p:txBody>
      </p:sp>
      <p:sp>
        <p:nvSpPr>
          <p:cNvPr id="20493" name="Rectangle 53"/>
          <p:cNvSpPr>
            <a:spLocks noChangeArrowheads="1"/>
          </p:cNvSpPr>
          <p:nvPr/>
        </p:nvSpPr>
        <p:spPr bwMode="auto">
          <a:xfrm>
            <a:off x="2590800" y="5943600"/>
            <a:ext cx="30480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/>
              <a:t>Example (lid-driven cavity, governing equations)</a:t>
            </a:r>
          </a:p>
        </p:txBody>
      </p:sp>
      <p:sp>
        <p:nvSpPr>
          <p:cNvPr id="20495" name="Rectangle 3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20496" name="Group 33"/>
          <p:cNvGrpSpPr>
            <a:grpSpLocks/>
          </p:cNvGrpSpPr>
          <p:nvPr/>
        </p:nvGrpSpPr>
        <p:grpSpPr bwMode="auto">
          <a:xfrm>
            <a:off x="457200" y="1143000"/>
            <a:ext cx="3810000" cy="2286000"/>
            <a:chOff x="1728" y="864"/>
            <a:chExt cx="2400" cy="1440"/>
          </a:xfrm>
        </p:grpSpPr>
        <p:sp>
          <p:nvSpPr>
            <p:cNvPr id="20504" name="Rectangle 32"/>
            <p:cNvSpPr>
              <a:spLocks noChangeArrowheads="1"/>
            </p:cNvSpPr>
            <p:nvPr/>
          </p:nvSpPr>
          <p:spPr bwMode="auto">
            <a:xfrm>
              <a:off x="1728" y="864"/>
              <a:ext cx="2400" cy="14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20489" name="Object 24"/>
            <p:cNvGraphicFramePr>
              <a:graphicFrameLocks noChangeAspect="1"/>
            </p:cNvGraphicFramePr>
            <p:nvPr/>
          </p:nvGraphicFramePr>
          <p:xfrm>
            <a:off x="2400" y="864"/>
            <a:ext cx="720" cy="3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482" name="Equation" r:id="rId3" imgW="774364" imgH="418918" progId="Equation.3">
                    <p:embed/>
                  </p:oleObj>
                </mc:Choice>
                <mc:Fallback>
                  <p:oleObj name="Equation" r:id="rId3" imgW="774364" imgH="418918" progId="Equation.3">
                    <p:embed/>
                    <p:pic>
                      <p:nvPicPr>
                        <p:cNvPr id="20489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864"/>
                          <a:ext cx="720" cy="39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490" name="Object 23"/>
            <p:cNvGraphicFramePr>
              <a:graphicFrameLocks noChangeAspect="1"/>
            </p:cNvGraphicFramePr>
            <p:nvPr/>
          </p:nvGraphicFramePr>
          <p:xfrm>
            <a:off x="1780" y="1274"/>
            <a:ext cx="2301" cy="4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483" name="Equation" r:id="rId5" imgW="2463480" imgH="482400" progId="Equation.3">
                    <p:embed/>
                  </p:oleObj>
                </mc:Choice>
                <mc:Fallback>
                  <p:oleObj name="Equation" r:id="rId5" imgW="2463480" imgH="482400" progId="Equation.3">
                    <p:embed/>
                    <p:pic>
                      <p:nvPicPr>
                        <p:cNvPr id="20490" name="Object 2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80" y="1274"/>
                          <a:ext cx="2301" cy="45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491" name="Object 22"/>
            <p:cNvGraphicFramePr>
              <a:graphicFrameLocks noChangeAspect="1"/>
            </p:cNvGraphicFramePr>
            <p:nvPr/>
          </p:nvGraphicFramePr>
          <p:xfrm>
            <a:off x="1782" y="1795"/>
            <a:ext cx="2291" cy="4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484" name="Equation" r:id="rId7" imgW="2412720" imgH="482400" progId="Equation.3">
                    <p:embed/>
                  </p:oleObj>
                </mc:Choice>
                <mc:Fallback>
                  <p:oleObj name="Equation" r:id="rId7" imgW="2412720" imgH="482400" progId="Equation.3">
                    <p:embed/>
                    <p:pic>
                      <p:nvPicPr>
                        <p:cNvPr id="20491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82" y="1795"/>
                          <a:ext cx="2291" cy="46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497" name="Rectangle 25"/>
          <p:cNvSpPr>
            <a:spLocks noChangeArrowheads="1"/>
          </p:cNvSpPr>
          <p:nvPr/>
        </p:nvSpPr>
        <p:spPr bwMode="auto">
          <a:xfrm>
            <a:off x="0" y="20335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20498" name="Group 35"/>
          <p:cNvGrpSpPr>
            <a:grpSpLocks/>
          </p:cNvGrpSpPr>
          <p:nvPr/>
        </p:nvGrpSpPr>
        <p:grpSpPr bwMode="auto">
          <a:xfrm>
            <a:off x="4572000" y="1143000"/>
            <a:ext cx="3124200" cy="1981200"/>
            <a:chOff x="2928" y="960"/>
            <a:chExt cx="1968" cy="1248"/>
          </a:xfrm>
        </p:grpSpPr>
        <p:sp>
          <p:nvSpPr>
            <p:cNvPr id="20503" name="Rectangle 34"/>
            <p:cNvSpPr>
              <a:spLocks noChangeArrowheads="1"/>
            </p:cNvSpPr>
            <p:nvPr/>
          </p:nvSpPr>
          <p:spPr bwMode="auto">
            <a:xfrm>
              <a:off x="2928" y="960"/>
              <a:ext cx="1968" cy="124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20487" name="Object 29"/>
            <p:cNvGraphicFramePr>
              <a:graphicFrameLocks noChangeAspect="1"/>
            </p:cNvGraphicFramePr>
            <p:nvPr/>
          </p:nvGraphicFramePr>
          <p:xfrm>
            <a:off x="2976" y="1296"/>
            <a:ext cx="864" cy="4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485" name="Equation" r:id="rId9" imgW="800100" imgH="419100" progId="Equation.3">
                    <p:embed/>
                  </p:oleObj>
                </mc:Choice>
                <mc:Fallback>
                  <p:oleObj name="Equation" r:id="rId9" imgW="800100" imgH="419100" progId="Equation.3">
                    <p:embed/>
                    <p:pic>
                      <p:nvPicPr>
                        <p:cNvPr id="20487" name="Object 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76" y="1296"/>
                          <a:ext cx="864" cy="45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488" name="Object 28"/>
            <p:cNvGraphicFramePr>
              <a:graphicFrameLocks noChangeAspect="1"/>
            </p:cNvGraphicFramePr>
            <p:nvPr/>
          </p:nvGraphicFramePr>
          <p:xfrm>
            <a:off x="4176" y="1104"/>
            <a:ext cx="653" cy="9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486" name="Equation" r:id="rId11" imgW="596900" imgH="838200" progId="Equation.3">
                    <p:embed/>
                  </p:oleObj>
                </mc:Choice>
                <mc:Fallback>
                  <p:oleObj name="Equation" r:id="rId11" imgW="596900" imgH="838200" progId="Equation.3">
                    <p:embed/>
                    <p:pic>
                      <p:nvPicPr>
                        <p:cNvPr id="20488" name="Object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76" y="1104"/>
                          <a:ext cx="653" cy="9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499" name="Rectangle 30"/>
          <p:cNvSpPr>
            <a:spLocks noChangeArrowheads="1"/>
          </p:cNvSpPr>
          <p:nvPr/>
        </p:nvSpPr>
        <p:spPr bwMode="auto">
          <a:xfrm>
            <a:off x="0" y="25415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0500" name="Picture 3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429000"/>
            <a:ext cx="6172200" cy="593725"/>
          </a:xfrm>
          <a:prstGeom prst="rect">
            <a:avLst/>
          </a:prstGeom>
          <a:solidFill>
            <a:srgbClr val="33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2" name="Rectangle 47"/>
          <p:cNvSpPr>
            <a:spLocks noChangeArrowheads="1"/>
          </p:cNvSpPr>
          <p:nvPr/>
        </p:nvSpPr>
        <p:spPr bwMode="auto">
          <a:xfrm>
            <a:off x="838200" y="4038600"/>
            <a:ext cx="6705600" cy="1828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483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7319345"/>
              </p:ext>
            </p:extLst>
          </p:nvPr>
        </p:nvGraphicFramePr>
        <p:xfrm>
          <a:off x="1219200" y="4114800"/>
          <a:ext cx="3962400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7" name="Equation" r:id="rId14" imgW="2400300" imgH="482600" progId="Equation.3">
                  <p:embed/>
                </p:oleObj>
              </mc:Choice>
              <mc:Fallback>
                <p:oleObj name="Equation" r:id="rId14" imgW="2400300" imgH="482600" progId="Equation.3">
                  <p:embed/>
                  <p:pic>
                    <p:nvPicPr>
                      <p:cNvPr id="20483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114800"/>
                        <a:ext cx="3962400" cy="80168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4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3720175"/>
              </p:ext>
            </p:extLst>
          </p:nvPr>
        </p:nvGraphicFramePr>
        <p:xfrm>
          <a:off x="5638800" y="4114800"/>
          <a:ext cx="1828800" cy="76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8" name="Equation" r:id="rId16" imgW="1092200" imgH="457200" progId="Equation.3">
                  <p:embed/>
                </p:oleObj>
              </mc:Choice>
              <mc:Fallback>
                <p:oleObj name="Equation" r:id="rId16" imgW="1092200" imgH="457200" progId="Equation.3">
                  <p:embed/>
                  <p:pic>
                    <p:nvPicPr>
                      <p:cNvPr id="20484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4114800"/>
                        <a:ext cx="1828800" cy="76358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5" name="Object 39"/>
          <p:cNvGraphicFramePr>
            <a:graphicFrameLocks noChangeAspect="1"/>
          </p:cNvGraphicFramePr>
          <p:nvPr/>
        </p:nvGraphicFramePr>
        <p:xfrm>
          <a:off x="1066800" y="4938713"/>
          <a:ext cx="4343400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9" name="Equation" r:id="rId18" imgW="2628900" imgH="558800" progId="Equation.3">
                  <p:embed/>
                </p:oleObj>
              </mc:Choice>
              <mc:Fallback>
                <p:oleObj name="Equation" r:id="rId18" imgW="2628900" imgH="558800" progId="Equation.3">
                  <p:embed/>
                  <p:pic>
                    <p:nvPicPr>
                      <p:cNvPr id="20485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938713"/>
                        <a:ext cx="4343400" cy="928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6" name="Object 37"/>
          <p:cNvGraphicFramePr>
            <a:graphicFrameLocks noChangeAspect="1"/>
          </p:cNvGraphicFramePr>
          <p:nvPr/>
        </p:nvGraphicFramePr>
        <p:xfrm>
          <a:off x="6019800" y="5105400"/>
          <a:ext cx="1143000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0" name="Equation" r:id="rId20" imgW="609336" imgH="393529" progId="Equation.3">
                  <p:embed/>
                </p:oleObj>
              </mc:Choice>
              <mc:Fallback>
                <p:oleObj name="Equation" r:id="rId20" imgW="609336" imgH="393529" progId="Equation.3">
                  <p:embed/>
                  <p:pic>
                    <p:nvPicPr>
                      <p:cNvPr id="20486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5105400"/>
                        <a:ext cx="1143000" cy="731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2" name="Object 51"/>
          <p:cNvGraphicFramePr>
            <a:graphicFrameLocks noGrp="1" noChangeAspect="1"/>
          </p:cNvGraphicFramePr>
          <p:nvPr>
            <p:ph idx="1"/>
          </p:nvPr>
        </p:nvGraphicFramePr>
        <p:xfrm>
          <a:off x="2667000" y="6019800"/>
          <a:ext cx="289560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1" name="Equation" r:id="rId22" imgW="1815840" imgH="419040" progId="Equation.3">
                  <p:embed/>
                </p:oleObj>
              </mc:Choice>
              <mc:Fallback>
                <p:oleObj name="Equation" r:id="rId22" imgW="1815840" imgH="419040" progId="Equation.3">
                  <p:embed/>
                  <p:pic>
                    <p:nvPicPr>
                      <p:cNvPr id="20482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6019800"/>
                        <a:ext cx="2895600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AA80EC6-1475-4035-8139-E4AA39A337B8}" type="slidenum">
              <a:rPr lang="en-US" sz="1400"/>
              <a:pPr eaLnBrk="1" hangingPunct="1"/>
              <a:t>35</a:t>
            </a:fld>
            <a:endParaRPr lang="en-US" sz="1400"/>
          </a:p>
        </p:txBody>
      </p:sp>
      <p:sp>
        <p:nvSpPr>
          <p:cNvPr id="21513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/>
              <a:t>Example (lid-driven cavity, boundary conditions)</a:t>
            </a:r>
          </a:p>
        </p:txBody>
      </p:sp>
      <p:grpSp>
        <p:nvGrpSpPr>
          <p:cNvPr id="21514" name="Group 26"/>
          <p:cNvGrpSpPr>
            <a:grpSpLocks/>
          </p:cNvGrpSpPr>
          <p:nvPr/>
        </p:nvGrpSpPr>
        <p:grpSpPr bwMode="auto">
          <a:xfrm>
            <a:off x="3048000" y="1295589"/>
            <a:ext cx="2578500" cy="457200"/>
            <a:chOff x="1008" y="1133"/>
            <a:chExt cx="1772" cy="403"/>
          </a:xfrm>
        </p:grpSpPr>
        <p:sp>
          <p:nvSpPr>
            <p:cNvPr id="21527" name="Rectangle 25"/>
            <p:cNvSpPr>
              <a:spLocks noChangeArrowheads="1"/>
            </p:cNvSpPr>
            <p:nvPr/>
          </p:nvSpPr>
          <p:spPr bwMode="auto">
            <a:xfrm>
              <a:off x="1008" y="1200"/>
              <a:ext cx="1728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21511" name="Object 21"/>
            <p:cNvGraphicFramePr>
              <a:graphicFrameLocks noChangeAspect="1"/>
            </p:cNvGraphicFramePr>
            <p:nvPr/>
          </p:nvGraphicFramePr>
          <p:xfrm>
            <a:off x="1056" y="1200"/>
            <a:ext cx="624" cy="3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06" name="Equation" r:id="rId3" imgW="380880" imgH="203040" progId="Equation.3">
                    <p:embed/>
                  </p:oleObj>
                </mc:Choice>
                <mc:Fallback>
                  <p:oleObj name="Equation" r:id="rId3" imgW="380880" imgH="203040" progId="Equation.3">
                    <p:embed/>
                    <p:pic>
                      <p:nvPicPr>
                        <p:cNvPr id="21511" name="Object 2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6" y="1200"/>
                          <a:ext cx="624" cy="3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528" name="Text Box 24"/>
            <p:cNvSpPr txBox="1">
              <a:spLocks noChangeArrowheads="1"/>
            </p:cNvSpPr>
            <p:nvPr/>
          </p:nvSpPr>
          <p:spPr bwMode="auto">
            <a:xfrm>
              <a:off x="1689" y="1133"/>
              <a:ext cx="1091" cy="4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dirty="0"/>
                <a:t>on all walls</a:t>
              </a:r>
            </a:p>
          </p:txBody>
        </p:sp>
      </p:grpSp>
      <p:graphicFrame>
        <p:nvGraphicFramePr>
          <p:cNvPr id="21506" name="Object 30"/>
          <p:cNvGraphicFramePr>
            <a:graphicFrameLocks noChangeAspect="1"/>
          </p:cNvGraphicFramePr>
          <p:nvPr/>
        </p:nvGraphicFramePr>
        <p:xfrm>
          <a:off x="1905000" y="1752600"/>
          <a:ext cx="5386388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7" name="Equation" r:id="rId5" imgW="2946240" imgH="419040" progId="Equation.3">
                  <p:embed/>
                </p:oleObj>
              </mc:Choice>
              <mc:Fallback>
                <p:oleObj name="Equation" r:id="rId5" imgW="2946240" imgH="419040" progId="Equation.3">
                  <p:embed/>
                  <p:pic>
                    <p:nvPicPr>
                      <p:cNvPr id="21506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752600"/>
                        <a:ext cx="5386388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515" name="Group 37"/>
          <p:cNvGrpSpPr>
            <a:grpSpLocks/>
          </p:cNvGrpSpPr>
          <p:nvPr/>
        </p:nvGrpSpPr>
        <p:grpSpPr bwMode="auto">
          <a:xfrm>
            <a:off x="990600" y="2514600"/>
            <a:ext cx="3352800" cy="990600"/>
            <a:chOff x="672" y="1776"/>
            <a:chExt cx="2112" cy="624"/>
          </a:xfrm>
        </p:grpSpPr>
        <p:sp>
          <p:nvSpPr>
            <p:cNvPr id="21526" name="Rectangle 36"/>
            <p:cNvSpPr>
              <a:spLocks noChangeArrowheads="1"/>
            </p:cNvSpPr>
            <p:nvPr/>
          </p:nvSpPr>
          <p:spPr bwMode="auto">
            <a:xfrm>
              <a:off x="672" y="1776"/>
              <a:ext cx="2112" cy="6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1510" name="Object 32"/>
                <p:cNvSpPr txBox="1"/>
                <p:nvPr/>
              </p:nvSpPr>
              <p:spPr bwMode="auto">
                <a:xfrm>
                  <a:off x="720" y="1872"/>
                  <a:ext cx="2033" cy="51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 fontScale="62500" lnSpcReduction="20000"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𝜁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𝑁𝐽</m:t>
                            </m:r>
                          </m:sub>
                        </m:s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d>
                              <m:d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𝜓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𝑁𝐽</m:t>
                                    </m:r>
                                  </m:sub>
                                </m:sSub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  <m:r>
                                  <a:rPr lang="en-US" b="0" i="1" baseline="-2500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b="0" i="1" baseline="-2500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b="0" i="1" baseline="-2500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𝑁𝐽</m:t>
                                </m:r>
                                <m:r>
                                  <m:rPr>
                                    <m:sty m:val="p"/>
                                  </m:r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Δ</m:t>
                                </m:r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𝜓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𝑁𝐽</m:t>
                                    </m:r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b>
                                </m:sSub>
                              </m:e>
                            </m:d>
                          </m:num>
                          <m:den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Δ</m:t>
                                    </m:r>
                                    <m:r>
                                      <a:rPr lang="en-US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21510" name="Object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720" y="1872"/>
                  <a:ext cx="2033" cy="511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1516" name="Group 39"/>
          <p:cNvGrpSpPr>
            <a:grpSpLocks/>
          </p:cNvGrpSpPr>
          <p:nvPr/>
        </p:nvGrpSpPr>
        <p:grpSpPr bwMode="auto">
          <a:xfrm>
            <a:off x="5410200" y="2590800"/>
            <a:ext cx="1905000" cy="795338"/>
            <a:chOff x="3264" y="1824"/>
            <a:chExt cx="1200" cy="501"/>
          </a:xfrm>
        </p:grpSpPr>
        <p:sp>
          <p:nvSpPr>
            <p:cNvPr id="21525" name="Rectangle 38"/>
            <p:cNvSpPr>
              <a:spLocks noChangeArrowheads="1"/>
            </p:cNvSpPr>
            <p:nvPr/>
          </p:nvSpPr>
          <p:spPr bwMode="auto">
            <a:xfrm>
              <a:off x="3264" y="1824"/>
              <a:ext cx="1200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21509" name="Object 33"/>
            <p:cNvGraphicFramePr>
              <a:graphicFrameLocks noChangeAspect="1"/>
            </p:cNvGraphicFramePr>
            <p:nvPr/>
          </p:nvGraphicFramePr>
          <p:xfrm>
            <a:off x="3264" y="1872"/>
            <a:ext cx="1200" cy="4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08" name="Equation" r:id="rId8" imgW="1143000" imgH="431640" progId="Equation.3">
                    <p:embed/>
                  </p:oleObj>
                </mc:Choice>
                <mc:Fallback>
                  <p:oleObj name="Equation" r:id="rId8" imgW="1143000" imgH="431640" progId="Equation.3">
                    <p:embed/>
                    <p:pic>
                      <p:nvPicPr>
                        <p:cNvPr id="21509" name="Object 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64" y="1872"/>
                          <a:ext cx="1200" cy="4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1517" name="Group 47"/>
          <p:cNvGrpSpPr>
            <a:grpSpLocks/>
          </p:cNvGrpSpPr>
          <p:nvPr/>
        </p:nvGrpSpPr>
        <p:grpSpPr bwMode="auto">
          <a:xfrm>
            <a:off x="1143000" y="3657600"/>
            <a:ext cx="2133600" cy="762000"/>
            <a:chOff x="720" y="2496"/>
            <a:chExt cx="1344" cy="480"/>
          </a:xfrm>
        </p:grpSpPr>
        <p:sp>
          <p:nvSpPr>
            <p:cNvPr id="21524" name="Rectangle 44"/>
            <p:cNvSpPr>
              <a:spLocks noChangeArrowheads="1"/>
            </p:cNvSpPr>
            <p:nvPr/>
          </p:nvSpPr>
          <p:spPr bwMode="auto">
            <a:xfrm>
              <a:off x="720" y="2496"/>
              <a:ext cx="1344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21508" name="Object 34"/>
            <p:cNvGraphicFramePr>
              <a:graphicFrameLocks noChangeAspect="1"/>
            </p:cNvGraphicFramePr>
            <p:nvPr/>
          </p:nvGraphicFramePr>
          <p:xfrm>
            <a:off x="768" y="2523"/>
            <a:ext cx="1280" cy="4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509" name="Equation" r:id="rId10" imgW="1218960" imgH="431640" progId="Equation.3">
                    <p:embed/>
                  </p:oleObj>
                </mc:Choice>
                <mc:Fallback>
                  <p:oleObj name="Equation" r:id="rId10" imgW="1218960" imgH="431640" progId="Equation.3">
                    <p:embed/>
                    <p:pic>
                      <p:nvPicPr>
                        <p:cNvPr id="21508" name="Object 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8" y="2523"/>
                          <a:ext cx="1280" cy="4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1507" name="Object 35"/>
          <p:cNvGraphicFramePr>
            <a:graphicFrameLocks noChangeAspect="1"/>
          </p:cNvGraphicFramePr>
          <p:nvPr/>
        </p:nvGraphicFramePr>
        <p:xfrm>
          <a:off x="3657600" y="3657600"/>
          <a:ext cx="49530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" name="Equation" r:id="rId12" imgW="2971800" imgH="457200" progId="Equation.3">
                  <p:embed/>
                </p:oleObj>
              </mc:Choice>
              <mc:Fallback>
                <p:oleObj name="Equation" r:id="rId12" imgW="2971800" imgH="457200" progId="Equation.3">
                  <p:embed/>
                  <p:pic>
                    <p:nvPicPr>
                      <p:cNvPr id="21507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3657600"/>
                        <a:ext cx="49530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8" name="Text Box 40"/>
          <p:cNvSpPr txBox="1">
            <a:spLocks noChangeArrowheads="1"/>
          </p:cNvSpPr>
          <p:nvPr/>
        </p:nvSpPr>
        <p:spPr bwMode="auto">
          <a:xfrm>
            <a:off x="7391400" y="2574925"/>
            <a:ext cx="13747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FF0000"/>
                </a:solidFill>
              </a:rPr>
              <a:t>The other</a:t>
            </a:r>
          </a:p>
          <a:p>
            <a:pPr eaLnBrk="1" hangingPunct="1"/>
            <a:r>
              <a:rPr lang="en-US" sz="2000">
                <a:solidFill>
                  <a:srgbClr val="FF0000"/>
                </a:solidFill>
              </a:rPr>
              <a:t>Three walls</a:t>
            </a:r>
          </a:p>
        </p:txBody>
      </p:sp>
      <p:sp>
        <p:nvSpPr>
          <p:cNvPr id="21519" name="Text Box 41"/>
          <p:cNvSpPr txBox="1">
            <a:spLocks noChangeArrowheads="1"/>
          </p:cNvSpPr>
          <p:nvPr/>
        </p:nvSpPr>
        <p:spPr bwMode="auto">
          <a:xfrm>
            <a:off x="180975" y="2133411"/>
            <a:ext cx="1466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 dirty="0">
                <a:solidFill>
                  <a:srgbClr val="FF0000"/>
                </a:solidFill>
              </a:rPr>
              <a:t>The top wall</a:t>
            </a:r>
          </a:p>
        </p:txBody>
      </p:sp>
      <p:sp>
        <p:nvSpPr>
          <p:cNvPr id="21520" name="Text Box 42"/>
          <p:cNvSpPr txBox="1">
            <a:spLocks noChangeArrowheads="1"/>
          </p:cNvSpPr>
          <p:nvPr/>
        </p:nvSpPr>
        <p:spPr bwMode="auto">
          <a:xfrm>
            <a:off x="381000" y="4699000"/>
            <a:ext cx="5943600" cy="711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FF0000"/>
                </a:solidFill>
              </a:rPr>
              <a:t>For wall pressures, using the tangential momentum equation to the fluid adjacent to the wall surface, get:</a:t>
            </a:r>
          </a:p>
        </p:txBody>
      </p:sp>
      <p:sp>
        <p:nvSpPr>
          <p:cNvPr id="21521" name="AutoShape 43"/>
          <p:cNvSpPr>
            <a:spLocks noChangeArrowheads="1"/>
          </p:cNvSpPr>
          <p:nvPr/>
        </p:nvSpPr>
        <p:spPr bwMode="auto">
          <a:xfrm>
            <a:off x="1905000" y="4343400"/>
            <a:ext cx="304800" cy="381000"/>
          </a:xfrm>
          <a:prstGeom prst="upArrow">
            <a:avLst>
              <a:gd name="adj1" fmla="val 50000"/>
              <a:gd name="adj2" fmla="val 3125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22" name="Text Box 45"/>
          <p:cNvSpPr txBox="1">
            <a:spLocks noChangeArrowheads="1"/>
          </p:cNvSpPr>
          <p:nvPr/>
        </p:nvSpPr>
        <p:spPr bwMode="auto">
          <a:xfrm>
            <a:off x="381000" y="5486400"/>
            <a:ext cx="6248400" cy="406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FF0000"/>
                </a:solidFill>
              </a:rPr>
              <a:t>* s is measured along the wall surface and n is normal to it</a:t>
            </a:r>
          </a:p>
        </p:txBody>
      </p:sp>
      <p:sp>
        <p:nvSpPr>
          <p:cNvPr id="21523" name="Text Box 46"/>
          <p:cNvSpPr txBox="1">
            <a:spLocks noChangeArrowheads="1"/>
          </p:cNvSpPr>
          <p:nvPr/>
        </p:nvSpPr>
        <p:spPr bwMode="auto">
          <a:xfrm>
            <a:off x="381000" y="5994400"/>
            <a:ext cx="6705600" cy="406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FF0000"/>
                </a:solidFill>
              </a:rPr>
              <a:t>* Pressure at the lower left corner of the cavity is assigned 1.0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B83ED57-4819-4C96-9E9D-B967F49D6432}" type="slidenum">
              <a:rPr lang="en-US" sz="1400"/>
              <a:pPr eaLnBrk="1" hangingPunct="1"/>
              <a:t>36</a:t>
            </a:fld>
            <a:endParaRPr lang="en-US" sz="1400"/>
          </a:p>
        </p:txBody>
      </p:sp>
      <p:sp>
        <p:nvSpPr>
          <p:cNvPr id="22534" name="Rectangle 31"/>
          <p:cNvSpPr>
            <a:spLocks noChangeArrowheads="1"/>
          </p:cNvSpPr>
          <p:nvPr/>
        </p:nvSpPr>
        <p:spPr bwMode="auto">
          <a:xfrm>
            <a:off x="685800" y="12954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8350"/>
          </a:xfrm>
        </p:spPr>
        <p:txBody>
          <a:bodyPr/>
          <a:lstStyle/>
          <a:p>
            <a:pPr eaLnBrk="1" hangingPunct="1"/>
            <a:r>
              <a:rPr lang="en-US" sz="3200"/>
              <a:t>Example (lid-driven cavity, discretization methods)</a:t>
            </a:r>
          </a:p>
        </p:txBody>
      </p:sp>
      <p:sp>
        <p:nvSpPr>
          <p:cNvPr id="22536" name="Rectangle 4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37" name="Rectangle 15"/>
          <p:cNvSpPr>
            <a:spLocks noChangeArrowheads="1"/>
          </p:cNvSpPr>
          <p:nvPr/>
        </p:nvSpPr>
        <p:spPr bwMode="auto">
          <a:xfrm>
            <a:off x="0" y="25415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38" name="Rectangle 21"/>
          <p:cNvSpPr>
            <a:spLocks noChangeArrowheads="1"/>
          </p:cNvSpPr>
          <p:nvPr/>
        </p:nvSpPr>
        <p:spPr bwMode="auto">
          <a:xfrm>
            <a:off x="0" y="9667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39" name="Rectangle 23"/>
          <p:cNvSpPr>
            <a:spLocks noChangeArrowheads="1"/>
          </p:cNvSpPr>
          <p:nvPr/>
        </p:nvSpPr>
        <p:spPr bwMode="auto">
          <a:xfrm>
            <a:off x="0" y="2933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2530" name="Object 22"/>
          <p:cNvGraphicFramePr>
            <a:graphicFrameLocks noChangeAspect="1"/>
          </p:cNvGraphicFramePr>
          <p:nvPr/>
        </p:nvGraphicFramePr>
        <p:xfrm>
          <a:off x="762000" y="1371600"/>
          <a:ext cx="8077200" cy="159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0" name="Equation" r:id="rId3" imgW="5016500" imgH="990600" progId="Equation.3">
                  <p:embed/>
                </p:oleObj>
              </mc:Choice>
              <mc:Fallback>
                <p:oleObj name="Equation" r:id="rId3" imgW="5016500" imgH="990600" progId="Equation.3">
                  <p:embed/>
                  <p:pic>
                    <p:nvPicPr>
                      <p:cNvPr id="2253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371600"/>
                        <a:ext cx="8077200" cy="1593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0" name="Rectangle 25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2531" name="Object 24"/>
          <p:cNvGraphicFramePr>
            <a:graphicFrameLocks noChangeAspect="1"/>
          </p:cNvGraphicFramePr>
          <p:nvPr/>
        </p:nvGraphicFramePr>
        <p:xfrm>
          <a:off x="2667000" y="3124200"/>
          <a:ext cx="5029200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1" name="Equation" r:id="rId5" imgW="3136900" imgH="482600" progId="Equation.3">
                  <p:embed/>
                </p:oleObj>
              </mc:Choice>
              <mc:Fallback>
                <p:oleObj name="Equation" r:id="rId5" imgW="3136900" imgH="482600" progId="Equation.3">
                  <p:embed/>
                  <p:pic>
                    <p:nvPicPr>
                      <p:cNvPr id="22531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124200"/>
                        <a:ext cx="5029200" cy="779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2" name="Object 26"/>
          <p:cNvGraphicFramePr>
            <a:graphicFrameLocks noChangeAspect="1"/>
          </p:cNvGraphicFramePr>
          <p:nvPr/>
        </p:nvGraphicFramePr>
        <p:xfrm>
          <a:off x="152400" y="4070350"/>
          <a:ext cx="8839200" cy="172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2" name="Equation" r:id="rId7" imgW="5600700" imgH="1092200" progId="Equation.3">
                  <p:embed/>
                </p:oleObj>
              </mc:Choice>
              <mc:Fallback>
                <p:oleObj name="Equation" r:id="rId7" imgW="5600700" imgH="1092200" progId="Equation.3">
                  <p:embed/>
                  <p:pic>
                    <p:nvPicPr>
                      <p:cNvPr id="22532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4070350"/>
                        <a:ext cx="8839200" cy="172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1" name="Text Box 30"/>
          <p:cNvSpPr txBox="1">
            <a:spLocks noChangeArrowheads="1"/>
          </p:cNvSpPr>
          <p:nvPr/>
        </p:nvSpPr>
        <p:spPr bwMode="auto">
          <a:xfrm>
            <a:off x="565150" y="5908675"/>
            <a:ext cx="8197850" cy="4667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2</a:t>
            </a:r>
            <a:r>
              <a:rPr lang="en-US" baseline="30000">
                <a:solidFill>
                  <a:srgbClr val="FF0000"/>
                </a:solidFill>
              </a:rPr>
              <a:t>nd</a:t>
            </a:r>
            <a:r>
              <a:rPr lang="en-US">
                <a:solidFill>
                  <a:srgbClr val="FF0000"/>
                </a:solidFill>
              </a:rPr>
              <a:t> order central difference scheme used for all spatial derivatives</a:t>
            </a:r>
          </a:p>
        </p:txBody>
      </p:sp>
      <p:sp>
        <p:nvSpPr>
          <p:cNvPr id="22542" name="Text Box 32"/>
          <p:cNvSpPr txBox="1">
            <a:spLocks noChangeArrowheads="1"/>
          </p:cNvSpPr>
          <p:nvPr/>
        </p:nvSpPr>
        <p:spPr bwMode="auto">
          <a:xfrm>
            <a:off x="76200" y="2413000"/>
            <a:ext cx="2362200" cy="711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FF0000"/>
                </a:solidFill>
              </a:rPr>
              <a:t>1</a:t>
            </a:r>
            <a:r>
              <a:rPr lang="en-US" sz="2000" baseline="30000">
                <a:solidFill>
                  <a:srgbClr val="FF0000"/>
                </a:solidFill>
              </a:rPr>
              <a:t>st</a:t>
            </a:r>
            <a:r>
              <a:rPr lang="en-US" sz="2000">
                <a:solidFill>
                  <a:srgbClr val="FF0000"/>
                </a:solidFill>
              </a:rPr>
              <a:t> order upwind for</a:t>
            </a:r>
          </a:p>
          <a:p>
            <a:pPr eaLnBrk="1" hangingPunct="1"/>
            <a:r>
              <a:rPr lang="en-US" sz="2000">
                <a:solidFill>
                  <a:srgbClr val="FF0000"/>
                </a:solidFill>
              </a:rPr>
              <a:t> time derivative</a:t>
            </a:r>
          </a:p>
        </p:txBody>
      </p:sp>
      <p:sp>
        <p:nvSpPr>
          <p:cNvPr id="22543" name="AutoShape 33"/>
          <p:cNvSpPr>
            <a:spLocks noChangeArrowheads="1"/>
          </p:cNvSpPr>
          <p:nvPr/>
        </p:nvSpPr>
        <p:spPr bwMode="auto">
          <a:xfrm>
            <a:off x="1066800" y="2133600"/>
            <a:ext cx="381000" cy="3048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91CD643-A487-49C2-B379-2C01DD5648B7}" type="slidenum">
              <a:rPr lang="en-US" sz="1400"/>
              <a:pPr eaLnBrk="1" hangingPunct="1"/>
              <a:t>37</a:t>
            </a:fld>
            <a:endParaRPr lang="en-US" sz="1400"/>
          </a:p>
        </p:txBody>
      </p:sp>
      <p:sp>
        <p:nvSpPr>
          <p:cNvPr id="235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/>
              <a:t>Example (lid-driven cavity, solution procedure)</a:t>
            </a:r>
          </a:p>
        </p:txBody>
      </p:sp>
      <p:sp>
        <p:nvSpPr>
          <p:cNvPr id="23561" name="Rectangle 111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524000"/>
            <a:ext cx="8001000" cy="4114800"/>
          </a:xfrm>
          <a:noFill/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sz="2000"/>
              <a:t>Specify the geometry and fluid properties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000"/>
              <a:t>Specify initial conditions (e.g. u=v=    =    =0).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000"/>
              <a:t>Specify boundary conditions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000"/>
              <a:t>Determine </a:t>
            </a:r>
            <a:r>
              <a:rPr lang="en-US" sz="2000">
                <a:sym typeface="Symbol" pitchFamily="18" charset="2"/>
              </a:rPr>
              <a:t>t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000"/>
              <a:t>Solve the vorticity transport equation for 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000"/>
              <a:t>Solve stream function equation for 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000"/>
              <a:t>Solve for u</a:t>
            </a:r>
            <a:r>
              <a:rPr lang="en-US" sz="2000" baseline="30000"/>
              <a:t>n+1</a:t>
            </a:r>
            <a:r>
              <a:rPr lang="en-US" sz="2000"/>
              <a:t> and v</a:t>
            </a:r>
            <a:r>
              <a:rPr lang="en-US" sz="2000" baseline="30000"/>
              <a:t>n+1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000"/>
              <a:t>Solve the boundary conditions for       on the walls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000"/>
              <a:t>Continue marching to time of interest, or until the steady state is reached.</a:t>
            </a:r>
          </a:p>
        </p:txBody>
      </p:sp>
      <p:graphicFrame>
        <p:nvGraphicFramePr>
          <p:cNvPr id="23554" name="Object 112"/>
          <p:cNvGraphicFramePr>
            <a:graphicFrameLocks noGrp="1" noChangeAspect="1"/>
          </p:cNvGraphicFramePr>
          <p:nvPr>
            <p:ph sz="half" idx="2"/>
          </p:nvPr>
        </p:nvGraphicFramePr>
        <p:xfrm>
          <a:off x="5562600" y="1905000"/>
          <a:ext cx="2667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4" name="Equation" r:id="rId3" imgW="152280" imgH="203040" progId="Equation.3">
                  <p:embed/>
                </p:oleObj>
              </mc:Choice>
              <mc:Fallback>
                <p:oleObj name="Equation" r:id="rId3" imgW="152280" imgH="203040" progId="Equation.3">
                  <p:embed/>
                  <p:pic>
                    <p:nvPicPr>
                      <p:cNvPr id="23554" name="Object 1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1905000"/>
                        <a:ext cx="2667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5" name="Object 1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7423105"/>
              </p:ext>
            </p:extLst>
          </p:nvPr>
        </p:nvGraphicFramePr>
        <p:xfrm>
          <a:off x="6134100" y="1981200"/>
          <a:ext cx="266700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5" name="Equation" r:id="rId5" imgW="152280" imgH="164880" progId="Equation.3">
                  <p:embed/>
                </p:oleObj>
              </mc:Choice>
              <mc:Fallback>
                <p:oleObj name="Equation" r:id="rId5" imgW="152280" imgH="164880" progId="Equation.3">
                  <p:embed/>
                  <p:pic>
                    <p:nvPicPr>
                      <p:cNvPr id="23555" name="Object 1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4100" y="1981200"/>
                        <a:ext cx="266700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6" name="Object 115"/>
          <p:cNvGraphicFramePr>
            <a:graphicFrameLocks noChangeAspect="1"/>
          </p:cNvGraphicFramePr>
          <p:nvPr/>
        </p:nvGraphicFramePr>
        <p:xfrm>
          <a:off x="6118225" y="2971800"/>
          <a:ext cx="511175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6" name="Equation" r:id="rId7" imgW="291960" imgH="228600" progId="Equation.3">
                  <p:embed/>
                </p:oleObj>
              </mc:Choice>
              <mc:Fallback>
                <p:oleObj name="Equation" r:id="rId7" imgW="291960" imgH="228600" progId="Equation.3">
                  <p:embed/>
                  <p:pic>
                    <p:nvPicPr>
                      <p:cNvPr id="23556" name="Object 1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8225" y="2971800"/>
                        <a:ext cx="511175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7" name="Object 116"/>
          <p:cNvGraphicFramePr>
            <a:graphicFrameLocks noChangeAspect="1"/>
          </p:cNvGraphicFramePr>
          <p:nvPr/>
        </p:nvGraphicFramePr>
        <p:xfrm>
          <a:off x="5551488" y="3333750"/>
          <a:ext cx="53340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7" name="Equation" r:id="rId9" imgW="304560" imgH="228600" progId="Equation.3">
                  <p:embed/>
                </p:oleObj>
              </mc:Choice>
              <mc:Fallback>
                <p:oleObj name="Equation" r:id="rId9" imgW="304560" imgH="228600" progId="Equation.3">
                  <p:embed/>
                  <p:pic>
                    <p:nvPicPr>
                      <p:cNvPr id="23557" name="Object 1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1488" y="3333750"/>
                        <a:ext cx="533400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117"/>
          <p:cNvGraphicFramePr>
            <a:graphicFrameLocks noChangeAspect="1"/>
          </p:cNvGraphicFramePr>
          <p:nvPr/>
        </p:nvGraphicFramePr>
        <p:xfrm>
          <a:off x="5334000" y="4095750"/>
          <a:ext cx="511175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8" name="Equation" r:id="rId11" imgW="291960" imgH="228600" progId="Equation.3">
                  <p:embed/>
                </p:oleObj>
              </mc:Choice>
              <mc:Fallback>
                <p:oleObj name="Equation" r:id="rId11" imgW="291960" imgH="228600" progId="Equation.3">
                  <p:embed/>
                  <p:pic>
                    <p:nvPicPr>
                      <p:cNvPr id="23558" name="Object 1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095750"/>
                        <a:ext cx="511175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9376763-DDC6-4497-81E7-31A4A84C03FF}" type="slidenum">
              <a:rPr lang="en-US" sz="1400"/>
              <a:pPr eaLnBrk="1" hangingPunct="1"/>
              <a:t>38</a:t>
            </a:fld>
            <a:endParaRPr lang="en-US" sz="1400"/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  <a:noFill/>
        </p:spPr>
        <p:txBody>
          <a:bodyPr/>
          <a:lstStyle/>
          <a:p>
            <a:pPr eaLnBrk="1" hangingPunct="1"/>
            <a:r>
              <a:rPr lang="en-US" sz="3600"/>
              <a:t>Example (lid-driven cavity, residuals)</a:t>
            </a:r>
          </a:p>
        </p:txBody>
      </p:sp>
      <p:pic>
        <p:nvPicPr>
          <p:cNvPr id="24582" name="Picture 9" descr="residu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6113" y="1828800"/>
            <a:ext cx="5170487" cy="459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4578" name="Object 10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6971556"/>
              </p:ext>
            </p:extLst>
          </p:nvPr>
        </p:nvGraphicFramePr>
        <p:xfrm>
          <a:off x="533400" y="1081088"/>
          <a:ext cx="3657600" cy="747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8" name="Equation" r:id="rId4" imgW="2234880" imgH="457200" progId="Equation.3">
                  <p:embed/>
                </p:oleObj>
              </mc:Choice>
              <mc:Fallback>
                <p:oleObj name="Equation" r:id="rId4" imgW="2234880" imgH="457200" progId="Equation.3">
                  <p:embed/>
                  <p:pic>
                    <p:nvPicPr>
                      <p:cNvPr id="2457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081088"/>
                        <a:ext cx="3657600" cy="747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24579" name="Object 12"/>
              <p:cNvSpPr txBox="1"/>
              <p:nvPr/>
            </p:nvSpPr>
            <p:spPr bwMode="auto">
              <a:xfrm>
                <a:off x="5181600" y="1004888"/>
                <a:ext cx="3657600" cy="74771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55000" lnSpcReduction="2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𝑁𝐼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𝑁𝐽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=1,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𝑁𝐼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𝑁𝐽</m:t>
                          </m:r>
                        </m:sup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Ψ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  <m:sup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p>
                              </m:sSubSup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Ψ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  <m:sup>
                                  <m: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bSup>
                            </m:e>
                          </m:d>
                        </m:e>
                      </m:nary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≤1×1</m:t>
                      </m:r>
                      <m:sSup>
                        <m:sSup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−8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4579" name="Object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81600" y="1004888"/>
                <a:ext cx="3657600" cy="74771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583" name="Text Box 13"/>
          <p:cNvSpPr txBox="1">
            <a:spLocks noChangeArrowheads="1"/>
          </p:cNvSpPr>
          <p:nvPr/>
        </p:nvSpPr>
        <p:spPr bwMode="auto">
          <a:xfrm>
            <a:off x="4405313" y="1143000"/>
            <a:ext cx="623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and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7BDDB0C-E77E-4FE9-A5A7-53E52D00E5BB}" type="slidenum">
              <a:rPr lang="en-US" sz="1400"/>
              <a:pPr eaLnBrk="1" hangingPunct="1"/>
              <a:t>39</a:t>
            </a:fld>
            <a:endParaRPr lang="en-US" sz="1400"/>
          </a:p>
        </p:txBody>
      </p:sp>
      <p:sp>
        <p:nvSpPr>
          <p:cNvPr id="41987" name="Rectangle 1059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077200" cy="609600"/>
          </a:xfrm>
          <a:noFill/>
        </p:spPr>
        <p:txBody>
          <a:bodyPr/>
          <a:lstStyle/>
          <a:p>
            <a:pPr eaLnBrk="1" hangingPunct="1"/>
            <a:r>
              <a:rPr lang="en-US" sz="3200"/>
              <a:t>Example (lid-driven cavity, sample results)</a:t>
            </a:r>
          </a:p>
        </p:txBody>
      </p:sp>
      <p:pic>
        <p:nvPicPr>
          <p:cNvPr id="41988" name="Picture 1060" descr="g2r1600ps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609600"/>
            <a:ext cx="3886200" cy="345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9" name="Picture 1061" descr="g2r1600vec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533400"/>
            <a:ext cx="3657600" cy="324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90" name="Picture 1062" descr="g2r1600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733800"/>
            <a:ext cx="3581400" cy="311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91" name="Picture 1063" descr="g2r1600zet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581400"/>
            <a:ext cx="3429000" cy="304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F878457-4BAB-4D19-AB11-191765F853F1}" type="slidenum">
              <a:rPr lang="en-US" sz="1400"/>
              <a:pPr eaLnBrk="1" hangingPunct="1"/>
              <a:t>4</a:t>
            </a:fld>
            <a:endParaRPr lang="en-US" sz="140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685800"/>
          </a:xfrm>
        </p:spPr>
        <p:txBody>
          <a:bodyPr/>
          <a:lstStyle/>
          <a:p>
            <a:pPr eaLnBrk="1" hangingPunct="1"/>
            <a:r>
              <a:rPr lang="en-US" sz="3600"/>
              <a:t>Components of numerical methods (Properties)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198563"/>
            <a:ext cx="7924800" cy="4897437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Consistence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400" dirty="0"/>
              <a:t>  </a:t>
            </a:r>
            <a:r>
              <a:rPr lang="en-US" sz="2000" dirty="0"/>
              <a:t>1.</a:t>
            </a:r>
            <a:r>
              <a:rPr lang="en-US" sz="2400" dirty="0"/>
              <a:t> </a:t>
            </a:r>
            <a:r>
              <a:rPr lang="en-US" sz="2000" dirty="0"/>
              <a:t>The discretization should become exact as the grid spacing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000" dirty="0"/>
              <a:t>       tends to zero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000" dirty="0"/>
              <a:t>   2. </a:t>
            </a:r>
            <a:r>
              <a:rPr lang="en-US" sz="2000" dirty="0">
                <a:solidFill>
                  <a:srgbClr val="FF0000"/>
                </a:solidFill>
              </a:rPr>
              <a:t>Truncation error</a:t>
            </a:r>
            <a:r>
              <a:rPr lang="en-US" sz="2000" dirty="0"/>
              <a:t>: Difference between the discretized equation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000" dirty="0"/>
              <a:t>       and the exact one</a:t>
            </a:r>
            <a:endParaRPr lang="en-US" sz="2400" dirty="0"/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Stability</a:t>
            </a:r>
            <a:r>
              <a:rPr lang="en-US" sz="2400" dirty="0"/>
              <a:t>: does not magnify the errors that appear in the course of numerical solution process.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400" dirty="0"/>
              <a:t>   </a:t>
            </a:r>
            <a:r>
              <a:rPr lang="en-US" sz="2000" dirty="0"/>
              <a:t>1. Iterative methods: not diverge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000" dirty="0"/>
              <a:t>    2. Temporal problems: bounded solutions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000" dirty="0"/>
              <a:t>    3. Von Neumann’s method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000" dirty="0"/>
              <a:t>    4. Difficulty due to boundary conditions and non-</a:t>
            </a:r>
            <a:r>
              <a:rPr lang="en-US" sz="2000" dirty="0" err="1"/>
              <a:t>linearities</a:t>
            </a:r>
            <a:endParaRPr lang="en-US" sz="2000" dirty="0"/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000" dirty="0"/>
              <a:t>        present.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Convergence</a:t>
            </a:r>
            <a:r>
              <a:rPr lang="en-US" sz="2400" dirty="0"/>
              <a:t>: solution of the discretized equations tends to the exact solution of the differential equation as the grid spacing tends to zero.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4A7CBB9-E5F7-4DFC-BEA5-D61AF1D37A69}" type="slidenum">
              <a:rPr lang="en-US" sz="1400"/>
              <a:pPr eaLnBrk="1" hangingPunct="1"/>
              <a:t>40</a:t>
            </a:fld>
            <a:endParaRPr lang="en-US" sz="1400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609600"/>
          </a:xfrm>
          <a:noFill/>
        </p:spPr>
        <p:txBody>
          <a:bodyPr/>
          <a:lstStyle/>
          <a:p>
            <a:pPr eaLnBrk="1" hangingPunct="1"/>
            <a:r>
              <a:rPr lang="en-US" sz="4000"/>
              <a:t>Some good books</a:t>
            </a:r>
          </a:p>
        </p:txBody>
      </p:sp>
      <p:sp>
        <p:nvSpPr>
          <p:cNvPr id="43012" name="Rectangle 5"/>
          <p:cNvSpPr>
            <a:spLocks noChangeArrowheads="1"/>
          </p:cNvSpPr>
          <p:nvPr/>
        </p:nvSpPr>
        <p:spPr bwMode="auto">
          <a:xfrm>
            <a:off x="685800" y="1905000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/>
            <a:endParaRPr lang="en-US" sz="4000">
              <a:solidFill>
                <a:schemeClr val="tx2"/>
              </a:solidFill>
              <a:latin typeface="Tahoma" charset="0"/>
            </a:endParaRPr>
          </a:p>
        </p:txBody>
      </p:sp>
      <p:sp>
        <p:nvSpPr>
          <p:cNvPr id="43013" name="Text Box 7"/>
          <p:cNvSpPr txBox="1">
            <a:spLocks noChangeArrowheads="1"/>
          </p:cNvSpPr>
          <p:nvPr/>
        </p:nvSpPr>
        <p:spPr bwMode="auto">
          <a:xfrm>
            <a:off x="533400" y="1981200"/>
            <a:ext cx="8277225" cy="301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en-US"/>
              <a:t>J. H. Ferziger, M. Peric, “ </a:t>
            </a:r>
            <a:r>
              <a:rPr lang="en-US" b="1">
                <a:solidFill>
                  <a:srgbClr val="FF0000"/>
                </a:solidFill>
              </a:rPr>
              <a:t>Computational Methods for Fluid</a:t>
            </a:r>
          </a:p>
          <a:p>
            <a:pPr eaLnBrk="1" hangingPunct="1"/>
            <a:r>
              <a:rPr lang="en-US" b="1">
                <a:solidFill>
                  <a:srgbClr val="FF0000"/>
                </a:solidFill>
              </a:rPr>
              <a:t>      Dynamics</a:t>
            </a:r>
            <a:r>
              <a:rPr lang="en-US"/>
              <a:t>,” 3</a:t>
            </a:r>
            <a:r>
              <a:rPr lang="en-US" baseline="30000"/>
              <a:t>rd</a:t>
            </a:r>
            <a:r>
              <a:rPr lang="en-US"/>
              <a:t> edition, Springer, 2002.</a:t>
            </a:r>
          </a:p>
          <a:p>
            <a:pPr eaLnBrk="1" hangingPunct="1">
              <a:buFontTx/>
              <a:buAutoNum type="arabicPeriod" startAt="2"/>
            </a:pPr>
            <a:r>
              <a:rPr lang="en-US"/>
              <a:t>Patric J. Roache, “</a:t>
            </a:r>
            <a:r>
              <a:rPr lang="en-US" b="1">
                <a:solidFill>
                  <a:srgbClr val="FF0000"/>
                </a:solidFill>
              </a:rPr>
              <a:t>Verification and Validation in</a:t>
            </a:r>
          </a:p>
          <a:p>
            <a:pPr eaLnBrk="1" hangingPunct="1"/>
            <a:r>
              <a:rPr lang="en-US" b="1">
                <a:solidFill>
                  <a:srgbClr val="FF0000"/>
                </a:solidFill>
              </a:rPr>
              <a:t>      Computational Science and Engineering</a:t>
            </a:r>
            <a:r>
              <a:rPr lang="en-US"/>
              <a:t>,” Hermosa </a:t>
            </a:r>
          </a:p>
          <a:p>
            <a:pPr eaLnBrk="1" hangingPunct="1"/>
            <a:r>
              <a:rPr lang="en-US"/>
              <a:t>      publishers, 1998</a:t>
            </a:r>
          </a:p>
          <a:p>
            <a:pPr eaLnBrk="1" hangingPunct="1">
              <a:buFontTx/>
              <a:buAutoNum type="arabicPeriod" startAt="3"/>
            </a:pPr>
            <a:r>
              <a:rPr lang="en-US"/>
              <a:t>Frank, M. White, “</a:t>
            </a:r>
            <a:r>
              <a:rPr lang="en-US" b="1">
                <a:solidFill>
                  <a:srgbClr val="FF0000"/>
                </a:solidFill>
              </a:rPr>
              <a:t>Viscous Fluid Flow</a:t>
            </a:r>
            <a:r>
              <a:rPr lang="en-US"/>
              <a:t>,” 3</a:t>
            </a:r>
            <a:r>
              <a:rPr lang="en-US" baseline="30000"/>
              <a:t>rd</a:t>
            </a:r>
            <a:r>
              <a:rPr lang="en-US"/>
              <a:t> edition, </a:t>
            </a:r>
          </a:p>
          <a:p>
            <a:pPr eaLnBrk="1" hangingPunct="1"/>
            <a:r>
              <a:rPr lang="en-US"/>
              <a:t>      McGraw-Hill Inc., 2006</a:t>
            </a:r>
          </a:p>
          <a:p>
            <a:pPr eaLnBrk="1" hangingPunct="1">
              <a:buFontTx/>
              <a:buAutoNum type="arabicPeriod" startAt="3"/>
            </a:pP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92DE6D0-CAA7-4D78-9781-674B9A3D258E}" type="slidenum">
              <a:rPr lang="en-US" sz="1400"/>
              <a:pPr eaLnBrk="1" hangingPunct="1"/>
              <a:t>5</a:t>
            </a:fld>
            <a:endParaRPr lang="en-US" sz="140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066800"/>
            <a:ext cx="7924800" cy="4897438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Conservation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400" dirty="0"/>
              <a:t>  </a:t>
            </a:r>
            <a:r>
              <a:rPr lang="en-US" sz="2000" dirty="0"/>
              <a:t>1.</a:t>
            </a:r>
            <a:r>
              <a:rPr lang="en-US" sz="2400" dirty="0"/>
              <a:t> </a:t>
            </a:r>
            <a:r>
              <a:rPr lang="en-US" sz="2000" dirty="0"/>
              <a:t>The numerical scheme should on both local and global basis respect  the conservation laws.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000" dirty="0"/>
              <a:t>   2. Automatically satisfied for control volume method, either individual control volume or the whole domain.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000" dirty="0"/>
              <a:t>   3. Errors due to non-conservation are in most cases appreciable only on relatively coarse grids, but hard to estimate quantitatively  </a:t>
            </a:r>
            <a:endParaRPr lang="en-US" sz="2400" dirty="0"/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Boundedness</a:t>
            </a:r>
            <a:r>
              <a:rPr lang="en-US" sz="2400" dirty="0"/>
              <a:t>: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400" dirty="0"/>
              <a:t>   </a:t>
            </a:r>
            <a:r>
              <a:rPr lang="en-US" sz="2000" dirty="0"/>
              <a:t>1. Numerical solutions should lie within proper bounds (e.g. non-negative density and TKE for turbulence; concentration between 0% and 100%, VOF between 0 and 1, etc.)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000" dirty="0"/>
              <a:t>    2. Difficult to guarantee, especially for higher order schemes.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Realizability</a:t>
            </a:r>
            <a:r>
              <a:rPr lang="en-US" sz="2400" dirty="0"/>
              <a:t>: </a:t>
            </a:r>
            <a:r>
              <a:rPr lang="en-US" sz="2000" dirty="0"/>
              <a:t>models of phenomena which are too complex to treat directly (turbulence, combustion, or multiphase flow) should be designed to guarantee physically realistic solutions.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Accuracy</a:t>
            </a:r>
            <a:r>
              <a:rPr lang="en-US" sz="2400" dirty="0"/>
              <a:t>: </a:t>
            </a:r>
            <a:r>
              <a:rPr lang="en-US" sz="2000" dirty="0"/>
              <a:t>1. Modeling error 2. Discretization errors 3. Iterative errors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endParaRPr lang="en-US" sz="2000" dirty="0"/>
          </a:p>
        </p:txBody>
      </p:sp>
      <p:sp>
        <p:nvSpPr>
          <p:cNvPr id="31748" name="Rectangle 5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772400" cy="685800"/>
          </a:xfrm>
          <a:noFill/>
        </p:spPr>
        <p:txBody>
          <a:bodyPr/>
          <a:lstStyle/>
          <a:p>
            <a:pPr eaLnBrk="1" hangingPunct="1"/>
            <a:r>
              <a:rPr lang="en-US" sz="3600"/>
              <a:t>Components of numerical methods (Properties, Cont’d)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1BAA645-F236-4DD6-B356-EC8378DC693B}" type="slidenum">
              <a:rPr lang="en-US" sz="1400"/>
              <a:pPr eaLnBrk="1" hangingPunct="1"/>
              <a:t>6</a:t>
            </a:fld>
            <a:endParaRPr lang="en-US" sz="140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077200" cy="685800"/>
          </a:xfrm>
        </p:spPr>
        <p:txBody>
          <a:bodyPr/>
          <a:lstStyle/>
          <a:p>
            <a:pPr eaLnBrk="1" hangingPunct="1"/>
            <a:r>
              <a:rPr lang="en-US" sz="3200"/>
              <a:t>Components of numerical methods (Discretization Methods)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893763"/>
            <a:ext cx="7924800" cy="4897437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Finite Difference Method (focused in this lecture)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400" dirty="0"/>
              <a:t>  </a:t>
            </a:r>
            <a:r>
              <a:rPr lang="en-US" sz="2000" dirty="0"/>
              <a:t>1.</a:t>
            </a:r>
            <a:r>
              <a:rPr lang="en-US" sz="2400" dirty="0"/>
              <a:t> </a:t>
            </a:r>
            <a:r>
              <a:rPr lang="en-US" sz="2000" dirty="0"/>
              <a:t>Introduced by Euler in the 18</a:t>
            </a:r>
            <a:r>
              <a:rPr lang="en-US" sz="2000" baseline="30000" dirty="0"/>
              <a:t>th</a:t>
            </a:r>
            <a:r>
              <a:rPr lang="en-US" sz="2000" dirty="0"/>
              <a:t> century.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000" dirty="0"/>
              <a:t>   2. Governing equations in </a:t>
            </a:r>
            <a:r>
              <a:rPr lang="en-US" sz="2000" dirty="0">
                <a:solidFill>
                  <a:srgbClr val="FF0000"/>
                </a:solidFill>
              </a:rPr>
              <a:t>differential form</a:t>
            </a:r>
            <a:r>
              <a:rPr lang="en-US" sz="2000" dirty="0">
                <a:sym typeface="Wingdings" pitchFamily="2" charset="2"/>
              </a:rPr>
              <a:t> domain with grid replacing the partial derivatives by approximations in terms of node values of the functions one algebraic equation per grid node linear algebraic equation system.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000" dirty="0">
                <a:sym typeface="Wingdings" pitchFamily="2" charset="2"/>
              </a:rPr>
              <a:t>   3. Applied to structured grids</a:t>
            </a:r>
            <a:r>
              <a:rPr lang="en-US" sz="2000" dirty="0"/>
              <a:t>  </a:t>
            </a:r>
            <a:endParaRPr lang="en-US" sz="2400" dirty="0"/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Finite Volume Method (not focused in this lecture)</a:t>
            </a:r>
            <a:endParaRPr lang="en-US" sz="2400" dirty="0"/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400" dirty="0"/>
              <a:t>   </a:t>
            </a:r>
            <a:r>
              <a:rPr lang="en-US" sz="2000" dirty="0"/>
              <a:t>1. Governing equations in integral form</a:t>
            </a:r>
            <a:r>
              <a:rPr lang="en-US" sz="2000" dirty="0">
                <a:sym typeface="Wingdings" pitchFamily="2" charset="2"/>
              </a:rPr>
              <a:t> solution domain is subdivided into a finite number of contiguous control volumes conservation equation applied to each CV.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000" dirty="0">
                <a:sym typeface="Wingdings" pitchFamily="2" charset="2"/>
              </a:rPr>
              <a:t>    2. Computational node locates at the centroid of each CV.</a:t>
            </a:r>
            <a:endParaRPr lang="en-US" sz="2000" dirty="0"/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000" dirty="0"/>
              <a:t>    3. Applied to any type of grids, especially complex geometries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000" dirty="0"/>
              <a:t>    4. Compared to FD, FV with methods higher than 2</a:t>
            </a:r>
            <a:r>
              <a:rPr lang="en-US" sz="2000" baseline="30000" dirty="0"/>
              <a:t>nd</a:t>
            </a:r>
            <a:r>
              <a:rPr lang="en-US" sz="2000" dirty="0"/>
              <a:t> order will be difficult, especially for 3D. Good mass conservation.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Finite Element Method (not covered in this lecture)</a:t>
            </a:r>
            <a:r>
              <a:rPr lang="en-US" sz="2400" dirty="0"/>
              <a:t>: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000" dirty="0"/>
              <a:t>     1. Similar to FV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000" dirty="0"/>
              <a:t>     2. Equations are multiplied by a weight function before integrated over the entire domain. Often used for Solid Mechanics.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75B8612-BE43-4953-ABB9-5FCE1EDF1875}" type="slidenum">
              <a:rPr lang="en-US" sz="1400"/>
              <a:pPr eaLnBrk="1" hangingPunct="1"/>
              <a:t>7</a:t>
            </a:fld>
            <a:endParaRPr lang="en-US" sz="140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077200" cy="685800"/>
          </a:xfrm>
        </p:spPr>
        <p:txBody>
          <a:bodyPr/>
          <a:lstStyle/>
          <a:p>
            <a:pPr eaLnBrk="1" hangingPunct="1"/>
            <a:r>
              <a:rPr lang="en-US" sz="3200"/>
              <a:t>Discretization methods (Finite Difference, introduction)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143000"/>
            <a:ext cx="7924800" cy="4897438"/>
          </a:xfrm>
          <a:noFill/>
        </p:spPr>
        <p:txBody>
          <a:bodyPr/>
          <a:lstStyle/>
          <a:p>
            <a:pPr eaLnBrk="1" hangingPunct="1">
              <a:buClr>
                <a:schemeClr val="tx2"/>
              </a:buClr>
              <a:buSzPct val="135000"/>
              <a:buFontTx/>
              <a:buChar char="•"/>
            </a:pPr>
            <a:r>
              <a:rPr lang="en-US" sz="2400"/>
              <a:t>First step in obtaining a numerical solution is to discretize the geometric domain</a:t>
            </a:r>
            <a:r>
              <a:rPr lang="en-US" sz="2400">
                <a:sym typeface="Wingdings" pitchFamily="2" charset="2"/>
              </a:rPr>
              <a:t> to define a numerical grid</a:t>
            </a:r>
          </a:p>
          <a:p>
            <a:pPr eaLnBrk="1" hangingPunct="1">
              <a:buClr>
                <a:schemeClr val="tx2"/>
              </a:buClr>
              <a:buSzPct val="135000"/>
              <a:buFontTx/>
              <a:buChar char="•"/>
            </a:pPr>
            <a:r>
              <a:rPr lang="en-US" sz="2400">
                <a:sym typeface="Wingdings" pitchFamily="2" charset="2"/>
              </a:rPr>
              <a:t>Each node has one unknown and need one algebraic equation, which is a relation between the variable value at that node and those at some of the neighboring nodes.</a:t>
            </a:r>
          </a:p>
          <a:p>
            <a:pPr eaLnBrk="1" hangingPunct="1">
              <a:buClr>
                <a:schemeClr val="tx2"/>
              </a:buClr>
              <a:buSzPct val="135000"/>
              <a:buFontTx/>
              <a:buChar char="•"/>
            </a:pPr>
            <a:r>
              <a:rPr lang="en-US" sz="2400">
                <a:sym typeface="Wingdings" pitchFamily="2" charset="2"/>
              </a:rPr>
              <a:t>The </a:t>
            </a:r>
            <a:r>
              <a:rPr lang="en-US" sz="2400">
                <a:solidFill>
                  <a:srgbClr val="FF0000"/>
                </a:solidFill>
                <a:sym typeface="Wingdings" pitchFamily="2" charset="2"/>
              </a:rPr>
              <a:t>approach</a:t>
            </a:r>
            <a:r>
              <a:rPr lang="en-US" sz="2400">
                <a:sym typeface="Wingdings" pitchFamily="2" charset="2"/>
              </a:rPr>
              <a:t> is to replace each term of the PDE at the particular node by a finite-difference approximation.</a:t>
            </a:r>
          </a:p>
          <a:p>
            <a:pPr eaLnBrk="1" hangingPunct="1">
              <a:buClr>
                <a:schemeClr val="tx2"/>
              </a:buClr>
              <a:buSzPct val="135000"/>
              <a:buFontTx/>
              <a:buChar char="•"/>
            </a:pPr>
            <a:r>
              <a:rPr lang="en-US" sz="2400">
                <a:sym typeface="Wingdings" pitchFamily="2" charset="2"/>
              </a:rPr>
              <a:t>Numbers of equations and unknowns must be equal </a:t>
            </a:r>
            <a:endParaRPr lang="en-US" sz="2400"/>
          </a:p>
          <a:p>
            <a:pPr eaLnBrk="1" hangingPunct="1">
              <a:buClr>
                <a:schemeClr val="tx2"/>
              </a:buClr>
              <a:buSzPct val="135000"/>
              <a:buFontTx/>
              <a:buNone/>
            </a:pPr>
            <a:r>
              <a:rPr lang="en-US" sz="2800"/>
              <a:t>  </a:t>
            </a:r>
            <a:endParaRPr lang="en-US"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DB8D20F-46E3-4FEF-B72D-890BD22DDFB6}" type="slidenum">
              <a:rPr lang="en-US" sz="1400"/>
              <a:pPr eaLnBrk="1" hangingPunct="1"/>
              <a:t>8</a:t>
            </a:fld>
            <a:endParaRPr lang="en-US" sz="1400"/>
          </a:p>
        </p:txBody>
      </p:sp>
      <p:sp>
        <p:nvSpPr>
          <p:cNvPr id="1032" name="Rectangle 17"/>
          <p:cNvSpPr>
            <a:spLocks noChangeArrowheads="1"/>
          </p:cNvSpPr>
          <p:nvPr/>
        </p:nvSpPr>
        <p:spPr bwMode="auto">
          <a:xfrm>
            <a:off x="609600" y="5943600"/>
            <a:ext cx="3810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14"/>
          <p:cNvSpPr>
            <a:spLocks noChangeArrowheads="1"/>
          </p:cNvSpPr>
          <p:nvPr/>
        </p:nvSpPr>
        <p:spPr bwMode="auto">
          <a:xfrm>
            <a:off x="609600" y="4953000"/>
            <a:ext cx="83820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76200"/>
            <a:ext cx="7772400" cy="1143000"/>
          </a:xfrm>
        </p:spPr>
        <p:txBody>
          <a:bodyPr/>
          <a:lstStyle/>
          <a:p>
            <a:pPr eaLnBrk="1" hangingPunct="1"/>
            <a:r>
              <a:rPr lang="en-US" sz="3200"/>
              <a:t>Discretization methods (Finite Difference, approximation of the first derivative)</a:t>
            </a:r>
          </a:p>
        </p:txBody>
      </p:sp>
      <p:sp>
        <p:nvSpPr>
          <p:cNvPr id="1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219200"/>
            <a:ext cx="7467600" cy="7620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Taylor Series Expansion</a:t>
            </a:r>
            <a:r>
              <a:rPr lang="en-US" sz="2000"/>
              <a:t>: Any continuous differentiable function, in the vicinity of x</a:t>
            </a:r>
            <a:r>
              <a:rPr lang="en-US" sz="2000" baseline="-25000"/>
              <a:t>i</a:t>
            </a:r>
            <a:r>
              <a:rPr lang="en-US" sz="2000"/>
              <a:t> </a:t>
            </a:r>
            <a:r>
              <a:rPr lang="en-US" sz="2000" i="1"/>
              <a:t>, </a:t>
            </a:r>
            <a:r>
              <a:rPr lang="en-US" sz="2000"/>
              <a:t>can be expressed as a Taylor series:</a:t>
            </a:r>
          </a:p>
        </p:txBody>
      </p:sp>
      <p:graphicFrame>
        <p:nvGraphicFramePr>
          <p:cNvPr id="1026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76200" y="2093913"/>
          <a:ext cx="8839200" cy="75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5702040" imgH="482400" progId="Equation.3">
                  <p:embed/>
                </p:oleObj>
              </mc:Choice>
              <mc:Fallback>
                <p:oleObj name="Equation" r:id="rId3" imgW="5702040" imgH="482400" progId="Equation.3">
                  <p:embed/>
                  <p:pic>
                    <p:nvPicPr>
                      <p:cNvPr id="102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2093913"/>
                        <a:ext cx="8839200" cy="754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6"/>
          <p:cNvGraphicFramePr>
            <a:graphicFrameLocks noChangeAspect="1"/>
          </p:cNvGraphicFramePr>
          <p:nvPr/>
        </p:nvGraphicFramePr>
        <p:xfrm>
          <a:off x="1676400" y="2971800"/>
          <a:ext cx="5926138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5" imgW="3822480" imgH="482400" progId="Equation.3">
                  <p:embed/>
                </p:oleObj>
              </mc:Choice>
              <mc:Fallback>
                <p:oleObj name="Equation" r:id="rId5" imgW="3822480" imgH="482400" progId="Equation.3">
                  <p:embed/>
                  <p:pic>
                    <p:nvPicPr>
                      <p:cNvPr id="102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971800"/>
                        <a:ext cx="5926138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7"/>
          <p:cNvSpPr>
            <a:spLocks noChangeArrowheads="1"/>
          </p:cNvSpPr>
          <p:nvPr/>
        </p:nvSpPr>
        <p:spPr bwMode="auto">
          <a:xfrm>
            <a:off x="838200" y="3810000"/>
            <a:ext cx="7467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135000"/>
              <a:buFontTx/>
              <a:buChar char="•"/>
            </a:pPr>
            <a:r>
              <a:rPr lang="en-US" sz="2000">
                <a:latin typeface="Tahoma" charset="0"/>
              </a:rPr>
              <a:t>Higher order derivatives are unknown and can be dropped when the distance between grid points is small.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135000"/>
              <a:buFontTx/>
              <a:buChar char="•"/>
            </a:pPr>
            <a:r>
              <a:rPr lang="en-US" sz="2000">
                <a:latin typeface="Tahoma" charset="0"/>
              </a:rPr>
              <a:t>By writing Taylor series at different nodes, x</a:t>
            </a:r>
            <a:r>
              <a:rPr lang="en-US" sz="2000" baseline="-25000">
                <a:latin typeface="Tahoma" charset="0"/>
              </a:rPr>
              <a:t>i-1</a:t>
            </a:r>
            <a:r>
              <a:rPr lang="en-US" sz="2000">
                <a:latin typeface="Tahoma" charset="0"/>
              </a:rPr>
              <a:t>, x</a:t>
            </a:r>
            <a:r>
              <a:rPr lang="en-US" sz="2000" baseline="-25000">
                <a:latin typeface="Tahoma" charset="0"/>
              </a:rPr>
              <a:t>i+1</a:t>
            </a:r>
            <a:r>
              <a:rPr lang="en-US" sz="2000">
                <a:latin typeface="Tahoma" charset="0"/>
              </a:rPr>
              <a:t>, or both x</a:t>
            </a:r>
            <a:r>
              <a:rPr lang="en-US" sz="2000" baseline="-25000">
                <a:latin typeface="Tahoma" charset="0"/>
              </a:rPr>
              <a:t>i-1</a:t>
            </a:r>
            <a:r>
              <a:rPr lang="en-US" sz="2000">
                <a:latin typeface="Tahoma" charset="0"/>
              </a:rPr>
              <a:t> and x</a:t>
            </a:r>
            <a:r>
              <a:rPr lang="en-US" sz="2000" baseline="-25000">
                <a:latin typeface="Tahoma" charset="0"/>
              </a:rPr>
              <a:t>i+1</a:t>
            </a:r>
            <a:r>
              <a:rPr lang="en-US" sz="2000">
                <a:latin typeface="Tahoma" charset="0"/>
              </a:rPr>
              <a:t>, we can have:</a:t>
            </a:r>
          </a:p>
        </p:txBody>
      </p:sp>
      <p:graphicFrame>
        <p:nvGraphicFramePr>
          <p:cNvPr id="1028" name="Object 8"/>
          <p:cNvGraphicFramePr>
            <a:graphicFrameLocks noChangeAspect="1"/>
          </p:cNvGraphicFramePr>
          <p:nvPr/>
        </p:nvGraphicFramePr>
        <p:xfrm>
          <a:off x="685800" y="5029200"/>
          <a:ext cx="1851025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7" imgW="1193760" imgH="444240" progId="Equation.3">
                  <p:embed/>
                </p:oleObj>
              </mc:Choice>
              <mc:Fallback>
                <p:oleObj name="Equation" r:id="rId7" imgW="1193760" imgH="444240" progId="Equation.3">
                  <p:embed/>
                  <p:pic>
                    <p:nvPicPr>
                      <p:cNvPr id="102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5029200"/>
                        <a:ext cx="1851025" cy="69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9"/>
          <p:cNvGraphicFramePr>
            <a:graphicFrameLocks noChangeAspect="1"/>
          </p:cNvGraphicFramePr>
          <p:nvPr/>
        </p:nvGraphicFramePr>
        <p:xfrm>
          <a:off x="4953000" y="5029200"/>
          <a:ext cx="1851025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9" imgW="1193760" imgH="444240" progId="Equation.3">
                  <p:embed/>
                </p:oleObj>
              </mc:Choice>
              <mc:Fallback>
                <p:oleObj name="Equation" r:id="rId9" imgW="1193760" imgH="444240" progId="Equation.3">
                  <p:embed/>
                  <p:pic>
                    <p:nvPicPr>
                      <p:cNvPr id="102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5029200"/>
                        <a:ext cx="1851025" cy="69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10"/>
          <p:cNvGraphicFramePr>
            <a:graphicFrameLocks noChangeAspect="1"/>
          </p:cNvGraphicFramePr>
          <p:nvPr/>
        </p:nvGraphicFramePr>
        <p:xfrm>
          <a:off x="609600" y="5935663"/>
          <a:ext cx="1970088" cy="693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11" imgW="1269720" imgH="444240" progId="Equation.3">
                  <p:embed/>
                </p:oleObj>
              </mc:Choice>
              <mc:Fallback>
                <p:oleObj name="Equation" r:id="rId11" imgW="1269720" imgH="444240" progId="Equation.3">
                  <p:embed/>
                  <p:pic>
                    <p:nvPicPr>
                      <p:cNvPr id="103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935663"/>
                        <a:ext cx="1970088" cy="693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7" name="Text Box 11"/>
          <p:cNvSpPr txBox="1">
            <a:spLocks noChangeArrowheads="1"/>
          </p:cNvSpPr>
          <p:nvPr/>
        </p:nvSpPr>
        <p:spPr bwMode="auto">
          <a:xfrm>
            <a:off x="2590800" y="5181600"/>
            <a:ext cx="1938800" cy="646331"/>
          </a:xfrm>
          <a:prstGeom prst="rect">
            <a:avLst/>
          </a:prstGeom>
          <a:solidFill>
            <a:srgbClr val="33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>
                <a:solidFill>
                  <a:schemeClr val="bg1"/>
                </a:solidFill>
              </a:rPr>
              <a:t>Forward-FDS</a:t>
            </a:r>
            <a:endParaRPr lang="en-US" sz="1200" dirty="0">
              <a:solidFill>
                <a:schemeClr val="bg1"/>
              </a:solidFill>
            </a:endParaRPr>
          </a:p>
          <a:p>
            <a:pPr eaLnBrk="1" hangingPunct="1"/>
            <a:r>
              <a:rPr lang="en-US" sz="1200" dirty="0">
                <a:solidFill>
                  <a:schemeClr val="bg1"/>
                </a:solidFill>
              </a:rPr>
              <a:t>(forward difference scheme)</a:t>
            </a:r>
          </a:p>
        </p:txBody>
      </p:sp>
      <p:sp>
        <p:nvSpPr>
          <p:cNvPr id="1038" name="Text Box 12"/>
          <p:cNvSpPr txBox="1">
            <a:spLocks noChangeArrowheads="1"/>
          </p:cNvSpPr>
          <p:nvPr/>
        </p:nvSpPr>
        <p:spPr bwMode="auto">
          <a:xfrm>
            <a:off x="6834188" y="5181600"/>
            <a:ext cx="2133918" cy="461665"/>
          </a:xfrm>
          <a:prstGeom prst="rect">
            <a:avLst/>
          </a:prstGeom>
          <a:solidFill>
            <a:srgbClr val="33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>
                <a:solidFill>
                  <a:schemeClr val="bg1"/>
                </a:solidFill>
              </a:rPr>
              <a:t>Backward-BDS</a:t>
            </a:r>
          </a:p>
        </p:txBody>
      </p:sp>
      <p:sp>
        <p:nvSpPr>
          <p:cNvPr id="1039" name="Text Box 13"/>
          <p:cNvSpPr txBox="1">
            <a:spLocks noChangeArrowheads="1"/>
          </p:cNvSpPr>
          <p:nvPr/>
        </p:nvSpPr>
        <p:spPr bwMode="auto">
          <a:xfrm>
            <a:off x="2667000" y="6019800"/>
            <a:ext cx="1790875" cy="461665"/>
          </a:xfrm>
          <a:prstGeom prst="rect">
            <a:avLst/>
          </a:prstGeom>
          <a:solidFill>
            <a:srgbClr val="33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dirty="0">
                <a:solidFill>
                  <a:schemeClr val="bg1"/>
                </a:solidFill>
              </a:rPr>
              <a:t>Central-CDS</a:t>
            </a:r>
          </a:p>
        </p:txBody>
      </p:sp>
      <p:sp>
        <p:nvSpPr>
          <p:cNvPr id="1040" name="Line 15"/>
          <p:cNvSpPr>
            <a:spLocks noChangeShapeType="1"/>
          </p:cNvSpPr>
          <p:nvPr/>
        </p:nvSpPr>
        <p:spPr bwMode="auto">
          <a:xfrm flipH="1" flipV="1">
            <a:off x="5791200" y="5715000"/>
            <a:ext cx="304800" cy="304800"/>
          </a:xfrm>
          <a:prstGeom prst="line">
            <a:avLst/>
          </a:prstGeom>
          <a:noFill/>
          <a:ln w="28575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41" name="Text Box 16"/>
          <p:cNvSpPr txBox="1">
            <a:spLocks noChangeArrowheads="1"/>
          </p:cNvSpPr>
          <p:nvPr/>
        </p:nvSpPr>
        <p:spPr bwMode="auto">
          <a:xfrm>
            <a:off x="4953000" y="5918200"/>
            <a:ext cx="3670300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FF0000"/>
                </a:solidFill>
              </a:rPr>
              <a:t>1</a:t>
            </a:r>
            <a:r>
              <a:rPr lang="en-US" sz="2000" baseline="30000">
                <a:solidFill>
                  <a:srgbClr val="FF0000"/>
                </a:solidFill>
              </a:rPr>
              <a:t>st</a:t>
            </a:r>
            <a:r>
              <a:rPr lang="en-US" sz="2000">
                <a:solidFill>
                  <a:srgbClr val="FF0000"/>
                </a:solidFill>
              </a:rPr>
              <a:t> order, order of accuracy P</a:t>
            </a:r>
            <a:r>
              <a:rPr lang="en-US" sz="2000" baseline="-25000">
                <a:solidFill>
                  <a:srgbClr val="FF0000"/>
                </a:solidFill>
              </a:rPr>
              <a:t>kest</a:t>
            </a:r>
            <a:r>
              <a:rPr lang="en-US" sz="2000">
                <a:solidFill>
                  <a:srgbClr val="FF0000"/>
                </a:solidFill>
              </a:rPr>
              <a:t>=1</a:t>
            </a:r>
          </a:p>
        </p:txBody>
      </p:sp>
      <p:sp>
        <p:nvSpPr>
          <p:cNvPr id="1042" name="Text Box 18"/>
          <p:cNvSpPr txBox="1">
            <a:spLocks noChangeArrowheads="1"/>
          </p:cNvSpPr>
          <p:nvPr/>
        </p:nvSpPr>
        <p:spPr bwMode="auto">
          <a:xfrm>
            <a:off x="4884738" y="6375400"/>
            <a:ext cx="3725862" cy="40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FF0000"/>
                </a:solidFill>
              </a:rPr>
              <a:t>2</a:t>
            </a:r>
            <a:r>
              <a:rPr lang="en-US" sz="2000" baseline="30000">
                <a:solidFill>
                  <a:srgbClr val="FF0000"/>
                </a:solidFill>
              </a:rPr>
              <a:t>nd</a:t>
            </a:r>
            <a:r>
              <a:rPr lang="en-US" sz="2000">
                <a:solidFill>
                  <a:srgbClr val="FF0000"/>
                </a:solidFill>
              </a:rPr>
              <a:t> order, order of accuracy P</a:t>
            </a:r>
            <a:r>
              <a:rPr lang="en-US" sz="2000" baseline="-25000">
                <a:solidFill>
                  <a:srgbClr val="FF0000"/>
                </a:solidFill>
              </a:rPr>
              <a:t>kest</a:t>
            </a:r>
            <a:r>
              <a:rPr lang="en-US" sz="2000">
                <a:solidFill>
                  <a:srgbClr val="FF0000"/>
                </a:solidFill>
              </a:rPr>
              <a:t>=2</a:t>
            </a:r>
          </a:p>
        </p:txBody>
      </p:sp>
      <p:sp>
        <p:nvSpPr>
          <p:cNvPr id="1043" name="Line 19"/>
          <p:cNvSpPr>
            <a:spLocks noChangeShapeType="1"/>
          </p:cNvSpPr>
          <p:nvPr/>
        </p:nvSpPr>
        <p:spPr bwMode="auto">
          <a:xfrm flipH="1" flipV="1">
            <a:off x="4267200" y="6553200"/>
            <a:ext cx="609600" cy="76200"/>
          </a:xfrm>
          <a:prstGeom prst="line">
            <a:avLst/>
          </a:prstGeom>
          <a:noFill/>
          <a:ln w="28575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61DEE6D-8B9B-44D4-B729-58FBA3E7EFA5}" type="slidenum">
              <a:rPr lang="en-US" sz="1400"/>
              <a:pPr eaLnBrk="1" hangingPunct="1"/>
              <a:t>9</a:t>
            </a:fld>
            <a:endParaRPr lang="en-US" sz="1400"/>
          </a:p>
        </p:txBody>
      </p:sp>
      <p:sp>
        <p:nvSpPr>
          <p:cNvPr id="20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152400"/>
            <a:ext cx="7772400" cy="1143000"/>
          </a:xfrm>
        </p:spPr>
        <p:txBody>
          <a:bodyPr/>
          <a:lstStyle/>
          <a:p>
            <a:pPr eaLnBrk="1" hangingPunct="1"/>
            <a:r>
              <a:rPr lang="en-US" sz="2800"/>
              <a:t>Discretization methods (Finite Difference, approximation of the first derivative, Cont’d)</a:t>
            </a:r>
          </a:p>
        </p:txBody>
      </p:sp>
      <p:sp>
        <p:nvSpPr>
          <p:cNvPr id="20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990600"/>
            <a:ext cx="7467600" cy="12954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Polynomial fitting</a:t>
            </a:r>
            <a:r>
              <a:rPr lang="en-US" sz="2000"/>
              <a:t>: fit the function to an interpolation curve and differentiate the resulting curve.</a:t>
            </a:r>
          </a:p>
          <a:p>
            <a:pPr eaLnBrk="1" hangingPunct="1">
              <a:lnSpc>
                <a:spcPct val="80000"/>
              </a:lnSpc>
              <a:buClr>
                <a:schemeClr val="tx2"/>
              </a:buClr>
              <a:buSzPct val="135000"/>
              <a:buFontTx/>
              <a:buNone/>
            </a:pPr>
            <a:r>
              <a:rPr lang="en-US" sz="2000"/>
              <a:t>     </a:t>
            </a:r>
            <a:r>
              <a:rPr lang="en-US" sz="2000">
                <a:solidFill>
                  <a:srgbClr val="FF0000"/>
                </a:solidFill>
              </a:rPr>
              <a:t>Example</a:t>
            </a:r>
            <a:r>
              <a:rPr lang="en-US" sz="2000"/>
              <a:t>: fitting a parabola to the data at points x</a:t>
            </a:r>
            <a:r>
              <a:rPr lang="en-US" sz="2000" baseline="-25000"/>
              <a:t>i-1</a:t>
            </a:r>
            <a:r>
              <a:rPr lang="en-US" sz="2000"/>
              <a:t>,x</a:t>
            </a:r>
            <a:r>
              <a:rPr lang="en-US" sz="2000" baseline="-25000"/>
              <a:t>i</a:t>
            </a:r>
            <a:r>
              <a:rPr lang="en-US" sz="2000"/>
              <a:t>, and x</a:t>
            </a:r>
            <a:r>
              <a:rPr lang="en-US" sz="2000" baseline="-25000"/>
              <a:t>i+1</a:t>
            </a:r>
            <a:r>
              <a:rPr lang="en-US" sz="2000"/>
              <a:t>, and computing the first derivative at x</a:t>
            </a:r>
            <a:r>
              <a:rPr lang="en-US" sz="2000" baseline="-25000"/>
              <a:t>i</a:t>
            </a:r>
            <a:r>
              <a:rPr lang="en-US" sz="2000"/>
              <a:t>, we obtain:</a:t>
            </a:r>
          </a:p>
        </p:txBody>
      </p:sp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838200" y="3810000"/>
            <a:ext cx="7467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135000"/>
              <a:buFontTx/>
              <a:buChar char="•"/>
            </a:pPr>
            <a:r>
              <a:rPr lang="en-US" sz="2000">
                <a:solidFill>
                  <a:srgbClr val="FF0000"/>
                </a:solidFill>
                <a:latin typeface="Tahoma" charset="0"/>
              </a:rPr>
              <a:t>Compact schemes</a:t>
            </a:r>
            <a:r>
              <a:rPr lang="en-US" sz="2000">
                <a:latin typeface="Tahoma" charset="0"/>
              </a:rPr>
              <a:t>: Depending on the choice of parameters </a:t>
            </a:r>
            <a:r>
              <a:rPr lang="el-GR" sz="2000">
                <a:latin typeface="Arial" charset="0"/>
                <a:cs typeface="Arial" charset="0"/>
              </a:rPr>
              <a:t>α</a:t>
            </a:r>
            <a:r>
              <a:rPr lang="en-US" sz="2000">
                <a:latin typeface="Arial" charset="0"/>
                <a:cs typeface="Arial" charset="0"/>
              </a:rPr>
              <a:t>, </a:t>
            </a:r>
            <a:r>
              <a:rPr lang="el-GR" sz="2000">
                <a:latin typeface="Arial" charset="0"/>
                <a:cs typeface="Arial" charset="0"/>
              </a:rPr>
              <a:t>β</a:t>
            </a:r>
            <a:r>
              <a:rPr lang="en-US" sz="2000">
                <a:latin typeface="Arial" charset="0"/>
                <a:cs typeface="Arial" charset="0"/>
              </a:rPr>
              <a:t>, and </a:t>
            </a:r>
            <a:r>
              <a:rPr lang="el-GR" sz="2000">
                <a:latin typeface="Arial" charset="0"/>
                <a:cs typeface="Arial" charset="0"/>
              </a:rPr>
              <a:t>γ</a:t>
            </a:r>
            <a:r>
              <a:rPr lang="en-US" sz="2000">
                <a:latin typeface="Arial" charset="0"/>
                <a:cs typeface="Arial" charset="0"/>
              </a:rPr>
              <a:t>, 2</a:t>
            </a:r>
            <a:r>
              <a:rPr lang="en-US" sz="2000" baseline="30000">
                <a:latin typeface="Arial" charset="0"/>
                <a:cs typeface="Arial" charset="0"/>
              </a:rPr>
              <a:t>nd</a:t>
            </a:r>
            <a:r>
              <a:rPr lang="en-US" sz="2000">
                <a:latin typeface="Arial" charset="0"/>
                <a:cs typeface="Arial" charset="0"/>
              </a:rPr>
              <a:t> order and 4</a:t>
            </a:r>
            <a:r>
              <a:rPr lang="en-US" sz="2000" baseline="30000">
                <a:latin typeface="Arial" charset="0"/>
                <a:cs typeface="Arial" charset="0"/>
              </a:rPr>
              <a:t>th</a:t>
            </a:r>
            <a:r>
              <a:rPr lang="en-US" sz="2000">
                <a:latin typeface="Arial" charset="0"/>
                <a:cs typeface="Arial" charset="0"/>
              </a:rPr>
              <a:t> order CDS, 4</a:t>
            </a:r>
            <a:r>
              <a:rPr lang="en-US" sz="2000" baseline="30000">
                <a:latin typeface="Arial" charset="0"/>
                <a:cs typeface="Arial" charset="0"/>
              </a:rPr>
              <a:t>th</a:t>
            </a:r>
            <a:r>
              <a:rPr lang="en-US" sz="2000">
                <a:latin typeface="Arial" charset="0"/>
                <a:cs typeface="Arial" charset="0"/>
              </a:rPr>
              <a:t> order and 6</a:t>
            </a:r>
            <a:r>
              <a:rPr lang="en-US" sz="2000" baseline="30000">
                <a:latin typeface="Arial" charset="0"/>
                <a:cs typeface="Arial" charset="0"/>
              </a:rPr>
              <a:t>th</a:t>
            </a:r>
            <a:r>
              <a:rPr lang="en-US" sz="2000">
                <a:latin typeface="Arial" charset="0"/>
                <a:cs typeface="Arial" charset="0"/>
              </a:rPr>
              <a:t> order Pade scheme are obtained. </a:t>
            </a:r>
            <a:endParaRPr lang="el-GR" sz="2000">
              <a:latin typeface="Arial" charset="0"/>
              <a:cs typeface="Arial" charset="0"/>
            </a:endParaRPr>
          </a:p>
        </p:txBody>
      </p:sp>
      <p:graphicFrame>
        <p:nvGraphicFramePr>
          <p:cNvPr id="2050" name="Object 7"/>
          <p:cNvGraphicFramePr>
            <a:graphicFrameLocks noChangeAspect="1"/>
          </p:cNvGraphicFramePr>
          <p:nvPr/>
        </p:nvGraphicFramePr>
        <p:xfrm>
          <a:off x="1981200" y="2085975"/>
          <a:ext cx="5257800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3390840" imgH="469800" progId="Equation.3">
                  <p:embed/>
                </p:oleObj>
              </mc:Choice>
              <mc:Fallback>
                <p:oleObj name="Equation" r:id="rId3" imgW="3390840" imgH="469800" progId="Equation.3">
                  <p:embed/>
                  <p:pic>
                    <p:nvPicPr>
                      <p:cNvPr id="205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085975"/>
                        <a:ext cx="5257800" cy="73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8"/>
          <p:cNvGraphicFramePr>
            <a:graphicFrameLocks noChangeAspect="1"/>
          </p:cNvGraphicFramePr>
          <p:nvPr/>
        </p:nvGraphicFramePr>
        <p:xfrm>
          <a:off x="3627438" y="2819400"/>
          <a:ext cx="1706562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5" imgW="838080" imgH="228600" progId="Equation.3">
                  <p:embed/>
                </p:oleObj>
              </mc:Choice>
              <mc:Fallback>
                <p:oleObj name="Equation" r:id="rId5" imgW="838080" imgH="228600" progId="Equation.3">
                  <p:embed/>
                  <p:pic>
                    <p:nvPicPr>
                      <p:cNvPr id="2051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7438" y="2819400"/>
                        <a:ext cx="1706562" cy="468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7" name="Rectangle 14"/>
          <p:cNvSpPr>
            <a:spLocks noChangeArrowheads="1"/>
          </p:cNvSpPr>
          <p:nvPr/>
        </p:nvSpPr>
        <p:spPr bwMode="auto">
          <a:xfrm>
            <a:off x="990600" y="3200400"/>
            <a:ext cx="7467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135000"/>
            </a:pPr>
            <a:r>
              <a:rPr lang="en-US" sz="2000">
                <a:latin typeface="Tahoma" charset="0"/>
              </a:rPr>
              <a:t> 2</a:t>
            </a:r>
            <a:r>
              <a:rPr lang="en-US" sz="2000" baseline="30000">
                <a:latin typeface="Tahoma" charset="0"/>
              </a:rPr>
              <a:t>nd</a:t>
            </a:r>
            <a:r>
              <a:rPr lang="en-US" sz="2000">
                <a:latin typeface="Tahoma" charset="0"/>
              </a:rPr>
              <a:t> order truncation error on any grid. For uniform meshing, it reduced to the CDS approximation given in previous slide.</a:t>
            </a:r>
          </a:p>
        </p:txBody>
      </p:sp>
      <p:graphicFrame>
        <p:nvGraphicFramePr>
          <p:cNvPr id="2052" name="Object 15"/>
          <p:cNvGraphicFramePr>
            <a:graphicFrameLocks noChangeAspect="1"/>
          </p:cNvGraphicFramePr>
          <p:nvPr/>
        </p:nvGraphicFramePr>
        <p:xfrm>
          <a:off x="1371600" y="4572000"/>
          <a:ext cx="6629400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7" imgW="3809880" imgH="444240" progId="Equation.3">
                  <p:embed/>
                </p:oleObj>
              </mc:Choice>
              <mc:Fallback>
                <p:oleObj name="Equation" r:id="rId7" imgW="3809880" imgH="444240" progId="Equation.3">
                  <p:embed/>
                  <p:pic>
                    <p:nvPicPr>
                      <p:cNvPr id="2052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572000"/>
                        <a:ext cx="6629400" cy="77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8" name="Rectangle 16"/>
          <p:cNvSpPr>
            <a:spLocks noChangeArrowheads="1"/>
          </p:cNvSpPr>
          <p:nvPr/>
        </p:nvSpPr>
        <p:spPr bwMode="auto">
          <a:xfrm>
            <a:off x="914400" y="5486400"/>
            <a:ext cx="7467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135000"/>
              <a:buFontTx/>
              <a:buChar char="•"/>
            </a:pPr>
            <a:r>
              <a:rPr lang="en-US" sz="2000" dirty="0">
                <a:solidFill>
                  <a:srgbClr val="FF0000"/>
                </a:solidFill>
                <a:latin typeface="Tahoma" charset="0"/>
              </a:rPr>
              <a:t>Non-Uniform Grids</a:t>
            </a:r>
            <a:r>
              <a:rPr lang="en-US" sz="2000" dirty="0">
                <a:latin typeface="Tahoma" charset="0"/>
              </a:rPr>
              <a:t>: to spread the error nearly uniformly over the domain, it will be necessary to use smaller </a:t>
            </a:r>
            <a:r>
              <a:rPr lang="en-US" sz="2000" dirty="0">
                <a:latin typeface="Tahoma" charset="0"/>
                <a:sym typeface="Symbol" pitchFamily="18" charset="2"/>
              </a:rPr>
              <a:t>x in regions where derivatives of the function are large and larger x where function is smooth. Save computational resources. </a:t>
            </a:r>
            <a:r>
              <a:rPr lang="en-US" sz="2000" dirty="0">
                <a:latin typeface="Arial" charset="0"/>
                <a:cs typeface="Arial" charset="0"/>
              </a:rPr>
              <a:t> </a:t>
            </a:r>
            <a:endParaRPr lang="el-GR" sz="20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umi Painting">
  <a:themeElements>
    <a:clrScheme name="Sumi Painting 1">
      <a:dk1>
        <a:srgbClr val="545472"/>
      </a:dk1>
      <a:lt1>
        <a:srgbClr val="FFFFFF"/>
      </a:lt1>
      <a:dk2>
        <a:srgbClr val="660066"/>
      </a:dk2>
      <a:lt2>
        <a:srgbClr val="9797B7"/>
      </a:lt2>
      <a:accent1>
        <a:srgbClr val="A7CCD9"/>
      </a:accent1>
      <a:accent2>
        <a:srgbClr val="C7C7DF"/>
      </a:accent2>
      <a:accent3>
        <a:srgbClr val="FFFFFF"/>
      </a:accent3>
      <a:accent4>
        <a:srgbClr val="464660"/>
      </a:accent4>
      <a:accent5>
        <a:srgbClr val="D0E2E9"/>
      </a:accent5>
      <a:accent6>
        <a:srgbClr val="B4B4CA"/>
      </a:accent6>
      <a:hlink>
        <a:srgbClr val="9595FF"/>
      </a:hlink>
      <a:folHlink>
        <a:srgbClr val="8888AE"/>
      </a:folHlink>
    </a:clrScheme>
    <a:fontScheme name="Sumi Painting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umi Painting 1">
        <a:dk1>
          <a:srgbClr val="545472"/>
        </a:dk1>
        <a:lt1>
          <a:srgbClr val="FFFFFF"/>
        </a:lt1>
        <a:dk2>
          <a:srgbClr val="660066"/>
        </a:dk2>
        <a:lt2>
          <a:srgbClr val="9797B7"/>
        </a:lt2>
        <a:accent1>
          <a:srgbClr val="A7CCD9"/>
        </a:accent1>
        <a:accent2>
          <a:srgbClr val="C7C7DF"/>
        </a:accent2>
        <a:accent3>
          <a:srgbClr val="FFFFFF"/>
        </a:accent3>
        <a:accent4>
          <a:srgbClr val="464660"/>
        </a:accent4>
        <a:accent5>
          <a:srgbClr val="D0E2E9"/>
        </a:accent5>
        <a:accent6>
          <a:srgbClr val="B4B4CA"/>
        </a:accent6>
        <a:hlink>
          <a:srgbClr val="9595FF"/>
        </a:hlink>
        <a:folHlink>
          <a:srgbClr val="8888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mi Painting 2">
        <a:dk1>
          <a:srgbClr val="545472"/>
        </a:dk1>
        <a:lt1>
          <a:srgbClr val="FFFFFF"/>
        </a:lt1>
        <a:dk2>
          <a:srgbClr val="892D5B"/>
        </a:dk2>
        <a:lt2>
          <a:srgbClr val="68A7BE"/>
        </a:lt2>
        <a:accent1>
          <a:srgbClr val="CAACCC"/>
        </a:accent1>
        <a:accent2>
          <a:srgbClr val="A7CCD9"/>
        </a:accent2>
        <a:accent3>
          <a:srgbClr val="FFFFFF"/>
        </a:accent3>
        <a:accent4>
          <a:srgbClr val="464660"/>
        </a:accent4>
        <a:accent5>
          <a:srgbClr val="E1D2E2"/>
        </a:accent5>
        <a:accent6>
          <a:srgbClr val="97B9C4"/>
        </a:accent6>
        <a:hlink>
          <a:srgbClr val="9595FF"/>
        </a:hlink>
        <a:folHlink>
          <a:srgbClr val="8888A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mi Painting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mi Painting 4">
        <a:dk1>
          <a:srgbClr val="545472"/>
        </a:dk1>
        <a:lt1>
          <a:srgbClr val="FFFFFF"/>
        </a:lt1>
        <a:dk2>
          <a:srgbClr val="892D5B"/>
        </a:dk2>
        <a:lt2>
          <a:srgbClr val="AC3872"/>
        </a:lt2>
        <a:accent1>
          <a:srgbClr val="660066"/>
        </a:accent1>
        <a:accent2>
          <a:srgbClr val="E2A6C4"/>
        </a:accent2>
        <a:accent3>
          <a:srgbClr val="FFFFFF"/>
        </a:accent3>
        <a:accent4>
          <a:srgbClr val="464660"/>
        </a:accent4>
        <a:accent5>
          <a:srgbClr val="B8AAB8"/>
        </a:accent5>
        <a:accent6>
          <a:srgbClr val="CD96B1"/>
        </a:accent6>
        <a:hlink>
          <a:srgbClr val="8585FF"/>
        </a:hlink>
        <a:folHlink>
          <a:srgbClr val="563EE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mi Painting 5">
        <a:dk1>
          <a:srgbClr val="545472"/>
        </a:dk1>
        <a:lt1>
          <a:srgbClr val="FFFFFF"/>
        </a:lt1>
        <a:dk2>
          <a:srgbClr val="892D5B"/>
        </a:dk2>
        <a:lt2>
          <a:srgbClr val="515BA7"/>
        </a:lt2>
        <a:accent1>
          <a:srgbClr val="8BD8E7"/>
        </a:accent1>
        <a:accent2>
          <a:srgbClr val="A5AAD3"/>
        </a:accent2>
        <a:accent3>
          <a:srgbClr val="FFFFFF"/>
        </a:accent3>
        <a:accent4>
          <a:srgbClr val="464660"/>
        </a:accent4>
        <a:accent5>
          <a:srgbClr val="C4E9F1"/>
        </a:accent5>
        <a:accent6>
          <a:srgbClr val="959ABF"/>
        </a:accent6>
        <a:hlink>
          <a:srgbClr val="B78AFA"/>
        </a:hlink>
        <a:folHlink>
          <a:srgbClr val="A0A5D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mi Painting 6">
        <a:dk1>
          <a:srgbClr val="545472"/>
        </a:dk1>
        <a:lt1>
          <a:srgbClr val="FFFFFF"/>
        </a:lt1>
        <a:dk2>
          <a:srgbClr val="37467F"/>
        </a:dk2>
        <a:lt2>
          <a:srgbClr val="547A3C"/>
        </a:lt2>
        <a:accent1>
          <a:srgbClr val="8BD8E7"/>
        </a:accent1>
        <a:accent2>
          <a:srgbClr val="B7D3A5"/>
        </a:accent2>
        <a:accent3>
          <a:srgbClr val="FFFFFF"/>
        </a:accent3>
        <a:accent4>
          <a:srgbClr val="464660"/>
        </a:accent4>
        <a:accent5>
          <a:srgbClr val="C4E9F1"/>
        </a:accent5>
        <a:accent6>
          <a:srgbClr val="A6BF95"/>
        </a:accent6>
        <a:hlink>
          <a:srgbClr val="619147"/>
        </a:hlink>
        <a:folHlink>
          <a:srgbClr val="94BE7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mi Painting 7">
        <a:dk1>
          <a:srgbClr val="545472"/>
        </a:dk1>
        <a:lt1>
          <a:srgbClr val="FFFFFF"/>
        </a:lt1>
        <a:dk2>
          <a:srgbClr val="655851"/>
        </a:dk2>
        <a:lt2>
          <a:srgbClr val="B49234"/>
        </a:lt2>
        <a:accent1>
          <a:srgbClr val="F8C684"/>
        </a:accent1>
        <a:accent2>
          <a:srgbClr val="E1CE97"/>
        </a:accent2>
        <a:accent3>
          <a:srgbClr val="FFFFFF"/>
        </a:accent3>
        <a:accent4>
          <a:srgbClr val="464660"/>
        </a:accent4>
        <a:accent5>
          <a:srgbClr val="FBDFC2"/>
        </a:accent5>
        <a:accent6>
          <a:srgbClr val="CCBA88"/>
        </a:accent6>
        <a:hlink>
          <a:srgbClr val="7C6148"/>
        </a:hlink>
        <a:folHlink>
          <a:srgbClr val="8E856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Designs\Sumi Painting.pot</Template>
  <TotalTime>39326</TotalTime>
  <Words>3358</Words>
  <Application>Microsoft Office PowerPoint</Application>
  <PresentationFormat>On-screen Show (4:3)</PresentationFormat>
  <Paragraphs>401</Paragraphs>
  <Slides>40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6" baseType="lpstr">
      <vt:lpstr>Arial</vt:lpstr>
      <vt:lpstr>Cambria Math</vt:lpstr>
      <vt:lpstr>Tahoma</vt:lpstr>
      <vt:lpstr>Times New Roman</vt:lpstr>
      <vt:lpstr>Sumi Painting</vt:lpstr>
      <vt:lpstr>Equation</vt:lpstr>
      <vt:lpstr>Numerical Methods in Computational Fluid Dynamics (CFD)</vt:lpstr>
      <vt:lpstr>Outline</vt:lpstr>
      <vt:lpstr>Introduction to numerical methods</vt:lpstr>
      <vt:lpstr>Components of numerical methods (Properties)</vt:lpstr>
      <vt:lpstr>Components of numerical methods (Properties, Cont’d)</vt:lpstr>
      <vt:lpstr>Components of numerical methods (Discretization Methods)</vt:lpstr>
      <vt:lpstr>Discretization methods (Finite Difference, introduction)</vt:lpstr>
      <vt:lpstr>Discretization methods (Finite Difference, approximation of the first derivative)</vt:lpstr>
      <vt:lpstr>Discretization methods (Finite Difference, approximation of the first derivative, Cont’d)</vt:lpstr>
      <vt:lpstr>Discretization methods (Finite Difference, approximation of the second derivative)</vt:lpstr>
      <vt:lpstr>Discretization methods (Finite Volume)</vt:lpstr>
      <vt:lpstr>Application of numerical methods in PDE </vt:lpstr>
      <vt:lpstr>Application of numerical methods in PDE (Truncation and Discretization errors)</vt:lpstr>
      <vt:lpstr>Numerical grids and coordinates</vt:lpstr>
      <vt:lpstr>Components of numerical methods (Solution of linear equation systems, introduction)</vt:lpstr>
      <vt:lpstr>Solution of linear equation systems (direct methods)</vt:lpstr>
      <vt:lpstr>Solution of linear equation systems (iterative methods)</vt:lpstr>
      <vt:lpstr>Solution of linear equation systems (iterative methods, cont’d)</vt:lpstr>
      <vt:lpstr>Solution of linear equation systems (iterative methods, examples)</vt:lpstr>
      <vt:lpstr>Solution of linear equation systems (coupled equations and their solutions)</vt:lpstr>
      <vt:lpstr>Solution of linear equation systems (non-linear equations and their solutions)</vt:lpstr>
      <vt:lpstr>Solution of linear equation systems (convergence criteria and iteration errors)</vt:lpstr>
      <vt:lpstr>Methods for unsteady problems (introduction)</vt:lpstr>
      <vt:lpstr>Methods for unsteady problems</vt:lpstr>
      <vt:lpstr>Methods for unsteady problems (examples)</vt:lpstr>
      <vt:lpstr>Methods for unsteady problems (examples)</vt:lpstr>
      <vt:lpstr>Methods for unsteady problems (examples)</vt:lpstr>
      <vt:lpstr>Solution of Navier-Stokes equations</vt:lpstr>
      <vt:lpstr>Solution of N-S equations (special features)</vt:lpstr>
      <vt:lpstr>Solution of N-S equations (choice of variable arrangement on the grid)</vt:lpstr>
      <vt:lpstr>Solution of Navier-Stokes equations (Pressure Poisson equation)</vt:lpstr>
      <vt:lpstr>Solution methods for the Navier-Stokes equations</vt:lpstr>
      <vt:lpstr>Example (lid-driven cavity)</vt:lpstr>
      <vt:lpstr>Example (lid-driven cavity, governing equations)</vt:lpstr>
      <vt:lpstr>Example (lid-driven cavity, boundary conditions)</vt:lpstr>
      <vt:lpstr>Example (lid-driven cavity, discretization methods)</vt:lpstr>
      <vt:lpstr>Example (lid-driven cavity, solution procedure)</vt:lpstr>
      <vt:lpstr>Example (lid-driven cavity, residuals)</vt:lpstr>
      <vt:lpstr>Example (lid-driven cavity, sample results)</vt:lpstr>
      <vt:lpstr>Some good books</vt:lpstr>
    </vt:vector>
  </TitlesOfParts>
  <Company>IIHR, Univ. of Iowa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Computational Fluid Dynamics:  An Introduction</dc:title>
  <dc:creator>Dr. Eric G. Paterson</dc:creator>
  <cp:lastModifiedBy>Wang, Zhaoyuan</cp:lastModifiedBy>
  <cp:revision>1516</cp:revision>
  <cp:lastPrinted>2014-09-19T22:36:27Z</cp:lastPrinted>
  <dcterms:created xsi:type="dcterms:W3CDTF">1999-10-13T02:18:42Z</dcterms:created>
  <dcterms:modified xsi:type="dcterms:W3CDTF">2019-10-11T14:45:31Z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4</vt:i4>
  </property>
  <property fmtid="{D5CDD505-2E9C-101B-9397-08002B2CF9AE}" pid="6" name="ScreenUsage">
    <vt:i4>2</vt:i4>
  </property>
  <property fmtid="{D5CDD505-2E9C-101B-9397-08002B2CF9AE}" pid="7" name="MailAddress">
    <vt:lpwstr>eric-paterson@uiowa.edu</vt:lpwstr>
  </property>
  <property fmtid="{D5CDD505-2E9C-101B-9397-08002B2CF9AE}" pid="8" name="HomePage">
    <vt:lpwstr>http://www.icaen.uiowa.edu/~fluids/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1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D:\My Documents\ugfluids\documents</vt:lpwstr>
  </property>
</Properties>
</file>