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9" r:id="rId3"/>
    <p:sldId id="284" r:id="rId4"/>
    <p:sldId id="403" r:id="rId5"/>
    <p:sldId id="404" r:id="rId6"/>
    <p:sldId id="405" r:id="rId7"/>
    <p:sldId id="406" r:id="rId8"/>
    <p:sldId id="425" r:id="rId9"/>
    <p:sldId id="426" r:id="rId10"/>
    <p:sldId id="427" r:id="rId11"/>
    <p:sldId id="407" r:id="rId12"/>
    <p:sldId id="438" r:id="rId13"/>
    <p:sldId id="437" r:id="rId14"/>
    <p:sldId id="436" r:id="rId15"/>
    <p:sldId id="411" r:id="rId16"/>
    <p:sldId id="412" r:id="rId17"/>
    <p:sldId id="413" r:id="rId18"/>
    <p:sldId id="414" r:id="rId19"/>
    <p:sldId id="428" r:id="rId20"/>
    <p:sldId id="415" r:id="rId21"/>
    <p:sldId id="416" r:id="rId22"/>
    <p:sldId id="417" r:id="rId23"/>
    <p:sldId id="421" r:id="rId24"/>
    <p:sldId id="410" r:id="rId25"/>
    <p:sldId id="430" r:id="rId26"/>
    <p:sldId id="431" r:id="rId27"/>
    <p:sldId id="432" r:id="rId28"/>
    <p:sldId id="409" r:id="rId29"/>
    <p:sldId id="389" r:id="rId30"/>
    <p:sldId id="418" r:id="rId31"/>
    <p:sldId id="419" r:id="rId32"/>
    <p:sldId id="420" r:id="rId33"/>
    <p:sldId id="422" r:id="rId34"/>
    <p:sldId id="423" r:id="rId35"/>
    <p:sldId id="433" r:id="rId36"/>
    <p:sldId id="424" r:id="rId37"/>
    <p:sldId id="285" r:id="rId38"/>
    <p:sldId id="434" r:id="rId39"/>
    <p:sldId id="358" r:id="rId40"/>
    <p:sldId id="429" r:id="rId41"/>
  </p:sldIdLst>
  <p:sldSz cx="9144000" cy="6858000" type="screen4x3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00"/>
    <a:srgbClr val="333300"/>
    <a:srgbClr val="339966"/>
    <a:srgbClr val="3333FF"/>
    <a:srgbClr val="FF0000"/>
    <a:srgbClr val="FC98B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309A27-A4F3-4CB1-96E7-800A81A250A9}" v="63" dt="2019-10-11T14:45:25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1" autoAdjust="0"/>
    <p:restoredTop sz="90929"/>
  </p:normalViewPr>
  <p:slideViewPr>
    <p:cSldViewPr>
      <p:cViewPr varScale="1">
        <p:scale>
          <a:sx n="108" d="100"/>
          <a:sy n="108" d="100"/>
        </p:scale>
        <p:origin x="10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Zhaoyuan" userId="2bed06c7-108f-45fe-8d6c-8ea0a0ef01b5" providerId="ADAL" clId="{A0309A27-A4F3-4CB1-96E7-800A81A250A9}"/>
    <pc:docChg chg="undo redo custSel modSld modNotesMaster modHandout">
      <pc:chgData name="Wang, Zhaoyuan" userId="2bed06c7-108f-45fe-8d6c-8ea0a0ef01b5" providerId="ADAL" clId="{A0309A27-A4F3-4CB1-96E7-800A81A250A9}" dt="2019-10-11T14:45:21.726" v="495" actId="20577"/>
      <pc:docMkLst>
        <pc:docMk/>
      </pc:docMkLst>
      <pc:sldChg chg="modSp">
        <pc:chgData name="Wang, Zhaoyuan" userId="2bed06c7-108f-45fe-8d6c-8ea0a0ef01b5" providerId="ADAL" clId="{A0309A27-A4F3-4CB1-96E7-800A81A250A9}" dt="2019-10-11T14:14:40.846" v="42" actId="20577"/>
        <pc:sldMkLst>
          <pc:docMk/>
          <pc:sldMk cId="0" sldId="256"/>
        </pc:sldMkLst>
        <pc:spChg chg="mod">
          <ac:chgData name="Wang, Zhaoyuan" userId="2bed06c7-108f-45fe-8d6c-8ea0a0ef01b5" providerId="ADAL" clId="{A0309A27-A4F3-4CB1-96E7-800A81A250A9}" dt="2019-10-11T14:14:40.846" v="42" actId="20577"/>
          <ac:spMkLst>
            <pc:docMk/>
            <pc:sldMk cId="0" sldId="256"/>
            <ac:spMk id="27651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44:10.014" v="487" actId="1038"/>
        <pc:sldMkLst>
          <pc:docMk/>
          <pc:sldMk cId="0" sldId="285"/>
        </pc:sldMkLst>
        <pc:graphicFrameChg chg="mod">
          <ac:chgData name="Wang, Zhaoyuan" userId="2bed06c7-108f-45fe-8d6c-8ea0a0ef01b5" providerId="ADAL" clId="{A0309A27-A4F3-4CB1-96E7-800A81A250A9}" dt="2019-10-11T14:44:10.014" v="487" actId="1038"/>
          <ac:graphicFrameMkLst>
            <pc:docMk/>
            <pc:sldMk cId="0" sldId="285"/>
            <ac:graphicFrameMk id="23555" creationId="{00000000-0000-0000-0000-000000000000}"/>
          </ac:graphicFrameMkLst>
        </pc:graphicFrameChg>
      </pc:sldChg>
      <pc:sldChg chg="modSp">
        <pc:chgData name="Wang, Zhaoyuan" userId="2bed06c7-108f-45fe-8d6c-8ea0a0ef01b5" providerId="ADAL" clId="{A0309A27-A4F3-4CB1-96E7-800A81A250A9}" dt="2019-10-11T14:25:02.933" v="87" actId="20577"/>
        <pc:sldMkLst>
          <pc:docMk/>
          <pc:sldMk cId="0" sldId="404"/>
        </pc:sldMkLst>
        <pc:spChg chg="mod">
          <ac:chgData name="Wang, Zhaoyuan" userId="2bed06c7-108f-45fe-8d6c-8ea0a0ef01b5" providerId="ADAL" clId="{A0309A27-A4F3-4CB1-96E7-800A81A250A9}" dt="2019-10-11T14:25:02.933" v="87" actId="20577"/>
          <ac:spMkLst>
            <pc:docMk/>
            <pc:sldMk cId="0" sldId="404"/>
            <ac:spMk id="31747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28:42.650" v="158" actId="20577"/>
        <pc:sldMkLst>
          <pc:docMk/>
          <pc:sldMk cId="0" sldId="405"/>
        </pc:sldMkLst>
        <pc:spChg chg="mod">
          <ac:chgData name="Wang, Zhaoyuan" userId="2bed06c7-108f-45fe-8d6c-8ea0a0ef01b5" providerId="ADAL" clId="{A0309A27-A4F3-4CB1-96E7-800A81A250A9}" dt="2019-10-11T14:28:42.650" v="158" actId="20577"/>
          <ac:spMkLst>
            <pc:docMk/>
            <pc:sldMk cId="0" sldId="405"/>
            <ac:spMk id="32772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37:00.907" v="288" actId="1035"/>
        <pc:sldMkLst>
          <pc:docMk/>
          <pc:sldMk cId="0" sldId="410"/>
        </pc:sldMkLst>
        <pc:spChg chg="mod">
          <ac:chgData name="Wang, Zhaoyuan" userId="2bed06c7-108f-45fe-8d6c-8ea0a0ef01b5" providerId="ADAL" clId="{A0309A27-A4F3-4CB1-96E7-800A81A250A9}" dt="2019-10-11T14:36:49.615" v="272" actId="20577"/>
          <ac:spMkLst>
            <pc:docMk/>
            <pc:sldMk cId="0" sldId="410"/>
            <ac:spMk id="14343" creationId="{00000000-0000-0000-0000-000000000000}"/>
          </ac:spMkLst>
        </pc:spChg>
        <pc:graphicFrameChg chg="mod">
          <ac:chgData name="Wang, Zhaoyuan" userId="2bed06c7-108f-45fe-8d6c-8ea0a0ef01b5" providerId="ADAL" clId="{A0309A27-A4F3-4CB1-96E7-800A81A250A9}" dt="2019-10-11T14:37:00.907" v="288" actId="1035"/>
          <ac:graphicFrameMkLst>
            <pc:docMk/>
            <pc:sldMk cId="0" sldId="410"/>
            <ac:graphicFrameMk id="14338" creationId="{00000000-0000-0000-0000-000000000000}"/>
          </ac:graphicFrameMkLst>
        </pc:graphicFrameChg>
        <pc:graphicFrameChg chg="mod">
          <ac:chgData name="Wang, Zhaoyuan" userId="2bed06c7-108f-45fe-8d6c-8ea0a0ef01b5" providerId="ADAL" clId="{A0309A27-A4F3-4CB1-96E7-800A81A250A9}" dt="2019-10-11T14:36:53.577" v="276" actId="1036"/>
          <ac:graphicFrameMkLst>
            <pc:docMk/>
            <pc:sldMk cId="0" sldId="410"/>
            <ac:graphicFrameMk id="14339" creationId="{00000000-0000-0000-0000-000000000000}"/>
          </ac:graphicFrameMkLst>
        </pc:graphicFrameChg>
        <pc:graphicFrameChg chg="mod">
          <ac:chgData name="Wang, Zhaoyuan" userId="2bed06c7-108f-45fe-8d6c-8ea0a0ef01b5" providerId="ADAL" clId="{A0309A27-A4F3-4CB1-96E7-800A81A250A9}" dt="2019-10-11T14:36:53.577" v="276" actId="1036"/>
          <ac:graphicFrameMkLst>
            <pc:docMk/>
            <pc:sldMk cId="0" sldId="410"/>
            <ac:graphicFrameMk id="14340" creationId="{00000000-0000-0000-0000-000000000000}"/>
          </ac:graphicFrameMkLst>
        </pc:graphicFrameChg>
      </pc:sldChg>
      <pc:sldChg chg="modSp">
        <pc:chgData name="Wang, Zhaoyuan" userId="2bed06c7-108f-45fe-8d6c-8ea0a0ef01b5" providerId="ADAL" clId="{A0309A27-A4F3-4CB1-96E7-800A81A250A9}" dt="2019-10-11T14:34:39.250" v="231" actId="20577"/>
        <pc:sldMkLst>
          <pc:docMk/>
          <pc:sldMk cId="0" sldId="416"/>
        </pc:sldMkLst>
        <pc:spChg chg="mod">
          <ac:chgData name="Wang, Zhaoyuan" userId="2bed06c7-108f-45fe-8d6c-8ea0a0ef01b5" providerId="ADAL" clId="{A0309A27-A4F3-4CB1-96E7-800A81A250A9}" dt="2019-10-11T14:34:39.250" v="231" actId="20577"/>
          <ac:spMkLst>
            <pc:docMk/>
            <pc:sldMk cId="0" sldId="416"/>
            <ac:spMk id="11270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39:41.235" v="429" actId="20577"/>
        <pc:sldMkLst>
          <pc:docMk/>
          <pc:sldMk cId="0" sldId="420"/>
        </pc:sldMkLst>
        <pc:spChg chg="mod">
          <ac:chgData name="Wang, Zhaoyuan" userId="2bed06c7-108f-45fe-8d6c-8ea0a0ef01b5" providerId="ADAL" clId="{A0309A27-A4F3-4CB1-96E7-800A81A250A9}" dt="2019-10-11T14:39:41.235" v="429" actId="20577"/>
          <ac:spMkLst>
            <pc:docMk/>
            <pc:sldMk cId="0" sldId="420"/>
            <ac:spMk id="39940" creationId="{00000000-0000-0000-0000-000000000000}"/>
          </ac:spMkLst>
        </pc:spChg>
      </pc:sldChg>
      <pc:sldChg chg="delSp modSp">
        <pc:chgData name="Wang, Zhaoyuan" userId="2bed06c7-108f-45fe-8d6c-8ea0a0ef01b5" providerId="ADAL" clId="{A0309A27-A4F3-4CB1-96E7-800A81A250A9}" dt="2019-10-11T14:41:20.149" v="435" actId="207"/>
        <pc:sldMkLst>
          <pc:docMk/>
          <pc:sldMk cId="0" sldId="423"/>
        </pc:sldMkLst>
        <pc:spChg chg="mod topLvl">
          <ac:chgData name="Wang, Zhaoyuan" userId="2bed06c7-108f-45fe-8d6c-8ea0a0ef01b5" providerId="ADAL" clId="{A0309A27-A4F3-4CB1-96E7-800A81A250A9}" dt="2019-10-11T14:40:29.634" v="430" actId="165"/>
          <ac:spMkLst>
            <pc:docMk/>
            <pc:sldMk cId="0" sldId="423"/>
            <ac:spMk id="20502" creationId="{00000000-0000-0000-0000-000000000000}"/>
          </ac:spMkLst>
        </pc:spChg>
        <pc:grpChg chg="del">
          <ac:chgData name="Wang, Zhaoyuan" userId="2bed06c7-108f-45fe-8d6c-8ea0a0ef01b5" providerId="ADAL" clId="{A0309A27-A4F3-4CB1-96E7-800A81A250A9}" dt="2019-10-11T14:40:29.634" v="430" actId="165"/>
          <ac:grpSpMkLst>
            <pc:docMk/>
            <pc:sldMk cId="0" sldId="423"/>
            <ac:grpSpMk id="20501" creationId="{00000000-0000-0000-0000-000000000000}"/>
          </ac:grpSpMkLst>
        </pc:grpChg>
        <pc:graphicFrameChg chg="mod topLvl">
          <ac:chgData name="Wang, Zhaoyuan" userId="2bed06c7-108f-45fe-8d6c-8ea0a0ef01b5" providerId="ADAL" clId="{A0309A27-A4F3-4CB1-96E7-800A81A250A9}" dt="2019-10-11T14:41:15.632" v="434" actId="207"/>
          <ac:graphicFrameMkLst>
            <pc:docMk/>
            <pc:sldMk cId="0" sldId="423"/>
            <ac:graphicFrameMk id="20483" creationId="{00000000-0000-0000-0000-000000000000}"/>
          </ac:graphicFrameMkLst>
        </pc:graphicFrameChg>
        <pc:graphicFrameChg chg="mod topLvl">
          <ac:chgData name="Wang, Zhaoyuan" userId="2bed06c7-108f-45fe-8d6c-8ea0a0ef01b5" providerId="ADAL" clId="{A0309A27-A4F3-4CB1-96E7-800A81A250A9}" dt="2019-10-11T14:41:20.149" v="435" actId="207"/>
          <ac:graphicFrameMkLst>
            <pc:docMk/>
            <pc:sldMk cId="0" sldId="423"/>
            <ac:graphicFrameMk id="20484" creationId="{00000000-0000-0000-0000-000000000000}"/>
          </ac:graphicFrameMkLst>
        </pc:graphicFrameChg>
        <pc:graphicFrameChg chg="mod topLvl">
          <ac:chgData name="Wang, Zhaoyuan" userId="2bed06c7-108f-45fe-8d6c-8ea0a0ef01b5" providerId="ADAL" clId="{A0309A27-A4F3-4CB1-96E7-800A81A250A9}" dt="2019-10-11T14:40:29.634" v="430" actId="165"/>
          <ac:graphicFrameMkLst>
            <pc:docMk/>
            <pc:sldMk cId="0" sldId="423"/>
            <ac:graphicFrameMk id="20485" creationId="{00000000-0000-0000-0000-000000000000}"/>
          </ac:graphicFrameMkLst>
        </pc:graphicFrameChg>
        <pc:graphicFrameChg chg="mod topLvl">
          <ac:chgData name="Wang, Zhaoyuan" userId="2bed06c7-108f-45fe-8d6c-8ea0a0ef01b5" providerId="ADAL" clId="{A0309A27-A4F3-4CB1-96E7-800A81A250A9}" dt="2019-10-11T14:40:29.634" v="430" actId="165"/>
          <ac:graphicFrameMkLst>
            <pc:docMk/>
            <pc:sldMk cId="0" sldId="423"/>
            <ac:graphicFrameMk id="20486" creationId="{00000000-0000-0000-0000-000000000000}"/>
          </ac:graphicFrameMkLst>
        </pc:graphicFrameChg>
      </pc:sldChg>
      <pc:sldChg chg="modSp">
        <pc:chgData name="Wang, Zhaoyuan" userId="2bed06c7-108f-45fe-8d6c-8ea0a0ef01b5" providerId="ADAL" clId="{A0309A27-A4F3-4CB1-96E7-800A81A250A9}" dt="2019-10-11T14:29:48.938" v="197" actId="20577"/>
        <pc:sldMkLst>
          <pc:docMk/>
          <pc:sldMk cId="0" sldId="426"/>
        </pc:sldMkLst>
        <pc:spChg chg="mod">
          <ac:chgData name="Wang, Zhaoyuan" userId="2bed06c7-108f-45fe-8d6c-8ea0a0ef01b5" providerId="ADAL" clId="{A0309A27-A4F3-4CB1-96E7-800A81A250A9}" dt="2019-10-11T14:29:48.938" v="197" actId="20577"/>
          <ac:spMkLst>
            <pc:docMk/>
            <pc:sldMk cId="0" sldId="426"/>
            <ac:spMk id="2058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38:20.504" v="313" actId="20577"/>
        <pc:sldMkLst>
          <pc:docMk/>
          <pc:sldMk cId="0" sldId="431"/>
        </pc:sldMkLst>
        <pc:spChg chg="mod">
          <ac:chgData name="Wang, Zhaoyuan" userId="2bed06c7-108f-45fe-8d6c-8ea0a0ef01b5" providerId="ADAL" clId="{A0309A27-A4F3-4CB1-96E7-800A81A250A9}" dt="2019-10-11T14:38:20.504" v="313" actId="20577"/>
          <ac:spMkLst>
            <pc:docMk/>
            <pc:sldMk cId="0" sldId="431"/>
            <ac:spMk id="16394" creationId="{00000000-0000-0000-0000-000000000000}"/>
          </ac:spMkLst>
        </pc:spChg>
      </pc:sldChg>
      <pc:sldChg chg="modSp">
        <pc:chgData name="Wang, Zhaoyuan" userId="2bed06c7-108f-45fe-8d6c-8ea0a0ef01b5" providerId="ADAL" clId="{A0309A27-A4F3-4CB1-96E7-800A81A250A9}" dt="2019-10-11T14:38:53.579" v="403" actId="20577"/>
        <pc:sldMkLst>
          <pc:docMk/>
          <pc:sldMk cId="0" sldId="432"/>
        </pc:sldMkLst>
        <pc:spChg chg="mod">
          <ac:chgData name="Wang, Zhaoyuan" userId="2bed06c7-108f-45fe-8d6c-8ea0a0ef01b5" providerId="ADAL" clId="{A0309A27-A4F3-4CB1-96E7-800A81A250A9}" dt="2019-10-11T14:38:53.579" v="403" actId="20577"/>
          <ac:spMkLst>
            <pc:docMk/>
            <pc:sldMk cId="0" sldId="432"/>
            <ac:spMk id="17416" creationId="{00000000-0000-0000-0000-000000000000}"/>
          </ac:spMkLst>
        </pc:spChg>
      </pc:sldChg>
      <pc:sldChg chg="addSp delSp modSp">
        <pc:chgData name="Wang, Zhaoyuan" userId="2bed06c7-108f-45fe-8d6c-8ea0a0ef01b5" providerId="ADAL" clId="{A0309A27-A4F3-4CB1-96E7-800A81A250A9}" dt="2019-10-11T14:43:51.604" v="482" actId="1037"/>
        <pc:sldMkLst>
          <pc:docMk/>
          <pc:sldMk cId="0" sldId="433"/>
        </pc:sldMkLst>
        <pc:spChg chg="add mod">
          <ac:chgData name="Wang, Zhaoyuan" userId="2bed06c7-108f-45fe-8d6c-8ea0a0ef01b5" providerId="ADAL" clId="{A0309A27-A4F3-4CB1-96E7-800A81A250A9}" dt="2019-10-11T14:43:17.283" v="478" actId="20577"/>
          <ac:spMkLst>
            <pc:docMk/>
            <pc:sldMk cId="0" sldId="433"/>
            <ac:spMk id="21510" creationId="{00000000-0000-0000-0000-000000000000}"/>
          </ac:spMkLst>
        </pc:spChg>
        <pc:spChg chg="mod">
          <ac:chgData name="Wang, Zhaoyuan" userId="2bed06c7-108f-45fe-8d6c-8ea0a0ef01b5" providerId="ADAL" clId="{A0309A27-A4F3-4CB1-96E7-800A81A250A9}" dt="2019-10-11T14:41:33.706" v="436" actId="1076"/>
          <ac:spMkLst>
            <pc:docMk/>
            <pc:sldMk cId="0" sldId="433"/>
            <ac:spMk id="21519" creationId="{00000000-0000-0000-0000-000000000000}"/>
          </ac:spMkLst>
        </pc:spChg>
        <pc:spChg chg="mod">
          <ac:chgData name="Wang, Zhaoyuan" userId="2bed06c7-108f-45fe-8d6c-8ea0a0ef01b5" providerId="ADAL" clId="{A0309A27-A4F3-4CB1-96E7-800A81A250A9}" dt="2019-10-11T14:43:51.604" v="482" actId="1037"/>
          <ac:spMkLst>
            <pc:docMk/>
            <pc:sldMk cId="0" sldId="433"/>
            <ac:spMk id="21528" creationId="{00000000-0000-0000-0000-000000000000}"/>
          </ac:spMkLst>
        </pc:spChg>
        <pc:grpChg chg="mod">
          <ac:chgData name="Wang, Zhaoyuan" userId="2bed06c7-108f-45fe-8d6c-8ea0a0ef01b5" providerId="ADAL" clId="{A0309A27-A4F3-4CB1-96E7-800A81A250A9}" dt="2019-10-11T14:43:51.604" v="482" actId="1037"/>
          <ac:grpSpMkLst>
            <pc:docMk/>
            <pc:sldMk cId="0" sldId="433"/>
            <ac:grpSpMk id="21514" creationId="{00000000-0000-0000-0000-000000000000}"/>
          </ac:grpSpMkLst>
        </pc:grpChg>
        <pc:grpChg chg="mod">
          <ac:chgData name="Wang, Zhaoyuan" userId="2bed06c7-108f-45fe-8d6c-8ea0a0ef01b5" providerId="ADAL" clId="{A0309A27-A4F3-4CB1-96E7-800A81A250A9}" dt="2019-10-11T14:41:46.457" v="438"/>
          <ac:grpSpMkLst>
            <pc:docMk/>
            <pc:sldMk cId="0" sldId="433"/>
            <ac:grpSpMk id="21515" creationId="{00000000-0000-0000-0000-000000000000}"/>
          </ac:grpSpMkLst>
        </pc:grpChg>
        <pc:graphicFrameChg chg="del mod replId">
          <ac:chgData name="Wang, Zhaoyuan" userId="2bed06c7-108f-45fe-8d6c-8ea0a0ef01b5" providerId="ADAL" clId="{A0309A27-A4F3-4CB1-96E7-800A81A250A9}" dt="2019-10-11T14:41:46.457" v="438"/>
          <ac:graphicFrameMkLst>
            <pc:docMk/>
            <pc:sldMk cId="0" sldId="433"/>
            <ac:graphicFrameMk id="2" creationId="{00000000-0000-0000-0000-000000000000}"/>
          </ac:graphicFrameMkLst>
        </pc:graphicFrameChg>
      </pc:sldChg>
      <pc:sldChg chg="addSp delSp modSp">
        <pc:chgData name="Wang, Zhaoyuan" userId="2bed06c7-108f-45fe-8d6c-8ea0a0ef01b5" providerId="ADAL" clId="{A0309A27-A4F3-4CB1-96E7-800A81A250A9}" dt="2019-10-11T14:45:21.726" v="495" actId="20577"/>
        <pc:sldMkLst>
          <pc:docMk/>
          <pc:sldMk cId="0" sldId="434"/>
        </pc:sldMkLst>
        <pc:spChg chg="add mod">
          <ac:chgData name="Wang, Zhaoyuan" userId="2bed06c7-108f-45fe-8d6c-8ea0a0ef01b5" providerId="ADAL" clId="{A0309A27-A4F3-4CB1-96E7-800A81A250A9}" dt="2019-10-11T14:45:21.726" v="495" actId="20577"/>
          <ac:spMkLst>
            <pc:docMk/>
            <pc:sldMk cId="0" sldId="434"/>
            <ac:spMk id="24579" creationId="{00000000-0000-0000-0000-000000000000}"/>
          </ac:spMkLst>
        </pc:spChg>
        <pc:graphicFrameChg chg="del mod replId">
          <ac:chgData name="Wang, Zhaoyuan" userId="2bed06c7-108f-45fe-8d6c-8ea0a0ef01b5" providerId="ADAL" clId="{A0309A27-A4F3-4CB1-96E7-800A81A250A9}" dt="2019-10-11T14:44:24.717" v="489"/>
          <ac:graphicFrameMkLst>
            <pc:docMk/>
            <pc:sldMk cId="0" sldId="434"/>
            <ac:graphicFrameMk id="2" creationId="{00000000-0000-0000-0000-000000000000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10" Type="http://schemas.openxmlformats.org/officeDocument/2006/relationships/image" Target="../media/image108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5" Type="http://schemas.openxmlformats.org/officeDocument/2006/relationships/image" Target="../media/image114.wmf"/><Relationship Id="rId4" Type="http://schemas.openxmlformats.org/officeDocument/2006/relationships/image" Target="../media/image11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4" Type="http://schemas.openxmlformats.org/officeDocument/2006/relationships/image" Target="../media/image12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11" Type="http://schemas.openxmlformats.org/officeDocument/2006/relationships/image" Target="../media/image55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31304" cy="3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0" tIns="45539" rIns="91080" bIns="45539" numCol="1" anchor="t" anchorCtr="0" compatLnSpc="1">
            <a:prstTxWarp prst="textNoShape">
              <a:avLst/>
            </a:prstTxWarp>
          </a:bodyPr>
          <a:lstStyle>
            <a:lvl1pPr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529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40909" y="1"/>
            <a:ext cx="4031302" cy="3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0" tIns="45539" rIns="91080" bIns="45539" numCol="1" anchor="t" anchorCtr="0" compatLnSpc="1">
            <a:prstTxWarp prst="textNoShape">
              <a:avLst/>
            </a:prstTxWarp>
          </a:bodyPr>
          <a:lstStyle>
            <a:lvl1pPr algn="r"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530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90268"/>
            <a:ext cx="4031304" cy="34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0" tIns="45539" rIns="91080" bIns="45539" numCol="1" anchor="b" anchorCtr="0" compatLnSpc="1">
            <a:prstTxWarp prst="textNoShape">
              <a:avLst/>
            </a:prstTxWarp>
          </a:bodyPr>
          <a:lstStyle>
            <a:lvl1pPr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530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40909" y="6690268"/>
            <a:ext cx="4031302" cy="34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0" tIns="45539" rIns="91080" bIns="45539" numCol="1" anchor="b" anchorCtr="0" compatLnSpc="1">
            <a:prstTxWarp prst="textNoShape">
              <a:avLst/>
            </a:prstTxWarp>
          </a:bodyPr>
          <a:lstStyle>
            <a:lvl1pPr algn="r" defTabSz="910649" eaLnBrk="0" hangingPunct="0">
              <a:defRPr sz="1200"/>
            </a:lvl1pPr>
          </a:lstStyle>
          <a:p>
            <a:fld id="{F6434316-41B9-46B0-9FCF-1BE7FCF2CA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63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31304" cy="3488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0" tIns="45539" rIns="91080" bIns="45539" numCol="1" anchor="t" anchorCtr="0" compatLnSpc="1">
            <a:prstTxWarp prst="textNoShape">
              <a:avLst/>
            </a:prstTxWarp>
          </a:bodyPr>
          <a:lstStyle>
            <a:lvl1pPr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0909" y="1"/>
            <a:ext cx="4031302" cy="3488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0" tIns="45539" rIns="91080" bIns="45539" numCol="1" anchor="t" anchorCtr="0" compatLnSpc="1">
            <a:prstTxWarp prst="textNoShape">
              <a:avLst/>
            </a:prstTxWarp>
          </a:bodyPr>
          <a:lstStyle>
            <a:lvl1pPr algn="r"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3875"/>
            <a:ext cx="3487738" cy="2617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09603" y="3315764"/>
            <a:ext cx="6853005" cy="320068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0" tIns="45539" rIns="91080" bIns="455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90268"/>
            <a:ext cx="4031304" cy="348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0" tIns="45539" rIns="91080" bIns="45539" numCol="1" anchor="b" anchorCtr="0" compatLnSpc="1">
            <a:prstTxWarp prst="textNoShape">
              <a:avLst/>
            </a:prstTxWarp>
          </a:bodyPr>
          <a:lstStyle>
            <a:lvl1pPr defTabSz="910649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0909" y="6690268"/>
            <a:ext cx="4031302" cy="348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80" tIns="45539" rIns="91080" bIns="45539" numCol="1" anchor="b" anchorCtr="0" compatLnSpc="1">
            <a:prstTxWarp prst="textNoShape">
              <a:avLst/>
            </a:prstTxWarp>
          </a:bodyPr>
          <a:lstStyle>
            <a:lvl1pPr algn="r" defTabSz="910649" eaLnBrk="0" hangingPunct="0">
              <a:defRPr sz="1200"/>
            </a:lvl1pPr>
          </a:lstStyle>
          <a:p>
            <a:fld id="{406A2237-9023-432F-90D6-9E2A124F30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36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07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7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" name="Rectangle 3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5ECFF5-E11F-4849-BB4D-6EA8A8747A8C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32" name="Rectangle 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" name="Rectangle 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2A3F5F-CF3C-4405-A046-0670D4D36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4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EC0CB-265B-4E9B-94DC-B9748C6B8CEC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84825-2EC6-4799-AE48-C1C7CE475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7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EF1A0F-B2BA-4CDF-B9CA-821BF8E237D5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EE9E3-D00D-42E6-B4E7-CE1B7A2C5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9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AD45B-4B0B-4CA2-A8A1-19C8D6DDC855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C7230-A050-4EFF-A4DC-8750E1948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3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9CFC5-5107-413C-B770-8996A577B753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2836B-E3CE-4266-B6F9-0919FEEF16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6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D2DB9-455A-4120-99A5-E1D4F53C02E2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61DC6-C760-4851-AB94-C57BDF6E3C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10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5CDA9-9C62-405B-B864-C25DF386F70F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5BCFF-E2CD-46E4-932A-9DDDB3E43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7C5D1-B77E-47AF-BF26-A13BCE1BBBF8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21C5F-31AC-4E89-A25E-7EE4328DD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2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3FA3F-205A-4DE7-A177-755889D34981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DC8F7-B199-49EE-933C-95F3E03C5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1FE5F-277D-4AD6-BD2F-6D14181DED05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C8F8E-F361-4F79-B6EE-8C0CCB3469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13D539-9D9F-4C60-A2E8-0DFF77C68FB0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A4EF0-7089-453E-97BF-171C5FC2A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6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4E024-4F7A-4823-AF5A-F4265C897D32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6892-F100-4362-BC5F-8E5BF5569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2902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2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3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03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2905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5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4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5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90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32A9B48-4B4F-4B3C-A2F1-F9C7F09296E4}" type="datetime1">
              <a:rPr lang="en-US"/>
              <a:pPr/>
              <a:t>10/11/2019</a:t>
            </a:fld>
            <a:endParaRPr lang="en-US"/>
          </a:p>
        </p:txBody>
      </p:sp>
      <p:sp>
        <p:nvSpPr>
          <p:cNvPr id="1290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905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8CBAA7-D5B7-49F6-AD87-36139B44D4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1.bin"/><Relationship Id="rId31" Type="http://schemas.openxmlformats.org/officeDocument/2006/relationships/image" Target="../media/image3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2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23" Type="http://schemas.openxmlformats.org/officeDocument/2006/relationships/oleObject" Target="../embeddings/oleObject38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1.wmf"/><Relationship Id="rId20" Type="http://schemas.openxmlformats.org/officeDocument/2006/relationships/image" Target="../media/image5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55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0.wmf"/><Relationship Id="rId22" Type="http://schemas.openxmlformats.org/officeDocument/2006/relationships/image" Target="../media/image5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6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image" Target="../media/image68.wmf"/><Relationship Id="rId10" Type="http://schemas.openxmlformats.org/officeDocument/2006/relationships/image" Target="../media/image66.wmf"/><Relationship Id="rId19" Type="http://schemas.openxmlformats.org/officeDocument/2006/relationships/image" Target="../media/image70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1.bin"/><Relationship Id="rId1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7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76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7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7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80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87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8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9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9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image" Target="../media/image109.png"/><Relationship Id="rId18" Type="http://schemas.openxmlformats.org/officeDocument/2006/relationships/oleObject" Target="../embeddings/oleObject103.bin"/><Relationship Id="rId3" Type="http://schemas.openxmlformats.org/officeDocument/2006/relationships/oleObject" Target="../embeddings/oleObject96.bin"/><Relationship Id="rId21" Type="http://schemas.openxmlformats.org/officeDocument/2006/relationships/image" Target="../media/image107.wmf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103.wmf"/><Relationship Id="rId17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2.bin"/><Relationship Id="rId20" Type="http://schemas.openxmlformats.org/officeDocument/2006/relationships/oleObject" Target="../embeddings/oleObject104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5" Type="http://schemas.openxmlformats.org/officeDocument/2006/relationships/image" Target="../media/image104.wmf"/><Relationship Id="rId23" Type="http://schemas.openxmlformats.org/officeDocument/2006/relationships/image" Target="../media/image108.wmf"/><Relationship Id="rId10" Type="http://schemas.openxmlformats.org/officeDocument/2006/relationships/image" Target="../media/image102.wmf"/><Relationship Id="rId19" Type="http://schemas.openxmlformats.org/officeDocument/2006/relationships/image" Target="../media/image106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99.bin"/><Relationship Id="rId14" Type="http://schemas.openxmlformats.org/officeDocument/2006/relationships/oleObject" Target="../embeddings/oleObject101.bin"/><Relationship Id="rId22" Type="http://schemas.openxmlformats.org/officeDocument/2006/relationships/oleObject" Target="../embeddings/oleObject10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image" Target="../media/image114.wmf"/><Relationship Id="rId3" Type="http://schemas.openxmlformats.org/officeDocument/2006/relationships/oleObject" Target="../embeddings/oleObject106.bin"/><Relationship Id="rId7" Type="http://schemas.openxmlformats.org/officeDocument/2006/relationships/image" Target="../media/image115.png"/><Relationship Id="rId12" Type="http://schemas.openxmlformats.org/officeDocument/2006/relationships/oleObject" Target="../embeddings/oleObject1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1.wmf"/><Relationship Id="rId11" Type="http://schemas.openxmlformats.org/officeDocument/2006/relationships/image" Target="../media/image113.wmf"/><Relationship Id="rId5" Type="http://schemas.openxmlformats.org/officeDocument/2006/relationships/oleObject" Target="../embeddings/oleObject107.bin"/><Relationship Id="rId10" Type="http://schemas.openxmlformats.org/officeDocument/2006/relationships/oleObject" Target="../embeddings/oleObject109.bin"/><Relationship Id="rId4" Type="http://schemas.openxmlformats.org/officeDocument/2006/relationships/image" Target="../media/image110.wmf"/><Relationship Id="rId9" Type="http://schemas.openxmlformats.org/officeDocument/2006/relationships/image" Target="../media/image11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16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18.bin"/><Relationship Id="rId5" Type="http://schemas.openxmlformats.org/officeDocument/2006/relationships/oleObject" Target="../embeddings/oleObject115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1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5.png"/><Relationship Id="rId5" Type="http://schemas.openxmlformats.org/officeDocument/2006/relationships/image" Target="../media/image123.wmf"/><Relationship Id="rId4" Type="http://schemas.openxmlformats.org/officeDocument/2006/relationships/oleObject" Target="../embeddings/oleObject11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sz="4000">
                <a:solidFill>
                  <a:srgbClr val="FF0000"/>
                </a:solidFill>
              </a:rPr>
              <a:t>Numerical Methods in Computational Fluid Dynamics (CFD)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62200"/>
            <a:ext cx="7239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2"/>
                </a:solidFill>
              </a:rPr>
              <a:t>Zhaoyuan Wang, </a:t>
            </a:r>
            <a:r>
              <a:rPr lang="en-US" sz="2800" dirty="0" err="1">
                <a:solidFill>
                  <a:schemeClr val="tx2"/>
                </a:solidFill>
              </a:rPr>
              <a:t>Maysam</a:t>
            </a:r>
            <a:r>
              <a:rPr lang="en-US" sz="2800" dirty="0">
                <a:solidFill>
                  <a:schemeClr val="tx2"/>
                </a:solidFill>
              </a:rPr>
              <a:t> Mousaviraad, Tao Xing and Fred Stern</a:t>
            </a:r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dirty="0"/>
              <a:t>IIHR—Hydroscience &amp; Engineering</a:t>
            </a:r>
          </a:p>
          <a:p>
            <a:pPr eaLnBrk="1" hangingPunct="1"/>
            <a:r>
              <a:rPr lang="en-US" sz="2200" dirty="0"/>
              <a:t>C. Maxwell Stanley Hydraulics Laboratory</a:t>
            </a:r>
          </a:p>
          <a:p>
            <a:pPr eaLnBrk="1" hangingPunct="1"/>
            <a:r>
              <a:rPr lang="en-US" sz="2200" dirty="0"/>
              <a:t>The University of Iowa</a:t>
            </a:r>
          </a:p>
          <a:p>
            <a:pPr eaLnBrk="1" hangingPunct="1"/>
            <a:endParaRPr lang="en-US" sz="2200" dirty="0"/>
          </a:p>
          <a:p>
            <a:pPr eaLnBrk="1" hangingPunct="1"/>
            <a:r>
              <a:rPr lang="en-US" sz="2200" dirty="0"/>
              <a:t>ME:5160 Intermediate Mechanics of Fluids</a:t>
            </a:r>
          </a:p>
          <a:p>
            <a:pPr eaLnBrk="1" hangingPunct="1"/>
            <a:r>
              <a:rPr lang="en-US" sz="2200" dirty="0"/>
              <a:t>http://css.engineering.uiowa.edu/~me_160/</a:t>
            </a:r>
          </a:p>
          <a:p>
            <a:pPr eaLnBrk="1" hangingPunct="1"/>
            <a:r>
              <a:rPr lang="en-US" sz="2200" dirty="0"/>
              <a:t>Oct. 11,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ED2C1A2-3493-440F-820E-2301A48759E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Discretization methods (Finite Difference, approximation of the second derivative)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4676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Geometrically, </a:t>
            </a:r>
            <a:r>
              <a:rPr lang="en-US" sz="2000"/>
              <a:t>the second derivative is the slope of the line tangent to the curve representing the first derivative.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971800" y="1600200"/>
          <a:ext cx="269875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739880" imgH="672840" progId="Equation.3">
                  <p:embed/>
                </p:oleObj>
              </mc:Choice>
              <mc:Fallback>
                <p:oleObj name="Equation" r:id="rId3" imgW="1739880" imgH="672840" progId="Equation.3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00200"/>
                        <a:ext cx="269875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990600" y="2819400"/>
            <a:ext cx="7467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Tahoma" charset="0"/>
              </a:rPr>
              <a:t> Estimate the outer derivative by FDS, and estimate the inner derivatives using BDS, we get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90600" y="43434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Arial" charset="0"/>
                <a:cs typeface="Arial" charset="0"/>
              </a:rPr>
              <a:t>For equidistant spacing of the points:</a:t>
            </a:r>
            <a:endParaRPr lang="el-GR" sz="2000">
              <a:latin typeface="Arial" charset="0"/>
              <a:cs typeface="Arial" charset="0"/>
            </a:endParaRP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2057400" y="3429000"/>
          <a:ext cx="5221288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365280" imgH="482400" progId="Equation.3">
                  <p:embed/>
                </p:oleObj>
              </mc:Choice>
              <mc:Fallback>
                <p:oleObj name="Equation" r:id="rId5" imgW="3365280" imgH="482400" progId="Equation.3">
                  <p:embed/>
                  <p:pic>
                    <p:nvPicPr>
                      <p:cNvPr id="307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429000"/>
                        <a:ext cx="5221288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3414713" y="4724400"/>
          <a:ext cx="2659062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1714320" imgH="482400" progId="Equation.3">
                  <p:embed/>
                </p:oleObj>
              </mc:Choice>
              <mc:Fallback>
                <p:oleObj name="Equation" r:id="rId7" imgW="1714320" imgH="482400" progId="Equation.3">
                  <p:embed/>
                  <p:pic>
                    <p:nvPicPr>
                      <p:cNvPr id="307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724400"/>
                        <a:ext cx="2659062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990600" y="5562600"/>
            <a:ext cx="7543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Arial" charset="0"/>
                <a:cs typeface="Arial" charset="0"/>
              </a:rPr>
              <a:t>Higher-order approximations for the second derivative can be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Arial" charset="0"/>
                <a:cs typeface="Arial" charset="0"/>
              </a:rPr>
              <a:t> derived by including more data points, such as x</a:t>
            </a:r>
            <a:r>
              <a:rPr lang="en-US" sz="2000" baseline="-25000">
                <a:latin typeface="Arial" charset="0"/>
                <a:cs typeface="Arial" charset="0"/>
              </a:rPr>
              <a:t>i-2</a:t>
            </a:r>
            <a:r>
              <a:rPr lang="en-US" sz="2000">
                <a:latin typeface="Arial" charset="0"/>
                <a:cs typeface="Arial" charset="0"/>
              </a:rPr>
              <a:t>, and x</a:t>
            </a:r>
            <a:r>
              <a:rPr lang="en-US" sz="2000" baseline="-25000">
                <a:latin typeface="Arial" charset="0"/>
                <a:cs typeface="Arial" charset="0"/>
              </a:rPr>
              <a:t>i+2</a:t>
            </a:r>
            <a:r>
              <a:rPr lang="en-US" sz="2000">
                <a:latin typeface="Arial" charset="0"/>
                <a:cs typeface="Arial" charset="0"/>
              </a:rPr>
              <a:t>, even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Arial" charset="0"/>
                <a:cs typeface="Arial" charset="0"/>
              </a:rPr>
              <a:t> x</a:t>
            </a:r>
            <a:r>
              <a:rPr lang="en-US" sz="2000" baseline="-25000">
                <a:latin typeface="Arial" charset="0"/>
                <a:cs typeface="Arial" charset="0"/>
              </a:rPr>
              <a:t>i-3</a:t>
            </a:r>
            <a:r>
              <a:rPr lang="en-US" sz="2000">
                <a:latin typeface="Arial" charset="0"/>
                <a:cs typeface="Arial" charset="0"/>
              </a:rPr>
              <a:t>, and x</a:t>
            </a:r>
            <a:r>
              <a:rPr lang="en-US" sz="2000" baseline="-25000">
                <a:latin typeface="Arial" charset="0"/>
                <a:cs typeface="Arial" charset="0"/>
              </a:rPr>
              <a:t>i+3</a:t>
            </a:r>
            <a:endParaRPr lang="el-GR" sz="2000" baseline="-2500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86FF62-10B0-4DA6-BDA4-A4DD7C19D752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Discretization methods (Finite Volume)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200400" y="1600200"/>
            <a:ext cx="5410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200400" y="3124200"/>
            <a:ext cx="5486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276600" y="2362200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200400" y="38862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2672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51054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3246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73152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83820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4648200" y="1981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638800" y="2667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5638800" y="3429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5638800" y="190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3810000" y="1981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6705600" y="1981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7772400" y="1981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4648200" y="2667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810000" y="2667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Oval 23"/>
          <p:cNvSpPr>
            <a:spLocks noChangeArrowheads="1"/>
          </p:cNvSpPr>
          <p:nvPr/>
        </p:nvSpPr>
        <p:spPr bwMode="auto">
          <a:xfrm>
            <a:off x="6705600" y="2667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Oval 24"/>
          <p:cNvSpPr>
            <a:spLocks noChangeArrowheads="1"/>
          </p:cNvSpPr>
          <p:nvPr/>
        </p:nvSpPr>
        <p:spPr bwMode="auto">
          <a:xfrm>
            <a:off x="7772400" y="2667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/>
          <p:cNvSpPr>
            <a:spLocks noChangeArrowheads="1"/>
          </p:cNvSpPr>
          <p:nvPr/>
        </p:nvSpPr>
        <p:spPr bwMode="auto">
          <a:xfrm>
            <a:off x="3733800" y="3429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4648200" y="3429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Oval 27"/>
          <p:cNvSpPr>
            <a:spLocks noChangeArrowheads="1"/>
          </p:cNvSpPr>
          <p:nvPr/>
        </p:nvSpPr>
        <p:spPr bwMode="auto">
          <a:xfrm>
            <a:off x="6705600" y="3429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Oval 28"/>
          <p:cNvSpPr>
            <a:spLocks noChangeArrowheads="1"/>
          </p:cNvSpPr>
          <p:nvPr/>
        </p:nvSpPr>
        <p:spPr bwMode="auto">
          <a:xfrm>
            <a:off x="7772400" y="3429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3429000" y="13716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495800" y="23764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W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5759450" y="26050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P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3581400" y="23622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WW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597650" y="23622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E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7620000" y="2362200"/>
            <a:ext cx="48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EE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822950" y="182880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N</a:t>
            </a:r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 flipV="1">
            <a:off x="57150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6324600" y="274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4" name="Line 38"/>
          <p:cNvSpPr>
            <a:spLocks noChangeShapeType="1"/>
          </p:cNvSpPr>
          <p:nvPr/>
        </p:nvSpPr>
        <p:spPr bwMode="auto">
          <a:xfrm>
            <a:off x="5715000" y="3124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4876800" y="2743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 flipV="1">
            <a:off x="3048000" y="3124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3048000" y="4267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3200400" y="4419600"/>
            <a:ext cx="575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Typical CV and the notation for Cartesian 2D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546725" y="22479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n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6000750" y="2224088"/>
            <a:ext cx="400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ne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5029200" y="2209800"/>
            <a:ext cx="463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nw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6019800" y="2833688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se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5029200" y="28336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sw</a:t>
            </a:r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6096000" y="25146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e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5029200" y="25288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w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543550" y="2833688"/>
            <a:ext cx="273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s</a:t>
            </a:r>
          </a:p>
        </p:txBody>
      </p:sp>
      <p:sp>
        <p:nvSpPr>
          <p:cNvPr id="4147" name="Line 51"/>
          <p:cNvSpPr>
            <a:spLocks noChangeShapeType="1"/>
          </p:cNvSpPr>
          <p:nvPr/>
        </p:nvSpPr>
        <p:spPr bwMode="auto">
          <a:xfrm>
            <a:off x="51054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181600" y="343852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ym typeface="Symbol" pitchFamily="18" charset="2"/>
              </a:rPr>
              <a:t>x</a:t>
            </a:r>
          </a:p>
        </p:txBody>
      </p:sp>
      <p:sp>
        <p:nvSpPr>
          <p:cNvPr id="4149" name="Line 53"/>
          <p:cNvSpPr>
            <a:spLocks noChangeShapeType="1"/>
          </p:cNvSpPr>
          <p:nvPr/>
        </p:nvSpPr>
        <p:spPr bwMode="auto">
          <a:xfrm flipV="1">
            <a:off x="6934200" y="236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877050" y="2514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ym typeface="Symbol" pitchFamily="18" charset="2"/>
              </a:rPr>
              <a:t>y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330950" y="236220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i="1"/>
              <a:t>n</a:t>
            </a:r>
            <a:r>
              <a:rPr lang="en-US" sz="1800" baseline="-25000"/>
              <a:t>e</a:t>
            </a:r>
            <a:endParaRPr lang="en-US" sz="1800"/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4495800" y="16764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NW</a:t>
            </a:r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6508750" y="1676400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NE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4495800" y="313848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SW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6508750" y="313848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/>
              <a:t>SE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4191000" y="40386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x</a:t>
            </a:r>
          </a:p>
        </p:txBody>
      </p:sp>
      <p:sp>
        <p:nvSpPr>
          <p:cNvPr id="4157" name="Text Box 61"/>
          <p:cNvSpPr txBox="1">
            <a:spLocks noChangeArrowheads="1"/>
          </p:cNvSpPr>
          <p:nvPr/>
        </p:nvSpPr>
        <p:spPr bwMode="auto">
          <a:xfrm>
            <a:off x="3048000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y</a:t>
            </a:r>
          </a:p>
        </p:txBody>
      </p:sp>
      <p:sp>
        <p:nvSpPr>
          <p:cNvPr id="4158" name="Line 62"/>
          <p:cNvSpPr>
            <a:spLocks noChangeShapeType="1"/>
          </p:cNvSpPr>
          <p:nvPr/>
        </p:nvSpPr>
        <p:spPr bwMode="auto">
          <a:xfrm>
            <a:off x="30480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 flipV="1">
            <a:off x="30480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3435350" y="39624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i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2819400" y="3581400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j</a:t>
            </a:r>
          </a:p>
        </p:txBody>
      </p: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228600" y="1371600"/>
            <a:ext cx="2819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FV defines the control volume boundaries while FD define the computational nodes</a:t>
            </a:r>
            <a:endParaRPr lang="el-GR" sz="2000">
              <a:latin typeface="Arial" charset="0"/>
              <a:cs typeface="Arial" charset="0"/>
            </a:endParaRPr>
          </a:p>
        </p:txBody>
      </p:sp>
      <p:sp>
        <p:nvSpPr>
          <p:cNvPr id="4163" name="Rectangle 68"/>
          <p:cNvSpPr>
            <a:spLocks noChangeArrowheads="1"/>
          </p:cNvSpPr>
          <p:nvPr/>
        </p:nvSpPr>
        <p:spPr bwMode="auto">
          <a:xfrm>
            <a:off x="228600" y="3200400"/>
            <a:ext cx="266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Computational node located at the Control Volume center</a:t>
            </a:r>
            <a:endParaRPr lang="el-GR" sz="2000">
              <a:latin typeface="Arial" charset="0"/>
              <a:cs typeface="Arial" charset="0"/>
            </a:endParaRPr>
          </a:p>
        </p:txBody>
      </p:sp>
      <p:sp>
        <p:nvSpPr>
          <p:cNvPr id="4164" name="Rectangle 69"/>
          <p:cNvSpPr>
            <a:spLocks noChangeArrowheads="1"/>
          </p:cNvSpPr>
          <p:nvPr/>
        </p:nvSpPr>
        <p:spPr bwMode="auto">
          <a:xfrm>
            <a:off x="228600" y="4267200"/>
            <a:ext cx="266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Global conservation automatically satisfied</a:t>
            </a:r>
            <a:endParaRPr lang="el-GR" sz="2000">
              <a:latin typeface="Arial" charset="0"/>
              <a:cs typeface="Arial" charset="0"/>
            </a:endParaRPr>
          </a:p>
        </p:txBody>
      </p:sp>
      <p:sp>
        <p:nvSpPr>
          <p:cNvPr id="4165" name="Rectangle 70"/>
          <p:cNvSpPr>
            <a:spLocks noChangeArrowheads="1"/>
          </p:cNvSpPr>
          <p:nvPr/>
        </p:nvSpPr>
        <p:spPr bwMode="auto">
          <a:xfrm>
            <a:off x="228600" y="838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FV methods uses the integral form of the conservation equation</a:t>
            </a:r>
            <a:endParaRPr lang="el-GR" sz="2000">
              <a:latin typeface="Arial" charset="0"/>
              <a:cs typeface="Arial" charset="0"/>
            </a:endParaRPr>
          </a:p>
        </p:txBody>
      </p:sp>
      <p:sp>
        <p:nvSpPr>
          <p:cNvPr id="4166" name="Rectangle 71"/>
          <p:cNvSpPr>
            <a:spLocks noChangeArrowheads="1"/>
          </p:cNvSpPr>
          <p:nvPr/>
        </p:nvSpPr>
        <p:spPr bwMode="auto">
          <a:xfrm>
            <a:off x="228600" y="54102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 dirty="0">
                <a:latin typeface="Tahoma" charset="0"/>
              </a:rPr>
              <a:t>FV methods use the integral form of the conservation equation</a:t>
            </a:r>
            <a:endParaRPr lang="el-GR" sz="2000" dirty="0">
              <a:latin typeface="Arial" charset="0"/>
              <a:cs typeface="Arial" charset="0"/>
            </a:endParaRPr>
          </a:p>
        </p:txBody>
      </p:sp>
      <p:graphicFrame>
        <p:nvGraphicFramePr>
          <p:cNvPr id="4098" name="Object 72"/>
          <p:cNvGraphicFramePr>
            <a:graphicFrameLocks noGrp="1" noChangeAspect="1"/>
          </p:cNvGraphicFramePr>
          <p:nvPr>
            <p:ph idx="1"/>
          </p:nvPr>
        </p:nvGraphicFramePr>
        <p:xfrm>
          <a:off x="3124200" y="5791200"/>
          <a:ext cx="25146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143000" imgH="355320" progId="Equation.3">
                  <p:embed/>
                </p:oleObj>
              </mc:Choice>
              <mc:Fallback>
                <p:oleObj name="Equation" r:id="rId3" imgW="1143000" imgH="355320" progId="Equation.3">
                  <p:embed/>
                  <p:pic>
                    <p:nvPicPr>
                      <p:cNvPr id="4098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91200"/>
                        <a:ext cx="251460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B422B5-6511-4011-816A-FD7515DF5C59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5138" name="Rectangle 35"/>
          <p:cNvSpPr>
            <a:spLocks noChangeArrowheads="1"/>
          </p:cNvSpPr>
          <p:nvPr/>
        </p:nvSpPr>
        <p:spPr bwMode="auto">
          <a:xfrm>
            <a:off x="2971800" y="5638800"/>
            <a:ext cx="609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Rectangle 40"/>
          <p:cNvSpPr>
            <a:spLocks noChangeArrowheads="1"/>
          </p:cNvSpPr>
          <p:nvPr/>
        </p:nvSpPr>
        <p:spPr bwMode="auto">
          <a:xfrm>
            <a:off x="4114800" y="5943600"/>
            <a:ext cx="609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Rectangle 37"/>
          <p:cNvSpPr>
            <a:spLocks noChangeArrowheads="1"/>
          </p:cNvSpPr>
          <p:nvPr/>
        </p:nvSpPr>
        <p:spPr bwMode="auto">
          <a:xfrm>
            <a:off x="76200" y="56388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/>
              <a:t>Application of numerical methods in PDE </a:t>
            </a:r>
          </a:p>
        </p:txBody>
      </p:sp>
      <p:sp>
        <p:nvSpPr>
          <p:cNvPr id="51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7848600" cy="1447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/>
              <a:t>Fluid Mechanics problems are governed by the laws of physics, which are formulated for unsteady flows as initial and boundary value problems (IBVP), which is defined by a </a:t>
            </a:r>
            <a:r>
              <a:rPr lang="en-US" sz="2000">
                <a:solidFill>
                  <a:srgbClr val="FF0000"/>
                </a:solidFill>
              </a:rPr>
              <a:t>continuous partial differential equation (PDE)</a:t>
            </a:r>
            <a:r>
              <a:rPr lang="en-US" sz="2000"/>
              <a:t> operator L</a:t>
            </a:r>
            <a:r>
              <a:rPr lang="en-US" sz="2000" baseline="-25000"/>
              <a:t>T </a:t>
            </a:r>
            <a:r>
              <a:rPr lang="en-US" sz="2000"/>
              <a:t>(no modeling or numerical errors, T is the true or exact solution)</a:t>
            </a:r>
            <a:endParaRPr lang="en-US" sz="2000" baseline="-25000"/>
          </a:p>
        </p:txBody>
      </p:sp>
      <p:sp>
        <p:nvSpPr>
          <p:cNvPr id="5143" name="Rectangle 12"/>
          <p:cNvSpPr>
            <a:spLocks noChangeArrowheads="1"/>
          </p:cNvSpPr>
          <p:nvPr/>
        </p:nvSpPr>
        <p:spPr bwMode="auto">
          <a:xfrm>
            <a:off x="685800" y="2667000"/>
            <a:ext cx="784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Analytical and CFD approaches formulate the IBVP by selection of the PDE, IC, and BC to model the physical phenomena</a:t>
            </a:r>
            <a:endParaRPr lang="en-US" sz="2000">
              <a:latin typeface="Tahoma" charset="0"/>
              <a:cs typeface="Tahoma" charset="0"/>
            </a:endParaRPr>
          </a:p>
        </p:txBody>
      </p:sp>
      <p:sp>
        <p:nvSpPr>
          <p:cNvPr id="5144" name="Rectangle 14"/>
          <p:cNvSpPr>
            <a:spLocks noChangeArrowheads="1"/>
          </p:cNvSpPr>
          <p:nvPr/>
        </p:nvSpPr>
        <p:spPr bwMode="auto">
          <a:xfrm>
            <a:off x="762000" y="365760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Using numerical methods, the </a:t>
            </a:r>
            <a:r>
              <a:rPr lang="en-US" sz="2000">
                <a:solidFill>
                  <a:srgbClr val="FF0000"/>
                </a:solidFill>
                <a:latin typeface="Tahoma" charset="0"/>
              </a:rPr>
              <a:t>continuous IBVP</a:t>
            </a:r>
            <a:r>
              <a:rPr lang="en-US" sz="2000">
                <a:latin typeface="Tahoma" charset="0"/>
              </a:rPr>
              <a:t> is reduced to a </a:t>
            </a:r>
            <a:r>
              <a:rPr lang="en-US" sz="2000">
                <a:solidFill>
                  <a:srgbClr val="FF0000"/>
                </a:solidFill>
                <a:latin typeface="Tahoma" charset="0"/>
              </a:rPr>
              <a:t>discrete IBVP (computer code)</a:t>
            </a:r>
            <a:r>
              <a:rPr lang="en-US" sz="2000">
                <a:latin typeface="Tahoma" charset="0"/>
              </a:rPr>
              <a:t>, and thus introduce numerical errors:</a:t>
            </a:r>
            <a:endParaRPr lang="en-US" sz="2000">
              <a:solidFill>
                <a:srgbClr val="FF0000"/>
              </a:solidFill>
              <a:latin typeface="Tahoma" charset="0"/>
              <a:cs typeface="Tahoma" charset="0"/>
            </a:endParaRPr>
          </a:p>
        </p:txBody>
      </p:sp>
      <p:sp>
        <p:nvSpPr>
          <p:cNvPr id="5145" name="Rectangle 17"/>
          <p:cNvSpPr>
            <a:spLocks noChangeArrowheads="1"/>
          </p:cNvSpPr>
          <p:nvPr/>
        </p:nvSpPr>
        <p:spPr bwMode="auto">
          <a:xfrm>
            <a:off x="762000" y="50292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Numerical errors can be defined and evaluated by transforming the discrete IBVP back to a continuous IBVP.</a:t>
            </a:r>
            <a:endParaRPr lang="en-US" sz="2000">
              <a:solidFill>
                <a:srgbClr val="FF0000"/>
              </a:solidFill>
              <a:latin typeface="Tahoma" charset="0"/>
              <a:cs typeface="Tahoma" charset="0"/>
            </a:endParaRPr>
          </a:p>
        </p:txBody>
      </p:sp>
      <p:graphicFrame>
        <p:nvGraphicFramePr>
          <p:cNvPr id="5122" name="Object 19"/>
          <p:cNvGraphicFramePr>
            <a:graphicFrameLocks noChangeAspect="1"/>
          </p:cNvGraphicFramePr>
          <p:nvPr/>
        </p:nvGraphicFramePr>
        <p:xfrm>
          <a:off x="990600" y="2286000"/>
          <a:ext cx="11906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622080" imgH="215640" progId="Equation.3">
                  <p:embed/>
                </p:oleObj>
              </mc:Choice>
              <mc:Fallback>
                <p:oleObj name="Equation" r:id="rId3" imgW="622080" imgH="215640" progId="Equation.3">
                  <p:embed/>
                  <p:pic>
                    <p:nvPicPr>
                      <p:cNvPr id="512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11906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0"/>
          <p:cNvGraphicFramePr>
            <a:graphicFrameLocks noChangeAspect="1"/>
          </p:cNvGraphicFramePr>
          <p:nvPr/>
        </p:nvGraphicFramePr>
        <p:xfrm>
          <a:off x="5822950" y="2286000"/>
          <a:ext cx="24558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1282680" imgH="215640" progId="Equation.3">
                  <p:embed/>
                </p:oleObj>
              </mc:Choice>
              <mc:Fallback>
                <p:oleObj name="Equation" r:id="rId5" imgW="1282680" imgH="215640" progId="Equation.3">
                  <p:embed/>
                  <p:pic>
                    <p:nvPicPr>
                      <p:cNvPr id="512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2286000"/>
                        <a:ext cx="245586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1"/>
          <p:cNvGraphicFramePr>
            <a:graphicFrameLocks noChangeAspect="1"/>
          </p:cNvGraphicFramePr>
          <p:nvPr/>
        </p:nvGraphicFramePr>
        <p:xfrm>
          <a:off x="2590800" y="2286000"/>
          <a:ext cx="26733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396800" imgH="215640" progId="Equation.3">
                  <p:embed/>
                </p:oleObj>
              </mc:Choice>
              <mc:Fallback>
                <p:oleObj name="Equation" r:id="rId7" imgW="1396800" imgH="215640" progId="Equation.3">
                  <p:embed/>
                  <p:pic>
                    <p:nvPicPr>
                      <p:cNvPr id="512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26733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2"/>
          <p:cNvGraphicFramePr>
            <a:graphicFrameLocks noChangeAspect="1"/>
          </p:cNvGraphicFramePr>
          <p:nvPr/>
        </p:nvGraphicFramePr>
        <p:xfrm>
          <a:off x="906463" y="3276600"/>
          <a:ext cx="1360487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711000" imgH="215640" progId="Equation.3">
                  <p:embed/>
                </p:oleObj>
              </mc:Choice>
              <mc:Fallback>
                <p:oleObj name="Equation" r:id="rId9" imgW="711000" imgH="215640" progId="Equation.3">
                  <p:embed/>
                  <p:pic>
                    <p:nvPicPr>
                      <p:cNvPr id="512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3276600"/>
                        <a:ext cx="1360487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23"/>
          <p:cNvGraphicFramePr>
            <a:graphicFrameLocks noChangeAspect="1"/>
          </p:cNvGraphicFramePr>
          <p:nvPr/>
        </p:nvGraphicFramePr>
        <p:xfrm>
          <a:off x="2582863" y="3276600"/>
          <a:ext cx="28432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1485720" imgH="215640" progId="Equation.3">
                  <p:embed/>
                </p:oleObj>
              </mc:Choice>
              <mc:Fallback>
                <p:oleObj name="Equation" r:id="rId11" imgW="1485720" imgH="215640" progId="Equation.3">
                  <p:embed/>
                  <p:pic>
                    <p:nvPicPr>
                      <p:cNvPr id="5126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276600"/>
                        <a:ext cx="28432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24"/>
          <p:cNvGraphicFramePr>
            <a:graphicFrameLocks noChangeAspect="1"/>
          </p:cNvGraphicFramePr>
          <p:nvPr/>
        </p:nvGraphicFramePr>
        <p:xfrm>
          <a:off x="5756275" y="3276600"/>
          <a:ext cx="26257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371600" imgH="215640" progId="Equation.3">
                  <p:embed/>
                </p:oleObj>
              </mc:Choice>
              <mc:Fallback>
                <p:oleObj name="Equation" r:id="rId13" imgW="1371600" imgH="215640" progId="Equation.3">
                  <p:embed/>
                  <p:pic>
                    <p:nvPicPr>
                      <p:cNvPr id="5127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3276600"/>
                        <a:ext cx="2625725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8" name="Object 25"/>
          <p:cNvGraphicFramePr>
            <a:graphicFrameLocks noChangeAspect="1"/>
          </p:cNvGraphicFramePr>
          <p:nvPr/>
        </p:nvGraphicFramePr>
        <p:xfrm>
          <a:off x="1027113" y="4514850"/>
          <a:ext cx="12874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672840" imgH="228600" progId="Equation.3">
                  <p:embed/>
                </p:oleObj>
              </mc:Choice>
              <mc:Fallback>
                <p:oleObj name="Equation" r:id="rId15" imgW="672840" imgH="228600" progId="Equation.3">
                  <p:embed/>
                  <p:pic>
                    <p:nvPicPr>
                      <p:cNvPr id="5128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4514850"/>
                        <a:ext cx="12874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26"/>
          <p:cNvGraphicFramePr>
            <a:graphicFrameLocks noChangeAspect="1"/>
          </p:cNvGraphicFramePr>
          <p:nvPr/>
        </p:nvGraphicFramePr>
        <p:xfrm>
          <a:off x="2828925" y="4514850"/>
          <a:ext cx="26717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1396800" imgH="228600" progId="Equation.3">
                  <p:embed/>
                </p:oleObj>
              </mc:Choice>
              <mc:Fallback>
                <p:oleObj name="Equation" r:id="rId17" imgW="1396800" imgH="228600" progId="Equation.3">
                  <p:embed/>
                  <p:pic>
                    <p:nvPicPr>
                      <p:cNvPr id="5129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4514850"/>
                        <a:ext cx="26717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27"/>
          <p:cNvGraphicFramePr>
            <a:graphicFrameLocks noChangeAspect="1"/>
          </p:cNvGraphicFramePr>
          <p:nvPr/>
        </p:nvGraphicFramePr>
        <p:xfrm>
          <a:off x="5791200" y="4484688"/>
          <a:ext cx="23574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1231560" imgH="228600" progId="Equation.3">
                  <p:embed/>
                </p:oleObj>
              </mc:Choice>
              <mc:Fallback>
                <p:oleObj name="Equation" r:id="rId19" imgW="1231560" imgH="228600" progId="Equation.3">
                  <p:embed/>
                  <p:pic>
                    <p:nvPicPr>
                      <p:cNvPr id="513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484688"/>
                        <a:ext cx="23574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28"/>
          <p:cNvGraphicFramePr>
            <a:graphicFrameLocks noChangeAspect="1"/>
          </p:cNvGraphicFramePr>
          <p:nvPr/>
        </p:nvGraphicFramePr>
        <p:xfrm>
          <a:off x="152400" y="5638800"/>
          <a:ext cx="25431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1587240" imgH="495000" progId="Equation.3">
                  <p:embed/>
                </p:oleObj>
              </mc:Choice>
              <mc:Fallback>
                <p:oleObj name="Equation" r:id="rId21" imgW="1587240" imgH="495000" progId="Equation.3">
                  <p:embed/>
                  <p:pic>
                    <p:nvPicPr>
                      <p:cNvPr id="5131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254317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29"/>
          <p:cNvGraphicFramePr>
            <a:graphicFrameLocks noChangeAspect="1"/>
          </p:cNvGraphicFramePr>
          <p:nvPr/>
        </p:nvGraphicFramePr>
        <p:xfrm>
          <a:off x="3124200" y="5638800"/>
          <a:ext cx="26384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1498320" imgH="241200" progId="Equation.3">
                  <p:embed/>
                </p:oleObj>
              </mc:Choice>
              <mc:Fallback>
                <p:oleObj name="Equation" r:id="rId23" imgW="1498320" imgH="241200" progId="Equation.3">
                  <p:embed/>
                  <p:pic>
                    <p:nvPicPr>
                      <p:cNvPr id="5132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638800"/>
                        <a:ext cx="26384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30"/>
          <p:cNvGraphicFramePr>
            <a:graphicFrameLocks noChangeAspect="1"/>
          </p:cNvGraphicFramePr>
          <p:nvPr/>
        </p:nvGraphicFramePr>
        <p:xfrm>
          <a:off x="5862638" y="6091238"/>
          <a:ext cx="32051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1676160" imgH="241200" progId="Equation.3">
                  <p:embed/>
                </p:oleObj>
              </mc:Choice>
              <mc:Fallback>
                <p:oleObj name="Equation" r:id="rId25" imgW="1676160" imgH="241200" progId="Equation.3">
                  <p:embed/>
                  <p:pic>
                    <p:nvPicPr>
                      <p:cNvPr id="513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6091238"/>
                        <a:ext cx="32051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32"/>
          <p:cNvGraphicFramePr>
            <a:graphicFrameLocks noChangeAspect="1"/>
          </p:cNvGraphicFramePr>
          <p:nvPr/>
        </p:nvGraphicFramePr>
        <p:xfrm>
          <a:off x="5943600" y="5668963"/>
          <a:ext cx="27384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7" imgW="1549080" imgH="241200" progId="Equation.3">
                  <p:embed/>
                </p:oleObj>
              </mc:Choice>
              <mc:Fallback>
                <p:oleObj name="Equation" r:id="rId27" imgW="1549080" imgH="241200" progId="Equation.3">
                  <p:embed/>
                  <p:pic>
                    <p:nvPicPr>
                      <p:cNvPr id="513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68963"/>
                        <a:ext cx="2738438" cy="42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34"/>
          <p:cNvGraphicFramePr>
            <a:graphicFrameLocks noChangeAspect="1"/>
          </p:cNvGraphicFramePr>
          <p:nvPr/>
        </p:nvGraphicFramePr>
        <p:xfrm>
          <a:off x="5648325" y="8145463"/>
          <a:ext cx="12874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672840" imgH="228600" progId="Equation.3">
                  <p:embed/>
                </p:oleObj>
              </mc:Choice>
              <mc:Fallback>
                <p:oleObj name="Equation" r:id="rId29" imgW="672840" imgH="228600" progId="Equation.3">
                  <p:embed/>
                  <p:pic>
                    <p:nvPicPr>
                      <p:cNvPr id="51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8325" y="8145463"/>
                        <a:ext cx="12874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6" name="AutoShape 36"/>
          <p:cNvSpPr>
            <a:spLocks noChangeArrowheads="1"/>
          </p:cNvSpPr>
          <p:nvPr/>
        </p:nvSpPr>
        <p:spPr bwMode="auto">
          <a:xfrm flipV="1">
            <a:off x="457200" y="4572000"/>
            <a:ext cx="381000" cy="1143000"/>
          </a:xfrm>
          <a:prstGeom prst="curvedRight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AutoShape 38"/>
          <p:cNvSpPr>
            <a:spLocks noChangeArrowheads="1"/>
          </p:cNvSpPr>
          <p:nvPr/>
        </p:nvSpPr>
        <p:spPr bwMode="auto">
          <a:xfrm>
            <a:off x="2743200" y="5867400"/>
            <a:ext cx="3048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36" name="Object 39"/>
          <p:cNvGraphicFramePr>
            <a:graphicFrameLocks noChangeAspect="1"/>
          </p:cNvGraphicFramePr>
          <p:nvPr/>
        </p:nvGraphicFramePr>
        <p:xfrm>
          <a:off x="3276600" y="5943600"/>
          <a:ext cx="13652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0" imgW="952200" imgH="444240" progId="Equation.3">
                  <p:embed/>
                </p:oleObj>
              </mc:Choice>
              <mc:Fallback>
                <p:oleObj name="Equation" r:id="rId30" imgW="952200" imgH="444240" progId="Equation.3">
                  <p:embed/>
                  <p:pic>
                    <p:nvPicPr>
                      <p:cNvPr id="513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3600"/>
                        <a:ext cx="13652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8" name="Line 42"/>
          <p:cNvSpPr>
            <a:spLocks noChangeShapeType="1"/>
          </p:cNvSpPr>
          <p:nvPr/>
        </p:nvSpPr>
        <p:spPr bwMode="auto">
          <a:xfrm flipH="1" flipV="1">
            <a:off x="4724400" y="6400800"/>
            <a:ext cx="457200" cy="2286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49" name="Text Box 43"/>
          <p:cNvSpPr txBox="1">
            <a:spLocks noChangeArrowheads="1"/>
          </p:cNvSpPr>
          <p:nvPr/>
        </p:nvSpPr>
        <p:spPr bwMode="auto">
          <a:xfrm>
            <a:off x="5089525" y="6477000"/>
            <a:ext cx="16891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Truncation error</a:t>
            </a:r>
          </a:p>
        </p:txBody>
      </p:sp>
      <p:sp>
        <p:nvSpPr>
          <p:cNvPr id="5150" name="Text Box 44"/>
          <p:cNvSpPr txBox="1">
            <a:spLocks noChangeArrowheads="1"/>
          </p:cNvSpPr>
          <p:nvPr/>
        </p:nvSpPr>
        <p:spPr bwMode="auto">
          <a:xfrm>
            <a:off x="8382000" y="22860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A1</a:t>
            </a:r>
          </a:p>
        </p:txBody>
      </p:sp>
      <p:sp>
        <p:nvSpPr>
          <p:cNvPr id="5151" name="Text Box 45"/>
          <p:cNvSpPr txBox="1">
            <a:spLocks noChangeArrowheads="1"/>
          </p:cNvSpPr>
          <p:nvPr/>
        </p:nvSpPr>
        <p:spPr bwMode="auto">
          <a:xfrm>
            <a:off x="8458200" y="32766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A2</a:t>
            </a:r>
          </a:p>
        </p:txBody>
      </p:sp>
      <p:sp>
        <p:nvSpPr>
          <p:cNvPr id="5152" name="Text Box 46"/>
          <p:cNvSpPr txBox="1">
            <a:spLocks noChangeArrowheads="1"/>
          </p:cNvSpPr>
          <p:nvPr/>
        </p:nvSpPr>
        <p:spPr bwMode="auto">
          <a:xfrm>
            <a:off x="8458200" y="44958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A3</a:t>
            </a:r>
          </a:p>
        </p:txBody>
      </p:sp>
      <p:sp>
        <p:nvSpPr>
          <p:cNvPr id="5153" name="Text Box 47"/>
          <p:cNvSpPr txBox="1">
            <a:spLocks noChangeArrowheads="1"/>
          </p:cNvSpPr>
          <p:nvPr/>
        </p:nvSpPr>
        <p:spPr bwMode="auto">
          <a:xfrm>
            <a:off x="8458200" y="52578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B25F0C-897C-4A90-8EB3-A99F44B50A51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6158" name="Rectangle 34"/>
          <p:cNvSpPr>
            <a:spLocks noChangeArrowheads="1"/>
          </p:cNvSpPr>
          <p:nvPr/>
        </p:nvSpPr>
        <p:spPr bwMode="auto">
          <a:xfrm>
            <a:off x="6553200" y="57150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Application of numerical methods in PDE (Truncation and Discretization errors)</a:t>
            </a:r>
          </a:p>
        </p:txBody>
      </p:sp>
      <p:sp>
        <p:nvSpPr>
          <p:cNvPr id="61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848600" cy="838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Subtracting equations A2 and A4 gives the IBVP that governs the simulation numerical error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/>
          </a:p>
        </p:txBody>
      </p:sp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2362200" y="1673225"/>
          <a:ext cx="41941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438280" imgH="444240" progId="Equation.3">
                  <p:embed/>
                </p:oleObj>
              </mc:Choice>
              <mc:Fallback>
                <p:oleObj name="Equation" r:id="rId3" imgW="2438280" imgH="444240" progId="Equation.3">
                  <p:embed/>
                  <p:pic>
                    <p:nvPicPr>
                      <p:cNvPr id="61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3225"/>
                        <a:ext cx="41941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Rectangle 14"/>
          <p:cNvSpPr>
            <a:spLocks noChangeArrowheads="1"/>
          </p:cNvSpPr>
          <p:nvPr/>
        </p:nvSpPr>
        <p:spPr bwMode="auto">
          <a:xfrm>
            <a:off x="762000" y="3200400"/>
            <a:ext cx="7848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An IBVP for the modeling error M-T can be obtained by subtracting A1 and A2</a:t>
            </a:r>
            <a:r>
              <a:rPr lang="en-US" sz="2000">
                <a:latin typeface="Tahoma" charset="0"/>
                <a:cs typeface="Tahoma" charset="0"/>
              </a:rPr>
              <a:t>:</a:t>
            </a:r>
          </a:p>
        </p:txBody>
      </p:sp>
      <p:graphicFrame>
        <p:nvGraphicFramePr>
          <p:cNvPr id="6147" name="Object 21"/>
          <p:cNvGraphicFramePr>
            <a:graphicFrameLocks noChangeAspect="1"/>
          </p:cNvGraphicFramePr>
          <p:nvPr/>
        </p:nvGraphicFramePr>
        <p:xfrm>
          <a:off x="2438400" y="2405063"/>
          <a:ext cx="395287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298600" imgH="241200" progId="Equation.3">
                  <p:embed/>
                </p:oleObj>
              </mc:Choice>
              <mc:Fallback>
                <p:oleObj name="Equation" r:id="rId5" imgW="2298600" imgH="241200" progId="Equation.3">
                  <p:embed/>
                  <p:pic>
                    <p:nvPicPr>
                      <p:cNvPr id="614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405063"/>
                        <a:ext cx="395287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2"/>
          <p:cNvGraphicFramePr>
            <a:graphicFrameLocks noChangeAspect="1"/>
          </p:cNvGraphicFramePr>
          <p:nvPr/>
        </p:nvGraphicFramePr>
        <p:xfrm>
          <a:off x="2514600" y="2862263"/>
          <a:ext cx="3756025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184120" imgH="241200" progId="Equation.3">
                  <p:embed/>
                </p:oleObj>
              </mc:Choice>
              <mc:Fallback>
                <p:oleObj name="Equation" r:id="rId7" imgW="2184120" imgH="241200" progId="Equation.3">
                  <p:embed/>
                  <p:pic>
                    <p:nvPicPr>
                      <p:cNvPr id="614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62263"/>
                        <a:ext cx="3756025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3"/>
          <p:cNvGraphicFramePr>
            <a:graphicFrameLocks noChangeAspect="1"/>
          </p:cNvGraphicFramePr>
          <p:nvPr/>
        </p:nvGraphicFramePr>
        <p:xfrm>
          <a:off x="6400800" y="1511300"/>
          <a:ext cx="13541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787320" imgH="228600" progId="Equation.3">
                  <p:embed/>
                </p:oleObj>
              </mc:Choice>
              <mc:Fallback>
                <p:oleObj name="Equation" r:id="rId9" imgW="787320" imgH="228600" progId="Equation.3">
                  <p:embed/>
                  <p:pic>
                    <p:nvPicPr>
                      <p:cNvPr id="614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11300"/>
                        <a:ext cx="13541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24"/>
          <p:cNvGraphicFramePr>
            <a:graphicFrameLocks noChangeAspect="1"/>
          </p:cNvGraphicFramePr>
          <p:nvPr/>
        </p:nvGraphicFramePr>
        <p:xfrm>
          <a:off x="2503488" y="3810000"/>
          <a:ext cx="40624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2361960" imgH="228600" progId="Equation.3">
                  <p:embed/>
                </p:oleObj>
              </mc:Choice>
              <mc:Fallback>
                <p:oleObj name="Equation" r:id="rId11" imgW="2361960" imgH="228600" progId="Equation.3">
                  <p:embed/>
                  <p:pic>
                    <p:nvPicPr>
                      <p:cNvPr id="615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3810000"/>
                        <a:ext cx="40624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25"/>
          <p:cNvGraphicFramePr>
            <a:graphicFrameLocks noChangeAspect="1"/>
          </p:cNvGraphicFramePr>
          <p:nvPr/>
        </p:nvGraphicFramePr>
        <p:xfrm>
          <a:off x="2808288" y="4267200"/>
          <a:ext cx="35163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2044440" imgH="228600" progId="Equation.3">
                  <p:embed/>
                </p:oleObj>
              </mc:Choice>
              <mc:Fallback>
                <p:oleObj name="Equation" r:id="rId13" imgW="2044440" imgH="228600" progId="Equation.3">
                  <p:embed/>
                  <p:pic>
                    <p:nvPicPr>
                      <p:cNvPr id="615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267200"/>
                        <a:ext cx="35163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26"/>
          <p:cNvGraphicFramePr>
            <a:graphicFrameLocks noChangeAspect="1"/>
          </p:cNvGraphicFramePr>
          <p:nvPr/>
        </p:nvGraphicFramePr>
        <p:xfrm>
          <a:off x="2895600" y="4713288"/>
          <a:ext cx="32972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917360" imgH="228600" progId="Equation.3">
                  <p:embed/>
                </p:oleObj>
              </mc:Choice>
              <mc:Fallback>
                <p:oleObj name="Equation" r:id="rId15" imgW="1917360" imgH="228600" progId="Equation.3">
                  <p:embed/>
                  <p:pic>
                    <p:nvPicPr>
                      <p:cNvPr id="615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13288"/>
                        <a:ext cx="3297238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 Box 27"/>
          <p:cNvSpPr txBox="1">
            <a:spLocks noChangeArrowheads="1"/>
          </p:cNvSpPr>
          <p:nvPr/>
        </p:nvSpPr>
        <p:spPr bwMode="auto">
          <a:xfrm>
            <a:off x="8077200" y="25908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A5</a:t>
            </a:r>
          </a:p>
        </p:txBody>
      </p:sp>
      <p:sp>
        <p:nvSpPr>
          <p:cNvPr id="6163" name="Text Box 28"/>
          <p:cNvSpPr txBox="1">
            <a:spLocks noChangeArrowheads="1"/>
          </p:cNvSpPr>
          <p:nvPr/>
        </p:nvSpPr>
        <p:spPr bwMode="auto">
          <a:xfrm>
            <a:off x="8229600" y="4724400"/>
            <a:ext cx="533400" cy="406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A6</a:t>
            </a:r>
          </a:p>
        </p:txBody>
      </p:sp>
      <p:sp>
        <p:nvSpPr>
          <p:cNvPr id="6164" name="Rectangle 29"/>
          <p:cNvSpPr>
            <a:spLocks noChangeArrowheads="1"/>
          </p:cNvSpPr>
          <p:nvPr/>
        </p:nvSpPr>
        <p:spPr bwMode="auto">
          <a:xfrm>
            <a:off x="762000" y="5105400"/>
            <a:ext cx="7848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Adding A5 and A6</a:t>
            </a:r>
            <a:endParaRPr lang="en-US" sz="2000">
              <a:latin typeface="Tahoma" charset="0"/>
              <a:cs typeface="Tahoma" charset="0"/>
            </a:endParaRPr>
          </a:p>
        </p:txBody>
      </p:sp>
      <p:graphicFrame>
        <p:nvGraphicFramePr>
          <p:cNvPr id="6153" name="Object 30"/>
          <p:cNvGraphicFramePr>
            <a:graphicFrameLocks noChangeAspect="1"/>
          </p:cNvGraphicFramePr>
          <p:nvPr/>
        </p:nvGraphicFramePr>
        <p:xfrm>
          <a:off x="3070225" y="5410200"/>
          <a:ext cx="3254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1892160" imgH="228600" progId="Equation.3">
                  <p:embed/>
                </p:oleObj>
              </mc:Choice>
              <mc:Fallback>
                <p:oleObj name="Equation" r:id="rId17" imgW="1892160" imgH="228600" progId="Equation.3">
                  <p:embed/>
                  <p:pic>
                    <p:nvPicPr>
                      <p:cNvPr id="615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5410200"/>
                        <a:ext cx="3254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31"/>
          <p:cNvGraphicFramePr>
            <a:graphicFrameLocks noChangeAspect="1"/>
          </p:cNvGraphicFramePr>
          <p:nvPr/>
        </p:nvGraphicFramePr>
        <p:xfrm>
          <a:off x="2895600" y="5791200"/>
          <a:ext cx="3429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993680" imgH="241200" progId="Equation.3">
                  <p:embed/>
                </p:oleObj>
              </mc:Choice>
              <mc:Fallback>
                <p:oleObj name="Equation" r:id="rId19" imgW="1993680" imgH="241200" progId="Equation.3">
                  <p:embed/>
                  <p:pic>
                    <p:nvPicPr>
                      <p:cNvPr id="6154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91200"/>
                        <a:ext cx="34290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32"/>
          <p:cNvGraphicFramePr>
            <a:graphicFrameLocks noChangeAspect="1"/>
          </p:cNvGraphicFramePr>
          <p:nvPr/>
        </p:nvGraphicFramePr>
        <p:xfrm>
          <a:off x="2906713" y="6238875"/>
          <a:ext cx="3581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2082600" imgH="241200" progId="Equation.3">
                  <p:embed/>
                </p:oleObj>
              </mc:Choice>
              <mc:Fallback>
                <p:oleObj name="Equation" r:id="rId21" imgW="2082600" imgH="241200" progId="Equation.3">
                  <p:embed/>
                  <p:pic>
                    <p:nvPicPr>
                      <p:cNvPr id="6155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6238875"/>
                        <a:ext cx="35814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33"/>
          <p:cNvGraphicFramePr>
            <a:graphicFrameLocks noChangeAspect="1"/>
          </p:cNvGraphicFramePr>
          <p:nvPr/>
        </p:nvGraphicFramePr>
        <p:xfrm>
          <a:off x="6553200" y="5791200"/>
          <a:ext cx="23796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1384200" imgH="228600" progId="Equation.3">
                  <p:embed/>
                </p:oleObj>
              </mc:Choice>
              <mc:Fallback>
                <p:oleObj name="Equation" r:id="rId23" imgW="1384200" imgH="228600" progId="Equation.3">
                  <p:embed/>
                  <p:pic>
                    <p:nvPicPr>
                      <p:cNvPr id="6156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791200"/>
                        <a:ext cx="23796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CE79DF-477F-471B-BA96-D2AF9BC5A8EF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sz="3600"/>
              <a:t>Numerical grids and coordinates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219200"/>
            <a:ext cx="7162800" cy="510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The discrete locations at which the variables are to be calculated are defined by the numerical grid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Numerical grid is a discrete representation of the geometric domain on which the problem is to be solved. It divides the solution domain into a finite number of sub-domains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Type of numerical grids: 1. structured (regular grid), 2. Block-structured grids, and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3. Unstructured grids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Detailed explanations of numerical grids will be presented in the last lecture of this CFD lecture series.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Different coordinates have been covered in “Introduction to CFD”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942B4DD-6567-47B0-B7CD-1CF23F33F377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  <a:noFill/>
        </p:spPr>
        <p:txBody>
          <a:bodyPr/>
          <a:lstStyle/>
          <a:p>
            <a:pPr eaLnBrk="1" hangingPunct="1"/>
            <a:r>
              <a:rPr lang="en-US" sz="2800"/>
              <a:t>Components of numerical methods</a:t>
            </a:r>
            <a:br>
              <a:rPr lang="en-US" sz="2800"/>
            </a:br>
            <a:r>
              <a:rPr lang="en-US" sz="2800"/>
              <a:t>(Solution of linear equation systems, introduction)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447800"/>
            <a:ext cx="7162800" cy="426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The result of the discretization using either FD or FV, is a system of algebraic equations, which are linear or non-linear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4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4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For non-linear case, the system must be solved using iterative methods, i.e. initial guess</a:t>
            </a:r>
            <a:r>
              <a:rPr lang="en-US" sz="2400">
                <a:sym typeface="Wingdings" pitchFamily="2" charset="2"/>
              </a:rPr>
              <a:t> iterate converged results obtained.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ym typeface="Wingdings" pitchFamily="2" charset="2"/>
              </a:rPr>
              <a:t>The matrices derived from partial differential equations are always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sparse</a:t>
            </a:r>
            <a:r>
              <a:rPr lang="en-US" sz="2400">
                <a:sym typeface="Wingdings" pitchFamily="2" charset="2"/>
              </a:rPr>
              <a:t> with the non-zero elements of the matrices lie on a small number of well-defined diagonals</a:t>
            </a:r>
            <a:endParaRPr lang="en-US" sz="2400"/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170" name="Object 53"/>
          <p:cNvGraphicFramePr>
            <a:graphicFrameLocks noChangeAspect="1"/>
          </p:cNvGraphicFramePr>
          <p:nvPr/>
        </p:nvGraphicFramePr>
        <p:xfrm>
          <a:off x="3759200" y="2357438"/>
          <a:ext cx="1498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533160" imgH="203040" progId="Equation.3">
                  <p:embed/>
                </p:oleObj>
              </mc:Choice>
              <mc:Fallback>
                <p:oleObj name="Equation" r:id="rId3" imgW="533160" imgH="203040" progId="Equation.3">
                  <p:embed/>
                  <p:pic>
                    <p:nvPicPr>
                      <p:cNvPr id="717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9200" y="2357438"/>
                        <a:ext cx="1498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027CA3-F373-4313-A7CA-C842B0AD4050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82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(direct methods)</a:t>
            </a:r>
          </a:p>
        </p:txBody>
      </p:sp>
      <p:sp>
        <p:nvSpPr>
          <p:cNvPr id="82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7772400" cy="1752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Gauss Elimination</a:t>
            </a:r>
            <a:r>
              <a:rPr lang="en-US" sz="2000"/>
              <a:t>: Basic methods for solving linear systems of algebraic equations but does not vectorize or parallelize well and is rarely used without modifications in CFD problems.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LU Decomposition</a:t>
            </a:r>
            <a:r>
              <a:rPr lang="en-US" sz="2000"/>
              <a:t>: the factorization can be performed without knowing the vector Q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  <a:sym typeface="Wingdings" pitchFamily="2" charset="2"/>
              </a:rPr>
              <a:t>Tridiagonal Systems</a:t>
            </a:r>
            <a:r>
              <a:rPr lang="en-US" sz="2000">
                <a:sym typeface="Wingdings" pitchFamily="2" charset="2"/>
              </a:rPr>
              <a:t>: </a:t>
            </a:r>
            <a:r>
              <a:rPr lang="en-US" sz="2000" i="1">
                <a:solidFill>
                  <a:schemeClr val="tx2"/>
                </a:solidFill>
                <a:sym typeface="Wingdings" pitchFamily="2" charset="2"/>
              </a:rPr>
              <a:t>Thomas Algorithm</a:t>
            </a:r>
            <a:r>
              <a:rPr lang="en-US" sz="2000">
                <a:sym typeface="Wingdings" pitchFamily="2" charset="2"/>
              </a:rPr>
              <a:t> or </a:t>
            </a:r>
            <a:r>
              <a:rPr lang="en-US" sz="2000" i="1">
                <a:solidFill>
                  <a:schemeClr val="tx2"/>
                </a:solidFill>
                <a:sym typeface="Wingdings" pitchFamily="2" charset="2"/>
              </a:rPr>
              <a:t>Tridiagonal Matrix Algorithm (TDMA)  P95</a:t>
            </a:r>
            <a:endParaRPr lang="en-US" sz="2000" i="1">
              <a:solidFill>
                <a:schemeClr val="tx2"/>
              </a:solidFill>
            </a:endParaRPr>
          </a:p>
        </p:txBody>
      </p:sp>
      <p:sp>
        <p:nvSpPr>
          <p:cNvPr id="8208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8194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5105400"/>
          <a:ext cx="35814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790640" imgH="241200" progId="Equation.3">
                  <p:embed/>
                </p:oleObj>
              </mc:Choice>
              <mc:Fallback>
                <p:oleObj name="Equation" r:id="rId3" imgW="1790640" imgH="241200" progId="Equation.3">
                  <p:embed/>
                  <p:pic>
                    <p:nvPicPr>
                      <p:cNvPr id="819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05400"/>
                        <a:ext cx="35814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27"/>
          <p:cNvGraphicFramePr>
            <a:graphicFrameLocks noChangeAspect="1"/>
          </p:cNvGraphicFramePr>
          <p:nvPr/>
        </p:nvGraphicFramePr>
        <p:xfrm>
          <a:off x="642938" y="5641975"/>
          <a:ext cx="240506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117440" imgH="457200" progId="Equation.3">
                  <p:embed/>
                </p:oleObj>
              </mc:Choice>
              <mc:Fallback>
                <p:oleObj name="Equation" r:id="rId5" imgW="1117440" imgH="457200" progId="Equation.3">
                  <p:embed/>
                  <p:pic>
                    <p:nvPicPr>
                      <p:cNvPr id="819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641975"/>
                        <a:ext cx="2405062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28"/>
          <p:cNvGraphicFramePr>
            <a:graphicFrameLocks noChangeAspect="1"/>
          </p:cNvGraphicFramePr>
          <p:nvPr/>
        </p:nvGraphicFramePr>
        <p:xfrm>
          <a:off x="3454400" y="5721350"/>
          <a:ext cx="19558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079280" imgH="457200" progId="Equation.3">
                  <p:embed/>
                </p:oleObj>
              </mc:Choice>
              <mc:Fallback>
                <p:oleObj name="Equation" r:id="rId7" imgW="1079280" imgH="457200" progId="Equation.3">
                  <p:embed/>
                  <p:pic>
                    <p:nvPicPr>
                      <p:cNvPr id="819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721350"/>
                        <a:ext cx="19558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9"/>
          <p:cNvGraphicFramePr>
            <a:graphicFrameLocks noChangeAspect="1"/>
          </p:cNvGraphicFramePr>
          <p:nvPr/>
        </p:nvGraphicFramePr>
        <p:xfrm>
          <a:off x="5900738" y="5721350"/>
          <a:ext cx="20240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117440" imgH="457200" progId="Equation.3">
                  <p:embed/>
                </p:oleObj>
              </mc:Choice>
              <mc:Fallback>
                <p:oleObj name="Equation" r:id="rId9" imgW="1117440" imgH="457200" progId="Equation.3">
                  <p:embed/>
                  <p:pic>
                    <p:nvPicPr>
                      <p:cNvPr id="81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5721350"/>
                        <a:ext cx="20240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30"/>
          <p:cNvGraphicFramePr>
            <a:graphicFrameLocks noChangeAspect="1"/>
          </p:cNvGraphicFramePr>
          <p:nvPr/>
        </p:nvGraphicFramePr>
        <p:xfrm>
          <a:off x="228600" y="1981200"/>
          <a:ext cx="2895600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2361960" imgH="1396800" progId="Equation.3">
                  <p:embed/>
                </p:oleObj>
              </mc:Choice>
              <mc:Fallback>
                <p:oleObj name="Equation" r:id="rId11" imgW="2361960" imgH="1396800" progId="Equation.3">
                  <p:embed/>
                  <p:pic>
                    <p:nvPicPr>
                      <p:cNvPr id="81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2895600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31"/>
          <p:cNvGraphicFramePr>
            <a:graphicFrameLocks noChangeAspect="1"/>
          </p:cNvGraphicFramePr>
          <p:nvPr/>
        </p:nvGraphicFramePr>
        <p:xfrm>
          <a:off x="3276600" y="1981200"/>
          <a:ext cx="2879725" cy="171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2349360" imgH="1396800" progId="Equation.3">
                  <p:embed/>
                </p:oleObj>
              </mc:Choice>
              <mc:Fallback>
                <p:oleObj name="Equation" r:id="rId13" imgW="2349360" imgH="1396800" progId="Equation.3">
                  <p:embed/>
                  <p:pic>
                    <p:nvPicPr>
                      <p:cNvPr id="81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2879725" cy="171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32"/>
          <p:cNvGraphicFramePr>
            <a:graphicFrameLocks noChangeAspect="1"/>
          </p:cNvGraphicFramePr>
          <p:nvPr/>
        </p:nvGraphicFramePr>
        <p:xfrm>
          <a:off x="6629400" y="1905000"/>
          <a:ext cx="11271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622080" imgH="431640" progId="Equation.3">
                  <p:embed/>
                </p:oleObj>
              </mc:Choice>
              <mc:Fallback>
                <p:oleObj name="Equation" r:id="rId15" imgW="622080" imgH="431640" progId="Equation.3">
                  <p:embed/>
                  <p:pic>
                    <p:nvPicPr>
                      <p:cNvPr id="82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905000"/>
                        <a:ext cx="11271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33"/>
          <p:cNvGraphicFramePr>
            <a:graphicFrameLocks noChangeAspect="1"/>
          </p:cNvGraphicFramePr>
          <p:nvPr/>
        </p:nvGraphicFramePr>
        <p:xfrm>
          <a:off x="6324600" y="2667000"/>
          <a:ext cx="20574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1244520" imgH="647640" progId="Equation.3">
                  <p:embed/>
                </p:oleObj>
              </mc:Choice>
              <mc:Fallback>
                <p:oleObj name="Equation" r:id="rId17" imgW="1244520" imgH="647640" progId="Equation.3">
                  <p:embed/>
                  <p:pic>
                    <p:nvPicPr>
                      <p:cNvPr id="820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67000"/>
                        <a:ext cx="20574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34"/>
          <p:cNvGraphicFramePr>
            <a:graphicFrameLocks noChangeAspect="1"/>
          </p:cNvGraphicFramePr>
          <p:nvPr/>
        </p:nvGraphicFramePr>
        <p:xfrm>
          <a:off x="3683000" y="4191000"/>
          <a:ext cx="1041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9" imgW="520560" imgH="177480" progId="Equation.3">
                  <p:embed/>
                </p:oleObj>
              </mc:Choice>
              <mc:Fallback>
                <p:oleObj name="Equation" r:id="rId19" imgW="520560" imgH="177480" progId="Equation.3">
                  <p:embed/>
                  <p:pic>
                    <p:nvPicPr>
                      <p:cNvPr id="820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4191000"/>
                        <a:ext cx="10414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35"/>
          <p:cNvGraphicFramePr>
            <a:graphicFrameLocks noChangeAspect="1"/>
          </p:cNvGraphicFramePr>
          <p:nvPr/>
        </p:nvGraphicFramePr>
        <p:xfrm>
          <a:off x="5156200" y="4191000"/>
          <a:ext cx="1016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1" imgW="507960" imgH="177480" progId="Equation.3">
                  <p:embed/>
                </p:oleObj>
              </mc:Choice>
              <mc:Fallback>
                <p:oleObj name="Equation" r:id="rId21" imgW="507960" imgH="177480" progId="Equation.3">
                  <p:embed/>
                  <p:pic>
                    <p:nvPicPr>
                      <p:cNvPr id="820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200" y="4191000"/>
                        <a:ext cx="1016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36"/>
          <p:cNvGraphicFramePr>
            <a:graphicFrameLocks noChangeAspect="1"/>
          </p:cNvGraphicFramePr>
          <p:nvPr/>
        </p:nvGraphicFramePr>
        <p:xfrm>
          <a:off x="6553200" y="4165600"/>
          <a:ext cx="1016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3" imgW="507960" imgH="203040" progId="Equation.3">
                  <p:embed/>
                </p:oleObj>
              </mc:Choice>
              <mc:Fallback>
                <p:oleObj name="Equation" r:id="rId23" imgW="507960" imgH="203040" progId="Equation.3">
                  <p:embed/>
                  <p:pic>
                    <p:nvPicPr>
                      <p:cNvPr id="820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65600"/>
                        <a:ext cx="1016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A1F5477-58FA-4BF6-94F1-1F6C573F7DBF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9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(iterative methods)</a:t>
            </a:r>
          </a:p>
        </p:txBody>
      </p:sp>
      <p:sp>
        <p:nvSpPr>
          <p:cNvPr id="9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1752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Why use iterative methods</a:t>
            </a:r>
            <a:r>
              <a:rPr lang="en-US" sz="2000"/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/>
              <a:t>     1. in CFD, the cost of direct methods is too high since the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/>
              <a:t>         triangular factors of sparse matrices are not sparse.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/>
              <a:t>     2. Discretization error is larger than the accuracy of the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/>
              <a:t>         computer arithmetic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Purpose of iteration methods</a:t>
            </a:r>
            <a:r>
              <a:rPr lang="en-US" sz="2000"/>
              <a:t>: drive both the residual and iterative error to be zero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/>
              <a:t>Rapid convergence of an iterative method is key to its effectiveness.</a:t>
            </a:r>
          </a:p>
        </p:txBody>
      </p:sp>
      <p:sp>
        <p:nvSpPr>
          <p:cNvPr id="9228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18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676400" y="4343400"/>
          <a:ext cx="13890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533160" imgH="203040" progId="Equation.3">
                  <p:embed/>
                </p:oleObj>
              </mc:Choice>
              <mc:Fallback>
                <p:oleObj name="Equation" r:id="rId3" imgW="533160" imgH="203040" progId="Equation.3">
                  <p:embed/>
                  <p:pic>
                    <p:nvPicPr>
                      <p:cNvPr id="921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43400"/>
                        <a:ext cx="13890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5"/>
          <p:cNvGraphicFramePr>
            <a:graphicFrameLocks noChangeAspect="1"/>
          </p:cNvGraphicFramePr>
          <p:nvPr/>
        </p:nvGraphicFramePr>
        <p:xfrm>
          <a:off x="3429000" y="4267200"/>
          <a:ext cx="23145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888840" imgH="228600" progId="Equation.3">
                  <p:embed/>
                </p:oleObj>
              </mc:Choice>
              <mc:Fallback>
                <p:oleObj name="Equation" r:id="rId5" imgW="888840" imgH="228600" progId="Equation.3">
                  <p:embed/>
                  <p:pic>
                    <p:nvPicPr>
                      <p:cNvPr id="92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67200"/>
                        <a:ext cx="23145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16"/>
          <p:cNvGraphicFramePr>
            <a:graphicFrameLocks noChangeAspect="1"/>
          </p:cNvGraphicFramePr>
          <p:nvPr/>
        </p:nvGraphicFramePr>
        <p:xfrm>
          <a:off x="6172200" y="4267200"/>
          <a:ext cx="20161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774360" imgH="203040" progId="Equation.3">
                  <p:embed/>
                </p:oleObj>
              </mc:Choice>
              <mc:Fallback>
                <p:oleObj name="Equation" r:id="rId7" imgW="774360" imgH="203040" progId="Equation.3">
                  <p:embed/>
                  <p:pic>
                    <p:nvPicPr>
                      <p:cNvPr id="922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20161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8"/>
          <p:cNvGraphicFramePr>
            <a:graphicFrameLocks noChangeAspect="1"/>
          </p:cNvGraphicFramePr>
          <p:nvPr/>
        </p:nvGraphicFramePr>
        <p:xfrm>
          <a:off x="3657600" y="5029200"/>
          <a:ext cx="16192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622080" imgH="228600" progId="Equation.3">
                  <p:embed/>
                </p:oleObj>
              </mc:Choice>
              <mc:Fallback>
                <p:oleObj name="Equation" r:id="rId9" imgW="622080" imgH="228600" progId="Equation.3">
                  <p:embed/>
                  <p:pic>
                    <p:nvPicPr>
                      <p:cNvPr id="9221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029200"/>
                        <a:ext cx="16192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1279525" y="5653088"/>
            <a:ext cx="402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Approximate solution after n iteration</a:t>
            </a:r>
          </a:p>
        </p:txBody>
      </p:sp>
      <p:graphicFrame>
        <p:nvGraphicFramePr>
          <p:cNvPr id="9222" name="Object 20"/>
          <p:cNvGraphicFramePr>
            <a:graphicFrameLocks noChangeAspect="1"/>
          </p:cNvGraphicFramePr>
          <p:nvPr/>
        </p:nvGraphicFramePr>
        <p:xfrm>
          <a:off x="914400" y="5646738"/>
          <a:ext cx="4095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215640" imgH="190440" progId="Equation.3">
                  <p:embed/>
                </p:oleObj>
              </mc:Choice>
              <mc:Fallback>
                <p:oleObj name="Equation" r:id="rId11" imgW="215640" imgH="190440" progId="Equation.3">
                  <p:embed/>
                  <p:pic>
                    <p:nvPicPr>
                      <p:cNvPr id="922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46738"/>
                        <a:ext cx="409575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21"/>
          <p:cNvSpPr txBox="1">
            <a:spLocks noChangeArrowheads="1"/>
          </p:cNvSpPr>
          <p:nvPr/>
        </p:nvSpPr>
        <p:spPr bwMode="auto">
          <a:xfrm>
            <a:off x="6862763" y="5638800"/>
            <a:ext cx="985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residual</a:t>
            </a:r>
          </a:p>
        </p:txBody>
      </p:sp>
      <p:graphicFrame>
        <p:nvGraphicFramePr>
          <p:cNvPr id="9223" name="Object 22"/>
          <p:cNvGraphicFramePr>
            <a:graphicFrameLocks noChangeAspect="1"/>
          </p:cNvGraphicFramePr>
          <p:nvPr/>
        </p:nvGraphicFramePr>
        <p:xfrm>
          <a:off x="6548438" y="5602288"/>
          <a:ext cx="38576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203040" imgH="228600" progId="Equation.3">
                  <p:embed/>
                </p:oleObj>
              </mc:Choice>
              <mc:Fallback>
                <p:oleObj name="Equation" r:id="rId13" imgW="203040" imgH="228600" progId="Equation.3">
                  <p:embed/>
                  <p:pic>
                    <p:nvPicPr>
                      <p:cNvPr id="92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8438" y="5602288"/>
                        <a:ext cx="385762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23"/>
          <p:cNvGraphicFramePr>
            <a:graphicFrameLocks noChangeAspect="1"/>
          </p:cNvGraphicFramePr>
          <p:nvPr/>
        </p:nvGraphicFramePr>
        <p:xfrm>
          <a:off x="957263" y="6096000"/>
          <a:ext cx="3381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177480" imgH="203040" progId="Equation.3">
                  <p:embed/>
                </p:oleObj>
              </mc:Choice>
              <mc:Fallback>
                <p:oleObj name="Equation" r:id="rId15" imgW="177480" imgH="203040" progId="Equation.3">
                  <p:embed/>
                  <p:pic>
                    <p:nvPicPr>
                      <p:cNvPr id="92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6096000"/>
                        <a:ext cx="338137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24"/>
          <p:cNvSpPr txBox="1">
            <a:spLocks noChangeArrowheads="1"/>
          </p:cNvSpPr>
          <p:nvPr/>
        </p:nvSpPr>
        <p:spPr bwMode="auto">
          <a:xfrm>
            <a:off x="1295400" y="6080125"/>
            <a:ext cx="159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Iteration error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624E19-F273-4367-975A-6E582DE9C93E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(iterative methods, cont’d)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72400" cy="3810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Typical iterative methods</a:t>
            </a:r>
            <a:r>
              <a:rPr lang="en-US" sz="2400"/>
              <a:t>: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1. Jacobi method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2. Gauss-Seidel method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3. Successive Over-Relaxation (SOR), or LSOR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4. Alternative Direction Implicit (ADI) method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5. Conjugate Gradient Methods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6. Biconjugate Gradients and CGSTAB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7. Multigrid Methods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0220CD-E79C-4069-9703-95674524A727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10253" name="Rectangle 27"/>
          <p:cNvSpPr>
            <a:spLocks noChangeArrowheads="1"/>
          </p:cNvSpPr>
          <p:nvPr/>
        </p:nvSpPr>
        <p:spPr bwMode="auto">
          <a:xfrm>
            <a:off x="3505200" y="1752600"/>
            <a:ext cx="1981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26"/>
          <p:cNvSpPr>
            <a:spLocks noChangeArrowheads="1"/>
          </p:cNvSpPr>
          <p:nvPr/>
        </p:nvSpPr>
        <p:spPr bwMode="auto">
          <a:xfrm>
            <a:off x="1143000" y="1752600"/>
            <a:ext cx="1981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25"/>
          <p:cNvSpPr>
            <a:spLocks noChangeArrowheads="1"/>
          </p:cNvSpPr>
          <p:nvPr/>
        </p:nvSpPr>
        <p:spPr bwMode="auto">
          <a:xfrm>
            <a:off x="3048000" y="3505200"/>
            <a:ext cx="3962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24"/>
          <p:cNvSpPr>
            <a:spLocks noChangeArrowheads="1"/>
          </p:cNvSpPr>
          <p:nvPr/>
        </p:nvSpPr>
        <p:spPr bwMode="auto">
          <a:xfrm>
            <a:off x="609600" y="3505200"/>
            <a:ext cx="2209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21"/>
          <p:cNvSpPr>
            <a:spLocks noChangeArrowheads="1"/>
          </p:cNvSpPr>
          <p:nvPr/>
        </p:nvSpPr>
        <p:spPr bwMode="auto">
          <a:xfrm>
            <a:off x="2895600" y="5181600"/>
            <a:ext cx="4038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228600" y="5181600"/>
            <a:ext cx="2514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(iterative methods, examples)</a:t>
            </a:r>
          </a:p>
        </p:txBody>
      </p:sp>
      <p:sp>
        <p:nvSpPr>
          <p:cNvPr id="102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95400"/>
            <a:ext cx="7772400" cy="45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Jacobi method</a:t>
            </a:r>
            <a:r>
              <a:rPr lang="en-US" sz="2400"/>
              <a:t>:</a:t>
            </a:r>
          </a:p>
        </p:txBody>
      </p:sp>
      <p:sp>
        <p:nvSpPr>
          <p:cNvPr id="10261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4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143000" y="1676400"/>
          <a:ext cx="1905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102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1905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3471863" y="1752600"/>
          <a:ext cx="20224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168200" imgH="444240" progId="Equation.DSMT4">
                  <p:embed/>
                </p:oleObj>
              </mc:Choice>
              <mc:Fallback>
                <p:oleObj name="Equation" r:id="rId5" imgW="1168200" imgH="444240" progId="Equation.DSMT4">
                  <p:embed/>
                  <p:pic>
                    <p:nvPicPr>
                      <p:cNvPr id="102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1752600"/>
                        <a:ext cx="20224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Rectangle 8"/>
          <p:cNvSpPr>
            <a:spLocks noChangeArrowheads="1"/>
          </p:cNvSpPr>
          <p:nvPr/>
        </p:nvSpPr>
        <p:spPr bwMode="auto">
          <a:xfrm>
            <a:off x="762000" y="2590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ahoma" charset="0"/>
              </a:rPr>
              <a:t>Gauss-Seidel method</a:t>
            </a:r>
            <a:r>
              <a:rPr lang="en-US">
                <a:latin typeface="Tahoma" charset="0"/>
              </a:rPr>
              <a:t>: similar to Jacobi method, but most recently computed values of all    are used in all computations.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/>
        </p:nvGraphicFramePr>
        <p:xfrm>
          <a:off x="5791200" y="1828800"/>
          <a:ext cx="17065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774360" imgH="215640" progId="Equation.3">
                  <p:embed/>
                </p:oleObj>
              </mc:Choice>
              <mc:Fallback>
                <p:oleObj name="Equation" r:id="rId7" imgW="774360" imgH="215640" progId="Equation.3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28800"/>
                        <a:ext cx="17065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/>
        </p:nvGraphicFramePr>
        <p:xfrm>
          <a:off x="6172200" y="2895600"/>
          <a:ext cx="31273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203040" imgH="228600" progId="Equation.3">
                  <p:embed/>
                </p:oleObj>
              </mc:Choice>
              <mc:Fallback>
                <p:oleObj name="Equation" r:id="rId9" imgW="203040" imgH="228600" progId="Equation.3">
                  <p:embed/>
                  <p:pic>
                    <p:nvPicPr>
                      <p:cNvPr id="102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895600"/>
                        <a:ext cx="312738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/>
        </p:nvGraphicFramePr>
        <p:xfrm>
          <a:off x="609600" y="3489325"/>
          <a:ext cx="2209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1002960" imgH="457200" progId="Equation.3">
                  <p:embed/>
                </p:oleObj>
              </mc:Choice>
              <mc:Fallback>
                <p:oleObj name="Equation" r:id="rId11" imgW="1002960" imgH="457200" progId="Equation.3">
                  <p:embed/>
                  <p:pic>
                    <p:nvPicPr>
                      <p:cNvPr id="102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89325"/>
                        <a:ext cx="220980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/>
        </p:nvGraphicFramePr>
        <p:xfrm>
          <a:off x="3036888" y="3505200"/>
          <a:ext cx="39735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2" imgW="1904760" imgH="444240" progId="Equation.DSMT4">
                  <p:embed/>
                </p:oleObj>
              </mc:Choice>
              <mc:Fallback>
                <p:oleObj name="Equation" r:id="rId12" imgW="1904760" imgH="444240" progId="Equation.DSMT4">
                  <p:embed/>
                  <p:pic>
                    <p:nvPicPr>
                      <p:cNvPr id="1024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888" y="3505200"/>
                        <a:ext cx="397351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4"/>
          <p:cNvGraphicFramePr>
            <a:graphicFrameLocks noChangeAspect="1"/>
          </p:cNvGraphicFramePr>
          <p:nvPr/>
        </p:nvGraphicFramePr>
        <p:xfrm>
          <a:off x="7239000" y="3733800"/>
          <a:ext cx="17065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4" imgW="774360" imgH="215640" progId="Equation.3">
                  <p:embed/>
                </p:oleObj>
              </mc:Choice>
              <mc:Fallback>
                <p:oleObj name="Equation" r:id="rId14" imgW="774360" imgH="215640" progId="Equation.3">
                  <p:embed/>
                  <p:pic>
                    <p:nvPicPr>
                      <p:cNvPr id="1024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733800"/>
                        <a:ext cx="17065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Rectangle 16"/>
          <p:cNvSpPr>
            <a:spLocks noChangeArrowheads="1"/>
          </p:cNvSpPr>
          <p:nvPr/>
        </p:nvSpPr>
        <p:spPr bwMode="auto">
          <a:xfrm>
            <a:off x="838200" y="4572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ahoma" charset="0"/>
              </a:rPr>
              <a:t>Successive Overrelaxation (SOR):</a:t>
            </a:r>
            <a:endParaRPr lang="en-US">
              <a:latin typeface="Tahoma" charset="0"/>
            </a:endParaRPr>
          </a:p>
        </p:txBody>
      </p:sp>
      <p:graphicFrame>
        <p:nvGraphicFramePr>
          <p:cNvPr id="10249" name="Object 17"/>
          <p:cNvGraphicFramePr>
            <a:graphicFrameLocks noChangeAspect="1"/>
          </p:cNvGraphicFramePr>
          <p:nvPr/>
        </p:nvGraphicFramePr>
        <p:xfrm>
          <a:off x="255588" y="5165725"/>
          <a:ext cx="24622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6" imgW="1117440" imgH="457200" progId="Equation.3">
                  <p:embed/>
                </p:oleObj>
              </mc:Choice>
              <mc:Fallback>
                <p:oleObj name="Equation" r:id="rId16" imgW="1117440" imgH="457200" progId="Equation.3">
                  <p:embed/>
                  <p:pic>
                    <p:nvPicPr>
                      <p:cNvPr id="1024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5165725"/>
                        <a:ext cx="2462212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8"/>
          <p:cNvGraphicFramePr>
            <a:graphicFrameLocks noChangeAspect="1"/>
          </p:cNvGraphicFramePr>
          <p:nvPr/>
        </p:nvGraphicFramePr>
        <p:xfrm>
          <a:off x="2825750" y="5181600"/>
          <a:ext cx="41957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8" imgW="1904760" imgH="444240" progId="Equation.DSMT4">
                  <p:embed/>
                </p:oleObj>
              </mc:Choice>
              <mc:Fallback>
                <p:oleObj name="Equation" r:id="rId18" imgW="1904760" imgH="444240" progId="Equation.DSMT4">
                  <p:embed/>
                  <p:pic>
                    <p:nvPicPr>
                      <p:cNvPr id="1025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5181600"/>
                        <a:ext cx="41957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9"/>
          <p:cNvGraphicFramePr>
            <a:graphicFrameLocks noChangeAspect="1"/>
          </p:cNvGraphicFramePr>
          <p:nvPr/>
        </p:nvGraphicFramePr>
        <p:xfrm>
          <a:off x="7086600" y="5410200"/>
          <a:ext cx="17065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0" imgW="774360" imgH="215640" progId="Equation.3">
                  <p:embed/>
                </p:oleObj>
              </mc:Choice>
              <mc:Fallback>
                <p:oleObj name="Equation" r:id="rId20" imgW="774360" imgH="215640" progId="Equation.3">
                  <p:embed/>
                  <p:pic>
                    <p:nvPicPr>
                      <p:cNvPr id="1025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5410200"/>
                        <a:ext cx="17065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A3228E-58C9-444C-AC5B-56415225C10A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Outline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77200" cy="4724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/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AutoNum type="arabicPeriod"/>
            </a:pPr>
            <a:r>
              <a:rPr lang="en-US" sz="2400"/>
              <a:t>Introduction to Numerical Methods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AutoNum type="arabicPeriod"/>
            </a:pPr>
            <a:r>
              <a:rPr lang="en-US" sz="2400"/>
              <a:t>Components of Numerical Methods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2.1. Properties of Numerical Methods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2.2. Discretization Methods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2.3. Application of Numerical methods in PDE 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2.4. Numerical Grid and Coordinates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2.5. Solution of Linear Equation System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None/>
            </a:pPr>
            <a:r>
              <a:rPr lang="en-US" sz="2400"/>
              <a:t>       2.6. Convergence Criteria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AutoNum type="arabicPeriod" startAt="3"/>
            </a:pPr>
            <a:r>
              <a:rPr lang="en-US" sz="2400"/>
              <a:t>Methods for Unsteady Problems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AutoNum type="arabicPeriod" startAt="3"/>
            </a:pPr>
            <a:r>
              <a:rPr lang="en-US" sz="2400"/>
              <a:t>Solution of Navier-Stokes Equations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0066FF"/>
              </a:buClr>
              <a:buSzPct val="110000"/>
              <a:buFontTx/>
              <a:buAutoNum type="arabicPeriod" startAt="5"/>
            </a:pPr>
            <a:r>
              <a:rPr lang="en-US" sz="2400"/>
              <a:t>Example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2"/>
              </a:buClr>
              <a:buSzPct val="110000"/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B3A472-C910-4B61-877D-D4F66E61B3AC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(coupled equations and their solutions)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72400" cy="3352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Definition: </a:t>
            </a:r>
            <a:r>
              <a:rPr lang="en-US" sz="2400"/>
              <a:t>Most problems in fluid dynamics require solution of coupled systems of equations, i.e. dominant variable of each equation occurs in some of the other equations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Solution approaches:</a:t>
            </a:r>
            <a:r>
              <a:rPr lang="en-US" sz="240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1. </a:t>
            </a:r>
            <a:r>
              <a:rPr lang="en-US" sz="2400">
                <a:solidFill>
                  <a:schemeClr val="tx2"/>
                </a:solidFill>
              </a:rPr>
              <a:t>Simultaneous solution</a:t>
            </a:r>
            <a:r>
              <a:rPr lang="en-US" sz="2400"/>
              <a:t>: all variables are solved for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    simultaneously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2. </a:t>
            </a:r>
            <a:r>
              <a:rPr lang="en-US" sz="2400">
                <a:solidFill>
                  <a:schemeClr val="tx2"/>
                </a:solidFill>
              </a:rPr>
              <a:t>Sequential Solution</a:t>
            </a:r>
            <a:r>
              <a:rPr lang="en-US" sz="2400"/>
              <a:t>: Each equation is solved for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   its dominant variable, treating the other variables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   as known, and iterating until the solution is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/>
              <a:t>        obtained.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For sequential solution, inner iterations and outer iterations are necessary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B2EF768-8505-4A55-970F-D02E7678D847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(non-linear equations and their solutions)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72400" cy="42672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Definition: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/>
              <a:t>Given the continuous nonlinear function f(x), find the value x=</a:t>
            </a:r>
            <a:r>
              <a:rPr lang="el-GR" sz="2400" dirty="0">
                <a:latin typeface="Arial" charset="0"/>
                <a:cs typeface="Arial" charset="0"/>
              </a:rPr>
              <a:t>α</a:t>
            </a:r>
            <a:r>
              <a:rPr lang="en-US" sz="2400" dirty="0">
                <a:latin typeface="Arial" charset="0"/>
                <a:cs typeface="Arial" charset="0"/>
              </a:rPr>
              <a:t>, such that f(</a:t>
            </a:r>
            <a:r>
              <a:rPr lang="el-GR" sz="2400" dirty="0">
                <a:latin typeface="Arial" charset="0"/>
                <a:cs typeface="Arial" charset="0"/>
              </a:rPr>
              <a:t>α</a:t>
            </a:r>
            <a:r>
              <a:rPr lang="en-US" sz="2400" dirty="0">
                <a:latin typeface="Arial" charset="0"/>
                <a:cs typeface="Arial" charset="0"/>
              </a:rPr>
              <a:t>)=0 or f(</a:t>
            </a:r>
            <a:r>
              <a:rPr lang="el-GR" sz="2400" dirty="0">
                <a:latin typeface="Arial" charset="0"/>
                <a:cs typeface="Arial" charset="0"/>
              </a:rPr>
              <a:t>α</a:t>
            </a:r>
            <a:r>
              <a:rPr lang="en-US" sz="2400" dirty="0">
                <a:latin typeface="Arial" charset="0"/>
                <a:cs typeface="Arial" charset="0"/>
              </a:rPr>
              <a:t>)=</a:t>
            </a:r>
            <a:r>
              <a:rPr lang="el-GR" sz="2400" dirty="0">
                <a:latin typeface="Arial" charset="0"/>
                <a:cs typeface="Arial" charset="0"/>
              </a:rPr>
              <a:t>β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Solution approaches:</a:t>
            </a:r>
            <a:r>
              <a:rPr lang="en-US" sz="2400" dirty="0"/>
              <a:t>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 1. </a:t>
            </a:r>
            <a:r>
              <a:rPr lang="en-US" sz="2400" dirty="0">
                <a:solidFill>
                  <a:schemeClr val="tx2"/>
                </a:solidFill>
              </a:rPr>
              <a:t>Newton-like Techniques: </a:t>
            </a:r>
            <a:r>
              <a:rPr lang="en-US" sz="2400" dirty="0"/>
              <a:t>root finding algorithm,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/>
              <a:t>faster but need good estimation of the solution. Seldom used for solving Navier-Stokes equations. 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 2. </a:t>
            </a:r>
            <a:r>
              <a:rPr lang="en-US" sz="2400" dirty="0">
                <a:solidFill>
                  <a:schemeClr val="tx2"/>
                </a:solidFill>
              </a:rPr>
              <a:t>Global</a:t>
            </a:r>
            <a:r>
              <a:rPr lang="en-US" sz="2400" dirty="0"/>
              <a:t>: guarantee not to diverge but slower, such as sequential decoupled method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1266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4114800"/>
          <a:ext cx="3733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752480" imgH="241200" progId="Equation.3">
                  <p:embed/>
                </p:oleObj>
              </mc:Choice>
              <mc:Fallback>
                <p:oleObj name="Equation" r:id="rId3" imgW="1752480" imgH="241200" progId="Equation.3">
                  <p:embed/>
                  <p:pic>
                    <p:nvPicPr>
                      <p:cNvPr id="1126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37338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7"/>
          <p:cNvGraphicFramePr>
            <a:graphicFrameLocks noChangeAspect="1"/>
          </p:cNvGraphicFramePr>
          <p:nvPr/>
        </p:nvGraphicFramePr>
        <p:xfrm>
          <a:off x="5180013" y="3886200"/>
          <a:ext cx="251618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180800" imgH="431640" progId="Equation.3">
                  <p:embed/>
                </p:oleObj>
              </mc:Choice>
              <mc:Fallback>
                <p:oleObj name="Equation" r:id="rId5" imgW="1180800" imgH="431640" progId="Equation.3">
                  <p:embed/>
                  <p:pic>
                    <p:nvPicPr>
                      <p:cNvPr id="1126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013" y="3886200"/>
                        <a:ext cx="251618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562386-6FBC-47E7-B6B3-18A8460AA260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077200" cy="1143000"/>
          </a:xfrm>
        </p:spPr>
        <p:txBody>
          <a:bodyPr/>
          <a:lstStyle/>
          <a:p>
            <a:pPr eaLnBrk="1" hangingPunct="1"/>
            <a:r>
              <a:rPr lang="en-US" sz="3200"/>
              <a:t>Solution of linear equation systems (convergence criteria and iteration errors)</a:t>
            </a:r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95400"/>
            <a:ext cx="7086600" cy="1905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Convergence Criteria: </a:t>
            </a:r>
            <a:r>
              <a:rPr lang="en-US" sz="2400" dirty="0"/>
              <a:t>Used to determine when to quit for iteration method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1. Difference between two successive iterates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2. Order drops of the residuals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3. Integral variable vs. iteration history </a:t>
            </a:r>
          </a:p>
        </p:txBody>
      </p:sp>
      <p:sp>
        <p:nvSpPr>
          <p:cNvPr id="12298" name="Text Box 4"/>
          <p:cNvSpPr txBox="1">
            <a:spLocks noChangeArrowheads="1"/>
          </p:cNvSpPr>
          <p:nvPr/>
        </p:nvSpPr>
        <p:spPr bwMode="auto">
          <a:xfrm>
            <a:off x="1393825" y="5173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2299" name="Rectangle 5"/>
          <p:cNvSpPr>
            <a:spLocks noChangeArrowheads="1"/>
          </p:cNvSpPr>
          <p:nvPr/>
        </p:nvSpPr>
        <p:spPr bwMode="auto">
          <a:xfrm>
            <a:off x="762000" y="4876800"/>
            <a:ext cx="7086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Tahoma" charset="0"/>
              </a:rPr>
              <a:t>Inner iterations </a:t>
            </a:r>
            <a:r>
              <a:rPr lang="en-US">
                <a:latin typeface="Tahoma" charset="0"/>
              </a:rPr>
              <a:t>can be stopped when the residual has fallen by one to two orders of magnitude.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latin typeface="Tahoma" charset="0"/>
              </a:rPr>
              <a:t>Details on how to estimate iterative errors have been presented in CFD lecture.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endParaRPr lang="en-US">
              <a:latin typeface="Tahoma" charset="0"/>
            </a:endParaRPr>
          </a:p>
        </p:txBody>
      </p:sp>
      <p:graphicFrame>
        <p:nvGraphicFramePr>
          <p:cNvPr id="12290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205163"/>
          <a:ext cx="11303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698400" imgH="279360" progId="Equation.3">
                  <p:embed/>
                </p:oleObj>
              </mc:Choice>
              <mc:Fallback>
                <p:oleObj name="Equation" r:id="rId3" imgW="698400" imgH="279360" progId="Equation.3">
                  <p:embed/>
                  <p:pic>
                    <p:nvPicPr>
                      <p:cNvPr id="122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05163"/>
                        <a:ext cx="11303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4876800" y="3200400"/>
          <a:ext cx="15208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39600" imgH="279360" progId="Equation.3">
                  <p:embed/>
                </p:oleObj>
              </mc:Choice>
              <mc:Fallback>
                <p:oleObj name="Equation" r:id="rId5" imgW="939600" imgH="279360" progId="Equation.3">
                  <p:embed/>
                  <p:pic>
                    <p:nvPicPr>
                      <p:cNvPr id="1229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1520825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295400" y="3852863"/>
          <a:ext cx="141763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876240" imgH="444240" progId="Equation.3">
                  <p:embed/>
                </p:oleObj>
              </mc:Choice>
              <mc:Fallback>
                <p:oleObj name="Equation" r:id="rId7" imgW="876240" imgH="444240" progId="Equation.3">
                  <p:embed/>
                  <p:pic>
                    <p:nvPicPr>
                      <p:cNvPr id="1229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52863"/>
                        <a:ext cx="141763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0"/>
          <p:cNvGraphicFramePr>
            <a:graphicFrameLocks noChangeAspect="1"/>
          </p:cNvGraphicFramePr>
          <p:nvPr/>
        </p:nvGraphicFramePr>
        <p:xfrm>
          <a:off x="3429000" y="3825875"/>
          <a:ext cx="14589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901440" imgH="507960" progId="Equation.3">
                  <p:embed/>
                </p:oleObj>
              </mc:Choice>
              <mc:Fallback>
                <p:oleObj name="Equation" r:id="rId9" imgW="901440" imgH="507960" progId="Equation.3">
                  <p:embed/>
                  <p:pic>
                    <p:nvPicPr>
                      <p:cNvPr id="1229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25875"/>
                        <a:ext cx="1458913" cy="82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1"/>
          <p:cNvGraphicFramePr>
            <a:graphicFrameLocks noChangeAspect="1"/>
          </p:cNvGraphicFramePr>
          <p:nvPr/>
        </p:nvGraphicFramePr>
        <p:xfrm>
          <a:off x="5638800" y="3810000"/>
          <a:ext cx="20129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1244520" imgH="520560" progId="Equation.3">
                  <p:embed/>
                </p:oleObj>
              </mc:Choice>
              <mc:Fallback>
                <p:oleObj name="Equation" r:id="rId11" imgW="1244520" imgH="520560" progId="Equation.3">
                  <p:embed/>
                  <p:pic>
                    <p:nvPicPr>
                      <p:cNvPr id="1229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10000"/>
                        <a:ext cx="201295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651125" y="3200400"/>
            <a:ext cx="1519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(for all i, j)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481763" y="3200400"/>
            <a:ext cx="151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(for all i, j)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98F2FB-87BF-4286-B4FC-2288D3408DF3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Methods for unsteady problems (introduction)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7620000" cy="2286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Unsteady flows have a fourth coordinate direction– time, which must be discretized.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Differences with spatial discretization: a force at any space location may influence the flow anywhere else, forcing at a given instant will affect the flow only in the future (parabolic like).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These methods are very similar to ones applied to initial value problems for ordinary differential equations.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4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40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400"/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681038" y="4113213"/>
            <a:ext cx="7902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latin typeface="Tahoma" charset="0"/>
              </a:rPr>
              <a:t>The basic problem is to find the solution     a short </a:t>
            </a:r>
          </a:p>
          <a:p>
            <a:pPr eaLnBrk="1" hangingPunct="1">
              <a:buClr>
                <a:schemeClr val="tx2"/>
              </a:buClr>
              <a:buSzPct val="150000"/>
            </a:pPr>
            <a:r>
              <a:rPr lang="en-US">
                <a:latin typeface="Tahoma" charset="0"/>
              </a:rPr>
              <a:t>  time </a:t>
            </a:r>
            <a:r>
              <a:rPr lang="en-US">
                <a:latin typeface="Tahoma" charset="0"/>
                <a:sym typeface="Symbol" pitchFamily="18" charset="2"/>
              </a:rPr>
              <a:t>t </a:t>
            </a:r>
            <a:r>
              <a:rPr lang="en-US">
                <a:latin typeface="Tahoma" charset="0"/>
              </a:rPr>
              <a:t>after the initial point. The solution at t</a:t>
            </a:r>
            <a:r>
              <a:rPr lang="en-US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=t</a:t>
            </a:r>
            <a:r>
              <a:rPr lang="en-US" baseline="-25000">
                <a:latin typeface="Tahoma" charset="0"/>
              </a:rPr>
              <a:t>0</a:t>
            </a:r>
            <a:r>
              <a:rPr lang="en-US">
                <a:latin typeface="Tahoma" charset="0"/>
              </a:rPr>
              <a:t>+ </a:t>
            </a:r>
            <a:r>
              <a:rPr lang="en-US">
                <a:latin typeface="Tahoma" charset="0"/>
                <a:sym typeface="Symbol" pitchFamily="18" charset="2"/>
              </a:rPr>
              <a:t>t</a:t>
            </a:r>
            <a:r>
              <a:rPr lang="en-US">
                <a:latin typeface="Tahoma" charset="0"/>
              </a:rPr>
              <a:t>, </a:t>
            </a:r>
          </a:p>
          <a:p>
            <a:pPr eaLnBrk="1" hangingPunct="1">
              <a:buClr>
                <a:schemeClr val="tx2"/>
              </a:buClr>
              <a:buSzPct val="150000"/>
            </a:pPr>
            <a:r>
              <a:rPr lang="en-US">
                <a:latin typeface="Tahoma" charset="0"/>
              </a:rPr>
              <a:t>  can be used as a new initial condition and the solution </a:t>
            </a:r>
          </a:p>
          <a:p>
            <a:pPr eaLnBrk="1" hangingPunct="1">
              <a:buClr>
                <a:schemeClr val="tx2"/>
              </a:buClr>
              <a:buSzPct val="150000"/>
            </a:pPr>
            <a:r>
              <a:rPr lang="en-US">
                <a:latin typeface="Tahoma" charset="0"/>
              </a:rPr>
              <a:t>  can be advanced to t</a:t>
            </a:r>
            <a:r>
              <a:rPr lang="en-US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=t</a:t>
            </a:r>
            <a:r>
              <a:rPr lang="en-US" baseline="-25000">
                <a:latin typeface="Tahoma" charset="0"/>
              </a:rPr>
              <a:t>1</a:t>
            </a:r>
            <a:r>
              <a:rPr lang="en-US">
                <a:latin typeface="Tahoma" charset="0"/>
              </a:rPr>
              <a:t>+ </a:t>
            </a:r>
            <a:r>
              <a:rPr lang="en-US">
                <a:latin typeface="Tahoma" charset="0"/>
                <a:sym typeface="Symbol" pitchFamily="18" charset="2"/>
              </a:rPr>
              <a:t>t</a:t>
            </a:r>
            <a:r>
              <a:rPr lang="en-US">
                <a:latin typeface="Tahoma" charset="0"/>
              </a:rPr>
              <a:t> , t</a:t>
            </a:r>
            <a:r>
              <a:rPr lang="en-US" baseline="-25000">
                <a:latin typeface="Tahoma" charset="0"/>
              </a:rPr>
              <a:t>3</a:t>
            </a:r>
            <a:r>
              <a:rPr lang="en-US">
                <a:latin typeface="Tahoma" charset="0"/>
              </a:rPr>
              <a:t>=t</a:t>
            </a:r>
            <a:r>
              <a:rPr lang="en-US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+ </a:t>
            </a:r>
            <a:r>
              <a:rPr lang="en-US">
                <a:latin typeface="Tahoma" charset="0"/>
                <a:sym typeface="Symbol" pitchFamily="18" charset="2"/>
              </a:rPr>
              <a:t>t</a:t>
            </a:r>
            <a:r>
              <a:rPr lang="en-US">
                <a:latin typeface="Tahoma" charset="0"/>
              </a:rPr>
              <a:t>, ….etc.</a:t>
            </a:r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6477000" y="4191000"/>
          <a:ext cx="3048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64880" imgH="152280" progId="Equation.3">
                  <p:embed/>
                </p:oleObj>
              </mc:Choice>
              <mc:Fallback>
                <p:oleObj name="Equation" r:id="rId3" imgW="164880" imgH="152280" progId="Equation.3">
                  <p:embed/>
                  <p:pic>
                    <p:nvPicPr>
                      <p:cNvPr id="133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191000"/>
                        <a:ext cx="3048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CBF752-7171-473C-9FC9-BB612DD189AF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Methods for unsteady problems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95400"/>
            <a:ext cx="6781800" cy="3048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/>
              <a:t>Methods for Initial Value Problems in ODEs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1. Two-Level Methods (explicit/implicit Euler)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2. Predictor-Corrector and Multipoint Methods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3. Runge-</a:t>
            </a:r>
            <a:r>
              <a:rPr lang="en-US" sz="2400" dirty="0" err="1"/>
              <a:t>Kutta</a:t>
            </a:r>
            <a:r>
              <a:rPr lang="en-US" sz="2400" dirty="0"/>
              <a:t> Methods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4. Other methods: Lagrangian and Semi-Lagrangian scheme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/>
              <a:t>Application to the Generic Transport Equation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1. Explicit methods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2. Implicit methods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 3. Other methods</a:t>
            </a:r>
          </a:p>
        </p:txBody>
      </p:sp>
      <p:graphicFrame>
        <p:nvGraphicFramePr>
          <p:cNvPr id="14338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4406865"/>
              </p:ext>
            </p:extLst>
          </p:nvPr>
        </p:nvGraphicFramePr>
        <p:xfrm>
          <a:off x="3429000" y="5867400"/>
          <a:ext cx="29718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384200" imgH="444240" progId="Equation.3">
                  <p:embed/>
                </p:oleObj>
              </mc:Choice>
              <mc:Fallback>
                <p:oleObj name="Equation" r:id="rId3" imgW="1384200" imgH="444240" progId="Equation.3">
                  <p:embed/>
                  <p:pic>
                    <p:nvPicPr>
                      <p:cNvPr id="1433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67400"/>
                        <a:ext cx="29718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845097"/>
              </p:ext>
            </p:extLst>
          </p:nvPr>
        </p:nvGraphicFramePr>
        <p:xfrm>
          <a:off x="2162175" y="3484562"/>
          <a:ext cx="24384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117440" imgH="393480" progId="Equation.3">
                  <p:embed/>
                </p:oleObj>
              </mc:Choice>
              <mc:Fallback>
                <p:oleObj name="Equation" r:id="rId5" imgW="1117440" imgH="393480" progId="Equation.3">
                  <p:embed/>
                  <p:pic>
                    <p:nvPicPr>
                      <p:cNvPr id="1433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3484562"/>
                        <a:ext cx="2438400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431682"/>
              </p:ext>
            </p:extLst>
          </p:nvPr>
        </p:nvGraphicFramePr>
        <p:xfrm>
          <a:off x="5591175" y="3636962"/>
          <a:ext cx="1495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685800" imgH="241200" progId="Equation.3">
                  <p:embed/>
                </p:oleObj>
              </mc:Choice>
              <mc:Fallback>
                <p:oleObj name="Equation" r:id="rId7" imgW="685800" imgH="241200" progId="Equation.3">
                  <p:embed/>
                  <p:pic>
                    <p:nvPicPr>
                      <p:cNvPr id="1434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3636962"/>
                        <a:ext cx="14954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212CF7-A666-4C41-A5AD-08EC1CCD6394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Methods for unsteady problems (examples)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590800"/>
            <a:ext cx="7162800" cy="762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/>
              <a:t>Methods for Initial Value Problems in ODEs (</a:t>
            </a:r>
            <a:r>
              <a:rPr lang="en-US" sz="2000">
                <a:solidFill>
                  <a:schemeClr val="tx2"/>
                </a:solidFill>
              </a:rPr>
              <a:t>4</a:t>
            </a:r>
            <a:r>
              <a:rPr lang="en-US" sz="2000" baseline="30000">
                <a:solidFill>
                  <a:schemeClr val="tx2"/>
                </a:solidFill>
              </a:rPr>
              <a:t>th</a:t>
            </a:r>
            <a:r>
              <a:rPr lang="en-US" sz="2000">
                <a:solidFill>
                  <a:schemeClr val="tx2"/>
                </a:solidFill>
              </a:rPr>
              <a:t> order</a:t>
            </a:r>
            <a:r>
              <a:rPr lang="en-US" sz="2000"/>
              <a:t> </a:t>
            </a:r>
            <a:r>
              <a:rPr lang="en-US" sz="2000">
                <a:solidFill>
                  <a:schemeClr val="tx2"/>
                </a:solidFill>
              </a:rPr>
              <a:t>Runge-Kutta method</a:t>
            </a:r>
            <a:r>
              <a:rPr lang="en-US" sz="2000"/>
              <a:t>)</a:t>
            </a:r>
          </a:p>
        </p:txBody>
      </p:sp>
      <p:graphicFrame>
        <p:nvGraphicFramePr>
          <p:cNvPr id="1536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3122613"/>
          <a:ext cx="274320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549080" imgH="431640" progId="Equation.3">
                  <p:embed/>
                </p:oleObj>
              </mc:Choice>
              <mc:Fallback>
                <p:oleObj name="Equation" r:id="rId3" imgW="1549080" imgH="431640" progId="Equation.3">
                  <p:embed/>
                  <p:pic>
                    <p:nvPicPr>
                      <p:cNvPr id="1536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2613"/>
                        <a:ext cx="274320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2286000" y="3795713"/>
          <a:ext cx="32829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854000" imgH="482400" progId="Equation.3">
                  <p:embed/>
                </p:oleObj>
              </mc:Choice>
              <mc:Fallback>
                <p:oleObj name="Equation" r:id="rId5" imgW="1854000" imgH="482400" progId="Equation.3">
                  <p:embed/>
                  <p:pic>
                    <p:nvPicPr>
                      <p:cNvPr id="1536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795713"/>
                        <a:ext cx="3282950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2286000" y="4710113"/>
          <a:ext cx="3081338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739880" imgH="482400" progId="Equation.3">
                  <p:embed/>
                </p:oleObj>
              </mc:Choice>
              <mc:Fallback>
                <p:oleObj name="Equation" r:id="rId7" imgW="1739880" imgH="482400" progId="Equation.3">
                  <p:embed/>
                  <p:pic>
                    <p:nvPicPr>
                      <p:cNvPr id="153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10113"/>
                        <a:ext cx="3081338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9"/>
          <p:cNvGraphicFramePr>
            <a:graphicFrameLocks noChangeAspect="1"/>
          </p:cNvGraphicFramePr>
          <p:nvPr/>
        </p:nvGraphicFramePr>
        <p:xfrm>
          <a:off x="457200" y="5503863"/>
          <a:ext cx="81629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4609800" imgH="507960" progId="Equation.3">
                  <p:embed/>
                </p:oleObj>
              </mc:Choice>
              <mc:Fallback>
                <p:oleObj name="Equation" r:id="rId9" imgW="4609800" imgH="507960" progId="Equation.3">
                  <p:embed/>
                  <p:pic>
                    <p:nvPicPr>
                      <p:cNvPr id="1536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503863"/>
                        <a:ext cx="8162925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0"/>
          <p:cNvSpPr>
            <a:spLocks noChangeArrowheads="1"/>
          </p:cNvSpPr>
          <p:nvPr/>
        </p:nvSpPr>
        <p:spPr bwMode="auto">
          <a:xfrm>
            <a:off x="762000" y="12192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Methods for Initial Value Problems in ODEs (</a:t>
            </a:r>
            <a:r>
              <a:rPr lang="en-US" sz="2000">
                <a:solidFill>
                  <a:schemeClr val="tx2"/>
                </a:solidFill>
                <a:latin typeface="Tahoma" charset="0"/>
              </a:rPr>
              <a:t>explicit and implicit Euler method</a:t>
            </a:r>
            <a:r>
              <a:rPr lang="en-US" sz="2000">
                <a:latin typeface="Tahoma" charset="0"/>
              </a:rPr>
              <a:t>)</a:t>
            </a:r>
          </a:p>
        </p:txBody>
      </p:sp>
      <p:grpSp>
        <p:nvGrpSpPr>
          <p:cNvPr id="15372" name="Group 17"/>
          <p:cNvGrpSpPr>
            <a:grpSpLocks/>
          </p:cNvGrpSpPr>
          <p:nvPr/>
        </p:nvGrpSpPr>
        <p:grpSpPr bwMode="auto">
          <a:xfrm>
            <a:off x="762000" y="1752600"/>
            <a:ext cx="3733800" cy="685800"/>
            <a:chOff x="96" y="1104"/>
            <a:chExt cx="2352" cy="432"/>
          </a:xfrm>
        </p:grpSpPr>
        <p:sp>
          <p:nvSpPr>
            <p:cNvPr id="15376" name="Rectangle 14"/>
            <p:cNvSpPr>
              <a:spLocks noChangeArrowheads="1"/>
            </p:cNvSpPr>
            <p:nvPr/>
          </p:nvSpPr>
          <p:spPr bwMode="auto">
            <a:xfrm>
              <a:off x="96" y="1104"/>
              <a:ext cx="235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7" name="Object 11"/>
            <p:cNvGraphicFramePr>
              <a:graphicFrameLocks noChangeAspect="1"/>
            </p:cNvGraphicFramePr>
            <p:nvPr/>
          </p:nvGraphicFramePr>
          <p:xfrm>
            <a:off x="768" y="1200"/>
            <a:ext cx="1657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Equation" r:id="rId11" imgW="1485720" imgH="241200" progId="Equation.3">
                    <p:embed/>
                  </p:oleObj>
                </mc:Choice>
                <mc:Fallback>
                  <p:oleObj name="Equation" r:id="rId11" imgW="1485720" imgH="241200" progId="Equation.3">
                    <p:embed/>
                    <p:pic>
                      <p:nvPicPr>
                        <p:cNvPr id="1536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00"/>
                          <a:ext cx="1657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7" name="Text Box 13"/>
            <p:cNvSpPr txBox="1">
              <a:spLocks noChangeArrowheads="1"/>
            </p:cNvSpPr>
            <p:nvPr/>
          </p:nvSpPr>
          <p:spPr bwMode="auto">
            <a:xfrm>
              <a:off x="96" y="1152"/>
              <a:ext cx="6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explicit</a:t>
              </a:r>
            </a:p>
          </p:txBody>
        </p:sp>
      </p:grpSp>
      <p:grpSp>
        <p:nvGrpSpPr>
          <p:cNvPr id="15373" name="Group 19"/>
          <p:cNvGrpSpPr>
            <a:grpSpLocks/>
          </p:cNvGrpSpPr>
          <p:nvPr/>
        </p:nvGrpSpPr>
        <p:grpSpPr bwMode="auto">
          <a:xfrm>
            <a:off x="4662488" y="1752600"/>
            <a:ext cx="4100512" cy="685800"/>
            <a:chOff x="2937" y="1104"/>
            <a:chExt cx="2583" cy="432"/>
          </a:xfrm>
        </p:grpSpPr>
        <p:sp>
          <p:nvSpPr>
            <p:cNvPr id="15374" name="Rectangle 16"/>
            <p:cNvSpPr>
              <a:spLocks noChangeArrowheads="1"/>
            </p:cNvSpPr>
            <p:nvPr/>
          </p:nvSpPr>
          <p:spPr bwMode="auto">
            <a:xfrm>
              <a:off x="2937" y="1104"/>
              <a:ext cx="254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5366" name="Object 12"/>
            <p:cNvGraphicFramePr>
              <a:graphicFrameLocks noChangeAspect="1"/>
            </p:cNvGraphicFramePr>
            <p:nvPr/>
          </p:nvGraphicFramePr>
          <p:xfrm>
            <a:off x="2941" y="1200"/>
            <a:ext cx="1841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Equation" r:id="rId13" imgW="1650960" imgH="241200" progId="Equation.3">
                    <p:embed/>
                  </p:oleObj>
                </mc:Choice>
                <mc:Fallback>
                  <p:oleObj name="Equation" r:id="rId13" imgW="1650960" imgH="241200" progId="Equation.3">
                    <p:embed/>
                    <p:pic>
                      <p:nvPicPr>
                        <p:cNvPr id="15366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1" y="1200"/>
                          <a:ext cx="1841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4809" y="1152"/>
              <a:ext cx="7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implicit</a:t>
              </a: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A4DF19-A99C-4C58-9C4A-968EE4603434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Methods for unsteady problems (examples)</a:t>
            </a:r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762000" y="11430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latin typeface="Tahoma" charset="0"/>
              </a:rPr>
              <a:t>Application to the Generic Transport Equation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>
                <a:latin typeface="Tahoma" charset="0"/>
              </a:rPr>
              <a:t>   (</a:t>
            </a:r>
            <a:r>
              <a:rPr lang="en-US">
                <a:solidFill>
                  <a:schemeClr val="tx2"/>
                </a:solidFill>
                <a:latin typeface="Tahoma" charset="0"/>
              </a:rPr>
              <a:t>Explicit Euler methods</a:t>
            </a:r>
            <a:r>
              <a:rPr lang="en-US">
                <a:latin typeface="Tahoma" charset="0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>
                <a:latin typeface="Tahoma" charset="0"/>
              </a:rPr>
              <a:t>    </a:t>
            </a:r>
            <a:endParaRPr lang="en-US" sz="2000">
              <a:latin typeface="Tahoma" charset="0"/>
            </a:endParaRPr>
          </a:p>
        </p:txBody>
      </p:sp>
      <p:graphicFrame>
        <p:nvGraphicFramePr>
          <p:cNvPr id="16386" name="Object 10"/>
          <p:cNvGraphicFramePr>
            <a:graphicFrameLocks noGrp="1" noChangeAspect="1"/>
          </p:cNvGraphicFramePr>
          <p:nvPr>
            <p:ph idx="1"/>
          </p:nvPr>
        </p:nvGraphicFramePr>
        <p:xfrm>
          <a:off x="685800" y="2073275"/>
          <a:ext cx="5562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3301920" imgH="482400" progId="Equation.3">
                  <p:embed/>
                </p:oleObj>
              </mc:Choice>
              <mc:Fallback>
                <p:oleObj name="Equation" r:id="rId3" imgW="3301920" imgH="482400" progId="Equation.3">
                  <p:embed/>
                  <p:pic>
                    <p:nvPicPr>
                      <p:cNvPr id="163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073275"/>
                        <a:ext cx="5562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6384925" y="2324100"/>
            <a:ext cx="253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Assume constant velocity</a:t>
            </a:r>
          </a:p>
        </p:txBody>
      </p:sp>
      <p:graphicFrame>
        <p:nvGraphicFramePr>
          <p:cNvPr id="16387" name="Object 13"/>
          <p:cNvGraphicFramePr>
            <a:graphicFrameLocks noChangeAspect="1"/>
          </p:cNvGraphicFramePr>
          <p:nvPr/>
        </p:nvGraphicFramePr>
        <p:xfrm>
          <a:off x="1295400" y="3048000"/>
          <a:ext cx="50704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2819160" imgH="431640" progId="Equation.3">
                  <p:embed/>
                </p:oleObj>
              </mc:Choice>
              <mc:Fallback>
                <p:oleObj name="Equation" r:id="rId5" imgW="2819160" imgH="431640" progId="Equation.3">
                  <p:embed/>
                  <p:pic>
                    <p:nvPicPr>
                      <p:cNvPr id="1638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507047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4"/>
          <p:cNvGraphicFramePr>
            <a:graphicFrameLocks noChangeAspect="1"/>
          </p:cNvGraphicFramePr>
          <p:nvPr/>
        </p:nvGraphicFramePr>
        <p:xfrm>
          <a:off x="2590800" y="4191000"/>
          <a:ext cx="134778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749160" imgH="431640" progId="Equation.3">
                  <p:embed/>
                </p:oleObj>
              </mc:Choice>
              <mc:Fallback>
                <p:oleObj name="Equation" r:id="rId7" imgW="749160" imgH="431640" progId="Equation.3">
                  <p:embed/>
                  <p:pic>
                    <p:nvPicPr>
                      <p:cNvPr id="1638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134778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15"/>
          <p:cNvGraphicFramePr>
            <a:graphicFrameLocks noChangeAspect="1"/>
          </p:cNvGraphicFramePr>
          <p:nvPr/>
        </p:nvGraphicFramePr>
        <p:xfrm>
          <a:off x="2743200" y="5181600"/>
          <a:ext cx="9144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507960" imgH="393480" progId="Equation.3">
                  <p:embed/>
                </p:oleObj>
              </mc:Choice>
              <mc:Fallback>
                <p:oleObj name="Equation" r:id="rId9" imgW="507960" imgH="393480" progId="Equation.3">
                  <p:embed/>
                  <p:pic>
                    <p:nvPicPr>
                      <p:cNvPr id="1638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181600"/>
                        <a:ext cx="9144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3962400" y="5181600"/>
            <a:ext cx="48006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Courant number (or CFL number) when diffusion negligible, Courant number should be smaller than unity to make the scheme stable</a:t>
            </a:r>
          </a:p>
        </p:txBody>
      </p:sp>
      <p:sp>
        <p:nvSpPr>
          <p:cNvPr id="16395" name="Text Box 17"/>
          <p:cNvSpPr txBox="1">
            <a:spLocks noChangeArrowheads="1"/>
          </p:cNvSpPr>
          <p:nvPr/>
        </p:nvSpPr>
        <p:spPr bwMode="auto">
          <a:xfrm>
            <a:off x="3962400" y="4267200"/>
            <a:ext cx="467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Time required for a disturbance to be transmitted</a:t>
            </a:r>
          </a:p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By diffusion over a distance </a:t>
            </a:r>
            <a:r>
              <a:rPr lang="en-US" sz="1800" dirty="0">
                <a:solidFill>
                  <a:srgbClr val="FF0000"/>
                </a:solidFill>
                <a:sym typeface="Symbol" pitchFamily="18" charset="2"/>
              </a:rPr>
              <a:t>x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0C03DB-7941-45FA-B0A7-734B34AFF089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Methods for unsteady problems (examples)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762000" y="11430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>
                <a:latin typeface="Tahoma" charset="0"/>
              </a:rPr>
              <a:t>Application to the Generic Transport Equation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>
                <a:latin typeface="Tahoma" charset="0"/>
              </a:rPr>
              <a:t>   (</a:t>
            </a:r>
            <a:r>
              <a:rPr lang="en-US">
                <a:solidFill>
                  <a:schemeClr val="tx2"/>
                </a:solidFill>
                <a:latin typeface="Tahoma" charset="0"/>
              </a:rPr>
              <a:t>Implicit Euler methods</a:t>
            </a:r>
            <a:r>
              <a:rPr lang="en-US">
                <a:latin typeface="Tahoma" charset="0"/>
              </a:rPr>
              <a:t>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>
                <a:latin typeface="Tahoma" charset="0"/>
              </a:rPr>
              <a:t>    </a:t>
            </a:r>
            <a:endParaRPr lang="en-US" sz="2000">
              <a:latin typeface="Tahoma" charset="0"/>
            </a:endParaRPr>
          </a:p>
        </p:txBody>
      </p:sp>
      <p:graphicFrame>
        <p:nvGraphicFramePr>
          <p:cNvPr id="1741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14400" y="2149475"/>
          <a:ext cx="54102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3479760" imgH="482400" progId="Equation.3">
                  <p:embed/>
                </p:oleObj>
              </mc:Choice>
              <mc:Fallback>
                <p:oleObj name="Equation" r:id="rId3" imgW="3479760" imgH="482400" progId="Equation.3">
                  <p:embed/>
                  <p:pic>
                    <p:nvPicPr>
                      <p:cNvPr id="174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49475"/>
                        <a:ext cx="54102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6384925" y="2324100"/>
            <a:ext cx="253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Assume constant velocity</a:t>
            </a: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1577975" y="3186113"/>
          <a:ext cx="53435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2971800" imgH="431640" progId="Equation.3">
                  <p:embed/>
                </p:oleObj>
              </mc:Choice>
              <mc:Fallback>
                <p:oleObj name="Equation" r:id="rId5" imgW="2971800" imgH="431640" progId="Equation.3">
                  <p:embed/>
                  <p:pic>
                    <p:nvPicPr>
                      <p:cNvPr id="174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3186113"/>
                        <a:ext cx="53435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12"/>
          <p:cNvSpPr>
            <a:spLocks noChangeArrowheads="1"/>
          </p:cNvSpPr>
          <p:nvPr/>
        </p:nvSpPr>
        <p:spPr bwMode="auto">
          <a:xfrm>
            <a:off x="762000" y="4267200"/>
            <a:ext cx="7543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dirty="0">
                <a:solidFill>
                  <a:srgbClr val="FF0000"/>
                </a:solidFill>
                <a:latin typeface="Tahoma" charset="0"/>
              </a:rPr>
              <a:t>Advantage</a:t>
            </a:r>
            <a:r>
              <a:rPr lang="en-US" dirty="0">
                <a:latin typeface="Tahoma" charset="0"/>
              </a:rPr>
              <a:t>: Use of the implicit Euler method allows arbitrarily large time steps to be taken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dirty="0">
                <a:solidFill>
                  <a:srgbClr val="FF0000"/>
                </a:solidFill>
                <a:latin typeface="Tahoma" charset="0"/>
              </a:rPr>
              <a:t>Disadvantage</a:t>
            </a:r>
            <a:r>
              <a:rPr lang="en-US" dirty="0">
                <a:latin typeface="Tahoma" charset="0"/>
              </a:rPr>
              <a:t>: first order truncation error in time and the need to solve a large coupled set of equations at each time step, and more computational time for iterations.</a:t>
            </a:r>
            <a:endParaRPr lang="en-US" sz="20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675E93-BC19-4998-8AE9-8DDEDC7303D2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15950"/>
          </a:xfrm>
        </p:spPr>
        <p:txBody>
          <a:bodyPr/>
          <a:lstStyle/>
          <a:p>
            <a:pPr eaLnBrk="1" hangingPunct="1"/>
            <a:r>
              <a:rPr lang="en-US" sz="3200"/>
              <a:t>Solution of Navier-Stokes equations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71600"/>
            <a:ext cx="6858000" cy="3810000"/>
          </a:xfrm>
          <a:noFill/>
        </p:spPr>
        <p:txBody>
          <a:bodyPr/>
          <a:lstStyle/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800"/>
              <a:t>Special features of Navier-Stokes Equations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800"/>
              <a:t>Choice of Variable Arrangement on the Grid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800"/>
              <a:t>Pressure Poisson equation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800"/>
              <a:t>Solution methods for N-S equations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A9F65C-D8FB-4D87-859A-0947FAABD29C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/>
              <a:t>Solution of N-S equations (special features)</a:t>
            </a:r>
          </a:p>
        </p:txBody>
      </p:sp>
      <p:sp>
        <p:nvSpPr>
          <p:cNvPr id="18440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838200"/>
            <a:ext cx="7772400" cy="533400"/>
          </a:xfrm>
          <a:noFill/>
        </p:spPr>
        <p:txBody>
          <a:bodyPr/>
          <a:lstStyle/>
          <a:p>
            <a:pPr marL="609600" indent="-609600" eaLnBrk="1" hangingPunct="1">
              <a:buClr>
                <a:schemeClr val="tx2"/>
              </a:buClr>
              <a:buSzPct val="110000"/>
              <a:buFontTx/>
              <a:buChar char="•"/>
            </a:pPr>
            <a:r>
              <a:rPr lang="en-US" sz="2000"/>
              <a:t>Navier-Stokes equations (3D in Cartesian coordinates)</a:t>
            </a:r>
            <a:endParaRPr lang="en-US" sz="2800"/>
          </a:p>
        </p:txBody>
      </p:sp>
      <p:graphicFrame>
        <p:nvGraphicFramePr>
          <p:cNvPr id="18434" name="Object 17"/>
          <p:cNvGraphicFramePr>
            <a:graphicFrameLocks noChangeAspect="1"/>
          </p:cNvGraphicFramePr>
          <p:nvPr/>
        </p:nvGraphicFramePr>
        <p:xfrm>
          <a:off x="1236663" y="1219200"/>
          <a:ext cx="60626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3670200" imgH="482400" progId="Equation.3">
                  <p:embed/>
                </p:oleObj>
              </mc:Choice>
              <mc:Fallback>
                <p:oleObj name="Equation" r:id="rId3" imgW="3670200" imgH="482400" progId="Equation.3">
                  <p:embed/>
                  <p:pic>
                    <p:nvPicPr>
                      <p:cNvPr id="1843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3" y="1219200"/>
                        <a:ext cx="6062662" cy="747713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8"/>
          <p:cNvGraphicFramePr>
            <a:graphicFrameLocks noChangeAspect="1"/>
          </p:cNvGraphicFramePr>
          <p:nvPr/>
        </p:nvGraphicFramePr>
        <p:xfrm>
          <a:off x="1219200" y="1981200"/>
          <a:ext cx="60499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3606480" imgH="482400" progId="Equation.3">
                  <p:embed/>
                </p:oleObj>
              </mc:Choice>
              <mc:Fallback>
                <p:oleObj name="Equation" r:id="rId5" imgW="3606480" imgH="482400" progId="Equation.3">
                  <p:embed/>
                  <p:pic>
                    <p:nvPicPr>
                      <p:cNvPr id="1843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6049963" cy="747713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9"/>
          <p:cNvGraphicFramePr>
            <a:graphicFrameLocks noChangeAspect="1"/>
          </p:cNvGraphicFramePr>
          <p:nvPr/>
        </p:nvGraphicFramePr>
        <p:xfrm>
          <a:off x="3124200" y="4443413"/>
          <a:ext cx="29718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993680" imgH="419040" progId="Equation.3">
                  <p:embed/>
                </p:oleObj>
              </mc:Choice>
              <mc:Fallback>
                <p:oleObj name="Equation" r:id="rId7" imgW="1993680" imgH="419040" progId="Equation.3">
                  <p:embed/>
                  <p:pic>
                    <p:nvPicPr>
                      <p:cNvPr id="1843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443413"/>
                        <a:ext cx="2971800" cy="585787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Line 22"/>
          <p:cNvSpPr>
            <a:spLocks noChangeShapeType="1"/>
          </p:cNvSpPr>
          <p:nvPr/>
        </p:nvSpPr>
        <p:spPr bwMode="auto">
          <a:xfrm>
            <a:off x="1981200" y="3581400"/>
            <a:ext cx="22098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2" name="Text Box 23"/>
          <p:cNvSpPr txBox="1">
            <a:spLocks noChangeArrowheads="1"/>
          </p:cNvSpPr>
          <p:nvPr/>
        </p:nvSpPr>
        <p:spPr bwMode="auto">
          <a:xfrm>
            <a:off x="1617663" y="3962400"/>
            <a:ext cx="1354137" cy="39687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Convection</a:t>
            </a:r>
          </a:p>
        </p:txBody>
      </p:sp>
      <p:sp>
        <p:nvSpPr>
          <p:cNvPr id="18443" name="Text Box 24"/>
          <p:cNvSpPr txBox="1">
            <a:spLocks noChangeArrowheads="1"/>
          </p:cNvSpPr>
          <p:nvPr/>
        </p:nvSpPr>
        <p:spPr bwMode="auto">
          <a:xfrm>
            <a:off x="3124200" y="3976688"/>
            <a:ext cx="2901950" cy="366712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Piezometric pressure gradient</a:t>
            </a:r>
          </a:p>
        </p:txBody>
      </p:sp>
      <p:sp>
        <p:nvSpPr>
          <p:cNvPr id="18444" name="Text Box 25"/>
          <p:cNvSpPr txBox="1">
            <a:spLocks noChangeArrowheads="1"/>
          </p:cNvSpPr>
          <p:nvPr/>
        </p:nvSpPr>
        <p:spPr bwMode="auto">
          <a:xfrm>
            <a:off x="6297613" y="3946525"/>
            <a:ext cx="1627187" cy="39687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bg1"/>
                </a:solidFill>
              </a:rPr>
              <a:t>Viscous terms</a:t>
            </a:r>
          </a:p>
        </p:txBody>
      </p:sp>
      <p:sp>
        <p:nvSpPr>
          <p:cNvPr id="18445" name="Line 26"/>
          <p:cNvSpPr>
            <a:spLocks noChangeShapeType="1"/>
          </p:cNvSpPr>
          <p:nvPr/>
        </p:nvSpPr>
        <p:spPr bwMode="auto">
          <a:xfrm>
            <a:off x="5181600" y="3581400"/>
            <a:ext cx="2057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6" name="Line 27"/>
          <p:cNvSpPr>
            <a:spLocks noChangeShapeType="1"/>
          </p:cNvSpPr>
          <p:nvPr/>
        </p:nvSpPr>
        <p:spPr bwMode="auto">
          <a:xfrm>
            <a:off x="4495800" y="35814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7" name="Line 28"/>
          <p:cNvSpPr>
            <a:spLocks noChangeShapeType="1"/>
          </p:cNvSpPr>
          <p:nvPr/>
        </p:nvSpPr>
        <p:spPr bwMode="auto">
          <a:xfrm flipH="1">
            <a:off x="2209800" y="3581400"/>
            <a:ext cx="838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8" name="Line 29"/>
          <p:cNvSpPr>
            <a:spLocks noChangeShapeType="1"/>
          </p:cNvSpPr>
          <p:nvPr/>
        </p:nvSpPr>
        <p:spPr bwMode="auto">
          <a:xfrm flipH="1">
            <a:off x="4419600" y="3581400"/>
            <a:ext cx="3048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9" name="Line 30"/>
          <p:cNvSpPr>
            <a:spLocks noChangeShapeType="1"/>
          </p:cNvSpPr>
          <p:nvPr/>
        </p:nvSpPr>
        <p:spPr bwMode="auto">
          <a:xfrm>
            <a:off x="6172200" y="3581400"/>
            <a:ext cx="3810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0" name="Line 31"/>
          <p:cNvSpPr>
            <a:spLocks noChangeShapeType="1"/>
          </p:cNvSpPr>
          <p:nvPr/>
        </p:nvSpPr>
        <p:spPr bwMode="auto">
          <a:xfrm>
            <a:off x="1295400" y="3581400"/>
            <a:ext cx="5334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1" name="Line 32"/>
          <p:cNvSpPr>
            <a:spLocks noChangeShapeType="1"/>
          </p:cNvSpPr>
          <p:nvPr/>
        </p:nvSpPr>
        <p:spPr bwMode="auto">
          <a:xfrm flipH="1">
            <a:off x="838200" y="3581400"/>
            <a:ext cx="5334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stealth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2" name="Text Box 33"/>
          <p:cNvSpPr txBox="1">
            <a:spLocks noChangeArrowheads="1"/>
          </p:cNvSpPr>
          <p:nvPr/>
        </p:nvSpPr>
        <p:spPr bwMode="auto">
          <a:xfrm>
            <a:off x="214313" y="4006850"/>
            <a:ext cx="1346200" cy="64135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bg1"/>
                </a:solidFill>
              </a:rPr>
              <a:t>Local</a:t>
            </a:r>
          </a:p>
          <a:p>
            <a:pPr algn="ctr" eaLnBrk="1" hangingPunct="1"/>
            <a:r>
              <a:rPr lang="en-US" sz="1800">
                <a:solidFill>
                  <a:schemeClr val="bg1"/>
                </a:solidFill>
              </a:rPr>
              <a:t> acceleration</a:t>
            </a:r>
          </a:p>
        </p:txBody>
      </p:sp>
      <p:sp>
        <p:nvSpPr>
          <p:cNvPr id="18453" name="Text Box 34"/>
          <p:cNvSpPr txBox="1">
            <a:spLocks noChangeArrowheads="1"/>
          </p:cNvSpPr>
          <p:nvPr/>
        </p:nvSpPr>
        <p:spPr bwMode="auto">
          <a:xfrm>
            <a:off x="6080125" y="4495800"/>
            <a:ext cx="220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</a:rPr>
              <a:t>Continuity equation</a:t>
            </a:r>
          </a:p>
        </p:txBody>
      </p:sp>
      <p:graphicFrame>
        <p:nvGraphicFramePr>
          <p:cNvPr id="18437" name="Object 39"/>
          <p:cNvGraphicFramePr>
            <a:graphicFrameLocks noGrp="1" noChangeAspect="1"/>
          </p:cNvGraphicFramePr>
          <p:nvPr>
            <p:ph sz="half" idx="2"/>
          </p:nvPr>
        </p:nvGraphicFramePr>
        <p:xfrm>
          <a:off x="1270000" y="2765425"/>
          <a:ext cx="6045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3809880" imgH="482400" progId="Equation.3">
                  <p:embed/>
                </p:oleObj>
              </mc:Choice>
              <mc:Fallback>
                <p:oleObj name="Equation" r:id="rId9" imgW="3809880" imgH="482400" progId="Equation.3">
                  <p:embed/>
                  <p:pic>
                    <p:nvPicPr>
                      <p:cNvPr id="1843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2765425"/>
                        <a:ext cx="6045200" cy="765175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43"/>
          <p:cNvSpPr>
            <a:spLocks noChangeArrowheads="1"/>
          </p:cNvSpPr>
          <p:nvPr/>
        </p:nvSpPr>
        <p:spPr bwMode="auto">
          <a:xfrm>
            <a:off x="609600" y="5105400"/>
            <a:ext cx="8153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1800">
                <a:latin typeface="Tahoma" charset="0"/>
              </a:rPr>
              <a:t>Discretization of Convective, pressure and Viscous terms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1800">
                <a:latin typeface="Tahoma" charset="0"/>
              </a:rPr>
              <a:t>Conservation properties: 1. Guaranteeing global energy conservation in a numerical method is a worthwhile goal, but not easily attained;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>
                <a:latin typeface="Tahoma" charset="0"/>
              </a:rPr>
              <a:t>    2. Incompressible isothermal flows, significance is kinetic energy; 3. heat transfer: thermal energy&gt;&gt;kinetic energy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endParaRPr lang="en-US" sz="18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4945D3-A349-432B-87C1-3D6066C38430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z="4000"/>
              <a:t>Introduction to numerical methods</a:t>
            </a:r>
          </a:p>
        </p:txBody>
      </p:sp>
      <p:sp>
        <p:nvSpPr>
          <p:cNvPr id="29700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5800" y="1122363"/>
            <a:ext cx="8001000" cy="489743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Char char="•"/>
            </a:pPr>
            <a:r>
              <a:rPr lang="en-US" sz="2400" dirty="0"/>
              <a:t>Approaches to Fluid Dynamical Problems: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 1. Simplifications of the governing equations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AFD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 2. Experiments on scale models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EFD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 3. Discretize governing equations and solve by computers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CFD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Char char="•"/>
            </a:pPr>
            <a:r>
              <a:rPr lang="en-US" sz="2400" dirty="0"/>
              <a:t>CFD is the simulation of fluids engineering system using modeling and numerical methods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Char char="•"/>
            </a:pPr>
            <a:r>
              <a:rPr lang="en-US" sz="2400" dirty="0"/>
              <a:t>Possibilities and Limitations of Numerical Methods: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1. </a:t>
            </a:r>
            <a:r>
              <a:rPr lang="en-US" sz="2400" dirty="0">
                <a:solidFill>
                  <a:srgbClr val="FF0000"/>
                </a:solidFill>
              </a:rPr>
              <a:t>Coding level: </a:t>
            </a:r>
            <a:r>
              <a:rPr lang="en-US" sz="2400" dirty="0"/>
              <a:t>quality assurance,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programming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   defects, inappropriate algorithm, etc.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2. </a:t>
            </a:r>
            <a:r>
              <a:rPr lang="en-US" sz="2400" dirty="0">
                <a:solidFill>
                  <a:srgbClr val="FF0000"/>
                </a:solidFill>
              </a:rPr>
              <a:t>Simulation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level</a:t>
            </a:r>
            <a:r>
              <a:rPr lang="en-US" sz="2400" dirty="0"/>
              <a:t>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iterative error, truncation error, grid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15000"/>
              <a:buFontTx/>
              <a:buNone/>
            </a:pPr>
            <a:r>
              <a:rPr lang="en-US" sz="2400" dirty="0"/>
              <a:t>      error, etc.</a:t>
            </a:r>
          </a:p>
          <a:p>
            <a:pPr eaLnBrk="1" hangingPunct="1">
              <a:lnSpc>
                <a:spcPct val="90000"/>
              </a:lnSpc>
              <a:buClr>
                <a:srgbClr val="3333FF"/>
              </a:buClr>
              <a:buSzPct val="110000"/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10C04F-72B0-4B38-9D9E-D768B9753833}" type="slidenum">
              <a:rPr lang="en-US" sz="1400"/>
              <a:pPr eaLnBrk="1" hangingPunct="1"/>
              <a:t>30</a:t>
            </a:fld>
            <a:endParaRPr lang="en-US" sz="14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2800"/>
              <a:t>Solution of N-S equations (choice of variable arrangement on the grid)</a:t>
            </a:r>
          </a:p>
        </p:txBody>
      </p:sp>
      <p:sp>
        <p:nvSpPr>
          <p:cNvPr id="38916" name="Rectangle 24"/>
          <p:cNvSpPr>
            <a:spLocks noChangeArrowheads="1"/>
          </p:cNvSpPr>
          <p:nvPr/>
        </p:nvSpPr>
        <p:spPr bwMode="auto">
          <a:xfrm>
            <a:off x="609600" y="1066800"/>
            <a:ext cx="815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Collocated arrangement</a:t>
            </a:r>
            <a:r>
              <a:rPr lang="en-US" sz="1800" dirty="0">
                <a:latin typeface="Tahoma" charset="0"/>
              </a:rPr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1. Store all the variables at the same set of grid points and to use the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    same control volume for all variables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2. </a:t>
            </a: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Advantages</a:t>
            </a:r>
            <a:r>
              <a:rPr lang="en-US" sz="1800" dirty="0">
                <a:latin typeface="Tahoma" charset="0"/>
              </a:rPr>
              <a:t>: easy to code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3. </a:t>
            </a: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Disadvantages</a:t>
            </a:r>
            <a:r>
              <a:rPr lang="en-US" sz="1800" dirty="0">
                <a:latin typeface="Tahoma" charset="0"/>
              </a:rPr>
              <a:t>: pressure-velocity decoupling, approximation for terms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Staggered Arrangements</a:t>
            </a:r>
            <a:r>
              <a:rPr lang="en-US" sz="1800" dirty="0">
                <a:latin typeface="Tahoma" charset="0"/>
              </a:rPr>
              <a:t>: 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1. Not all variables share the same grid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2. </a:t>
            </a: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Advantages</a:t>
            </a:r>
            <a:r>
              <a:rPr lang="en-US" sz="1800" dirty="0">
                <a:latin typeface="Tahoma" charset="0"/>
              </a:rPr>
              <a:t>: (1). Strong coupling between pressure and velocities, (2). Some terms interpolation in collocated arrangement can be calculated with interpolation.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3. </a:t>
            </a:r>
            <a:r>
              <a:rPr lang="en-US" sz="1800" dirty="0">
                <a:solidFill>
                  <a:srgbClr val="FF0000"/>
                </a:solidFill>
                <a:latin typeface="Tahoma" charset="0"/>
              </a:rPr>
              <a:t>Disadvantages</a:t>
            </a:r>
            <a:r>
              <a:rPr lang="en-US" sz="1800" dirty="0">
                <a:latin typeface="Tahoma" charset="0"/>
              </a:rPr>
              <a:t>: higher order numerical schemes with order higher than 2</a:t>
            </a:r>
            <a:r>
              <a:rPr lang="en-US" sz="1800" baseline="30000" dirty="0">
                <a:latin typeface="Tahoma" charset="0"/>
              </a:rPr>
              <a:t>nd</a:t>
            </a:r>
            <a:r>
              <a:rPr lang="en-US" sz="1800" dirty="0">
                <a:latin typeface="Tahoma" charset="0"/>
              </a:rPr>
              <a:t> will be difficult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1800" dirty="0">
                <a:latin typeface="Tahoma" charset="0"/>
              </a:rPr>
              <a:t>     </a:t>
            </a:r>
          </a:p>
        </p:txBody>
      </p:sp>
      <p:grpSp>
        <p:nvGrpSpPr>
          <p:cNvPr id="38917" name="Group 34"/>
          <p:cNvGrpSpPr>
            <a:grpSpLocks/>
          </p:cNvGrpSpPr>
          <p:nvPr/>
        </p:nvGrpSpPr>
        <p:grpSpPr bwMode="auto">
          <a:xfrm>
            <a:off x="914400" y="4953000"/>
            <a:ext cx="2895600" cy="1600200"/>
            <a:chOff x="576" y="3216"/>
            <a:chExt cx="1824" cy="1008"/>
          </a:xfrm>
        </p:grpSpPr>
        <p:sp>
          <p:nvSpPr>
            <p:cNvPr id="38967" name="Line 25"/>
            <p:cNvSpPr>
              <a:spLocks noChangeShapeType="1"/>
            </p:cNvSpPr>
            <p:nvPr/>
          </p:nvSpPr>
          <p:spPr bwMode="auto">
            <a:xfrm>
              <a:off x="576" y="3312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8" name="Line 26"/>
            <p:cNvSpPr>
              <a:spLocks noChangeShapeType="1"/>
            </p:cNvSpPr>
            <p:nvPr/>
          </p:nvSpPr>
          <p:spPr bwMode="auto">
            <a:xfrm>
              <a:off x="576" y="38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9" name="Line 27"/>
            <p:cNvSpPr>
              <a:spLocks noChangeShapeType="1"/>
            </p:cNvSpPr>
            <p:nvPr/>
          </p:nvSpPr>
          <p:spPr bwMode="auto">
            <a:xfrm>
              <a:off x="576" y="3600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0" name="Line 28"/>
            <p:cNvSpPr>
              <a:spLocks noChangeShapeType="1"/>
            </p:cNvSpPr>
            <p:nvPr/>
          </p:nvSpPr>
          <p:spPr bwMode="auto">
            <a:xfrm>
              <a:off x="576" y="4176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1" name="Line 29"/>
            <p:cNvSpPr>
              <a:spLocks noChangeShapeType="1"/>
            </p:cNvSpPr>
            <p:nvPr/>
          </p:nvSpPr>
          <p:spPr bwMode="auto">
            <a:xfrm>
              <a:off x="768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2" name="Line 30"/>
            <p:cNvSpPr>
              <a:spLocks noChangeShapeType="1"/>
            </p:cNvSpPr>
            <p:nvPr/>
          </p:nvSpPr>
          <p:spPr bwMode="auto">
            <a:xfrm>
              <a:off x="1104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3" name="Line 31"/>
            <p:cNvSpPr>
              <a:spLocks noChangeShapeType="1"/>
            </p:cNvSpPr>
            <p:nvPr/>
          </p:nvSpPr>
          <p:spPr bwMode="auto">
            <a:xfrm>
              <a:off x="1440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4" name="Line 32"/>
            <p:cNvSpPr>
              <a:spLocks noChangeShapeType="1"/>
            </p:cNvSpPr>
            <p:nvPr/>
          </p:nvSpPr>
          <p:spPr bwMode="auto">
            <a:xfrm>
              <a:off x="1776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75" name="Line 33"/>
            <p:cNvSpPr>
              <a:spLocks noChangeShapeType="1"/>
            </p:cNvSpPr>
            <p:nvPr/>
          </p:nvSpPr>
          <p:spPr bwMode="auto">
            <a:xfrm>
              <a:off x="2160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18" name="Oval 35"/>
          <p:cNvSpPr>
            <a:spLocks noChangeArrowheads="1"/>
          </p:cNvSpPr>
          <p:nvPr/>
        </p:nvSpPr>
        <p:spPr bwMode="auto">
          <a:xfrm>
            <a:off x="1143000" y="5029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36"/>
          <p:cNvSpPr>
            <a:spLocks noChangeArrowheads="1"/>
          </p:cNvSpPr>
          <p:nvPr/>
        </p:nvSpPr>
        <p:spPr bwMode="auto">
          <a:xfrm>
            <a:off x="1676400" y="5029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37"/>
          <p:cNvSpPr>
            <a:spLocks noChangeArrowheads="1"/>
          </p:cNvSpPr>
          <p:nvPr/>
        </p:nvSpPr>
        <p:spPr bwMode="auto">
          <a:xfrm>
            <a:off x="2209800" y="5029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38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39"/>
          <p:cNvSpPr>
            <a:spLocks noChangeArrowheads="1"/>
          </p:cNvSpPr>
          <p:nvPr/>
        </p:nvSpPr>
        <p:spPr bwMode="auto">
          <a:xfrm>
            <a:off x="3352800" y="5029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40"/>
          <p:cNvSpPr>
            <a:spLocks noChangeArrowheads="1"/>
          </p:cNvSpPr>
          <p:nvPr/>
        </p:nvSpPr>
        <p:spPr bwMode="auto">
          <a:xfrm>
            <a:off x="1143000" y="5486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Oval 41"/>
          <p:cNvSpPr>
            <a:spLocks noChangeArrowheads="1"/>
          </p:cNvSpPr>
          <p:nvPr/>
        </p:nvSpPr>
        <p:spPr bwMode="auto">
          <a:xfrm>
            <a:off x="1676400" y="5486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Oval 42"/>
          <p:cNvSpPr>
            <a:spLocks noChangeArrowheads="1"/>
          </p:cNvSpPr>
          <p:nvPr/>
        </p:nvSpPr>
        <p:spPr bwMode="auto">
          <a:xfrm>
            <a:off x="2209800" y="5486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Oval 43"/>
          <p:cNvSpPr>
            <a:spLocks noChangeArrowheads="1"/>
          </p:cNvSpPr>
          <p:nvPr/>
        </p:nvSpPr>
        <p:spPr bwMode="auto">
          <a:xfrm>
            <a:off x="1143000" y="5943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Oval 44"/>
          <p:cNvSpPr>
            <a:spLocks noChangeArrowheads="1"/>
          </p:cNvSpPr>
          <p:nvPr/>
        </p:nvSpPr>
        <p:spPr bwMode="auto">
          <a:xfrm>
            <a:off x="1143000" y="6400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Oval 45"/>
          <p:cNvSpPr>
            <a:spLocks noChangeArrowheads="1"/>
          </p:cNvSpPr>
          <p:nvPr/>
        </p:nvSpPr>
        <p:spPr bwMode="auto">
          <a:xfrm>
            <a:off x="1676400" y="5943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Oval 46"/>
          <p:cNvSpPr>
            <a:spLocks noChangeArrowheads="1"/>
          </p:cNvSpPr>
          <p:nvPr/>
        </p:nvSpPr>
        <p:spPr bwMode="auto">
          <a:xfrm>
            <a:off x="1676400" y="6400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Oval 47"/>
          <p:cNvSpPr>
            <a:spLocks noChangeArrowheads="1"/>
          </p:cNvSpPr>
          <p:nvPr/>
        </p:nvSpPr>
        <p:spPr bwMode="auto">
          <a:xfrm>
            <a:off x="2743200" y="5486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Oval 48"/>
          <p:cNvSpPr>
            <a:spLocks noChangeArrowheads="1"/>
          </p:cNvSpPr>
          <p:nvPr/>
        </p:nvSpPr>
        <p:spPr bwMode="auto">
          <a:xfrm>
            <a:off x="2209800" y="5943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Oval 49"/>
          <p:cNvSpPr>
            <a:spLocks noChangeArrowheads="1"/>
          </p:cNvSpPr>
          <p:nvPr/>
        </p:nvSpPr>
        <p:spPr bwMode="auto">
          <a:xfrm>
            <a:off x="2209800" y="6400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Oval 50"/>
          <p:cNvSpPr>
            <a:spLocks noChangeArrowheads="1"/>
          </p:cNvSpPr>
          <p:nvPr/>
        </p:nvSpPr>
        <p:spPr bwMode="auto">
          <a:xfrm>
            <a:off x="2743200" y="5943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Oval 51"/>
          <p:cNvSpPr>
            <a:spLocks noChangeArrowheads="1"/>
          </p:cNvSpPr>
          <p:nvPr/>
        </p:nvSpPr>
        <p:spPr bwMode="auto">
          <a:xfrm>
            <a:off x="2743200" y="6400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Oval 52"/>
          <p:cNvSpPr>
            <a:spLocks noChangeArrowheads="1"/>
          </p:cNvSpPr>
          <p:nvPr/>
        </p:nvSpPr>
        <p:spPr bwMode="auto">
          <a:xfrm>
            <a:off x="3352800" y="54864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Oval 53"/>
          <p:cNvSpPr>
            <a:spLocks noChangeArrowheads="1"/>
          </p:cNvSpPr>
          <p:nvPr/>
        </p:nvSpPr>
        <p:spPr bwMode="auto">
          <a:xfrm>
            <a:off x="3352800" y="59436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Oval 54"/>
          <p:cNvSpPr>
            <a:spLocks noChangeArrowheads="1"/>
          </p:cNvSpPr>
          <p:nvPr/>
        </p:nvSpPr>
        <p:spPr bwMode="auto">
          <a:xfrm>
            <a:off x="3352800" y="6400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938" name="Group 55"/>
          <p:cNvGrpSpPr>
            <a:grpSpLocks/>
          </p:cNvGrpSpPr>
          <p:nvPr/>
        </p:nvGrpSpPr>
        <p:grpSpPr bwMode="auto">
          <a:xfrm>
            <a:off x="5562600" y="4953000"/>
            <a:ext cx="2895600" cy="1600200"/>
            <a:chOff x="576" y="3216"/>
            <a:chExt cx="1824" cy="1008"/>
          </a:xfrm>
        </p:grpSpPr>
        <p:sp>
          <p:nvSpPr>
            <p:cNvPr id="38958" name="Line 56"/>
            <p:cNvSpPr>
              <a:spLocks noChangeShapeType="1"/>
            </p:cNvSpPr>
            <p:nvPr/>
          </p:nvSpPr>
          <p:spPr bwMode="auto">
            <a:xfrm>
              <a:off x="576" y="3312"/>
              <a:ext cx="18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59" name="Line 57"/>
            <p:cNvSpPr>
              <a:spLocks noChangeShapeType="1"/>
            </p:cNvSpPr>
            <p:nvPr/>
          </p:nvSpPr>
          <p:spPr bwMode="auto">
            <a:xfrm>
              <a:off x="576" y="3888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0" name="Line 58"/>
            <p:cNvSpPr>
              <a:spLocks noChangeShapeType="1"/>
            </p:cNvSpPr>
            <p:nvPr/>
          </p:nvSpPr>
          <p:spPr bwMode="auto">
            <a:xfrm>
              <a:off x="576" y="3600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1" name="Line 59"/>
            <p:cNvSpPr>
              <a:spLocks noChangeShapeType="1"/>
            </p:cNvSpPr>
            <p:nvPr/>
          </p:nvSpPr>
          <p:spPr bwMode="auto">
            <a:xfrm>
              <a:off x="576" y="4176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2" name="Line 60"/>
            <p:cNvSpPr>
              <a:spLocks noChangeShapeType="1"/>
            </p:cNvSpPr>
            <p:nvPr/>
          </p:nvSpPr>
          <p:spPr bwMode="auto">
            <a:xfrm>
              <a:off x="768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3" name="Line 61"/>
            <p:cNvSpPr>
              <a:spLocks noChangeShapeType="1"/>
            </p:cNvSpPr>
            <p:nvPr/>
          </p:nvSpPr>
          <p:spPr bwMode="auto">
            <a:xfrm>
              <a:off x="1104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4" name="Line 62"/>
            <p:cNvSpPr>
              <a:spLocks noChangeShapeType="1"/>
            </p:cNvSpPr>
            <p:nvPr/>
          </p:nvSpPr>
          <p:spPr bwMode="auto">
            <a:xfrm>
              <a:off x="1440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5" name="Line 63"/>
            <p:cNvSpPr>
              <a:spLocks noChangeShapeType="1"/>
            </p:cNvSpPr>
            <p:nvPr/>
          </p:nvSpPr>
          <p:spPr bwMode="auto">
            <a:xfrm>
              <a:off x="1776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966" name="Line 64"/>
            <p:cNvSpPr>
              <a:spLocks noChangeShapeType="1"/>
            </p:cNvSpPr>
            <p:nvPr/>
          </p:nvSpPr>
          <p:spPr bwMode="auto">
            <a:xfrm>
              <a:off x="2160" y="321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39" name="Oval 65"/>
          <p:cNvSpPr>
            <a:spLocks noChangeArrowheads="1"/>
          </p:cNvSpPr>
          <p:nvPr/>
        </p:nvSpPr>
        <p:spPr bwMode="auto">
          <a:xfrm>
            <a:off x="60198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0" name="Oval 67"/>
          <p:cNvSpPr>
            <a:spLocks noChangeArrowheads="1"/>
          </p:cNvSpPr>
          <p:nvPr/>
        </p:nvSpPr>
        <p:spPr bwMode="auto">
          <a:xfrm>
            <a:off x="7162800" y="571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1" name="Oval 68"/>
          <p:cNvSpPr>
            <a:spLocks noChangeArrowheads="1"/>
          </p:cNvSpPr>
          <p:nvPr/>
        </p:nvSpPr>
        <p:spPr bwMode="auto">
          <a:xfrm>
            <a:off x="7162800" y="6172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2" name="Oval 69"/>
          <p:cNvSpPr>
            <a:spLocks noChangeArrowheads="1"/>
          </p:cNvSpPr>
          <p:nvPr/>
        </p:nvSpPr>
        <p:spPr bwMode="auto">
          <a:xfrm>
            <a:off x="71628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3" name="Oval 70"/>
          <p:cNvSpPr>
            <a:spLocks noChangeArrowheads="1"/>
          </p:cNvSpPr>
          <p:nvPr/>
        </p:nvSpPr>
        <p:spPr bwMode="auto">
          <a:xfrm>
            <a:off x="65532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4" name="Oval 71"/>
          <p:cNvSpPr>
            <a:spLocks noChangeArrowheads="1"/>
          </p:cNvSpPr>
          <p:nvPr/>
        </p:nvSpPr>
        <p:spPr bwMode="auto">
          <a:xfrm>
            <a:off x="76962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5" name="Oval 72"/>
          <p:cNvSpPr>
            <a:spLocks noChangeArrowheads="1"/>
          </p:cNvSpPr>
          <p:nvPr/>
        </p:nvSpPr>
        <p:spPr bwMode="auto">
          <a:xfrm>
            <a:off x="8229600" y="52578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6" name="Oval 73"/>
          <p:cNvSpPr>
            <a:spLocks noChangeArrowheads="1"/>
          </p:cNvSpPr>
          <p:nvPr/>
        </p:nvSpPr>
        <p:spPr bwMode="auto">
          <a:xfrm>
            <a:off x="6019800" y="571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7" name="Oval 74"/>
          <p:cNvSpPr>
            <a:spLocks noChangeArrowheads="1"/>
          </p:cNvSpPr>
          <p:nvPr/>
        </p:nvSpPr>
        <p:spPr bwMode="auto">
          <a:xfrm>
            <a:off x="6553200" y="571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8" name="Oval 75"/>
          <p:cNvSpPr>
            <a:spLocks noChangeArrowheads="1"/>
          </p:cNvSpPr>
          <p:nvPr/>
        </p:nvSpPr>
        <p:spPr bwMode="auto">
          <a:xfrm>
            <a:off x="7696200" y="571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49" name="Oval 76"/>
          <p:cNvSpPr>
            <a:spLocks noChangeArrowheads="1"/>
          </p:cNvSpPr>
          <p:nvPr/>
        </p:nvSpPr>
        <p:spPr bwMode="auto">
          <a:xfrm>
            <a:off x="8229600" y="57150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0" name="Oval 77"/>
          <p:cNvSpPr>
            <a:spLocks noChangeArrowheads="1"/>
          </p:cNvSpPr>
          <p:nvPr/>
        </p:nvSpPr>
        <p:spPr bwMode="auto">
          <a:xfrm>
            <a:off x="6629400" y="6172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Oval 78"/>
          <p:cNvSpPr>
            <a:spLocks noChangeArrowheads="1"/>
          </p:cNvSpPr>
          <p:nvPr/>
        </p:nvSpPr>
        <p:spPr bwMode="auto">
          <a:xfrm>
            <a:off x="6019800" y="6172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2" name="Oval 79"/>
          <p:cNvSpPr>
            <a:spLocks noChangeArrowheads="1"/>
          </p:cNvSpPr>
          <p:nvPr/>
        </p:nvSpPr>
        <p:spPr bwMode="auto">
          <a:xfrm>
            <a:off x="7696200" y="6172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Oval 80"/>
          <p:cNvSpPr>
            <a:spLocks noChangeArrowheads="1"/>
          </p:cNvSpPr>
          <p:nvPr/>
        </p:nvSpPr>
        <p:spPr bwMode="auto">
          <a:xfrm>
            <a:off x="8229600" y="6172200"/>
            <a:ext cx="152400" cy="1524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4" name="Text Box 81"/>
          <p:cNvSpPr txBox="1">
            <a:spLocks noChangeArrowheads="1"/>
          </p:cNvSpPr>
          <p:nvPr/>
        </p:nvSpPr>
        <p:spPr bwMode="auto">
          <a:xfrm>
            <a:off x="4059238" y="4943475"/>
            <a:ext cx="1427162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Colocated</a:t>
            </a:r>
          </a:p>
        </p:txBody>
      </p:sp>
      <p:sp>
        <p:nvSpPr>
          <p:cNvPr id="38955" name="Text Box 82"/>
          <p:cNvSpPr txBox="1">
            <a:spLocks noChangeArrowheads="1"/>
          </p:cNvSpPr>
          <p:nvPr/>
        </p:nvSpPr>
        <p:spPr bwMode="auto">
          <a:xfrm>
            <a:off x="3886200" y="5934075"/>
            <a:ext cx="1411288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Staggered</a:t>
            </a:r>
          </a:p>
        </p:txBody>
      </p:sp>
      <p:sp>
        <p:nvSpPr>
          <p:cNvPr id="38956" name="AutoShape 83"/>
          <p:cNvSpPr>
            <a:spLocks noChangeArrowheads="1"/>
          </p:cNvSpPr>
          <p:nvPr/>
        </p:nvSpPr>
        <p:spPr bwMode="auto">
          <a:xfrm>
            <a:off x="5334000" y="60198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7" name="AutoShape 84"/>
          <p:cNvSpPr>
            <a:spLocks noChangeArrowheads="1"/>
          </p:cNvSpPr>
          <p:nvPr/>
        </p:nvSpPr>
        <p:spPr bwMode="auto">
          <a:xfrm>
            <a:off x="3581400" y="5029200"/>
            <a:ext cx="457200" cy="304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558ADF-4996-4B25-B672-351FE721312D}" type="slidenum">
              <a:rPr lang="en-US" sz="1400"/>
              <a:pPr eaLnBrk="1" hangingPunct="1"/>
              <a:t>31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3250"/>
            <a:ext cx="7772400" cy="615950"/>
          </a:xfrm>
        </p:spPr>
        <p:txBody>
          <a:bodyPr/>
          <a:lstStyle/>
          <a:p>
            <a:pPr eaLnBrk="1" hangingPunct="1"/>
            <a:r>
              <a:rPr lang="en-US" sz="3200"/>
              <a:t>Solution of Navier-Stokes equations (Pressure Poisson equation)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371600"/>
            <a:ext cx="7239000" cy="3962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Why need equation for pressure: </a:t>
            </a:r>
            <a:r>
              <a:rPr lang="en-US" sz="2400"/>
              <a:t>1. N-S equations lack an independent equation for the pressure; 2. in incompressible flows, continuity equation cannot be used directly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olidFill>
                  <a:srgbClr val="FF0000"/>
                </a:solidFill>
              </a:rPr>
              <a:t>Derivation: </a:t>
            </a:r>
            <a:r>
              <a:rPr lang="en-US" sz="2400"/>
              <a:t>obtain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Poisson equation by taking the divergence of the momentum equation and then simplify using the continuity equation.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Poisson equation is an </a:t>
            </a:r>
            <a:r>
              <a:rPr lang="en-US" sz="2400">
                <a:solidFill>
                  <a:srgbClr val="FF0000"/>
                </a:solidFill>
              </a:rPr>
              <a:t>elliptic problem</a:t>
            </a:r>
            <a:r>
              <a:rPr lang="en-US" sz="2400"/>
              <a:t>, i.e. pressure values on boundaries must be known to compute the whole flow field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945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743200" y="5029200"/>
          <a:ext cx="318452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676160" imgH="507960" progId="Equation.3">
                  <p:embed/>
                </p:oleObj>
              </mc:Choice>
              <mc:Fallback>
                <p:oleObj name="Equation" r:id="rId3" imgW="1676160" imgH="507960" progId="Equation.3">
                  <p:embed/>
                  <p:pic>
                    <p:nvPicPr>
                      <p:cNvPr id="1945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318452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7AFC89-1D29-4AFE-A505-FB87D477ABF4}" type="slidenum">
              <a:rPr lang="en-US" sz="1400"/>
              <a:pPr eaLnBrk="1" hangingPunct="1"/>
              <a:t>32</a:t>
            </a:fld>
            <a:endParaRPr 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3250"/>
            <a:ext cx="7772400" cy="615950"/>
          </a:xfrm>
        </p:spPr>
        <p:txBody>
          <a:bodyPr/>
          <a:lstStyle/>
          <a:p>
            <a:pPr eaLnBrk="1" hangingPunct="1"/>
            <a:r>
              <a:rPr lang="en-US" sz="3200"/>
              <a:t>Solution methods for the Navier-Stokes equations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001000" cy="5105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Analytical Solution (fully developed laminar pipe flow)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Vorticity-Stream Function Approach: eliminate pressure term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The SIMPLE (Semi-Implicit Method for pressure-Linked Equations) Algorithm: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   </a:t>
            </a:r>
            <a:r>
              <a:rPr lang="en-US" sz="2000" dirty="0"/>
              <a:t>1. Guess the pressure field p*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2. Solve the momentum equations to obtain u*,v*,w*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3. Solve the p’ equation (The pressure-correction equation)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4. p=p*+p’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5. Calculate u, v, w from their starred values using the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velocity-correction equations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6. Solve the discretization equation for other variables, such as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temperature, concentration, and turbulence quantities.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7. Treat the corrected pressure p as a new guessed pressure p*,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return to step 2, and repeat the whole procedure until a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converged solution is obtained.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44CEB3-88BB-4114-9E4D-D6A393E5E469}" type="slidenum">
              <a:rPr lang="en-US" sz="1400"/>
              <a:pPr eaLnBrk="1" hangingPunct="1"/>
              <a:t>33</a:t>
            </a:fld>
            <a:endParaRPr lang="en-US" sz="14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8350"/>
          </a:xfrm>
        </p:spPr>
        <p:txBody>
          <a:bodyPr/>
          <a:lstStyle/>
          <a:p>
            <a:pPr eaLnBrk="1" hangingPunct="1"/>
            <a:r>
              <a:rPr lang="en-US"/>
              <a:t>Example (lid-driven cavity)</a:t>
            </a: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3733800" cy="3830638"/>
          </a:xfrm>
          <a:noFill/>
        </p:spPr>
        <p:txBody>
          <a:bodyPr/>
          <a:lstStyle/>
          <a:p>
            <a:pPr eaLnBrk="1" hangingPunct="1">
              <a:buClr>
                <a:schemeClr val="tx2"/>
              </a:buClr>
              <a:buSzPct val="120000"/>
              <a:buFontTx/>
              <a:buChar char="•"/>
            </a:pPr>
            <a:r>
              <a:rPr lang="en-US" sz="2000"/>
              <a:t>The driven cavity problem is a classical problem that has wall boundaries surrounding the entire computational region. </a:t>
            </a:r>
          </a:p>
          <a:p>
            <a:pPr eaLnBrk="1" hangingPunct="1">
              <a:buClr>
                <a:schemeClr val="tx2"/>
              </a:buClr>
              <a:buSzPct val="120000"/>
              <a:buFontTx/>
              <a:buChar char="•"/>
            </a:pPr>
            <a:r>
              <a:rPr lang="en-US" sz="2000"/>
              <a:t>Incompressible viscous flow in the cavity is driven by the uniform translation of the moving upper lid. </a:t>
            </a:r>
          </a:p>
          <a:p>
            <a:pPr eaLnBrk="1" hangingPunct="1">
              <a:buClr>
                <a:schemeClr val="tx2"/>
              </a:buClr>
              <a:buSzPct val="120000"/>
              <a:buFontTx/>
              <a:buChar char="•"/>
            </a:pPr>
            <a:r>
              <a:rPr lang="en-US" sz="2000"/>
              <a:t>the vorticity-stream function method is used to solve the driven cavity problem.</a:t>
            </a:r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4794250" y="2438400"/>
            <a:ext cx="3048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9"/>
          <p:cNvSpPr>
            <a:spLocks noChangeArrowheads="1"/>
          </p:cNvSpPr>
          <p:nvPr/>
        </p:nvSpPr>
        <p:spPr bwMode="auto">
          <a:xfrm>
            <a:off x="4794250" y="5029200"/>
            <a:ext cx="3124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0"/>
          <p:cNvSpPr>
            <a:spLocks noChangeArrowheads="1"/>
          </p:cNvSpPr>
          <p:nvPr/>
        </p:nvSpPr>
        <p:spPr bwMode="auto">
          <a:xfrm>
            <a:off x="7613650" y="2438400"/>
            <a:ext cx="304800" cy="2895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11"/>
          <p:cNvSpPr>
            <a:spLocks noChangeArrowheads="1"/>
          </p:cNvSpPr>
          <p:nvPr/>
        </p:nvSpPr>
        <p:spPr bwMode="auto">
          <a:xfrm>
            <a:off x="4413250" y="2133600"/>
            <a:ext cx="3895725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2"/>
          <p:cNvSpPr>
            <a:spLocks noChangeShapeType="1"/>
          </p:cNvSpPr>
          <p:nvPr/>
        </p:nvSpPr>
        <p:spPr bwMode="auto">
          <a:xfrm>
            <a:off x="8308975" y="2286000"/>
            <a:ext cx="9144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1" name="Text Box 13"/>
          <p:cNvSpPr txBox="1">
            <a:spLocks noChangeArrowheads="1"/>
          </p:cNvSpPr>
          <p:nvPr/>
        </p:nvSpPr>
        <p:spPr bwMode="auto">
          <a:xfrm>
            <a:off x="8385175" y="1752600"/>
            <a:ext cx="787400" cy="45720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</a:t>
            </a:r>
            <a:r>
              <a:rPr lang="en-US" baseline="-25000">
                <a:solidFill>
                  <a:srgbClr val="FF0000"/>
                </a:solidFill>
              </a:rPr>
              <a:t>TOP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0972" name="Line 15"/>
          <p:cNvSpPr>
            <a:spLocks noChangeShapeType="1"/>
          </p:cNvSpPr>
          <p:nvPr/>
        </p:nvSpPr>
        <p:spPr bwMode="auto">
          <a:xfrm flipV="1">
            <a:off x="5108575" y="4343400"/>
            <a:ext cx="0" cy="685800"/>
          </a:xfrm>
          <a:prstGeom prst="line">
            <a:avLst/>
          </a:prstGeom>
          <a:noFill/>
          <a:ln w="28575" cap="sq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3" name="Line 16"/>
          <p:cNvSpPr>
            <a:spLocks noChangeShapeType="1"/>
          </p:cNvSpPr>
          <p:nvPr/>
        </p:nvSpPr>
        <p:spPr bwMode="auto">
          <a:xfrm>
            <a:off x="5108575" y="5029200"/>
            <a:ext cx="685800" cy="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stealth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4" name="Text Box 17"/>
          <p:cNvSpPr txBox="1">
            <a:spLocks noChangeArrowheads="1"/>
          </p:cNvSpPr>
          <p:nvPr/>
        </p:nvSpPr>
        <p:spPr bwMode="auto">
          <a:xfrm>
            <a:off x="5076825" y="4648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o</a:t>
            </a:r>
          </a:p>
        </p:txBody>
      </p:sp>
      <p:sp>
        <p:nvSpPr>
          <p:cNvPr id="40975" name="Text Box 18"/>
          <p:cNvSpPr txBox="1">
            <a:spLocks noChangeArrowheads="1"/>
          </p:cNvSpPr>
          <p:nvPr/>
        </p:nvSpPr>
        <p:spPr bwMode="auto">
          <a:xfrm>
            <a:off x="5153025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y</a:t>
            </a:r>
          </a:p>
        </p:txBody>
      </p:sp>
      <p:sp>
        <p:nvSpPr>
          <p:cNvPr id="40976" name="Text Box 19"/>
          <p:cNvSpPr txBox="1">
            <a:spLocks noChangeArrowheads="1"/>
          </p:cNvSpPr>
          <p:nvPr/>
        </p:nvSpPr>
        <p:spPr bwMode="auto">
          <a:xfrm>
            <a:off x="5610225" y="4572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40977" name="Text Box 20"/>
          <p:cNvSpPr txBox="1">
            <a:spLocks noChangeArrowheads="1"/>
          </p:cNvSpPr>
          <p:nvPr/>
        </p:nvSpPr>
        <p:spPr bwMode="auto">
          <a:xfrm>
            <a:off x="5867400" y="5029200"/>
            <a:ext cx="984250" cy="45720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u=v=0</a:t>
            </a:r>
          </a:p>
        </p:txBody>
      </p:sp>
      <p:sp>
        <p:nvSpPr>
          <p:cNvPr id="40978" name="Text Box 21"/>
          <p:cNvSpPr txBox="1">
            <a:spLocks noChangeArrowheads="1"/>
          </p:cNvSpPr>
          <p:nvPr/>
        </p:nvSpPr>
        <p:spPr bwMode="auto">
          <a:xfrm>
            <a:off x="4425950" y="3505200"/>
            <a:ext cx="984250" cy="45720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u=v=0</a:t>
            </a:r>
          </a:p>
        </p:txBody>
      </p:sp>
      <p:sp>
        <p:nvSpPr>
          <p:cNvPr id="40979" name="Text Box 22"/>
          <p:cNvSpPr txBox="1">
            <a:spLocks noChangeArrowheads="1"/>
          </p:cNvSpPr>
          <p:nvPr/>
        </p:nvSpPr>
        <p:spPr bwMode="auto">
          <a:xfrm>
            <a:off x="7467600" y="3505200"/>
            <a:ext cx="984250" cy="45720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u=v=0</a:t>
            </a:r>
          </a:p>
        </p:txBody>
      </p:sp>
      <p:sp>
        <p:nvSpPr>
          <p:cNvPr id="40980" name="Text Box 23"/>
          <p:cNvSpPr txBox="1">
            <a:spLocks noChangeArrowheads="1"/>
          </p:cNvSpPr>
          <p:nvPr/>
        </p:nvSpPr>
        <p:spPr bwMode="auto">
          <a:xfrm>
            <a:off x="5235575" y="1641475"/>
            <a:ext cx="1739900" cy="457200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u=U</a:t>
            </a:r>
            <a:r>
              <a:rPr lang="en-US" baseline="-25000">
                <a:solidFill>
                  <a:srgbClr val="FF0000"/>
                </a:solidFill>
              </a:rPr>
              <a:t>TOP</a:t>
            </a:r>
            <a:r>
              <a:rPr lang="en-US">
                <a:solidFill>
                  <a:srgbClr val="FF0000"/>
                </a:solidFill>
              </a:rPr>
              <a:t>, v=0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8BF1AC-5BAF-41DD-8674-393B4CC27DA1}" type="slidenum">
              <a:rPr lang="en-US" sz="1400"/>
              <a:pPr eaLnBrk="1" hangingPunct="1"/>
              <a:t>34</a:t>
            </a:fld>
            <a:endParaRPr lang="en-US" sz="1400"/>
          </a:p>
        </p:txBody>
      </p:sp>
      <p:sp>
        <p:nvSpPr>
          <p:cNvPr id="20493" name="Rectangle 53"/>
          <p:cNvSpPr>
            <a:spLocks noChangeArrowheads="1"/>
          </p:cNvSpPr>
          <p:nvPr/>
        </p:nvSpPr>
        <p:spPr bwMode="auto">
          <a:xfrm>
            <a:off x="2590800" y="5943600"/>
            <a:ext cx="3048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/>
              <a:t>Example (lid-driven cavity, governing equations)</a:t>
            </a:r>
          </a:p>
        </p:txBody>
      </p:sp>
      <p:sp>
        <p:nvSpPr>
          <p:cNvPr id="20495" name="Rectangle 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0496" name="Group 33"/>
          <p:cNvGrpSpPr>
            <a:grpSpLocks/>
          </p:cNvGrpSpPr>
          <p:nvPr/>
        </p:nvGrpSpPr>
        <p:grpSpPr bwMode="auto">
          <a:xfrm>
            <a:off x="457200" y="1143000"/>
            <a:ext cx="3810000" cy="2286000"/>
            <a:chOff x="1728" y="864"/>
            <a:chExt cx="2400" cy="1440"/>
          </a:xfrm>
        </p:grpSpPr>
        <p:sp>
          <p:nvSpPr>
            <p:cNvPr id="20504" name="Rectangle 32"/>
            <p:cNvSpPr>
              <a:spLocks noChangeArrowheads="1"/>
            </p:cNvSpPr>
            <p:nvPr/>
          </p:nvSpPr>
          <p:spPr bwMode="auto">
            <a:xfrm>
              <a:off x="1728" y="864"/>
              <a:ext cx="2400" cy="14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9" name="Object 24"/>
            <p:cNvGraphicFramePr>
              <a:graphicFrameLocks noChangeAspect="1"/>
            </p:cNvGraphicFramePr>
            <p:nvPr/>
          </p:nvGraphicFramePr>
          <p:xfrm>
            <a:off x="2400" y="864"/>
            <a:ext cx="720" cy="3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2" name="Equation" r:id="rId3" imgW="774364" imgH="418918" progId="Equation.3">
                    <p:embed/>
                  </p:oleObj>
                </mc:Choice>
                <mc:Fallback>
                  <p:oleObj name="Equation" r:id="rId3" imgW="774364" imgH="418918" progId="Equation.3">
                    <p:embed/>
                    <p:pic>
                      <p:nvPicPr>
                        <p:cNvPr id="20489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0" y="864"/>
                          <a:ext cx="720" cy="3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0" name="Object 23"/>
            <p:cNvGraphicFramePr>
              <a:graphicFrameLocks noChangeAspect="1"/>
            </p:cNvGraphicFramePr>
            <p:nvPr/>
          </p:nvGraphicFramePr>
          <p:xfrm>
            <a:off x="1780" y="1274"/>
            <a:ext cx="2301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3" name="Equation" r:id="rId5" imgW="2463480" imgH="482400" progId="Equation.3">
                    <p:embed/>
                  </p:oleObj>
                </mc:Choice>
                <mc:Fallback>
                  <p:oleObj name="Equation" r:id="rId5" imgW="2463480" imgH="482400" progId="Equation.3">
                    <p:embed/>
                    <p:pic>
                      <p:nvPicPr>
                        <p:cNvPr id="2049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0" y="1274"/>
                          <a:ext cx="2301" cy="4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Object 22"/>
            <p:cNvGraphicFramePr>
              <a:graphicFrameLocks noChangeAspect="1"/>
            </p:cNvGraphicFramePr>
            <p:nvPr/>
          </p:nvGraphicFramePr>
          <p:xfrm>
            <a:off x="1782" y="1795"/>
            <a:ext cx="2291" cy="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4" name="Equation" r:id="rId7" imgW="2412720" imgH="482400" progId="Equation.3">
                    <p:embed/>
                  </p:oleObj>
                </mc:Choice>
                <mc:Fallback>
                  <p:oleObj name="Equation" r:id="rId7" imgW="2412720" imgH="482400" progId="Equation.3">
                    <p:embed/>
                    <p:pic>
                      <p:nvPicPr>
                        <p:cNvPr id="20491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2" y="1795"/>
                          <a:ext cx="2291" cy="4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7" name="Rectangle 25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0498" name="Group 35"/>
          <p:cNvGrpSpPr>
            <a:grpSpLocks/>
          </p:cNvGrpSpPr>
          <p:nvPr/>
        </p:nvGrpSpPr>
        <p:grpSpPr bwMode="auto">
          <a:xfrm>
            <a:off x="4572000" y="1143000"/>
            <a:ext cx="3124200" cy="1981200"/>
            <a:chOff x="2928" y="960"/>
            <a:chExt cx="1968" cy="1248"/>
          </a:xfrm>
        </p:grpSpPr>
        <p:sp>
          <p:nvSpPr>
            <p:cNvPr id="20503" name="Rectangle 34"/>
            <p:cNvSpPr>
              <a:spLocks noChangeArrowheads="1"/>
            </p:cNvSpPr>
            <p:nvPr/>
          </p:nvSpPr>
          <p:spPr bwMode="auto">
            <a:xfrm>
              <a:off x="2928" y="960"/>
              <a:ext cx="1968" cy="12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7" name="Object 29"/>
            <p:cNvGraphicFramePr>
              <a:graphicFrameLocks noChangeAspect="1"/>
            </p:cNvGraphicFramePr>
            <p:nvPr/>
          </p:nvGraphicFramePr>
          <p:xfrm>
            <a:off x="2976" y="1296"/>
            <a:ext cx="864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5" name="Equation" r:id="rId9" imgW="800100" imgH="419100" progId="Equation.3">
                    <p:embed/>
                  </p:oleObj>
                </mc:Choice>
                <mc:Fallback>
                  <p:oleObj name="Equation" r:id="rId9" imgW="800100" imgH="419100" progId="Equation.3">
                    <p:embed/>
                    <p:pic>
                      <p:nvPicPr>
                        <p:cNvPr id="20487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6" y="1296"/>
                          <a:ext cx="864" cy="4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28"/>
            <p:cNvGraphicFramePr>
              <a:graphicFrameLocks noChangeAspect="1"/>
            </p:cNvGraphicFramePr>
            <p:nvPr/>
          </p:nvGraphicFramePr>
          <p:xfrm>
            <a:off x="4176" y="1104"/>
            <a:ext cx="653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Equation" r:id="rId11" imgW="596900" imgH="838200" progId="Equation.3">
                    <p:embed/>
                  </p:oleObj>
                </mc:Choice>
                <mc:Fallback>
                  <p:oleObj name="Equation" r:id="rId11" imgW="596900" imgH="838200" progId="Equation.3">
                    <p:embed/>
                    <p:pic>
                      <p:nvPicPr>
                        <p:cNvPr id="20488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" y="1104"/>
                          <a:ext cx="653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499" name="Rectangle 30"/>
          <p:cNvSpPr>
            <a:spLocks noChangeArrowheads="1"/>
          </p:cNvSpPr>
          <p:nvPr/>
        </p:nvSpPr>
        <p:spPr bwMode="auto">
          <a:xfrm>
            <a:off x="0" y="2541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00" name="Picture 3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6172200" cy="5937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2" name="Rectangle 47"/>
          <p:cNvSpPr>
            <a:spLocks noChangeArrowheads="1"/>
          </p:cNvSpPr>
          <p:nvPr/>
        </p:nvSpPr>
        <p:spPr bwMode="auto">
          <a:xfrm>
            <a:off x="838200" y="4038600"/>
            <a:ext cx="6705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319345"/>
              </p:ext>
            </p:extLst>
          </p:nvPr>
        </p:nvGraphicFramePr>
        <p:xfrm>
          <a:off x="1219200" y="4114800"/>
          <a:ext cx="396240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4" imgW="2400300" imgH="482600" progId="Equation.3">
                  <p:embed/>
                </p:oleObj>
              </mc:Choice>
              <mc:Fallback>
                <p:oleObj name="Equation" r:id="rId14" imgW="2400300" imgH="482600" progId="Equation.3">
                  <p:embed/>
                  <p:pic>
                    <p:nvPicPr>
                      <p:cNvPr id="2048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14800"/>
                        <a:ext cx="3962400" cy="8016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720175"/>
              </p:ext>
            </p:extLst>
          </p:nvPr>
        </p:nvGraphicFramePr>
        <p:xfrm>
          <a:off x="5638800" y="4114800"/>
          <a:ext cx="18288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6" imgW="1092200" imgH="457200" progId="Equation.3">
                  <p:embed/>
                </p:oleObj>
              </mc:Choice>
              <mc:Fallback>
                <p:oleObj name="Equation" r:id="rId16" imgW="1092200" imgH="457200" progId="Equation.3">
                  <p:embed/>
                  <p:pic>
                    <p:nvPicPr>
                      <p:cNvPr id="2048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1828800" cy="7635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39"/>
          <p:cNvGraphicFramePr>
            <a:graphicFrameLocks noChangeAspect="1"/>
          </p:cNvGraphicFramePr>
          <p:nvPr/>
        </p:nvGraphicFramePr>
        <p:xfrm>
          <a:off x="1066800" y="4938713"/>
          <a:ext cx="43434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18" imgW="2628900" imgH="558800" progId="Equation.3">
                  <p:embed/>
                </p:oleObj>
              </mc:Choice>
              <mc:Fallback>
                <p:oleObj name="Equation" r:id="rId18" imgW="2628900" imgH="558800" progId="Equation.3">
                  <p:embed/>
                  <p:pic>
                    <p:nvPicPr>
                      <p:cNvPr id="20485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938713"/>
                        <a:ext cx="4343400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37"/>
          <p:cNvGraphicFramePr>
            <a:graphicFrameLocks noChangeAspect="1"/>
          </p:cNvGraphicFramePr>
          <p:nvPr/>
        </p:nvGraphicFramePr>
        <p:xfrm>
          <a:off x="6019800" y="5105400"/>
          <a:ext cx="11430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20" imgW="609336" imgH="393529" progId="Equation.3">
                  <p:embed/>
                </p:oleObj>
              </mc:Choice>
              <mc:Fallback>
                <p:oleObj name="Equation" r:id="rId20" imgW="609336" imgH="393529" progId="Equation.3">
                  <p:embed/>
                  <p:pic>
                    <p:nvPicPr>
                      <p:cNvPr id="20486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105400"/>
                        <a:ext cx="11430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51"/>
          <p:cNvGraphicFramePr>
            <a:graphicFrameLocks noGrp="1" noChangeAspect="1"/>
          </p:cNvGraphicFramePr>
          <p:nvPr>
            <p:ph idx="1"/>
          </p:nvPr>
        </p:nvGraphicFramePr>
        <p:xfrm>
          <a:off x="2667000" y="6019800"/>
          <a:ext cx="28956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22" imgW="1815840" imgH="419040" progId="Equation.3">
                  <p:embed/>
                </p:oleObj>
              </mc:Choice>
              <mc:Fallback>
                <p:oleObj name="Equation" r:id="rId22" imgW="1815840" imgH="419040" progId="Equation.3">
                  <p:embed/>
                  <p:pic>
                    <p:nvPicPr>
                      <p:cNvPr id="2048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019800"/>
                        <a:ext cx="289560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A80EC6-1475-4035-8139-E4AA39A337B8}" type="slidenum">
              <a:rPr lang="en-US" sz="1400"/>
              <a:pPr eaLnBrk="1" hangingPunct="1"/>
              <a:t>35</a:t>
            </a:fld>
            <a:endParaRPr lang="en-US" sz="1400"/>
          </a:p>
        </p:txBody>
      </p:sp>
      <p:sp>
        <p:nvSpPr>
          <p:cNvPr id="2151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/>
              <a:t>Example (lid-driven cavity, boundary conditions)</a:t>
            </a:r>
          </a:p>
        </p:txBody>
      </p:sp>
      <p:grpSp>
        <p:nvGrpSpPr>
          <p:cNvPr id="21514" name="Group 26"/>
          <p:cNvGrpSpPr>
            <a:grpSpLocks/>
          </p:cNvGrpSpPr>
          <p:nvPr/>
        </p:nvGrpSpPr>
        <p:grpSpPr bwMode="auto">
          <a:xfrm>
            <a:off x="3048000" y="1295589"/>
            <a:ext cx="2578500" cy="457200"/>
            <a:chOff x="1008" y="1133"/>
            <a:chExt cx="1772" cy="403"/>
          </a:xfrm>
        </p:grpSpPr>
        <p:sp>
          <p:nvSpPr>
            <p:cNvPr id="21527" name="Rectangle 25"/>
            <p:cNvSpPr>
              <a:spLocks noChangeArrowheads="1"/>
            </p:cNvSpPr>
            <p:nvPr/>
          </p:nvSpPr>
          <p:spPr bwMode="auto">
            <a:xfrm>
              <a:off x="1008" y="1200"/>
              <a:ext cx="1728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11" name="Object 21"/>
            <p:cNvGraphicFramePr>
              <a:graphicFrameLocks noChangeAspect="1"/>
            </p:cNvGraphicFramePr>
            <p:nvPr/>
          </p:nvGraphicFramePr>
          <p:xfrm>
            <a:off x="1056" y="1200"/>
            <a:ext cx="624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6" name="Equation" r:id="rId3" imgW="380880" imgH="203040" progId="Equation.3">
                    <p:embed/>
                  </p:oleObj>
                </mc:Choice>
                <mc:Fallback>
                  <p:oleObj name="Equation" r:id="rId3" imgW="380880" imgH="203040" progId="Equation.3">
                    <p:embed/>
                    <p:pic>
                      <p:nvPicPr>
                        <p:cNvPr id="2151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200"/>
                          <a:ext cx="624" cy="3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1689" y="1133"/>
              <a:ext cx="1091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dirty="0"/>
                <a:t>on all walls</a:t>
              </a:r>
            </a:p>
          </p:txBody>
        </p:sp>
      </p:grpSp>
      <p:graphicFrame>
        <p:nvGraphicFramePr>
          <p:cNvPr id="21506" name="Object 30"/>
          <p:cNvGraphicFramePr>
            <a:graphicFrameLocks noChangeAspect="1"/>
          </p:cNvGraphicFramePr>
          <p:nvPr/>
        </p:nvGraphicFramePr>
        <p:xfrm>
          <a:off x="1905000" y="1752600"/>
          <a:ext cx="538638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2946240" imgH="419040" progId="Equation.3">
                  <p:embed/>
                </p:oleObj>
              </mc:Choice>
              <mc:Fallback>
                <p:oleObj name="Equation" r:id="rId5" imgW="2946240" imgH="419040" progId="Equation.3">
                  <p:embed/>
                  <p:pic>
                    <p:nvPicPr>
                      <p:cNvPr id="2150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5386388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15" name="Group 37"/>
          <p:cNvGrpSpPr>
            <a:grpSpLocks/>
          </p:cNvGrpSpPr>
          <p:nvPr/>
        </p:nvGrpSpPr>
        <p:grpSpPr bwMode="auto">
          <a:xfrm>
            <a:off x="990600" y="2514600"/>
            <a:ext cx="3352800" cy="990600"/>
            <a:chOff x="672" y="1776"/>
            <a:chExt cx="2112" cy="624"/>
          </a:xfrm>
        </p:grpSpPr>
        <p:sp>
          <p:nvSpPr>
            <p:cNvPr id="21526" name="Rectangle 36"/>
            <p:cNvSpPr>
              <a:spLocks noChangeArrowheads="1"/>
            </p:cNvSpPr>
            <p:nvPr/>
          </p:nvSpPr>
          <p:spPr bwMode="auto">
            <a:xfrm>
              <a:off x="672" y="1776"/>
              <a:ext cx="211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510" name="Object 32"/>
                <p:cNvSpPr txBox="1"/>
                <p:nvPr/>
              </p:nvSpPr>
              <p:spPr bwMode="auto">
                <a:xfrm>
                  <a:off x="720" y="1872"/>
                  <a:ext cx="2033" cy="5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𝜁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𝑁𝐽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𝑁𝐽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b="0" i="1" baseline="-2500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baseline="-2500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0" i="1" baseline="-2500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𝑁𝐽</m:t>
                                </m:r>
                                <m:r>
                                  <m:rPr>
                                    <m:sty m:val="p"/>
                                  </m:r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𝑁𝐽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510" name="Object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0" y="1872"/>
                  <a:ext cx="2033" cy="511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516" name="Group 39"/>
          <p:cNvGrpSpPr>
            <a:grpSpLocks/>
          </p:cNvGrpSpPr>
          <p:nvPr/>
        </p:nvGrpSpPr>
        <p:grpSpPr bwMode="auto">
          <a:xfrm>
            <a:off x="5410200" y="2590800"/>
            <a:ext cx="1905000" cy="795338"/>
            <a:chOff x="3264" y="1824"/>
            <a:chExt cx="1200" cy="501"/>
          </a:xfrm>
        </p:grpSpPr>
        <p:sp>
          <p:nvSpPr>
            <p:cNvPr id="21525" name="Rectangle 38"/>
            <p:cNvSpPr>
              <a:spLocks noChangeArrowheads="1"/>
            </p:cNvSpPr>
            <p:nvPr/>
          </p:nvSpPr>
          <p:spPr bwMode="auto">
            <a:xfrm>
              <a:off x="3264" y="1824"/>
              <a:ext cx="120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9" name="Object 33"/>
            <p:cNvGraphicFramePr>
              <a:graphicFrameLocks noChangeAspect="1"/>
            </p:cNvGraphicFramePr>
            <p:nvPr/>
          </p:nvGraphicFramePr>
          <p:xfrm>
            <a:off x="3264" y="1872"/>
            <a:ext cx="120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8" name="Equation" r:id="rId8" imgW="1143000" imgH="431640" progId="Equation.3">
                    <p:embed/>
                  </p:oleObj>
                </mc:Choice>
                <mc:Fallback>
                  <p:oleObj name="Equation" r:id="rId8" imgW="1143000" imgH="431640" progId="Equation.3">
                    <p:embed/>
                    <p:pic>
                      <p:nvPicPr>
                        <p:cNvPr id="21509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872"/>
                          <a:ext cx="120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517" name="Group 47"/>
          <p:cNvGrpSpPr>
            <a:grpSpLocks/>
          </p:cNvGrpSpPr>
          <p:nvPr/>
        </p:nvGrpSpPr>
        <p:grpSpPr bwMode="auto">
          <a:xfrm>
            <a:off x="1143000" y="3657600"/>
            <a:ext cx="2133600" cy="762000"/>
            <a:chOff x="720" y="2496"/>
            <a:chExt cx="1344" cy="480"/>
          </a:xfrm>
        </p:grpSpPr>
        <p:sp>
          <p:nvSpPr>
            <p:cNvPr id="21524" name="Rectangle 44"/>
            <p:cNvSpPr>
              <a:spLocks noChangeArrowheads="1"/>
            </p:cNvSpPr>
            <p:nvPr/>
          </p:nvSpPr>
          <p:spPr bwMode="auto">
            <a:xfrm>
              <a:off x="720" y="2496"/>
              <a:ext cx="1344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08" name="Object 34"/>
            <p:cNvGraphicFramePr>
              <a:graphicFrameLocks noChangeAspect="1"/>
            </p:cNvGraphicFramePr>
            <p:nvPr/>
          </p:nvGraphicFramePr>
          <p:xfrm>
            <a:off x="768" y="2523"/>
            <a:ext cx="1280" cy="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9" name="Equation" r:id="rId10" imgW="1218960" imgH="431640" progId="Equation.3">
                    <p:embed/>
                  </p:oleObj>
                </mc:Choice>
                <mc:Fallback>
                  <p:oleObj name="Equation" r:id="rId10" imgW="1218960" imgH="431640" progId="Equation.3">
                    <p:embed/>
                    <p:pic>
                      <p:nvPicPr>
                        <p:cNvPr id="21508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523"/>
                          <a:ext cx="1280" cy="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07" name="Object 35"/>
          <p:cNvGraphicFramePr>
            <a:graphicFrameLocks noChangeAspect="1"/>
          </p:cNvGraphicFramePr>
          <p:nvPr/>
        </p:nvGraphicFramePr>
        <p:xfrm>
          <a:off x="3657600" y="3657600"/>
          <a:ext cx="495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2" imgW="2971800" imgH="457200" progId="Equation.3">
                  <p:embed/>
                </p:oleObj>
              </mc:Choice>
              <mc:Fallback>
                <p:oleObj name="Equation" r:id="rId12" imgW="2971800" imgH="457200" progId="Equation.3">
                  <p:embed/>
                  <p:pic>
                    <p:nvPicPr>
                      <p:cNvPr id="2150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657600"/>
                        <a:ext cx="4953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8" name="Text Box 40"/>
          <p:cNvSpPr txBox="1">
            <a:spLocks noChangeArrowheads="1"/>
          </p:cNvSpPr>
          <p:nvPr/>
        </p:nvSpPr>
        <p:spPr bwMode="auto">
          <a:xfrm>
            <a:off x="7391400" y="2574925"/>
            <a:ext cx="1374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The other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Three walls</a:t>
            </a:r>
          </a:p>
        </p:txBody>
      </p:sp>
      <p:sp>
        <p:nvSpPr>
          <p:cNvPr id="21519" name="Text Box 41"/>
          <p:cNvSpPr txBox="1">
            <a:spLocks noChangeArrowheads="1"/>
          </p:cNvSpPr>
          <p:nvPr/>
        </p:nvSpPr>
        <p:spPr bwMode="auto">
          <a:xfrm>
            <a:off x="180975" y="2133411"/>
            <a:ext cx="1466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The top wall</a:t>
            </a:r>
          </a:p>
        </p:txBody>
      </p:sp>
      <p:sp>
        <p:nvSpPr>
          <p:cNvPr id="21520" name="Text Box 42"/>
          <p:cNvSpPr txBox="1">
            <a:spLocks noChangeArrowheads="1"/>
          </p:cNvSpPr>
          <p:nvPr/>
        </p:nvSpPr>
        <p:spPr bwMode="auto">
          <a:xfrm>
            <a:off x="381000" y="4699000"/>
            <a:ext cx="5943600" cy="71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For wall pressures, using the tangential momentum equation to the fluid adjacent to the wall surface, get:</a:t>
            </a:r>
          </a:p>
        </p:txBody>
      </p:sp>
      <p:sp>
        <p:nvSpPr>
          <p:cNvPr id="21521" name="AutoShape 43"/>
          <p:cNvSpPr>
            <a:spLocks noChangeArrowheads="1"/>
          </p:cNvSpPr>
          <p:nvPr/>
        </p:nvSpPr>
        <p:spPr bwMode="auto">
          <a:xfrm>
            <a:off x="1905000" y="4343400"/>
            <a:ext cx="304800" cy="381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45"/>
          <p:cNvSpPr txBox="1">
            <a:spLocks noChangeArrowheads="1"/>
          </p:cNvSpPr>
          <p:nvPr/>
        </p:nvSpPr>
        <p:spPr bwMode="auto">
          <a:xfrm>
            <a:off x="381000" y="5486400"/>
            <a:ext cx="6248400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* s is measured along the wall surface and n is normal to it</a:t>
            </a:r>
          </a:p>
        </p:txBody>
      </p:sp>
      <p:sp>
        <p:nvSpPr>
          <p:cNvPr id="21523" name="Text Box 46"/>
          <p:cNvSpPr txBox="1">
            <a:spLocks noChangeArrowheads="1"/>
          </p:cNvSpPr>
          <p:nvPr/>
        </p:nvSpPr>
        <p:spPr bwMode="auto">
          <a:xfrm>
            <a:off x="381000" y="5994400"/>
            <a:ext cx="6705600" cy="406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* Pressure at the lower left corner of the cavity is assigned 1.0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83ED57-4819-4C96-9E9D-B967F49D6432}" type="slidenum">
              <a:rPr lang="en-US" sz="1400"/>
              <a:pPr eaLnBrk="1" hangingPunct="1"/>
              <a:t>36</a:t>
            </a:fld>
            <a:endParaRPr lang="en-US" sz="1400"/>
          </a:p>
        </p:txBody>
      </p:sp>
      <p:sp>
        <p:nvSpPr>
          <p:cNvPr id="22534" name="Rectangle 31"/>
          <p:cNvSpPr>
            <a:spLocks noChangeArrowheads="1"/>
          </p:cNvSpPr>
          <p:nvPr/>
        </p:nvSpPr>
        <p:spPr bwMode="auto">
          <a:xfrm>
            <a:off x="685800" y="1295400"/>
            <a:ext cx="1143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8350"/>
          </a:xfrm>
        </p:spPr>
        <p:txBody>
          <a:bodyPr/>
          <a:lstStyle/>
          <a:p>
            <a:pPr eaLnBrk="1" hangingPunct="1"/>
            <a:r>
              <a:rPr lang="en-US" sz="3200"/>
              <a:t>Example (lid-driven cavity, discretization methods)</a:t>
            </a:r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15"/>
          <p:cNvSpPr>
            <a:spLocks noChangeArrowheads="1"/>
          </p:cNvSpPr>
          <p:nvPr/>
        </p:nvSpPr>
        <p:spPr bwMode="auto">
          <a:xfrm>
            <a:off x="0" y="2541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21"/>
          <p:cNvSpPr>
            <a:spLocks noChangeArrowheads="1"/>
          </p:cNvSpPr>
          <p:nvPr/>
        </p:nvSpPr>
        <p:spPr bwMode="auto">
          <a:xfrm>
            <a:off x="0" y="966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9" name="Rectangle 2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22"/>
          <p:cNvGraphicFramePr>
            <a:graphicFrameLocks noChangeAspect="1"/>
          </p:cNvGraphicFramePr>
          <p:nvPr/>
        </p:nvGraphicFramePr>
        <p:xfrm>
          <a:off x="762000" y="1371600"/>
          <a:ext cx="8077200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5016500" imgH="990600" progId="Equation.3">
                  <p:embed/>
                </p:oleObj>
              </mc:Choice>
              <mc:Fallback>
                <p:oleObj name="Equation" r:id="rId3" imgW="5016500" imgH="990600" progId="Equation.3">
                  <p:embed/>
                  <p:pic>
                    <p:nvPicPr>
                      <p:cNvPr id="225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71600"/>
                        <a:ext cx="8077200" cy="159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1" name="Object 24"/>
          <p:cNvGraphicFramePr>
            <a:graphicFrameLocks noChangeAspect="1"/>
          </p:cNvGraphicFramePr>
          <p:nvPr/>
        </p:nvGraphicFramePr>
        <p:xfrm>
          <a:off x="2667000" y="3124200"/>
          <a:ext cx="50292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3136900" imgH="482600" progId="Equation.3">
                  <p:embed/>
                </p:oleObj>
              </mc:Choice>
              <mc:Fallback>
                <p:oleObj name="Equation" r:id="rId5" imgW="3136900" imgH="482600" progId="Equation.3">
                  <p:embed/>
                  <p:pic>
                    <p:nvPicPr>
                      <p:cNvPr id="22531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24200"/>
                        <a:ext cx="5029200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26"/>
          <p:cNvGraphicFramePr>
            <a:graphicFrameLocks noChangeAspect="1"/>
          </p:cNvGraphicFramePr>
          <p:nvPr/>
        </p:nvGraphicFramePr>
        <p:xfrm>
          <a:off x="152400" y="4070350"/>
          <a:ext cx="8839200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5600700" imgH="1092200" progId="Equation.3">
                  <p:embed/>
                </p:oleObj>
              </mc:Choice>
              <mc:Fallback>
                <p:oleObj name="Equation" r:id="rId7" imgW="5600700" imgH="1092200" progId="Equation.3">
                  <p:embed/>
                  <p:pic>
                    <p:nvPicPr>
                      <p:cNvPr id="2253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070350"/>
                        <a:ext cx="8839200" cy="172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Text Box 30"/>
          <p:cNvSpPr txBox="1">
            <a:spLocks noChangeArrowheads="1"/>
          </p:cNvSpPr>
          <p:nvPr/>
        </p:nvSpPr>
        <p:spPr bwMode="auto">
          <a:xfrm>
            <a:off x="565150" y="5908675"/>
            <a:ext cx="819785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2</a:t>
            </a:r>
            <a:r>
              <a:rPr lang="en-US" baseline="30000">
                <a:solidFill>
                  <a:srgbClr val="FF0000"/>
                </a:solidFill>
              </a:rPr>
              <a:t>nd</a:t>
            </a:r>
            <a:r>
              <a:rPr lang="en-US">
                <a:solidFill>
                  <a:srgbClr val="FF0000"/>
                </a:solidFill>
              </a:rPr>
              <a:t> order central difference scheme used for all spatial derivatives</a:t>
            </a:r>
          </a:p>
        </p:txBody>
      </p:sp>
      <p:sp>
        <p:nvSpPr>
          <p:cNvPr id="22542" name="Text Box 32"/>
          <p:cNvSpPr txBox="1">
            <a:spLocks noChangeArrowheads="1"/>
          </p:cNvSpPr>
          <p:nvPr/>
        </p:nvSpPr>
        <p:spPr bwMode="auto">
          <a:xfrm>
            <a:off x="76200" y="2413000"/>
            <a:ext cx="2362200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1</a:t>
            </a:r>
            <a:r>
              <a:rPr lang="en-US" sz="2000" baseline="30000">
                <a:solidFill>
                  <a:srgbClr val="FF0000"/>
                </a:solidFill>
              </a:rPr>
              <a:t>st</a:t>
            </a:r>
            <a:r>
              <a:rPr lang="en-US" sz="2000">
                <a:solidFill>
                  <a:srgbClr val="FF0000"/>
                </a:solidFill>
              </a:rPr>
              <a:t> order upwind for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 time derivative</a:t>
            </a:r>
          </a:p>
        </p:txBody>
      </p:sp>
      <p:sp>
        <p:nvSpPr>
          <p:cNvPr id="22543" name="AutoShape 33"/>
          <p:cNvSpPr>
            <a:spLocks noChangeArrowheads="1"/>
          </p:cNvSpPr>
          <p:nvPr/>
        </p:nvSpPr>
        <p:spPr bwMode="auto">
          <a:xfrm>
            <a:off x="1066800" y="2133600"/>
            <a:ext cx="3810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1CD643-A487-49C2-B379-2C01DD5648B7}" type="slidenum">
              <a:rPr lang="en-US" sz="1400"/>
              <a:pPr eaLnBrk="1" hangingPunct="1"/>
              <a:t>37</a:t>
            </a:fld>
            <a:endParaRPr lang="en-US" sz="1400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/>
              <a:t>Example (lid-driven cavity, solution procedure)</a:t>
            </a:r>
          </a:p>
        </p:txBody>
      </p:sp>
      <p:sp>
        <p:nvSpPr>
          <p:cNvPr id="23561" name="Rectangle 111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524000"/>
            <a:ext cx="8001000" cy="4114800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Specify the geometry and fluid properties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Specify initial conditions (e.g. u=v=    =    =0).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Specify boundary conditions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Determine </a:t>
            </a:r>
            <a:r>
              <a:rPr lang="en-US" sz="2000">
                <a:sym typeface="Symbol" pitchFamily="18" charset="2"/>
              </a:rPr>
              <a:t>t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Solve the vorticity transport equation for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Solve stream function equation for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Solve for u</a:t>
            </a:r>
            <a:r>
              <a:rPr lang="en-US" sz="2000" baseline="30000"/>
              <a:t>n+1</a:t>
            </a:r>
            <a:r>
              <a:rPr lang="en-US" sz="2000"/>
              <a:t> and v</a:t>
            </a:r>
            <a:r>
              <a:rPr lang="en-US" sz="2000" baseline="30000"/>
              <a:t>n+1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Solve the boundary conditions for       on the walls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000"/>
              <a:t>Continue marching to time of interest, or until the steady state is reached.</a:t>
            </a:r>
          </a:p>
        </p:txBody>
      </p:sp>
      <p:graphicFrame>
        <p:nvGraphicFramePr>
          <p:cNvPr id="23554" name="Object 112"/>
          <p:cNvGraphicFramePr>
            <a:graphicFrameLocks noGrp="1" noChangeAspect="1"/>
          </p:cNvGraphicFramePr>
          <p:nvPr>
            <p:ph sz="half" idx="2"/>
          </p:nvPr>
        </p:nvGraphicFramePr>
        <p:xfrm>
          <a:off x="5562600" y="1905000"/>
          <a:ext cx="26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23554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05000"/>
                        <a:ext cx="266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423105"/>
              </p:ext>
            </p:extLst>
          </p:nvPr>
        </p:nvGraphicFramePr>
        <p:xfrm>
          <a:off x="6134100" y="1981200"/>
          <a:ext cx="2667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52280" imgH="164880" progId="Equation.3">
                  <p:embed/>
                </p:oleObj>
              </mc:Choice>
              <mc:Fallback>
                <p:oleObj name="Equation" r:id="rId5" imgW="152280" imgH="164880" progId="Equation.3">
                  <p:embed/>
                  <p:pic>
                    <p:nvPicPr>
                      <p:cNvPr id="23555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1981200"/>
                        <a:ext cx="2667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115"/>
          <p:cNvGraphicFramePr>
            <a:graphicFrameLocks noChangeAspect="1"/>
          </p:cNvGraphicFramePr>
          <p:nvPr/>
        </p:nvGraphicFramePr>
        <p:xfrm>
          <a:off x="6118225" y="2971800"/>
          <a:ext cx="511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291960" imgH="228600" progId="Equation.3">
                  <p:embed/>
                </p:oleObj>
              </mc:Choice>
              <mc:Fallback>
                <p:oleObj name="Equation" r:id="rId7" imgW="291960" imgH="228600" progId="Equation.3">
                  <p:embed/>
                  <p:pic>
                    <p:nvPicPr>
                      <p:cNvPr id="23556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2971800"/>
                        <a:ext cx="5111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16"/>
          <p:cNvGraphicFramePr>
            <a:graphicFrameLocks noChangeAspect="1"/>
          </p:cNvGraphicFramePr>
          <p:nvPr/>
        </p:nvGraphicFramePr>
        <p:xfrm>
          <a:off x="5551488" y="333375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9" imgW="304560" imgH="228600" progId="Equation.3">
                  <p:embed/>
                </p:oleObj>
              </mc:Choice>
              <mc:Fallback>
                <p:oleObj name="Equation" r:id="rId9" imgW="304560" imgH="228600" progId="Equation.3">
                  <p:embed/>
                  <p:pic>
                    <p:nvPicPr>
                      <p:cNvPr id="2355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488" y="3333750"/>
                        <a:ext cx="533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117"/>
          <p:cNvGraphicFramePr>
            <a:graphicFrameLocks noChangeAspect="1"/>
          </p:cNvGraphicFramePr>
          <p:nvPr/>
        </p:nvGraphicFramePr>
        <p:xfrm>
          <a:off x="5334000" y="4095750"/>
          <a:ext cx="511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11" imgW="291960" imgH="228600" progId="Equation.3">
                  <p:embed/>
                </p:oleObj>
              </mc:Choice>
              <mc:Fallback>
                <p:oleObj name="Equation" r:id="rId11" imgW="291960" imgH="228600" progId="Equation.3">
                  <p:embed/>
                  <p:pic>
                    <p:nvPicPr>
                      <p:cNvPr id="23558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95750"/>
                        <a:ext cx="5111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76763-DDC6-4497-81E7-31A4A84C03FF}" type="slidenum">
              <a:rPr lang="en-US" sz="1400"/>
              <a:pPr eaLnBrk="1" hangingPunct="1"/>
              <a:t>38</a:t>
            </a:fld>
            <a:endParaRPr 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sz="3600"/>
              <a:t>Example (lid-driven cavity, residuals)</a:t>
            </a:r>
          </a:p>
        </p:txBody>
      </p:sp>
      <p:pic>
        <p:nvPicPr>
          <p:cNvPr id="24582" name="Picture 9" descr="residu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13" y="1828800"/>
            <a:ext cx="5170487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78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971556"/>
              </p:ext>
            </p:extLst>
          </p:nvPr>
        </p:nvGraphicFramePr>
        <p:xfrm>
          <a:off x="533400" y="1081088"/>
          <a:ext cx="3657600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4" imgW="2234880" imgH="457200" progId="Equation.3">
                  <p:embed/>
                </p:oleObj>
              </mc:Choice>
              <mc:Fallback>
                <p:oleObj name="Equation" r:id="rId4" imgW="2234880" imgH="457200" progId="Equation.3">
                  <p:embed/>
                  <p:pic>
                    <p:nvPicPr>
                      <p:cNvPr id="245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81088"/>
                        <a:ext cx="3657600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4579" name="Object 12"/>
              <p:cNvSpPr txBox="1"/>
              <p:nvPr/>
            </p:nvSpPr>
            <p:spPr bwMode="auto">
              <a:xfrm>
                <a:off x="5181600" y="1004888"/>
                <a:ext cx="3657600" cy="747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𝑁𝐽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𝑁𝐼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𝑁𝐽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b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≤1×1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579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1004888"/>
                <a:ext cx="3657600" cy="7477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4405313" y="1143000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and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7BDDB0C-E77E-4FE9-A5A7-53E52D00E5BB}" type="slidenum">
              <a:rPr lang="en-US" sz="1400"/>
              <a:pPr eaLnBrk="1" hangingPunct="1"/>
              <a:t>39</a:t>
            </a:fld>
            <a:endParaRPr lang="en-US" sz="1400"/>
          </a:p>
        </p:txBody>
      </p:sp>
      <p:sp>
        <p:nvSpPr>
          <p:cNvPr id="41987" name="Rectangle 1059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77200" cy="609600"/>
          </a:xfrm>
          <a:noFill/>
        </p:spPr>
        <p:txBody>
          <a:bodyPr/>
          <a:lstStyle/>
          <a:p>
            <a:pPr eaLnBrk="1" hangingPunct="1"/>
            <a:r>
              <a:rPr lang="en-US" sz="3200"/>
              <a:t>Example (lid-driven cavity, sample results)</a:t>
            </a:r>
          </a:p>
        </p:txBody>
      </p:sp>
      <p:pic>
        <p:nvPicPr>
          <p:cNvPr id="41988" name="Picture 1060" descr="g2r1600ps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38862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1061" descr="g2r1600ve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3400"/>
            <a:ext cx="3657600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1062" descr="g2r1600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35814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1" name="Picture 1063" descr="g2r1600ze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429000" cy="304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878457-4BAB-4D19-AB11-191765F853F1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/>
              <a:t>Components of numerical methods (Properties)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98563"/>
            <a:ext cx="7924800" cy="48974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Consistence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</a:t>
            </a:r>
            <a:r>
              <a:rPr lang="en-US" sz="2000" dirty="0"/>
              <a:t>1.</a:t>
            </a:r>
            <a:r>
              <a:rPr lang="en-US" sz="2400" dirty="0"/>
              <a:t> </a:t>
            </a:r>
            <a:r>
              <a:rPr lang="en-US" sz="2000" dirty="0"/>
              <a:t>The discretization should become exact as the grid spacing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tends to zero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2. </a:t>
            </a:r>
            <a:r>
              <a:rPr lang="en-US" sz="2000" dirty="0">
                <a:solidFill>
                  <a:srgbClr val="FF0000"/>
                </a:solidFill>
              </a:rPr>
              <a:t>Truncation error</a:t>
            </a:r>
            <a:r>
              <a:rPr lang="en-US" sz="2000" dirty="0"/>
              <a:t>: Difference between the discretized equation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and the exact one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Stability</a:t>
            </a:r>
            <a:r>
              <a:rPr lang="en-US" sz="2400" dirty="0"/>
              <a:t>: does not magnify the errors that appear in the course of numerical solution process.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</a:t>
            </a:r>
            <a:r>
              <a:rPr lang="en-US" sz="2000" dirty="0"/>
              <a:t>1. Iterative methods: not diverge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2. Temporal problems: bounded solutions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3. Von Neumann’s method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4. Difficulty due to boundary conditions and non-</a:t>
            </a:r>
            <a:r>
              <a:rPr lang="en-US" sz="2000" dirty="0" err="1"/>
              <a:t>linearities</a:t>
            </a:r>
            <a:endParaRPr lang="en-US" sz="20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   present.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Convergence</a:t>
            </a:r>
            <a:r>
              <a:rPr lang="en-US" sz="2400" dirty="0"/>
              <a:t>: solution of the discretized equations tends to the exact solution of the differential equation as the grid spacing tends to zero.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4A7CBB9-E5F7-4DFC-BEA5-D61AF1D37A69}" type="slidenum">
              <a:rPr lang="en-US" sz="1400"/>
              <a:pPr eaLnBrk="1" hangingPunct="1"/>
              <a:t>40</a:t>
            </a:fld>
            <a:endParaRPr 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609600"/>
          </a:xfrm>
          <a:noFill/>
        </p:spPr>
        <p:txBody>
          <a:bodyPr/>
          <a:lstStyle/>
          <a:p>
            <a:pPr eaLnBrk="1" hangingPunct="1"/>
            <a:r>
              <a:rPr lang="en-US" sz="4000"/>
              <a:t>Some good books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85800" y="1905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/>
            <a:endParaRPr lang="en-US" sz="4000">
              <a:solidFill>
                <a:schemeClr val="tx2"/>
              </a:solidFill>
              <a:latin typeface="Tahoma" charset="0"/>
            </a:endParaRPr>
          </a:p>
        </p:txBody>
      </p:sp>
      <p:sp>
        <p:nvSpPr>
          <p:cNvPr id="43013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827722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/>
              <a:t>J. H. Ferziger, M. Peric, “ </a:t>
            </a:r>
            <a:r>
              <a:rPr lang="en-US" b="1">
                <a:solidFill>
                  <a:srgbClr val="FF0000"/>
                </a:solidFill>
              </a:rPr>
              <a:t>Computational Methods for Fluid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      Dynamics</a:t>
            </a:r>
            <a:r>
              <a:rPr lang="en-US"/>
              <a:t>,” 3</a:t>
            </a:r>
            <a:r>
              <a:rPr lang="en-US" baseline="30000"/>
              <a:t>rd</a:t>
            </a:r>
            <a:r>
              <a:rPr lang="en-US"/>
              <a:t> edition, Springer, 2002.</a:t>
            </a:r>
          </a:p>
          <a:p>
            <a:pPr eaLnBrk="1" hangingPunct="1">
              <a:buFontTx/>
              <a:buAutoNum type="arabicPeriod" startAt="2"/>
            </a:pPr>
            <a:r>
              <a:rPr lang="en-US"/>
              <a:t>Patric J. Roache, “</a:t>
            </a:r>
            <a:r>
              <a:rPr lang="en-US" b="1">
                <a:solidFill>
                  <a:srgbClr val="FF0000"/>
                </a:solidFill>
              </a:rPr>
              <a:t>Verification and Validation in</a:t>
            </a:r>
          </a:p>
          <a:p>
            <a:pPr eaLnBrk="1" hangingPunct="1"/>
            <a:r>
              <a:rPr lang="en-US" b="1">
                <a:solidFill>
                  <a:srgbClr val="FF0000"/>
                </a:solidFill>
              </a:rPr>
              <a:t>      Computational Science and Engineering</a:t>
            </a:r>
            <a:r>
              <a:rPr lang="en-US"/>
              <a:t>,” Hermosa </a:t>
            </a:r>
          </a:p>
          <a:p>
            <a:pPr eaLnBrk="1" hangingPunct="1"/>
            <a:r>
              <a:rPr lang="en-US"/>
              <a:t>      publishers, 1998</a:t>
            </a:r>
          </a:p>
          <a:p>
            <a:pPr eaLnBrk="1" hangingPunct="1">
              <a:buFontTx/>
              <a:buAutoNum type="arabicPeriod" startAt="3"/>
            </a:pPr>
            <a:r>
              <a:rPr lang="en-US"/>
              <a:t>Frank, M. White, “</a:t>
            </a:r>
            <a:r>
              <a:rPr lang="en-US" b="1">
                <a:solidFill>
                  <a:srgbClr val="FF0000"/>
                </a:solidFill>
              </a:rPr>
              <a:t>Viscous Fluid Flow</a:t>
            </a:r>
            <a:r>
              <a:rPr lang="en-US"/>
              <a:t>,” 3</a:t>
            </a:r>
            <a:r>
              <a:rPr lang="en-US" baseline="30000"/>
              <a:t>rd</a:t>
            </a:r>
            <a:r>
              <a:rPr lang="en-US"/>
              <a:t> edition, </a:t>
            </a:r>
          </a:p>
          <a:p>
            <a:pPr eaLnBrk="1" hangingPunct="1"/>
            <a:r>
              <a:rPr lang="en-US"/>
              <a:t>      McGraw-Hill Inc., 2006</a:t>
            </a:r>
          </a:p>
          <a:p>
            <a:pPr eaLnBrk="1" hangingPunct="1">
              <a:buFontTx/>
              <a:buAutoNum type="arabicPeriod" startAt="3"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2DE6D0-CAA7-4D78-9781-674B9A3D258E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924800" cy="4897438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Conservation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</a:t>
            </a:r>
            <a:r>
              <a:rPr lang="en-US" sz="2000" dirty="0"/>
              <a:t>1.</a:t>
            </a:r>
            <a:r>
              <a:rPr lang="en-US" sz="2400" dirty="0"/>
              <a:t> </a:t>
            </a:r>
            <a:r>
              <a:rPr lang="en-US" sz="2000" dirty="0"/>
              <a:t>The numerical scheme should on both local and global basis respect  the conservation laws.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2. Automatically satisfied for control volume method, either individual control volume or the whole domain.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3. Errors due to non-conservation are in most cases appreciable only on relatively coarse grids, but hard to estimate quantitatively  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Boundedness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</a:t>
            </a:r>
            <a:r>
              <a:rPr lang="en-US" sz="2000" dirty="0"/>
              <a:t>1. Numerical solutions should lie within proper bounds (e.g. non-negative density and TKE for turbulence; concentration between 0% and 100%, VOF between 0 and 1, etc.)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2. Difficult to guarantee, especially for higher order schemes.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Realizability</a:t>
            </a:r>
            <a:r>
              <a:rPr lang="en-US" sz="2400" dirty="0"/>
              <a:t>: </a:t>
            </a:r>
            <a:r>
              <a:rPr lang="en-US" sz="2000" dirty="0"/>
              <a:t>models of phenomena which are too complex to treat directly (turbulence, combustion, or multiphase flow) should be designed to guarantee physically realistic solutions.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Accuracy</a:t>
            </a:r>
            <a:r>
              <a:rPr lang="en-US" sz="2400" dirty="0"/>
              <a:t>: </a:t>
            </a:r>
            <a:r>
              <a:rPr lang="en-US" sz="2000" dirty="0"/>
              <a:t>1. Modeling error 2. Discretization errors 3. Iterative errors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endParaRPr lang="en-US" sz="2000" dirty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sz="3600"/>
              <a:t>Components of numerical methods (Properties, Cont’d)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1BAA645-F236-4DD6-B356-EC8378DC693B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77200" cy="685800"/>
          </a:xfrm>
        </p:spPr>
        <p:txBody>
          <a:bodyPr/>
          <a:lstStyle/>
          <a:p>
            <a:pPr eaLnBrk="1" hangingPunct="1"/>
            <a:r>
              <a:rPr lang="en-US" sz="3200"/>
              <a:t>Components of numerical methods (Discretization Methods)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93763"/>
            <a:ext cx="7924800" cy="4897437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Finite Difference Method (focused in this lecture)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</a:t>
            </a:r>
            <a:r>
              <a:rPr lang="en-US" sz="2000" dirty="0"/>
              <a:t>1.</a:t>
            </a:r>
            <a:r>
              <a:rPr lang="en-US" sz="2400" dirty="0"/>
              <a:t> </a:t>
            </a:r>
            <a:r>
              <a:rPr lang="en-US" sz="2000" dirty="0"/>
              <a:t>Introduced by Euler in the 18</a:t>
            </a:r>
            <a:r>
              <a:rPr lang="en-US" sz="2000" baseline="30000" dirty="0"/>
              <a:t>th</a:t>
            </a:r>
            <a:r>
              <a:rPr lang="en-US" sz="2000" dirty="0"/>
              <a:t> century.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2. Governing equations in </a:t>
            </a:r>
            <a:r>
              <a:rPr lang="en-US" sz="2000" dirty="0">
                <a:solidFill>
                  <a:srgbClr val="FF0000"/>
                </a:solidFill>
              </a:rPr>
              <a:t>differential form</a:t>
            </a:r>
            <a:r>
              <a:rPr lang="en-US" sz="2000" dirty="0">
                <a:sym typeface="Wingdings" pitchFamily="2" charset="2"/>
              </a:rPr>
              <a:t> domain with grid replacing the partial derivatives by approximations in terms of node values of the functions one algebraic equation per grid node linear algebraic equation system.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>
                <a:sym typeface="Wingdings" pitchFamily="2" charset="2"/>
              </a:rPr>
              <a:t>   3. Applied to structured grids</a:t>
            </a:r>
            <a:r>
              <a:rPr lang="en-US" sz="2000" dirty="0"/>
              <a:t>  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Finite Volume Method (not focused in this lecture)</a:t>
            </a:r>
            <a:endParaRPr lang="en-US" sz="24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400" dirty="0"/>
              <a:t>   </a:t>
            </a:r>
            <a:r>
              <a:rPr lang="en-US" sz="2000" dirty="0"/>
              <a:t>1. Governing equations in integral form</a:t>
            </a:r>
            <a:r>
              <a:rPr lang="en-US" sz="2000" dirty="0">
                <a:sym typeface="Wingdings" pitchFamily="2" charset="2"/>
              </a:rPr>
              <a:t> solution domain is subdivided into a finite number of contiguous control volumes conservation equation applied to each CV.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>
                <a:sym typeface="Wingdings" pitchFamily="2" charset="2"/>
              </a:rPr>
              <a:t>    2. Computational node locates at the centroid of each CV.</a:t>
            </a:r>
            <a:endParaRPr lang="en-US" sz="2000" dirty="0"/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3. Applied to any type of grids, especially complex geometries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4. Compared to FD, FV with methods higher than 2</a:t>
            </a:r>
            <a:r>
              <a:rPr lang="en-US" sz="2000" baseline="30000" dirty="0"/>
              <a:t>nd</a:t>
            </a:r>
            <a:r>
              <a:rPr lang="en-US" sz="2000" dirty="0"/>
              <a:t> order will be difficult, especially for 3D. Good mass conservation.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Finite Element Method (not covered in this lecture)</a:t>
            </a:r>
            <a:r>
              <a:rPr lang="en-US" sz="2400" dirty="0"/>
              <a:t>: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1. Similar to FV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 dirty="0"/>
              <a:t>     2. Equations are multiplied by a weight function before integrated over the entire domain. Often used for Solid Mechanics.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B8612-BE43-4953-ABB9-5FCE1EDF1875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685800"/>
          </a:xfrm>
        </p:spPr>
        <p:txBody>
          <a:bodyPr/>
          <a:lstStyle/>
          <a:p>
            <a:pPr eaLnBrk="1" hangingPunct="1"/>
            <a:r>
              <a:rPr lang="en-US" sz="3200"/>
              <a:t>Discretization methods (Finite Difference, introduction)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924800" cy="4897438"/>
          </a:xfrm>
          <a:noFill/>
        </p:spPr>
        <p:txBody>
          <a:bodyPr/>
          <a:lstStyle/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400"/>
              <a:t>First step in obtaining a numerical solution is to discretize the geometric domain</a:t>
            </a:r>
            <a:r>
              <a:rPr lang="en-US" sz="2400">
                <a:sym typeface="Wingdings" pitchFamily="2" charset="2"/>
              </a:rPr>
              <a:t> to define a numerical grid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ym typeface="Wingdings" pitchFamily="2" charset="2"/>
              </a:rPr>
              <a:t>Each node has one unknown and need one algebraic equation, which is a relation between the variable value at that node and those at some of the neighboring nodes.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ym typeface="Wingdings" pitchFamily="2" charset="2"/>
              </a:rPr>
              <a:t>The </a:t>
            </a:r>
            <a:r>
              <a:rPr lang="en-US" sz="2400">
                <a:solidFill>
                  <a:srgbClr val="FF0000"/>
                </a:solidFill>
                <a:sym typeface="Wingdings" pitchFamily="2" charset="2"/>
              </a:rPr>
              <a:t>approach</a:t>
            </a:r>
            <a:r>
              <a:rPr lang="en-US" sz="2400">
                <a:sym typeface="Wingdings" pitchFamily="2" charset="2"/>
              </a:rPr>
              <a:t> is to replace each term of the PDE at the particular node by a finite-difference approximation.</a:t>
            </a:r>
          </a:p>
          <a:p>
            <a:pPr eaLnBrk="1" hangingPunct="1">
              <a:buClr>
                <a:schemeClr val="tx2"/>
              </a:buClr>
              <a:buSzPct val="135000"/>
              <a:buFontTx/>
              <a:buChar char="•"/>
            </a:pPr>
            <a:r>
              <a:rPr lang="en-US" sz="2400">
                <a:sym typeface="Wingdings" pitchFamily="2" charset="2"/>
              </a:rPr>
              <a:t>Numbers of equations and unknowns must be equal </a:t>
            </a:r>
            <a:endParaRPr lang="en-US" sz="2400"/>
          </a:p>
          <a:p>
            <a:pPr eaLnBrk="1" hangingPunct="1">
              <a:buClr>
                <a:schemeClr val="tx2"/>
              </a:buClr>
              <a:buSzPct val="135000"/>
              <a:buFontTx/>
              <a:buNone/>
            </a:pPr>
            <a:r>
              <a:rPr lang="en-US" sz="2800"/>
              <a:t>  </a:t>
            </a: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B8D20F-46E3-4FEF-B72D-890BD22DDFB6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1032" name="Rectangle 17"/>
          <p:cNvSpPr>
            <a:spLocks noChangeArrowheads="1"/>
          </p:cNvSpPr>
          <p:nvPr/>
        </p:nvSpPr>
        <p:spPr bwMode="auto">
          <a:xfrm>
            <a:off x="609600" y="5943600"/>
            <a:ext cx="3810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609600" y="4953000"/>
            <a:ext cx="838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/>
              <a:t>Discretization methods (Finite Difference, approximation of the first derivative)</a:t>
            </a:r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7467600" cy="762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Taylor Series Expansion</a:t>
            </a:r>
            <a:r>
              <a:rPr lang="en-US" sz="2000"/>
              <a:t>: Any continuous differentiable function, in the vicinity of x</a:t>
            </a:r>
            <a:r>
              <a:rPr lang="en-US" sz="2000" baseline="-25000"/>
              <a:t>i</a:t>
            </a:r>
            <a:r>
              <a:rPr lang="en-US" sz="2000"/>
              <a:t> </a:t>
            </a:r>
            <a:r>
              <a:rPr lang="en-US" sz="2000" i="1"/>
              <a:t>, </a:t>
            </a:r>
            <a:r>
              <a:rPr lang="en-US" sz="2000"/>
              <a:t>can be expressed as a Taylor series: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" y="2093913"/>
          <a:ext cx="883920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702040" imgH="482400" progId="Equation.3">
                  <p:embed/>
                </p:oleObj>
              </mc:Choice>
              <mc:Fallback>
                <p:oleObj name="Equation" r:id="rId3" imgW="5702040" imgH="4824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093913"/>
                        <a:ext cx="8839200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676400" y="2971800"/>
          <a:ext cx="59261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822480" imgH="482400" progId="Equation.3">
                  <p:embed/>
                </p:oleObj>
              </mc:Choice>
              <mc:Fallback>
                <p:oleObj name="Equation" r:id="rId5" imgW="3822480" imgH="482400" progId="Equation.3">
                  <p:embed/>
                  <p:pic>
                    <p:nvPicPr>
                      <p:cNvPr id="10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59261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838200" y="38100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Higher order derivatives are unknown and can be dropped when the distance between grid points is small.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latin typeface="Tahoma" charset="0"/>
              </a:rPr>
              <a:t>By writing Taylor series at different nodes, x</a:t>
            </a:r>
            <a:r>
              <a:rPr lang="en-US" sz="2000" baseline="-25000">
                <a:latin typeface="Tahoma" charset="0"/>
              </a:rPr>
              <a:t>i-1</a:t>
            </a:r>
            <a:r>
              <a:rPr lang="en-US" sz="2000">
                <a:latin typeface="Tahoma" charset="0"/>
              </a:rPr>
              <a:t>, x</a:t>
            </a:r>
            <a:r>
              <a:rPr lang="en-US" sz="2000" baseline="-25000">
                <a:latin typeface="Tahoma" charset="0"/>
              </a:rPr>
              <a:t>i+1</a:t>
            </a:r>
            <a:r>
              <a:rPr lang="en-US" sz="2000">
                <a:latin typeface="Tahoma" charset="0"/>
              </a:rPr>
              <a:t>, or both x</a:t>
            </a:r>
            <a:r>
              <a:rPr lang="en-US" sz="2000" baseline="-25000">
                <a:latin typeface="Tahoma" charset="0"/>
              </a:rPr>
              <a:t>i-1</a:t>
            </a:r>
            <a:r>
              <a:rPr lang="en-US" sz="2000">
                <a:latin typeface="Tahoma" charset="0"/>
              </a:rPr>
              <a:t> and x</a:t>
            </a:r>
            <a:r>
              <a:rPr lang="en-US" sz="2000" baseline="-25000">
                <a:latin typeface="Tahoma" charset="0"/>
              </a:rPr>
              <a:t>i+1</a:t>
            </a:r>
            <a:r>
              <a:rPr lang="en-US" sz="2000">
                <a:latin typeface="Tahoma" charset="0"/>
              </a:rPr>
              <a:t>, we can have:</a:t>
            </a:r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685800" y="5029200"/>
          <a:ext cx="18510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193760" imgH="444240" progId="Equation.3">
                  <p:embed/>
                </p:oleObj>
              </mc:Choice>
              <mc:Fallback>
                <p:oleObj name="Equation" r:id="rId7" imgW="1193760" imgH="444240" progId="Equation.3">
                  <p:embed/>
                  <p:pic>
                    <p:nvPicPr>
                      <p:cNvPr id="10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185102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4953000" y="5029200"/>
          <a:ext cx="18510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193760" imgH="444240" progId="Equation.3">
                  <p:embed/>
                </p:oleObj>
              </mc:Choice>
              <mc:Fallback>
                <p:oleObj name="Equation" r:id="rId9" imgW="1193760" imgH="444240" progId="Equation.3">
                  <p:embed/>
                  <p:pic>
                    <p:nvPicPr>
                      <p:cNvPr id="10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85102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609600" y="5935663"/>
          <a:ext cx="197008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1269720" imgH="444240" progId="Equation.3">
                  <p:embed/>
                </p:oleObj>
              </mc:Choice>
              <mc:Fallback>
                <p:oleObj name="Equation" r:id="rId11" imgW="1269720" imgH="444240" progId="Equation.3">
                  <p:embed/>
                  <p:pic>
                    <p:nvPicPr>
                      <p:cNvPr id="10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35663"/>
                        <a:ext cx="1970088" cy="693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2590800" y="5181600"/>
            <a:ext cx="1938800" cy="646331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Forward-FDS</a:t>
            </a:r>
            <a:endParaRPr lang="en-US" sz="12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1200" dirty="0">
                <a:solidFill>
                  <a:schemeClr val="bg1"/>
                </a:solidFill>
              </a:rPr>
              <a:t>(forward difference scheme)</a:t>
            </a:r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6834188" y="5181600"/>
            <a:ext cx="2133918" cy="46166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Backward-BDS</a:t>
            </a:r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2667000" y="6019800"/>
            <a:ext cx="1790875" cy="46166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1"/>
                </a:solidFill>
              </a:rPr>
              <a:t>Central-CDS</a:t>
            </a:r>
          </a:p>
        </p:txBody>
      </p:sp>
      <p:sp>
        <p:nvSpPr>
          <p:cNvPr id="1040" name="Line 15"/>
          <p:cNvSpPr>
            <a:spLocks noChangeShapeType="1"/>
          </p:cNvSpPr>
          <p:nvPr/>
        </p:nvSpPr>
        <p:spPr bwMode="auto">
          <a:xfrm flipH="1" flipV="1">
            <a:off x="5791200" y="5715000"/>
            <a:ext cx="304800" cy="3048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4953000" y="5918200"/>
            <a:ext cx="36703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1</a:t>
            </a:r>
            <a:r>
              <a:rPr lang="en-US" sz="2000" baseline="30000">
                <a:solidFill>
                  <a:srgbClr val="FF0000"/>
                </a:solidFill>
              </a:rPr>
              <a:t>st</a:t>
            </a:r>
            <a:r>
              <a:rPr lang="en-US" sz="2000">
                <a:solidFill>
                  <a:srgbClr val="FF0000"/>
                </a:solidFill>
              </a:rPr>
              <a:t> order, order of accuracy P</a:t>
            </a:r>
            <a:r>
              <a:rPr lang="en-US" sz="2000" baseline="-25000">
                <a:solidFill>
                  <a:srgbClr val="FF0000"/>
                </a:solidFill>
              </a:rPr>
              <a:t>kest</a:t>
            </a:r>
            <a:r>
              <a:rPr lang="en-US" sz="2000">
                <a:solidFill>
                  <a:srgbClr val="FF0000"/>
                </a:solidFill>
              </a:rPr>
              <a:t>=1</a:t>
            </a: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4884738" y="6375400"/>
            <a:ext cx="3725862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</a:rPr>
              <a:t>2</a:t>
            </a:r>
            <a:r>
              <a:rPr lang="en-US" sz="2000" baseline="30000">
                <a:solidFill>
                  <a:srgbClr val="FF0000"/>
                </a:solidFill>
              </a:rPr>
              <a:t>nd</a:t>
            </a:r>
            <a:r>
              <a:rPr lang="en-US" sz="2000">
                <a:solidFill>
                  <a:srgbClr val="FF0000"/>
                </a:solidFill>
              </a:rPr>
              <a:t> order, order of accuracy P</a:t>
            </a:r>
            <a:r>
              <a:rPr lang="en-US" sz="2000" baseline="-25000">
                <a:solidFill>
                  <a:srgbClr val="FF0000"/>
                </a:solidFill>
              </a:rPr>
              <a:t>kest</a:t>
            </a:r>
            <a:r>
              <a:rPr lang="en-US" sz="2000">
                <a:solidFill>
                  <a:srgbClr val="FF0000"/>
                </a:solidFill>
              </a:rPr>
              <a:t>=2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 flipH="1" flipV="1">
            <a:off x="4267200" y="6553200"/>
            <a:ext cx="609600" cy="76200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1DEE6D-8B9B-44D4-B729-58FBA3E7EFA5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/>
              <a:t>Discretization methods (Finite Difference, approximation of the first derivative, Cont’d)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990600"/>
            <a:ext cx="7467600" cy="1295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</a:rPr>
              <a:t>Polynomial fitting</a:t>
            </a:r>
            <a:r>
              <a:rPr lang="en-US" sz="2000"/>
              <a:t>: fit the function to an interpolation curve and differentiate the resulting curve.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SzPct val="135000"/>
              <a:buFontTx/>
              <a:buNone/>
            </a:pPr>
            <a:r>
              <a:rPr lang="en-US" sz="2000"/>
              <a:t>     </a:t>
            </a:r>
            <a:r>
              <a:rPr lang="en-US" sz="2000">
                <a:solidFill>
                  <a:srgbClr val="FF0000"/>
                </a:solidFill>
              </a:rPr>
              <a:t>Example</a:t>
            </a:r>
            <a:r>
              <a:rPr lang="en-US" sz="2000"/>
              <a:t>: fitting a parabola to the data at points x</a:t>
            </a:r>
            <a:r>
              <a:rPr lang="en-US" sz="2000" baseline="-25000"/>
              <a:t>i-1</a:t>
            </a:r>
            <a:r>
              <a:rPr lang="en-US" sz="2000"/>
              <a:t>,x</a:t>
            </a:r>
            <a:r>
              <a:rPr lang="en-US" sz="2000" baseline="-25000"/>
              <a:t>i</a:t>
            </a:r>
            <a:r>
              <a:rPr lang="en-US" sz="2000"/>
              <a:t>, and x</a:t>
            </a:r>
            <a:r>
              <a:rPr lang="en-US" sz="2000" baseline="-25000"/>
              <a:t>i+1</a:t>
            </a:r>
            <a:r>
              <a:rPr lang="en-US" sz="2000"/>
              <a:t>, and computing the first derivative at x</a:t>
            </a:r>
            <a:r>
              <a:rPr lang="en-US" sz="2000" baseline="-25000"/>
              <a:t>i</a:t>
            </a:r>
            <a:r>
              <a:rPr lang="en-US" sz="2000"/>
              <a:t>, we obtain: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838200" y="3810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>
                <a:solidFill>
                  <a:srgbClr val="FF0000"/>
                </a:solidFill>
                <a:latin typeface="Tahoma" charset="0"/>
              </a:rPr>
              <a:t>Compact schemes</a:t>
            </a:r>
            <a:r>
              <a:rPr lang="en-US" sz="2000">
                <a:latin typeface="Tahoma" charset="0"/>
              </a:rPr>
              <a:t>: Depending on the choice of parameters </a:t>
            </a:r>
            <a:r>
              <a:rPr lang="el-GR" sz="2000">
                <a:latin typeface="Arial" charset="0"/>
                <a:cs typeface="Arial" charset="0"/>
              </a:rPr>
              <a:t>α</a:t>
            </a:r>
            <a:r>
              <a:rPr lang="en-US" sz="2000">
                <a:latin typeface="Arial" charset="0"/>
                <a:cs typeface="Arial" charset="0"/>
              </a:rPr>
              <a:t>, </a:t>
            </a:r>
            <a:r>
              <a:rPr lang="el-GR" sz="2000">
                <a:latin typeface="Arial" charset="0"/>
                <a:cs typeface="Arial" charset="0"/>
              </a:rPr>
              <a:t>β</a:t>
            </a:r>
            <a:r>
              <a:rPr lang="en-US" sz="2000">
                <a:latin typeface="Arial" charset="0"/>
                <a:cs typeface="Arial" charset="0"/>
              </a:rPr>
              <a:t>, and </a:t>
            </a:r>
            <a:r>
              <a:rPr lang="el-GR" sz="2000">
                <a:latin typeface="Arial" charset="0"/>
                <a:cs typeface="Arial" charset="0"/>
              </a:rPr>
              <a:t>γ</a:t>
            </a:r>
            <a:r>
              <a:rPr lang="en-US" sz="2000">
                <a:latin typeface="Arial" charset="0"/>
                <a:cs typeface="Arial" charset="0"/>
              </a:rPr>
              <a:t>, 2</a:t>
            </a:r>
            <a:r>
              <a:rPr lang="en-US" sz="2000" baseline="30000">
                <a:latin typeface="Arial" charset="0"/>
                <a:cs typeface="Arial" charset="0"/>
              </a:rPr>
              <a:t>nd</a:t>
            </a:r>
            <a:r>
              <a:rPr lang="en-US" sz="2000">
                <a:latin typeface="Arial" charset="0"/>
                <a:cs typeface="Arial" charset="0"/>
              </a:rPr>
              <a:t> order and 4</a:t>
            </a:r>
            <a:r>
              <a:rPr lang="en-US" sz="2000" baseline="30000">
                <a:latin typeface="Arial" charset="0"/>
                <a:cs typeface="Arial" charset="0"/>
              </a:rPr>
              <a:t>th</a:t>
            </a:r>
            <a:r>
              <a:rPr lang="en-US" sz="2000">
                <a:latin typeface="Arial" charset="0"/>
                <a:cs typeface="Arial" charset="0"/>
              </a:rPr>
              <a:t> order CDS, 4</a:t>
            </a:r>
            <a:r>
              <a:rPr lang="en-US" sz="2000" baseline="30000">
                <a:latin typeface="Arial" charset="0"/>
                <a:cs typeface="Arial" charset="0"/>
              </a:rPr>
              <a:t>th</a:t>
            </a:r>
            <a:r>
              <a:rPr lang="en-US" sz="2000">
                <a:latin typeface="Arial" charset="0"/>
                <a:cs typeface="Arial" charset="0"/>
              </a:rPr>
              <a:t> order and 6</a:t>
            </a:r>
            <a:r>
              <a:rPr lang="en-US" sz="2000" baseline="30000">
                <a:latin typeface="Arial" charset="0"/>
                <a:cs typeface="Arial" charset="0"/>
              </a:rPr>
              <a:t>th</a:t>
            </a:r>
            <a:r>
              <a:rPr lang="en-US" sz="2000">
                <a:latin typeface="Arial" charset="0"/>
                <a:cs typeface="Arial" charset="0"/>
              </a:rPr>
              <a:t> order Pade scheme are obtained. </a:t>
            </a:r>
            <a:endParaRPr lang="el-GR" sz="2000">
              <a:latin typeface="Arial" charset="0"/>
              <a:cs typeface="Arial" charset="0"/>
            </a:endParaRP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981200" y="2085975"/>
          <a:ext cx="52578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390840" imgH="469800" progId="Equation.3">
                  <p:embed/>
                </p:oleObj>
              </mc:Choice>
              <mc:Fallback>
                <p:oleObj name="Equation" r:id="rId3" imgW="3390840" imgH="469800" progId="Equation.3">
                  <p:embed/>
                  <p:pic>
                    <p:nvPicPr>
                      <p:cNvPr id="205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85975"/>
                        <a:ext cx="52578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627438" y="2819400"/>
          <a:ext cx="17065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838080" imgH="228600" progId="Equation.3">
                  <p:embed/>
                </p:oleObj>
              </mc:Choice>
              <mc:Fallback>
                <p:oleObj name="Equation" r:id="rId5" imgW="838080" imgH="228600" progId="Equation.3">
                  <p:embed/>
                  <p:pic>
                    <p:nvPicPr>
                      <p:cNvPr id="20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438" y="2819400"/>
                        <a:ext cx="1706562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14"/>
          <p:cNvSpPr>
            <a:spLocks noChangeArrowheads="1"/>
          </p:cNvSpPr>
          <p:nvPr/>
        </p:nvSpPr>
        <p:spPr bwMode="auto">
          <a:xfrm>
            <a:off x="990600" y="32004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</a:pPr>
            <a:r>
              <a:rPr lang="en-US" sz="2000">
                <a:latin typeface="Tahoma" charset="0"/>
              </a:rPr>
              <a:t> 2</a:t>
            </a:r>
            <a:r>
              <a:rPr lang="en-US" sz="2000" baseline="30000">
                <a:latin typeface="Tahoma" charset="0"/>
              </a:rPr>
              <a:t>nd</a:t>
            </a:r>
            <a:r>
              <a:rPr lang="en-US" sz="2000">
                <a:latin typeface="Tahoma" charset="0"/>
              </a:rPr>
              <a:t> order truncation error on any grid. For uniform meshing, it reduced to the CDS approximation given in previous slide.</a:t>
            </a:r>
          </a:p>
        </p:txBody>
      </p:sp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1371600" y="4572000"/>
          <a:ext cx="6629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3809880" imgH="444240" progId="Equation.3">
                  <p:embed/>
                </p:oleObj>
              </mc:Choice>
              <mc:Fallback>
                <p:oleObj name="Equation" r:id="rId7" imgW="3809880" imgH="444240" progId="Equation.3">
                  <p:embed/>
                  <p:pic>
                    <p:nvPicPr>
                      <p:cNvPr id="205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6629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914400" y="54864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135000"/>
              <a:buFontTx/>
              <a:buChar char="•"/>
            </a:pPr>
            <a:r>
              <a:rPr lang="en-US" sz="2000" dirty="0">
                <a:solidFill>
                  <a:srgbClr val="FF0000"/>
                </a:solidFill>
                <a:latin typeface="Tahoma" charset="0"/>
              </a:rPr>
              <a:t>Non-Uniform Grids</a:t>
            </a:r>
            <a:r>
              <a:rPr lang="en-US" sz="2000" dirty="0">
                <a:latin typeface="Tahoma" charset="0"/>
              </a:rPr>
              <a:t>: to spread the error nearly uniformly over the domain, it will be necessary to use smaller </a:t>
            </a:r>
            <a:r>
              <a:rPr lang="en-US" sz="2000" dirty="0">
                <a:latin typeface="Tahoma" charset="0"/>
                <a:sym typeface="Symbol" pitchFamily="18" charset="2"/>
              </a:rPr>
              <a:t>x in regions where derivatives of the function are large and larger x where function is smooth. Save computational resources. 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  <a:endParaRPr lang="el-GR" sz="2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39326</TotalTime>
  <Words>3358</Words>
  <Application>Microsoft Office PowerPoint</Application>
  <PresentationFormat>On-screen Show (4:3)</PresentationFormat>
  <Paragraphs>401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Cambria Math</vt:lpstr>
      <vt:lpstr>Tahoma</vt:lpstr>
      <vt:lpstr>Times New Roman</vt:lpstr>
      <vt:lpstr>Sumi Painting</vt:lpstr>
      <vt:lpstr>Equation</vt:lpstr>
      <vt:lpstr>Numerical Methods in Computational Fluid Dynamics (CFD)</vt:lpstr>
      <vt:lpstr>Outline</vt:lpstr>
      <vt:lpstr>Introduction to numerical methods</vt:lpstr>
      <vt:lpstr>Components of numerical methods (Properties)</vt:lpstr>
      <vt:lpstr>Components of numerical methods (Properties, Cont’d)</vt:lpstr>
      <vt:lpstr>Components of numerical methods (Discretization Methods)</vt:lpstr>
      <vt:lpstr>Discretization methods (Finite Difference, introduction)</vt:lpstr>
      <vt:lpstr>Discretization methods (Finite Difference, approximation of the first derivative)</vt:lpstr>
      <vt:lpstr>Discretization methods (Finite Difference, approximation of the first derivative, Cont’d)</vt:lpstr>
      <vt:lpstr>Discretization methods (Finite Difference, approximation of the second derivative)</vt:lpstr>
      <vt:lpstr>Discretization methods (Finite Volume)</vt:lpstr>
      <vt:lpstr>Application of numerical methods in PDE </vt:lpstr>
      <vt:lpstr>Application of numerical methods in PDE (Truncation and Discretization errors)</vt:lpstr>
      <vt:lpstr>Numerical grids and coordinates</vt:lpstr>
      <vt:lpstr>Components of numerical methods (Solution of linear equation systems, introduction)</vt:lpstr>
      <vt:lpstr>Solution of linear equation systems (direct methods)</vt:lpstr>
      <vt:lpstr>Solution of linear equation systems (iterative methods)</vt:lpstr>
      <vt:lpstr>Solution of linear equation systems (iterative methods, cont’d)</vt:lpstr>
      <vt:lpstr>Solution of linear equation systems (iterative methods, examples)</vt:lpstr>
      <vt:lpstr>Solution of linear equation systems (coupled equations and their solutions)</vt:lpstr>
      <vt:lpstr>Solution of linear equation systems (non-linear equations and their solutions)</vt:lpstr>
      <vt:lpstr>Solution of linear equation systems (convergence criteria and iteration errors)</vt:lpstr>
      <vt:lpstr>Methods for unsteady problems (introduction)</vt:lpstr>
      <vt:lpstr>Methods for unsteady problems</vt:lpstr>
      <vt:lpstr>Methods for unsteady problems (examples)</vt:lpstr>
      <vt:lpstr>Methods for unsteady problems (examples)</vt:lpstr>
      <vt:lpstr>Methods for unsteady problems (examples)</vt:lpstr>
      <vt:lpstr>Solution of Navier-Stokes equations</vt:lpstr>
      <vt:lpstr>Solution of N-S equations (special features)</vt:lpstr>
      <vt:lpstr>Solution of N-S equations (choice of variable arrangement on the grid)</vt:lpstr>
      <vt:lpstr>Solution of Navier-Stokes equations (Pressure Poisson equation)</vt:lpstr>
      <vt:lpstr>Solution methods for the Navier-Stokes equations</vt:lpstr>
      <vt:lpstr>Example (lid-driven cavity)</vt:lpstr>
      <vt:lpstr>Example (lid-driven cavity, governing equations)</vt:lpstr>
      <vt:lpstr>Example (lid-driven cavity, boundary conditions)</vt:lpstr>
      <vt:lpstr>Example (lid-driven cavity, discretization methods)</vt:lpstr>
      <vt:lpstr>Example (lid-driven cavity, solution procedure)</vt:lpstr>
      <vt:lpstr>Example (lid-driven cavity, residuals)</vt:lpstr>
      <vt:lpstr>Example (lid-driven cavity, sample results)</vt:lpstr>
      <vt:lpstr>Some good books</vt:lpstr>
    </vt:vector>
  </TitlesOfParts>
  <Company>IIHR, Univ.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Fluid Dynamics:  An Introduction</dc:title>
  <dc:creator>Dr. Eric G. Paterson</dc:creator>
  <cp:lastModifiedBy>Wang, Zhaoyuan</cp:lastModifiedBy>
  <cp:revision>1516</cp:revision>
  <cp:lastPrinted>2014-09-19T22:36:27Z</cp:lastPrinted>
  <dcterms:created xsi:type="dcterms:W3CDTF">1999-10-13T02:18:42Z</dcterms:created>
  <dcterms:modified xsi:type="dcterms:W3CDTF">2019-10-11T14:45:31Z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4</vt:i4>
  </property>
  <property fmtid="{D5CDD505-2E9C-101B-9397-08002B2CF9AE}" pid="6" name="ScreenUsage">
    <vt:i4>2</vt:i4>
  </property>
  <property fmtid="{D5CDD505-2E9C-101B-9397-08002B2CF9AE}" pid="7" name="MailAddress">
    <vt:lpwstr>eric-paterson@uiowa.edu</vt:lpwstr>
  </property>
  <property fmtid="{D5CDD505-2E9C-101B-9397-08002B2CF9AE}" pid="8" name="HomePage">
    <vt:lpwstr>http://www.icaen.uiowa.edu/~fluids/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D:\My Documents\ugfluids\documents</vt:lpwstr>
  </property>
</Properties>
</file>