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49"/>
  </p:notesMasterIdLst>
  <p:handoutMasterIdLst>
    <p:handoutMasterId r:id="rId50"/>
  </p:handoutMasterIdLst>
  <p:sldIdLst>
    <p:sldId id="279" r:id="rId2"/>
    <p:sldId id="256" r:id="rId3"/>
    <p:sldId id="257" r:id="rId4"/>
    <p:sldId id="258" r:id="rId5"/>
    <p:sldId id="263" r:id="rId6"/>
    <p:sldId id="259" r:id="rId7"/>
    <p:sldId id="260" r:id="rId8"/>
    <p:sldId id="261" r:id="rId9"/>
    <p:sldId id="262" r:id="rId10"/>
    <p:sldId id="264" r:id="rId11"/>
    <p:sldId id="265" r:id="rId12"/>
    <p:sldId id="305" r:id="rId13"/>
    <p:sldId id="266" r:id="rId14"/>
    <p:sldId id="304" r:id="rId15"/>
    <p:sldId id="306" r:id="rId16"/>
    <p:sldId id="275" r:id="rId17"/>
    <p:sldId id="267" r:id="rId18"/>
    <p:sldId id="291" r:id="rId19"/>
    <p:sldId id="292" r:id="rId20"/>
    <p:sldId id="293" r:id="rId21"/>
    <p:sldId id="294" r:id="rId22"/>
    <p:sldId id="295" r:id="rId23"/>
    <p:sldId id="296" r:id="rId24"/>
    <p:sldId id="297" r:id="rId25"/>
    <p:sldId id="298" r:id="rId26"/>
    <p:sldId id="315" r:id="rId27"/>
    <p:sldId id="299" r:id="rId28"/>
    <p:sldId id="308" r:id="rId29"/>
    <p:sldId id="309" r:id="rId30"/>
    <p:sldId id="316" r:id="rId31"/>
    <p:sldId id="322" r:id="rId32"/>
    <p:sldId id="283" r:id="rId33"/>
    <p:sldId id="317" r:id="rId34"/>
    <p:sldId id="268" r:id="rId35"/>
    <p:sldId id="303" r:id="rId36"/>
    <p:sldId id="285" r:id="rId37"/>
    <p:sldId id="287" r:id="rId38"/>
    <p:sldId id="336" r:id="rId39"/>
    <p:sldId id="330" r:id="rId40"/>
    <p:sldId id="331" r:id="rId41"/>
    <p:sldId id="332" r:id="rId42"/>
    <p:sldId id="333" r:id="rId43"/>
    <p:sldId id="334" r:id="rId44"/>
    <p:sldId id="335" r:id="rId45"/>
    <p:sldId id="282" r:id="rId46"/>
    <p:sldId id="311" r:id="rId47"/>
    <p:sldId id="312" r:id="rId48"/>
  </p:sldIdLst>
  <p:sldSz cx="9144000" cy="6858000" type="screen4x3"/>
  <p:notesSz cx="6934200" cy="9232900"/>
  <p:custShowLst>
    <p:custShow name="Centrifugal Instability Experiment at Flume" id="0">
      <p:sldLst/>
    </p:custShow>
    <p:custShow name="Turbulent Vortex Breakdown" id="1">
      <p:sldLst/>
    </p:custShow>
    <p:custShow name="Free-running Model" id="2">
      <p:sldLst/>
    </p:custShow>
    <p:custShow name="CFDShip-Iowa V4.5" id="3">
      <p:sldLst/>
    </p:custShow>
    <p:custShow name="Propulsion" id="4">
      <p:sldLst/>
    </p:custShow>
    <p:custShow name="Maneuvering" id="5">
      <p:sldLst/>
    </p:custShow>
    <p:custShow name="Ship-Ship Interactions" id="6">
      <p:sldLst/>
    </p:custShow>
    <p:custShow name="Damaged Ship Stability and Rouge Waves" id="7">
      <p:sldLst/>
    </p:custShow>
    <p:custShow name="Vortical Structures and Instability Analysis" id="8">
      <p:sldLst/>
    </p:custShow>
    <p:custShow name="CFDShip-Iowa V6" id="9">
      <p:sldLst/>
    </p:custShow>
    <p:custShow name="Wave breaking around a wedge-shaped bow" id="10">
      <p:sldLst/>
    </p:custShow>
    <p:custShow name="Plunging wave breaking over a bump" id="11">
      <p:sldLst/>
    </p:custShow>
    <p:custShow name="Stokes wave breaking" id="12">
      <p:sldLst/>
    </p:custShow>
    <p:custShow name="Instabilities for Free Surface Flow" id="13">
      <p:sldLst/>
    </p:custShow>
    <p:custShow name="Two-phase Cylinder Flow" id="14">
      <p:sldLst/>
    </p:custShow>
  </p:custShowLst>
  <p:defaultTextStyle>
    <a:defPPr>
      <a:defRPr lang="en-US"/>
    </a:defPPr>
    <a:lvl1pPr algn="r" rtl="0" fontAlgn="base">
      <a:spcBef>
        <a:spcPct val="0"/>
      </a:spcBef>
      <a:spcAft>
        <a:spcPct val="0"/>
      </a:spcAft>
      <a:defRPr sz="2400" kern="1200">
        <a:solidFill>
          <a:schemeClr val="tx1"/>
        </a:solidFill>
        <a:latin typeface="Times New Roman" pitchFamily="18" charset="0"/>
        <a:ea typeface="+mn-ea"/>
        <a:cs typeface="+mn-cs"/>
      </a:defRPr>
    </a:lvl1pPr>
    <a:lvl2pPr marL="457200" algn="r" rtl="0" fontAlgn="base">
      <a:spcBef>
        <a:spcPct val="0"/>
      </a:spcBef>
      <a:spcAft>
        <a:spcPct val="0"/>
      </a:spcAft>
      <a:defRPr sz="2400" kern="1200">
        <a:solidFill>
          <a:schemeClr val="tx1"/>
        </a:solidFill>
        <a:latin typeface="Times New Roman" pitchFamily="18" charset="0"/>
        <a:ea typeface="+mn-ea"/>
        <a:cs typeface="+mn-cs"/>
      </a:defRPr>
    </a:lvl2pPr>
    <a:lvl3pPr marL="914400" algn="r" rtl="0" fontAlgn="base">
      <a:spcBef>
        <a:spcPct val="0"/>
      </a:spcBef>
      <a:spcAft>
        <a:spcPct val="0"/>
      </a:spcAft>
      <a:defRPr sz="2400" kern="1200">
        <a:solidFill>
          <a:schemeClr val="tx1"/>
        </a:solidFill>
        <a:latin typeface="Times New Roman" pitchFamily="18" charset="0"/>
        <a:ea typeface="+mn-ea"/>
        <a:cs typeface="+mn-cs"/>
      </a:defRPr>
    </a:lvl3pPr>
    <a:lvl4pPr marL="1371600" algn="r" rtl="0" fontAlgn="base">
      <a:spcBef>
        <a:spcPct val="0"/>
      </a:spcBef>
      <a:spcAft>
        <a:spcPct val="0"/>
      </a:spcAft>
      <a:defRPr sz="2400" kern="1200">
        <a:solidFill>
          <a:schemeClr val="tx1"/>
        </a:solidFill>
        <a:latin typeface="Times New Roman" pitchFamily="18" charset="0"/>
        <a:ea typeface="+mn-ea"/>
        <a:cs typeface="+mn-cs"/>
      </a:defRPr>
    </a:lvl4pPr>
    <a:lvl5pPr marL="1828800" algn="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D9E97"/>
    <a:srgbClr val="FB9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9695" autoAdjust="0"/>
  </p:normalViewPr>
  <p:slideViewPr>
    <p:cSldViewPr>
      <p:cViewPr varScale="1">
        <p:scale>
          <a:sx n="132" d="100"/>
          <a:sy n="132" d="100"/>
        </p:scale>
        <p:origin x="186" y="13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35.xml"/><Relationship Id="rId3" Type="http://schemas.openxmlformats.org/officeDocument/2006/relationships/slide" Target="slides/slide4.xml"/><Relationship Id="rId7" Type="http://schemas.openxmlformats.org/officeDocument/2006/relationships/slide" Target="slides/slide1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6.xml"/><Relationship Id="rId5" Type="http://schemas.openxmlformats.org/officeDocument/2006/relationships/slide" Target="slides/slide13.xml"/><Relationship Id="rId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4" Type="http://schemas.openxmlformats.org/officeDocument/2006/relationships/image" Target="../media/image10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lvl1pPr algn="l" defTabSz="923925">
              <a:defRPr sz="1200">
                <a:latin typeface="Tahoma" pitchFamily="34" charset="0"/>
              </a:defRPr>
            </a:lvl1pPr>
          </a:lstStyle>
          <a:p>
            <a:pPr>
              <a:defRPr/>
            </a:pPr>
            <a:r>
              <a:rPr lang="en-US"/>
              <a:t>57:020 Fluid Mechanics</a:t>
            </a:r>
          </a:p>
        </p:txBody>
      </p:sp>
      <p:sp>
        <p:nvSpPr>
          <p:cNvPr id="111619"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lvl1pPr defTabSz="923925">
              <a:defRPr sz="1200">
                <a:latin typeface="Tahoma" pitchFamily="34" charset="0"/>
              </a:defRPr>
            </a:lvl1pPr>
          </a:lstStyle>
          <a:p>
            <a:fld id="{5DEE4C6E-8FB1-48EA-AFE6-51A22AFAAE39}" type="datetime1">
              <a:rPr lang="en-US"/>
              <a:pPr/>
              <a:t>8/25/2016</a:t>
            </a:fld>
            <a:endParaRPr lang="en-US"/>
          </a:p>
        </p:txBody>
      </p:sp>
      <p:sp>
        <p:nvSpPr>
          <p:cNvPr id="111620" name="Rectangle 4"/>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2368" tIns="46184" rIns="92368" bIns="46184" numCol="1" anchor="b" anchorCtr="0" compatLnSpc="1">
            <a:prstTxWarp prst="textNoShape">
              <a:avLst/>
            </a:prstTxWarp>
          </a:bodyPr>
          <a:lstStyle>
            <a:lvl1pPr algn="l" defTabSz="923925">
              <a:defRPr sz="1200">
                <a:latin typeface="Tahoma" pitchFamily="34" charset="0"/>
              </a:defRPr>
            </a:lvl1pPr>
          </a:lstStyle>
          <a:p>
            <a:endParaRPr lang="en-US"/>
          </a:p>
        </p:txBody>
      </p:sp>
      <p:sp>
        <p:nvSpPr>
          <p:cNvPr id="111621" name="Rectangle 5"/>
          <p:cNvSpPr>
            <a:spLocks noGrp="1" noChangeArrowheads="1"/>
          </p:cNvSpPr>
          <p:nvPr>
            <p:ph type="sldNum" sz="quarter" idx="3"/>
          </p:nvPr>
        </p:nvSpPr>
        <p:spPr bwMode="auto">
          <a:xfrm>
            <a:off x="3929063" y="8770938"/>
            <a:ext cx="3005137" cy="461962"/>
          </a:xfrm>
          <a:prstGeom prst="rect">
            <a:avLst/>
          </a:prstGeom>
          <a:noFill/>
          <a:ln w="9525">
            <a:noFill/>
            <a:miter lim="800000"/>
            <a:headEnd/>
            <a:tailEnd/>
          </a:ln>
          <a:effectLst/>
        </p:spPr>
        <p:txBody>
          <a:bodyPr vert="horz" wrap="square" lIns="92368" tIns="46184" rIns="92368" bIns="46184" numCol="1" anchor="b" anchorCtr="0" compatLnSpc="1">
            <a:prstTxWarp prst="textNoShape">
              <a:avLst/>
            </a:prstTxWarp>
          </a:bodyPr>
          <a:lstStyle>
            <a:lvl1pPr defTabSz="923925">
              <a:defRPr sz="1200">
                <a:latin typeface="Tahoma" pitchFamily="34" charset="0"/>
              </a:defRPr>
            </a:lvl1pPr>
          </a:lstStyle>
          <a:p>
            <a:fld id="{9EB43C15-A5C1-4956-85DF-FB03E709ED8C}" type="slidenum">
              <a:rPr lang="en-US"/>
              <a:pPr/>
              <a:t>‹#›</a:t>
            </a:fld>
            <a:endParaRPr lang="en-US"/>
          </a:p>
        </p:txBody>
      </p:sp>
    </p:spTree>
    <p:extLst>
      <p:ext uri="{BB962C8B-B14F-4D97-AF65-F5344CB8AC3E}">
        <p14:creationId xmlns:p14="http://schemas.microsoft.com/office/powerpoint/2010/main" val="1802835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lvl1pPr algn="l" defTabSz="923925">
              <a:defRPr sz="1200">
                <a:latin typeface="Tahoma" pitchFamily="34" charset="0"/>
              </a:defRPr>
            </a:lvl1pPr>
          </a:lstStyle>
          <a:p>
            <a:pPr>
              <a:defRPr/>
            </a:pPr>
            <a:r>
              <a:rPr lang="en-US"/>
              <a:t>57:020 Fluid Mechanics</a:t>
            </a:r>
          </a:p>
        </p:txBody>
      </p:sp>
      <p:sp>
        <p:nvSpPr>
          <p:cNvPr id="109571" name="Rectangle 3"/>
          <p:cNvSpPr>
            <a:spLocks noGrp="1" noChangeArrowheads="1"/>
          </p:cNvSpPr>
          <p:nvPr>
            <p:ph type="dt" idx="1"/>
          </p:nvPr>
        </p:nvSpPr>
        <p:spPr bwMode="auto">
          <a:xfrm>
            <a:off x="3929063" y="0"/>
            <a:ext cx="3005137" cy="461963"/>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lvl1pPr defTabSz="923925">
              <a:defRPr sz="1200">
                <a:latin typeface="Tahoma" pitchFamily="34" charset="0"/>
              </a:defRPr>
            </a:lvl1pPr>
          </a:lstStyle>
          <a:p>
            <a:fld id="{EDD35415-DCEB-4EEE-A779-72E580D79C3B}" type="datetime1">
              <a:rPr lang="en-US"/>
              <a:pPr/>
              <a:t>8/25/2016</a:t>
            </a:fld>
            <a:endParaRPr lang="en-US"/>
          </a:p>
        </p:txBody>
      </p:sp>
      <p:sp>
        <p:nvSpPr>
          <p:cNvPr id="51204"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5"/>
          <p:cNvSpPr>
            <a:spLocks noGrp="1" noChangeArrowheads="1"/>
          </p:cNvSpPr>
          <p:nvPr>
            <p:ph type="body" sz="quarter" idx="3"/>
          </p:nvPr>
        </p:nvSpPr>
        <p:spPr bwMode="auto">
          <a:xfrm>
            <a:off x="923925" y="4386263"/>
            <a:ext cx="5086350" cy="4154487"/>
          </a:xfrm>
          <a:prstGeom prst="rect">
            <a:avLst/>
          </a:prstGeom>
          <a:noFill/>
          <a:ln w="9525">
            <a:noFill/>
            <a:miter lim="800000"/>
            <a:headEnd/>
            <a:tailEnd/>
          </a:ln>
          <a:effectLst/>
        </p:spPr>
        <p:txBody>
          <a:bodyPr vert="horz" wrap="square" lIns="92368" tIns="46184" rIns="92368" bIns="461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9574" name="Rectangle 6"/>
          <p:cNvSpPr>
            <a:spLocks noGrp="1" noChangeArrowheads="1"/>
          </p:cNvSpPr>
          <p:nvPr>
            <p:ph type="ftr" sz="quarter" idx="4"/>
          </p:nvPr>
        </p:nvSpPr>
        <p:spPr bwMode="auto">
          <a:xfrm>
            <a:off x="0" y="8770938"/>
            <a:ext cx="3005138" cy="461962"/>
          </a:xfrm>
          <a:prstGeom prst="rect">
            <a:avLst/>
          </a:prstGeom>
          <a:noFill/>
          <a:ln w="9525">
            <a:noFill/>
            <a:miter lim="800000"/>
            <a:headEnd/>
            <a:tailEnd/>
          </a:ln>
          <a:effectLst/>
        </p:spPr>
        <p:txBody>
          <a:bodyPr vert="horz" wrap="square" lIns="92368" tIns="46184" rIns="92368" bIns="46184" numCol="1" anchor="b" anchorCtr="0" compatLnSpc="1">
            <a:prstTxWarp prst="textNoShape">
              <a:avLst/>
            </a:prstTxWarp>
          </a:bodyPr>
          <a:lstStyle>
            <a:lvl1pPr algn="l" defTabSz="923925">
              <a:defRPr sz="1200">
                <a:latin typeface="Tahoma" pitchFamily="34" charset="0"/>
              </a:defRPr>
            </a:lvl1pPr>
          </a:lstStyle>
          <a:p>
            <a:endParaRPr lang="en-US"/>
          </a:p>
        </p:txBody>
      </p:sp>
      <p:sp>
        <p:nvSpPr>
          <p:cNvPr id="109575" name="Rectangle 7"/>
          <p:cNvSpPr>
            <a:spLocks noGrp="1" noChangeArrowheads="1"/>
          </p:cNvSpPr>
          <p:nvPr>
            <p:ph type="sldNum" sz="quarter" idx="5"/>
          </p:nvPr>
        </p:nvSpPr>
        <p:spPr bwMode="auto">
          <a:xfrm>
            <a:off x="3929063" y="8770938"/>
            <a:ext cx="3005137" cy="461962"/>
          </a:xfrm>
          <a:prstGeom prst="rect">
            <a:avLst/>
          </a:prstGeom>
          <a:noFill/>
          <a:ln w="9525">
            <a:noFill/>
            <a:miter lim="800000"/>
            <a:headEnd/>
            <a:tailEnd/>
          </a:ln>
          <a:effectLst/>
        </p:spPr>
        <p:txBody>
          <a:bodyPr vert="horz" wrap="square" lIns="92368" tIns="46184" rIns="92368" bIns="46184" numCol="1" anchor="b" anchorCtr="0" compatLnSpc="1">
            <a:prstTxWarp prst="textNoShape">
              <a:avLst/>
            </a:prstTxWarp>
          </a:bodyPr>
          <a:lstStyle>
            <a:lvl1pPr defTabSz="923925">
              <a:defRPr sz="1200">
                <a:latin typeface="Tahoma" pitchFamily="34" charset="0"/>
              </a:defRPr>
            </a:lvl1pPr>
          </a:lstStyle>
          <a:p>
            <a:fld id="{52E9BF3A-30FF-415F-BD25-F0BA483E969F}" type="slidenum">
              <a:rPr lang="en-US"/>
              <a:pPr/>
              <a:t>‹#›</a:t>
            </a:fld>
            <a:endParaRPr lang="en-US"/>
          </a:p>
        </p:txBody>
      </p:sp>
    </p:spTree>
    <p:extLst>
      <p:ext uri="{BB962C8B-B14F-4D97-AF65-F5344CB8AC3E}">
        <p14:creationId xmlns:p14="http://schemas.microsoft.com/office/powerpoint/2010/main" val="600125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58604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19050" y="1109663"/>
            <a:ext cx="9156700" cy="757237"/>
            <a:chOff x="0" y="0"/>
            <a:chExt cx="5768" cy="477"/>
          </a:xfrm>
        </p:grpSpPr>
        <p:sp>
          <p:nvSpPr>
            <p:cNvPr id="5" name="Freeform 1027"/>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endParaRPr lang="en-US"/>
            </a:p>
          </p:txBody>
        </p:sp>
        <p:sp>
          <p:nvSpPr>
            <p:cNvPr id="6" name="Freeform 1028"/>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en-US"/>
            </a:p>
          </p:txBody>
        </p:sp>
        <p:sp>
          <p:nvSpPr>
            <p:cNvPr id="7" name="Freeform 1029"/>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8" name="Freeform 1030"/>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9" name="Freeform 1031"/>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0" name="Freeform 1032"/>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11" name="Freeform 1033"/>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 name="Freeform 1034"/>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3" name="Freeform 1035"/>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4" name="Freeform 1036"/>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5" name="Freeform 1037"/>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6" name="Freeform 1038"/>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7" name="Freeform 1039"/>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8" name="Freeform 1040"/>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19" name="Freeform 1041"/>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 name="Freeform 1042"/>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 name="Freeform 1043"/>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22" name="Freeform 1044"/>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3" name="Freeform 1045"/>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24" name="Freeform 1046"/>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endParaRPr lang="en-US"/>
            </a:p>
          </p:txBody>
        </p:sp>
        <p:sp>
          <p:nvSpPr>
            <p:cNvPr id="25" name="Freeform 1047"/>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endParaRPr lang="en-US"/>
            </a:p>
          </p:txBody>
        </p:sp>
        <p:sp>
          <p:nvSpPr>
            <p:cNvPr id="26" name="Freeform 1048"/>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7" name="Group 1049"/>
          <p:cNvGrpSpPr>
            <a:grpSpLocks/>
          </p:cNvGrpSpPr>
          <p:nvPr/>
        </p:nvGrpSpPr>
        <p:grpSpPr bwMode="auto">
          <a:xfrm>
            <a:off x="20638" y="6161088"/>
            <a:ext cx="9169400" cy="138112"/>
            <a:chOff x="0" y="4032"/>
            <a:chExt cx="5776" cy="87"/>
          </a:xfrm>
        </p:grpSpPr>
        <p:sp>
          <p:nvSpPr>
            <p:cNvPr id="28" name="Freeform 1050"/>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29" name="Freeform 1051"/>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30" name="Freeform 1052"/>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grpSp>
      <p:sp>
        <p:nvSpPr>
          <p:cNvPr id="129053" name="Rectangle 1053"/>
          <p:cNvSpPr>
            <a:spLocks noGrp="1" noChangeArrowheads="1"/>
          </p:cNvSpPr>
          <p:nvPr>
            <p:ph type="ctrTitle" sz="quarter"/>
          </p:nvPr>
        </p:nvSpPr>
        <p:spPr>
          <a:xfrm>
            <a:off x="685800" y="1868488"/>
            <a:ext cx="7772400" cy="1600200"/>
          </a:xfrm>
        </p:spPr>
        <p:txBody>
          <a:bodyPr anchorCtr="1"/>
          <a:lstStyle>
            <a:lvl1pPr>
              <a:defRPr/>
            </a:lvl1pPr>
          </a:lstStyle>
          <a:p>
            <a:r>
              <a:rPr lang="en-US"/>
              <a:t>Click to edit Master title style</a:t>
            </a:r>
          </a:p>
        </p:txBody>
      </p:sp>
      <p:sp>
        <p:nvSpPr>
          <p:cNvPr id="129054" name="Rectangle 1054"/>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en-US"/>
              <a:t>Click to edit Master subtitle style</a:t>
            </a:r>
          </a:p>
        </p:txBody>
      </p:sp>
      <p:sp>
        <p:nvSpPr>
          <p:cNvPr id="31" name="Rectangle 1055"/>
          <p:cNvSpPr>
            <a:spLocks noGrp="1" noChangeArrowheads="1"/>
          </p:cNvSpPr>
          <p:nvPr>
            <p:ph type="dt" sz="quarter" idx="10"/>
          </p:nvPr>
        </p:nvSpPr>
        <p:spPr bwMode="auto">
          <a:xfrm>
            <a:off x="685800" y="6348413"/>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a:lvl1pPr>
          </a:lstStyle>
          <a:p>
            <a:fld id="{E39F4234-5ACB-46B0-90EA-220A40F3BC6B}" type="datetime1">
              <a:rPr lang="en-US"/>
              <a:pPr/>
              <a:t>8/25/2016</a:t>
            </a:fld>
            <a:endParaRPr lang="en-US"/>
          </a:p>
        </p:txBody>
      </p:sp>
      <p:sp>
        <p:nvSpPr>
          <p:cNvPr id="32" name="Rectangle 1056"/>
          <p:cNvSpPr>
            <a:spLocks noGrp="1" noChangeArrowheads="1"/>
          </p:cNvSpPr>
          <p:nvPr>
            <p:ph type="ftr" sz="quarter" idx="11"/>
          </p:nvPr>
        </p:nvSpPr>
        <p:spPr>
          <a:xfrm>
            <a:off x="3124200" y="6348413"/>
            <a:ext cx="2895600" cy="457200"/>
          </a:xfrm>
        </p:spPr>
        <p:txBody>
          <a:bodyPr/>
          <a:lstStyle>
            <a:lvl1pPr>
              <a:defRPr/>
            </a:lvl1pPr>
          </a:lstStyle>
          <a:p>
            <a:pPr>
              <a:defRPr/>
            </a:pPr>
            <a:r>
              <a:rPr lang="en-US"/>
              <a:t>57:020 Fluid Mechanics</a:t>
            </a:r>
          </a:p>
        </p:txBody>
      </p:sp>
      <p:sp>
        <p:nvSpPr>
          <p:cNvPr id="33" name="Rectangle 1057"/>
          <p:cNvSpPr>
            <a:spLocks noGrp="1" noChangeArrowheads="1"/>
          </p:cNvSpPr>
          <p:nvPr>
            <p:ph type="sldNum" sz="quarter" idx="12"/>
          </p:nvPr>
        </p:nvSpPr>
        <p:spPr>
          <a:xfrm>
            <a:off x="6553200" y="6348413"/>
            <a:ext cx="1905000" cy="457200"/>
          </a:xfrm>
        </p:spPr>
        <p:txBody>
          <a:bodyPr/>
          <a:lstStyle>
            <a:lvl1pPr>
              <a:defRPr/>
            </a:lvl1pPr>
          </a:lstStyle>
          <a:p>
            <a:fld id="{865177D9-0458-4DD4-8601-E08EF52B698B}" type="slidenum">
              <a:rPr lang="en-US"/>
              <a:pPr/>
              <a:t>‹#›</a:t>
            </a:fld>
            <a:endParaRPr lang="en-US"/>
          </a:p>
        </p:txBody>
      </p:sp>
    </p:spTree>
    <p:extLst>
      <p:ext uri="{BB962C8B-B14F-4D97-AF65-F5344CB8AC3E}">
        <p14:creationId xmlns:p14="http://schemas.microsoft.com/office/powerpoint/2010/main" val="266933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ftr" sz="quarter" idx="10"/>
          </p:nvPr>
        </p:nvSpPr>
        <p:spPr>
          <a:ln/>
        </p:spPr>
        <p:txBody>
          <a:bodyPr/>
          <a:lstStyle>
            <a:lvl1pPr>
              <a:defRPr/>
            </a:lvl1pPr>
          </a:lstStyle>
          <a:p>
            <a:pPr>
              <a:defRPr/>
            </a:pPr>
            <a:r>
              <a:rPr lang="en-US"/>
              <a:t>57:020 Fluid Mechanics</a:t>
            </a:r>
          </a:p>
        </p:txBody>
      </p:sp>
      <p:sp>
        <p:nvSpPr>
          <p:cNvPr id="5" name="Rectangle 33"/>
          <p:cNvSpPr>
            <a:spLocks noGrp="1" noChangeArrowheads="1"/>
          </p:cNvSpPr>
          <p:nvPr>
            <p:ph type="sldNum" sz="quarter" idx="11"/>
          </p:nvPr>
        </p:nvSpPr>
        <p:spPr>
          <a:ln/>
        </p:spPr>
        <p:txBody>
          <a:bodyPr/>
          <a:lstStyle>
            <a:lvl1pPr>
              <a:defRPr/>
            </a:lvl1pPr>
          </a:lstStyle>
          <a:p>
            <a:fld id="{CF6BFA03-0989-496D-8577-51158892DEF9}" type="slidenum">
              <a:rPr lang="en-US"/>
              <a:pPr/>
              <a:t>‹#›</a:t>
            </a:fld>
            <a:endParaRPr lang="en-US"/>
          </a:p>
        </p:txBody>
      </p:sp>
    </p:spTree>
    <p:extLst>
      <p:ext uri="{BB962C8B-B14F-4D97-AF65-F5344CB8AC3E}">
        <p14:creationId xmlns:p14="http://schemas.microsoft.com/office/powerpoint/2010/main" val="85587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8483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ftr" sz="quarter" idx="10"/>
          </p:nvPr>
        </p:nvSpPr>
        <p:spPr>
          <a:ln/>
        </p:spPr>
        <p:txBody>
          <a:bodyPr/>
          <a:lstStyle>
            <a:lvl1pPr>
              <a:defRPr/>
            </a:lvl1pPr>
          </a:lstStyle>
          <a:p>
            <a:pPr>
              <a:defRPr/>
            </a:pPr>
            <a:r>
              <a:rPr lang="en-US"/>
              <a:t>57:020 Fluid Mechanics</a:t>
            </a:r>
          </a:p>
        </p:txBody>
      </p:sp>
      <p:sp>
        <p:nvSpPr>
          <p:cNvPr id="5" name="Rectangle 33"/>
          <p:cNvSpPr>
            <a:spLocks noGrp="1" noChangeArrowheads="1"/>
          </p:cNvSpPr>
          <p:nvPr>
            <p:ph type="sldNum" sz="quarter" idx="11"/>
          </p:nvPr>
        </p:nvSpPr>
        <p:spPr>
          <a:ln/>
        </p:spPr>
        <p:txBody>
          <a:bodyPr/>
          <a:lstStyle>
            <a:lvl1pPr>
              <a:defRPr/>
            </a:lvl1pPr>
          </a:lstStyle>
          <a:p>
            <a:fld id="{EDF080C3-292F-4A52-9413-DFE4C3B86F60}" type="slidenum">
              <a:rPr lang="en-US"/>
              <a:pPr/>
              <a:t>‹#›</a:t>
            </a:fld>
            <a:endParaRPr lang="en-US"/>
          </a:p>
        </p:txBody>
      </p:sp>
    </p:spTree>
    <p:extLst>
      <p:ext uri="{BB962C8B-B14F-4D97-AF65-F5344CB8AC3E}">
        <p14:creationId xmlns:p14="http://schemas.microsoft.com/office/powerpoint/2010/main" val="112612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32"/>
          <p:cNvSpPr>
            <a:spLocks noGrp="1" noChangeArrowheads="1"/>
          </p:cNvSpPr>
          <p:nvPr>
            <p:ph type="ftr" sz="quarter" idx="10"/>
          </p:nvPr>
        </p:nvSpPr>
        <p:spPr>
          <a:ln/>
        </p:spPr>
        <p:txBody>
          <a:bodyPr/>
          <a:lstStyle>
            <a:lvl1pPr>
              <a:defRPr/>
            </a:lvl1pPr>
          </a:lstStyle>
          <a:p>
            <a:pPr>
              <a:defRPr/>
            </a:pPr>
            <a:r>
              <a:rPr lang="en-US"/>
              <a:t>57:020 Fluid Mechanics</a:t>
            </a:r>
          </a:p>
        </p:txBody>
      </p:sp>
      <p:sp>
        <p:nvSpPr>
          <p:cNvPr id="6" name="Rectangle 33"/>
          <p:cNvSpPr>
            <a:spLocks noGrp="1" noChangeArrowheads="1"/>
          </p:cNvSpPr>
          <p:nvPr>
            <p:ph type="sldNum" sz="quarter" idx="11"/>
          </p:nvPr>
        </p:nvSpPr>
        <p:spPr>
          <a:ln/>
        </p:spPr>
        <p:txBody>
          <a:bodyPr/>
          <a:lstStyle>
            <a:lvl1pPr>
              <a:defRPr/>
            </a:lvl1pPr>
          </a:lstStyle>
          <a:p>
            <a:fld id="{3811296B-3105-41A4-8E49-3E6581F82204}" type="slidenum">
              <a:rPr lang="en-US"/>
              <a:pPr/>
              <a:t>‹#›</a:t>
            </a:fld>
            <a:endParaRPr lang="en-US"/>
          </a:p>
        </p:txBody>
      </p:sp>
    </p:spTree>
    <p:extLst>
      <p:ext uri="{BB962C8B-B14F-4D97-AF65-F5344CB8AC3E}">
        <p14:creationId xmlns:p14="http://schemas.microsoft.com/office/powerpoint/2010/main" val="4117462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2"/>
          <p:cNvSpPr>
            <a:spLocks noGrp="1" noChangeArrowheads="1"/>
          </p:cNvSpPr>
          <p:nvPr>
            <p:ph type="ftr" sz="quarter" idx="10"/>
          </p:nvPr>
        </p:nvSpPr>
        <p:spPr>
          <a:ln/>
        </p:spPr>
        <p:txBody>
          <a:bodyPr/>
          <a:lstStyle>
            <a:lvl1pPr>
              <a:defRPr/>
            </a:lvl1pPr>
          </a:lstStyle>
          <a:p>
            <a:pPr>
              <a:defRPr/>
            </a:pPr>
            <a:r>
              <a:rPr lang="en-US"/>
              <a:t>57:020 Fluid Mechanics</a:t>
            </a:r>
          </a:p>
        </p:txBody>
      </p:sp>
      <p:sp>
        <p:nvSpPr>
          <p:cNvPr id="7" name="Rectangle 33"/>
          <p:cNvSpPr>
            <a:spLocks noGrp="1" noChangeArrowheads="1"/>
          </p:cNvSpPr>
          <p:nvPr>
            <p:ph type="sldNum" sz="quarter" idx="11"/>
          </p:nvPr>
        </p:nvSpPr>
        <p:spPr>
          <a:ln/>
        </p:spPr>
        <p:txBody>
          <a:bodyPr/>
          <a:lstStyle>
            <a:lvl1pPr>
              <a:defRPr/>
            </a:lvl1pPr>
          </a:lstStyle>
          <a:p>
            <a:fld id="{6E6F5A4C-C905-471C-98D8-3A99A0D52320}" type="slidenum">
              <a:rPr lang="en-US"/>
              <a:pPr/>
              <a:t>‹#›</a:t>
            </a:fld>
            <a:endParaRPr lang="en-US"/>
          </a:p>
        </p:txBody>
      </p:sp>
    </p:spTree>
    <p:extLst>
      <p:ext uri="{BB962C8B-B14F-4D97-AF65-F5344CB8AC3E}">
        <p14:creationId xmlns:p14="http://schemas.microsoft.com/office/powerpoint/2010/main" val="398235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2"/>
          <p:cNvSpPr>
            <a:spLocks noGrp="1" noChangeArrowheads="1"/>
          </p:cNvSpPr>
          <p:nvPr>
            <p:ph type="ftr" sz="quarter" idx="10"/>
          </p:nvPr>
        </p:nvSpPr>
        <p:spPr>
          <a:ln/>
        </p:spPr>
        <p:txBody>
          <a:bodyPr/>
          <a:lstStyle>
            <a:lvl1pPr>
              <a:defRPr/>
            </a:lvl1pPr>
          </a:lstStyle>
          <a:p>
            <a:pPr>
              <a:defRPr/>
            </a:pPr>
            <a:r>
              <a:rPr lang="en-US"/>
              <a:t>57:020 Fluid Mechanics</a:t>
            </a:r>
          </a:p>
        </p:txBody>
      </p:sp>
      <p:sp>
        <p:nvSpPr>
          <p:cNvPr id="7" name="Rectangle 33"/>
          <p:cNvSpPr>
            <a:spLocks noGrp="1" noChangeArrowheads="1"/>
          </p:cNvSpPr>
          <p:nvPr>
            <p:ph type="sldNum" sz="quarter" idx="11"/>
          </p:nvPr>
        </p:nvSpPr>
        <p:spPr>
          <a:ln/>
        </p:spPr>
        <p:txBody>
          <a:bodyPr/>
          <a:lstStyle>
            <a:lvl1pPr>
              <a:defRPr/>
            </a:lvl1pPr>
          </a:lstStyle>
          <a:p>
            <a:fld id="{CD11C3A2-C44A-4B2E-9684-08C5D5353D78}" type="slidenum">
              <a:rPr lang="en-US"/>
              <a:pPr/>
              <a:t>‹#›</a:t>
            </a:fld>
            <a:endParaRPr lang="en-US"/>
          </a:p>
        </p:txBody>
      </p:sp>
    </p:spTree>
    <p:extLst>
      <p:ext uri="{BB962C8B-B14F-4D97-AF65-F5344CB8AC3E}">
        <p14:creationId xmlns:p14="http://schemas.microsoft.com/office/powerpoint/2010/main" val="397118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32"/>
          <p:cNvSpPr>
            <a:spLocks noGrp="1" noChangeArrowheads="1"/>
          </p:cNvSpPr>
          <p:nvPr>
            <p:ph type="ftr" sz="quarter" idx="10"/>
          </p:nvPr>
        </p:nvSpPr>
        <p:spPr>
          <a:ln/>
        </p:spPr>
        <p:txBody>
          <a:bodyPr/>
          <a:lstStyle>
            <a:lvl1pPr>
              <a:defRPr/>
            </a:lvl1pPr>
          </a:lstStyle>
          <a:p>
            <a:pPr>
              <a:defRPr/>
            </a:pPr>
            <a:r>
              <a:rPr lang="en-US"/>
              <a:t>57:020 Fluid Mechanics</a:t>
            </a:r>
          </a:p>
        </p:txBody>
      </p:sp>
      <p:sp>
        <p:nvSpPr>
          <p:cNvPr id="5" name="Rectangle 33"/>
          <p:cNvSpPr>
            <a:spLocks noGrp="1" noChangeArrowheads="1"/>
          </p:cNvSpPr>
          <p:nvPr>
            <p:ph type="sldNum" sz="quarter" idx="11"/>
          </p:nvPr>
        </p:nvSpPr>
        <p:spPr>
          <a:ln/>
        </p:spPr>
        <p:txBody>
          <a:bodyPr/>
          <a:lstStyle>
            <a:lvl1pPr>
              <a:defRPr/>
            </a:lvl1pPr>
          </a:lstStyle>
          <a:p>
            <a:fld id="{5B344586-A93C-4B53-90D0-175B41EFA2D5}" type="slidenum">
              <a:rPr lang="en-US"/>
              <a:pPr/>
              <a:t>‹#›</a:t>
            </a:fld>
            <a:endParaRPr lang="en-US"/>
          </a:p>
        </p:txBody>
      </p:sp>
    </p:spTree>
    <p:extLst>
      <p:ext uri="{BB962C8B-B14F-4D97-AF65-F5344CB8AC3E}">
        <p14:creationId xmlns:p14="http://schemas.microsoft.com/office/powerpoint/2010/main" val="239119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ftr" sz="quarter" idx="10"/>
          </p:nvPr>
        </p:nvSpPr>
        <p:spPr>
          <a:ln/>
        </p:spPr>
        <p:txBody>
          <a:bodyPr/>
          <a:lstStyle>
            <a:lvl1pPr>
              <a:defRPr/>
            </a:lvl1pPr>
          </a:lstStyle>
          <a:p>
            <a:pPr>
              <a:defRPr/>
            </a:pPr>
            <a:r>
              <a:rPr lang="en-US"/>
              <a:t>57:020 Fluid Mechanics</a:t>
            </a:r>
          </a:p>
        </p:txBody>
      </p:sp>
      <p:sp>
        <p:nvSpPr>
          <p:cNvPr id="5" name="Rectangle 33"/>
          <p:cNvSpPr>
            <a:spLocks noGrp="1" noChangeArrowheads="1"/>
          </p:cNvSpPr>
          <p:nvPr>
            <p:ph type="sldNum" sz="quarter" idx="11"/>
          </p:nvPr>
        </p:nvSpPr>
        <p:spPr>
          <a:ln/>
        </p:spPr>
        <p:txBody>
          <a:bodyPr/>
          <a:lstStyle>
            <a:lvl1pPr>
              <a:defRPr/>
            </a:lvl1pPr>
          </a:lstStyle>
          <a:p>
            <a:fld id="{D278A189-9A25-4ADD-8CC1-D3A6B77FF6C6}" type="slidenum">
              <a:rPr lang="en-US"/>
              <a:pPr/>
              <a:t>‹#›</a:t>
            </a:fld>
            <a:endParaRPr lang="en-US"/>
          </a:p>
        </p:txBody>
      </p:sp>
    </p:spTree>
    <p:extLst>
      <p:ext uri="{BB962C8B-B14F-4D97-AF65-F5344CB8AC3E}">
        <p14:creationId xmlns:p14="http://schemas.microsoft.com/office/powerpoint/2010/main" val="361402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ftr" sz="quarter" idx="10"/>
          </p:nvPr>
        </p:nvSpPr>
        <p:spPr>
          <a:ln/>
        </p:spPr>
        <p:txBody>
          <a:bodyPr/>
          <a:lstStyle>
            <a:lvl1pPr>
              <a:defRPr/>
            </a:lvl1pPr>
          </a:lstStyle>
          <a:p>
            <a:pPr>
              <a:defRPr/>
            </a:pPr>
            <a:r>
              <a:rPr lang="en-US"/>
              <a:t>57:020 Fluid Mechanics</a:t>
            </a:r>
          </a:p>
        </p:txBody>
      </p:sp>
      <p:sp>
        <p:nvSpPr>
          <p:cNvPr id="5" name="Rectangle 33"/>
          <p:cNvSpPr>
            <a:spLocks noGrp="1" noChangeArrowheads="1"/>
          </p:cNvSpPr>
          <p:nvPr>
            <p:ph type="sldNum" sz="quarter" idx="11"/>
          </p:nvPr>
        </p:nvSpPr>
        <p:spPr>
          <a:ln/>
        </p:spPr>
        <p:txBody>
          <a:bodyPr/>
          <a:lstStyle>
            <a:lvl1pPr>
              <a:defRPr/>
            </a:lvl1pPr>
          </a:lstStyle>
          <a:p>
            <a:fld id="{F71EA3A7-A395-45B6-ADD8-32B1540D4210}" type="slidenum">
              <a:rPr lang="en-US"/>
              <a:pPr/>
              <a:t>‹#›</a:t>
            </a:fld>
            <a:endParaRPr lang="en-US"/>
          </a:p>
        </p:txBody>
      </p:sp>
    </p:spTree>
    <p:extLst>
      <p:ext uri="{BB962C8B-B14F-4D97-AF65-F5344CB8AC3E}">
        <p14:creationId xmlns:p14="http://schemas.microsoft.com/office/powerpoint/2010/main" val="237998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ftr" sz="quarter" idx="10"/>
          </p:nvPr>
        </p:nvSpPr>
        <p:spPr>
          <a:ln/>
        </p:spPr>
        <p:txBody>
          <a:bodyPr/>
          <a:lstStyle>
            <a:lvl1pPr>
              <a:defRPr/>
            </a:lvl1pPr>
          </a:lstStyle>
          <a:p>
            <a:pPr>
              <a:defRPr/>
            </a:pPr>
            <a:r>
              <a:rPr lang="en-US"/>
              <a:t>57:020 Fluid Mechanics</a:t>
            </a:r>
          </a:p>
        </p:txBody>
      </p:sp>
      <p:sp>
        <p:nvSpPr>
          <p:cNvPr id="6" name="Rectangle 33"/>
          <p:cNvSpPr>
            <a:spLocks noGrp="1" noChangeArrowheads="1"/>
          </p:cNvSpPr>
          <p:nvPr>
            <p:ph type="sldNum" sz="quarter" idx="11"/>
          </p:nvPr>
        </p:nvSpPr>
        <p:spPr>
          <a:ln/>
        </p:spPr>
        <p:txBody>
          <a:bodyPr/>
          <a:lstStyle>
            <a:lvl1pPr>
              <a:defRPr/>
            </a:lvl1pPr>
          </a:lstStyle>
          <a:p>
            <a:fld id="{31FDF4C1-431C-4726-84A3-9AE8FA3BC0FD}" type="slidenum">
              <a:rPr lang="en-US"/>
              <a:pPr/>
              <a:t>‹#›</a:t>
            </a:fld>
            <a:endParaRPr lang="en-US"/>
          </a:p>
        </p:txBody>
      </p:sp>
    </p:spTree>
    <p:extLst>
      <p:ext uri="{BB962C8B-B14F-4D97-AF65-F5344CB8AC3E}">
        <p14:creationId xmlns:p14="http://schemas.microsoft.com/office/powerpoint/2010/main" val="95898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ftr" sz="quarter" idx="10"/>
          </p:nvPr>
        </p:nvSpPr>
        <p:spPr>
          <a:ln/>
        </p:spPr>
        <p:txBody>
          <a:bodyPr/>
          <a:lstStyle>
            <a:lvl1pPr>
              <a:defRPr/>
            </a:lvl1pPr>
          </a:lstStyle>
          <a:p>
            <a:pPr>
              <a:defRPr/>
            </a:pPr>
            <a:r>
              <a:rPr lang="en-US"/>
              <a:t>57:020 Fluid Mechanics</a:t>
            </a:r>
          </a:p>
        </p:txBody>
      </p:sp>
      <p:sp>
        <p:nvSpPr>
          <p:cNvPr id="8" name="Rectangle 33"/>
          <p:cNvSpPr>
            <a:spLocks noGrp="1" noChangeArrowheads="1"/>
          </p:cNvSpPr>
          <p:nvPr>
            <p:ph type="sldNum" sz="quarter" idx="11"/>
          </p:nvPr>
        </p:nvSpPr>
        <p:spPr>
          <a:ln/>
        </p:spPr>
        <p:txBody>
          <a:bodyPr/>
          <a:lstStyle>
            <a:lvl1pPr>
              <a:defRPr/>
            </a:lvl1pPr>
          </a:lstStyle>
          <a:p>
            <a:fld id="{3B7A12E0-DB50-4C0E-8B69-B75AF0D36720}" type="slidenum">
              <a:rPr lang="en-US"/>
              <a:pPr/>
              <a:t>‹#›</a:t>
            </a:fld>
            <a:endParaRPr lang="en-US"/>
          </a:p>
        </p:txBody>
      </p:sp>
    </p:spTree>
    <p:extLst>
      <p:ext uri="{BB962C8B-B14F-4D97-AF65-F5344CB8AC3E}">
        <p14:creationId xmlns:p14="http://schemas.microsoft.com/office/powerpoint/2010/main" val="256660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ftr" sz="quarter" idx="10"/>
          </p:nvPr>
        </p:nvSpPr>
        <p:spPr>
          <a:ln/>
        </p:spPr>
        <p:txBody>
          <a:bodyPr/>
          <a:lstStyle>
            <a:lvl1pPr>
              <a:defRPr/>
            </a:lvl1pPr>
          </a:lstStyle>
          <a:p>
            <a:pPr>
              <a:defRPr/>
            </a:pPr>
            <a:r>
              <a:rPr lang="en-US"/>
              <a:t>57:020 Fluid Mechanics</a:t>
            </a:r>
          </a:p>
        </p:txBody>
      </p:sp>
      <p:sp>
        <p:nvSpPr>
          <p:cNvPr id="4" name="Rectangle 33"/>
          <p:cNvSpPr>
            <a:spLocks noGrp="1" noChangeArrowheads="1"/>
          </p:cNvSpPr>
          <p:nvPr>
            <p:ph type="sldNum" sz="quarter" idx="11"/>
          </p:nvPr>
        </p:nvSpPr>
        <p:spPr>
          <a:ln/>
        </p:spPr>
        <p:txBody>
          <a:bodyPr/>
          <a:lstStyle>
            <a:lvl1pPr>
              <a:defRPr/>
            </a:lvl1pPr>
          </a:lstStyle>
          <a:p>
            <a:fld id="{BAC5421A-4141-4ADF-AD30-9130460358F9}" type="slidenum">
              <a:rPr lang="en-US"/>
              <a:pPr/>
              <a:t>‹#›</a:t>
            </a:fld>
            <a:endParaRPr lang="en-US"/>
          </a:p>
        </p:txBody>
      </p:sp>
    </p:spTree>
    <p:extLst>
      <p:ext uri="{BB962C8B-B14F-4D97-AF65-F5344CB8AC3E}">
        <p14:creationId xmlns:p14="http://schemas.microsoft.com/office/powerpoint/2010/main" val="4038417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ftr" sz="quarter" idx="10"/>
          </p:nvPr>
        </p:nvSpPr>
        <p:spPr>
          <a:ln/>
        </p:spPr>
        <p:txBody>
          <a:bodyPr/>
          <a:lstStyle>
            <a:lvl1pPr>
              <a:defRPr/>
            </a:lvl1pPr>
          </a:lstStyle>
          <a:p>
            <a:pPr>
              <a:defRPr/>
            </a:pPr>
            <a:r>
              <a:rPr lang="en-US"/>
              <a:t>57:020 Fluid Mechanics</a:t>
            </a:r>
          </a:p>
        </p:txBody>
      </p:sp>
      <p:sp>
        <p:nvSpPr>
          <p:cNvPr id="3" name="Rectangle 33"/>
          <p:cNvSpPr>
            <a:spLocks noGrp="1" noChangeArrowheads="1"/>
          </p:cNvSpPr>
          <p:nvPr>
            <p:ph type="sldNum" sz="quarter" idx="11"/>
          </p:nvPr>
        </p:nvSpPr>
        <p:spPr>
          <a:ln/>
        </p:spPr>
        <p:txBody>
          <a:bodyPr/>
          <a:lstStyle>
            <a:lvl1pPr>
              <a:defRPr/>
            </a:lvl1pPr>
          </a:lstStyle>
          <a:p>
            <a:fld id="{F92EDFB9-F562-4A82-9B5C-DE3E36711940}" type="slidenum">
              <a:rPr lang="en-US"/>
              <a:pPr/>
              <a:t>‹#›</a:t>
            </a:fld>
            <a:endParaRPr lang="en-US"/>
          </a:p>
        </p:txBody>
      </p:sp>
    </p:spTree>
    <p:extLst>
      <p:ext uri="{BB962C8B-B14F-4D97-AF65-F5344CB8AC3E}">
        <p14:creationId xmlns:p14="http://schemas.microsoft.com/office/powerpoint/2010/main" val="114372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ftr" sz="quarter" idx="10"/>
          </p:nvPr>
        </p:nvSpPr>
        <p:spPr>
          <a:ln/>
        </p:spPr>
        <p:txBody>
          <a:bodyPr/>
          <a:lstStyle>
            <a:lvl1pPr>
              <a:defRPr/>
            </a:lvl1pPr>
          </a:lstStyle>
          <a:p>
            <a:pPr>
              <a:defRPr/>
            </a:pPr>
            <a:r>
              <a:rPr lang="en-US"/>
              <a:t>57:020 Fluid Mechanics</a:t>
            </a:r>
          </a:p>
        </p:txBody>
      </p:sp>
      <p:sp>
        <p:nvSpPr>
          <p:cNvPr id="6" name="Rectangle 33"/>
          <p:cNvSpPr>
            <a:spLocks noGrp="1" noChangeArrowheads="1"/>
          </p:cNvSpPr>
          <p:nvPr>
            <p:ph type="sldNum" sz="quarter" idx="11"/>
          </p:nvPr>
        </p:nvSpPr>
        <p:spPr>
          <a:ln/>
        </p:spPr>
        <p:txBody>
          <a:bodyPr/>
          <a:lstStyle>
            <a:lvl1pPr>
              <a:defRPr/>
            </a:lvl1pPr>
          </a:lstStyle>
          <a:p>
            <a:fld id="{31C3D048-8567-449E-BE69-B04367CF30A4}" type="slidenum">
              <a:rPr lang="en-US"/>
              <a:pPr/>
              <a:t>‹#›</a:t>
            </a:fld>
            <a:endParaRPr lang="en-US"/>
          </a:p>
        </p:txBody>
      </p:sp>
    </p:spTree>
    <p:extLst>
      <p:ext uri="{BB962C8B-B14F-4D97-AF65-F5344CB8AC3E}">
        <p14:creationId xmlns:p14="http://schemas.microsoft.com/office/powerpoint/2010/main" val="34067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ftr" sz="quarter" idx="10"/>
          </p:nvPr>
        </p:nvSpPr>
        <p:spPr>
          <a:ln/>
        </p:spPr>
        <p:txBody>
          <a:bodyPr/>
          <a:lstStyle>
            <a:lvl1pPr>
              <a:defRPr/>
            </a:lvl1pPr>
          </a:lstStyle>
          <a:p>
            <a:pPr>
              <a:defRPr/>
            </a:pPr>
            <a:r>
              <a:rPr lang="en-US"/>
              <a:t>57:020 Fluid Mechanics</a:t>
            </a:r>
          </a:p>
        </p:txBody>
      </p:sp>
      <p:sp>
        <p:nvSpPr>
          <p:cNvPr id="6" name="Rectangle 33"/>
          <p:cNvSpPr>
            <a:spLocks noGrp="1" noChangeArrowheads="1"/>
          </p:cNvSpPr>
          <p:nvPr>
            <p:ph type="sldNum" sz="quarter" idx="11"/>
          </p:nvPr>
        </p:nvSpPr>
        <p:spPr>
          <a:ln/>
        </p:spPr>
        <p:txBody>
          <a:bodyPr/>
          <a:lstStyle>
            <a:lvl1pPr>
              <a:defRPr/>
            </a:lvl1pPr>
          </a:lstStyle>
          <a:p>
            <a:fld id="{91BBA560-6450-4072-92D2-E0D6617620E7}" type="slidenum">
              <a:rPr lang="en-US"/>
              <a:pPr/>
              <a:t>‹#›</a:t>
            </a:fld>
            <a:endParaRPr lang="en-US"/>
          </a:p>
        </p:txBody>
      </p:sp>
    </p:spTree>
    <p:extLst>
      <p:ext uri="{BB962C8B-B14F-4D97-AF65-F5344CB8AC3E}">
        <p14:creationId xmlns:p14="http://schemas.microsoft.com/office/powerpoint/2010/main" val="105190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56700" cy="757238"/>
            <a:chOff x="0" y="0"/>
            <a:chExt cx="5768" cy="477"/>
          </a:xfrm>
        </p:grpSpPr>
        <p:sp>
          <p:nvSpPr>
            <p:cNvPr id="128003"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endParaRPr lang="en-US"/>
            </a:p>
          </p:txBody>
        </p:sp>
        <p:sp>
          <p:nvSpPr>
            <p:cNvPr id="128004"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en-US"/>
            </a:p>
          </p:txBody>
        </p:sp>
        <p:sp>
          <p:nvSpPr>
            <p:cNvPr id="128005"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28006"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8007"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8008"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128009"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010"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8011"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8012"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8013"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28014"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015"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016"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128017"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018"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019"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endParaRPr lang="en-US"/>
            </a:p>
          </p:txBody>
        </p:sp>
        <p:sp>
          <p:nvSpPr>
            <p:cNvPr id="128020"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021"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28022"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endParaRPr lang="en-US"/>
            </a:p>
          </p:txBody>
        </p:sp>
        <p:sp>
          <p:nvSpPr>
            <p:cNvPr id="128023"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endParaRPr lang="en-US"/>
            </a:p>
          </p:txBody>
        </p:sp>
        <p:sp>
          <p:nvSpPr>
            <p:cNvPr id="128024"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grpSp>
      <p:sp>
        <p:nvSpPr>
          <p:cNvPr id="8195" name="Rectangle 29"/>
          <p:cNvSpPr>
            <a:spLocks noGrp="1" noChangeArrowheads="1"/>
          </p:cNvSpPr>
          <p:nvPr>
            <p:ph type="title"/>
          </p:nvPr>
        </p:nvSpPr>
        <p:spPr bwMode="auto">
          <a:xfrm>
            <a:off x="4572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6" name="Rectangle 3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032"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r>
              <a:rPr lang="en-US"/>
              <a:t>57:020 Fluid Mechanics</a:t>
            </a:r>
          </a:p>
        </p:txBody>
      </p:sp>
      <p:sp>
        <p:nvSpPr>
          <p:cNvPr id="128033"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3D99D3CD-57B3-4E42-A8A6-4F73270062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4"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ahoma" pitchFamily="34" charset="0"/>
        </a:defRPr>
      </a:lvl2pPr>
      <a:lvl3pPr algn="ctr" rtl="0" eaLnBrk="0" fontAlgn="base" hangingPunct="0">
        <a:spcBef>
          <a:spcPct val="0"/>
        </a:spcBef>
        <a:spcAft>
          <a:spcPct val="0"/>
        </a:spcAft>
        <a:defRPr sz="3600">
          <a:solidFill>
            <a:schemeClr val="tx2"/>
          </a:solidFill>
          <a:latin typeface="Tahoma" pitchFamily="34" charset="0"/>
        </a:defRPr>
      </a:lvl3pPr>
      <a:lvl4pPr algn="ctr" rtl="0" eaLnBrk="0" fontAlgn="base" hangingPunct="0">
        <a:spcBef>
          <a:spcPct val="0"/>
        </a:spcBef>
        <a:spcAft>
          <a:spcPct val="0"/>
        </a:spcAft>
        <a:defRPr sz="3600">
          <a:solidFill>
            <a:schemeClr val="tx2"/>
          </a:solidFill>
          <a:latin typeface="Tahoma" pitchFamily="34" charset="0"/>
        </a:defRPr>
      </a:lvl4pPr>
      <a:lvl5pPr algn="ctr" rtl="0" eaLnBrk="0" fontAlgn="base" hangingPunct="0">
        <a:spcBef>
          <a:spcPct val="0"/>
        </a:spcBef>
        <a:spcAft>
          <a:spcPct val="0"/>
        </a:spcAft>
        <a:defRPr sz="3600">
          <a:solidFill>
            <a:schemeClr val="tx2"/>
          </a:solidFill>
          <a:latin typeface="Tahoma" pitchFamily="34" charset="0"/>
        </a:defRPr>
      </a:lvl5pPr>
      <a:lvl6pPr marL="457200" algn="ctr" rtl="0" fontAlgn="base">
        <a:spcBef>
          <a:spcPct val="0"/>
        </a:spcBef>
        <a:spcAft>
          <a:spcPct val="0"/>
        </a:spcAft>
        <a:defRPr sz="3600">
          <a:solidFill>
            <a:schemeClr val="tx2"/>
          </a:solidFill>
          <a:latin typeface="Tahoma" pitchFamily="34" charset="0"/>
        </a:defRPr>
      </a:lvl6pPr>
      <a:lvl7pPr marL="914400" algn="ctr" rtl="0" fontAlgn="base">
        <a:spcBef>
          <a:spcPct val="0"/>
        </a:spcBef>
        <a:spcAft>
          <a:spcPct val="0"/>
        </a:spcAft>
        <a:defRPr sz="3600">
          <a:solidFill>
            <a:schemeClr val="tx2"/>
          </a:solidFill>
          <a:latin typeface="Tahoma" pitchFamily="34" charset="0"/>
        </a:defRPr>
      </a:lvl7pPr>
      <a:lvl8pPr marL="1371600" algn="ctr" rtl="0" fontAlgn="base">
        <a:spcBef>
          <a:spcPct val="0"/>
        </a:spcBef>
        <a:spcAft>
          <a:spcPct val="0"/>
        </a:spcAft>
        <a:defRPr sz="3600">
          <a:solidFill>
            <a:schemeClr val="tx2"/>
          </a:solidFill>
          <a:latin typeface="Tahoma" pitchFamily="34" charset="0"/>
        </a:defRPr>
      </a:lvl8pPr>
      <a:lvl9pPr marL="1828800" algn="ctr"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9.wmf"/><Relationship Id="rId3" Type="http://schemas.openxmlformats.org/officeDocument/2006/relationships/image" Target="../media/image3.png"/><Relationship Id="rId7" Type="http://schemas.openxmlformats.org/officeDocument/2006/relationships/image" Target="../media/image36.w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8.wmf"/><Relationship Id="rId5" Type="http://schemas.openxmlformats.org/officeDocument/2006/relationships/image" Target="../media/image35.wmf"/><Relationship Id="rId15" Type="http://schemas.openxmlformats.org/officeDocument/2006/relationships/image" Target="../media/image40.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7.wmf"/><Relationship Id="rId1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45.wmf"/><Relationship Id="rId18" Type="http://schemas.openxmlformats.org/officeDocument/2006/relationships/oleObject" Target="../embeddings/oleObject15.bin"/><Relationship Id="rId26" Type="http://schemas.openxmlformats.org/officeDocument/2006/relationships/oleObject" Target="../embeddings/oleObject19.bin"/><Relationship Id="rId3" Type="http://schemas.openxmlformats.org/officeDocument/2006/relationships/image" Target="../media/image53.png"/><Relationship Id="rId21" Type="http://schemas.openxmlformats.org/officeDocument/2006/relationships/image" Target="../media/image49.wmf"/><Relationship Id="rId7" Type="http://schemas.openxmlformats.org/officeDocument/2006/relationships/image" Target="../media/image42.wmf"/><Relationship Id="rId12" Type="http://schemas.openxmlformats.org/officeDocument/2006/relationships/oleObject" Target="../embeddings/oleObject12.bin"/><Relationship Id="rId17" Type="http://schemas.openxmlformats.org/officeDocument/2006/relationships/image" Target="../media/image47.wmf"/><Relationship Id="rId25" Type="http://schemas.openxmlformats.org/officeDocument/2006/relationships/image" Target="../media/image51.wmf"/><Relationship Id="rId2" Type="http://schemas.openxmlformats.org/officeDocument/2006/relationships/slideLayout" Target="../slideLayouts/slideLayout7.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44.wmf"/><Relationship Id="rId24" Type="http://schemas.openxmlformats.org/officeDocument/2006/relationships/oleObject" Target="../embeddings/oleObject18.bin"/><Relationship Id="rId5" Type="http://schemas.openxmlformats.org/officeDocument/2006/relationships/image" Target="../media/image41.wmf"/><Relationship Id="rId15" Type="http://schemas.openxmlformats.org/officeDocument/2006/relationships/image" Target="../media/image46.wmf"/><Relationship Id="rId23" Type="http://schemas.openxmlformats.org/officeDocument/2006/relationships/image" Target="../media/image50.wmf"/><Relationship Id="rId10" Type="http://schemas.openxmlformats.org/officeDocument/2006/relationships/oleObject" Target="../embeddings/oleObject11.bin"/><Relationship Id="rId19" Type="http://schemas.openxmlformats.org/officeDocument/2006/relationships/image" Target="../media/image48.wmf"/><Relationship Id="rId4" Type="http://schemas.openxmlformats.org/officeDocument/2006/relationships/oleObject" Target="../embeddings/oleObject8.bin"/><Relationship Id="rId9" Type="http://schemas.openxmlformats.org/officeDocument/2006/relationships/image" Target="../media/image43.wmf"/><Relationship Id="rId14" Type="http://schemas.openxmlformats.org/officeDocument/2006/relationships/oleObject" Target="../embeddings/oleObject13.bin"/><Relationship Id="rId22" Type="http://schemas.openxmlformats.org/officeDocument/2006/relationships/oleObject" Target="../embeddings/oleObject17.bin"/><Relationship Id="rId27" Type="http://schemas.openxmlformats.org/officeDocument/2006/relationships/image" Target="../media/image52.wmf"/></Relationships>
</file>

<file path=ppt/slides/_rels/slide15.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5.wmf"/><Relationship Id="rId11" Type="http://schemas.openxmlformats.org/officeDocument/2006/relationships/image" Target="../media/image57.wmf"/><Relationship Id="rId5" Type="http://schemas.openxmlformats.org/officeDocument/2006/relationships/oleObject" Target="../embeddings/oleObject21.bin"/><Relationship Id="rId10" Type="http://schemas.openxmlformats.org/officeDocument/2006/relationships/oleObject" Target="../embeddings/oleObject23.bin"/><Relationship Id="rId4" Type="http://schemas.openxmlformats.org/officeDocument/2006/relationships/image" Target="../media/image54.wmf"/><Relationship Id="rId9" Type="http://schemas.openxmlformats.org/officeDocument/2006/relationships/image" Target="../media/image58.jpe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9.wmf"/><Relationship Id="rId4"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damtp.cam.ac.uk/user/turbmix/Biagio/images/vortex-small.gif" TargetMode="External"/><Relationship Id="rId1" Type="http://schemas.openxmlformats.org/officeDocument/2006/relationships/slideLayout" Target="../slideLayouts/slideLayout2.xml"/><Relationship Id="rId6" Type="http://schemas.openxmlformats.org/officeDocument/2006/relationships/hyperlink" Target="movies/Stk32bln00.mp4" TargetMode="External"/><Relationship Id="rId5" Type="http://schemas.openxmlformats.org/officeDocument/2006/relationships/hyperlink" Target="movies/good_0003.wmv" TargetMode="External"/><Relationship Id="rId4" Type="http://schemas.openxmlformats.org/officeDocument/2006/relationships/image" Target="../media/image6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hyperlink" Target="movies/DelftSS5.mp4" TargetMode="External"/><Relationship Id="rId5" Type="http://schemas.openxmlformats.org/officeDocument/2006/relationships/hyperlink" Target="movies/DelftEFD.mp4" TargetMode="External"/><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hyperlink" Target="movies/FollowingWaveSimulation.mp4" TargetMode="External"/><Relationship Id="rId4" Type="http://schemas.openxmlformats.org/officeDocument/2006/relationships/hyperlink" Target="movies/Media1.mp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jpe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4.wmf"/><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emf"/><Relationship Id="rId1" Type="http://schemas.openxmlformats.org/officeDocument/2006/relationships/slideLayout" Target="../slideLayouts/slideLayout7.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gap.dcs.st-and.ac.uk/~history/PictDisplay/Taylor_Geoffrey.html" TargetMode="External"/><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31.xml.rels><?xml version="1.0" encoding="UTF-8" standalone="yes"?>
<Relationships xmlns="http://schemas.openxmlformats.org/package/2006/relationships"><Relationship Id="rId8" Type="http://schemas.openxmlformats.org/officeDocument/2006/relationships/hyperlink" Target="movies/Cylinder_Re=2.20E05_Fr=1.007.MOV" TargetMode="External"/><Relationship Id="rId13" Type="http://schemas.openxmlformats.org/officeDocument/2006/relationships/image" Target="../media/image94.jpeg"/><Relationship Id="rId3" Type="http://schemas.openxmlformats.org/officeDocument/2006/relationships/hyperlink" Target="Movies/B1_h0111_6Hz.avi" TargetMode="External"/><Relationship Id="rId7" Type="http://schemas.openxmlformats.org/officeDocument/2006/relationships/hyperlink" Target="movies/MVI_0300.MOV" TargetMode="External"/><Relationship Id="rId12" Type="http://schemas.openxmlformats.org/officeDocument/2006/relationships/hyperlink" Target="B1_h0111_6Hz.avi" TargetMode="External"/><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hyperlink" Target="Movies/Beta20_Med.AVI" TargetMode="External"/><Relationship Id="rId11" Type="http://schemas.openxmlformats.org/officeDocument/2006/relationships/image" Target="../media/image93.jpeg"/><Relationship Id="rId5" Type="http://schemas.openxmlformats.org/officeDocument/2006/relationships/hyperlink" Target="Movies/09Hz_x=040mm_Run01_crop.avi" TargetMode="External"/><Relationship Id="rId10" Type="http://schemas.openxmlformats.org/officeDocument/2006/relationships/hyperlink" Target="Movies/zigzag_waves.wmv" TargetMode="External"/><Relationship Id="rId4" Type="http://schemas.openxmlformats.org/officeDocument/2006/relationships/hyperlink" Target="Movies/08Hz_2D_Run10_Inst.avi" TargetMode="External"/><Relationship Id="rId9" Type="http://schemas.openxmlformats.org/officeDocument/2006/relationships/hyperlink" Target="Movies/turning_calm.wmv" TargetMode="External"/><Relationship Id="rId14" Type="http://schemas.openxmlformats.org/officeDocument/2006/relationships/image" Target="../media/image95.jpeg"/></Relationships>
</file>

<file path=ppt/slides/_rels/slide32.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wmf"/></Relationships>
</file>

<file path=ppt/slides/_rels/slide3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108.png"/><Relationship Id="rId7"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7.bin"/><Relationship Id="rId11" Type="http://schemas.openxmlformats.org/officeDocument/2006/relationships/image" Target="../media/image107.wmf"/><Relationship Id="rId5" Type="http://schemas.openxmlformats.org/officeDocument/2006/relationships/image" Target="../media/image104.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106.wmf"/></Relationships>
</file>

<file path=ppt/slides/_rels/slide38.xml.rels><?xml version="1.0" encoding="UTF-8" standalone="yes"?>
<Relationships xmlns="http://schemas.openxmlformats.org/package/2006/relationships"><Relationship Id="rId8" Type="http://schemas.openxmlformats.org/officeDocument/2006/relationships/hyperlink" Target="movies/Stk32bln00.mp4" TargetMode="External"/><Relationship Id="rId13" Type="http://schemas.openxmlformats.org/officeDocument/2006/relationships/hyperlink" Target="movies/nmrt_mnt03.mp4" TargetMode="External"/><Relationship Id="rId3" Type="http://schemas.openxmlformats.org/officeDocument/2006/relationships/hyperlink" Target="movies/Athena%20turning%20vortex%20structures.mp4" TargetMode="External"/><Relationship Id="rId7" Type="http://schemas.openxmlformats.org/officeDocument/2006/relationships/hyperlink" Target="movies/bump22lbn.mp4" TargetMode="External"/><Relationship Id="rId12" Type="http://schemas.openxmlformats.org/officeDocument/2006/relationships/image" Target="../media/image112.png"/><Relationship Id="rId2" Type="http://schemas.openxmlformats.org/officeDocument/2006/relationships/hyperlink" Target="movies/5415M%20course%20keeping%20in%20irregular%20waves.mp4" TargetMode="External"/><Relationship Id="rId1" Type="http://schemas.openxmlformats.org/officeDocument/2006/relationships/slideLayout" Target="../slideLayouts/slideLayout2.xml"/><Relationship Id="rId6" Type="http://schemas.openxmlformats.org/officeDocument/2006/relationships/hyperlink" Target="movies/Wdg1bln.mp4" TargetMode="External"/><Relationship Id="rId11" Type="http://schemas.openxmlformats.org/officeDocument/2006/relationships/image" Target="../media/image111.emf"/><Relationship Id="rId5" Type="http://schemas.openxmlformats.org/officeDocument/2006/relationships/hyperlink" Target="movies/Irregular-Light.mp4" TargetMode="External"/><Relationship Id="rId10" Type="http://schemas.openxmlformats.org/officeDocument/2006/relationships/image" Target="../media/image110.jpeg"/><Relationship Id="rId4" Type="http://schemas.openxmlformats.org/officeDocument/2006/relationships/hyperlink" Target="movies/High%20speed%20planing%20hull.mp4" TargetMode="External"/><Relationship Id="rId9" Type="http://schemas.openxmlformats.org/officeDocument/2006/relationships/image" Target="../media/image10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ilight.com/" TargetMode="External"/><Relationship Id="rId13" Type="http://schemas.openxmlformats.org/officeDocument/2006/relationships/image" Target="../media/image116.png"/><Relationship Id="rId3" Type="http://schemas.openxmlformats.org/officeDocument/2006/relationships/hyperlink" Target="http://www.cfdrc.com/" TargetMode="External"/><Relationship Id="rId7" Type="http://schemas.openxmlformats.org/officeDocument/2006/relationships/hyperlink" Target="http://www.amtec.com/" TargetMode="External"/><Relationship Id="rId12" Type="http://schemas.openxmlformats.org/officeDocument/2006/relationships/image" Target="../media/image115.png"/><Relationship Id="rId2" Type="http://schemas.openxmlformats.org/officeDocument/2006/relationships/hyperlink" Target="http://www.ansys.com/" TargetMode="External"/><Relationship Id="rId1" Type="http://schemas.openxmlformats.org/officeDocument/2006/relationships/slideLayout" Target="../slideLayouts/slideLayout2.xml"/><Relationship Id="rId6" Type="http://schemas.openxmlformats.org/officeDocument/2006/relationships/hyperlink" Target="http://www.gridpro.com/" TargetMode="External"/><Relationship Id="rId11" Type="http://schemas.openxmlformats.org/officeDocument/2006/relationships/image" Target="../media/image114.png"/><Relationship Id="rId5" Type="http://schemas.openxmlformats.org/officeDocument/2006/relationships/hyperlink" Target="http://www.pointwise.com/" TargetMode="External"/><Relationship Id="rId10" Type="http://schemas.openxmlformats.org/officeDocument/2006/relationships/image" Target="../media/image113.png"/><Relationship Id="rId4" Type="http://schemas.openxmlformats.org/officeDocument/2006/relationships/hyperlink" Target="http://www.cd-adapco.com/" TargetMode="External"/><Relationship Id="rId9" Type="http://schemas.openxmlformats.org/officeDocument/2006/relationships/hyperlink" Target="http://www.ceisoftware.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45.xml.rels><?xml version="1.0" encoding="UTF-8" standalone="yes"?>
<Relationships xmlns="http://schemas.openxmlformats.org/package/2006/relationships"><Relationship Id="rId2" Type="http://schemas.openxmlformats.org/officeDocument/2006/relationships/hyperlink" Target="http://www.iihr.uiowa.edu/~istu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css.engineering.uiowa.edu/~fluids" TargetMode="Externa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dirty="0" smtClean="0"/>
              <a:t>57:020 Fluid Mechanics</a:t>
            </a:r>
          </a:p>
        </p:txBody>
      </p:sp>
      <p:sp>
        <p:nvSpPr>
          <p:cNvPr id="102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3CA50D95-6521-4927-A0B5-168C98A71C45}" type="slidenum">
              <a:rPr lang="en-US" sz="1400"/>
              <a:pPr eaLnBrk="1" hangingPunct="1"/>
              <a:t>1</a:t>
            </a:fld>
            <a:endParaRPr lang="en-US" sz="1400"/>
          </a:p>
        </p:txBody>
      </p:sp>
      <p:sp>
        <p:nvSpPr>
          <p:cNvPr id="1029" name="Rectangle 3"/>
          <p:cNvSpPr>
            <a:spLocks noGrp="1" noChangeArrowheads="1"/>
          </p:cNvSpPr>
          <p:nvPr>
            <p:ph type="body" sz="half" idx="1"/>
          </p:nvPr>
        </p:nvSpPr>
        <p:spPr>
          <a:xfrm>
            <a:off x="762000" y="457200"/>
            <a:ext cx="7924800" cy="1066800"/>
          </a:xfrm>
        </p:spPr>
        <p:txBody>
          <a:bodyPr/>
          <a:lstStyle/>
          <a:p>
            <a:pPr algn="ctr" eaLnBrk="1" hangingPunct="1">
              <a:buFontTx/>
              <a:buNone/>
            </a:pPr>
            <a:r>
              <a:rPr lang="en-US" sz="3600" smtClean="0">
                <a:solidFill>
                  <a:srgbClr val="FF3300"/>
                </a:solidFill>
              </a:rPr>
              <a:t>Introduction to Fluid Mechanics</a:t>
            </a:r>
          </a:p>
        </p:txBody>
      </p:sp>
      <p:sp>
        <p:nvSpPr>
          <p:cNvPr id="1031" name="Text Box 8"/>
          <p:cNvSpPr txBox="1">
            <a:spLocks noChangeArrowheads="1"/>
          </p:cNvSpPr>
          <p:nvPr/>
        </p:nvSpPr>
        <p:spPr bwMode="auto">
          <a:xfrm>
            <a:off x="7070725" y="2667000"/>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t>CFD</a:t>
            </a:r>
          </a:p>
        </p:txBody>
      </p:sp>
      <p:sp>
        <p:nvSpPr>
          <p:cNvPr id="1032" name="Text Box 9"/>
          <p:cNvSpPr txBox="1">
            <a:spLocks noChangeArrowheads="1"/>
          </p:cNvSpPr>
          <p:nvPr/>
        </p:nvSpPr>
        <p:spPr bwMode="auto">
          <a:xfrm>
            <a:off x="4166235" y="2667000"/>
            <a:ext cx="760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t>EFD</a:t>
            </a:r>
          </a:p>
        </p:txBody>
      </p:sp>
      <p:pic>
        <p:nvPicPr>
          <p:cNvPr id="1033" name="Picture 10" descr="boundary-layer-p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27432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11"/>
          <p:cNvSpPr txBox="1">
            <a:spLocks noChangeArrowheads="1"/>
          </p:cNvSpPr>
          <p:nvPr/>
        </p:nvSpPr>
        <p:spPr bwMode="auto">
          <a:xfrm>
            <a:off x="1066800" y="2667000"/>
            <a:ext cx="79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t>AFD</a:t>
            </a:r>
          </a:p>
        </p:txBody>
      </p:sp>
      <p:graphicFrame>
        <p:nvGraphicFramePr>
          <p:cNvPr id="1026" name="Object 12"/>
          <p:cNvGraphicFramePr>
            <a:graphicFrameLocks noChangeAspect="1"/>
          </p:cNvGraphicFramePr>
          <p:nvPr/>
        </p:nvGraphicFramePr>
        <p:xfrm>
          <a:off x="762000" y="5410200"/>
          <a:ext cx="1466850" cy="460375"/>
        </p:xfrm>
        <a:graphic>
          <a:graphicData uri="http://schemas.openxmlformats.org/presentationml/2006/ole">
            <mc:AlternateContent xmlns:mc="http://schemas.openxmlformats.org/markup-compatibility/2006">
              <mc:Choice xmlns:v="urn:schemas-microsoft-com:vml" Requires="v">
                <p:oleObj spid="_x0000_s1214" name="Equation" r:id="rId4" imgW="1942920" imgH="609480" progId="Equation.DSMT4">
                  <p:embed/>
                </p:oleObj>
              </mc:Choice>
              <mc:Fallback>
                <p:oleObj name="Equation" r:id="rId4" imgW="1942920" imgH="60948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410200"/>
                        <a:ext cx="14668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Text Box 13"/>
          <p:cNvSpPr txBox="1">
            <a:spLocks noChangeArrowheads="1"/>
          </p:cNvSpPr>
          <p:nvPr/>
        </p:nvSpPr>
        <p:spPr bwMode="auto">
          <a:xfrm>
            <a:off x="381000" y="1143000"/>
            <a:ext cx="8534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dirty="0" smtClean="0">
                <a:solidFill>
                  <a:schemeClr val="tx2"/>
                </a:solidFill>
              </a:rPr>
              <a:t>Frederick </a:t>
            </a:r>
            <a:r>
              <a:rPr lang="en-US" dirty="0">
                <a:solidFill>
                  <a:schemeClr val="tx2"/>
                </a:solidFill>
              </a:rPr>
              <a:t>Stern, </a:t>
            </a:r>
            <a:r>
              <a:rPr lang="en-US" dirty="0" smtClean="0">
                <a:solidFill>
                  <a:schemeClr val="tx2"/>
                </a:solidFill>
              </a:rPr>
              <a:t>Maysam Mousaviraad, </a:t>
            </a:r>
            <a:r>
              <a:rPr lang="en-US" dirty="0" err="1" smtClean="0">
                <a:solidFill>
                  <a:schemeClr val="tx2"/>
                </a:solidFill>
              </a:rPr>
              <a:t>Hyunse</a:t>
            </a:r>
            <a:r>
              <a:rPr lang="en-US" dirty="0" smtClean="0">
                <a:solidFill>
                  <a:schemeClr val="tx2"/>
                </a:solidFill>
              </a:rPr>
              <a:t> Yoon, </a:t>
            </a:r>
            <a:r>
              <a:rPr lang="en-US" dirty="0" err="1" smtClean="0">
                <a:solidFill>
                  <a:schemeClr val="tx2"/>
                </a:solidFill>
              </a:rPr>
              <a:t>Zhaoyuan</a:t>
            </a:r>
            <a:r>
              <a:rPr lang="en-US" dirty="0" smtClean="0">
                <a:solidFill>
                  <a:schemeClr val="tx2"/>
                </a:solidFill>
              </a:rPr>
              <a:t> Wang, Timur K. Dogan</a:t>
            </a:r>
            <a:endParaRPr lang="en-US" dirty="0">
              <a:solidFill>
                <a:schemeClr val="tx2"/>
              </a:solidFill>
            </a:endParaRPr>
          </a:p>
          <a:p>
            <a:pPr algn="ctr" eaLnBrk="1" hangingPunct="1"/>
            <a:endParaRPr lang="en-US" sz="2000" dirty="0">
              <a:solidFill>
                <a:schemeClr val="tx2"/>
              </a:solidFill>
            </a:endParaRPr>
          </a:p>
          <a:p>
            <a:pPr algn="ctr" eaLnBrk="1" hangingPunct="1"/>
            <a:r>
              <a:rPr lang="en-US" sz="2000" dirty="0" smtClean="0">
                <a:solidFill>
                  <a:schemeClr val="tx2"/>
                </a:solidFill>
              </a:rPr>
              <a:t>8/25/2016</a:t>
            </a:r>
            <a:endParaRPr lang="en-US" sz="2000" dirty="0">
              <a:solidFill>
                <a:schemeClr val="tx2"/>
              </a:solidFill>
            </a:endParaRPr>
          </a:p>
          <a:p>
            <a:pPr algn="ctr" eaLnBrk="1" hangingPunct="1"/>
            <a:endParaRPr lang="en-US" sz="2000" dirty="0">
              <a:solidFill>
                <a:schemeClr val="tx2"/>
              </a:solidFill>
            </a:endParaRPr>
          </a:p>
        </p:txBody>
      </p:sp>
      <p:sp>
        <p:nvSpPr>
          <p:cNvPr id="3" name="Rectangle 2"/>
          <p:cNvSpPr/>
          <p:nvPr/>
        </p:nvSpPr>
        <p:spPr>
          <a:xfrm>
            <a:off x="142875" y="6229350"/>
            <a:ext cx="5410200" cy="307777"/>
          </a:xfrm>
          <a:prstGeom prst="rect">
            <a:avLst/>
          </a:prstGeom>
        </p:spPr>
        <p:txBody>
          <a:bodyPr wrap="square">
            <a:spAutoFit/>
          </a:bodyPr>
          <a:lstStyle/>
          <a:p>
            <a:r>
              <a:rPr lang="en-US" sz="1400" dirty="0" smtClean="0">
                <a:solidFill>
                  <a:schemeClr val="tx2"/>
                </a:solidFill>
              </a:rPr>
              <a:t>Acknowledgment: Tao </a:t>
            </a:r>
            <a:r>
              <a:rPr lang="en-US" sz="1400" dirty="0">
                <a:solidFill>
                  <a:schemeClr val="tx2"/>
                </a:solidFill>
              </a:rPr>
              <a:t>Xing, Jun Shao, </a:t>
            </a:r>
            <a:r>
              <a:rPr lang="en-US" sz="1400" dirty="0" err="1">
                <a:solidFill>
                  <a:schemeClr val="tx2"/>
                </a:solidFill>
              </a:rPr>
              <a:t>Surajeet</a:t>
            </a:r>
            <a:r>
              <a:rPr lang="en-US" sz="1400" dirty="0">
                <a:solidFill>
                  <a:schemeClr val="tx2"/>
                </a:solidFill>
              </a:rPr>
              <a:t> </a:t>
            </a:r>
            <a:r>
              <a:rPr lang="en-US" sz="1400" dirty="0" err="1">
                <a:solidFill>
                  <a:schemeClr val="tx2"/>
                </a:solidFill>
              </a:rPr>
              <a:t>Ghosh</a:t>
            </a:r>
            <a:r>
              <a:rPr lang="en-US" sz="1400" dirty="0">
                <a:solidFill>
                  <a:schemeClr val="tx2"/>
                </a:solidFill>
              </a:rPr>
              <a:t>, Shanti Bhushan</a:t>
            </a:r>
            <a:endParaRPr lang="en-US" sz="1400"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7900" y="3124200"/>
            <a:ext cx="2950464" cy="2212848"/>
          </a:xfrm>
          <a:prstGeom prst="rect">
            <a:avLst/>
          </a:prstGeom>
        </p:spPr>
      </p:pic>
      <p:pic>
        <p:nvPicPr>
          <p:cNvPr id="1089" name="Picture 65" descr="Z:\Misc\HSYoon-private\PMM-PIV\Aknowledgement\acknowledgements_files\image01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3124200"/>
            <a:ext cx="1472883" cy="2212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18435"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1D6E5C69-AA66-42F8-86AD-041A4C4F95B0}" type="slidenum">
              <a:rPr lang="en-US" sz="1400"/>
              <a:pPr eaLnBrk="1" hangingPunct="1"/>
              <a:t>10</a:t>
            </a:fld>
            <a:endParaRPr lang="en-US" sz="1400"/>
          </a:p>
        </p:txBody>
      </p:sp>
      <p:sp>
        <p:nvSpPr>
          <p:cNvPr id="18436" name="Rectangle 2"/>
          <p:cNvSpPr>
            <a:spLocks noGrp="1" noChangeArrowheads="1"/>
          </p:cNvSpPr>
          <p:nvPr>
            <p:ph type="title"/>
          </p:nvPr>
        </p:nvSpPr>
        <p:spPr>
          <a:xfrm>
            <a:off x="838200" y="304800"/>
            <a:ext cx="7772400" cy="609600"/>
          </a:xfrm>
        </p:spPr>
        <p:txBody>
          <a:bodyPr/>
          <a:lstStyle/>
          <a:p>
            <a:pPr eaLnBrk="1" hangingPunct="1"/>
            <a:r>
              <a:rPr lang="en-US" sz="3200" smtClean="0"/>
              <a:t>Fluids Engineering </a:t>
            </a:r>
          </a:p>
        </p:txBody>
      </p:sp>
      <p:pic>
        <p:nvPicPr>
          <p:cNvPr id="18437" name="Picture 62"/>
          <p:cNvPicPr>
            <a:picLocks noChangeAspect="1" noChangeArrowheads="1"/>
          </p:cNvPicPr>
          <p:nvPr/>
        </p:nvPicPr>
        <p:blipFill>
          <a:blip r:embed="rId2">
            <a:extLst>
              <a:ext uri="{28A0092B-C50C-407E-A947-70E740481C1C}">
                <a14:useLocalDpi xmlns:a14="http://schemas.microsoft.com/office/drawing/2010/main" val="0"/>
              </a:ext>
            </a:extLst>
          </a:blip>
          <a:srcRect l="14783" t="29832" r="11848" b="13802"/>
          <a:stretch>
            <a:fillRect/>
          </a:stretch>
        </p:blipFill>
        <p:spPr bwMode="auto">
          <a:xfrm>
            <a:off x="609600" y="1066800"/>
            <a:ext cx="77724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194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05E20101-0FB8-40EC-9214-D47E750A72EE}" type="slidenum">
              <a:rPr lang="en-US" sz="1400"/>
              <a:pPr eaLnBrk="1" hangingPunct="1"/>
              <a:t>11</a:t>
            </a:fld>
            <a:endParaRPr lang="en-US" sz="1400"/>
          </a:p>
        </p:txBody>
      </p:sp>
      <p:sp>
        <p:nvSpPr>
          <p:cNvPr id="19460" name="Rectangle 11"/>
          <p:cNvSpPr>
            <a:spLocks noGrp="1" noChangeArrowheads="1"/>
          </p:cNvSpPr>
          <p:nvPr>
            <p:ph type="title"/>
          </p:nvPr>
        </p:nvSpPr>
        <p:spPr>
          <a:xfrm>
            <a:off x="762000" y="381000"/>
            <a:ext cx="7793038" cy="762000"/>
          </a:xfrm>
          <a:noFill/>
        </p:spPr>
        <p:txBody>
          <a:bodyPr/>
          <a:lstStyle/>
          <a:p>
            <a:pPr eaLnBrk="1" hangingPunct="1"/>
            <a:r>
              <a:rPr lang="en-US" smtClean="0"/>
              <a:t>Analytical Fluid Dynamics</a:t>
            </a:r>
          </a:p>
        </p:txBody>
      </p:sp>
      <p:sp>
        <p:nvSpPr>
          <p:cNvPr id="19461" name="Rectangle 12"/>
          <p:cNvSpPr>
            <a:spLocks noGrp="1" noChangeArrowheads="1"/>
          </p:cNvSpPr>
          <p:nvPr>
            <p:ph type="body" idx="1"/>
          </p:nvPr>
        </p:nvSpPr>
        <p:spPr>
          <a:xfrm>
            <a:off x="609600" y="1371600"/>
            <a:ext cx="8229600" cy="4495800"/>
          </a:xfrm>
          <a:noFill/>
        </p:spPr>
        <p:txBody>
          <a:bodyPr/>
          <a:lstStyle/>
          <a:p>
            <a:pPr marL="533400" indent="-533400" eaLnBrk="1" hangingPunct="1">
              <a:lnSpc>
                <a:spcPct val="90000"/>
              </a:lnSpc>
            </a:pPr>
            <a:r>
              <a:rPr lang="en-US" smtClean="0"/>
              <a:t>The theory of mathematical physics problem formulation</a:t>
            </a:r>
          </a:p>
          <a:p>
            <a:pPr marL="533400" indent="-533400" eaLnBrk="1" hangingPunct="1">
              <a:lnSpc>
                <a:spcPct val="90000"/>
              </a:lnSpc>
            </a:pPr>
            <a:r>
              <a:rPr lang="en-US" smtClean="0"/>
              <a:t>Control volume &amp; differential analysis</a:t>
            </a:r>
          </a:p>
          <a:p>
            <a:pPr marL="533400" indent="-533400" eaLnBrk="1" hangingPunct="1">
              <a:lnSpc>
                <a:spcPct val="90000"/>
              </a:lnSpc>
            </a:pPr>
            <a:r>
              <a:rPr lang="en-US" smtClean="0"/>
              <a:t>Exact solutions only exist for simple geometry and conditions</a:t>
            </a:r>
          </a:p>
          <a:p>
            <a:pPr marL="533400" indent="-533400" eaLnBrk="1" hangingPunct="1">
              <a:lnSpc>
                <a:spcPct val="90000"/>
              </a:lnSpc>
            </a:pPr>
            <a:r>
              <a:rPr lang="en-US" smtClean="0"/>
              <a:t>Approximate solutions for practical applications</a:t>
            </a:r>
          </a:p>
          <a:p>
            <a:pPr marL="914400" lvl="1" indent="-457200" eaLnBrk="1" hangingPunct="1">
              <a:lnSpc>
                <a:spcPct val="90000"/>
              </a:lnSpc>
            </a:pPr>
            <a:r>
              <a:rPr lang="en-US" smtClean="0"/>
              <a:t>Linear</a:t>
            </a:r>
          </a:p>
          <a:p>
            <a:pPr marL="914400" lvl="1" indent="-457200" eaLnBrk="1" hangingPunct="1">
              <a:lnSpc>
                <a:spcPct val="90000"/>
              </a:lnSpc>
            </a:pPr>
            <a:r>
              <a:rPr lang="en-US" smtClean="0"/>
              <a:t>Empirical relations using EFD data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2048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AF8A3DE0-6A4C-4F5D-8052-6649EDC19AEE}" type="slidenum">
              <a:rPr lang="en-US" sz="1400"/>
              <a:pPr eaLnBrk="1" hangingPunct="1"/>
              <a:t>12</a:t>
            </a:fld>
            <a:endParaRPr lang="en-US" sz="1400"/>
          </a:p>
        </p:txBody>
      </p:sp>
      <p:sp>
        <p:nvSpPr>
          <p:cNvPr id="20484" name="Rectangle 4"/>
          <p:cNvSpPr>
            <a:spLocks noChangeArrowheads="1"/>
          </p:cNvSpPr>
          <p:nvPr/>
        </p:nvSpPr>
        <p:spPr bwMode="auto">
          <a:xfrm>
            <a:off x="685800" y="457200"/>
            <a:ext cx="7793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600">
                <a:solidFill>
                  <a:schemeClr val="tx2"/>
                </a:solidFill>
                <a:latin typeface="Tahoma" pitchFamily="34" charset="0"/>
              </a:rPr>
              <a:t>Analytical Fluid Dynamics</a:t>
            </a:r>
          </a:p>
        </p:txBody>
      </p:sp>
      <p:sp>
        <p:nvSpPr>
          <p:cNvPr id="20485" name="Rectangle 5"/>
          <p:cNvSpPr>
            <a:spLocks noChangeArrowheads="1"/>
          </p:cNvSpPr>
          <p:nvPr/>
        </p:nvSpPr>
        <p:spPr bwMode="auto">
          <a:xfrm>
            <a:off x="609600" y="1371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gn="l">
              <a:spcBef>
                <a:spcPct val="20000"/>
              </a:spcBef>
              <a:buClr>
                <a:schemeClr val="tx2"/>
              </a:buClr>
              <a:buFontTx/>
              <a:buChar char="•"/>
            </a:pPr>
            <a:r>
              <a:rPr lang="en-US" sz="2800">
                <a:latin typeface="Tahoma" pitchFamily="34" charset="0"/>
              </a:rPr>
              <a:t>Lecture Part of Fluid Class</a:t>
            </a:r>
          </a:p>
          <a:p>
            <a:pPr marL="914400" lvl="1" indent="-457200" algn="l">
              <a:spcBef>
                <a:spcPct val="20000"/>
              </a:spcBef>
              <a:buClr>
                <a:srgbClr val="0000FF"/>
              </a:buClr>
              <a:buFontTx/>
              <a:buChar char="•"/>
            </a:pPr>
            <a:r>
              <a:rPr lang="en-US">
                <a:latin typeface="Tahoma" pitchFamily="34" charset="0"/>
              </a:rPr>
              <a:t>Definition and fluids properties</a:t>
            </a:r>
          </a:p>
          <a:p>
            <a:pPr marL="914400" lvl="1" indent="-457200" algn="l">
              <a:spcBef>
                <a:spcPct val="20000"/>
              </a:spcBef>
              <a:buClr>
                <a:srgbClr val="0000FF"/>
              </a:buClr>
              <a:buFontTx/>
              <a:buChar char="•"/>
            </a:pPr>
            <a:r>
              <a:rPr lang="en-US">
                <a:latin typeface="Tahoma" pitchFamily="34" charset="0"/>
              </a:rPr>
              <a:t>Fluid statics</a:t>
            </a:r>
          </a:p>
          <a:p>
            <a:pPr marL="914400" lvl="1" indent="-457200" algn="l">
              <a:spcBef>
                <a:spcPct val="20000"/>
              </a:spcBef>
              <a:buClr>
                <a:srgbClr val="0000FF"/>
              </a:buClr>
              <a:buFontTx/>
              <a:buChar char="•"/>
            </a:pPr>
            <a:r>
              <a:rPr lang="en-US">
                <a:latin typeface="Tahoma" pitchFamily="34" charset="0"/>
              </a:rPr>
              <a:t>Fluids in motion</a:t>
            </a:r>
          </a:p>
          <a:p>
            <a:pPr marL="914400" lvl="1" indent="-457200" algn="l">
              <a:spcBef>
                <a:spcPct val="20000"/>
              </a:spcBef>
              <a:buClr>
                <a:srgbClr val="0000FF"/>
              </a:buClr>
              <a:buFontTx/>
              <a:buChar char="•"/>
            </a:pPr>
            <a:r>
              <a:rPr lang="en-US">
                <a:latin typeface="Tahoma" pitchFamily="34" charset="0"/>
              </a:rPr>
              <a:t>Continuity, momentum, and energy principles</a:t>
            </a:r>
          </a:p>
          <a:p>
            <a:pPr marL="914400" lvl="1" indent="-457200" algn="l">
              <a:spcBef>
                <a:spcPct val="20000"/>
              </a:spcBef>
              <a:buClr>
                <a:srgbClr val="0000FF"/>
              </a:buClr>
              <a:buFontTx/>
              <a:buChar char="•"/>
            </a:pPr>
            <a:r>
              <a:rPr lang="en-US">
                <a:latin typeface="Tahoma" pitchFamily="34" charset="0"/>
              </a:rPr>
              <a:t>Dimensional analysis and similitude</a:t>
            </a:r>
          </a:p>
          <a:p>
            <a:pPr marL="914400" lvl="1" indent="-457200" algn="l">
              <a:spcBef>
                <a:spcPct val="20000"/>
              </a:spcBef>
              <a:buClr>
                <a:srgbClr val="0000FF"/>
              </a:buClr>
              <a:buFontTx/>
              <a:buChar char="•"/>
            </a:pPr>
            <a:r>
              <a:rPr lang="en-US">
                <a:latin typeface="Tahoma" pitchFamily="34" charset="0"/>
              </a:rPr>
              <a:t>Surface resistance</a:t>
            </a:r>
          </a:p>
          <a:p>
            <a:pPr marL="914400" lvl="1" indent="-457200" algn="l">
              <a:spcBef>
                <a:spcPct val="20000"/>
              </a:spcBef>
              <a:buClr>
                <a:srgbClr val="0000FF"/>
              </a:buClr>
              <a:buFontTx/>
              <a:buChar char="•"/>
            </a:pPr>
            <a:r>
              <a:rPr lang="en-US">
                <a:latin typeface="Tahoma" pitchFamily="34" charset="0"/>
              </a:rPr>
              <a:t>Flow in conduits </a:t>
            </a:r>
          </a:p>
          <a:p>
            <a:pPr marL="914400" lvl="1" indent="-457200" algn="l">
              <a:spcBef>
                <a:spcPct val="20000"/>
              </a:spcBef>
              <a:buClr>
                <a:srgbClr val="0000FF"/>
              </a:buClr>
              <a:buFontTx/>
              <a:buChar char="•"/>
            </a:pPr>
            <a:r>
              <a:rPr lang="en-US">
                <a:latin typeface="Tahoma" pitchFamily="34" charset="0"/>
              </a:rPr>
              <a:t>Drag and lift</a:t>
            </a:r>
          </a:p>
          <a:p>
            <a:pPr marL="914400" lvl="1" indent="-457200" algn="l">
              <a:spcBef>
                <a:spcPct val="20000"/>
              </a:spcBef>
              <a:buClr>
                <a:srgbClr val="0000FF"/>
              </a:buClr>
              <a:buFontTx/>
              <a:buChar char="•"/>
            </a:pPr>
            <a:endParaRPr lang="en-US">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20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F1C9B718-1390-477D-83EB-13E21549C5A4}" type="slidenum">
              <a:rPr lang="en-US" sz="1400"/>
              <a:pPr eaLnBrk="1" hangingPunct="1"/>
              <a:t>13</a:t>
            </a:fld>
            <a:endParaRPr lang="en-US" sz="1400"/>
          </a:p>
        </p:txBody>
      </p:sp>
      <p:sp>
        <p:nvSpPr>
          <p:cNvPr id="2058" name="Rectangle 39"/>
          <p:cNvSpPr>
            <a:spLocks noGrp="1" noChangeArrowheads="1"/>
          </p:cNvSpPr>
          <p:nvPr>
            <p:ph type="title"/>
          </p:nvPr>
        </p:nvSpPr>
        <p:spPr>
          <a:xfrm>
            <a:off x="685800" y="381000"/>
            <a:ext cx="7772400" cy="609600"/>
          </a:xfrm>
          <a:noFill/>
        </p:spPr>
        <p:txBody>
          <a:bodyPr/>
          <a:lstStyle/>
          <a:p>
            <a:pPr eaLnBrk="1" hangingPunct="1"/>
            <a:r>
              <a:rPr lang="en-US" smtClean="0"/>
              <a:t>Analytical Fluid Dynamics</a:t>
            </a:r>
          </a:p>
        </p:txBody>
      </p:sp>
      <p:pic>
        <p:nvPicPr>
          <p:cNvPr id="2059" name="Picture 41" descr="boundary-layer-p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43200"/>
            <a:ext cx="3657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42"/>
          <p:cNvSpPr txBox="1">
            <a:spLocks noChangeArrowheads="1"/>
          </p:cNvSpPr>
          <p:nvPr/>
        </p:nvSpPr>
        <p:spPr bwMode="auto">
          <a:xfrm>
            <a:off x="6172200" y="2133600"/>
            <a:ext cx="1325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latin typeface="Tahoma" pitchFamily="34" charset="0"/>
              </a:rPr>
              <a:t>Schematic</a:t>
            </a:r>
          </a:p>
        </p:txBody>
      </p:sp>
      <p:sp>
        <p:nvSpPr>
          <p:cNvPr id="2061" name="Rectangle 57"/>
          <p:cNvSpPr>
            <a:spLocks noGrp="1" noChangeArrowheads="1"/>
          </p:cNvSpPr>
          <p:nvPr>
            <p:ph type="body" idx="1"/>
          </p:nvPr>
        </p:nvSpPr>
        <p:spPr>
          <a:xfrm>
            <a:off x="762000" y="1143000"/>
            <a:ext cx="7772400" cy="573088"/>
          </a:xfrm>
          <a:noFill/>
        </p:spPr>
        <p:txBody>
          <a:bodyPr/>
          <a:lstStyle/>
          <a:p>
            <a:pPr eaLnBrk="1" hangingPunct="1"/>
            <a:r>
              <a:rPr lang="en-US" sz="2800" smtClean="0"/>
              <a:t>Example: laminar pipe flow</a:t>
            </a:r>
          </a:p>
        </p:txBody>
      </p:sp>
      <p:sp>
        <p:nvSpPr>
          <p:cNvPr id="2062" name="Text Box 58"/>
          <p:cNvSpPr txBox="1">
            <a:spLocks noChangeArrowheads="1"/>
          </p:cNvSpPr>
          <p:nvPr/>
        </p:nvSpPr>
        <p:spPr bwMode="auto">
          <a:xfrm>
            <a:off x="457200" y="4022725"/>
            <a:ext cx="191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solidFill>
                  <a:srgbClr val="0000FF"/>
                </a:solidFill>
                <a:latin typeface="Tahoma" pitchFamily="34" charset="0"/>
              </a:rPr>
              <a:t>Exact solution</a:t>
            </a:r>
            <a:r>
              <a:rPr lang="en-US" sz="2000">
                <a:latin typeface="Tahoma" pitchFamily="34" charset="0"/>
              </a:rPr>
              <a:t> :</a:t>
            </a:r>
          </a:p>
        </p:txBody>
      </p:sp>
      <p:graphicFrame>
        <p:nvGraphicFramePr>
          <p:cNvPr id="2050" name="Object 59"/>
          <p:cNvGraphicFramePr>
            <a:graphicFrameLocks noChangeAspect="1"/>
          </p:cNvGraphicFramePr>
          <p:nvPr/>
        </p:nvGraphicFramePr>
        <p:xfrm>
          <a:off x="1371600" y="4343400"/>
          <a:ext cx="2806700" cy="660400"/>
        </p:xfrm>
        <a:graphic>
          <a:graphicData uri="http://schemas.openxmlformats.org/presentationml/2006/ole">
            <mc:AlternateContent xmlns:mc="http://schemas.openxmlformats.org/markup-compatibility/2006">
              <mc:Choice xmlns:v="urn:schemas-microsoft-com:vml" Requires="v">
                <p:oleObj spid="_x0000_s11309" name="Equation" r:id="rId4" imgW="2806560" imgH="660240" progId="Equation.DSMT4">
                  <p:embed/>
                </p:oleObj>
              </mc:Choice>
              <mc:Fallback>
                <p:oleObj name="Equation" r:id="rId4" imgW="2806560" imgH="660240" progId="Equation.DSMT4">
                  <p:embed/>
                  <p:pic>
                    <p:nvPicPr>
                      <p:cNvPr id="0"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343400"/>
                        <a:ext cx="28067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3" name="Text Box 60"/>
          <p:cNvSpPr txBox="1">
            <a:spLocks noChangeArrowheads="1"/>
          </p:cNvSpPr>
          <p:nvPr/>
        </p:nvSpPr>
        <p:spPr bwMode="auto">
          <a:xfrm>
            <a:off x="460375" y="5222875"/>
            <a:ext cx="1825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latin typeface="Tahoma" pitchFamily="34" charset="0"/>
              </a:rPr>
              <a:t>Friction factor:</a:t>
            </a:r>
          </a:p>
        </p:txBody>
      </p:sp>
      <p:graphicFrame>
        <p:nvGraphicFramePr>
          <p:cNvPr id="2051" name="Object 61"/>
          <p:cNvGraphicFramePr>
            <a:graphicFrameLocks noChangeAspect="1"/>
          </p:cNvGraphicFramePr>
          <p:nvPr/>
        </p:nvGraphicFramePr>
        <p:xfrm>
          <a:off x="2273300" y="4857750"/>
          <a:ext cx="2298700" cy="933450"/>
        </p:xfrm>
        <a:graphic>
          <a:graphicData uri="http://schemas.openxmlformats.org/presentationml/2006/ole">
            <mc:AlternateContent xmlns:mc="http://schemas.openxmlformats.org/markup-compatibility/2006">
              <mc:Choice xmlns:v="urn:schemas-microsoft-com:vml" Requires="v">
                <p:oleObj spid="_x0000_s11310" name="Equation" r:id="rId6" imgW="2755800" imgH="1117440" progId="Equation.DSMT4">
                  <p:embed/>
                </p:oleObj>
              </mc:Choice>
              <mc:Fallback>
                <p:oleObj name="Equation" r:id="rId6" imgW="2755800" imgH="1117440" progId="Equation.DSMT4">
                  <p:embed/>
                  <p:pic>
                    <p:nvPicPr>
                      <p:cNvPr id="0" name="Object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3300" y="4857750"/>
                        <a:ext cx="2298700"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4" name="Text Box 62"/>
          <p:cNvSpPr txBox="1">
            <a:spLocks noChangeArrowheads="1"/>
          </p:cNvSpPr>
          <p:nvPr/>
        </p:nvSpPr>
        <p:spPr bwMode="auto">
          <a:xfrm>
            <a:off x="457200" y="1600200"/>
            <a:ext cx="48990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solidFill>
                  <a:srgbClr val="FF3300"/>
                </a:solidFill>
                <a:latin typeface="Tahoma" pitchFamily="34" charset="0"/>
              </a:rPr>
              <a:t>Assumptions: </a:t>
            </a:r>
            <a:r>
              <a:rPr lang="en-US" sz="2000">
                <a:latin typeface="Tahoma" pitchFamily="34" charset="0"/>
              </a:rPr>
              <a:t>Fully developed, Low </a:t>
            </a:r>
          </a:p>
          <a:p>
            <a:pPr algn="l" eaLnBrk="1" hangingPunct="1"/>
            <a:r>
              <a:rPr lang="en-US" sz="2000">
                <a:solidFill>
                  <a:srgbClr val="FF3300"/>
                </a:solidFill>
                <a:latin typeface="Tahoma" pitchFamily="34" charset="0"/>
              </a:rPr>
              <a:t>Approach</a:t>
            </a:r>
            <a:r>
              <a:rPr lang="en-US" sz="2000">
                <a:latin typeface="Tahoma" pitchFamily="34" charset="0"/>
              </a:rPr>
              <a:t>: Simplify momentum equation,  integrate, apply boundary conditions to determine integration constants and use energy equation to calculate head loss</a:t>
            </a:r>
            <a:endParaRPr lang="en-US" sz="2000">
              <a:solidFill>
                <a:srgbClr val="FF3300"/>
              </a:solidFill>
              <a:latin typeface="Tahoma" pitchFamily="34" charset="0"/>
            </a:endParaRPr>
          </a:p>
        </p:txBody>
      </p:sp>
      <p:graphicFrame>
        <p:nvGraphicFramePr>
          <p:cNvPr id="2052" name="Object 63"/>
          <p:cNvGraphicFramePr>
            <a:graphicFrameLocks noChangeAspect="1"/>
          </p:cNvGraphicFramePr>
          <p:nvPr/>
        </p:nvGraphicFramePr>
        <p:xfrm>
          <a:off x="1143000" y="3429000"/>
          <a:ext cx="3263900" cy="711200"/>
        </p:xfrm>
        <a:graphic>
          <a:graphicData uri="http://schemas.openxmlformats.org/presentationml/2006/ole">
            <mc:AlternateContent xmlns:mc="http://schemas.openxmlformats.org/markup-compatibility/2006">
              <mc:Choice xmlns:v="urn:schemas-microsoft-com:vml" Requires="v">
                <p:oleObj spid="_x0000_s11311" name="Equation" r:id="rId8" imgW="1968480" imgH="482400" progId="Equation.3">
                  <p:embed/>
                </p:oleObj>
              </mc:Choice>
              <mc:Fallback>
                <p:oleObj name="Equation" r:id="rId8" imgW="1968480" imgH="482400" progId="Equation.3">
                  <p:embed/>
                  <p:pic>
                    <p:nvPicPr>
                      <p:cNvPr id="0" name="Object 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3429000"/>
                        <a:ext cx="3263900"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Text Box 64"/>
          <p:cNvSpPr txBox="1">
            <a:spLocks noChangeArrowheads="1"/>
          </p:cNvSpPr>
          <p:nvPr/>
        </p:nvSpPr>
        <p:spPr bwMode="auto">
          <a:xfrm>
            <a:off x="457200" y="5943600"/>
            <a:ext cx="1354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latin typeface="Tahoma" pitchFamily="34" charset="0"/>
              </a:rPr>
              <a:t>Head loss:</a:t>
            </a:r>
          </a:p>
        </p:txBody>
      </p:sp>
      <p:graphicFrame>
        <p:nvGraphicFramePr>
          <p:cNvPr id="2053" name="Object 65"/>
          <p:cNvGraphicFramePr>
            <a:graphicFrameLocks noChangeAspect="1"/>
          </p:cNvGraphicFramePr>
          <p:nvPr/>
        </p:nvGraphicFramePr>
        <p:xfrm>
          <a:off x="1778000" y="5791200"/>
          <a:ext cx="2184400" cy="660400"/>
        </p:xfrm>
        <a:graphic>
          <a:graphicData uri="http://schemas.openxmlformats.org/presentationml/2006/ole">
            <mc:AlternateContent xmlns:mc="http://schemas.openxmlformats.org/markup-compatibility/2006">
              <mc:Choice xmlns:v="urn:schemas-microsoft-com:vml" Requires="v">
                <p:oleObj spid="_x0000_s11312" name="Equation" r:id="rId10" imgW="2184120" imgH="660240" progId="Equation.DSMT4">
                  <p:embed/>
                </p:oleObj>
              </mc:Choice>
              <mc:Fallback>
                <p:oleObj name="Equation" r:id="rId10" imgW="2184120" imgH="660240" progId="Equation.DSMT4">
                  <p:embed/>
                  <p:pic>
                    <p:nvPicPr>
                      <p:cNvPr id="0" name="Object 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8000" y="5791200"/>
                        <a:ext cx="21844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66"/>
          <p:cNvGraphicFramePr>
            <a:graphicFrameLocks noChangeAspect="1"/>
          </p:cNvGraphicFramePr>
          <p:nvPr/>
        </p:nvGraphicFramePr>
        <p:xfrm>
          <a:off x="4305300" y="5778500"/>
          <a:ext cx="2400300" cy="698500"/>
        </p:xfrm>
        <a:graphic>
          <a:graphicData uri="http://schemas.openxmlformats.org/presentationml/2006/ole">
            <mc:AlternateContent xmlns:mc="http://schemas.openxmlformats.org/markup-compatibility/2006">
              <mc:Choice xmlns:v="urn:schemas-microsoft-com:vml" Requires="v">
                <p:oleObj spid="_x0000_s11313" name="Equation" r:id="rId12" imgW="2400120" imgH="698400" progId="Equation.DSMT4">
                  <p:embed/>
                </p:oleObj>
              </mc:Choice>
              <mc:Fallback>
                <p:oleObj name="Equation" r:id="rId12" imgW="2400120" imgH="698400" progId="Equation.DSMT4">
                  <p:embed/>
                  <p:pic>
                    <p:nvPicPr>
                      <p:cNvPr id="0" name="Object 6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5300" y="5778500"/>
                        <a:ext cx="24003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5" name="Object 67"/>
          <p:cNvGraphicFramePr>
            <a:graphicFrameLocks noChangeAspect="1"/>
          </p:cNvGraphicFramePr>
          <p:nvPr/>
        </p:nvGraphicFramePr>
        <p:xfrm>
          <a:off x="4533900" y="1555750"/>
          <a:ext cx="1638300" cy="596900"/>
        </p:xfrm>
        <a:graphic>
          <a:graphicData uri="http://schemas.openxmlformats.org/presentationml/2006/ole">
            <mc:AlternateContent xmlns:mc="http://schemas.openxmlformats.org/markup-compatibility/2006">
              <mc:Choice xmlns:v="urn:schemas-microsoft-com:vml" Requires="v">
                <p:oleObj spid="_x0000_s11314" name="Equation" r:id="rId14" imgW="1638000" imgH="596880" progId="Equation.DSMT4">
                  <p:embed/>
                </p:oleObj>
              </mc:Choice>
              <mc:Fallback>
                <p:oleObj name="Equation" r:id="rId14" imgW="1638000" imgH="596880" progId="Equation.DSMT4">
                  <p:embed/>
                  <p:pic>
                    <p:nvPicPr>
                      <p:cNvPr id="0" name="Object 6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33900" y="1555750"/>
                        <a:ext cx="16383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6" name="Text Box 68"/>
          <p:cNvSpPr txBox="1">
            <a:spLocks noChangeArrowheads="1"/>
          </p:cNvSpPr>
          <p:nvPr/>
        </p:nvSpPr>
        <p:spPr bwMode="auto">
          <a:xfrm>
            <a:off x="1600200" y="33670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800"/>
              <a:t>0</a:t>
            </a:r>
          </a:p>
        </p:txBody>
      </p:sp>
      <p:sp>
        <p:nvSpPr>
          <p:cNvPr id="2067" name="Line 69"/>
          <p:cNvSpPr>
            <a:spLocks noChangeShapeType="1"/>
          </p:cNvSpPr>
          <p:nvPr/>
        </p:nvSpPr>
        <p:spPr bwMode="auto">
          <a:xfrm flipV="1">
            <a:off x="990600" y="3581400"/>
            <a:ext cx="685800" cy="533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8" name="Text Box 70"/>
          <p:cNvSpPr txBox="1">
            <a:spLocks noChangeArrowheads="1"/>
          </p:cNvSpPr>
          <p:nvPr/>
        </p:nvSpPr>
        <p:spPr bwMode="auto">
          <a:xfrm>
            <a:off x="3130550" y="3200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800"/>
              <a:t>0</a:t>
            </a:r>
          </a:p>
        </p:txBody>
      </p:sp>
      <p:sp>
        <p:nvSpPr>
          <p:cNvPr id="2069" name="Line 71"/>
          <p:cNvSpPr>
            <a:spLocks noChangeShapeType="1"/>
          </p:cNvSpPr>
          <p:nvPr/>
        </p:nvSpPr>
        <p:spPr bwMode="auto">
          <a:xfrm flipV="1">
            <a:off x="2667000" y="3429000"/>
            <a:ext cx="533400" cy="609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70" name="Text Box 72"/>
          <p:cNvSpPr txBox="1">
            <a:spLocks noChangeArrowheads="1"/>
          </p:cNvSpPr>
          <p:nvPr/>
        </p:nvSpPr>
        <p:spPr bwMode="auto">
          <a:xfrm>
            <a:off x="4425950" y="3352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800"/>
              <a:t>0</a:t>
            </a:r>
          </a:p>
        </p:txBody>
      </p:sp>
      <p:sp>
        <p:nvSpPr>
          <p:cNvPr id="2071" name="Line 73"/>
          <p:cNvSpPr>
            <a:spLocks noChangeShapeType="1"/>
          </p:cNvSpPr>
          <p:nvPr/>
        </p:nvSpPr>
        <p:spPr bwMode="auto">
          <a:xfrm flipV="1">
            <a:off x="3962400" y="3581400"/>
            <a:ext cx="533400" cy="457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308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1F4FABF1-F58C-4E78-974D-9AA88F8E13CE}" type="slidenum">
              <a:rPr lang="en-US" sz="1400"/>
              <a:pPr eaLnBrk="1" hangingPunct="1"/>
              <a:t>14</a:t>
            </a:fld>
            <a:endParaRPr lang="en-US" sz="1400"/>
          </a:p>
        </p:txBody>
      </p:sp>
      <p:sp>
        <p:nvSpPr>
          <p:cNvPr id="3088" name="Rectangle 2"/>
          <p:cNvSpPr>
            <a:spLocks noChangeArrowheads="1"/>
          </p:cNvSpPr>
          <p:nvPr/>
        </p:nvSpPr>
        <p:spPr bwMode="auto">
          <a:xfrm>
            <a:off x="685800" y="228600"/>
            <a:ext cx="7772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600">
                <a:solidFill>
                  <a:schemeClr val="tx2"/>
                </a:solidFill>
                <a:latin typeface="Tahoma" pitchFamily="34" charset="0"/>
              </a:rPr>
              <a:t>Analytical Fluid Dynamics</a:t>
            </a:r>
          </a:p>
        </p:txBody>
      </p:sp>
      <p:sp>
        <p:nvSpPr>
          <p:cNvPr id="3089" name="Rectangle 3"/>
          <p:cNvSpPr>
            <a:spLocks noChangeArrowheads="1"/>
          </p:cNvSpPr>
          <p:nvPr/>
        </p:nvSpPr>
        <p:spPr bwMode="auto">
          <a:xfrm>
            <a:off x="685800" y="914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chemeClr val="tx2"/>
              </a:buClr>
              <a:buFontTx/>
              <a:buChar char="•"/>
            </a:pPr>
            <a:r>
              <a:rPr lang="en-US">
                <a:latin typeface="Tahoma" pitchFamily="34" charset="0"/>
              </a:rPr>
              <a:t>Example: turbulent flow in smooth pipe(             )</a:t>
            </a:r>
          </a:p>
        </p:txBody>
      </p:sp>
      <p:pic>
        <p:nvPicPr>
          <p:cNvPr id="3090" name="Picture 4" descr="paste_velocity_pro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524000"/>
            <a:ext cx="2754313"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4" name="Object 18"/>
          <p:cNvGraphicFramePr>
            <a:graphicFrameLocks noChangeAspect="1"/>
          </p:cNvGraphicFramePr>
          <p:nvPr/>
        </p:nvGraphicFramePr>
        <p:xfrm>
          <a:off x="2209800" y="2667000"/>
          <a:ext cx="1066800" cy="347663"/>
        </p:xfrm>
        <a:graphic>
          <a:graphicData uri="http://schemas.openxmlformats.org/presentationml/2006/ole">
            <mc:AlternateContent xmlns:mc="http://schemas.openxmlformats.org/markup-compatibility/2006">
              <mc:Choice xmlns:v="urn:schemas-microsoft-com:vml" Requires="v">
                <p:oleObj spid="_x0000_s12354" name="Equation" r:id="rId4" imgW="1244520" imgH="406080" progId="Equation.DSMT4">
                  <p:embed/>
                </p:oleObj>
              </mc:Choice>
              <mc:Fallback>
                <p:oleObj name="Equation" r:id="rId4" imgW="1244520" imgH="406080"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667000"/>
                        <a:ext cx="106680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19"/>
          <p:cNvGraphicFramePr>
            <a:graphicFrameLocks noChangeAspect="1"/>
          </p:cNvGraphicFramePr>
          <p:nvPr/>
        </p:nvGraphicFramePr>
        <p:xfrm>
          <a:off x="1066800" y="3427413"/>
          <a:ext cx="1371600" cy="500062"/>
        </p:xfrm>
        <a:graphic>
          <a:graphicData uri="http://schemas.openxmlformats.org/presentationml/2006/ole">
            <mc:AlternateContent xmlns:mc="http://schemas.openxmlformats.org/markup-compatibility/2006">
              <mc:Choice xmlns:v="urn:schemas-microsoft-com:vml" Requires="v">
                <p:oleObj spid="_x0000_s12355" name="Equation" r:id="rId6" imgW="2057400" imgH="749160" progId="Equation.DSMT4">
                  <p:embed/>
                </p:oleObj>
              </mc:Choice>
              <mc:Fallback>
                <p:oleObj name="Equation" r:id="rId6" imgW="2057400" imgH="749160" progId="Equation.DSMT4">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427413"/>
                        <a:ext cx="1371600"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20"/>
          <p:cNvGraphicFramePr>
            <a:graphicFrameLocks noChangeAspect="1"/>
          </p:cNvGraphicFramePr>
          <p:nvPr/>
        </p:nvGraphicFramePr>
        <p:xfrm>
          <a:off x="3200400" y="3556000"/>
          <a:ext cx="1143000" cy="285750"/>
        </p:xfrm>
        <a:graphic>
          <a:graphicData uri="http://schemas.openxmlformats.org/presentationml/2006/ole">
            <mc:AlternateContent xmlns:mc="http://schemas.openxmlformats.org/markup-compatibility/2006">
              <mc:Choice xmlns:v="urn:schemas-microsoft-com:vml" Requires="v">
                <p:oleObj spid="_x0000_s12356" name="Equation" r:id="rId8" imgW="1625400" imgH="406080" progId="Equation.DSMT4">
                  <p:embed/>
                </p:oleObj>
              </mc:Choice>
              <mc:Fallback>
                <p:oleObj name="Equation" r:id="rId8" imgW="1625400" imgH="406080" progId="Equation.DSMT4">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3556000"/>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91" name="Group 41"/>
          <p:cNvGrpSpPr>
            <a:grpSpLocks/>
          </p:cNvGrpSpPr>
          <p:nvPr/>
        </p:nvGrpSpPr>
        <p:grpSpPr bwMode="auto">
          <a:xfrm>
            <a:off x="5334000" y="4114800"/>
            <a:ext cx="2133600" cy="533400"/>
            <a:chOff x="3696" y="2407"/>
            <a:chExt cx="1584" cy="425"/>
          </a:xfrm>
        </p:grpSpPr>
        <p:graphicFrame>
          <p:nvGraphicFramePr>
            <p:cNvPr id="3084" name="Object 17"/>
            <p:cNvGraphicFramePr>
              <a:graphicFrameLocks noChangeAspect="1"/>
            </p:cNvGraphicFramePr>
            <p:nvPr/>
          </p:nvGraphicFramePr>
          <p:xfrm>
            <a:off x="3696" y="2407"/>
            <a:ext cx="1056" cy="425"/>
          </p:xfrm>
          <a:graphic>
            <a:graphicData uri="http://schemas.openxmlformats.org/presentationml/2006/ole">
              <mc:AlternateContent xmlns:mc="http://schemas.openxmlformats.org/markup-compatibility/2006">
                <mc:Choice xmlns:v="urn:schemas-microsoft-com:vml" Requires="v">
                  <p:oleObj spid="_x0000_s12357" name="Equation" r:id="rId10" imgW="2209680" imgH="888840" progId="Equation.DSMT4">
                    <p:embed/>
                  </p:oleObj>
                </mc:Choice>
                <mc:Fallback>
                  <p:oleObj name="Equation" r:id="rId10" imgW="2209680" imgH="888840" progId="Equation.DSMT4">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6" y="2407"/>
                          <a:ext cx="1056"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5" name="Object 21"/>
            <p:cNvGraphicFramePr>
              <a:graphicFrameLocks noChangeAspect="1"/>
            </p:cNvGraphicFramePr>
            <p:nvPr/>
          </p:nvGraphicFramePr>
          <p:xfrm>
            <a:off x="4800" y="2498"/>
            <a:ext cx="480" cy="190"/>
          </p:xfrm>
          <a:graphic>
            <a:graphicData uri="http://schemas.openxmlformats.org/presentationml/2006/ole">
              <mc:AlternateContent xmlns:mc="http://schemas.openxmlformats.org/markup-compatibility/2006">
                <mc:Choice xmlns:v="urn:schemas-microsoft-com:vml" Requires="v">
                  <p:oleObj spid="_x0000_s12358" name="Equation" r:id="rId12" imgW="1028520" imgH="406080" progId="Equation.DSMT4">
                    <p:embed/>
                  </p:oleObj>
                </mc:Choice>
                <mc:Fallback>
                  <p:oleObj name="Equation" r:id="rId12" imgW="1028520" imgH="406080" progId="Equation.DSMT4">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0" y="2498"/>
                          <a:ext cx="480"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077" name="Object 22"/>
          <p:cNvGraphicFramePr>
            <a:graphicFrameLocks noChangeAspect="1"/>
          </p:cNvGraphicFramePr>
          <p:nvPr/>
        </p:nvGraphicFramePr>
        <p:xfrm>
          <a:off x="1066800" y="2667000"/>
          <a:ext cx="762000" cy="330200"/>
        </p:xfrm>
        <a:graphic>
          <a:graphicData uri="http://schemas.openxmlformats.org/presentationml/2006/ole">
            <mc:AlternateContent xmlns:mc="http://schemas.openxmlformats.org/markup-compatibility/2006">
              <mc:Choice xmlns:v="urn:schemas-microsoft-com:vml" Requires="v">
                <p:oleObj spid="_x0000_s12359" name="Equation" r:id="rId14" imgW="939600" imgH="406080" progId="Equation.DSMT4">
                  <p:embed/>
                </p:oleObj>
              </mc:Choice>
              <mc:Fallback>
                <p:oleObj name="Equation" r:id="rId14" imgW="939600" imgH="406080" progId="Equation.DSMT4">
                  <p:embed/>
                  <p:pic>
                    <p:nvPicPr>
                      <p:cNvPr id="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2667000"/>
                        <a:ext cx="7620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8" name="Object 23"/>
          <p:cNvGraphicFramePr>
            <a:graphicFrameLocks noChangeAspect="1"/>
          </p:cNvGraphicFramePr>
          <p:nvPr/>
        </p:nvGraphicFramePr>
        <p:xfrm>
          <a:off x="5181600" y="4648200"/>
          <a:ext cx="2057400" cy="515938"/>
        </p:xfrm>
        <a:graphic>
          <a:graphicData uri="http://schemas.openxmlformats.org/presentationml/2006/ole">
            <mc:AlternateContent xmlns:mc="http://schemas.openxmlformats.org/markup-compatibility/2006">
              <mc:Choice xmlns:v="urn:schemas-microsoft-com:vml" Requires="v">
                <p:oleObj spid="_x0000_s12360" name="Equation" r:id="rId16" imgW="3288960" imgH="825480" progId="Equation.DSMT4">
                  <p:embed/>
                </p:oleObj>
              </mc:Choice>
              <mc:Fallback>
                <p:oleObj name="Equation" r:id="rId16" imgW="3288960" imgH="825480" progId="Equation.DSMT4">
                  <p:embed/>
                  <p:pic>
                    <p:nvPicPr>
                      <p:cNvPr id="0"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81600" y="4648200"/>
                        <a:ext cx="20574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9" name="Object 25"/>
          <p:cNvGraphicFramePr>
            <a:graphicFrameLocks noChangeAspect="1"/>
          </p:cNvGraphicFramePr>
          <p:nvPr/>
        </p:nvGraphicFramePr>
        <p:xfrm>
          <a:off x="6553200" y="1016000"/>
          <a:ext cx="1282700" cy="279400"/>
        </p:xfrm>
        <a:graphic>
          <a:graphicData uri="http://schemas.openxmlformats.org/presentationml/2006/ole">
            <mc:AlternateContent xmlns:mc="http://schemas.openxmlformats.org/markup-compatibility/2006">
              <mc:Choice xmlns:v="urn:schemas-microsoft-com:vml" Requires="v">
                <p:oleObj spid="_x0000_s12361" name="Equation" r:id="rId18" imgW="1282680" imgH="279360" progId="Equation.DSMT4">
                  <p:embed/>
                </p:oleObj>
              </mc:Choice>
              <mc:Fallback>
                <p:oleObj name="Equation" r:id="rId18" imgW="1282680" imgH="279360" progId="Equation.DSMT4">
                  <p:embed/>
                  <p:pic>
                    <p:nvPicPr>
                      <p:cNvPr id="0" name="Object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53200" y="1016000"/>
                        <a:ext cx="12827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92" name="Group 39"/>
          <p:cNvGrpSpPr>
            <a:grpSpLocks/>
          </p:cNvGrpSpPr>
          <p:nvPr/>
        </p:nvGrpSpPr>
        <p:grpSpPr bwMode="auto">
          <a:xfrm>
            <a:off x="1066800" y="1752600"/>
            <a:ext cx="4114800" cy="419100"/>
            <a:chOff x="672" y="1056"/>
            <a:chExt cx="2592" cy="264"/>
          </a:xfrm>
        </p:grpSpPr>
        <p:graphicFrame>
          <p:nvGraphicFramePr>
            <p:cNvPr id="3081" name="Object 28"/>
            <p:cNvGraphicFramePr>
              <a:graphicFrameLocks noChangeAspect="1"/>
            </p:cNvGraphicFramePr>
            <p:nvPr/>
          </p:nvGraphicFramePr>
          <p:xfrm>
            <a:off x="1560" y="1104"/>
            <a:ext cx="744" cy="216"/>
          </p:xfrm>
          <a:graphic>
            <a:graphicData uri="http://schemas.openxmlformats.org/presentationml/2006/ole">
              <mc:AlternateContent xmlns:mc="http://schemas.openxmlformats.org/markup-compatibility/2006">
                <mc:Choice xmlns:v="urn:schemas-microsoft-com:vml" Requires="v">
                  <p:oleObj spid="_x0000_s12362" name="Equation" r:id="rId20" imgW="1180800" imgH="342720" progId="Equation.DSMT4">
                    <p:embed/>
                  </p:oleObj>
                </mc:Choice>
                <mc:Fallback>
                  <p:oleObj name="Equation" r:id="rId20" imgW="1180800" imgH="342720" progId="Equation.DSMT4">
                    <p:embed/>
                    <p:pic>
                      <p:nvPicPr>
                        <p:cNvPr id="0"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60" y="1104"/>
                          <a:ext cx="744"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2" name="Object 29"/>
            <p:cNvGraphicFramePr>
              <a:graphicFrameLocks noChangeAspect="1"/>
            </p:cNvGraphicFramePr>
            <p:nvPr/>
          </p:nvGraphicFramePr>
          <p:xfrm>
            <a:off x="672" y="1104"/>
            <a:ext cx="640" cy="216"/>
          </p:xfrm>
          <a:graphic>
            <a:graphicData uri="http://schemas.openxmlformats.org/presentationml/2006/ole">
              <mc:AlternateContent xmlns:mc="http://schemas.openxmlformats.org/markup-compatibility/2006">
                <mc:Choice xmlns:v="urn:schemas-microsoft-com:vml" Requires="v">
                  <p:oleObj spid="_x0000_s12363" name="Equation" r:id="rId22" imgW="1015920" imgH="342720" progId="Equation.DSMT4">
                    <p:embed/>
                  </p:oleObj>
                </mc:Choice>
                <mc:Fallback>
                  <p:oleObj name="Equation" r:id="rId22" imgW="1015920" imgH="342720" progId="Equation.DSMT4">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2" y="1104"/>
                          <a:ext cx="640"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3" name="Object 30"/>
            <p:cNvGraphicFramePr>
              <a:graphicFrameLocks noChangeAspect="1"/>
            </p:cNvGraphicFramePr>
            <p:nvPr/>
          </p:nvGraphicFramePr>
          <p:xfrm>
            <a:off x="2480" y="1056"/>
            <a:ext cx="784" cy="248"/>
          </p:xfrm>
          <a:graphic>
            <a:graphicData uri="http://schemas.openxmlformats.org/presentationml/2006/ole">
              <mc:AlternateContent xmlns:mc="http://schemas.openxmlformats.org/markup-compatibility/2006">
                <mc:Choice xmlns:v="urn:schemas-microsoft-com:vml" Requires="v">
                  <p:oleObj spid="_x0000_s12364" name="Equation" r:id="rId24" imgW="1244520" imgH="393480" progId="Equation.DSMT4">
                    <p:embed/>
                  </p:oleObj>
                </mc:Choice>
                <mc:Fallback>
                  <p:oleObj name="Equation" r:id="rId24" imgW="1244520" imgH="393480" progId="Equation.DSMT4">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80" y="1056"/>
                          <a:ext cx="784"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093" name="Text Box 31"/>
          <p:cNvSpPr txBox="1">
            <a:spLocks noChangeArrowheads="1"/>
          </p:cNvSpPr>
          <p:nvPr/>
        </p:nvSpPr>
        <p:spPr bwMode="auto">
          <a:xfrm>
            <a:off x="381000" y="1412875"/>
            <a:ext cx="62484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800">
                <a:latin typeface="Tahoma" pitchFamily="34" charset="0"/>
              </a:rPr>
              <a:t>Three layer concept (using dimensional analysis)</a:t>
            </a:r>
          </a:p>
          <a:p>
            <a:pPr algn="l" eaLnBrk="1" hangingPunct="1"/>
            <a:endParaRPr lang="en-US" sz="1800">
              <a:latin typeface="Tahoma" pitchFamily="34" charset="0"/>
            </a:endParaRPr>
          </a:p>
          <a:p>
            <a:pPr algn="l" eaLnBrk="1" hangingPunct="1"/>
            <a:r>
              <a:rPr lang="en-US" sz="1800">
                <a:latin typeface="Tahoma" pitchFamily="34" charset="0"/>
              </a:rPr>
              <a:t>  </a:t>
            </a:r>
          </a:p>
          <a:p>
            <a:pPr algn="l" eaLnBrk="1" hangingPunct="1">
              <a:buFontTx/>
              <a:buAutoNum type="arabicPeriod"/>
            </a:pPr>
            <a:r>
              <a:rPr lang="en-US" sz="1800">
                <a:latin typeface="Tahoma" pitchFamily="34" charset="0"/>
              </a:rPr>
              <a:t>Laminar sub-layer (viscous shear dominates)</a:t>
            </a:r>
          </a:p>
          <a:p>
            <a:pPr lvl="1" algn="l" eaLnBrk="1" hangingPunct="1">
              <a:buFontTx/>
              <a:buAutoNum type="arabicPeriod"/>
            </a:pPr>
            <a:endParaRPr lang="en-US" sz="1800">
              <a:latin typeface="Tahoma" pitchFamily="34" charset="0"/>
            </a:endParaRPr>
          </a:p>
          <a:p>
            <a:pPr lvl="1" algn="l" eaLnBrk="1" hangingPunct="1"/>
            <a:endParaRPr lang="en-US" sz="1800">
              <a:latin typeface="Tahoma" pitchFamily="34" charset="0"/>
            </a:endParaRPr>
          </a:p>
          <a:p>
            <a:pPr algn="l" eaLnBrk="1" hangingPunct="1">
              <a:buFontTx/>
              <a:buAutoNum type="arabicPeriod"/>
            </a:pPr>
            <a:r>
              <a:rPr lang="en-US" sz="1800">
                <a:latin typeface="Tahoma" pitchFamily="34" charset="0"/>
              </a:rPr>
              <a:t>Overlap layer (viscous and turbulent shear important)</a:t>
            </a:r>
          </a:p>
          <a:p>
            <a:pPr algn="l" eaLnBrk="1" hangingPunct="1"/>
            <a:endParaRPr lang="en-US" sz="1800">
              <a:latin typeface="Tahoma" pitchFamily="34" charset="0"/>
            </a:endParaRPr>
          </a:p>
          <a:p>
            <a:pPr lvl="1" algn="l" eaLnBrk="1" hangingPunct="1">
              <a:buFontTx/>
              <a:buChar char="•"/>
            </a:pPr>
            <a:endParaRPr lang="en-US" sz="1800">
              <a:latin typeface="Tahoma" pitchFamily="34" charset="0"/>
            </a:endParaRPr>
          </a:p>
          <a:p>
            <a:pPr lvl="1" algn="l" eaLnBrk="1" hangingPunct="1">
              <a:buFontTx/>
              <a:buChar char="•"/>
            </a:pPr>
            <a:endParaRPr lang="en-US" sz="1800">
              <a:latin typeface="Tahoma" pitchFamily="34" charset="0"/>
            </a:endParaRPr>
          </a:p>
          <a:p>
            <a:pPr algn="l" eaLnBrk="1" hangingPunct="1"/>
            <a:r>
              <a:rPr lang="en-US" sz="1800">
                <a:latin typeface="Tahoma" pitchFamily="34" charset="0"/>
              </a:rPr>
              <a:t>3.    Outer layer (turbulent shear dominates)</a:t>
            </a:r>
          </a:p>
          <a:p>
            <a:pPr algn="l" eaLnBrk="1" hangingPunct="1"/>
            <a:endParaRPr lang="en-US" sz="1800">
              <a:latin typeface="Tahoma" pitchFamily="34" charset="0"/>
            </a:endParaRPr>
          </a:p>
        </p:txBody>
      </p:sp>
      <p:sp>
        <p:nvSpPr>
          <p:cNvPr id="3094" name="Text Box 32"/>
          <p:cNvSpPr txBox="1">
            <a:spLocks noChangeArrowheads="1"/>
          </p:cNvSpPr>
          <p:nvPr/>
        </p:nvSpPr>
        <p:spPr bwMode="auto">
          <a:xfrm>
            <a:off x="533400" y="4648200"/>
            <a:ext cx="4548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t>Assume log-law is valid across entire pipe:</a:t>
            </a:r>
          </a:p>
        </p:txBody>
      </p:sp>
      <p:sp>
        <p:nvSpPr>
          <p:cNvPr id="3095" name="Text Box 33"/>
          <p:cNvSpPr txBox="1">
            <a:spLocks noChangeArrowheads="1"/>
          </p:cNvSpPr>
          <p:nvPr/>
        </p:nvSpPr>
        <p:spPr bwMode="auto">
          <a:xfrm>
            <a:off x="533400" y="5334000"/>
            <a:ext cx="7464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t>Integration for average velocity and using EFD data to adjust constants:</a:t>
            </a:r>
          </a:p>
        </p:txBody>
      </p:sp>
      <p:graphicFrame>
        <p:nvGraphicFramePr>
          <p:cNvPr id="3080" name="Object 34"/>
          <p:cNvGraphicFramePr>
            <a:graphicFrameLocks noChangeAspect="1"/>
          </p:cNvGraphicFramePr>
          <p:nvPr/>
        </p:nvGraphicFramePr>
        <p:xfrm>
          <a:off x="3429000" y="5791200"/>
          <a:ext cx="2286000" cy="639763"/>
        </p:xfrm>
        <a:graphic>
          <a:graphicData uri="http://schemas.openxmlformats.org/presentationml/2006/ole">
            <mc:AlternateContent xmlns:mc="http://schemas.openxmlformats.org/markup-compatibility/2006">
              <mc:Choice xmlns:v="urn:schemas-microsoft-com:vml" Requires="v">
                <p:oleObj spid="_x0000_s12365" name="Equation" r:id="rId26" imgW="2997000" imgH="838080" progId="Equation.DSMT4">
                  <p:embed/>
                </p:oleObj>
              </mc:Choice>
              <mc:Fallback>
                <p:oleObj name="Equation" r:id="rId26" imgW="2997000" imgH="838080" progId="Equation.DSMT4">
                  <p:embed/>
                  <p:pic>
                    <p:nvPicPr>
                      <p:cNvPr id="0" name="Object 3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29000" y="5791200"/>
                        <a:ext cx="22860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6" name="Text Box 40"/>
          <p:cNvSpPr txBox="1">
            <a:spLocks noChangeArrowheads="1"/>
          </p:cNvSpPr>
          <p:nvPr/>
        </p:nvSpPr>
        <p:spPr bwMode="auto">
          <a:xfrm>
            <a:off x="4800600" y="3519488"/>
            <a:ext cx="1739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800"/>
              <a:t>(</a:t>
            </a:r>
            <a:r>
              <a:rPr lang="en-US" sz="1800">
                <a:latin typeface="MT Symbol" pitchFamily="82" charset="2"/>
                <a:sym typeface="Symbol" pitchFamily="18" charset="2"/>
              </a:rPr>
              <a:t></a:t>
            </a:r>
            <a:r>
              <a:rPr lang="en-US" sz="1800"/>
              <a:t>=0.41, B=5.5)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410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F30A1708-D855-4299-8701-2B88C1BCA900}" type="slidenum">
              <a:rPr lang="en-US" sz="1400"/>
              <a:pPr eaLnBrk="1" hangingPunct="1"/>
              <a:t>15</a:t>
            </a:fld>
            <a:endParaRPr lang="en-US" sz="1400"/>
          </a:p>
        </p:txBody>
      </p:sp>
      <p:sp>
        <p:nvSpPr>
          <p:cNvPr id="4104" name="Rectangle 2050"/>
          <p:cNvSpPr>
            <a:spLocks noChangeArrowheads="1"/>
          </p:cNvSpPr>
          <p:nvPr/>
        </p:nvSpPr>
        <p:spPr bwMode="auto">
          <a:xfrm>
            <a:off x="685800" y="304800"/>
            <a:ext cx="7772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600">
                <a:solidFill>
                  <a:schemeClr val="tx2"/>
                </a:solidFill>
                <a:latin typeface="Tahoma" pitchFamily="34" charset="0"/>
              </a:rPr>
              <a:t>Analytical Fluid Dynamics</a:t>
            </a:r>
          </a:p>
        </p:txBody>
      </p:sp>
      <p:sp>
        <p:nvSpPr>
          <p:cNvPr id="4105" name="Rectangle 2051"/>
          <p:cNvSpPr>
            <a:spLocks noChangeArrowheads="1"/>
          </p:cNvSpPr>
          <p:nvPr/>
        </p:nvSpPr>
        <p:spPr bwMode="auto">
          <a:xfrm>
            <a:off x="685800" y="990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chemeClr val="tx2"/>
              </a:buClr>
              <a:buSzPct val="95000"/>
              <a:buFontTx/>
              <a:buChar char="•"/>
            </a:pPr>
            <a:r>
              <a:rPr lang="en-US">
                <a:latin typeface="Tahoma" pitchFamily="34" charset="0"/>
              </a:rPr>
              <a:t>Example: turbulent flow in rough pipe</a:t>
            </a:r>
          </a:p>
        </p:txBody>
      </p:sp>
      <p:graphicFrame>
        <p:nvGraphicFramePr>
          <p:cNvPr id="4098" name="Object 2048"/>
          <p:cNvGraphicFramePr>
            <a:graphicFrameLocks noChangeAspect="1"/>
          </p:cNvGraphicFramePr>
          <p:nvPr/>
        </p:nvGraphicFramePr>
        <p:xfrm>
          <a:off x="2133600" y="2133600"/>
          <a:ext cx="1689100" cy="444500"/>
        </p:xfrm>
        <a:graphic>
          <a:graphicData uri="http://schemas.openxmlformats.org/presentationml/2006/ole">
            <mc:AlternateContent xmlns:mc="http://schemas.openxmlformats.org/markup-compatibility/2006">
              <mc:Choice xmlns:v="urn:schemas-microsoft-com:vml" Requires="v">
                <p:oleObj spid="_x0000_s4810" name="Equation" r:id="rId3" imgW="1688760" imgH="444240" progId="Equation.DSMT4">
                  <p:embed/>
                </p:oleObj>
              </mc:Choice>
              <mc:Fallback>
                <p:oleObj name="Equation" r:id="rId3" imgW="1688760" imgH="444240" progId="Equation.DSMT4">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133600"/>
                        <a:ext cx="16891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2049"/>
          <p:cNvGraphicFramePr>
            <a:graphicFrameLocks noChangeAspect="1"/>
          </p:cNvGraphicFramePr>
          <p:nvPr/>
        </p:nvGraphicFramePr>
        <p:xfrm>
          <a:off x="2438400" y="3048000"/>
          <a:ext cx="1320800" cy="581025"/>
        </p:xfrm>
        <a:graphic>
          <a:graphicData uri="http://schemas.openxmlformats.org/presentationml/2006/ole">
            <mc:AlternateContent xmlns:mc="http://schemas.openxmlformats.org/markup-compatibility/2006">
              <mc:Choice xmlns:v="urn:schemas-microsoft-com:vml" Requires="v">
                <p:oleObj spid="_x0000_s4811" name="Equation" r:id="rId5" imgW="1701720" imgH="749160" progId="Equation.DSMT4">
                  <p:embed/>
                </p:oleObj>
              </mc:Choice>
              <mc:Fallback>
                <p:oleObj name="Equation" r:id="rId5" imgW="1701720" imgH="749160" progId="Equation.DSMT4">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048000"/>
                        <a:ext cx="13208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2050"/>
          <p:cNvGraphicFramePr>
            <a:graphicFrameLocks noChangeAspect="1"/>
          </p:cNvGraphicFramePr>
          <p:nvPr/>
        </p:nvGraphicFramePr>
        <p:xfrm>
          <a:off x="5943600" y="5334000"/>
          <a:ext cx="1638300" cy="631825"/>
        </p:xfrm>
        <a:graphic>
          <a:graphicData uri="http://schemas.openxmlformats.org/presentationml/2006/ole">
            <mc:AlternateContent xmlns:mc="http://schemas.openxmlformats.org/markup-compatibility/2006">
              <mc:Choice xmlns:v="urn:schemas-microsoft-com:vml" Requires="v">
                <p:oleObj spid="_x0000_s4812" name="Equation" r:id="rId7" imgW="2171520" imgH="838080" progId="Equation.DSMT4">
                  <p:embed/>
                </p:oleObj>
              </mc:Choice>
              <mc:Fallback>
                <p:oleObj name="Equation" r:id="rId7" imgW="2171520" imgH="838080" progId="Equation.DSMT4">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5334000"/>
                        <a:ext cx="1638300"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6" name="Picture 2063" descr="2001_August_a4_f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1489075"/>
            <a:ext cx="35814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1" name="Object 2051"/>
          <p:cNvGraphicFramePr>
            <a:graphicFrameLocks noChangeAspect="1"/>
          </p:cNvGraphicFramePr>
          <p:nvPr/>
        </p:nvGraphicFramePr>
        <p:xfrm>
          <a:off x="1524000" y="5334000"/>
          <a:ext cx="2311400" cy="523875"/>
        </p:xfrm>
        <a:graphic>
          <a:graphicData uri="http://schemas.openxmlformats.org/presentationml/2006/ole">
            <mc:AlternateContent xmlns:mc="http://schemas.openxmlformats.org/markup-compatibility/2006">
              <mc:Choice xmlns:v="urn:schemas-microsoft-com:vml" Requires="v">
                <p:oleObj spid="_x0000_s4813" name="Equation" r:id="rId10" imgW="3301920" imgH="749160" progId="Equation.DSMT4">
                  <p:embed/>
                </p:oleObj>
              </mc:Choice>
              <mc:Fallback>
                <p:oleObj name="Equation" r:id="rId10" imgW="3301920" imgH="749160" progId="Equation.DSMT4">
                  <p:embed/>
                  <p:pic>
                    <p:nvPicPr>
                      <p:cNvPr id="0" name="Object 20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5334000"/>
                        <a:ext cx="23114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7" name="Text Box 2065"/>
          <p:cNvSpPr txBox="1">
            <a:spLocks noChangeArrowheads="1"/>
          </p:cNvSpPr>
          <p:nvPr/>
        </p:nvSpPr>
        <p:spPr bwMode="auto">
          <a:xfrm>
            <a:off x="609600" y="3733800"/>
            <a:ext cx="6172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800">
                <a:latin typeface="Tahoma" pitchFamily="34" charset="0"/>
              </a:rPr>
              <a:t>Three regimes of flow depending on</a:t>
            </a:r>
            <a:r>
              <a:rPr lang="en-US" sz="1800">
                <a:solidFill>
                  <a:srgbClr val="FF3300"/>
                </a:solidFill>
                <a:latin typeface="Tahoma" pitchFamily="34" charset="0"/>
              </a:rPr>
              <a:t> </a:t>
            </a:r>
            <a:r>
              <a:rPr lang="en-US" sz="1800">
                <a:latin typeface="Tahoma" pitchFamily="34" charset="0"/>
              </a:rPr>
              <a:t> k</a:t>
            </a:r>
            <a:r>
              <a:rPr lang="en-US" sz="1800" baseline="30000">
                <a:latin typeface="Tahoma" pitchFamily="34" charset="0"/>
              </a:rPr>
              <a:t>+</a:t>
            </a:r>
            <a:r>
              <a:rPr lang="en-US" sz="1800">
                <a:latin typeface="Tahoma" pitchFamily="34" charset="0"/>
              </a:rPr>
              <a:t> </a:t>
            </a:r>
          </a:p>
          <a:p>
            <a:pPr algn="l" eaLnBrk="1" hangingPunct="1">
              <a:buFontTx/>
              <a:buAutoNum type="arabicPeriod"/>
            </a:pPr>
            <a:r>
              <a:rPr lang="en-US" sz="1800">
                <a:latin typeface="Tahoma" pitchFamily="34" charset="0"/>
              </a:rPr>
              <a:t>K</a:t>
            </a:r>
            <a:r>
              <a:rPr lang="en-US" sz="1800" baseline="30000">
                <a:latin typeface="Tahoma" pitchFamily="34" charset="0"/>
              </a:rPr>
              <a:t>+</a:t>
            </a:r>
            <a:r>
              <a:rPr lang="en-US" sz="1800">
                <a:latin typeface="Tahoma" pitchFamily="34" charset="0"/>
              </a:rPr>
              <a:t>&lt;5, hydraulically smooth (no effect of roughness)</a:t>
            </a:r>
          </a:p>
          <a:p>
            <a:pPr algn="l" eaLnBrk="1" hangingPunct="1">
              <a:buFontTx/>
              <a:buAutoNum type="arabicPeriod"/>
            </a:pPr>
            <a:r>
              <a:rPr lang="en-US" sz="1800">
                <a:latin typeface="Tahoma" pitchFamily="34" charset="0"/>
              </a:rPr>
              <a:t>5 &lt; K</a:t>
            </a:r>
            <a:r>
              <a:rPr lang="en-US" sz="1800" baseline="30000">
                <a:latin typeface="Tahoma" pitchFamily="34" charset="0"/>
              </a:rPr>
              <a:t>+</a:t>
            </a:r>
            <a:r>
              <a:rPr lang="en-US" sz="1800">
                <a:latin typeface="Tahoma" pitchFamily="34" charset="0"/>
              </a:rPr>
              <a:t>&lt; 70, transitional roughness (Re dependent)</a:t>
            </a:r>
          </a:p>
          <a:p>
            <a:pPr algn="l" eaLnBrk="1" hangingPunct="1">
              <a:buFontTx/>
              <a:buAutoNum type="arabicPeriod"/>
            </a:pPr>
            <a:r>
              <a:rPr lang="en-US" sz="1800">
                <a:latin typeface="Tahoma" pitchFamily="34" charset="0"/>
              </a:rPr>
              <a:t>K</a:t>
            </a:r>
            <a:r>
              <a:rPr lang="en-US" sz="1800" baseline="30000">
                <a:latin typeface="Tahoma" pitchFamily="34" charset="0"/>
              </a:rPr>
              <a:t>+</a:t>
            </a:r>
            <a:r>
              <a:rPr lang="en-US" sz="1800">
                <a:latin typeface="Tahoma" pitchFamily="34" charset="0"/>
              </a:rPr>
              <a:t>&gt; 70, fully rough (independent Re)</a:t>
            </a:r>
          </a:p>
          <a:p>
            <a:pPr algn="l" eaLnBrk="1" hangingPunct="1"/>
            <a:endParaRPr lang="en-US" sz="1800">
              <a:latin typeface="Tahoma" pitchFamily="34" charset="0"/>
            </a:endParaRPr>
          </a:p>
        </p:txBody>
      </p:sp>
      <p:sp>
        <p:nvSpPr>
          <p:cNvPr id="4108" name="Text Box 2066"/>
          <p:cNvSpPr txBox="1">
            <a:spLocks noChangeArrowheads="1"/>
          </p:cNvSpPr>
          <p:nvPr/>
        </p:nvSpPr>
        <p:spPr bwMode="auto">
          <a:xfrm>
            <a:off x="533400" y="1447800"/>
            <a:ext cx="426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t>Both laminar sublayer and overlap layer</a:t>
            </a:r>
          </a:p>
          <a:p>
            <a:pPr algn="l" eaLnBrk="1" hangingPunct="1"/>
            <a:r>
              <a:rPr lang="en-US" sz="2000"/>
              <a:t>are affected by roughness</a:t>
            </a:r>
          </a:p>
        </p:txBody>
      </p:sp>
      <p:sp>
        <p:nvSpPr>
          <p:cNvPr id="4109" name="Text Box 2067"/>
          <p:cNvSpPr txBox="1">
            <a:spLocks noChangeArrowheads="1"/>
          </p:cNvSpPr>
          <p:nvPr/>
        </p:nvSpPr>
        <p:spPr bwMode="auto">
          <a:xfrm>
            <a:off x="609600" y="2057400"/>
            <a:ext cx="41751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800">
                <a:latin typeface="Tahoma" pitchFamily="34" charset="0"/>
              </a:rPr>
              <a:t>Inner layer:</a:t>
            </a:r>
          </a:p>
          <a:p>
            <a:pPr algn="l" eaLnBrk="1" hangingPunct="1">
              <a:buFontTx/>
              <a:buChar char="•"/>
            </a:pPr>
            <a:endParaRPr lang="en-US" sz="1800">
              <a:latin typeface="Tahoma" pitchFamily="34" charset="0"/>
            </a:endParaRPr>
          </a:p>
          <a:p>
            <a:pPr algn="l" eaLnBrk="1" hangingPunct="1"/>
            <a:r>
              <a:rPr lang="en-US" sz="1800">
                <a:latin typeface="Tahoma" pitchFamily="34" charset="0"/>
              </a:rPr>
              <a:t>Outer layer: unaffected</a:t>
            </a:r>
          </a:p>
          <a:p>
            <a:pPr algn="l" eaLnBrk="1" hangingPunct="1">
              <a:buFontTx/>
              <a:buChar char="•"/>
            </a:pPr>
            <a:endParaRPr lang="en-US" sz="1800">
              <a:latin typeface="Tahoma" pitchFamily="34" charset="0"/>
            </a:endParaRPr>
          </a:p>
          <a:p>
            <a:pPr algn="l" eaLnBrk="1" hangingPunct="1"/>
            <a:r>
              <a:rPr lang="en-US" sz="1800">
                <a:latin typeface="Tahoma" pitchFamily="34" charset="0"/>
              </a:rPr>
              <a:t>Overlap layer:</a:t>
            </a:r>
          </a:p>
          <a:p>
            <a:pPr algn="l" eaLnBrk="1" hangingPunct="1"/>
            <a:endParaRPr lang="en-US" sz="1800">
              <a:latin typeface="Tahoma" pitchFamily="34" charset="0"/>
            </a:endParaRPr>
          </a:p>
        </p:txBody>
      </p:sp>
      <p:sp>
        <p:nvSpPr>
          <p:cNvPr id="4110" name="Text Box 2068"/>
          <p:cNvSpPr txBox="1">
            <a:spLocks noChangeArrowheads="1"/>
          </p:cNvSpPr>
          <p:nvPr/>
        </p:nvSpPr>
        <p:spPr bwMode="auto">
          <a:xfrm>
            <a:off x="4343400" y="5410200"/>
            <a:ext cx="1582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800"/>
              <a:t>Friction factor</a:t>
            </a:r>
            <a:r>
              <a:rPr lang="en-US"/>
              <a:t>:</a:t>
            </a:r>
          </a:p>
        </p:txBody>
      </p:sp>
      <p:sp>
        <p:nvSpPr>
          <p:cNvPr id="4111" name="Text Box 2069"/>
          <p:cNvSpPr txBox="1">
            <a:spLocks noChangeArrowheads="1"/>
          </p:cNvSpPr>
          <p:nvPr/>
        </p:nvSpPr>
        <p:spPr bwMode="auto">
          <a:xfrm>
            <a:off x="661988" y="4876800"/>
            <a:ext cx="443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t>For 3, using EFD data to adjust constants:</a:t>
            </a:r>
          </a:p>
        </p:txBody>
      </p:sp>
      <p:sp>
        <p:nvSpPr>
          <p:cNvPr id="4112" name="Text Box 2070"/>
          <p:cNvSpPr txBox="1">
            <a:spLocks noChangeArrowheads="1"/>
          </p:cNvSpPr>
          <p:nvPr/>
        </p:nvSpPr>
        <p:spPr bwMode="auto">
          <a:xfrm>
            <a:off x="3657600" y="3048000"/>
            <a:ext cx="1387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800" i="1">
                <a:solidFill>
                  <a:srgbClr val="000000"/>
                </a:solidFill>
              </a:rPr>
              <a:t>constant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512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B9CF383E-603E-4A9D-BF52-A87440E1F097}" type="slidenum">
              <a:rPr lang="en-US" sz="1400"/>
              <a:pPr eaLnBrk="1" hangingPunct="1"/>
              <a:t>16</a:t>
            </a:fld>
            <a:endParaRPr lang="en-US" sz="1400"/>
          </a:p>
        </p:txBody>
      </p:sp>
      <p:sp>
        <p:nvSpPr>
          <p:cNvPr id="5125" name="Rectangle 2"/>
          <p:cNvSpPr>
            <a:spLocks noGrp="1" noChangeArrowheads="1"/>
          </p:cNvSpPr>
          <p:nvPr>
            <p:ph type="title"/>
          </p:nvPr>
        </p:nvSpPr>
        <p:spPr>
          <a:xfrm>
            <a:off x="685800" y="152400"/>
            <a:ext cx="7772400" cy="692150"/>
          </a:xfrm>
        </p:spPr>
        <p:txBody>
          <a:bodyPr/>
          <a:lstStyle/>
          <a:p>
            <a:pPr eaLnBrk="1" hangingPunct="1"/>
            <a:r>
              <a:rPr lang="en-US" smtClean="0"/>
              <a:t>Analytical Fluid Dynamics</a:t>
            </a:r>
          </a:p>
        </p:txBody>
      </p:sp>
      <p:sp>
        <p:nvSpPr>
          <p:cNvPr id="5126" name="Rectangle 22"/>
          <p:cNvSpPr>
            <a:spLocks noGrp="1" noChangeArrowheads="1"/>
          </p:cNvSpPr>
          <p:nvPr>
            <p:ph type="body" idx="1"/>
          </p:nvPr>
        </p:nvSpPr>
        <p:spPr>
          <a:xfrm>
            <a:off x="609600" y="762000"/>
            <a:ext cx="8153400" cy="609600"/>
          </a:xfrm>
          <a:noFill/>
        </p:spPr>
        <p:txBody>
          <a:bodyPr/>
          <a:lstStyle/>
          <a:p>
            <a:pPr eaLnBrk="1" hangingPunct="1"/>
            <a:r>
              <a:rPr lang="en-US" sz="2800" smtClean="0"/>
              <a:t>Example: Moody diagram for turbulent pipe flow</a:t>
            </a:r>
          </a:p>
        </p:txBody>
      </p:sp>
      <p:grpSp>
        <p:nvGrpSpPr>
          <p:cNvPr id="5127" name="Group 38"/>
          <p:cNvGrpSpPr>
            <a:grpSpLocks/>
          </p:cNvGrpSpPr>
          <p:nvPr/>
        </p:nvGrpSpPr>
        <p:grpSpPr bwMode="auto">
          <a:xfrm>
            <a:off x="1295400" y="1600200"/>
            <a:ext cx="7086600" cy="4897438"/>
            <a:chOff x="816" y="1008"/>
            <a:chExt cx="4464" cy="3085"/>
          </a:xfrm>
        </p:grpSpPr>
        <p:pic>
          <p:nvPicPr>
            <p:cNvPr id="5129" name="Picture 30" descr="moody_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1008"/>
              <a:ext cx="4464" cy="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1024"/>
            <p:cNvGraphicFramePr>
              <a:graphicFrameLocks noChangeAspect="1"/>
            </p:cNvGraphicFramePr>
            <p:nvPr/>
          </p:nvGraphicFramePr>
          <p:xfrm>
            <a:off x="1248" y="3216"/>
            <a:ext cx="1536" cy="398"/>
          </p:xfrm>
          <a:graphic>
            <a:graphicData uri="http://schemas.openxmlformats.org/presentationml/2006/ole">
              <mc:AlternateContent xmlns:mc="http://schemas.openxmlformats.org/markup-compatibility/2006">
                <mc:Choice xmlns:v="urn:schemas-microsoft-com:vml" Requires="v">
                  <p:oleObj spid="_x0000_s5305" name="Equation" r:id="rId4" imgW="3771720" imgH="977760" progId="Equation.DSMT4">
                    <p:embed/>
                  </p:oleObj>
                </mc:Choice>
                <mc:Fallback>
                  <p:oleObj name="Equation" r:id="rId4" imgW="3771720" imgH="977760" progId="Equation.DSMT4">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 y="3216"/>
                          <a:ext cx="1536" cy="3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128" name="Text Box 36"/>
          <p:cNvSpPr txBox="1">
            <a:spLocks noChangeArrowheads="1"/>
          </p:cNvSpPr>
          <p:nvPr/>
        </p:nvSpPr>
        <p:spPr bwMode="auto">
          <a:xfrm>
            <a:off x="762000" y="1219200"/>
            <a:ext cx="784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600" b="1"/>
              <a:t>Composite Log-Law for smooth and rough pipes is given by the Moody diagram: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215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C49DDCE6-B6A3-457F-A8F4-547499FC7313}" type="slidenum">
              <a:rPr lang="en-US" sz="1400"/>
              <a:pPr eaLnBrk="1" hangingPunct="1"/>
              <a:t>17</a:t>
            </a:fld>
            <a:endParaRPr lang="en-US" sz="1400"/>
          </a:p>
        </p:txBody>
      </p:sp>
      <p:sp>
        <p:nvSpPr>
          <p:cNvPr id="21508" name="Rectangle 16"/>
          <p:cNvSpPr>
            <a:spLocks noGrp="1" noChangeArrowheads="1"/>
          </p:cNvSpPr>
          <p:nvPr>
            <p:ph type="title"/>
          </p:nvPr>
        </p:nvSpPr>
        <p:spPr>
          <a:xfrm>
            <a:off x="381000" y="0"/>
            <a:ext cx="8305800" cy="692150"/>
          </a:xfrm>
          <a:noFill/>
        </p:spPr>
        <p:txBody>
          <a:bodyPr/>
          <a:lstStyle/>
          <a:p>
            <a:pPr eaLnBrk="1" hangingPunct="1"/>
            <a:r>
              <a:rPr lang="en-US" smtClean="0"/>
              <a:t>Experimental Fluid Dynamics (EFD)</a:t>
            </a:r>
          </a:p>
        </p:txBody>
      </p:sp>
      <p:sp>
        <p:nvSpPr>
          <p:cNvPr id="106515" name="Rectangle 19"/>
          <p:cNvSpPr>
            <a:spLocks noGrp="1" noChangeArrowheads="1"/>
          </p:cNvSpPr>
          <p:nvPr>
            <p:ph type="body" idx="1"/>
          </p:nvPr>
        </p:nvSpPr>
        <p:spPr>
          <a:xfrm>
            <a:off x="990600" y="990600"/>
            <a:ext cx="7848600" cy="4495800"/>
          </a:xfrm>
        </p:spPr>
        <p:txBody>
          <a:bodyPr/>
          <a:lstStyle/>
          <a:p>
            <a:pPr lvl="1" eaLnBrk="1" hangingPunct="1">
              <a:lnSpc>
                <a:spcPct val="80000"/>
              </a:lnSpc>
              <a:buFontTx/>
              <a:buNone/>
            </a:pPr>
            <a:endParaRPr lang="en-US" sz="1800" smtClean="0"/>
          </a:p>
          <a:p>
            <a:pPr eaLnBrk="1" hangingPunct="1">
              <a:lnSpc>
                <a:spcPct val="80000"/>
              </a:lnSpc>
              <a:buFontTx/>
              <a:buNone/>
            </a:pPr>
            <a:r>
              <a:rPr lang="en-US" sz="1800" b="1" smtClean="0"/>
              <a:t>Definition:</a:t>
            </a:r>
          </a:p>
          <a:p>
            <a:pPr eaLnBrk="1" hangingPunct="1">
              <a:lnSpc>
                <a:spcPct val="80000"/>
              </a:lnSpc>
              <a:buFontTx/>
              <a:buNone/>
            </a:pPr>
            <a:r>
              <a:rPr lang="en-US" sz="1800" smtClean="0"/>
              <a:t>     Use of experimental methodology and procedures for solving fluids engineering systems, including full and model scales, large and table top facilities, measurement systems (instrumentation, data acquisition and data reduction), uncertainty analysis, and dimensional analysis and similarity.</a:t>
            </a:r>
          </a:p>
          <a:p>
            <a:pPr eaLnBrk="1" hangingPunct="1">
              <a:lnSpc>
                <a:spcPct val="90000"/>
              </a:lnSpc>
              <a:spcBef>
                <a:spcPct val="0"/>
              </a:spcBef>
              <a:buClrTx/>
              <a:buFontTx/>
              <a:buNone/>
            </a:pPr>
            <a:endParaRPr lang="en-US" sz="1800" b="1" smtClean="0"/>
          </a:p>
          <a:p>
            <a:pPr eaLnBrk="1" hangingPunct="1">
              <a:lnSpc>
                <a:spcPct val="90000"/>
              </a:lnSpc>
              <a:spcBef>
                <a:spcPct val="0"/>
              </a:spcBef>
              <a:buClrTx/>
              <a:buFontTx/>
              <a:buNone/>
            </a:pPr>
            <a:r>
              <a:rPr lang="en-US" sz="1800" b="1" smtClean="0"/>
              <a:t>EFD philosophy:</a:t>
            </a:r>
            <a:endParaRPr lang="en-US" sz="1800" smtClean="0">
              <a:effectLst>
                <a:outerShdw blurRad="38100" dist="38100" dir="2700000" algn="tl">
                  <a:srgbClr val="C0C0C0"/>
                </a:outerShdw>
              </a:effectLst>
              <a:latin typeface="Times New Roman" pitchFamily="18" charset="0"/>
            </a:endParaRPr>
          </a:p>
          <a:p>
            <a:pPr eaLnBrk="1" hangingPunct="1">
              <a:lnSpc>
                <a:spcPct val="90000"/>
              </a:lnSpc>
              <a:buSzPct val="110000"/>
            </a:pPr>
            <a:r>
              <a:rPr lang="en-US" sz="1800" smtClean="0">
                <a:cs typeface="Times New Roman" pitchFamily="18" charset="0"/>
              </a:rPr>
              <a:t>Decisions on conducting experiments are governed by the ability of the expected test outcome, to achieve the test objectives within allowable uncertainties. </a:t>
            </a:r>
          </a:p>
          <a:p>
            <a:pPr eaLnBrk="1" hangingPunct="1">
              <a:lnSpc>
                <a:spcPct val="90000"/>
              </a:lnSpc>
              <a:buSzPct val="110000"/>
            </a:pPr>
            <a:r>
              <a:rPr lang="en-US" sz="1800" smtClean="0">
                <a:cs typeface="Times New Roman" pitchFamily="18" charset="0"/>
              </a:rPr>
              <a:t>Integration of UA into all test phases should be a key part of entire experimental program </a:t>
            </a:r>
          </a:p>
          <a:p>
            <a:pPr lvl="1" eaLnBrk="1" hangingPunct="1">
              <a:lnSpc>
                <a:spcPct val="90000"/>
              </a:lnSpc>
              <a:buSzPct val="110000"/>
            </a:pPr>
            <a:r>
              <a:rPr lang="en-US" sz="1800" smtClean="0">
                <a:cs typeface="Times New Roman" pitchFamily="18" charset="0"/>
              </a:rPr>
              <a:t>test design </a:t>
            </a:r>
          </a:p>
          <a:p>
            <a:pPr lvl="1" eaLnBrk="1" hangingPunct="1">
              <a:lnSpc>
                <a:spcPct val="90000"/>
              </a:lnSpc>
              <a:buSzPct val="110000"/>
            </a:pPr>
            <a:r>
              <a:rPr lang="en-US" sz="1800" smtClean="0">
                <a:cs typeface="Times New Roman" pitchFamily="18" charset="0"/>
              </a:rPr>
              <a:t>determination of error sources </a:t>
            </a:r>
          </a:p>
          <a:p>
            <a:pPr lvl="1" eaLnBrk="1" hangingPunct="1">
              <a:lnSpc>
                <a:spcPct val="90000"/>
              </a:lnSpc>
              <a:buSzPct val="110000"/>
            </a:pPr>
            <a:r>
              <a:rPr lang="en-US" sz="1800" smtClean="0">
                <a:cs typeface="Times New Roman" pitchFamily="18" charset="0"/>
              </a:rPr>
              <a:t>estimation of uncertainty </a:t>
            </a:r>
          </a:p>
          <a:p>
            <a:pPr lvl="1" eaLnBrk="1" hangingPunct="1">
              <a:lnSpc>
                <a:spcPct val="90000"/>
              </a:lnSpc>
              <a:buSzPct val="110000"/>
            </a:pPr>
            <a:r>
              <a:rPr lang="en-US" sz="1800" smtClean="0">
                <a:cs typeface="Times New Roman" pitchFamily="18" charset="0"/>
              </a:rPr>
              <a:t>documentation of the results</a:t>
            </a:r>
            <a:endParaRPr lang="en-US" sz="1800" b="1" smtClean="0"/>
          </a:p>
          <a:p>
            <a:pPr eaLnBrk="1" hangingPunct="1">
              <a:lnSpc>
                <a:spcPct val="90000"/>
              </a:lnSpc>
              <a:spcBef>
                <a:spcPct val="0"/>
              </a:spcBef>
              <a:buClrTx/>
              <a:buFontTx/>
              <a:buNone/>
            </a:pPr>
            <a:endParaRPr lang="en-US" sz="1800" smtClean="0"/>
          </a:p>
          <a:p>
            <a:pPr eaLnBrk="1" hangingPunct="1">
              <a:lnSpc>
                <a:spcPct val="80000"/>
              </a:lnSpc>
              <a:buFontTx/>
              <a:buNone/>
            </a:pPr>
            <a:r>
              <a:rPr lang="en-US" sz="1800" baseline="-25000" smtClean="0">
                <a:latin typeface="Times New Roman" pitchFamily="18"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225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7F98A646-704F-42DF-B4A9-3FF9D77D5632}" type="slidenum">
              <a:rPr lang="en-US" sz="1400"/>
              <a:pPr eaLnBrk="1" hangingPunct="1"/>
              <a:t>18</a:t>
            </a:fld>
            <a:endParaRPr lang="en-US" sz="1400"/>
          </a:p>
        </p:txBody>
      </p:sp>
      <p:sp>
        <p:nvSpPr>
          <p:cNvPr id="22532" name="Rectangle 1028"/>
          <p:cNvSpPr>
            <a:spLocks noGrp="1" noChangeArrowheads="1"/>
          </p:cNvSpPr>
          <p:nvPr>
            <p:ph type="title"/>
          </p:nvPr>
        </p:nvSpPr>
        <p:spPr>
          <a:xfrm>
            <a:off x="457200" y="-381000"/>
            <a:ext cx="7772400" cy="1143000"/>
          </a:xfrm>
          <a:noFill/>
        </p:spPr>
        <p:txBody>
          <a:bodyPr/>
          <a:lstStyle/>
          <a:p>
            <a:pPr eaLnBrk="1" hangingPunct="1"/>
            <a:r>
              <a:rPr lang="en-US" smtClean="0"/>
              <a:t>Purpose</a:t>
            </a:r>
          </a:p>
        </p:txBody>
      </p:sp>
      <p:sp>
        <p:nvSpPr>
          <p:cNvPr id="22533" name="Rectangle 1031"/>
          <p:cNvSpPr>
            <a:spLocks noChangeArrowheads="1"/>
          </p:cNvSpPr>
          <p:nvPr/>
        </p:nvSpPr>
        <p:spPr bwMode="auto">
          <a:xfrm>
            <a:off x="381000" y="1219200"/>
            <a:ext cx="845820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90000"/>
              </a:lnSpc>
              <a:spcBef>
                <a:spcPct val="50000"/>
              </a:spcBef>
              <a:buClr>
                <a:schemeClr val="folHlink"/>
              </a:buClr>
              <a:buSzPct val="45000"/>
              <a:buFont typeface="Wingdings" pitchFamily="2" charset="2"/>
              <a:buNone/>
            </a:pPr>
            <a:endParaRPr lang="en-US">
              <a:solidFill>
                <a:schemeClr val="tx2"/>
              </a:solidFill>
              <a:latin typeface="Tahoma" pitchFamily="34" charset="0"/>
            </a:endParaRPr>
          </a:p>
          <a:p>
            <a:pPr lvl="1" algn="l">
              <a:lnSpc>
                <a:spcPct val="90000"/>
              </a:lnSpc>
              <a:spcBef>
                <a:spcPct val="50000"/>
              </a:spcBef>
              <a:buClr>
                <a:schemeClr val="tx2"/>
              </a:buClr>
              <a:buSzPct val="130000"/>
              <a:buFontTx/>
              <a:buChar char="•"/>
            </a:pPr>
            <a:r>
              <a:rPr lang="en-US" sz="2000">
                <a:solidFill>
                  <a:schemeClr val="tx2"/>
                </a:solidFill>
                <a:latin typeface="Tahoma" pitchFamily="34" charset="0"/>
              </a:rPr>
              <a:t> </a:t>
            </a:r>
            <a:r>
              <a:rPr lang="en-US">
                <a:latin typeface="Tahoma" pitchFamily="34" charset="0"/>
              </a:rPr>
              <a:t>Science &amp; Technology: understand and investigate a phenomenon/process, substantiate and validate a theory (hypothesis)</a:t>
            </a:r>
          </a:p>
          <a:p>
            <a:pPr lvl="1" algn="l">
              <a:lnSpc>
                <a:spcPct val="90000"/>
              </a:lnSpc>
              <a:spcBef>
                <a:spcPct val="50000"/>
              </a:spcBef>
              <a:buClr>
                <a:schemeClr val="tx2"/>
              </a:buClr>
              <a:buSzPct val="105000"/>
              <a:buFontTx/>
              <a:buChar char="•"/>
            </a:pPr>
            <a:r>
              <a:rPr lang="en-US">
                <a:latin typeface="Tahoma" pitchFamily="34" charset="0"/>
              </a:rPr>
              <a:t> Research &amp; Development: document a process/system, provide benchmark data (standard procedures, validations), calibrate instruments, equipment, and facilities</a:t>
            </a:r>
          </a:p>
          <a:p>
            <a:pPr lvl="1" algn="l">
              <a:lnSpc>
                <a:spcPct val="90000"/>
              </a:lnSpc>
              <a:spcBef>
                <a:spcPct val="50000"/>
              </a:spcBef>
              <a:buClr>
                <a:schemeClr val="tx2"/>
              </a:buClr>
              <a:buSzPct val="105000"/>
              <a:buFontTx/>
              <a:buChar char="•"/>
            </a:pPr>
            <a:r>
              <a:rPr lang="en-US">
                <a:latin typeface="Tahoma" pitchFamily="34" charset="0"/>
              </a:rPr>
              <a:t> Industry: design optimization and analysis, provide data for direct use, product liability, and acceptance</a:t>
            </a:r>
          </a:p>
          <a:p>
            <a:pPr lvl="1" algn="l">
              <a:lnSpc>
                <a:spcPct val="90000"/>
              </a:lnSpc>
              <a:spcBef>
                <a:spcPct val="50000"/>
              </a:spcBef>
              <a:buClr>
                <a:schemeClr val="tx2"/>
              </a:buClr>
              <a:buSzPct val="105000"/>
              <a:buFontTx/>
              <a:buChar char="•"/>
            </a:pPr>
            <a:r>
              <a:rPr lang="en-US">
                <a:latin typeface="Tahoma" pitchFamily="34" charset="0"/>
              </a:rPr>
              <a:t> Teaching: instruction/demonstration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235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BB2DB9EE-2ADC-4458-82D5-BF1E782643B4}" type="slidenum">
              <a:rPr lang="en-US" sz="1400"/>
              <a:pPr eaLnBrk="1" hangingPunct="1"/>
              <a:t>19</a:t>
            </a:fld>
            <a:endParaRPr lang="en-US" sz="1400"/>
          </a:p>
        </p:txBody>
      </p:sp>
      <p:sp>
        <p:nvSpPr>
          <p:cNvPr id="23556" name="Rectangle 1028"/>
          <p:cNvSpPr>
            <a:spLocks noGrp="1" noChangeArrowheads="1"/>
          </p:cNvSpPr>
          <p:nvPr>
            <p:ph type="title"/>
          </p:nvPr>
        </p:nvSpPr>
        <p:spPr>
          <a:xfrm>
            <a:off x="381000" y="0"/>
            <a:ext cx="7772400" cy="762000"/>
          </a:xfrm>
          <a:noFill/>
        </p:spPr>
        <p:txBody>
          <a:bodyPr/>
          <a:lstStyle/>
          <a:p>
            <a:pPr eaLnBrk="1" hangingPunct="1"/>
            <a:r>
              <a:rPr lang="en-US" smtClean="0"/>
              <a:t>Applications of EFD</a:t>
            </a:r>
          </a:p>
        </p:txBody>
      </p:sp>
      <p:grpSp>
        <p:nvGrpSpPr>
          <p:cNvPr id="23557" name="Group 1029"/>
          <p:cNvGrpSpPr>
            <a:grpSpLocks/>
          </p:cNvGrpSpPr>
          <p:nvPr/>
        </p:nvGrpSpPr>
        <p:grpSpPr bwMode="auto">
          <a:xfrm>
            <a:off x="304800" y="914400"/>
            <a:ext cx="8534400" cy="4465638"/>
            <a:chOff x="192" y="768"/>
            <a:chExt cx="5376" cy="2813"/>
          </a:xfrm>
        </p:grpSpPr>
        <p:pic>
          <p:nvPicPr>
            <p:cNvPr id="23558" name="Picture 1030" descr="vortex-sma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768"/>
              <a:ext cx="2448" cy="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31" descr="Wind Tunn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768"/>
              <a:ext cx="2544" cy="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1032"/>
            <p:cNvSpPr txBox="1">
              <a:spLocks noChangeArrowheads="1"/>
            </p:cNvSpPr>
            <p:nvPr/>
          </p:nvSpPr>
          <p:spPr bwMode="auto">
            <a:xfrm>
              <a:off x="3024" y="2592"/>
              <a:ext cx="2418" cy="98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600" b="1" dirty="0">
                  <a:solidFill>
                    <a:schemeClr val="tx2"/>
                  </a:solidFill>
                </a:rPr>
                <a:t>    </a:t>
              </a:r>
              <a:r>
                <a:rPr lang="en-US" sz="1600" b="1" dirty="0"/>
                <a:t>Application in research &amp; development</a:t>
              </a:r>
            </a:p>
            <a:p>
              <a:pPr algn="l" eaLnBrk="1" hangingPunct="1"/>
              <a:endParaRPr lang="en-US" sz="1600" b="1" dirty="0"/>
            </a:p>
            <a:p>
              <a:pPr algn="l" eaLnBrk="1" hangingPunct="1"/>
              <a:r>
                <a:rPr lang="en-US" sz="1600" i="1" dirty="0"/>
                <a:t>Tropic Wind Tunnel has the ability to create </a:t>
              </a:r>
            </a:p>
            <a:p>
              <a:pPr algn="l" eaLnBrk="1" hangingPunct="1"/>
              <a:r>
                <a:rPr lang="en-US" sz="1600" i="1" dirty="0"/>
                <a:t>temperatures ranging from 0 to 165 degrees</a:t>
              </a:r>
            </a:p>
            <a:p>
              <a:pPr algn="l" eaLnBrk="1" hangingPunct="1"/>
              <a:r>
                <a:rPr lang="en-US" sz="1600" i="1" dirty="0"/>
                <a:t>Fahrenheit and simulate rain</a:t>
              </a:r>
            </a:p>
            <a:p>
              <a:pPr algn="l" eaLnBrk="1" hangingPunct="1"/>
              <a:endParaRPr lang="en-US" sz="1600" b="1" dirty="0"/>
            </a:p>
          </p:txBody>
        </p:sp>
        <p:sp>
          <p:nvSpPr>
            <p:cNvPr id="23561" name="Text Box 1033"/>
            <p:cNvSpPr txBox="1">
              <a:spLocks noChangeArrowheads="1"/>
            </p:cNvSpPr>
            <p:nvPr/>
          </p:nvSpPr>
          <p:spPr bwMode="auto">
            <a:xfrm>
              <a:off x="358" y="2592"/>
              <a:ext cx="2081" cy="52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600" b="1" dirty="0"/>
                <a:t>Application in science &amp; technology</a:t>
              </a:r>
            </a:p>
            <a:p>
              <a:pPr algn="l" eaLnBrk="1" hangingPunct="1"/>
              <a:endParaRPr lang="en-US" sz="1600" b="1" dirty="0"/>
            </a:p>
            <a:p>
              <a:pPr algn="l" eaLnBrk="1" hangingPunct="1"/>
              <a:r>
                <a:rPr lang="en-US" sz="1600" i="1" dirty="0"/>
                <a:t>Picture of Karman vortex shedding</a:t>
              </a:r>
            </a:p>
          </p:txBody>
        </p:sp>
      </p:grpSp>
      <p:sp>
        <p:nvSpPr>
          <p:cNvPr id="10" name="Text Box 1033"/>
          <p:cNvSpPr txBox="1">
            <a:spLocks noChangeArrowheads="1"/>
          </p:cNvSpPr>
          <p:nvPr/>
        </p:nvSpPr>
        <p:spPr bwMode="auto">
          <a:xfrm>
            <a:off x="534596" y="5369706"/>
            <a:ext cx="8382391" cy="90794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600" b="1" dirty="0" smtClean="0"/>
              <a:t>Movies: </a:t>
            </a:r>
          </a:p>
          <a:p>
            <a:pPr algn="l" eaLnBrk="1" hangingPunct="1">
              <a:spcAft>
                <a:spcPts val="600"/>
              </a:spcAft>
            </a:pPr>
            <a:r>
              <a:rPr lang="en-US" sz="1600" b="1" dirty="0" smtClean="0">
                <a:hlinkClick r:id="rId5" action="ppaction://hlinkfile"/>
              </a:rPr>
              <a:t>Experiment of plunging wave breaking over a submerged bump</a:t>
            </a:r>
            <a:endParaRPr lang="en-US" sz="1600" b="1" dirty="0" smtClean="0"/>
          </a:p>
          <a:p>
            <a:pPr algn="l" eaLnBrk="1" hangingPunct="1">
              <a:spcAft>
                <a:spcPts val="600"/>
              </a:spcAft>
            </a:pPr>
            <a:r>
              <a:rPr lang="en-US" sz="1600" b="1" dirty="0" smtClean="0">
                <a:hlinkClick r:id="rId6" action="ppaction://hlinkfile"/>
              </a:rPr>
              <a:t>DNS of plunging wave breaking using </a:t>
            </a:r>
            <a:r>
              <a:rPr lang="en-US" sz="1600" b="1" dirty="0" err="1" smtClean="0">
                <a:hlinkClick r:id="rId6" action="ppaction://hlinkfile"/>
              </a:rPr>
              <a:t>CFDShip</a:t>
            </a:r>
            <a:r>
              <a:rPr lang="en-US" sz="1600" b="1" dirty="0" smtClean="0">
                <a:hlinkClick r:id="rId6" action="ppaction://hlinkfile"/>
              </a:rPr>
              <a:t>-Iowa V6.2 with 12 billion grid points </a:t>
            </a:r>
            <a:endParaRPr lang="en-US" sz="1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102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A5DDC6AE-60FE-4198-BB44-14C72E6DAAB1}" type="slidenum">
              <a:rPr lang="en-US" sz="1400"/>
              <a:pPr eaLnBrk="1" hangingPunct="1"/>
              <a:t>2</a:t>
            </a:fld>
            <a:endParaRPr lang="en-US" sz="1400"/>
          </a:p>
        </p:txBody>
      </p:sp>
      <p:sp>
        <p:nvSpPr>
          <p:cNvPr id="10244" name="Rectangle 2"/>
          <p:cNvSpPr>
            <a:spLocks noGrp="1" noChangeArrowheads="1"/>
          </p:cNvSpPr>
          <p:nvPr>
            <p:ph type="title"/>
          </p:nvPr>
        </p:nvSpPr>
        <p:spPr>
          <a:xfrm>
            <a:off x="1066800" y="304800"/>
            <a:ext cx="7183438" cy="685800"/>
          </a:xfrm>
        </p:spPr>
        <p:txBody>
          <a:bodyPr/>
          <a:lstStyle/>
          <a:p>
            <a:pPr eaLnBrk="1" hangingPunct="1"/>
            <a:r>
              <a:rPr lang="en-US" smtClean="0"/>
              <a:t> Fluid Mechanics</a:t>
            </a:r>
          </a:p>
        </p:txBody>
      </p:sp>
      <p:sp>
        <p:nvSpPr>
          <p:cNvPr id="10245" name="Rectangle 3"/>
          <p:cNvSpPr>
            <a:spLocks noGrp="1" noChangeArrowheads="1"/>
          </p:cNvSpPr>
          <p:nvPr>
            <p:ph type="body" idx="1"/>
          </p:nvPr>
        </p:nvSpPr>
        <p:spPr>
          <a:xfrm>
            <a:off x="381000" y="1371600"/>
            <a:ext cx="8763000" cy="4114800"/>
          </a:xfrm>
        </p:spPr>
        <p:txBody>
          <a:bodyPr/>
          <a:lstStyle/>
          <a:p>
            <a:pPr eaLnBrk="1" hangingPunct="1">
              <a:lnSpc>
                <a:spcPct val="90000"/>
              </a:lnSpc>
            </a:pPr>
            <a:r>
              <a:rPr lang="en-US" sz="2800" smtClean="0"/>
              <a:t>Fluids essential to life</a:t>
            </a:r>
          </a:p>
          <a:p>
            <a:pPr lvl="1" eaLnBrk="1" hangingPunct="1">
              <a:lnSpc>
                <a:spcPct val="90000"/>
              </a:lnSpc>
            </a:pPr>
            <a:r>
              <a:rPr lang="en-US" sz="2400" smtClean="0"/>
              <a:t>Human body 65% water</a:t>
            </a:r>
          </a:p>
          <a:p>
            <a:pPr lvl="1" eaLnBrk="1" hangingPunct="1">
              <a:lnSpc>
                <a:spcPct val="90000"/>
              </a:lnSpc>
            </a:pPr>
            <a:r>
              <a:rPr lang="en-US" sz="2400" smtClean="0"/>
              <a:t>Earth’s surface is 2/3 water</a:t>
            </a:r>
          </a:p>
          <a:p>
            <a:pPr lvl="1" eaLnBrk="1" hangingPunct="1">
              <a:lnSpc>
                <a:spcPct val="90000"/>
              </a:lnSpc>
            </a:pPr>
            <a:r>
              <a:rPr lang="en-US" sz="2400" smtClean="0"/>
              <a:t>Atmosphere extends 17km above the earth’s surface</a:t>
            </a:r>
          </a:p>
          <a:p>
            <a:pPr eaLnBrk="1" hangingPunct="1">
              <a:lnSpc>
                <a:spcPct val="90000"/>
              </a:lnSpc>
            </a:pPr>
            <a:r>
              <a:rPr lang="en-US" sz="2800" smtClean="0"/>
              <a:t>History shaped by fluid mechanics</a:t>
            </a:r>
          </a:p>
          <a:p>
            <a:pPr lvl="1" eaLnBrk="1" hangingPunct="1">
              <a:lnSpc>
                <a:spcPct val="90000"/>
              </a:lnSpc>
            </a:pPr>
            <a:r>
              <a:rPr lang="en-US" sz="2400" smtClean="0"/>
              <a:t>Geomorphology</a:t>
            </a:r>
          </a:p>
          <a:p>
            <a:pPr lvl="1" eaLnBrk="1" hangingPunct="1">
              <a:lnSpc>
                <a:spcPct val="90000"/>
              </a:lnSpc>
            </a:pPr>
            <a:r>
              <a:rPr lang="en-US" sz="2400" smtClean="0"/>
              <a:t>Human migration and civilization</a:t>
            </a:r>
          </a:p>
          <a:p>
            <a:pPr lvl="1" eaLnBrk="1" hangingPunct="1">
              <a:lnSpc>
                <a:spcPct val="90000"/>
              </a:lnSpc>
            </a:pPr>
            <a:r>
              <a:rPr lang="en-US" sz="2400" smtClean="0"/>
              <a:t>Modern scientific and mathematical theories and methods</a:t>
            </a:r>
          </a:p>
          <a:p>
            <a:pPr lvl="1" eaLnBrk="1" hangingPunct="1">
              <a:lnSpc>
                <a:spcPct val="90000"/>
              </a:lnSpc>
            </a:pPr>
            <a:r>
              <a:rPr lang="en-US" sz="2400" smtClean="0"/>
              <a:t>Warfare</a:t>
            </a:r>
          </a:p>
          <a:p>
            <a:pPr eaLnBrk="1" hangingPunct="1">
              <a:lnSpc>
                <a:spcPct val="90000"/>
              </a:lnSpc>
            </a:pPr>
            <a:r>
              <a:rPr lang="en-US" sz="2800" smtClean="0"/>
              <a:t>Affects every part of our lives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245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8BDC7502-8F2E-42C9-9AC2-B5217555FACA}" type="slidenum">
              <a:rPr lang="en-US" sz="1400"/>
              <a:pPr eaLnBrk="1" hangingPunct="1"/>
              <a:t>20</a:t>
            </a:fld>
            <a:endParaRPr lang="en-US" sz="1400"/>
          </a:p>
        </p:txBody>
      </p:sp>
      <p:sp>
        <p:nvSpPr>
          <p:cNvPr id="24580" name="Rectangle 4"/>
          <p:cNvSpPr>
            <a:spLocks noGrp="1" noChangeArrowheads="1"/>
          </p:cNvSpPr>
          <p:nvPr>
            <p:ph type="title"/>
          </p:nvPr>
        </p:nvSpPr>
        <p:spPr>
          <a:xfrm>
            <a:off x="381000" y="0"/>
            <a:ext cx="7772400" cy="762000"/>
          </a:xfrm>
          <a:noFill/>
        </p:spPr>
        <p:txBody>
          <a:bodyPr/>
          <a:lstStyle/>
          <a:p>
            <a:pPr eaLnBrk="1" hangingPunct="1"/>
            <a:r>
              <a:rPr lang="en-US" smtClean="0"/>
              <a:t>Applications of EFD (cont’d)</a:t>
            </a:r>
          </a:p>
        </p:txBody>
      </p:sp>
      <p:grpSp>
        <p:nvGrpSpPr>
          <p:cNvPr id="24581" name="Group 5"/>
          <p:cNvGrpSpPr>
            <a:grpSpLocks/>
          </p:cNvGrpSpPr>
          <p:nvPr/>
        </p:nvGrpSpPr>
        <p:grpSpPr bwMode="auto">
          <a:xfrm>
            <a:off x="304800" y="838200"/>
            <a:ext cx="8229600" cy="5719763"/>
            <a:chOff x="192" y="528"/>
            <a:chExt cx="5184" cy="3603"/>
          </a:xfrm>
        </p:grpSpPr>
        <p:pic>
          <p:nvPicPr>
            <p:cNvPr id="24582" name="Picture 6" descr="Cryogenics Wind Tunnel simulating flight condi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762"/>
              <a:ext cx="2688" cy="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7"/>
            <p:cNvSpPr txBox="1">
              <a:spLocks noChangeArrowheads="1"/>
            </p:cNvSpPr>
            <p:nvPr/>
          </p:nvSpPr>
          <p:spPr bwMode="auto">
            <a:xfrm>
              <a:off x="234" y="2592"/>
              <a:ext cx="2547" cy="83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600" b="1" dirty="0">
                  <a:solidFill>
                    <a:schemeClr val="tx2"/>
                  </a:solidFill>
                </a:rPr>
                <a:t>        </a:t>
              </a:r>
              <a:r>
                <a:rPr lang="en-US" sz="1600" b="1" dirty="0"/>
                <a:t>Example of industrial application</a:t>
              </a:r>
            </a:p>
            <a:p>
              <a:pPr algn="l" eaLnBrk="1" hangingPunct="1"/>
              <a:endParaRPr lang="en-US" sz="1600" b="1" dirty="0"/>
            </a:p>
            <a:p>
              <a:pPr algn="l" eaLnBrk="1" hangingPunct="1"/>
              <a:r>
                <a:rPr lang="en-US" sz="1600" i="1" dirty="0"/>
                <a:t>NASA's cryogenic wind tunnel simulates flight </a:t>
              </a:r>
            </a:p>
            <a:p>
              <a:pPr algn="l" eaLnBrk="1" hangingPunct="1"/>
              <a:r>
                <a:rPr lang="en-US" sz="1600" i="1" dirty="0"/>
                <a:t>conditions for scale models--a critical tool in</a:t>
              </a:r>
            </a:p>
            <a:p>
              <a:pPr algn="l" eaLnBrk="1" hangingPunct="1"/>
              <a:r>
                <a:rPr lang="en-US" sz="1600" i="1" dirty="0"/>
                <a:t> designing airplanes.</a:t>
              </a:r>
            </a:p>
          </p:txBody>
        </p:sp>
        <p:pic>
          <p:nvPicPr>
            <p:cNvPr id="24584" name="Picture 8" descr="labs0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528"/>
              <a:ext cx="2304" cy="144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4585" name="Picture 9" descr="labs0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2016"/>
              <a:ext cx="2304" cy="144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4586" name="Text Box 10"/>
            <p:cNvSpPr txBox="1">
              <a:spLocks noChangeArrowheads="1"/>
            </p:cNvSpPr>
            <p:nvPr/>
          </p:nvSpPr>
          <p:spPr bwMode="auto">
            <a:xfrm>
              <a:off x="3464" y="3608"/>
              <a:ext cx="1505" cy="52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600" b="1" dirty="0">
                  <a:solidFill>
                    <a:schemeClr val="tx2"/>
                  </a:solidFill>
                </a:rPr>
                <a:t>  </a:t>
              </a:r>
              <a:r>
                <a:rPr lang="en-US" sz="1600" b="1" dirty="0"/>
                <a:t>Application in teaching</a:t>
              </a:r>
            </a:p>
            <a:p>
              <a:pPr algn="l" eaLnBrk="1" hangingPunct="1"/>
              <a:endParaRPr lang="en-US" sz="1600" b="1" u="sng" dirty="0"/>
            </a:p>
            <a:p>
              <a:pPr algn="l" eaLnBrk="1" hangingPunct="1"/>
              <a:r>
                <a:rPr lang="en-US" sz="1600" i="1" dirty="0"/>
                <a:t>Fluid dynamics laboratory</a:t>
              </a:r>
            </a:p>
          </p:txBody>
        </p:sp>
      </p:grpSp>
      <p:sp>
        <p:nvSpPr>
          <p:cNvPr id="11" name="Text Box 1033"/>
          <p:cNvSpPr txBox="1">
            <a:spLocks noChangeArrowheads="1"/>
          </p:cNvSpPr>
          <p:nvPr/>
        </p:nvSpPr>
        <p:spPr bwMode="auto">
          <a:xfrm>
            <a:off x="360168" y="5722203"/>
            <a:ext cx="4711894" cy="83099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600" b="1" dirty="0" smtClean="0"/>
              <a:t>Movies</a:t>
            </a:r>
            <a:r>
              <a:rPr lang="en-US" sz="1600" b="1" dirty="0"/>
              <a:t> </a:t>
            </a:r>
            <a:r>
              <a:rPr lang="en-US" sz="1600" b="1" dirty="0" smtClean="0"/>
              <a:t>of </a:t>
            </a:r>
            <a:r>
              <a:rPr lang="en-US" sz="1600" b="1" dirty="0"/>
              <a:t>s</a:t>
            </a:r>
            <a:r>
              <a:rPr lang="en-US" sz="1600" b="1" dirty="0" smtClean="0"/>
              <a:t>tatistical </a:t>
            </a:r>
            <a:r>
              <a:rPr lang="en-US" sz="1600" b="1" dirty="0"/>
              <a:t>validation of Delft catamaran in irregular </a:t>
            </a:r>
            <a:r>
              <a:rPr lang="en-US" sz="1600" b="1" dirty="0" smtClean="0"/>
              <a:t>waves:</a:t>
            </a:r>
          </a:p>
          <a:p>
            <a:pPr algn="l" eaLnBrk="1" hangingPunct="1"/>
            <a:r>
              <a:rPr lang="en-US" sz="1600" b="1" dirty="0" smtClean="0"/>
              <a:t>          </a:t>
            </a:r>
            <a:r>
              <a:rPr lang="en-US" sz="1600" b="1" dirty="0" smtClean="0">
                <a:hlinkClick r:id="rId5" action="ppaction://hlinkfile"/>
              </a:rPr>
              <a:t>Experiment  </a:t>
            </a:r>
            <a:r>
              <a:rPr lang="en-US" sz="1600" b="1" dirty="0" smtClean="0"/>
              <a:t>           </a:t>
            </a:r>
            <a:r>
              <a:rPr lang="en-US" sz="1600" b="1" dirty="0" smtClean="0">
                <a:hlinkClick r:id="rId6" action="ppaction://hlinkfile"/>
              </a:rPr>
              <a:t>Simulation </a:t>
            </a:r>
            <a:endParaRPr lang="en-US" sz="16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2560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2B7B1040-3495-4BD1-9DF0-7ED5A102E5CF}" type="slidenum">
              <a:rPr lang="en-US" sz="1400"/>
              <a:pPr eaLnBrk="1" hangingPunct="1"/>
              <a:t>21</a:t>
            </a:fld>
            <a:endParaRPr lang="en-US" sz="1400"/>
          </a:p>
        </p:txBody>
      </p:sp>
      <p:sp>
        <p:nvSpPr>
          <p:cNvPr id="25604" name="Rectangle 2"/>
          <p:cNvSpPr>
            <a:spLocks noChangeArrowheads="1"/>
          </p:cNvSpPr>
          <p:nvPr/>
        </p:nvSpPr>
        <p:spPr bwMode="auto">
          <a:xfrm>
            <a:off x="6096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600">
                <a:solidFill>
                  <a:schemeClr val="tx2"/>
                </a:solidFill>
                <a:latin typeface="Tahoma" pitchFamily="34" charset="0"/>
              </a:rPr>
              <a:t>Full and model scale</a:t>
            </a:r>
          </a:p>
        </p:txBody>
      </p:sp>
      <p:pic>
        <p:nvPicPr>
          <p:cNvPr id="25605" name="Picture 4" descr="bwb_windtun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275" y="1143000"/>
            <a:ext cx="4175125"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us_ai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41910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6"/>
          <p:cNvSpPr>
            <a:spLocks noChangeArrowheads="1"/>
          </p:cNvSpPr>
          <p:nvPr/>
        </p:nvSpPr>
        <p:spPr bwMode="auto">
          <a:xfrm>
            <a:off x="152400" y="4545012"/>
            <a:ext cx="8686800" cy="788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lvl="1" algn="l">
              <a:spcBef>
                <a:spcPct val="50000"/>
              </a:spcBef>
              <a:buClr>
                <a:schemeClr val="tx2"/>
              </a:buClr>
              <a:buFontTx/>
              <a:buChar char="•"/>
            </a:pPr>
            <a:r>
              <a:rPr lang="en-US" sz="1800">
                <a:solidFill>
                  <a:schemeClr val="tx2"/>
                </a:solidFill>
                <a:latin typeface="Tahoma" pitchFamily="34" charset="0"/>
              </a:rPr>
              <a:t> </a:t>
            </a:r>
            <a:r>
              <a:rPr lang="en-US" sz="1800">
                <a:latin typeface="Tahoma" pitchFamily="34" charset="0"/>
              </a:rPr>
              <a:t>Scales: model, and full-scale</a:t>
            </a:r>
          </a:p>
          <a:p>
            <a:pPr lvl="1" algn="l">
              <a:spcBef>
                <a:spcPct val="50000"/>
              </a:spcBef>
              <a:buClr>
                <a:schemeClr val="tx2"/>
              </a:buClr>
              <a:buFontTx/>
              <a:buChar char="•"/>
            </a:pPr>
            <a:r>
              <a:rPr lang="en-US" sz="1800">
                <a:latin typeface="Tahoma" pitchFamily="34" charset="0"/>
              </a:rPr>
              <a:t> Selection of the model scale: governed by dimensional analysis and similarity</a:t>
            </a:r>
          </a:p>
        </p:txBody>
      </p:sp>
      <p:sp>
        <p:nvSpPr>
          <p:cNvPr id="9" name="Text Box 1033"/>
          <p:cNvSpPr txBox="1">
            <a:spLocks noChangeArrowheads="1"/>
          </p:cNvSpPr>
          <p:nvPr/>
        </p:nvSpPr>
        <p:spPr bwMode="auto">
          <a:xfrm>
            <a:off x="137410" y="5486400"/>
            <a:ext cx="8168390" cy="107721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600" b="1" dirty="0" smtClean="0"/>
              <a:t>Movies:</a:t>
            </a:r>
          </a:p>
          <a:p>
            <a:pPr algn="l" eaLnBrk="1" hangingPunct="1"/>
            <a:r>
              <a:rPr lang="en-US" sz="1600" b="1" dirty="0">
                <a:hlinkClick r:id="rId4" action="ppaction://hlinkfile"/>
              </a:rPr>
              <a:t>Full scale experimental test of Numerette </a:t>
            </a:r>
            <a:r>
              <a:rPr lang="en-US" sz="1600" b="1" dirty="0" err="1" smtClean="0">
                <a:hlinkClick r:id="rId4" action="ppaction://hlinkfile"/>
              </a:rPr>
              <a:t>Planing</a:t>
            </a:r>
            <a:r>
              <a:rPr lang="en-US" sz="1600" b="1" dirty="0" smtClean="0">
                <a:hlinkClick r:id="rId4" action="ppaction://hlinkfile"/>
              </a:rPr>
              <a:t>/Slamming/FSI</a:t>
            </a:r>
          </a:p>
          <a:p>
            <a:pPr algn="l" eaLnBrk="1" hangingPunct="1"/>
            <a:r>
              <a:rPr lang="en-US" sz="1600" b="1" dirty="0" smtClean="0">
                <a:hlinkClick r:id="rId4" action="ppaction://hlinkfile"/>
              </a:rPr>
              <a:t> </a:t>
            </a:r>
            <a:endParaRPr lang="en-US" sz="1600" b="1" dirty="0" smtClean="0"/>
          </a:p>
          <a:p>
            <a:pPr algn="l" eaLnBrk="1" hangingPunct="1"/>
            <a:r>
              <a:rPr lang="en-US" sz="1600" b="1" dirty="0" smtClean="0">
                <a:hlinkClick r:id="rId5" action="ppaction://hlinkfile"/>
              </a:rPr>
              <a:t>Simulation of Numerette in irregular following waves using </a:t>
            </a:r>
            <a:r>
              <a:rPr lang="en-US" sz="1600" b="1" dirty="0" err="1" smtClean="0">
                <a:hlinkClick r:id="rId5" action="ppaction://hlinkfile"/>
              </a:rPr>
              <a:t>CFDShip</a:t>
            </a:r>
            <a:r>
              <a:rPr lang="en-US" sz="1600" b="1" dirty="0" smtClean="0">
                <a:hlinkClick r:id="rId5" action="ppaction://hlinkfile"/>
              </a:rPr>
              <a:t>-Iowa V4.5</a:t>
            </a:r>
            <a:endParaRPr lang="en-US" sz="16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2662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3D52CF6C-0913-4516-869E-D2CE4C419A3B}" type="slidenum">
              <a:rPr lang="en-US" sz="1400"/>
              <a:pPr eaLnBrk="1" hangingPunct="1"/>
              <a:t>22</a:t>
            </a:fld>
            <a:endParaRPr lang="en-US" sz="1400"/>
          </a:p>
        </p:txBody>
      </p:sp>
      <p:sp>
        <p:nvSpPr>
          <p:cNvPr id="26628" name="Rectangle 2"/>
          <p:cNvSpPr>
            <a:spLocks noChangeArrowheads="1"/>
          </p:cNvSpPr>
          <p:nvPr/>
        </p:nvSpPr>
        <p:spPr bwMode="auto">
          <a:xfrm>
            <a:off x="609600" y="76200"/>
            <a:ext cx="7772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600">
                <a:solidFill>
                  <a:schemeClr val="tx2"/>
                </a:solidFill>
                <a:latin typeface="Tahoma" pitchFamily="34" charset="0"/>
              </a:rPr>
              <a:t>Measurement systems</a:t>
            </a:r>
          </a:p>
        </p:txBody>
      </p:sp>
      <p:sp>
        <p:nvSpPr>
          <p:cNvPr id="26629" name="Rectangle 4"/>
          <p:cNvSpPr>
            <a:spLocks noChangeArrowheads="1"/>
          </p:cNvSpPr>
          <p:nvPr/>
        </p:nvSpPr>
        <p:spPr bwMode="auto">
          <a:xfrm>
            <a:off x="685800" y="10668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Clr>
                <a:schemeClr val="tx2"/>
              </a:buClr>
              <a:buSzPct val="110000"/>
              <a:buFontTx/>
              <a:buChar char="•"/>
            </a:pPr>
            <a:r>
              <a:rPr lang="en-US" b="1">
                <a:latin typeface="Tahoma" pitchFamily="34" charset="0"/>
              </a:rPr>
              <a:t>Instrumentation</a:t>
            </a:r>
          </a:p>
          <a:p>
            <a:pPr marL="742950" lvl="1" indent="-285750" algn="l">
              <a:lnSpc>
                <a:spcPct val="90000"/>
              </a:lnSpc>
              <a:spcBef>
                <a:spcPct val="20000"/>
              </a:spcBef>
              <a:buClr>
                <a:srgbClr val="0000FF"/>
              </a:buClr>
              <a:buFontTx/>
              <a:buChar char="•"/>
            </a:pPr>
            <a:r>
              <a:rPr lang="en-US" sz="2000">
                <a:latin typeface="Tahoma" pitchFamily="34" charset="0"/>
              </a:rPr>
              <a:t>Load cell to measure forces and moments</a:t>
            </a:r>
          </a:p>
          <a:p>
            <a:pPr marL="742950" lvl="1" indent="-285750" algn="l">
              <a:lnSpc>
                <a:spcPct val="90000"/>
              </a:lnSpc>
              <a:spcBef>
                <a:spcPct val="20000"/>
              </a:spcBef>
              <a:buClr>
                <a:srgbClr val="0000FF"/>
              </a:buClr>
              <a:buFontTx/>
              <a:buChar char="•"/>
            </a:pPr>
            <a:r>
              <a:rPr lang="en-US" sz="2000">
                <a:latin typeface="Tahoma" pitchFamily="34" charset="0"/>
              </a:rPr>
              <a:t>Pressure transducers</a:t>
            </a:r>
          </a:p>
          <a:p>
            <a:pPr marL="742950" lvl="1" indent="-285750" algn="l">
              <a:lnSpc>
                <a:spcPct val="90000"/>
              </a:lnSpc>
              <a:spcBef>
                <a:spcPct val="20000"/>
              </a:spcBef>
              <a:buClr>
                <a:srgbClr val="0000FF"/>
              </a:buClr>
              <a:buFontTx/>
              <a:buChar char="•"/>
            </a:pPr>
            <a:r>
              <a:rPr lang="en-US" sz="2000">
                <a:latin typeface="Tahoma" pitchFamily="34" charset="0"/>
              </a:rPr>
              <a:t>Pitot tubes</a:t>
            </a:r>
          </a:p>
          <a:p>
            <a:pPr marL="742950" lvl="1" indent="-285750" algn="l">
              <a:lnSpc>
                <a:spcPct val="90000"/>
              </a:lnSpc>
              <a:spcBef>
                <a:spcPct val="20000"/>
              </a:spcBef>
              <a:buClr>
                <a:srgbClr val="0000FF"/>
              </a:buClr>
              <a:buFontTx/>
              <a:buChar char="•"/>
            </a:pPr>
            <a:r>
              <a:rPr lang="en-US" sz="2000">
                <a:latin typeface="Tahoma" pitchFamily="34" charset="0"/>
              </a:rPr>
              <a:t>Hotwire anemometry</a:t>
            </a:r>
          </a:p>
          <a:p>
            <a:pPr marL="742950" lvl="1" indent="-285750" algn="l">
              <a:lnSpc>
                <a:spcPct val="90000"/>
              </a:lnSpc>
              <a:spcBef>
                <a:spcPct val="20000"/>
              </a:spcBef>
              <a:buClr>
                <a:srgbClr val="0000FF"/>
              </a:buClr>
              <a:buFontTx/>
              <a:buChar char="•"/>
            </a:pPr>
            <a:r>
              <a:rPr lang="en-US" sz="2000">
                <a:latin typeface="Tahoma" pitchFamily="34" charset="0"/>
              </a:rPr>
              <a:t>PIV, LDV</a:t>
            </a:r>
          </a:p>
          <a:p>
            <a:pPr marL="342900" indent="-342900" algn="l">
              <a:lnSpc>
                <a:spcPct val="90000"/>
              </a:lnSpc>
              <a:spcBef>
                <a:spcPct val="20000"/>
              </a:spcBef>
              <a:buClr>
                <a:schemeClr val="tx2"/>
              </a:buClr>
              <a:buSzPct val="110000"/>
              <a:buFontTx/>
              <a:buChar char="•"/>
            </a:pPr>
            <a:r>
              <a:rPr lang="en-US" b="1">
                <a:latin typeface="Tahoma" pitchFamily="34" charset="0"/>
              </a:rPr>
              <a:t>Data acquisition</a:t>
            </a:r>
          </a:p>
          <a:p>
            <a:pPr marL="742950" lvl="1" indent="-285750" algn="l">
              <a:lnSpc>
                <a:spcPct val="90000"/>
              </a:lnSpc>
              <a:spcBef>
                <a:spcPct val="20000"/>
              </a:spcBef>
              <a:buClr>
                <a:srgbClr val="0000FF"/>
              </a:buClr>
              <a:buFontTx/>
              <a:buChar char="•"/>
            </a:pPr>
            <a:r>
              <a:rPr lang="en-US" sz="2000">
                <a:latin typeface="Tahoma" pitchFamily="34" charset="0"/>
              </a:rPr>
              <a:t>Serial port devices</a:t>
            </a:r>
          </a:p>
          <a:p>
            <a:pPr marL="742950" lvl="1" indent="-285750" algn="l">
              <a:lnSpc>
                <a:spcPct val="90000"/>
              </a:lnSpc>
              <a:spcBef>
                <a:spcPct val="20000"/>
              </a:spcBef>
              <a:buClr>
                <a:srgbClr val="0000FF"/>
              </a:buClr>
              <a:buFontTx/>
              <a:buChar char="•"/>
            </a:pPr>
            <a:r>
              <a:rPr lang="en-US" sz="2000">
                <a:latin typeface="Tahoma" pitchFamily="34" charset="0"/>
              </a:rPr>
              <a:t>Desktop PC’s</a:t>
            </a:r>
          </a:p>
          <a:p>
            <a:pPr marL="742950" lvl="1" indent="-285750" algn="l">
              <a:lnSpc>
                <a:spcPct val="90000"/>
              </a:lnSpc>
              <a:spcBef>
                <a:spcPct val="20000"/>
              </a:spcBef>
              <a:buClr>
                <a:srgbClr val="0000FF"/>
              </a:buClr>
              <a:buFontTx/>
              <a:buChar char="•"/>
            </a:pPr>
            <a:r>
              <a:rPr lang="en-US" sz="2000">
                <a:latin typeface="Tahoma" pitchFamily="34" charset="0"/>
              </a:rPr>
              <a:t>Plug-in data acquisition boards</a:t>
            </a:r>
          </a:p>
          <a:p>
            <a:pPr marL="742950" lvl="1" indent="-285750" algn="l">
              <a:lnSpc>
                <a:spcPct val="90000"/>
              </a:lnSpc>
              <a:spcBef>
                <a:spcPct val="20000"/>
              </a:spcBef>
              <a:buClr>
                <a:srgbClr val="0000FF"/>
              </a:buClr>
              <a:buFontTx/>
              <a:buChar char="•"/>
            </a:pPr>
            <a:r>
              <a:rPr lang="en-US" sz="2000">
                <a:latin typeface="Tahoma" pitchFamily="34" charset="0"/>
              </a:rPr>
              <a:t>Data Acquisition software - Labview</a:t>
            </a:r>
            <a:endParaRPr lang="en-US" sz="1800">
              <a:latin typeface="Tahoma" pitchFamily="34" charset="0"/>
            </a:endParaRPr>
          </a:p>
          <a:p>
            <a:pPr marL="342900" indent="-342900" algn="l">
              <a:lnSpc>
                <a:spcPct val="90000"/>
              </a:lnSpc>
              <a:spcBef>
                <a:spcPct val="20000"/>
              </a:spcBef>
              <a:buClr>
                <a:schemeClr val="tx2"/>
              </a:buClr>
              <a:buSzPct val="110000"/>
              <a:buFontTx/>
              <a:buChar char="•"/>
            </a:pPr>
            <a:r>
              <a:rPr lang="en-US" b="1">
                <a:latin typeface="Tahoma" pitchFamily="34" charset="0"/>
              </a:rPr>
              <a:t>Data analysis and data reduction</a:t>
            </a:r>
          </a:p>
          <a:p>
            <a:pPr marL="742950" lvl="1" indent="-285750" algn="l">
              <a:lnSpc>
                <a:spcPct val="90000"/>
              </a:lnSpc>
              <a:spcBef>
                <a:spcPct val="20000"/>
              </a:spcBef>
              <a:buClr>
                <a:srgbClr val="0000FF"/>
              </a:buClr>
              <a:buFontTx/>
              <a:buChar char="•"/>
            </a:pPr>
            <a:r>
              <a:rPr lang="en-US" sz="2000">
                <a:latin typeface="Tahoma" pitchFamily="34" charset="0"/>
              </a:rPr>
              <a:t>Data reduction equations</a:t>
            </a:r>
          </a:p>
          <a:p>
            <a:pPr marL="742950" lvl="1" indent="-285750" algn="l">
              <a:lnSpc>
                <a:spcPct val="90000"/>
              </a:lnSpc>
              <a:spcBef>
                <a:spcPct val="20000"/>
              </a:spcBef>
              <a:buClr>
                <a:srgbClr val="0000FF"/>
              </a:buClr>
              <a:buFontTx/>
              <a:buChar char="•"/>
            </a:pPr>
            <a:r>
              <a:rPr lang="en-US" sz="2000">
                <a:latin typeface="Tahoma" pitchFamily="34" charset="0"/>
              </a:rPr>
              <a:t>Spectral analysis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2765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072C1A2D-DDE0-4CAB-BE5E-02C713193A2E}" type="slidenum">
              <a:rPr lang="en-US" sz="1400"/>
              <a:pPr eaLnBrk="1" hangingPunct="1"/>
              <a:t>23</a:t>
            </a:fld>
            <a:endParaRPr lang="en-US" sz="1400"/>
          </a:p>
        </p:txBody>
      </p:sp>
      <p:sp>
        <p:nvSpPr>
          <p:cNvPr id="27652" name="Rectangle 1026"/>
          <p:cNvSpPr>
            <a:spLocks noChangeArrowheads="1"/>
          </p:cNvSpPr>
          <p:nvPr/>
        </p:nvSpPr>
        <p:spPr bwMode="auto">
          <a:xfrm>
            <a:off x="638175" y="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600">
                <a:solidFill>
                  <a:schemeClr val="tx2"/>
                </a:solidFill>
                <a:latin typeface="Tahoma" pitchFamily="34" charset="0"/>
              </a:rPr>
              <a:t>Instrumentation</a:t>
            </a:r>
          </a:p>
        </p:txBody>
      </p:sp>
      <p:pic>
        <p:nvPicPr>
          <p:cNvPr id="27654" name="Picture 1028" descr="Test-stand_feedthr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1066800"/>
            <a:ext cx="286385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030" descr="3D-OPSTI.JPG (17677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3886200"/>
            <a:ext cx="2789238"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031" descr="hotfilm"/>
          <p:cNvPicPr>
            <a:picLocks noChangeAspect="1" noChangeArrowheads="1"/>
          </p:cNvPicPr>
          <p:nvPr/>
        </p:nvPicPr>
        <p:blipFill>
          <a:blip r:embed="rId4">
            <a:extLst>
              <a:ext uri="{28A0092B-C50C-407E-A947-70E740481C1C}">
                <a14:useLocalDpi xmlns:a14="http://schemas.microsoft.com/office/drawing/2010/main" val="0"/>
              </a:ext>
            </a:extLst>
          </a:blip>
          <a:srcRect r="35156" b="41667"/>
          <a:stretch>
            <a:fillRect/>
          </a:stretch>
        </p:blipFill>
        <p:spPr bwMode="auto">
          <a:xfrm>
            <a:off x="866775" y="3962400"/>
            <a:ext cx="3124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1032"/>
          <p:cNvSpPr txBox="1">
            <a:spLocks noChangeArrowheads="1"/>
          </p:cNvSpPr>
          <p:nvPr/>
        </p:nvSpPr>
        <p:spPr bwMode="auto">
          <a:xfrm>
            <a:off x="1781175" y="3124200"/>
            <a:ext cx="1323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t>Load cell</a:t>
            </a:r>
          </a:p>
        </p:txBody>
      </p:sp>
      <p:sp>
        <p:nvSpPr>
          <p:cNvPr id="27659" name="Text Box 1034"/>
          <p:cNvSpPr txBox="1">
            <a:spLocks noChangeArrowheads="1"/>
          </p:cNvSpPr>
          <p:nvPr/>
        </p:nvSpPr>
        <p:spPr bwMode="auto">
          <a:xfrm>
            <a:off x="1857375" y="6096000"/>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t>Hotwire </a:t>
            </a:r>
          </a:p>
        </p:txBody>
      </p:sp>
      <p:sp>
        <p:nvSpPr>
          <p:cNvPr id="27660" name="Text Box 1035"/>
          <p:cNvSpPr txBox="1">
            <a:spLocks noChangeArrowheads="1"/>
          </p:cNvSpPr>
          <p:nvPr/>
        </p:nvSpPr>
        <p:spPr bwMode="auto">
          <a:xfrm>
            <a:off x="6489700" y="6019800"/>
            <a:ext cx="130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t>3D - PIV</a:t>
            </a: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066800"/>
            <a:ext cx="28575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8" name="Text Box 1033"/>
          <p:cNvSpPr txBox="1">
            <a:spLocks noChangeArrowheads="1"/>
          </p:cNvSpPr>
          <p:nvPr/>
        </p:nvSpPr>
        <p:spPr bwMode="auto">
          <a:xfrm>
            <a:off x="7543800" y="1219200"/>
            <a:ext cx="135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dirty="0"/>
              <a:t>Pitot tube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2867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71368EBC-C487-4852-BA00-CF2E95F3750C}" type="slidenum">
              <a:rPr lang="en-US" sz="1400"/>
              <a:pPr eaLnBrk="1" hangingPunct="1"/>
              <a:t>24</a:t>
            </a:fld>
            <a:endParaRPr lang="en-US" sz="1400"/>
          </a:p>
        </p:txBody>
      </p:sp>
      <p:sp>
        <p:nvSpPr>
          <p:cNvPr id="28676" name="Rectangle 2"/>
          <p:cNvSpPr>
            <a:spLocks noChangeArrowheads="1"/>
          </p:cNvSpPr>
          <p:nvPr/>
        </p:nvSpPr>
        <p:spPr bwMode="auto">
          <a:xfrm>
            <a:off x="5334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600">
                <a:solidFill>
                  <a:schemeClr val="tx2"/>
                </a:solidFill>
                <a:latin typeface="Tahoma" pitchFamily="34" charset="0"/>
              </a:rPr>
              <a:t>Data acquisition system</a:t>
            </a:r>
          </a:p>
        </p:txBody>
      </p:sp>
      <p:pic>
        <p:nvPicPr>
          <p:cNvPr id="28677" name="Picture 3" descr="ME7842B Tower-Mounted Amplifier Test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3511550" cy="45688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86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19400"/>
            <a:ext cx="45720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6"/>
          <p:cNvSpPr txBox="1">
            <a:spLocks noChangeArrowheads="1"/>
          </p:cNvSpPr>
          <p:nvPr/>
        </p:nvSpPr>
        <p:spPr bwMode="auto">
          <a:xfrm>
            <a:off x="1279525" y="1295400"/>
            <a:ext cx="1263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800" b="1"/>
              <a:t>Hardware</a:t>
            </a:r>
            <a:r>
              <a:rPr lang="en-US"/>
              <a:t> </a:t>
            </a:r>
          </a:p>
        </p:txBody>
      </p:sp>
      <p:sp>
        <p:nvSpPr>
          <p:cNvPr id="28680" name="Text Box 7"/>
          <p:cNvSpPr txBox="1">
            <a:spLocks noChangeArrowheads="1"/>
          </p:cNvSpPr>
          <p:nvPr/>
        </p:nvSpPr>
        <p:spPr bwMode="auto">
          <a:xfrm>
            <a:off x="5622925" y="2400300"/>
            <a:ext cx="208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800" b="1"/>
              <a:t>Software - Labview</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6148"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2EAC829B-50EB-42E9-A81B-0BA177096221}" type="slidenum">
              <a:rPr lang="en-US" sz="1400"/>
              <a:pPr eaLnBrk="1" hangingPunct="1"/>
              <a:t>25</a:t>
            </a:fld>
            <a:endParaRPr lang="en-US" sz="1400"/>
          </a:p>
        </p:txBody>
      </p:sp>
      <p:sp>
        <p:nvSpPr>
          <p:cNvPr id="6149" name="Rectangle 1026"/>
          <p:cNvSpPr>
            <a:spLocks noChangeArrowheads="1"/>
          </p:cNvSpPr>
          <p:nvPr/>
        </p:nvSpPr>
        <p:spPr bwMode="auto">
          <a:xfrm>
            <a:off x="914400" y="76200"/>
            <a:ext cx="7772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600">
                <a:solidFill>
                  <a:schemeClr val="tx2"/>
                </a:solidFill>
                <a:latin typeface="Tahoma" pitchFamily="34" charset="0"/>
              </a:rPr>
              <a:t>Data reduction methods</a:t>
            </a:r>
          </a:p>
        </p:txBody>
      </p:sp>
      <p:pic>
        <p:nvPicPr>
          <p:cNvPr id="6150" name="Picture 1033" descr="experrorblockdiagramFeb2001revised"/>
          <p:cNvPicPr>
            <a:picLocks noChangeAspect="1" noChangeArrowheads="1"/>
          </p:cNvPicPr>
          <p:nvPr/>
        </p:nvPicPr>
        <p:blipFill>
          <a:blip r:embed="rId3">
            <a:extLst>
              <a:ext uri="{28A0092B-C50C-407E-A947-70E740481C1C}">
                <a14:useLocalDpi xmlns:a14="http://schemas.microsoft.com/office/drawing/2010/main" val="0"/>
              </a:ext>
            </a:extLst>
          </a:blip>
          <a:srcRect l="7364" t="51154" r="33873" b="22391"/>
          <a:stretch>
            <a:fillRect/>
          </a:stretch>
        </p:blipFill>
        <p:spPr bwMode="auto">
          <a:xfrm>
            <a:off x="2743200" y="2743200"/>
            <a:ext cx="4572000" cy="18605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151" name="Text Box 1034"/>
          <p:cNvSpPr txBox="1">
            <a:spLocks noChangeArrowheads="1"/>
          </p:cNvSpPr>
          <p:nvPr/>
        </p:nvSpPr>
        <p:spPr bwMode="auto">
          <a:xfrm>
            <a:off x="3048000" y="56388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a:t>Example of data reduction equations</a:t>
            </a:r>
          </a:p>
        </p:txBody>
      </p:sp>
      <p:sp>
        <p:nvSpPr>
          <p:cNvPr id="6152" name="Text Box 1069"/>
          <p:cNvSpPr txBox="1">
            <a:spLocks noChangeArrowheads="1"/>
          </p:cNvSpPr>
          <p:nvPr/>
        </p:nvSpPr>
        <p:spPr bwMode="auto">
          <a:xfrm>
            <a:off x="609600" y="1219200"/>
            <a:ext cx="358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buFontTx/>
              <a:buChar char="•"/>
            </a:pPr>
            <a:r>
              <a:rPr lang="en-US"/>
              <a:t> Data reduction equations</a:t>
            </a:r>
          </a:p>
          <a:p>
            <a:pPr algn="l" eaLnBrk="1" hangingPunct="1">
              <a:spcBef>
                <a:spcPct val="50000"/>
              </a:spcBef>
              <a:buFontTx/>
              <a:buChar char="•"/>
            </a:pPr>
            <a:r>
              <a:rPr lang="en-US"/>
              <a:t> Spectral analysis</a:t>
            </a:r>
          </a:p>
        </p:txBody>
      </p:sp>
      <p:graphicFrame>
        <p:nvGraphicFramePr>
          <p:cNvPr id="6146" name="Object 1070"/>
          <p:cNvGraphicFramePr>
            <a:graphicFrameLocks noChangeAspect="1"/>
          </p:cNvGraphicFramePr>
          <p:nvPr/>
        </p:nvGraphicFramePr>
        <p:xfrm>
          <a:off x="2743200" y="4622800"/>
          <a:ext cx="3556000" cy="787400"/>
        </p:xfrm>
        <a:graphic>
          <a:graphicData uri="http://schemas.openxmlformats.org/presentationml/2006/ole">
            <mc:AlternateContent xmlns:mc="http://schemas.openxmlformats.org/markup-compatibility/2006">
              <mc:Choice xmlns:v="urn:schemas-microsoft-com:vml" Requires="v">
                <p:oleObj spid="_x0000_s6328" name="Equation" r:id="rId4" imgW="1892160" imgH="419040" progId="Equation.3">
                  <p:embed/>
                </p:oleObj>
              </mc:Choice>
              <mc:Fallback>
                <p:oleObj name="Equation" r:id="rId4" imgW="1892160" imgH="419040" progId="Equation.3">
                  <p:embed/>
                  <p:pic>
                    <p:nvPicPr>
                      <p:cNvPr id="0" name="Object 10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622800"/>
                        <a:ext cx="3556000" cy="787400"/>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2969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1AF9A66E-93D6-4AA3-95CB-A733753DB166}" type="slidenum">
              <a:rPr lang="en-US" sz="1400"/>
              <a:pPr eaLnBrk="1" hangingPunct="1"/>
              <a:t>26</a:t>
            </a:fld>
            <a:endParaRPr lang="en-US" sz="1400"/>
          </a:p>
        </p:txBody>
      </p:sp>
      <p:sp>
        <p:nvSpPr>
          <p:cNvPr id="29700" name="Rectangle 2"/>
          <p:cNvSpPr>
            <a:spLocks noChangeArrowheads="1"/>
          </p:cNvSpPr>
          <p:nvPr/>
        </p:nvSpPr>
        <p:spPr bwMode="auto">
          <a:xfrm>
            <a:off x="914400" y="76200"/>
            <a:ext cx="7772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600">
                <a:solidFill>
                  <a:schemeClr val="tx2"/>
                </a:solidFill>
                <a:latin typeface="Tahoma" pitchFamily="34" charset="0"/>
              </a:rPr>
              <a:t>Spectral analysis</a:t>
            </a:r>
          </a:p>
        </p:txBody>
      </p:sp>
      <p:sp>
        <p:nvSpPr>
          <p:cNvPr id="29701" name="Text Box 3"/>
          <p:cNvSpPr txBox="1">
            <a:spLocks noChangeArrowheads="1"/>
          </p:cNvSpPr>
          <p:nvPr/>
        </p:nvSpPr>
        <p:spPr bwMode="auto">
          <a:xfrm>
            <a:off x="3886200" y="762000"/>
            <a:ext cx="47418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600" b="1"/>
              <a:t>FFT: </a:t>
            </a:r>
            <a:r>
              <a:rPr lang="en-US" sz="1600" b="1" i="1"/>
              <a:t>Converts a function from amplitude as function </a:t>
            </a:r>
          </a:p>
          <a:p>
            <a:pPr algn="l" eaLnBrk="1" hangingPunct="1"/>
            <a:r>
              <a:rPr lang="en-US" sz="1600" b="1" i="1"/>
              <a:t>          of time to amplitude as function of frequency</a:t>
            </a:r>
          </a:p>
        </p:txBody>
      </p:sp>
      <p:sp>
        <p:nvSpPr>
          <p:cNvPr id="29702" name="Text Box 4"/>
          <p:cNvSpPr txBox="1">
            <a:spLocks noChangeArrowheads="1"/>
          </p:cNvSpPr>
          <p:nvPr/>
        </p:nvSpPr>
        <p:spPr bwMode="auto">
          <a:xfrm>
            <a:off x="228600" y="762000"/>
            <a:ext cx="2895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400" b="1"/>
              <a:t>Aim: To analyze the natural unsteadiness of the separated flow, around a surface piercing</a:t>
            </a:r>
          </a:p>
          <a:p>
            <a:pPr algn="l" eaLnBrk="1" hangingPunct="1"/>
            <a:r>
              <a:rPr lang="en-US" sz="1400" b="1"/>
              <a:t>strut, using FFT.</a:t>
            </a:r>
          </a:p>
        </p:txBody>
      </p:sp>
      <p:pic>
        <p:nvPicPr>
          <p:cNvPr id="2970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729163"/>
            <a:ext cx="1981200" cy="14859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9704" name="Text Box 6"/>
          <p:cNvSpPr txBox="1">
            <a:spLocks noChangeArrowheads="1"/>
          </p:cNvSpPr>
          <p:nvPr/>
        </p:nvSpPr>
        <p:spPr bwMode="auto">
          <a:xfrm>
            <a:off x="5486400" y="2260600"/>
            <a:ext cx="175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200" b="1"/>
              <a:t>Fast Fourier Transform</a:t>
            </a:r>
          </a:p>
        </p:txBody>
      </p:sp>
      <p:pic>
        <p:nvPicPr>
          <p:cNvPr id="29705" name="Picture 7" descr="F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447800"/>
            <a:ext cx="4114800" cy="8001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9706" name="Text Box 8"/>
          <p:cNvSpPr txBox="1">
            <a:spLocks noChangeArrowheads="1"/>
          </p:cNvSpPr>
          <p:nvPr/>
        </p:nvSpPr>
        <p:spPr bwMode="auto">
          <a:xfrm>
            <a:off x="457200" y="61722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a:t>Surface piercing strut</a:t>
            </a:r>
          </a:p>
        </p:txBody>
      </p:sp>
      <p:pic>
        <p:nvPicPr>
          <p:cNvPr id="29707" name="Picture 9" descr="Foil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581400"/>
            <a:ext cx="2100263" cy="2438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9708" name="Text Box 10"/>
          <p:cNvSpPr txBox="1">
            <a:spLocks noChangeArrowheads="1"/>
          </p:cNvSpPr>
          <p:nvPr/>
        </p:nvSpPr>
        <p:spPr bwMode="auto">
          <a:xfrm>
            <a:off x="6781800" y="6248400"/>
            <a:ext cx="1658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b="1"/>
              <a:t>Power spectral density</a:t>
            </a:r>
          </a:p>
          <a:p>
            <a:pPr algn="ctr" eaLnBrk="1" hangingPunct="1"/>
            <a:r>
              <a:rPr lang="en-US" sz="1200" b="1"/>
              <a:t>of wave elevation</a:t>
            </a:r>
          </a:p>
        </p:txBody>
      </p:sp>
      <p:sp>
        <p:nvSpPr>
          <p:cNvPr id="29709" name="Text Box 11"/>
          <p:cNvSpPr txBox="1">
            <a:spLocks noChangeArrowheads="1"/>
          </p:cNvSpPr>
          <p:nvPr/>
        </p:nvSpPr>
        <p:spPr bwMode="auto">
          <a:xfrm>
            <a:off x="3810000" y="4191000"/>
            <a:ext cx="1676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60000"/>
              </a:lnSpc>
            </a:pPr>
            <a:r>
              <a:rPr lang="en-US" sz="1200" b="1">
                <a:cs typeface="Times New Roman" pitchFamily="18" charset="0"/>
              </a:rPr>
              <a:t>Free-surface wave elevation contours</a:t>
            </a:r>
            <a:r>
              <a:rPr lang="en-US"/>
              <a:t> </a:t>
            </a:r>
          </a:p>
        </p:txBody>
      </p:sp>
      <p:pic>
        <p:nvPicPr>
          <p:cNvPr id="29710"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2590800"/>
            <a:ext cx="2557463" cy="15668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9711"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4724400"/>
            <a:ext cx="1828800" cy="14859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9712" name="AutoShape 14"/>
          <p:cNvSpPr>
            <a:spLocks noChangeArrowheads="1"/>
          </p:cNvSpPr>
          <p:nvPr/>
        </p:nvSpPr>
        <p:spPr bwMode="auto">
          <a:xfrm>
            <a:off x="4098925" y="3794125"/>
            <a:ext cx="92075" cy="920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66FF"/>
          </a:solidFill>
          <a:ln w="6350">
            <a:solidFill>
              <a:schemeClr val="tx1"/>
            </a:solidFill>
            <a:miter lim="800000"/>
            <a:headEnd/>
            <a:tailEnd/>
          </a:ln>
        </p:spPr>
        <p:txBody>
          <a:bodyPr wrap="none" anchor="ctr"/>
          <a:lstStyle/>
          <a:p>
            <a:endParaRPr lang="en-US"/>
          </a:p>
        </p:txBody>
      </p:sp>
      <p:sp>
        <p:nvSpPr>
          <p:cNvPr id="29713" name="Text Box 15"/>
          <p:cNvSpPr txBox="1">
            <a:spLocks noChangeArrowheads="1"/>
          </p:cNvSpPr>
          <p:nvPr/>
        </p:nvSpPr>
        <p:spPr bwMode="auto">
          <a:xfrm>
            <a:off x="3854450" y="6278563"/>
            <a:ext cx="1630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b="1"/>
              <a:t>FFT of wave elevation</a:t>
            </a:r>
          </a:p>
        </p:txBody>
      </p:sp>
      <p:pic>
        <p:nvPicPr>
          <p:cNvPr id="29714"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2590800"/>
            <a:ext cx="2057400" cy="15875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9715" name="Text Box 17"/>
          <p:cNvSpPr txBox="1">
            <a:spLocks noChangeArrowheads="1"/>
          </p:cNvSpPr>
          <p:nvPr/>
        </p:nvSpPr>
        <p:spPr bwMode="auto">
          <a:xfrm>
            <a:off x="6705600" y="4191000"/>
            <a:ext cx="1676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60000"/>
              </a:lnSpc>
            </a:pPr>
            <a:r>
              <a:rPr lang="en-US" sz="1200" b="1">
                <a:cs typeface="Times New Roman" pitchFamily="18" charset="0"/>
              </a:rPr>
              <a:t>Time history of wave elevation</a:t>
            </a:r>
            <a:r>
              <a:rPr lang="en-US"/>
              <a:t> </a:t>
            </a:r>
          </a:p>
        </p:txBody>
      </p:sp>
      <p:pic>
        <p:nvPicPr>
          <p:cNvPr id="2971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801813"/>
            <a:ext cx="2133600" cy="17033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3072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35997DF8-5622-426E-86BC-361980D9502A}" type="slidenum">
              <a:rPr lang="en-US" sz="1400"/>
              <a:pPr eaLnBrk="1" hangingPunct="1"/>
              <a:t>27</a:t>
            </a:fld>
            <a:endParaRPr lang="en-US" sz="1400"/>
          </a:p>
        </p:txBody>
      </p:sp>
      <p:sp>
        <p:nvSpPr>
          <p:cNvPr id="30724" name="Rectangle 2"/>
          <p:cNvSpPr>
            <a:spLocks noChangeArrowheads="1"/>
          </p:cNvSpPr>
          <p:nvPr/>
        </p:nvSpPr>
        <p:spPr bwMode="auto">
          <a:xfrm>
            <a:off x="685800" y="0"/>
            <a:ext cx="7772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600">
                <a:solidFill>
                  <a:schemeClr val="tx2"/>
                </a:solidFill>
                <a:latin typeface="Tahoma" pitchFamily="34" charset="0"/>
              </a:rPr>
              <a:t>Uncertainty analysis</a:t>
            </a:r>
          </a:p>
        </p:txBody>
      </p:sp>
      <p:pic>
        <p:nvPicPr>
          <p:cNvPr id="3072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5000" r="-5000"/>
          <a:stretch>
            <a:fillRect/>
          </a:stretch>
        </p:blipFill>
        <p:spPr bwMode="auto">
          <a:xfrm>
            <a:off x="1981200" y="2016125"/>
            <a:ext cx="5334000" cy="43084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0726" name="Rectangle 4"/>
          <p:cNvSpPr>
            <a:spLocks noChangeArrowheads="1"/>
          </p:cNvSpPr>
          <p:nvPr/>
        </p:nvSpPr>
        <p:spPr bwMode="auto">
          <a:xfrm>
            <a:off x="1524000" y="1177925"/>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latin typeface="Tahoma" pitchFamily="34" charset="0"/>
              </a:rPr>
              <a:t>Rigorous methodology for uncertainty assessment using statistical and engineering concepts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3174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7AB6E4E1-A494-4340-96E3-05FB9E8F68A2}" type="slidenum">
              <a:rPr lang="en-US" sz="1400"/>
              <a:pPr eaLnBrk="1" hangingPunct="1"/>
              <a:t>28</a:t>
            </a:fld>
            <a:endParaRPr lang="en-US" sz="1400"/>
          </a:p>
        </p:txBody>
      </p:sp>
      <p:sp>
        <p:nvSpPr>
          <p:cNvPr id="31748" name="Rectangle 1026"/>
          <p:cNvSpPr>
            <a:spLocks noChangeArrowheads="1"/>
          </p:cNvSpPr>
          <p:nvPr/>
        </p:nvSpPr>
        <p:spPr bwMode="auto">
          <a:xfrm>
            <a:off x="762000" y="76200"/>
            <a:ext cx="7772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600">
                <a:solidFill>
                  <a:schemeClr val="tx2"/>
                </a:solidFill>
                <a:latin typeface="Tahoma" pitchFamily="34" charset="0"/>
              </a:rPr>
              <a:t>Dimensional analysis</a:t>
            </a:r>
          </a:p>
        </p:txBody>
      </p:sp>
      <p:sp>
        <p:nvSpPr>
          <p:cNvPr id="31749" name="Text Box 1027"/>
          <p:cNvSpPr txBox="1">
            <a:spLocks noChangeArrowheads="1"/>
          </p:cNvSpPr>
          <p:nvPr/>
        </p:nvSpPr>
        <p:spPr bwMode="auto">
          <a:xfrm>
            <a:off x="304800" y="914400"/>
            <a:ext cx="8686800"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buSzPct val="135000"/>
              <a:buFontTx/>
              <a:buChar char="•"/>
            </a:pPr>
            <a:r>
              <a:rPr lang="en-US" sz="1800" b="1">
                <a:solidFill>
                  <a:schemeClr val="tx2"/>
                </a:solidFill>
              </a:rPr>
              <a:t> </a:t>
            </a:r>
            <a:r>
              <a:rPr lang="en-US" sz="1800" b="1" u="sng"/>
              <a:t>Definition </a:t>
            </a:r>
            <a:r>
              <a:rPr lang="en-US" sz="1800" b="1"/>
              <a:t>: </a:t>
            </a:r>
            <a:r>
              <a:rPr lang="en-US" sz="1600" b="1"/>
              <a:t>Dimensional analysis is a process of formulating fluid mechanics problems in </a:t>
            </a:r>
          </a:p>
          <a:p>
            <a:pPr algn="l" eaLnBrk="1" hangingPunct="1">
              <a:buSzPct val="135000"/>
            </a:pPr>
            <a:r>
              <a:rPr lang="en-US" sz="1600" b="1"/>
              <a:t>                          in terms of non-dimensional variables and parameters.</a:t>
            </a:r>
          </a:p>
          <a:p>
            <a:pPr algn="l" eaLnBrk="1" hangingPunct="1">
              <a:buClr>
                <a:schemeClr val="tx2"/>
              </a:buClr>
              <a:buSzPct val="135000"/>
              <a:buFontTx/>
              <a:buChar char="•"/>
            </a:pPr>
            <a:r>
              <a:rPr lang="en-US" sz="1800" b="1"/>
              <a:t> </a:t>
            </a:r>
            <a:r>
              <a:rPr lang="en-US" sz="1800" b="1" u="sng"/>
              <a:t>Why is it used</a:t>
            </a:r>
            <a:r>
              <a:rPr lang="en-US" sz="1800" b="1"/>
              <a:t> : </a:t>
            </a:r>
          </a:p>
          <a:p>
            <a:pPr lvl="1" algn="l" eaLnBrk="1" hangingPunct="1">
              <a:buClr>
                <a:srgbClr val="0000FF"/>
              </a:buClr>
              <a:buSzPct val="105000"/>
              <a:buFontTx/>
              <a:buChar char="•"/>
            </a:pPr>
            <a:r>
              <a:rPr lang="en-US" sz="1800" b="1"/>
              <a:t> </a:t>
            </a:r>
            <a:r>
              <a:rPr lang="en-US" sz="1600" b="1"/>
              <a:t>Reduction in variables ( If F(A1, A2, … , An) = 0, then f(</a:t>
            </a:r>
            <a:r>
              <a:rPr lang="en-US" sz="1600" b="1">
                <a:latin typeface="Symbol" pitchFamily="18" charset="2"/>
              </a:rPr>
              <a:t>P</a:t>
            </a:r>
            <a:r>
              <a:rPr lang="en-US" sz="1600" b="1"/>
              <a:t>1, </a:t>
            </a:r>
            <a:r>
              <a:rPr lang="en-US" sz="1600" b="1">
                <a:latin typeface="Symbol" pitchFamily="18" charset="2"/>
              </a:rPr>
              <a:t>P</a:t>
            </a:r>
            <a:r>
              <a:rPr lang="en-US" sz="1600" b="1"/>
              <a:t>2, … </a:t>
            </a:r>
            <a:r>
              <a:rPr lang="en-US" sz="1600" b="1">
                <a:latin typeface="Symbol" pitchFamily="18" charset="2"/>
              </a:rPr>
              <a:t>P</a:t>
            </a:r>
            <a:r>
              <a:rPr lang="en-US" sz="1600" b="1"/>
              <a:t>r &lt; n) = 0, </a:t>
            </a:r>
          </a:p>
          <a:p>
            <a:pPr lvl="1" algn="l" eaLnBrk="1" hangingPunct="1">
              <a:buClr>
                <a:srgbClr val="0000FF"/>
              </a:buClr>
              <a:buSzPct val="105000"/>
            </a:pPr>
            <a:r>
              <a:rPr lang="en-US" sz="1600" b="1"/>
              <a:t>    where, F = functional form, Ai = dimensional variables,  </a:t>
            </a:r>
            <a:r>
              <a:rPr lang="en-US" sz="1600" b="1">
                <a:latin typeface="Symbol" pitchFamily="18" charset="2"/>
              </a:rPr>
              <a:t>P</a:t>
            </a:r>
            <a:r>
              <a:rPr lang="en-US" sz="1600" b="1"/>
              <a:t>j = non-dimensional</a:t>
            </a:r>
          </a:p>
          <a:p>
            <a:pPr lvl="1" algn="l" eaLnBrk="1" hangingPunct="1">
              <a:buClr>
                <a:srgbClr val="0000FF"/>
              </a:buClr>
              <a:buSzPct val="105000"/>
            </a:pPr>
            <a:r>
              <a:rPr lang="en-US" sz="1600" b="1"/>
              <a:t>    parameters, m = number of important dimensions, n = number of dimensional variables, r</a:t>
            </a:r>
          </a:p>
          <a:p>
            <a:pPr lvl="1" algn="l" eaLnBrk="1" hangingPunct="1">
              <a:buClr>
                <a:srgbClr val="0000FF"/>
              </a:buClr>
              <a:buSzPct val="105000"/>
            </a:pPr>
            <a:r>
              <a:rPr lang="en-US" sz="1600" b="1"/>
              <a:t>    = n – m ). Thereby the number of experiments required to determine f vs. F is reduced.</a:t>
            </a:r>
          </a:p>
          <a:p>
            <a:pPr lvl="1" algn="l" eaLnBrk="1" hangingPunct="1">
              <a:buClr>
                <a:srgbClr val="0000FF"/>
              </a:buClr>
              <a:buSzPct val="135000"/>
              <a:buFontTx/>
              <a:buChar char="•"/>
            </a:pPr>
            <a:r>
              <a:rPr lang="en-US" sz="1600" b="1"/>
              <a:t> Helps in understanding physics</a:t>
            </a:r>
          </a:p>
          <a:p>
            <a:pPr lvl="1" algn="l" eaLnBrk="1" hangingPunct="1">
              <a:buClr>
                <a:srgbClr val="0000FF"/>
              </a:buClr>
              <a:buSzPct val="135000"/>
              <a:buFontTx/>
              <a:buChar char="•"/>
            </a:pPr>
            <a:r>
              <a:rPr lang="en-US" sz="1600" b="1"/>
              <a:t> Useful in data analysis and modeling</a:t>
            </a:r>
          </a:p>
          <a:p>
            <a:pPr lvl="1" algn="l" eaLnBrk="1" hangingPunct="1">
              <a:buClr>
                <a:srgbClr val="0000FF"/>
              </a:buClr>
              <a:buSzPct val="135000"/>
              <a:buFontTx/>
              <a:buChar char="•"/>
            </a:pPr>
            <a:r>
              <a:rPr lang="en-US" sz="1600" b="1"/>
              <a:t> Enables scaling of different physical dimensions and fluid properties</a:t>
            </a:r>
          </a:p>
          <a:p>
            <a:pPr lvl="1" algn="l" eaLnBrk="1" hangingPunct="1">
              <a:buClr>
                <a:srgbClr val="0000FF"/>
              </a:buClr>
              <a:buFontTx/>
              <a:buChar char="•"/>
            </a:pPr>
            <a:endParaRPr lang="en-US" sz="1600" b="1"/>
          </a:p>
        </p:txBody>
      </p:sp>
      <p:sp>
        <p:nvSpPr>
          <p:cNvPr id="31750" name="Text Box 1028"/>
          <p:cNvSpPr txBox="1">
            <a:spLocks noChangeArrowheads="1"/>
          </p:cNvSpPr>
          <p:nvPr/>
        </p:nvSpPr>
        <p:spPr bwMode="auto">
          <a:xfrm>
            <a:off x="3962400" y="3505200"/>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800" b="1" u="sng"/>
              <a:t>Example</a:t>
            </a:r>
          </a:p>
        </p:txBody>
      </p:sp>
      <p:grpSp>
        <p:nvGrpSpPr>
          <p:cNvPr id="31751" name="Group 1029"/>
          <p:cNvGrpSpPr>
            <a:grpSpLocks/>
          </p:cNvGrpSpPr>
          <p:nvPr/>
        </p:nvGrpSpPr>
        <p:grpSpPr bwMode="auto">
          <a:xfrm>
            <a:off x="152400" y="3581400"/>
            <a:ext cx="8991600" cy="2774950"/>
            <a:chOff x="96" y="2256"/>
            <a:chExt cx="5376" cy="1748"/>
          </a:xfrm>
        </p:grpSpPr>
        <p:grpSp>
          <p:nvGrpSpPr>
            <p:cNvPr id="31753" name="Group 1030"/>
            <p:cNvGrpSpPr>
              <a:grpSpLocks/>
            </p:cNvGrpSpPr>
            <p:nvPr/>
          </p:nvGrpSpPr>
          <p:grpSpPr bwMode="auto">
            <a:xfrm>
              <a:off x="96" y="2496"/>
              <a:ext cx="1872" cy="1508"/>
              <a:chOff x="96" y="2496"/>
              <a:chExt cx="1872" cy="1508"/>
            </a:xfrm>
          </p:grpSpPr>
          <p:pic>
            <p:nvPicPr>
              <p:cNvPr id="31758" name="Picture 1031" descr="vor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496"/>
                <a:ext cx="1872" cy="128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1759" name="Text Box 1032"/>
              <p:cNvSpPr txBox="1">
                <a:spLocks noChangeArrowheads="1"/>
              </p:cNvSpPr>
              <p:nvPr/>
            </p:nvSpPr>
            <p:spPr bwMode="auto">
              <a:xfrm>
                <a:off x="96" y="3792"/>
                <a:ext cx="180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600" b="1"/>
                  <a:t>Vortex shedding behind cylinder</a:t>
                </a:r>
              </a:p>
            </p:txBody>
          </p:sp>
        </p:grpSp>
        <p:grpSp>
          <p:nvGrpSpPr>
            <p:cNvPr id="31754" name="Group 1033"/>
            <p:cNvGrpSpPr>
              <a:grpSpLocks/>
            </p:cNvGrpSpPr>
            <p:nvPr/>
          </p:nvGrpSpPr>
          <p:grpSpPr bwMode="auto">
            <a:xfrm>
              <a:off x="3398" y="2256"/>
              <a:ext cx="2074" cy="1344"/>
              <a:chOff x="3062" y="2352"/>
              <a:chExt cx="2266" cy="1510"/>
            </a:xfrm>
          </p:grpSpPr>
          <p:sp>
            <p:nvSpPr>
              <p:cNvPr id="31756" name="Text Box 1034"/>
              <p:cNvSpPr txBox="1">
                <a:spLocks noChangeArrowheads="1"/>
              </p:cNvSpPr>
              <p:nvPr/>
            </p:nvSpPr>
            <p:spPr bwMode="auto">
              <a:xfrm>
                <a:off x="3062" y="2352"/>
                <a:ext cx="2266"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600" b="1"/>
                  <a:t>Drag = f(V, L, r, m, c, t, e, T, etc.)</a:t>
                </a:r>
              </a:p>
              <a:p>
                <a:pPr algn="l" eaLnBrk="1" hangingPunct="1"/>
                <a:r>
                  <a:rPr lang="en-US" sz="1600" b="1"/>
                  <a:t>From dimensional analysis</a:t>
                </a:r>
                <a:r>
                  <a:rPr lang="en-US"/>
                  <a:t>,</a:t>
                </a:r>
              </a:p>
            </p:txBody>
          </p:sp>
          <p:pic>
            <p:nvPicPr>
              <p:cNvPr id="31757" name="Picture 1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2880"/>
                <a:ext cx="2064" cy="98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pic>
          <p:nvPicPr>
            <p:cNvPr id="31755" name="Picture 1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 y="2832"/>
              <a:ext cx="1344" cy="67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sp>
        <p:nvSpPr>
          <p:cNvPr id="31752" name="Text Box 1037"/>
          <p:cNvSpPr txBox="1">
            <a:spLocks noChangeArrowheads="1"/>
          </p:cNvSpPr>
          <p:nvPr/>
        </p:nvSpPr>
        <p:spPr bwMode="auto">
          <a:xfrm>
            <a:off x="3689350" y="5943600"/>
            <a:ext cx="5149850" cy="527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a:t>Examples of dimensionless quantities</a:t>
            </a:r>
            <a:r>
              <a:rPr lang="en-US" sz="1400" b="1">
                <a:solidFill>
                  <a:schemeClr val="tx2"/>
                </a:solidFill>
              </a:rPr>
              <a:t> : </a:t>
            </a:r>
            <a:r>
              <a:rPr lang="en-US" sz="1400" b="1">
                <a:solidFill>
                  <a:schemeClr val="folHlink"/>
                </a:solidFill>
              </a:rPr>
              <a:t>Reynolds number, Froude</a:t>
            </a:r>
          </a:p>
          <a:p>
            <a:pPr algn="ctr" eaLnBrk="1" hangingPunct="1"/>
            <a:r>
              <a:rPr lang="en-US" sz="1400" b="1">
                <a:solidFill>
                  <a:schemeClr val="folHlink"/>
                </a:solidFill>
              </a:rPr>
              <a:t>Number, Strouhal number, Euler number, etc</a:t>
            </a:r>
            <a:r>
              <a:rPr lang="en-US" sz="1400" b="1">
                <a:solidFill>
                  <a:schemeClr val="accent1"/>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3277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07FE177C-7F01-4303-8D02-A159A5F98733}" type="slidenum">
              <a:rPr lang="en-US" sz="1400"/>
              <a:pPr eaLnBrk="1" hangingPunct="1"/>
              <a:t>29</a:t>
            </a:fld>
            <a:endParaRPr lang="en-US" sz="1400"/>
          </a:p>
        </p:txBody>
      </p:sp>
      <p:sp>
        <p:nvSpPr>
          <p:cNvPr id="32772" name="Rectangle 2"/>
          <p:cNvSpPr>
            <a:spLocks noChangeArrowheads="1"/>
          </p:cNvSpPr>
          <p:nvPr/>
        </p:nvSpPr>
        <p:spPr bwMode="auto">
          <a:xfrm>
            <a:off x="5334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600">
                <a:solidFill>
                  <a:schemeClr val="tx2"/>
                </a:solidFill>
                <a:latin typeface="Tahoma" pitchFamily="34" charset="0"/>
              </a:rPr>
              <a:t>Similarity and model testing</a:t>
            </a:r>
          </a:p>
        </p:txBody>
      </p:sp>
      <p:sp>
        <p:nvSpPr>
          <p:cNvPr id="32773" name="Text Box 4"/>
          <p:cNvSpPr txBox="1">
            <a:spLocks noChangeArrowheads="1"/>
          </p:cNvSpPr>
          <p:nvPr/>
        </p:nvSpPr>
        <p:spPr bwMode="auto">
          <a:xfrm>
            <a:off x="381000" y="838200"/>
            <a:ext cx="8382000"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buSzPct val="135000"/>
              <a:buFontTx/>
              <a:buChar char="•"/>
            </a:pPr>
            <a:r>
              <a:rPr lang="en-US" sz="1800" b="1">
                <a:solidFill>
                  <a:schemeClr val="tx2"/>
                </a:solidFill>
              </a:rPr>
              <a:t> </a:t>
            </a:r>
            <a:r>
              <a:rPr lang="en-US" sz="1800" b="1" u="sng"/>
              <a:t>Definition </a:t>
            </a:r>
            <a:r>
              <a:rPr lang="en-US" sz="1800" b="1"/>
              <a:t>: </a:t>
            </a:r>
            <a:r>
              <a:rPr lang="en-US" sz="1600" b="1"/>
              <a:t>Flow conditions for a model test are completely similar if all relevant dimensionless parameters have the same corresponding values for model and prototype.</a:t>
            </a:r>
          </a:p>
          <a:p>
            <a:pPr lvl="1" algn="l" eaLnBrk="1" hangingPunct="1">
              <a:buClr>
                <a:srgbClr val="0000FF"/>
              </a:buClr>
              <a:buSzPct val="120000"/>
              <a:buFontTx/>
              <a:buChar char="•"/>
            </a:pPr>
            <a:r>
              <a:rPr lang="en-US" sz="1600" b="1"/>
              <a:t> </a:t>
            </a:r>
            <a:r>
              <a:rPr lang="en-US" sz="1600" b="1">
                <a:latin typeface="Symbol" pitchFamily="18" charset="2"/>
              </a:rPr>
              <a:t>P</a:t>
            </a:r>
            <a:r>
              <a:rPr lang="en-US" sz="1600" b="1"/>
              <a:t>i model = </a:t>
            </a:r>
            <a:r>
              <a:rPr lang="en-US" sz="1600" b="1">
                <a:latin typeface="Symbol" pitchFamily="18" charset="2"/>
              </a:rPr>
              <a:t>P</a:t>
            </a:r>
            <a:r>
              <a:rPr lang="en-US" sz="1600" b="1"/>
              <a:t>i prototype i = 1</a:t>
            </a:r>
          </a:p>
          <a:p>
            <a:pPr lvl="1" algn="l" eaLnBrk="1" hangingPunct="1">
              <a:buClr>
                <a:srgbClr val="0000FF"/>
              </a:buClr>
              <a:buSzPct val="120000"/>
              <a:buFontTx/>
              <a:buChar char="•"/>
            </a:pPr>
            <a:r>
              <a:rPr lang="en-US" sz="1600" b="1"/>
              <a:t> Enables extrapolation from model to full scale</a:t>
            </a:r>
          </a:p>
          <a:p>
            <a:pPr lvl="1" algn="l" eaLnBrk="1" hangingPunct="1">
              <a:buClr>
                <a:srgbClr val="0000FF"/>
              </a:buClr>
              <a:buSzPct val="120000"/>
              <a:buFontTx/>
              <a:buChar char="•"/>
            </a:pPr>
            <a:r>
              <a:rPr lang="en-US" sz="1600" b="1"/>
              <a:t> However, complete similarity usually not possible. Therefore, often it is necessary to</a:t>
            </a:r>
          </a:p>
          <a:p>
            <a:pPr lvl="1" algn="l" eaLnBrk="1" hangingPunct="1">
              <a:buClr>
                <a:srgbClr val="0000FF"/>
              </a:buClr>
              <a:buSzPct val="120000"/>
            </a:pPr>
            <a:r>
              <a:rPr lang="en-US" sz="1600" b="1"/>
              <a:t>   use   Re, or   Fr, or Ma scaling, i.e., select most important </a:t>
            </a:r>
            <a:r>
              <a:rPr lang="en-US" sz="1600" b="1">
                <a:latin typeface="Symbol" pitchFamily="18" charset="2"/>
              </a:rPr>
              <a:t>P </a:t>
            </a:r>
            <a:r>
              <a:rPr lang="en-US" sz="1600" b="1"/>
              <a:t>and accommodate others</a:t>
            </a:r>
          </a:p>
          <a:p>
            <a:pPr lvl="1" algn="l" eaLnBrk="1" hangingPunct="1">
              <a:buClr>
                <a:srgbClr val="0000FF"/>
              </a:buClr>
              <a:buSzPct val="120000"/>
            </a:pPr>
            <a:r>
              <a:rPr lang="en-US" sz="1600" b="1"/>
              <a:t>   as best possible.</a:t>
            </a:r>
          </a:p>
          <a:p>
            <a:pPr algn="l" eaLnBrk="1" hangingPunct="1">
              <a:buClr>
                <a:schemeClr val="tx2"/>
              </a:buClr>
              <a:buSzPct val="135000"/>
              <a:buFontTx/>
              <a:buChar char="•"/>
            </a:pPr>
            <a:r>
              <a:rPr lang="en-US" sz="1800" b="1"/>
              <a:t> </a:t>
            </a:r>
            <a:r>
              <a:rPr lang="en-US" sz="1800" b="1" u="sng"/>
              <a:t>Types of similarity</a:t>
            </a:r>
            <a:r>
              <a:rPr lang="en-US" sz="1800" b="1"/>
              <a:t>: </a:t>
            </a:r>
          </a:p>
          <a:p>
            <a:pPr lvl="1" algn="l" eaLnBrk="1" hangingPunct="1">
              <a:buClr>
                <a:srgbClr val="0000FF"/>
              </a:buClr>
              <a:buSzPct val="120000"/>
              <a:buFontTx/>
              <a:buChar char="•"/>
            </a:pPr>
            <a:r>
              <a:rPr lang="en-US" sz="1800" b="1"/>
              <a:t> </a:t>
            </a:r>
            <a:r>
              <a:rPr lang="en-US" sz="1600" b="1"/>
              <a:t>Geometric Similarity : all body dimensions in all three coordinates have the same</a:t>
            </a:r>
          </a:p>
          <a:p>
            <a:pPr lvl="1" algn="l" eaLnBrk="1" hangingPunct="1">
              <a:buClr>
                <a:srgbClr val="0000FF"/>
              </a:buClr>
              <a:buSzPct val="120000"/>
            </a:pPr>
            <a:r>
              <a:rPr lang="en-US" sz="1600" b="1"/>
              <a:t>    linear-scale ratios.</a:t>
            </a:r>
          </a:p>
          <a:p>
            <a:pPr lvl="1" algn="l" eaLnBrk="1" hangingPunct="1">
              <a:buClr>
                <a:srgbClr val="0000FF"/>
              </a:buClr>
              <a:buSzPct val="120000"/>
              <a:buFontTx/>
              <a:buChar char="•"/>
            </a:pPr>
            <a:r>
              <a:rPr lang="en-US" sz="1600" b="1"/>
              <a:t> Kinematic Similarity : homologous (same relative position) particles lie at homologous</a:t>
            </a:r>
          </a:p>
          <a:p>
            <a:pPr lvl="1" algn="l" eaLnBrk="1" hangingPunct="1">
              <a:buClr>
                <a:srgbClr val="0000FF"/>
              </a:buClr>
              <a:buSzPct val="120000"/>
            </a:pPr>
            <a:r>
              <a:rPr lang="en-US" sz="1600" b="1"/>
              <a:t>   points at homologous times.</a:t>
            </a:r>
          </a:p>
          <a:p>
            <a:pPr lvl="1" algn="l" eaLnBrk="1" hangingPunct="1">
              <a:buClr>
                <a:srgbClr val="0000FF"/>
              </a:buClr>
              <a:buSzPct val="120000"/>
              <a:buFontTx/>
              <a:buChar char="•"/>
            </a:pPr>
            <a:r>
              <a:rPr lang="en-US" sz="1600" b="1"/>
              <a:t> Dynamic Similarity : in addition to the requirements for kinematic similarity the model</a:t>
            </a:r>
          </a:p>
          <a:p>
            <a:pPr lvl="1" algn="l" eaLnBrk="1" hangingPunct="1">
              <a:buClr>
                <a:srgbClr val="0000FF"/>
              </a:buClr>
              <a:buSzPct val="120000"/>
            </a:pPr>
            <a:r>
              <a:rPr lang="en-US" sz="1600" b="1"/>
              <a:t>   and prototype forces must be in a constant ratio.</a:t>
            </a:r>
          </a:p>
        </p:txBody>
      </p:sp>
      <p:pic>
        <p:nvPicPr>
          <p:cNvPr id="3277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495800"/>
            <a:ext cx="2286000" cy="2006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277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495800"/>
            <a:ext cx="11620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xfrm>
            <a:off x="30480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112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B404DCD9-0A34-4EF8-851E-427D7FE534F1}" type="slidenum">
              <a:rPr lang="en-US" sz="1400"/>
              <a:pPr eaLnBrk="1" hangingPunct="1"/>
              <a:t>3</a:t>
            </a:fld>
            <a:endParaRPr lang="en-US" sz="1400"/>
          </a:p>
        </p:txBody>
      </p:sp>
      <p:sp>
        <p:nvSpPr>
          <p:cNvPr id="11268" name="Rectangle 2"/>
          <p:cNvSpPr>
            <a:spLocks noGrp="1" noChangeArrowheads="1"/>
          </p:cNvSpPr>
          <p:nvPr>
            <p:ph type="title"/>
          </p:nvPr>
        </p:nvSpPr>
        <p:spPr>
          <a:xfrm>
            <a:off x="1057275" y="0"/>
            <a:ext cx="7400925" cy="838200"/>
          </a:xfrm>
        </p:spPr>
        <p:txBody>
          <a:bodyPr/>
          <a:lstStyle/>
          <a:p>
            <a:pPr eaLnBrk="1" hangingPunct="1"/>
            <a:r>
              <a:rPr lang="en-US" smtClean="0"/>
              <a:t>History</a:t>
            </a:r>
          </a:p>
        </p:txBody>
      </p:sp>
      <p:pic>
        <p:nvPicPr>
          <p:cNvPr id="11269" name="Picture 4" descr="archime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10890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New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47800"/>
            <a:ext cx="11445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leibni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447800"/>
            <a:ext cx="114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eul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14478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descr="bernoull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447800"/>
            <a:ext cx="11890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descr="Navi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962400"/>
            <a:ext cx="11890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Stok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800" y="3962400"/>
            <a:ext cx="1231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2" descr="reynold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962400"/>
            <a:ext cx="119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3" descr="Prandt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3962400"/>
            <a:ext cx="1104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14"/>
          <p:cNvSpPr txBox="1">
            <a:spLocks noChangeArrowheads="1"/>
          </p:cNvSpPr>
          <p:nvPr/>
        </p:nvSpPr>
        <p:spPr bwMode="auto">
          <a:xfrm>
            <a:off x="609600" y="838200"/>
            <a:ext cx="4854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a:latin typeface="Tahoma" pitchFamily="34" charset="0"/>
              </a:rPr>
              <a:t>Faces of Fluid Mechanics</a:t>
            </a:r>
          </a:p>
        </p:txBody>
      </p:sp>
      <p:sp>
        <p:nvSpPr>
          <p:cNvPr id="11279" name="Text Box 15"/>
          <p:cNvSpPr txBox="1">
            <a:spLocks noChangeArrowheads="1"/>
          </p:cNvSpPr>
          <p:nvPr/>
        </p:nvSpPr>
        <p:spPr bwMode="auto">
          <a:xfrm>
            <a:off x="593725" y="3843338"/>
            <a:ext cx="131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endParaRPr lang="en-US">
              <a:latin typeface="Tahoma" pitchFamily="34" charset="0"/>
            </a:endParaRPr>
          </a:p>
        </p:txBody>
      </p:sp>
      <p:sp>
        <p:nvSpPr>
          <p:cNvPr id="11280" name="Text Box 16"/>
          <p:cNvSpPr txBox="1">
            <a:spLocks noChangeArrowheads="1"/>
          </p:cNvSpPr>
          <p:nvPr/>
        </p:nvSpPr>
        <p:spPr bwMode="auto">
          <a:xfrm>
            <a:off x="381000" y="2971800"/>
            <a:ext cx="1692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Archimedes</a:t>
            </a:r>
          </a:p>
          <a:p>
            <a:pPr algn="ctr" eaLnBrk="1" hangingPunct="1"/>
            <a:r>
              <a:rPr lang="en-US" sz="1600">
                <a:latin typeface="Tahoma" pitchFamily="34" charset="0"/>
              </a:rPr>
              <a:t>(C. 287-212 BC)</a:t>
            </a:r>
          </a:p>
        </p:txBody>
      </p:sp>
      <p:sp>
        <p:nvSpPr>
          <p:cNvPr id="11281" name="Text Box 18"/>
          <p:cNvSpPr txBox="1">
            <a:spLocks noChangeArrowheads="1"/>
          </p:cNvSpPr>
          <p:nvPr/>
        </p:nvSpPr>
        <p:spPr bwMode="auto">
          <a:xfrm>
            <a:off x="2133600" y="29718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Newton</a:t>
            </a:r>
          </a:p>
          <a:p>
            <a:pPr algn="ctr" eaLnBrk="1" hangingPunct="1"/>
            <a:r>
              <a:rPr lang="en-US" sz="1600">
                <a:latin typeface="Tahoma" pitchFamily="34" charset="0"/>
              </a:rPr>
              <a:t>(1642-1727)</a:t>
            </a:r>
          </a:p>
        </p:txBody>
      </p:sp>
      <p:sp>
        <p:nvSpPr>
          <p:cNvPr id="11282" name="Text Box 20"/>
          <p:cNvSpPr txBox="1">
            <a:spLocks noChangeArrowheads="1"/>
          </p:cNvSpPr>
          <p:nvPr/>
        </p:nvSpPr>
        <p:spPr bwMode="auto">
          <a:xfrm>
            <a:off x="3886200" y="29718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Leibniz</a:t>
            </a:r>
          </a:p>
          <a:p>
            <a:pPr algn="l" eaLnBrk="1" hangingPunct="1"/>
            <a:r>
              <a:rPr lang="en-US" sz="1600">
                <a:latin typeface="Tahoma" pitchFamily="34" charset="0"/>
              </a:rPr>
              <a:t>(1646-1716)</a:t>
            </a:r>
          </a:p>
        </p:txBody>
      </p:sp>
      <p:sp>
        <p:nvSpPr>
          <p:cNvPr id="11283" name="Text Box 21"/>
          <p:cNvSpPr txBox="1">
            <a:spLocks noChangeArrowheads="1"/>
          </p:cNvSpPr>
          <p:nvPr/>
        </p:nvSpPr>
        <p:spPr bwMode="auto">
          <a:xfrm>
            <a:off x="7391400" y="29718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Euler</a:t>
            </a:r>
          </a:p>
          <a:p>
            <a:pPr algn="ctr" eaLnBrk="1" hangingPunct="1"/>
            <a:r>
              <a:rPr lang="en-US" sz="1600">
                <a:latin typeface="Tahoma" pitchFamily="34" charset="0"/>
              </a:rPr>
              <a:t>(1707-1783)</a:t>
            </a:r>
          </a:p>
        </p:txBody>
      </p:sp>
      <p:sp>
        <p:nvSpPr>
          <p:cNvPr id="11284" name="Text Box 24"/>
          <p:cNvSpPr txBox="1">
            <a:spLocks noChangeArrowheads="1"/>
          </p:cNvSpPr>
          <p:nvPr/>
        </p:nvSpPr>
        <p:spPr bwMode="auto">
          <a:xfrm>
            <a:off x="304800" y="5410200"/>
            <a:ext cx="1303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Navier</a:t>
            </a:r>
          </a:p>
          <a:p>
            <a:pPr algn="ctr" eaLnBrk="1" hangingPunct="1"/>
            <a:r>
              <a:rPr lang="en-US" sz="1600">
                <a:latin typeface="Tahoma" pitchFamily="34" charset="0"/>
              </a:rPr>
              <a:t>(1785-1836)</a:t>
            </a:r>
          </a:p>
        </p:txBody>
      </p:sp>
      <p:sp>
        <p:nvSpPr>
          <p:cNvPr id="11285" name="Text Box 25"/>
          <p:cNvSpPr txBox="1">
            <a:spLocks noChangeArrowheads="1"/>
          </p:cNvSpPr>
          <p:nvPr/>
        </p:nvSpPr>
        <p:spPr bwMode="auto">
          <a:xfrm>
            <a:off x="1752600" y="5410200"/>
            <a:ext cx="1303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Stokes</a:t>
            </a:r>
          </a:p>
          <a:p>
            <a:pPr algn="ctr" eaLnBrk="1" hangingPunct="1"/>
            <a:r>
              <a:rPr lang="en-US" sz="1600">
                <a:latin typeface="Tahoma" pitchFamily="34" charset="0"/>
              </a:rPr>
              <a:t>(1819-1903)</a:t>
            </a:r>
          </a:p>
        </p:txBody>
      </p:sp>
      <p:sp>
        <p:nvSpPr>
          <p:cNvPr id="11286" name="Text Box 26"/>
          <p:cNvSpPr txBox="1">
            <a:spLocks noChangeArrowheads="1"/>
          </p:cNvSpPr>
          <p:nvPr/>
        </p:nvSpPr>
        <p:spPr bwMode="auto">
          <a:xfrm>
            <a:off x="3276600" y="5486400"/>
            <a:ext cx="1303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Reynolds</a:t>
            </a:r>
          </a:p>
          <a:p>
            <a:pPr algn="ctr" eaLnBrk="1" hangingPunct="1"/>
            <a:r>
              <a:rPr lang="en-US" sz="1600">
                <a:latin typeface="Tahoma" pitchFamily="34" charset="0"/>
              </a:rPr>
              <a:t>(1842-1912)</a:t>
            </a:r>
          </a:p>
        </p:txBody>
      </p:sp>
      <p:sp>
        <p:nvSpPr>
          <p:cNvPr id="11287" name="Text Box 27"/>
          <p:cNvSpPr txBox="1">
            <a:spLocks noChangeArrowheads="1"/>
          </p:cNvSpPr>
          <p:nvPr/>
        </p:nvSpPr>
        <p:spPr bwMode="auto">
          <a:xfrm>
            <a:off x="4705350" y="5467350"/>
            <a:ext cx="1303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Prandtl</a:t>
            </a:r>
          </a:p>
          <a:p>
            <a:pPr algn="ctr" eaLnBrk="1" hangingPunct="1"/>
            <a:r>
              <a:rPr lang="en-US" sz="1600">
                <a:latin typeface="Tahoma" pitchFamily="34" charset="0"/>
              </a:rPr>
              <a:t>(1875-1953)</a:t>
            </a:r>
          </a:p>
        </p:txBody>
      </p:sp>
      <p:sp>
        <p:nvSpPr>
          <p:cNvPr id="11288" name="Text Box 28"/>
          <p:cNvSpPr txBox="1">
            <a:spLocks noChangeArrowheads="1"/>
          </p:cNvSpPr>
          <p:nvPr/>
        </p:nvSpPr>
        <p:spPr bwMode="auto">
          <a:xfrm>
            <a:off x="5638800" y="30480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Bernoulli</a:t>
            </a:r>
          </a:p>
          <a:p>
            <a:pPr algn="ctr" eaLnBrk="1" hangingPunct="1"/>
            <a:r>
              <a:rPr lang="en-US" sz="1600">
                <a:latin typeface="Tahoma" pitchFamily="34" charset="0"/>
              </a:rPr>
              <a:t>(1667-1748)</a:t>
            </a:r>
          </a:p>
        </p:txBody>
      </p:sp>
      <p:pic>
        <p:nvPicPr>
          <p:cNvPr id="11289" name="Picture 30" descr="Taylor_Geoffrey">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26163" y="3962400"/>
            <a:ext cx="1217612"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0" name="Text Box 31"/>
          <p:cNvSpPr txBox="1">
            <a:spLocks noChangeArrowheads="1"/>
          </p:cNvSpPr>
          <p:nvPr/>
        </p:nvSpPr>
        <p:spPr bwMode="auto">
          <a:xfrm>
            <a:off x="6115050" y="5457825"/>
            <a:ext cx="1303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a:latin typeface="Tahoma" pitchFamily="34" charset="0"/>
              </a:rPr>
              <a:t>Taylor</a:t>
            </a:r>
          </a:p>
          <a:p>
            <a:pPr algn="ctr" eaLnBrk="1" hangingPunct="1"/>
            <a:r>
              <a:rPr lang="en-US" sz="1600">
                <a:latin typeface="Tahoma" pitchFamily="34" charset="0"/>
              </a:rPr>
              <a:t>(1886-1975)</a:t>
            </a:r>
          </a:p>
        </p:txBody>
      </p:sp>
      <p:sp>
        <p:nvSpPr>
          <p:cNvPr id="27" name="Text Box 31"/>
          <p:cNvSpPr txBox="1">
            <a:spLocks noChangeArrowheads="1"/>
          </p:cNvSpPr>
          <p:nvPr/>
        </p:nvSpPr>
        <p:spPr bwMode="auto">
          <a:xfrm>
            <a:off x="7467600" y="5448300"/>
            <a:ext cx="1546225" cy="646113"/>
          </a:xfrm>
          <a:prstGeom prst="rect">
            <a:avLst/>
          </a:prstGeom>
          <a:noFill/>
          <a:ln w="9525">
            <a:noFill/>
            <a:miter lim="800000"/>
            <a:headEnd/>
            <a:tailEnd/>
          </a:ln>
        </p:spPr>
        <p:txBody>
          <a:bodyPr wrap="none">
            <a:spAutoFit/>
          </a:bodyPr>
          <a:lstStyle/>
          <a:p>
            <a:pPr algn="ctr">
              <a:defRPr/>
            </a:pPr>
            <a:r>
              <a:rPr lang="en-US" sz="2000" dirty="0" err="1">
                <a:latin typeface="+mn-lt"/>
              </a:rPr>
              <a:t>Kolmogorov</a:t>
            </a:r>
            <a:endParaRPr lang="en-US" sz="2000" dirty="0">
              <a:latin typeface="+mn-lt"/>
            </a:endParaRPr>
          </a:p>
          <a:p>
            <a:pPr algn="ctr">
              <a:defRPr/>
            </a:pPr>
            <a:r>
              <a:rPr lang="en-US" sz="1600" dirty="0">
                <a:latin typeface="Tahoma" pitchFamily="34" charset="0"/>
              </a:rPr>
              <a:t>(1903-1987)</a:t>
            </a:r>
          </a:p>
        </p:txBody>
      </p:sp>
      <p:pic>
        <p:nvPicPr>
          <p:cNvPr id="11292"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0" y="3962400"/>
            <a:ext cx="113665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3379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88D3FAB1-A4DA-48B4-907C-00069C6620B7}" type="slidenum">
              <a:rPr lang="en-US" sz="1400"/>
              <a:pPr eaLnBrk="1" hangingPunct="1"/>
              <a:t>30</a:t>
            </a:fld>
            <a:endParaRPr lang="en-US" sz="1400"/>
          </a:p>
        </p:txBody>
      </p:sp>
      <p:sp>
        <p:nvSpPr>
          <p:cNvPr id="33796" name="Footer Placeholder 1"/>
          <p:cNvSpPr txBox="1">
            <a:spLocks/>
          </p:cNvSpPr>
          <p:nvPr/>
        </p:nvSpPr>
        <p:spPr bwMode="auto">
          <a:xfrm>
            <a:off x="3103563" y="636746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a:t>57:020 Fluid Mechanics</a:t>
            </a:r>
          </a:p>
        </p:txBody>
      </p:sp>
      <p:sp>
        <p:nvSpPr>
          <p:cNvPr id="33797" name="Slide Number Placeholder 2"/>
          <p:cNvSpPr txBox="1">
            <a:spLocks/>
          </p:cNvSpPr>
          <p:nvPr/>
        </p:nvSpPr>
        <p:spPr bwMode="auto">
          <a:xfrm>
            <a:off x="6532563" y="636746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40D1A8A5-D1EB-4BE1-9D30-2CCEFBAB9A6D}" type="slidenum">
              <a:rPr lang="en-US" sz="1400"/>
              <a:pPr eaLnBrk="1" hangingPunct="1"/>
              <a:t>30</a:t>
            </a:fld>
            <a:endParaRPr lang="en-US" sz="1400"/>
          </a:p>
        </p:txBody>
      </p:sp>
      <p:sp>
        <p:nvSpPr>
          <p:cNvPr id="33798" name="Rectangle 2"/>
          <p:cNvSpPr>
            <a:spLocks noChangeArrowheads="1"/>
          </p:cNvSpPr>
          <p:nvPr/>
        </p:nvSpPr>
        <p:spPr bwMode="auto">
          <a:xfrm>
            <a:off x="5334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600" dirty="0">
                <a:solidFill>
                  <a:schemeClr val="tx2"/>
                </a:solidFill>
                <a:latin typeface="Tahoma" pitchFamily="34" charset="0"/>
              </a:rPr>
              <a:t>Particle Image Velocimetry (PIV)</a:t>
            </a:r>
          </a:p>
        </p:txBody>
      </p:sp>
      <p:sp>
        <p:nvSpPr>
          <p:cNvPr id="33799" name="Text Box 4"/>
          <p:cNvSpPr txBox="1">
            <a:spLocks noChangeArrowheads="1"/>
          </p:cNvSpPr>
          <p:nvPr/>
        </p:nvSpPr>
        <p:spPr bwMode="auto">
          <a:xfrm>
            <a:off x="381000" y="838200"/>
            <a:ext cx="8382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buSzPct val="135000"/>
              <a:buFontTx/>
              <a:buChar char="•"/>
            </a:pPr>
            <a:r>
              <a:rPr lang="en-US" sz="1800" b="1">
                <a:solidFill>
                  <a:schemeClr val="tx2"/>
                </a:solidFill>
              </a:rPr>
              <a:t> </a:t>
            </a:r>
            <a:r>
              <a:rPr lang="en-US" sz="1800" b="1" u="sng"/>
              <a:t>Definition </a:t>
            </a:r>
            <a:r>
              <a:rPr lang="en-US" sz="1800" b="1"/>
              <a:t>: </a:t>
            </a:r>
            <a:r>
              <a:rPr lang="en-US" sz="1600"/>
              <a:t>PIV measures whole velocity fields by taking two images shortly after each other and calculating the distance individual particles travelled within this time. From the known time difference and the measured displacement the velocity is calculated.</a:t>
            </a:r>
          </a:p>
          <a:p>
            <a:pPr algn="l" eaLnBrk="1" hangingPunct="1">
              <a:buSzPct val="135000"/>
              <a:buFontTx/>
              <a:buChar char="•"/>
            </a:pPr>
            <a:endParaRPr lang="en-US" sz="1600" b="1"/>
          </a:p>
          <a:p>
            <a:pPr lvl="1" algn="l" eaLnBrk="1" hangingPunct="1">
              <a:buClr>
                <a:srgbClr val="0000FF"/>
              </a:buClr>
              <a:buSzPct val="120000"/>
              <a:buFontTx/>
              <a:buChar char="•"/>
            </a:pPr>
            <a:r>
              <a:rPr lang="en-US" sz="1400" b="1"/>
              <a:t>Seeding: </a:t>
            </a:r>
            <a:r>
              <a:rPr lang="en-US" sz="1400"/>
              <a:t>The flow medium must be seeded with particles.</a:t>
            </a:r>
          </a:p>
          <a:p>
            <a:pPr lvl="1" algn="l" eaLnBrk="1" hangingPunct="1">
              <a:buClr>
                <a:srgbClr val="0000FF"/>
              </a:buClr>
              <a:buSzPct val="120000"/>
              <a:buFontTx/>
              <a:buChar char="•"/>
            </a:pPr>
            <a:r>
              <a:rPr lang="en-US" sz="1400" b="1"/>
              <a:t> Double Pulsed Laser: </a:t>
            </a:r>
            <a:r>
              <a:rPr lang="en-US" sz="1400"/>
              <a:t>Two laser pulses illuminate these particles with short time difference.</a:t>
            </a:r>
          </a:p>
          <a:p>
            <a:pPr lvl="1" algn="l" eaLnBrk="1" hangingPunct="1">
              <a:buClr>
                <a:srgbClr val="0000FF"/>
              </a:buClr>
              <a:buSzPct val="120000"/>
              <a:buFontTx/>
              <a:buChar char="•"/>
            </a:pPr>
            <a:r>
              <a:rPr lang="en-US" sz="1400" b="1"/>
              <a:t> Light Sheet Optics: </a:t>
            </a:r>
            <a:r>
              <a:rPr lang="en-US" sz="1400"/>
              <a:t>Laser light is formed into a thin light plane guided into the flow medium.</a:t>
            </a:r>
          </a:p>
          <a:p>
            <a:pPr lvl="1" algn="l" eaLnBrk="1" hangingPunct="1">
              <a:buClr>
                <a:srgbClr val="0000FF"/>
              </a:buClr>
              <a:buSzPct val="120000"/>
              <a:buFontTx/>
              <a:buChar char="•"/>
            </a:pPr>
            <a:r>
              <a:rPr lang="en-US" sz="1400" b="1"/>
              <a:t> CCD Camera: </a:t>
            </a:r>
            <a:r>
              <a:rPr lang="en-US" sz="1400"/>
              <a:t>A fast frame-transfer CCD captures two frames exposed by laser pulses.</a:t>
            </a:r>
          </a:p>
          <a:p>
            <a:pPr lvl="1" algn="l" eaLnBrk="1" hangingPunct="1">
              <a:buClr>
                <a:srgbClr val="0000FF"/>
              </a:buClr>
              <a:buSzPct val="120000"/>
              <a:buFontTx/>
              <a:buChar char="•"/>
            </a:pPr>
            <a:r>
              <a:rPr lang="en-US" sz="1400" b="1"/>
              <a:t>Timing Controller: </a:t>
            </a:r>
            <a:r>
              <a:rPr lang="en-US" sz="1400"/>
              <a:t>Highly accurate electronics control the laser and camera(s).</a:t>
            </a:r>
          </a:p>
          <a:p>
            <a:pPr lvl="1" algn="l" eaLnBrk="1" hangingPunct="1">
              <a:buClr>
                <a:srgbClr val="0000FF"/>
              </a:buClr>
              <a:buSzPct val="120000"/>
              <a:buFontTx/>
              <a:buChar char="•"/>
            </a:pPr>
            <a:r>
              <a:rPr lang="en-US" sz="1400" b="1"/>
              <a:t> Software: </a:t>
            </a:r>
            <a:r>
              <a:rPr lang="en-US" sz="1400"/>
              <a:t>Particle image capture, evaluation and display.</a:t>
            </a:r>
          </a:p>
        </p:txBody>
      </p:sp>
      <p:grpSp>
        <p:nvGrpSpPr>
          <p:cNvPr id="33800" name="Group 7"/>
          <p:cNvGrpSpPr>
            <a:grpSpLocks/>
          </p:cNvGrpSpPr>
          <p:nvPr/>
        </p:nvGrpSpPr>
        <p:grpSpPr bwMode="auto">
          <a:xfrm>
            <a:off x="228600" y="3429000"/>
            <a:ext cx="2743200" cy="2819400"/>
            <a:chOff x="609598" y="3428999"/>
            <a:chExt cx="2743202" cy="2819401"/>
          </a:xfrm>
        </p:grpSpPr>
        <p:pic>
          <p:nvPicPr>
            <p:cNvPr id="338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8" y="3428999"/>
              <a:ext cx="2743200" cy="153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953000"/>
              <a:ext cx="2743200" cy="127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9" name="Rectangle 10"/>
            <p:cNvSpPr>
              <a:spLocks noChangeArrowheads="1"/>
            </p:cNvSpPr>
            <p:nvPr/>
          </p:nvSpPr>
          <p:spPr bwMode="auto">
            <a:xfrm>
              <a:off x="609600" y="4572000"/>
              <a:ext cx="838200" cy="457200"/>
            </a:xfrm>
            <a:prstGeom prst="rect">
              <a:avLst/>
            </a:prstGeom>
            <a:solidFill>
              <a:schemeClr val="bg1"/>
            </a:solidFill>
            <a:ln w="9525" algn="ctr">
              <a:solidFill>
                <a:schemeClr val="bg1"/>
              </a:solidFill>
              <a:miter lim="800000"/>
              <a:headEnd/>
              <a:tailEnd/>
            </a:ln>
          </p:spPr>
          <p:txBody>
            <a:bodyPr wrap="none"/>
            <a:lstStyle/>
            <a:p>
              <a:endParaRPr lang="en-US"/>
            </a:p>
          </p:txBody>
        </p:sp>
        <p:sp>
          <p:nvSpPr>
            <p:cNvPr id="33810" name="Rectangle 11"/>
            <p:cNvSpPr>
              <a:spLocks noChangeArrowheads="1"/>
            </p:cNvSpPr>
            <p:nvPr/>
          </p:nvSpPr>
          <p:spPr bwMode="auto">
            <a:xfrm>
              <a:off x="609600" y="5943600"/>
              <a:ext cx="838200" cy="304800"/>
            </a:xfrm>
            <a:prstGeom prst="rect">
              <a:avLst/>
            </a:prstGeom>
            <a:solidFill>
              <a:schemeClr val="bg1"/>
            </a:solidFill>
            <a:ln w="9525" algn="ctr">
              <a:solidFill>
                <a:schemeClr val="bg1"/>
              </a:solidFill>
              <a:miter lim="800000"/>
              <a:headEnd/>
              <a:tailEnd/>
            </a:ln>
          </p:spPr>
          <p:txBody>
            <a:bodyPr wrap="none"/>
            <a:lstStyle/>
            <a:p>
              <a:endParaRPr lang="en-US"/>
            </a:p>
          </p:txBody>
        </p:sp>
      </p:gr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700402"/>
            <a:ext cx="5676900" cy="211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57:020 Fluid Mechanics</a:t>
            </a:r>
            <a:endParaRPr lang="en-US"/>
          </a:p>
        </p:txBody>
      </p:sp>
      <p:sp>
        <p:nvSpPr>
          <p:cNvPr id="5" name="Slide Number Placeholder 4"/>
          <p:cNvSpPr>
            <a:spLocks noGrp="1"/>
          </p:cNvSpPr>
          <p:nvPr>
            <p:ph type="sldNum" sz="quarter" idx="11"/>
          </p:nvPr>
        </p:nvSpPr>
        <p:spPr/>
        <p:txBody>
          <a:bodyPr/>
          <a:lstStyle/>
          <a:p>
            <a:fld id="{D278A189-9A25-4ADD-8CC1-D3A6B77FF6C6}" type="slidenum">
              <a:rPr lang="en-US" smtClean="0"/>
              <a:pPr/>
              <a:t>31</a:t>
            </a:fld>
            <a:endParaRPr lang="en-US"/>
          </a:p>
        </p:txBody>
      </p:sp>
      <p:sp>
        <p:nvSpPr>
          <p:cNvPr id="32" name="Title 1"/>
          <p:cNvSpPr txBox="1">
            <a:spLocks/>
          </p:cNvSpPr>
          <p:nvPr/>
        </p:nvSpPr>
        <p:spPr>
          <a:xfrm>
            <a:off x="0" y="228600"/>
            <a:ext cx="9144000" cy="533400"/>
          </a:xfrm>
          <a:prstGeom prst="rect">
            <a:avLst/>
          </a:prstGeom>
        </p:spPr>
        <p:txBody>
          <a:bodyPr/>
          <a:lstStyle>
            <a:lvl1pPr algn="ctr" rtl="0" eaLnBrk="1" fontAlgn="base" hangingPunct="1">
              <a:spcBef>
                <a:spcPct val="0"/>
              </a:spcBef>
              <a:spcAft>
                <a:spcPct val="0"/>
              </a:spcAft>
              <a:defRPr sz="2400" kern="1200">
                <a:solidFill>
                  <a:schemeClr val="tx1"/>
                </a:solidFill>
                <a:latin typeface="Arial Black"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b="1" dirty="0" smtClean="0">
                <a:solidFill>
                  <a:schemeClr val="tx2"/>
                </a:solidFill>
                <a:latin typeface="+mj-lt"/>
              </a:rPr>
              <a:t>EFD at UI: IIHR Flume, Towing Tank, Wave Basin Facilities</a:t>
            </a:r>
            <a:endParaRPr lang="en-US" sz="2000" b="1" dirty="0">
              <a:solidFill>
                <a:schemeClr val="tx2"/>
              </a:solidFill>
              <a:latin typeface="+mj-lt"/>
            </a:endParaRPr>
          </a:p>
        </p:txBody>
      </p:sp>
      <p:grpSp>
        <p:nvGrpSpPr>
          <p:cNvPr id="60" name="Group 59"/>
          <p:cNvGrpSpPr/>
          <p:nvPr/>
        </p:nvGrpSpPr>
        <p:grpSpPr>
          <a:xfrm>
            <a:off x="3840018" y="3505200"/>
            <a:ext cx="5227782" cy="1322858"/>
            <a:chOff x="1905000" y="4759060"/>
            <a:chExt cx="6986288" cy="1916377"/>
          </a:xfrm>
        </p:grpSpPr>
        <p:pic>
          <p:nvPicPr>
            <p:cNvPr id="61" name="Picture 2" descr="Facility_wind"/>
            <p:cNvPicPr>
              <a:picLocks noChangeAspect="1" noChangeArrowheads="1"/>
            </p:cNvPicPr>
            <p:nvPr/>
          </p:nvPicPr>
          <p:blipFill>
            <a:blip r:embed="rId2" cstate="print"/>
            <a:srcRect t="26695" b="19067"/>
            <a:stretch>
              <a:fillRect/>
            </a:stretch>
          </p:blipFill>
          <p:spPr bwMode="auto">
            <a:xfrm>
              <a:off x="1905000" y="4759060"/>
              <a:ext cx="6986288" cy="1916377"/>
            </a:xfrm>
            <a:prstGeom prst="rect">
              <a:avLst/>
            </a:prstGeom>
            <a:noFill/>
            <a:ln w="9525">
              <a:noFill/>
              <a:miter lim="800000"/>
              <a:headEnd/>
              <a:tailEnd/>
            </a:ln>
          </p:spPr>
        </p:pic>
        <p:sp>
          <p:nvSpPr>
            <p:cNvPr id="62" name="TextBox 61"/>
            <p:cNvSpPr txBox="1"/>
            <p:nvPr/>
          </p:nvSpPr>
          <p:spPr>
            <a:xfrm>
              <a:off x="4495800" y="5908886"/>
              <a:ext cx="1809150" cy="369333"/>
            </a:xfrm>
            <a:prstGeom prst="rect">
              <a:avLst/>
            </a:prstGeom>
            <a:noFill/>
          </p:spPr>
          <p:txBody>
            <a:bodyPr wrap="none" rtlCol="0">
              <a:spAutoFit/>
            </a:bodyPr>
            <a:lstStyle/>
            <a:p>
              <a:pPr algn="l" fontAlgn="auto">
                <a:spcBef>
                  <a:spcPts val="0"/>
                </a:spcBef>
                <a:spcAft>
                  <a:spcPts val="0"/>
                </a:spcAft>
              </a:pPr>
              <a:r>
                <a:rPr lang="en-US" sz="1800" b="1" dirty="0" smtClean="0">
                  <a:solidFill>
                    <a:prstClr val="white"/>
                  </a:solidFill>
                  <a:latin typeface="Calibri"/>
                </a:rPr>
                <a:t>IIHR Towing Tank</a:t>
              </a:r>
              <a:endParaRPr lang="en-US" sz="1800" b="1" dirty="0">
                <a:solidFill>
                  <a:prstClr val="white"/>
                </a:solidFill>
                <a:latin typeface="Calibri"/>
              </a:endParaRPr>
            </a:p>
          </p:txBody>
        </p:sp>
      </p:grpSp>
      <p:sp>
        <p:nvSpPr>
          <p:cNvPr id="63" name="Rectangle 2"/>
          <p:cNvSpPr>
            <a:spLocks noChangeArrowheads="1"/>
          </p:cNvSpPr>
          <p:nvPr/>
        </p:nvSpPr>
        <p:spPr bwMode="auto">
          <a:xfrm>
            <a:off x="0" y="690012"/>
            <a:ext cx="8915400" cy="1062588"/>
          </a:xfrm>
          <a:prstGeom prst="rect">
            <a:avLst/>
          </a:prstGeom>
          <a:noFill/>
          <a:ln w="9525">
            <a:noFill/>
            <a:miter lim="800000"/>
            <a:headEnd/>
            <a:tailEnd/>
          </a:ln>
        </p:spPr>
        <p:txBody>
          <a:bodyPr lIns="92075" tIns="46038" rIns="92075" bIns="46038" anchor="ctr"/>
          <a:lstStyle/>
          <a:p>
            <a:pPr algn="l" eaLnBrk="0" fontAlgn="auto" hangingPunct="0">
              <a:spcBef>
                <a:spcPts val="0"/>
              </a:spcBef>
              <a:spcAft>
                <a:spcPts val="0"/>
              </a:spcAft>
              <a:defRPr/>
            </a:pPr>
            <a:r>
              <a:rPr lang="en-US" altLang="ja-JP" sz="1800" b="1" dirty="0" smtClean="0">
                <a:solidFill>
                  <a:srgbClr val="1F497D"/>
                </a:solidFill>
                <a:latin typeface="Constantia" pitchFamily="18" charset="0"/>
                <a:ea typeface="ＭＳ Ｐゴシック"/>
              </a:rPr>
              <a:t>Idealized/Practical Geometries; Small/Large Facilities: </a:t>
            </a:r>
          </a:p>
          <a:p>
            <a:pPr marL="548640" lvl="1" indent="-285750" algn="l" eaLnBrk="0" fontAlgn="auto" hangingPunct="0">
              <a:spcBef>
                <a:spcPts val="0"/>
              </a:spcBef>
              <a:spcAft>
                <a:spcPts val="0"/>
              </a:spcAft>
              <a:buFont typeface="Arial" pitchFamily="34" charset="0"/>
              <a:buChar char="•"/>
              <a:defRPr/>
            </a:pPr>
            <a:r>
              <a:rPr lang="en-US" altLang="ja-JP" sz="1400" dirty="0" smtClean="0">
                <a:solidFill>
                  <a:prstClr val="black"/>
                </a:solidFill>
                <a:latin typeface="Constantia" pitchFamily="18" charset="0"/>
                <a:ea typeface="ＭＳ Ｐゴシック"/>
              </a:rPr>
              <a:t>Development of measurement systems for small/large facilities</a:t>
            </a:r>
          </a:p>
          <a:p>
            <a:pPr marL="548640" lvl="1" indent="-285750" algn="l" eaLnBrk="0" fontAlgn="auto" hangingPunct="0">
              <a:spcBef>
                <a:spcPts val="0"/>
              </a:spcBef>
              <a:spcAft>
                <a:spcPts val="0"/>
              </a:spcAft>
              <a:buFont typeface="Arial" pitchFamily="34" charset="0"/>
              <a:buChar char="•"/>
              <a:defRPr/>
            </a:pPr>
            <a:r>
              <a:rPr lang="en-US" altLang="ja-JP" sz="1400" dirty="0" smtClean="0">
                <a:solidFill>
                  <a:prstClr val="black"/>
                </a:solidFill>
                <a:latin typeface="Constantia" pitchFamily="18" charset="0"/>
                <a:ea typeface="ＭＳ Ｐゴシック"/>
              </a:rPr>
              <a:t>Global/local flow measurements including physics/modeling; </a:t>
            </a:r>
          </a:p>
          <a:p>
            <a:pPr marL="548640" lvl="1" indent="-285750" algn="l" eaLnBrk="0" fontAlgn="auto" hangingPunct="0">
              <a:spcBef>
                <a:spcPts val="0"/>
              </a:spcBef>
              <a:spcAft>
                <a:spcPts val="0"/>
              </a:spcAft>
              <a:buFont typeface="Arial" pitchFamily="34" charset="0"/>
              <a:buChar char="•"/>
              <a:defRPr/>
            </a:pPr>
            <a:r>
              <a:rPr lang="en-US" altLang="ja-JP" sz="1400" dirty="0" smtClean="0">
                <a:solidFill>
                  <a:prstClr val="black"/>
                </a:solidFill>
                <a:latin typeface="Constantia" pitchFamily="18" charset="0"/>
                <a:ea typeface="ＭＳ Ｐゴシック"/>
              </a:rPr>
              <a:t>EFD benchmark data with UA for CFD validation</a:t>
            </a:r>
            <a:endParaRPr lang="en-US" altLang="ja-JP" sz="1400" dirty="0">
              <a:solidFill>
                <a:prstClr val="black"/>
              </a:solidFill>
              <a:latin typeface="Constantia" pitchFamily="18" charset="0"/>
              <a:ea typeface="ＭＳ Ｐゴシック"/>
            </a:endParaRPr>
          </a:p>
        </p:txBody>
      </p:sp>
      <p:sp>
        <p:nvSpPr>
          <p:cNvPr id="64" name="Rectangle 34"/>
          <p:cNvSpPr>
            <a:spLocks noChangeArrowheads="1"/>
          </p:cNvSpPr>
          <p:nvPr/>
        </p:nvSpPr>
        <p:spPr bwMode="auto">
          <a:xfrm>
            <a:off x="228600" y="1727537"/>
            <a:ext cx="5257800" cy="830997"/>
          </a:xfrm>
          <a:prstGeom prst="rect">
            <a:avLst/>
          </a:prstGeom>
          <a:noFill/>
          <a:ln w="9525">
            <a:noFill/>
            <a:miter lim="800000"/>
            <a:headEnd/>
            <a:tailEnd/>
          </a:ln>
        </p:spPr>
        <p:txBody>
          <a:bodyPr wrap="square">
            <a:spAutoFit/>
          </a:bodyPr>
          <a:lstStyle/>
          <a:p>
            <a:pPr algn="l" fontAlgn="auto">
              <a:spcBef>
                <a:spcPts val="0"/>
              </a:spcBef>
              <a:spcAft>
                <a:spcPts val="0"/>
              </a:spcAft>
              <a:buFontTx/>
              <a:buAutoNum type="arabicParenR"/>
            </a:pPr>
            <a:r>
              <a:rPr lang="en-GB" altLang="ja-JP" sz="1800" b="1" cap="small" dirty="0" smtClean="0">
                <a:solidFill>
                  <a:srgbClr val="C0504D"/>
                </a:solidFill>
                <a:latin typeface="Constantia" pitchFamily="18" charset="0"/>
                <a:ea typeface="ＭＳ Ｐゴシック"/>
              </a:rPr>
              <a:t> Flume</a:t>
            </a:r>
            <a:r>
              <a:rPr lang="en-GB" altLang="ja-JP" sz="1400" b="1" cap="small" dirty="0" smtClean="0">
                <a:solidFill>
                  <a:srgbClr val="C0504D"/>
                </a:solidFill>
                <a:latin typeface="Constantia" pitchFamily="18" charset="0"/>
                <a:ea typeface="ＭＳ Ｐゴシック"/>
              </a:rPr>
              <a:t> </a:t>
            </a:r>
            <a:r>
              <a:rPr lang="en-GB" altLang="ja-JP" sz="1400" b="1" dirty="0" smtClean="0">
                <a:solidFill>
                  <a:srgbClr val="C0504D"/>
                </a:solidFill>
                <a:latin typeface="Constantia" pitchFamily="18" charset="0"/>
                <a:ea typeface="ＭＳ Ｐゴシック"/>
              </a:rPr>
              <a:t>(30 m </a:t>
            </a:r>
            <a:r>
              <a:rPr lang="en-GB" altLang="ja-JP" sz="1400" b="1" dirty="0" smtClean="0">
                <a:solidFill>
                  <a:srgbClr val="C0504D"/>
                </a:solidFill>
                <a:latin typeface="Constantia" pitchFamily="18" charset="0"/>
                <a:ea typeface="ＭＳ Ｐゴシック"/>
                <a:sym typeface="Symbol"/>
              </a:rPr>
              <a:t> 0.91 m  0.45 m)</a:t>
            </a:r>
          </a:p>
          <a:p>
            <a:pPr marL="274320" lvl="1" indent="-91440" algn="l" fontAlgn="auto">
              <a:spcBef>
                <a:spcPts val="0"/>
              </a:spcBef>
              <a:spcAft>
                <a:spcPts val="0"/>
              </a:spcAft>
              <a:buFont typeface="Arial" pitchFamily="34" charset="0"/>
              <a:buChar char="•"/>
            </a:pPr>
            <a:r>
              <a:rPr lang="en-US" sz="1400" dirty="0" smtClean="0">
                <a:solidFill>
                  <a:prstClr val="black"/>
                </a:solidFill>
                <a:latin typeface="Constantia"/>
                <a:cs typeface="Constantia"/>
                <a:sym typeface="Symbol"/>
              </a:rPr>
              <a:t>Free </a:t>
            </a:r>
            <a:r>
              <a:rPr lang="en-US" sz="1400" dirty="0">
                <a:solidFill>
                  <a:prstClr val="black"/>
                </a:solidFill>
                <a:latin typeface="Constantia"/>
                <a:cs typeface="Constantia"/>
                <a:sym typeface="Symbol"/>
              </a:rPr>
              <a:t>surface </a:t>
            </a:r>
            <a:r>
              <a:rPr lang="en-US" sz="1400" dirty="0" smtClean="0">
                <a:solidFill>
                  <a:prstClr val="black"/>
                </a:solidFill>
                <a:latin typeface="Constantia"/>
                <a:cs typeface="Constantia"/>
                <a:sym typeface="Symbol"/>
              </a:rPr>
              <a:t>instability (</a:t>
            </a:r>
            <a:r>
              <a:rPr lang="en-US" sz="1400" dirty="0" smtClean="0">
                <a:solidFill>
                  <a:prstClr val="black"/>
                </a:solidFill>
                <a:latin typeface="Constantia"/>
                <a:cs typeface="Constantia"/>
                <a:sym typeface="Symbol"/>
                <a:hlinkClick r:id="rId3" action="ppaction://hlinkfile"/>
              </a:rPr>
              <a:t>Free surface</a:t>
            </a:r>
            <a:r>
              <a:rPr lang="en-US" sz="1400" dirty="0" smtClean="0">
                <a:solidFill>
                  <a:prstClr val="black"/>
                </a:solidFill>
                <a:latin typeface="Constantia"/>
                <a:cs typeface="Constantia"/>
                <a:sym typeface="Symbol"/>
              </a:rPr>
              <a:t>, </a:t>
            </a:r>
            <a:r>
              <a:rPr lang="en-US" sz="1400" dirty="0" smtClean="0">
                <a:solidFill>
                  <a:prstClr val="black"/>
                </a:solidFill>
                <a:latin typeface="Constantia"/>
                <a:cs typeface="Constantia"/>
                <a:sym typeface="Symbol"/>
                <a:hlinkClick r:id="rId4" action="ppaction://hlinkfile"/>
              </a:rPr>
              <a:t>2D-PIV</a:t>
            </a:r>
            <a:r>
              <a:rPr lang="en-US" sz="1400" dirty="0" smtClean="0">
                <a:solidFill>
                  <a:prstClr val="black"/>
                </a:solidFill>
                <a:latin typeface="Constantia"/>
                <a:cs typeface="Constantia"/>
                <a:sym typeface="Symbol"/>
              </a:rPr>
              <a:t>, </a:t>
            </a:r>
            <a:r>
              <a:rPr lang="en-US" sz="1400" dirty="0" err="1" smtClean="0">
                <a:solidFill>
                  <a:prstClr val="black"/>
                </a:solidFill>
                <a:latin typeface="Constantia"/>
                <a:cs typeface="Constantia"/>
                <a:sym typeface="Symbol"/>
                <a:hlinkClick r:id="rId5" action="ppaction://hlinkfile"/>
              </a:rPr>
              <a:t>Borescopic</a:t>
            </a:r>
            <a:r>
              <a:rPr lang="en-US" sz="1400" dirty="0" smtClean="0">
                <a:solidFill>
                  <a:prstClr val="black"/>
                </a:solidFill>
                <a:latin typeface="Constantia"/>
                <a:cs typeface="Constantia"/>
                <a:sym typeface="Symbol"/>
                <a:hlinkClick r:id="rId5" action="ppaction://hlinkfile"/>
              </a:rPr>
              <a:t>-PIV</a:t>
            </a:r>
            <a:r>
              <a:rPr lang="en-US" sz="1400" dirty="0" smtClean="0">
                <a:solidFill>
                  <a:prstClr val="black"/>
                </a:solidFill>
                <a:latin typeface="Constantia"/>
                <a:cs typeface="Constantia"/>
                <a:sym typeface="Symbol"/>
              </a:rPr>
              <a:t>)</a:t>
            </a:r>
          </a:p>
          <a:p>
            <a:pPr marL="274320" lvl="1" indent="-91440" algn="l" fontAlgn="auto">
              <a:spcBef>
                <a:spcPts val="0"/>
              </a:spcBef>
              <a:spcAft>
                <a:spcPts val="0"/>
              </a:spcAft>
              <a:buFont typeface="Arial" pitchFamily="34" charset="0"/>
              <a:buChar char="•"/>
            </a:pPr>
            <a:r>
              <a:rPr lang="en-US" sz="1400" dirty="0">
                <a:solidFill>
                  <a:prstClr val="black"/>
                </a:solidFill>
                <a:latin typeface="Constantia"/>
                <a:cs typeface="Constantia"/>
                <a:sym typeface="Symbol"/>
              </a:rPr>
              <a:t>Plunging wave </a:t>
            </a:r>
            <a:r>
              <a:rPr lang="en-US" sz="1400" dirty="0" smtClean="0">
                <a:solidFill>
                  <a:prstClr val="black"/>
                </a:solidFill>
                <a:latin typeface="Constantia"/>
                <a:cs typeface="Constantia"/>
                <a:sym typeface="Symbol"/>
              </a:rPr>
              <a:t>breaking span-wise structures</a:t>
            </a:r>
            <a:endParaRPr lang="ja-JP" altLang="en-US" sz="1400" i="1" dirty="0">
              <a:solidFill>
                <a:srgbClr val="000000"/>
              </a:solidFill>
              <a:latin typeface="Constantia" pitchFamily="18" charset="0"/>
              <a:ea typeface="ＭＳ Ｐゴシック"/>
            </a:endParaRPr>
          </a:p>
        </p:txBody>
      </p:sp>
      <p:sp>
        <p:nvSpPr>
          <p:cNvPr id="65" name="Rectangle 34"/>
          <p:cNvSpPr>
            <a:spLocks noChangeArrowheads="1"/>
          </p:cNvSpPr>
          <p:nvPr/>
        </p:nvSpPr>
        <p:spPr bwMode="auto">
          <a:xfrm>
            <a:off x="228600" y="2548116"/>
            <a:ext cx="5687952" cy="1261884"/>
          </a:xfrm>
          <a:prstGeom prst="rect">
            <a:avLst/>
          </a:prstGeom>
          <a:noFill/>
          <a:ln w="9525">
            <a:noFill/>
            <a:miter lim="800000"/>
            <a:headEnd/>
            <a:tailEnd/>
          </a:ln>
        </p:spPr>
        <p:txBody>
          <a:bodyPr wrap="square">
            <a:spAutoFit/>
          </a:bodyPr>
          <a:lstStyle/>
          <a:p>
            <a:pPr algn="l" fontAlgn="auto">
              <a:spcBef>
                <a:spcPts val="0"/>
              </a:spcBef>
              <a:spcAft>
                <a:spcPts val="0"/>
              </a:spcAft>
            </a:pPr>
            <a:r>
              <a:rPr lang="en-GB" altLang="ja-JP" sz="1800" b="1" cap="small" dirty="0" smtClean="0">
                <a:solidFill>
                  <a:srgbClr val="C0504D"/>
                </a:solidFill>
                <a:latin typeface="Constantia" pitchFamily="18" charset="0"/>
                <a:ea typeface="ＭＳ Ｐゴシック"/>
              </a:rPr>
              <a:t>2) Towing Tank</a:t>
            </a:r>
            <a:r>
              <a:rPr lang="en-GB" altLang="ja-JP" sz="1400" b="1" cap="small" dirty="0" smtClean="0">
                <a:solidFill>
                  <a:srgbClr val="C0504D"/>
                </a:solidFill>
                <a:latin typeface="Constantia" pitchFamily="18" charset="0"/>
                <a:ea typeface="ＭＳ Ｐゴシック"/>
              </a:rPr>
              <a:t> </a:t>
            </a:r>
            <a:r>
              <a:rPr lang="en-GB" altLang="ja-JP" sz="1400" b="1" dirty="0" smtClean="0">
                <a:solidFill>
                  <a:srgbClr val="C0504D"/>
                </a:solidFill>
                <a:latin typeface="Constantia" pitchFamily="18" charset="0"/>
                <a:ea typeface="ＭＳ Ｐゴシック"/>
              </a:rPr>
              <a:t>(100 </a:t>
            </a:r>
            <a:r>
              <a:rPr lang="en-GB" altLang="ja-JP" sz="1400" b="1" dirty="0">
                <a:solidFill>
                  <a:srgbClr val="C0504D"/>
                </a:solidFill>
                <a:latin typeface="Constantia" pitchFamily="18" charset="0"/>
                <a:ea typeface="ＭＳ Ｐゴシック"/>
              </a:rPr>
              <a:t>m </a:t>
            </a:r>
            <a:r>
              <a:rPr lang="en-GB" altLang="ja-JP" sz="1400" b="1" dirty="0">
                <a:solidFill>
                  <a:srgbClr val="C0504D"/>
                </a:solidFill>
                <a:latin typeface="Constantia" pitchFamily="18" charset="0"/>
                <a:ea typeface="ＭＳ Ｐゴシック"/>
                <a:sym typeface="Symbol"/>
              </a:rPr>
              <a:t> </a:t>
            </a:r>
            <a:r>
              <a:rPr lang="en-GB" altLang="ja-JP" sz="1400" b="1" dirty="0" smtClean="0">
                <a:solidFill>
                  <a:srgbClr val="C0504D"/>
                </a:solidFill>
                <a:latin typeface="Constantia" pitchFamily="18" charset="0"/>
                <a:ea typeface="ＭＳ Ｐゴシック"/>
                <a:sym typeface="Symbol"/>
              </a:rPr>
              <a:t>3 </a:t>
            </a:r>
            <a:r>
              <a:rPr lang="en-GB" altLang="ja-JP" sz="1400" b="1" dirty="0">
                <a:solidFill>
                  <a:srgbClr val="C0504D"/>
                </a:solidFill>
                <a:latin typeface="Constantia" pitchFamily="18" charset="0"/>
                <a:ea typeface="ＭＳ Ｐゴシック"/>
                <a:sym typeface="Symbol"/>
              </a:rPr>
              <a:t>m  </a:t>
            </a:r>
            <a:r>
              <a:rPr lang="en-GB" altLang="ja-JP" sz="1400" b="1" dirty="0" smtClean="0">
                <a:solidFill>
                  <a:srgbClr val="C0504D"/>
                </a:solidFill>
                <a:latin typeface="Constantia" pitchFamily="18" charset="0"/>
                <a:ea typeface="ＭＳ Ｐゴシック"/>
                <a:sym typeface="Symbol"/>
              </a:rPr>
              <a:t>3 m)</a:t>
            </a:r>
          </a:p>
          <a:p>
            <a:pPr marL="274320" lvl="1" indent="-91440" algn="l" fontAlgn="auto">
              <a:spcBef>
                <a:spcPts val="0"/>
              </a:spcBef>
              <a:spcAft>
                <a:spcPts val="0"/>
              </a:spcAft>
              <a:buFont typeface="Arial" pitchFamily="34" charset="0"/>
              <a:buChar char="•"/>
            </a:pPr>
            <a:r>
              <a:rPr lang="en-US" sz="1400" dirty="0" smtClean="0">
                <a:solidFill>
                  <a:prstClr val="black"/>
                </a:solidFill>
                <a:latin typeface="Constantia"/>
                <a:cs typeface="Constantia"/>
                <a:sym typeface="Symbol"/>
              </a:rPr>
              <a:t>Ship propulsion/maneuvering/sea-keeping/environmental tests </a:t>
            </a:r>
            <a:r>
              <a:rPr lang="en-US" sz="1400" dirty="0">
                <a:solidFill>
                  <a:prstClr val="black"/>
                </a:solidFill>
                <a:latin typeface="Constantia"/>
                <a:cs typeface="Constantia"/>
                <a:sym typeface="Symbol"/>
              </a:rPr>
              <a:t>(</a:t>
            </a:r>
            <a:r>
              <a:rPr lang="en-US" sz="1400" dirty="0">
                <a:solidFill>
                  <a:prstClr val="black"/>
                </a:solidFill>
                <a:latin typeface="Constantia"/>
                <a:cs typeface="Constantia"/>
                <a:sym typeface="Symbol"/>
                <a:hlinkClick r:id="rId6" action="ppaction://hlinkfile"/>
              </a:rPr>
              <a:t>CFD whole field</a:t>
            </a:r>
            <a:r>
              <a:rPr lang="en-US" sz="1400" dirty="0" smtClean="0">
                <a:solidFill>
                  <a:prstClr val="black"/>
                </a:solidFill>
                <a:latin typeface="Constantia"/>
                <a:cs typeface="Constantia"/>
                <a:sym typeface="Symbol"/>
                <a:hlinkClick r:id="rId6" action="ppaction://hlinkfile"/>
              </a:rPr>
              <a:t>,</a:t>
            </a:r>
            <a:r>
              <a:rPr lang="en-US" sz="1400" dirty="0" smtClean="0">
                <a:solidFill>
                  <a:prstClr val="black"/>
                </a:solidFill>
                <a:latin typeface="Constantia"/>
                <a:cs typeface="Constantia"/>
                <a:sym typeface="Symbol"/>
              </a:rPr>
              <a:t> </a:t>
            </a:r>
            <a:r>
              <a:rPr lang="en-US" sz="1400" dirty="0" smtClean="0">
                <a:solidFill>
                  <a:prstClr val="black"/>
                </a:solidFill>
                <a:latin typeface="Constantia"/>
                <a:cs typeface="Constantia"/>
                <a:sym typeface="Symbol"/>
                <a:hlinkClick r:id="rId7" action="ppaction://hlinkfile"/>
              </a:rPr>
              <a:t>Tomographic-PIV</a:t>
            </a:r>
            <a:r>
              <a:rPr lang="en-US" sz="1400" dirty="0" smtClean="0">
                <a:solidFill>
                  <a:prstClr val="black"/>
                </a:solidFill>
                <a:latin typeface="Constantia"/>
                <a:cs typeface="Constantia"/>
                <a:sym typeface="Symbol"/>
              </a:rPr>
              <a:t>)</a:t>
            </a:r>
          </a:p>
          <a:p>
            <a:pPr marL="274320" lvl="1" indent="-91440" algn="l" fontAlgn="auto">
              <a:spcBef>
                <a:spcPts val="0"/>
              </a:spcBef>
              <a:spcAft>
                <a:spcPts val="0"/>
              </a:spcAft>
              <a:buFont typeface="Arial" pitchFamily="34" charset="0"/>
              <a:buChar char="•"/>
            </a:pPr>
            <a:r>
              <a:rPr lang="en-US" sz="1400" dirty="0">
                <a:solidFill>
                  <a:prstClr val="black"/>
                </a:solidFill>
                <a:latin typeface="Constantia"/>
                <a:cs typeface="Constantia"/>
                <a:sym typeface="Symbol"/>
              </a:rPr>
              <a:t>Flat plate; NACA0024 </a:t>
            </a:r>
            <a:endParaRPr lang="en-US" sz="1400" dirty="0" smtClean="0">
              <a:solidFill>
                <a:prstClr val="black"/>
              </a:solidFill>
              <a:latin typeface="Constantia"/>
              <a:cs typeface="Constantia"/>
              <a:sym typeface="Symbol"/>
            </a:endParaRPr>
          </a:p>
          <a:p>
            <a:pPr marL="274320" lvl="1" indent="-91440" algn="l" fontAlgn="auto">
              <a:spcBef>
                <a:spcPts val="0"/>
              </a:spcBef>
              <a:spcAft>
                <a:spcPts val="0"/>
              </a:spcAft>
              <a:buFont typeface="Arial" pitchFamily="34" charset="0"/>
              <a:buChar char="•"/>
            </a:pPr>
            <a:r>
              <a:rPr lang="en-US" altLang="ja-JP" sz="1400" dirty="0">
                <a:solidFill>
                  <a:prstClr val="black"/>
                </a:solidFill>
                <a:latin typeface="Constantia"/>
                <a:cs typeface="Constantia"/>
                <a:sym typeface="Symbol"/>
                <a:hlinkClick r:id="rId8" action="ppaction://hlinkfile"/>
              </a:rPr>
              <a:t>Circular cylinder </a:t>
            </a:r>
            <a:endParaRPr lang="ja-JP" altLang="en-US" sz="1400" dirty="0">
              <a:solidFill>
                <a:prstClr val="black"/>
              </a:solidFill>
              <a:latin typeface="Constantia"/>
              <a:cs typeface="Constantia"/>
            </a:endParaRPr>
          </a:p>
        </p:txBody>
      </p:sp>
      <p:sp>
        <p:nvSpPr>
          <p:cNvPr id="66" name="Rectangle 34"/>
          <p:cNvSpPr>
            <a:spLocks noChangeArrowheads="1"/>
          </p:cNvSpPr>
          <p:nvPr/>
        </p:nvSpPr>
        <p:spPr bwMode="auto">
          <a:xfrm>
            <a:off x="228600" y="3748207"/>
            <a:ext cx="5943600" cy="1661993"/>
          </a:xfrm>
          <a:prstGeom prst="rect">
            <a:avLst/>
          </a:prstGeom>
          <a:noFill/>
          <a:ln w="9525">
            <a:noFill/>
            <a:miter lim="800000"/>
            <a:headEnd/>
            <a:tailEnd/>
          </a:ln>
        </p:spPr>
        <p:txBody>
          <a:bodyPr wrap="square">
            <a:spAutoFit/>
          </a:bodyPr>
          <a:lstStyle/>
          <a:p>
            <a:pPr algn="l" fontAlgn="auto">
              <a:spcBef>
                <a:spcPts val="0"/>
              </a:spcBef>
              <a:spcAft>
                <a:spcPts val="0"/>
              </a:spcAft>
            </a:pPr>
            <a:r>
              <a:rPr lang="en-GB" altLang="ja-JP" sz="1800" b="1" cap="small" dirty="0" smtClean="0">
                <a:solidFill>
                  <a:srgbClr val="C0504D"/>
                </a:solidFill>
                <a:latin typeface="Constantia" pitchFamily="18" charset="0"/>
                <a:ea typeface="ＭＳ Ｐゴシック"/>
              </a:rPr>
              <a:t>3) Wave Basin</a:t>
            </a:r>
            <a:r>
              <a:rPr lang="en-GB" altLang="ja-JP" sz="1400" b="1" cap="small" dirty="0" smtClean="0">
                <a:solidFill>
                  <a:srgbClr val="C0504D"/>
                </a:solidFill>
                <a:latin typeface="Constantia" pitchFamily="18" charset="0"/>
                <a:ea typeface="ＭＳ Ｐゴシック"/>
              </a:rPr>
              <a:t> </a:t>
            </a:r>
            <a:r>
              <a:rPr lang="en-GB" altLang="ja-JP" sz="1400" b="1" dirty="0" smtClean="0">
                <a:solidFill>
                  <a:srgbClr val="C0504D"/>
                </a:solidFill>
                <a:latin typeface="Constantia" pitchFamily="18" charset="0"/>
                <a:ea typeface="ＭＳ Ｐゴシック"/>
              </a:rPr>
              <a:t>(40 </a:t>
            </a:r>
            <a:r>
              <a:rPr lang="en-GB" altLang="ja-JP" sz="1400" b="1" dirty="0">
                <a:solidFill>
                  <a:srgbClr val="C0504D"/>
                </a:solidFill>
                <a:latin typeface="Constantia" pitchFamily="18" charset="0"/>
                <a:ea typeface="ＭＳ Ｐゴシック"/>
              </a:rPr>
              <a:t>m </a:t>
            </a:r>
            <a:r>
              <a:rPr lang="en-GB" altLang="ja-JP" sz="1400" b="1" dirty="0">
                <a:solidFill>
                  <a:srgbClr val="C0504D"/>
                </a:solidFill>
                <a:latin typeface="Constantia" pitchFamily="18" charset="0"/>
                <a:ea typeface="ＭＳ Ｐゴシック"/>
                <a:sym typeface="Symbol"/>
              </a:rPr>
              <a:t> </a:t>
            </a:r>
            <a:r>
              <a:rPr lang="en-GB" altLang="ja-JP" sz="1400" b="1" dirty="0" smtClean="0">
                <a:solidFill>
                  <a:srgbClr val="C0504D"/>
                </a:solidFill>
                <a:latin typeface="Constantia" pitchFamily="18" charset="0"/>
                <a:ea typeface="ＭＳ Ｐゴシック"/>
                <a:sym typeface="Symbol"/>
              </a:rPr>
              <a:t>20 </a:t>
            </a:r>
            <a:r>
              <a:rPr lang="en-GB" altLang="ja-JP" sz="1400" b="1" dirty="0">
                <a:solidFill>
                  <a:srgbClr val="C0504D"/>
                </a:solidFill>
                <a:latin typeface="Constantia" pitchFamily="18" charset="0"/>
                <a:ea typeface="ＭＳ Ｐゴシック"/>
                <a:sym typeface="Symbol"/>
              </a:rPr>
              <a:t>m  </a:t>
            </a:r>
            <a:r>
              <a:rPr lang="en-GB" altLang="ja-JP" sz="1400" b="1" dirty="0" smtClean="0">
                <a:solidFill>
                  <a:srgbClr val="C0504D"/>
                </a:solidFill>
                <a:latin typeface="Constantia" pitchFamily="18" charset="0"/>
                <a:ea typeface="ＭＳ Ｐゴシック"/>
                <a:sym typeface="Symbol"/>
              </a:rPr>
              <a:t>4.2 </a:t>
            </a:r>
            <a:r>
              <a:rPr lang="en-GB" altLang="ja-JP" sz="1400" b="1" dirty="0">
                <a:solidFill>
                  <a:srgbClr val="C0504D"/>
                </a:solidFill>
                <a:latin typeface="Constantia" pitchFamily="18" charset="0"/>
                <a:ea typeface="ＭＳ Ｐゴシック"/>
                <a:sym typeface="Symbol"/>
              </a:rPr>
              <a:t>m</a:t>
            </a:r>
            <a:r>
              <a:rPr lang="en-GB" altLang="ja-JP" sz="1400" b="1" dirty="0" smtClean="0">
                <a:solidFill>
                  <a:srgbClr val="C0504D"/>
                </a:solidFill>
                <a:latin typeface="Constantia" pitchFamily="18" charset="0"/>
                <a:ea typeface="ＭＳ Ｐゴシック"/>
                <a:sym typeface="Symbol"/>
              </a:rPr>
              <a:t>)</a:t>
            </a:r>
          </a:p>
          <a:p>
            <a:pPr marL="274320" lvl="1" indent="-91440" algn="l" fontAlgn="auto">
              <a:spcBef>
                <a:spcPts val="0"/>
              </a:spcBef>
              <a:spcAft>
                <a:spcPts val="0"/>
              </a:spcAft>
              <a:buFont typeface="Arial" pitchFamily="34" charset="0"/>
              <a:buChar char="•"/>
            </a:pPr>
            <a:r>
              <a:rPr lang="en-US" sz="1400" dirty="0" smtClean="0">
                <a:solidFill>
                  <a:prstClr val="black"/>
                </a:solidFill>
                <a:latin typeface="Constantia"/>
                <a:cs typeface="Constantia"/>
                <a:sym typeface="Symbol"/>
              </a:rPr>
              <a:t>Non-contacting </a:t>
            </a:r>
            <a:r>
              <a:rPr lang="en-US" sz="1400" dirty="0">
                <a:solidFill>
                  <a:prstClr val="black"/>
                </a:solidFill>
                <a:latin typeface="Constantia"/>
                <a:cs typeface="Constantia"/>
                <a:sym typeface="Symbol"/>
              </a:rPr>
              <a:t>photo-tracking system</a:t>
            </a:r>
          </a:p>
          <a:p>
            <a:pPr marL="274320" lvl="1" indent="-91440" algn="l" fontAlgn="auto">
              <a:spcBef>
                <a:spcPts val="0"/>
              </a:spcBef>
              <a:spcAft>
                <a:spcPts val="0"/>
              </a:spcAft>
              <a:buFont typeface="Arial" pitchFamily="34" charset="0"/>
              <a:buChar char="•"/>
            </a:pPr>
            <a:r>
              <a:rPr lang="en-US" sz="1400" dirty="0">
                <a:solidFill>
                  <a:prstClr val="black"/>
                </a:solidFill>
                <a:latin typeface="Constantia"/>
                <a:cs typeface="Constantia"/>
                <a:sym typeface="Symbol"/>
              </a:rPr>
              <a:t>Trajectory/6DOF motions/local flow </a:t>
            </a:r>
            <a:r>
              <a:rPr lang="en-US" sz="1400" dirty="0" smtClean="0">
                <a:solidFill>
                  <a:prstClr val="black"/>
                </a:solidFill>
                <a:latin typeface="Constantia"/>
                <a:cs typeface="Constantia"/>
                <a:sym typeface="Symbol"/>
              </a:rPr>
              <a:t>field</a:t>
            </a:r>
          </a:p>
          <a:p>
            <a:pPr marL="274320" lvl="1" indent="-91440" algn="l" fontAlgn="auto">
              <a:spcBef>
                <a:spcPts val="0"/>
              </a:spcBef>
              <a:spcAft>
                <a:spcPts val="0"/>
              </a:spcAft>
              <a:buFont typeface="Arial" pitchFamily="34" charset="0"/>
              <a:buChar char="•"/>
            </a:pPr>
            <a:r>
              <a:rPr lang="en-US" sz="1400" dirty="0" smtClean="0">
                <a:solidFill>
                  <a:prstClr val="black"/>
                </a:solidFill>
                <a:latin typeface="Constantia"/>
                <a:cs typeface="Constantia"/>
                <a:sym typeface="Symbol"/>
              </a:rPr>
              <a:t>Free-running </a:t>
            </a:r>
            <a:r>
              <a:rPr lang="en-US" sz="1400" dirty="0">
                <a:solidFill>
                  <a:prstClr val="black"/>
                </a:solidFill>
                <a:latin typeface="Constantia"/>
                <a:cs typeface="Constantia"/>
                <a:sym typeface="Symbol"/>
              </a:rPr>
              <a:t>ONR Tumblehome model </a:t>
            </a:r>
            <a:endParaRPr lang="en-US" sz="1400" dirty="0" smtClean="0">
              <a:solidFill>
                <a:prstClr val="black"/>
              </a:solidFill>
              <a:latin typeface="Constantia"/>
              <a:cs typeface="Constantia"/>
              <a:sym typeface="Symbol"/>
            </a:endParaRPr>
          </a:p>
          <a:p>
            <a:pPr marL="182880" lvl="1" algn="l" fontAlgn="auto">
              <a:spcBef>
                <a:spcPts val="0"/>
              </a:spcBef>
              <a:spcAft>
                <a:spcPts val="0"/>
              </a:spcAft>
            </a:pPr>
            <a:r>
              <a:rPr lang="en-US" sz="1400" dirty="0">
                <a:solidFill>
                  <a:prstClr val="black"/>
                </a:solidFill>
                <a:latin typeface="Constantia"/>
                <a:cs typeface="Constantia"/>
                <a:sym typeface="Symbol"/>
              </a:rPr>
              <a:t> </a:t>
            </a:r>
            <a:r>
              <a:rPr lang="en-US" sz="1400" dirty="0" smtClean="0">
                <a:solidFill>
                  <a:prstClr val="black"/>
                </a:solidFill>
                <a:latin typeface="Constantia"/>
                <a:cs typeface="Constantia"/>
                <a:sym typeface="Symbol"/>
              </a:rPr>
              <a:t> (</a:t>
            </a:r>
            <a:r>
              <a:rPr lang="en-US" sz="1400" dirty="0">
                <a:solidFill>
                  <a:prstClr val="black"/>
                </a:solidFill>
                <a:latin typeface="Constantia"/>
                <a:cs typeface="Constantia"/>
                <a:sym typeface="Symbol"/>
                <a:hlinkClick r:id="rId9" action="ppaction://hlinkfile"/>
              </a:rPr>
              <a:t>T35-calm</a:t>
            </a:r>
            <a:r>
              <a:rPr lang="en-US" sz="1400" dirty="0">
                <a:solidFill>
                  <a:prstClr val="black"/>
                </a:solidFill>
                <a:latin typeface="Constantia"/>
                <a:cs typeface="Constantia"/>
                <a:sym typeface="Symbol"/>
              </a:rPr>
              <a:t>, </a:t>
            </a:r>
            <a:r>
              <a:rPr lang="en-US" sz="1400" dirty="0">
                <a:solidFill>
                  <a:prstClr val="black"/>
                </a:solidFill>
                <a:latin typeface="Constantia"/>
                <a:cs typeface="Constantia"/>
                <a:sym typeface="Symbol"/>
                <a:hlinkClick r:id="rId10" action="ppaction://hlinkfile"/>
              </a:rPr>
              <a:t>Z20-wave</a:t>
            </a:r>
            <a:r>
              <a:rPr lang="en-US" sz="1400" dirty="0">
                <a:solidFill>
                  <a:prstClr val="black"/>
                </a:solidFill>
                <a:latin typeface="Constantia"/>
                <a:cs typeface="Constantia"/>
                <a:sym typeface="Symbol"/>
              </a:rPr>
              <a:t>)</a:t>
            </a:r>
          </a:p>
          <a:p>
            <a:pPr marL="274320" lvl="1" indent="-91440" algn="l" fontAlgn="auto">
              <a:spcBef>
                <a:spcPts val="0"/>
              </a:spcBef>
              <a:spcAft>
                <a:spcPts val="0"/>
              </a:spcAft>
              <a:buFont typeface="Arial" pitchFamily="34" charset="0"/>
              <a:buChar char="•"/>
            </a:pPr>
            <a:r>
              <a:rPr lang="en-US" sz="1400" dirty="0" smtClean="0">
                <a:solidFill>
                  <a:prstClr val="black"/>
                </a:solidFill>
                <a:latin typeface="Constantia"/>
                <a:cs typeface="Constantia"/>
                <a:sym typeface="Symbol"/>
              </a:rPr>
              <a:t>Maneuvering/sea-keeping </a:t>
            </a:r>
            <a:r>
              <a:rPr lang="en-US" sz="1400" dirty="0">
                <a:solidFill>
                  <a:prstClr val="black"/>
                </a:solidFill>
                <a:latin typeface="Constantia"/>
                <a:cs typeface="Constantia"/>
                <a:sym typeface="Symbol"/>
              </a:rPr>
              <a:t>tests</a:t>
            </a:r>
          </a:p>
          <a:p>
            <a:pPr marL="274320" lvl="1" indent="-91440" algn="l" fontAlgn="auto">
              <a:spcBef>
                <a:spcPts val="0"/>
              </a:spcBef>
              <a:spcAft>
                <a:spcPts val="0"/>
              </a:spcAft>
              <a:buFont typeface="Arial" pitchFamily="34" charset="0"/>
              <a:buChar char="•"/>
            </a:pPr>
            <a:r>
              <a:rPr lang="en-US" sz="1400" dirty="0">
                <a:solidFill>
                  <a:prstClr val="black"/>
                </a:solidFill>
                <a:latin typeface="Constantia"/>
                <a:cs typeface="Constantia"/>
                <a:sym typeface="Symbol"/>
              </a:rPr>
              <a:t>System Identification (SI) </a:t>
            </a:r>
            <a:r>
              <a:rPr lang="en-US" sz="1400" dirty="0" smtClean="0">
                <a:solidFill>
                  <a:prstClr val="black"/>
                </a:solidFill>
                <a:latin typeface="Constantia"/>
                <a:cs typeface="Constantia"/>
                <a:sym typeface="Symbol"/>
              </a:rPr>
              <a:t>approach</a:t>
            </a:r>
            <a:endParaRPr lang="ja-JP" altLang="en-US" sz="1600" i="1" cap="small" dirty="0">
              <a:solidFill>
                <a:srgbClr val="000000"/>
              </a:solidFill>
              <a:latin typeface="Constantia" pitchFamily="18" charset="0"/>
              <a:ea typeface="ＭＳ Ｐゴシック"/>
            </a:endParaRPr>
          </a:p>
        </p:txBody>
      </p:sp>
      <p:grpSp>
        <p:nvGrpSpPr>
          <p:cNvPr id="67" name="Group 66"/>
          <p:cNvGrpSpPr/>
          <p:nvPr/>
        </p:nvGrpSpPr>
        <p:grpSpPr>
          <a:xfrm>
            <a:off x="3581400" y="4953000"/>
            <a:ext cx="5506356" cy="1523962"/>
            <a:chOff x="3637642" y="4980458"/>
            <a:chExt cx="5506356" cy="1523962"/>
          </a:xfrm>
        </p:grpSpPr>
        <p:pic>
          <p:nvPicPr>
            <p:cNvPr id="68" name="図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37642" y="4980458"/>
              <a:ext cx="5430158" cy="1486159"/>
            </a:xfrm>
            <a:prstGeom prst="rect">
              <a:avLst/>
            </a:prstGeom>
          </p:spPr>
        </p:pic>
        <p:sp>
          <p:nvSpPr>
            <p:cNvPr id="69" name="TextBox 68"/>
            <p:cNvSpPr txBox="1"/>
            <p:nvPr/>
          </p:nvSpPr>
          <p:spPr>
            <a:xfrm>
              <a:off x="7279055" y="6076946"/>
              <a:ext cx="1864943" cy="427474"/>
            </a:xfrm>
            <a:prstGeom prst="rect">
              <a:avLst/>
            </a:prstGeom>
            <a:noFill/>
          </p:spPr>
          <p:txBody>
            <a:bodyPr wrap="none" rtlCol="0">
              <a:spAutoFit/>
            </a:bodyPr>
            <a:lstStyle/>
            <a:p>
              <a:pPr algn="l" fontAlgn="auto">
                <a:spcBef>
                  <a:spcPts val="0"/>
                </a:spcBef>
                <a:spcAft>
                  <a:spcPts val="0"/>
                </a:spcAft>
              </a:pPr>
              <a:r>
                <a:rPr lang="en-US" sz="1800" b="1" dirty="0" smtClean="0">
                  <a:solidFill>
                    <a:prstClr val="white"/>
                  </a:solidFill>
                  <a:latin typeface="Calibri"/>
                </a:rPr>
                <a:t>IIHR Wave Basin</a:t>
              </a:r>
              <a:endParaRPr lang="en-US" sz="1800" b="1" dirty="0">
                <a:solidFill>
                  <a:prstClr val="white"/>
                </a:solidFill>
                <a:latin typeface="Calibri"/>
              </a:endParaRPr>
            </a:p>
          </p:txBody>
        </p:sp>
      </p:grpSp>
      <p:grpSp>
        <p:nvGrpSpPr>
          <p:cNvPr id="70" name="Group 69"/>
          <p:cNvGrpSpPr/>
          <p:nvPr/>
        </p:nvGrpSpPr>
        <p:grpSpPr>
          <a:xfrm>
            <a:off x="5707792" y="1097912"/>
            <a:ext cx="3360008" cy="2178688"/>
            <a:chOff x="5741737" y="1097912"/>
            <a:chExt cx="3360008" cy="2178688"/>
          </a:xfrm>
        </p:grpSpPr>
        <p:pic>
          <p:nvPicPr>
            <p:cNvPr id="71" name="Picture 70" descr="B1_h0111_6Hz.m4v_000048212.jpg">
              <a:hlinkClick r:id="rId12" action="ppaction://hlinkfile"/>
            </p:cNvPr>
            <p:cNvPicPr>
              <a:picLocks noChangeAspect="1"/>
            </p:cNvPicPr>
            <p:nvPr/>
          </p:nvPicPr>
          <p:blipFill>
            <a:blip r:embed="rId13" cstate="print"/>
            <a:stretch>
              <a:fillRect/>
            </a:stretch>
          </p:blipFill>
          <p:spPr>
            <a:xfrm>
              <a:off x="6184495" y="1305771"/>
              <a:ext cx="2883305" cy="1970829"/>
            </a:xfrm>
            <a:prstGeom prst="rect">
              <a:avLst/>
            </a:prstGeom>
            <a:ln>
              <a:noFill/>
            </a:ln>
            <a:effectLst>
              <a:outerShdw blurRad="190500" algn="tl" rotWithShape="0">
                <a:srgbClr val="000000">
                  <a:alpha val="70000"/>
                </a:srgbClr>
              </a:outerShdw>
            </a:effectLst>
          </p:spPr>
        </p:pic>
        <p:sp>
          <p:nvSpPr>
            <p:cNvPr id="72" name="TextBox 71"/>
            <p:cNvSpPr txBox="1"/>
            <p:nvPr/>
          </p:nvSpPr>
          <p:spPr>
            <a:xfrm>
              <a:off x="6248400" y="2938046"/>
              <a:ext cx="2853345" cy="338554"/>
            </a:xfrm>
            <a:prstGeom prst="rect">
              <a:avLst/>
            </a:prstGeom>
            <a:noFill/>
          </p:spPr>
          <p:txBody>
            <a:bodyPr wrap="none" rtlCol="0">
              <a:spAutoFit/>
            </a:bodyPr>
            <a:lstStyle/>
            <a:p>
              <a:pPr algn="l" fontAlgn="auto">
                <a:spcBef>
                  <a:spcPts val="0"/>
                </a:spcBef>
                <a:spcAft>
                  <a:spcPts val="0"/>
                </a:spcAft>
              </a:pPr>
              <a:r>
                <a:rPr lang="en-US" sz="1600" b="1" dirty="0" smtClean="0">
                  <a:solidFill>
                    <a:prstClr val="white"/>
                  </a:solidFill>
                  <a:latin typeface="Calibri"/>
                </a:rPr>
                <a:t>Free surface instability in flume</a:t>
              </a:r>
              <a:endParaRPr lang="en-US" sz="1600" b="1" dirty="0">
                <a:solidFill>
                  <a:prstClr val="white"/>
                </a:solidFill>
                <a:latin typeface="Calibri"/>
              </a:endParaRPr>
            </a:p>
          </p:txBody>
        </p:sp>
        <p:grpSp>
          <p:nvGrpSpPr>
            <p:cNvPr id="73" name="Group 72"/>
            <p:cNvGrpSpPr/>
            <p:nvPr/>
          </p:nvGrpSpPr>
          <p:grpSpPr>
            <a:xfrm>
              <a:off x="5741737" y="1097912"/>
              <a:ext cx="1650848" cy="1531983"/>
              <a:chOff x="637104" y="1092712"/>
              <a:chExt cx="1412484" cy="1056801"/>
            </a:xfrm>
          </p:grpSpPr>
          <p:pic>
            <p:nvPicPr>
              <p:cNvPr id="74" name="Picture 6"/>
              <p:cNvPicPr>
                <a:picLocks noChangeAspect="1" noChangeArrowheads="1"/>
              </p:cNvPicPr>
              <p:nvPr/>
            </p:nvPicPr>
            <p:blipFill rotWithShape="1">
              <a:blip r:embed="rId14" cstate="print"/>
              <a:srcRect r="37120" b="26689"/>
              <a:stretch/>
            </p:blipFill>
            <p:spPr bwMode="auto">
              <a:xfrm>
                <a:off x="637104" y="1092712"/>
                <a:ext cx="1412484" cy="1056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5" name="TextBox 74"/>
              <p:cNvSpPr txBox="1"/>
              <p:nvPr/>
            </p:nvSpPr>
            <p:spPr>
              <a:xfrm>
                <a:off x="719085" y="1092712"/>
                <a:ext cx="1330503" cy="290075"/>
              </a:xfrm>
              <a:prstGeom prst="rect">
                <a:avLst/>
              </a:prstGeom>
              <a:noFill/>
            </p:spPr>
            <p:txBody>
              <a:bodyPr wrap="square" rtlCol="0">
                <a:spAutoFit/>
              </a:bodyPr>
              <a:lstStyle/>
              <a:p>
                <a:pPr fontAlgn="auto">
                  <a:spcBef>
                    <a:spcPts val="0"/>
                  </a:spcBef>
                  <a:spcAft>
                    <a:spcPts val="0"/>
                  </a:spcAft>
                </a:pPr>
                <a:r>
                  <a:rPr lang="en-US" sz="900" dirty="0" smtClean="0">
                    <a:solidFill>
                      <a:prstClr val="black"/>
                    </a:solidFill>
                    <a:latin typeface="Constantia"/>
                    <a:cs typeface="Constantia"/>
                  </a:rPr>
                  <a:t>(</a:t>
                </a:r>
                <a:r>
                  <a:rPr lang="en-US" sz="900" i="1" dirty="0" smtClean="0">
                    <a:solidFill>
                      <a:prstClr val="black"/>
                    </a:solidFill>
                    <a:latin typeface="Constantia"/>
                    <a:cs typeface="Constantia"/>
                  </a:rPr>
                  <a:t>K. Hokusai, 1832</a:t>
                </a:r>
                <a:r>
                  <a:rPr lang="en-US" sz="900" dirty="0" smtClean="0">
                    <a:solidFill>
                      <a:prstClr val="black"/>
                    </a:solidFill>
                    <a:latin typeface="Constantia"/>
                    <a:cs typeface="Constantia"/>
                  </a:rPr>
                  <a:t>)</a:t>
                </a:r>
                <a:endParaRPr lang="en-US" sz="900" dirty="0">
                  <a:solidFill>
                    <a:prstClr val="black"/>
                  </a:solidFill>
                  <a:latin typeface="Constantia"/>
                  <a:cs typeface="Constantia"/>
                </a:endParaRPr>
              </a:p>
            </p:txBody>
          </p:sp>
        </p:grpSp>
      </p:grpSp>
    </p:spTree>
    <p:extLst>
      <p:ext uri="{BB962C8B-B14F-4D97-AF65-F5344CB8AC3E}">
        <p14:creationId xmlns:p14="http://schemas.microsoft.com/office/powerpoint/2010/main" val="1229312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348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F0E7E1A6-BF20-4785-A169-446C82508BD2}" type="slidenum">
              <a:rPr lang="en-US" sz="1400"/>
              <a:pPr eaLnBrk="1" hangingPunct="1"/>
              <a:t>32</a:t>
            </a:fld>
            <a:endParaRPr lang="en-US" sz="1400"/>
          </a:p>
        </p:txBody>
      </p:sp>
      <p:sp>
        <p:nvSpPr>
          <p:cNvPr id="34820" name="Rectangle 6"/>
          <p:cNvSpPr>
            <a:spLocks noGrp="1" noChangeArrowheads="1"/>
          </p:cNvSpPr>
          <p:nvPr>
            <p:ph type="title"/>
          </p:nvPr>
        </p:nvSpPr>
        <p:spPr>
          <a:xfrm>
            <a:off x="685800" y="76200"/>
            <a:ext cx="7772400" cy="615950"/>
          </a:xfrm>
          <a:noFill/>
        </p:spPr>
        <p:txBody>
          <a:bodyPr/>
          <a:lstStyle/>
          <a:p>
            <a:pPr eaLnBrk="1" hangingPunct="1"/>
            <a:r>
              <a:rPr lang="en-US" smtClean="0"/>
              <a:t>EFD process</a:t>
            </a:r>
          </a:p>
        </p:txBody>
      </p:sp>
      <p:sp>
        <p:nvSpPr>
          <p:cNvPr id="34821" name="Rectangle 8"/>
          <p:cNvSpPr>
            <a:spLocks noChangeArrowheads="1"/>
          </p:cNvSpPr>
          <p:nvPr/>
        </p:nvSpPr>
        <p:spPr bwMode="auto">
          <a:xfrm>
            <a:off x="609600" y="990600"/>
            <a:ext cx="81534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80000"/>
              </a:lnSpc>
              <a:spcBef>
                <a:spcPct val="50000"/>
              </a:spcBef>
              <a:buClr>
                <a:schemeClr val="tx2"/>
              </a:buClr>
              <a:buSzPct val="140000"/>
              <a:buFontTx/>
              <a:buChar char="•"/>
            </a:pPr>
            <a:r>
              <a:rPr lang="en-US" sz="2000">
                <a:latin typeface="Tahoma" pitchFamily="34" charset="0"/>
              </a:rPr>
              <a:t> “</a:t>
            </a:r>
            <a:r>
              <a:rPr lang="en-US">
                <a:latin typeface="Tahoma" pitchFamily="34" charset="0"/>
              </a:rPr>
              <a:t>EFD process” is the steps to set up an experiment and</a:t>
            </a:r>
          </a:p>
          <a:p>
            <a:pPr algn="l">
              <a:lnSpc>
                <a:spcPct val="80000"/>
              </a:lnSpc>
              <a:spcBef>
                <a:spcPct val="50000"/>
              </a:spcBef>
              <a:buClr>
                <a:schemeClr val="tx2"/>
              </a:buClr>
              <a:buSzPct val="140000"/>
            </a:pPr>
            <a:r>
              <a:rPr lang="en-US">
                <a:latin typeface="Tahoma" pitchFamily="34" charset="0"/>
              </a:rPr>
              <a:t>   take data</a:t>
            </a:r>
          </a:p>
          <a:p>
            <a:pPr algn="l">
              <a:lnSpc>
                <a:spcPct val="90000"/>
              </a:lnSpc>
              <a:spcBef>
                <a:spcPct val="50000"/>
              </a:spcBef>
              <a:buClr>
                <a:schemeClr val="folHlink"/>
              </a:buClr>
              <a:buSzPct val="80000"/>
              <a:buFont typeface="Wingdings" pitchFamily="2" charset="2"/>
              <a:buNone/>
            </a:pPr>
            <a:r>
              <a:rPr lang="en-US"/>
              <a:t>       </a:t>
            </a:r>
            <a:endParaRPr lang="en-US" baseline="-25000"/>
          </a:p>
        </p:txBody>
      </p:sp>
      <p:pic>
        <p:nvPicPr>
          <p:cNvPr id="3482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057400"/>
            <a:ext cx="6781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3584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F2ECF6E9-E2C8-45D3-98AF-2FDF50B6D6CB}" type="slidenum">
              <a:rPr lang="en-US" sz="1400"/>
              <a:pPr eaLnBrk="1" hangingPunct="1"/>
              <a:t>33</a:t>
            </a:fld>
            <a:endParaRPr lang="en-US" sz="1400"/>
          </a:p>
        </p:txBody>
      </p:sp>
      <p:sp>
        <p:nvSpPr>
          <p:cNvPr id="35844" name="Rectangle 2"/>
          <p:cNvSpPr>
            <a:spLocks noChangeArrowheads="1"/>
          </p:cNvSpPr>
          <p:nvPr/>
        </p:nvSpPr>
        <p:spPr bwMode="auto">
          <a:xfrm>
            <a:off x="4572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600">
                <a:solidFill>
                  <a:schemeClr val="tx2"/>
                </a:solidFill>
                <a:latin typeface="Tahoma" pitchFamily="34" charset="0"/>
              </a:rPr>
              <a:t>EFD – “hands on” experience</a:t>
            </a:r>
          </a:p>
        </p:txBody>
      </p:sp>
      <p:sp>
        <p:nvSpPr>
          <p:cNvPr id="35845" name="Text Box 3"/>
          <p:cNvSpPr txBox="1">
            <a:spLocks noChangeArrowheads="1"/>
          </p:cNvSpPr>
          <p:nvPr/>
        </p:nvSpPr>
        <p:spPr bwMode="auto">
          <a:xfrm>
            <a:off x="762000" y="2819400"/>
            <a:ext cx="3297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200" b="1"/>
              <a:t>Lab1: Measurement of density and kinematic viscosity of a fluid and visualization of flow around a cylinder.</a:t>
            </a:r>
          </a:p>
        </p:txBody>
      </p:sp>
      <p:sp>
        <p:nvSpPr>
          <p:cNvPr id="35846" name="Text Box 4"/>
          <p:cNvSpPr txBox="1">
            <a:spLocks noChangeArrowheads="1"/>
          </p:cNvSpPr>
          <p:nvPr/>
        </p:nvSpPr>
        <p:spPr bwMode="auto">
          <a:xfrm>
            <a:off x="5562600" y="2743200"/>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200" b="1"/>
              <a:t>Lab2: Measurement of flow rate, friction factor and velocity profiles in smooth and rough pipes, and measurement of flow rate through a nozzle using PIV technique.</a:t>
            </a:r>
          </a:p>
        </p:txBody>
      </p:sp>
      <p:sp>
        <p:nvSpPr>
          <p:cNvPr id="35847" name="Text Box 5"/>
          <p:cNvSpPr txBox="1">
            <a:spLocks noChangeArrowheads="1"/>
          </p:cNvSpPr>
          <p:nvPr/>
        </p:nvSpPr>
        <p:spPr bwMode="auto">
          <a:xfrm>
            <a:off x="661988" y="5791200"/>
            <a:ext cx="358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200" b="1"/>
              <a:t>Lab3: Measurement of surface pressure distribution, lift and drag coefficient for an airfoil, and measurement of flow velocity field around an airfoil using PIV technique. </a:t>
            </a:r>
          </a:p>
        </p:txBody>
      </p:sp>
      <p:grpSp>
        <p:nvGrpSpPr>
          <p:cNvPr id="35848" name="Group 11"/>
          <p:cNvGrpSpPr>
            <a:grpSpLocks noChangeAspect="1"/>
          </p:cNvGrpSpPr>
          <p:nvPr/>
        </p:nvGrpSpPr>
        <p:grpSpPr bwMode="auto">
          <a:xfrm>
            <a:off x="738188" y="1143000"/>
            <a:ext cx="2847975" cy="1646238"/>
            <a:chOff x="204788" y="1066800"/>
            <a:chExt cx="3429000" cy="1981200"/>
          </a:xfrm>
        </p:grpSpPr>
        <p:pic>
          <p:nvPicPr>
            <p:cNvPr id="358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1066800"/>
              <a:ext cx="1981200" cy="1981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5857" name="Picture 7" descr="webviscousitysmall"/>
            <p:cNvPicPr>
              <a:picLocks noChangeAspect="1" noChangeArrowheads="1"/>
            </p:cNvPicPr>
            <p:nvPr/>
          </p:nvPicPr>
          <p:blipFill>
            <a:blip r:embed="rId3" cstate="print">
              <a:extLst>
                <a:ext uri="{28A0092B-C50C-407E-A947-70E740481C1C}">
                  <a14:useLocalDpi xmlns:a14="http://schemas.microsoft.com/office/drawing/2010/main" val="0"/>
                </a:ext>
              </a:extLst>
            </a:blip>
            <a:srcRect l="14795" t="29155" r="60524" b="40836"/>
            <a:stretch>
              <a:fillRect/>
            </a:stretch>
          </p:blipFill>
          <p:spPr bwMode="auto">
            <a:xfrm>
              <a:off x="204788" y="1066800"/>
              <a:ext cx="1485900" cy="1981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pic>
        <p:nvPicPr>
          <p:cNvPr id="3584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733800"/>
            <a:ext cx="1652588" cy="20113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5850" name="Picture 9" descr="IMG_07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066800"/>
            <a:ext cx="2486025" cy="16462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58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267200"/>
            <a:ext cx="33289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Text Box 5"/>
          <p:cNvSpPr txBox="1">
            <a:spLocks noChangeArrowheads="1"/>
          </p:cNvSpPr>
          <p:nvPr/>
        </p:nvSpPr>
        <p:spPr bwMode="auto">
          <a:xfrm>
            <a:off x="4648200" y="57150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200" b="1"/>
              <a:t>Lab 1, 2, 3: PIV based flow measurement and visualization</a:t>
            </a:r>
          </a:p>
        </p:txBody>
      </p:sp>
      <p:sp>
        <p:nvSpPr>
          <p:cNvPr id="35853" name="Notched Right Arrow 18"/>
          <p:cNvSpPr>
            <a:spLocks noChangeArrowheads="1"/>
          </p:cNvSpPr>
          <p:nvPr/>
        </p:nvSpPr>
        <p:spPr bwMode="auto">
          <a:xfrm rot="-4032101">
            <a:off x="4917281" y="3282157"/>
            <a:ext cx="815975" cy="465138"/>
          </a:xfrm>
          <a:prstGeom prst="notchedRightArrow">
            <a:avLst>
              <a:gd name="adj1" fmla="val 50000"/>
              <a:gd name="adj2" fmla="val 49826"/>
            </a:avLst>
          </a:prstGeom>
          <a:solidFill>
            <a:schemeClr val="accent1"/>
          </a:solidFill>
          <a:ln w="9525" algn="ctr">
            <a:solidFill>
              <a:schemeClr val="tx1"/>
            </a:solidFill>
            <a:miter lim="800000"/>
            <a:headEnd/>
            <a:tailEnd/>
          </a:ln>
        </p:spPr>
        <p:txBody>
          <a:bodyPr wrap="none"/>
          <a:lstStyle/>
          <a:p>
            <a:endParaRPr lang="en-US"/>
          </a:p>
        </p:txBody>
      </p:sp>
      <p:sp>
        <p:nvSpPr>
          <p:cNvPr id="35854" name="Notched Right Arrow 19"/>
          <p:cNvSpPr>
            <a:spLocks noChangeArrowheads="1"/>
          </p:cNvSpPr>
          <p:nvPr/>
        </p:nvSpPr>
        <p:spPr bwMode="auto">
          <a:xfrm rot="10800000">
            <a:off x="3557588" y="4672013"/>
            <a:ext cx="817562" cy="465137"/>
          </a:xfrm>
          <a:prstGeom prst="notchedRightArrow">
            <a:avLst>
              <a:gd name="adj1" fmla="val 50000"/>
              <a:gd name="adj2" fmla="val 49923"/>
            </a:avLst>
          </a:prstGeom>
          <a:solidFill>
            <a:schemeClr val="accent1"/>
          </a:solidFill>
          <a:ln w="9525" algn="ctr">
            <a:solidFill>
              <a:schemeClr val="tx1"/>
            </a:solidFill>
            <a:miter lim="800000"/>
            <a:headEnd/>
            <a:tailEnd/>
          </a:ln>
        </p:spPr>
        <p:txBody>
          <a:bodyPr wrap="none"/>
          <a:lstStyle/>
          <a:p>
            <a:endParaRPr lang="en-US"/>
          </a:p>
        </p:txBody>
      </p:sp>
      <p:sp>
        <p:nvSpPr>
          <p:cNvPr id="35855" name="Notched Right Arrow 20"/>
          <p:cNvSpPr>
            <a:spLocks noChangeArrowheads="1"/>
          </p:cNvSpPr>
          <p:nvPr/>
        </p:nvSpPr>
        <p:spPr bwMode="auto">
          <a:xfrm rot="-7934022">
            <a:off x="3848101" y="3425825"/>
            <a:ext cx="817562" cy="465137"/>
          </a:xfrm>
          <a:prstGeom prst="notchedRightArrow">
            <a:avLst>
              <a:gd name="adj1" fmla="val 50000"/>
              <a:gd name="adj2" fmla="val 49923"/>
            </a:avLst>
          </a:prstGeom>
          <a:solidFill>
            <a:schemeClr val="accent1"/>
          </a:solidFill>
          <a:ln w="9525" algn="ctr">
            <a:solidFill>
              <a:schemeClr val="tx1"/>
            </a:solidFill>
            <a:miter lim="800000"/>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36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D73708BA-7218-4BCA-8E86-D8AB3BBDC233}" type="slidenum">
              <a:rPr lang="en-US" sz="1400"/>
              <a:pPr eaLnBrk="1" hangingPunct="1"/>
              <a:t>34</a:t>
            </a:fld>
            <a:endParaRPr lang="en-US" sz="1400"/>
          </a:p>
        </p:txBody>
      </p:sp>
      <p:sp>
        <p:nvSpPr>
          <p:cNvPr id="36868" name="Rectangle 2"/>
          <p:cNvSpPr>
            <a:spLocks noGrp="1" noChangeArrowheads="1"/>
          </p:cNvSpPr>
          <p:nvPr>
            <p:ph type="title"/>
          </p:nvPr>
        </p:nvSpPr>
        <p:spPr>
          <a:xfrm>
            <a:off x="685800" y="304800"/>
            <a:ext cx="7772400" cy="762000"/>
          </a:xfrm>
        </p:spPr>
        <p:txBody>
          <a:bodyPr/>
          <a:lstStyle/>
          <a:p>
            <a:pPr eaLnBrk="1" hangingPunct="1"/>
            <a:r>
              <a:rPr lang="en-US" smtClean="0"/>
              <a:t>Computational Fluid Dynamics</a:t>
            </a:r>
          </a:p>
        </p:txBody>
      </p:sp>
      <p:sp>
        <p:nvSpPr>
          <p:cNvPr id="36869" name="Rectangle 3"/>
          <p:cNvSpPr>
            <a:spLocks noGrp="1" noChangeArrowheads="1"/>
          </p:cNvSpPr>
          <p:nvPr>
            <p:ph type="body" idx="1"/>
          </p:nvPr>
        </p:nvSpPr>
        <p:spPr>
          <a:xfrm>
            <a:off x="798513" y="1066800"/>
            <a:ext cx="7888287" cy="4495800"/>
          </a:xfrm>
        </p:spPr>
        <p:txBody>
          <a:bodyPr/>
          <a:lstStyle/>
          <a:p>
            <a:pPr eaLnBrk="1" hangingPunct="1"/>
            <a:r>
              <a:rPr lang="en-US" sz="2800" smtClean="0"/>
              <a:t>CFD is use of computational methods for solving fluid engineering systems, including modeling (mathematical &amp; Physics) and numerical methods (solvers, finite differences, and grid generations, etc.).</a:t>
            </a:r>
          </a:p>
          <a:p>
            <a:pPr eaLnBrk="1" hangingPunct="1"/>
            <a:r>
              <a:rPr lang="en-US" sz="2800" smtClean="0"/>
              <a:t>Rapid growth in CFD technology since advent of computer</a:t>
            </a:r>
          </a:p>
          <a:p>
            <a:pPr eaLnBrk="1" hangingPunct="1">
              <a:buFontTx/>
              <a:buNone/>
            </a:pPr>
            <a:endParaRPr lang="en-US" sz="2800" smtClean="0"/>
          </a:p>
          <a:p>
            <a:pPr eaLnBrk="1" hangingPunct="1"/>
            <a:endParaRPr lang="en-US" sz="2000" smtClean="0"/>
          </a:p>
          <a:p>
            <a:pPr eaLnBrk="1" hangingPunct="1"/>
            <a:endParaRPr lang="en-US" sz="2000" smtClean="0"/>
          </a:p>
          <a:p>
            <a:pPr eaLnBrk="1" hangingPunct="1"/>
            <a:endParaRPr lang="en-US" sz="2000" smtClean="0"/>
          </a:p>
        </p:txBody>
      </p:sp>
      <p:pic>
        <p:nvPicPr>
          <p:cNvPr id="36870" name="Picture 4" descr="ENIAC 1, 19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387850"/>
            <a:ext cx="144780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6" descr="IBM WorkS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387850"/>
            <a:ext cx="167640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7"/>
          <p:cNvSpPr txBox="1">
            <a:spLocks noChangeArrowheads="1"/>
          </p:cNvSpPr>
          <p:nvPr/>
        </p:nvSpPr>
        <p:spPr bwMode="auto">
          <a:xfrm>
            <a:off x="2616200" y="5454650"/>
            <a:ext cx="149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600">
                <a:latin typeface="Tahoma" pitchFamily="34" charset="0"/>
              </a:rPr>
              <a:t>ENIAC 1, 1946</a:t>
            </a:r>
          </a:p>
        </p:txBody>
      </p:sp>
      <p:sp>
        <p:nvSpPr>
          <p:cNvPr id="36873" name="Text Box 8"/>
          <p:cNvSpPr txBox="1">
            <a:spLocks noChangeArrowheads="1"/>
          </p:cNvSpPr>
          <p:nvPr/>
        </p:nvSpPr>
        <p:spPr bwMode="auto">
          <a:xfrm>
            <a:off x="5181600" y="5454650"/>
            <a:ext cx="1693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600">
                <a:latin typeface="Tahoma" pitchFamily="34" charset="0"/>
              </a:rPr>
              <a:t>IBM WorkStation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378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247DA1B9-274C-4F33-8166-C6B8E0D61DB2}" type="slidenum">
              <a:rPr lang="en-US" sz="1400"/>
              <a:pPr eaLnBrk="1" hangingPunct="1"/>
              <a:t>35</a:t>
            </a:fld>
            <a:endParaRPr lang="en-US" sz="1400"/>
          </a:p>
        </p:txBody>
      </p:sp>
      <p:sp>
        <p:nvSpPr>
          <p:cNvPr id="37892" name="Rectangle 2"/>
          <p:cNvSpPr>
            <a:spLocks noGrp="1" noChangeArrowheads="1"/>
          </p:cNvSpPr>
          <p:nvPr>
            <p:ph type="title"/>
          </p:nvPr>
        </p:nvSpPr>
        <p:spPr>
          <a:xfrm>
            <a:off x="685800" y="374650"/>
            <a:ext cx="7772400" cy="692150"/>
          </a:xfrm>
        </p:spPr>
        <p:txBody>
          <a:bodyPr/>
          <a:lstStyle/>
          <a:p>
            <a:pPr eaLnBrk="1" hangingPunct="1"/>
            <a:r>
              <a:rPr lang="en-US" smtClean="0"/>
              <a:t>Purpose</a:t>
            </a:r>
          </a:p>
        </p:txBody>
      </p:sp>
      <p:sp>
        <p:nvSpPr>
          <p:cNvPr id="37893" name="Text Box 4"/>
          <p:cNvSpPr txBox="1">
            <a:spLocks noChangeArrowheads="1"/>
          </p:cNvSpPr>
          <p:nvPr/>
        </p:nvSpPr>
        <p:spPr bwMode="auto">
          <a:xfrm>
            <a:off x="593725" y="118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endParaRPr lang="en-US"/>
          </a:p>
        </p:txBody>
      </p:sp>
      <p:sp>
        <p:nvSpPr>
          <p:cNvPr id="37894" name="Rectangle 6"/>
          <p:cNvSpPr>
            <a:spLocks noGrp="1" noChangeArrowheads="1"/>
          </p:cNvSpPr>
          <p:nvPr>
            <p:ph type="body" idx="1"/>
          </p:nvPr>
        </p:nvSpPr>
        <p:spPr>
          <a:xfrm>
            <a:off x="798513" y="1066800"/>
            <a:ext cx="7888287" cy="5181600"/>
          </a:xfrm>
          <a:noFill/>
        </p:spPr>
        <p:txBody>
          <a:bodyPr/>
          <a:lstStyle/>
          <a:p>
            <a:pPr eaLnBrk="1" hangingPunct="1"/>
            <a:r>
              <a:rPr lang="en-US" sz="2400" smtClean="0"/>
              <a:t>The objective of CFD is to model the continuous fluids with Partial Differential Equations (PDEs) and discretize PDEs into an algebra problem, solve it, validate it and achieve </a:t>
            </a:r>
            <a:r>
              <a:rPr lang="en-US" sz="2400" smtClean="0">
                <a:solidFill>
                  <a:srgbClr val="FF3300"/>
                </a:solidFill>
              </a:rPr>
              <a:t>simulation based design</a:t>
            </a:r>
            <a:r>
              <a:rPr lang="en-US" sz="2400" smtClean="0"/>
              <a:t> instead of “build &amp; test” </a:t>
            </a:r>
          </a:p>
          <a:p>
            <a:pPr eaLnBrk="1" hangingPunct="1"/>
            <a:endParaRPr lang="en-US" sz="2400" smtClean="0"/>
          </a:p>
          <a:p>
            <a:pPr eaLnBrk="1" hangingPunct="1"/>
            <a:r>
              <a:rPr lang="en-US" sz="2400" smtClean="0"/>
              <a:t>Simulation of physical fluid phenomena that are difficult to be measured by experiments: </a:t>
            </a:r>
            <a:r>
              <a:rPr lang="en-US" sz="2400" smtClean="0">
                <a:solidFill>
                  <a:srgbClr val="FF3300"/>
                </a:solidFill>
              </a:rPr>
              <a:t>scale simulations</a:t>
            </a:r>
            <a:r>
              <a:rPr lang="en-US" sz="2400" smtClean="0"/>
              <a:t> (full-scale ships, airplanes), </a:t>
            </a:r>
            <a:r>
              <a:rPr lang="en-US" sz="2400" smtClean="0">
                <a:solidFill>
                  <a:srgbClr val="FF3300"/>
                </a:solidFill>
              </a:rPr>
              <a:t>hazards </a:t>
            </a:r>
            <a:r>
              <a:rPr lang="en-US" sz="2400" smtClean="0"/>
              <a:t>(explosions,radiations,pollution), </a:t>
            </a:r>
            <a:r>
              <a:rPr lang="en-US" sz="2400" smtClean="0">
                <a:solidFill>
                  <a:srgbClr val="FF3300"/>
                </a:solidFill>
              </a:rPr>
              <a:t>physics </a:t>
            </a:r>
            <a:r>
              <a:rPr lang="en-US" sz="2400" smtClean="0"/>
              <a:t>(weather prediction, planetary boundary layer, stellar evolution).</a:t>
            </a:r>
          </a:p>
          <a:p>
            <a:pPr eaLnBrk="1" hangingPunct="1"/>
            <a:endParaRPr lang="en-US" sz="2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5791445F-7D1F-4A4C-B0D9-D212D623C08B}" type="slidenum">
              <a:rPr lang="en-US" sz="1400"/>
              <a:pPr eaLnBrk="1" hangingPunct="1"/>
              <a:t>36</a:t>
            </a:fld>
            <a:endParaRPr lang="en-US" sz="1400"/>
          </a:p>
        </p:txBody>
      </p:sp>
      <p:sp>
        <p:nvSpPr>
          <p:cNvPr id="38916" name="Rectangle 2"/>
          <p:cNvSpPr>
            <a:spLocks noGrp="1" noChangeArrowheads="1"/>
          </p:cNvSpPr>
          <p:nvPr>
            <p:ph type="title"/>
          </p:nvPr>
        </p:nvSpPr>
        <p:spPr>
          <a:xfrm>
            <a:off x="685800" y="222250"/>
            <a:ext cx="7772400" cy="692150"/>
          </a:xfrm>
        </p:spPr>
        <p:txBody>
          <a:bodyPr/>
          <a:lstStyle/>
          <a:p>
            <a:pPr eaLnBrk="1" hangingPunct="1"/>
            <a:r>
              <a:rPr lang="en-US" smtClean="0"/>
              <a:t>Modeling</a:t>
            </a:r>
          </a:p>
        </p:txBody>
      </p:sp>
      <p:sp>
        <p:nvSpPr>
          <p:cNvPr id="38917" name="Rectangle 3"/>
          <p:cNvSpPr>
            <a:spLocks noGrp="1" noChangeArrowheads="1"/>
          </p:cNvSpPr>
          <p:nvPr>
            <p:ph type="body" idx="1"/>
          </p:nvPr>
        </p:nvSpPr>
        <p:spPr>
          <a:xfrm>
            <a:off x="533400" y="1066800"/>
            <a:ext cx="8153400" cy="5029200"/>
          </a:xfrm>
        </p:spPr>
        <p:txBody>
          <a:bodyPr/>
          <a:lstStyle/>
          <a:p>
            <a:pPr eaLnBrk="1" hangingPunct="1">
              <a:lnSpc>
                <a:spcPct val="90000"/>
              </a:lnSpc>
            </a:pPr>
            <a:r>
              <a:rPr lang="en-US" sz="2200" smtClean="0"/>
              <a:t>Mathematical physics problem formulation of fluid engineering system</a:t>
            </a:r>
          </a:p>
          <a:p>
            <a:pPr eaLnBrk="1" hangingPunct="1">
              <a:lnSpc>
                <a:spcPct val="90000"/>
              </a:lnSpc>
            </a:pPr>
            <a:r>
              <a:rPr lang="en-US" sz="2200" smtClean="0">
                <a:solidFill>
                  <a:srgbClr val="FF3300"/>
                </a:solidFill>
              </a:rPr>
              <a:t>Governing equations</a:t>
            </a:r>
            <a:r>
              <a:rPr lang="en-US" sz="2200" smtClean="0"/>
              <a:t>: Navier-Stokes equations (momentum), continuity equation, pressure Poisson equation, energy equation, ideal gas law, combustions (chemical reaction equation), multi-phase flows(e.g. Rayleigh equation), and turbulent models (RANS, LES, DES).</a:t>
            </a:r>
          </a:p>
          <a:p>
            <a:pPr eaLnBrk="1" hangingPunct="1">
              <a:lnSpc>
                <a:spcPct val="90000"/>
              </a:lnSpc>
            </a:pPr>
            <a:r>
              <a:rPr lang="en-US" sz="2200" smtClean="0">
                <a:solidFill>
                  <a:srgbClr val="FF3300"/>
                </a:solidFill>
              </a:rPr>
              <a:t>Coordinates</a:t>
            </a:r>
            <a:r>
              <a:rPr lang="en-US" sz="2200" smtClean="0"/>
              <a:t>: Cartesian, cylindrical and spherical coordinates result in different form of governing equations</a:t>
            </a:r>
          </a:p>
          <a:p>
            <a:pPr eaLnBrk="1" hangingPunct="1">
              <a:lnSpc>
                <a:spcPct val="90000"/>
              </a:lnSpc>
            </a:pPr>
            <a:r>
              <a:rPr lang="en-US" sz="2200" smtClean="0">
                <a:solidFill>
                  <a:srgbClr val="FF3300"/>
                </a:solidFill>
              </a:rPr>
              <a:t>Initial conditions</a:t>
            </a:r>
            <a:r>
              <a:rPr lang="en-US" sz="2200" smtClean="0"/>
              <a:t>(initial guess of the solution) and </a:t>
            </a:r>
            <a:r>
              <a:rPr lang="en-US" sz="2200" smtClean="0">
                <a:solidFill>
                  <a:srgbClr val="FF3300"/>
                </a:solidFill>
              </a:rPr>
              <a:t>Boundary Conditions</a:t>
            </a:r>
            <a:r>
              <a:rPr lang="en-US" sz="2200" smtClean="0"/>
              <a:t> (no-slip wall, free-surface, zero-gradient, symmetry, velocity/pressure inlet/outlet)</a:t>
            </a:r>
          </a:p>
          <a:p>
            <a:pPr eaLnBrk="1" hangingPunct="1">
              <a:lnSpc>
                <a:spcPct val="90000"/>
              </a:lnSpc>
            </a:pPr>
            <a:r>
              <a:rPr lang="en-US" sz="2200" smtClean="0">
                <a:solidFill>
                  <a:srgbClr val="FF3300"/>
                </a:solidFill>
              </a:rPr>
              <a:t>Flow conditions</a:t>
            </a:r>
            <a:r>
              <a:rPr lang="en-US" sz="2200" smtClean="0"/>
              <a:t>: Geometry approximation, domain, Reynolds Number, and Mach Number, etc.</a:t>
            </a:r>
          </a:p>
          <a:p>
            <a:pPr eaLnBrk="1" hangingPunct="1">
              <a:lnSpc>
                <a:spcPct val="90000"/>
              </a:lnSpc>
            </a:pPr>
            <a:endParaRPr lang="en-US" sz="22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71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9EB1578F-29A9-4145-A2F9-1DF99CA815AC}" type="slidenum">
              <a:rPr lang="en-US" sz="1400"/>
              <a:pPr eaLnBrk="1" hangingPunct="1"/>
              <a:t>37</a:t>
            </a:fld>
            <a:endParaRPr lang="en-US" sz="1400"/>
          </a:p>
        </p:txBody>
      </p:sp>
      <p:sp>
        <p:nvSpPr>
          <p:cNvPr id="7176" name="Rectangle 1026"/>
          <p:cNvSpPr>
            <a:spLocks noGrp="1" noChangeArrowheads="1"/>
          </p:cNvSpPr>
          <p:nvPr>
            <p:ph type="title"/>
          </p:nvPr>
        </p:nvSpPr>
        <p:spPr>
          <a:xfrm>
            <a:off x="685800" y="228600"/>
            <a:ext cx="7772400" cy="533400"/>
          </a:xfrm>
        </p:spPr>
        <p:txBody>
          <a:bodyPr/>
          <a:lstStyle/>
          <a:p>
            <a:pPr eaLnBrk="1" hangingPunct="1"/>
            <a:r>
              <a:rPr lang="en-US" dirty="0" smtClean="0"/>
              <a:t>Numerical Methods</a:t>
            </a:r>
          </a:p>
        </p:txBody>
      </p:sp>
      <p:sp>
        <p:nvSpPr>
          <p:cNvPr id="7177" name="Rectangle 1027"/>
          <p:cNvSpPr>
            <a:spLocks noGrp="1" noChangeArrowheads="1"/>
          </p:cNvSpPr>
          <p:nvPr>
            <p:ph type="body" idx="1"/>
          </p:nvPr>
        </p:nvSpPr>
        <p:spPr>
          <a:xfrm>
            <a:off x="304800" y="914400"/>
            <a:ext cx="4495800" cy="5181600"/>
          </a:xfrm>
        </p:spPr>
        <p:txBody>
          <a:bodyPr/>
          <a:lstStyle/>
          <a:p>
            <a:pPr eaLnBrk="1" hangingPunct="1">
              <a:lnSpc>
                <a:spcPct val="80000"/>
              </a:lnSpc>
            </a:pPr>
            <a:r>
              <a:rPr lang="en-US" sz="2000" b="1" dirty="0" smtClean="0"/>
              <a:t>Finite difference methods</a:t>
            </a:r>
            <a:r>
              <a:rPr lang="en-US" sz="2000" dirty="0" smtClean="0"/>
              <a:t>: using numerical scheme to approximate the exact derivatives in the PDEs</a:t>
            </a:r>
          </a:p>
          <a:p>
            <a:pPr eaLnBrk="1" hangingPunct="1">
              <a:lnSpc>
                <a:spcPct val="80000"/>
              </a:lnSpc>
              <a:buFontTx/>
              <a:buNone/>
            </a:pPr>
            <a:endParaRPr lang="en-US" sz="2000" dirty="0" smtClean="0"/>
          </a:p>
          <a:p>
            <a:pPr eaLnBrk="1" hangingPunct="1">
              <a:lnSpc>
                <a:spcPct val="80000"/>
              </a:lnSpc>
              <a:buFontTx/>
              <a:buNone/>
            </a:pPr>
            <a:endParaRPr lang="en-US" sz="2400" dirty="0" smtClean="0"/>
          </a:p>
          <a:p>
            <a:pPr eaLnBrk="1" hangingPunct="1">
              <a:lnSpc>
                <a:spcPct val="80000"/>
              </a:lnSpc>
              <a:buFontTx/>
              <a:buNone/>
            </a:pPr>
            <a:endParaRPr lang="en-US" sz="2400" dirty="0" smtClean="0"/>
          </a:p>
          <a:p>
            <a:pPr eaLnBrk="1" hangingPunct="1">
              <a:lnSpc>
                <a:spcPct val="80000"/>
              </a:lnSpc>
            </a:pPr>
            <a:endParaRPr lang="en-US" sz="2000" b="1" dirty="0" smtClean="0"/>
          </a:p>
          <a:p>
            <a:pPr eaLnBrk="1" hangingPunct="1">
              <a:lnSpc>
                <a:spcPct val="80000"/>
              </a:lnSpc>
            </a:pPr>
            <a:r>
              <a:rPr lang="en-US" sz="2000" b="1" dirty="0" smtClean="0"/>
              <a:t>Finite volume methods</a:t>
            </a:r>
          </a:p>
          <a:p>
            <a:pPr eaLnBrk="1" hangingPunct="1">
              <a:lnSpc>
                <a:spcPct val="80000"/>
              </a:lnSpc>
            </a:pPr>
            <a:r>
              <a:rPr lang="en-US" sz="2000" b="1" dirty="0" smtClean="0"/>
              <a:t>Grid generation:</a:t>
            </a:r>
            <a:r>
              <a:rPr lang="en-US" sz="2000" dirty="0" smtClean="0"/>
              <a:t> conformal mapping, algebraic methods and differential equation methods</a:t>
            </a:r>
          </a:p>
          <a:p>
            <a:pPr eaLnBrk="1" hangingPunct="1">
              <a:lnSpc>
                <a:spcPct val="80000"/>
              </a:lnSpc>
            </a:pPr>
            <a:r>
              <a:rPr lang="en-US" sz="2000" b="1" dirty="0" smtClean="0"/>
              <a:t>Grid types</a:t>
            </a:r>
            <a:r>
              <a:rPr lang="en-US" sz="2000" dirty="0" smtClean="0"/>
              <a:t>: structured, unstructured</a:t>
            </a:r>
          </a:p>
          <a:p>
            <a:pPr eaLnBrk="1" hangingPunct="1">
              <a:lnSpc>
                <a:spcPct val="80000"/>
              </a:lnSpc>
            </a:pPr>
            <a:r>
              <a:rPr lang="en-US" sz="2000" b="1" dirty="0" smtClean="0"/>
              <a:t>Solvers</a:t>
            </a:r>
            <a:r>
              <a:rPr lang="en-US" sz="2000" dirty="0" smtClean="0"/>
              <a:t>: </a:t>
            </a:r>
            <a:r>
              <a:rPr lang="en-US" sz="2000" dirty="0" smtClean="0">
                <a:solidFill>
                  <a:srgbClr val="FF3300"/>
                </a:solidFill>
              </a:rPr>
              <a:t>direct methods</a:t>
            </a:r>
            <a:r>
              <a:rPr lang="en-US" sz="2000" dirty="0" smtClean="0"/>
              <a:t> (Cramer’s rule, Gauss elimination, LU decomposition) and </a:t>
            </a:r>
            <a:r>
              <a:rPr lang="en-US" sz="2000" dirty="0" smtClean="0">
                <a:solidFill>
                  <a:srgbClr val="FF3300"/>
                </a:solidFill>
              </a:rPr>
              <a:t>iterative methods</a:t>
            </a:r>
            <a:r>
              <a:rPr lang="en-US" sz="2000" dirty="0" smtClean="0"/>
              <a:t> (Jacobi, Gauss-Seidel, SOR) </a:t>
            </a:r>
          </a:p>
        </p:txBody>
      </p:sp>
      <p:pic>
        <p:nvPicPr>
          <p:cNvPr id="7178" name="Picture 1028" descr="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05200"/>
            <a:ext cx="28194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1029"/>
          <p:cNvSpPr txBox="1">
            <a:spLocks noChangeArrowheads="1"/>
          </p:cNvSpPr>
          <p:nvPr/>
        </p:nvSpPr>
        <p:spPr bwMode="auto">
          <a:xfrm>
            <a:off x="5241925" y="6172200"/>
            <a:ext cx="3216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400" b="1"/>
              <a:t>Slice of 3D mesh of a fighter aircraft</a:t>
            </a:r>
          </a:p>
        </p:txBody>
      </p:sp>
      <p:sp>
        <p:nvSpPr>
          <p:cNvPr id="7180" name="Line 1030"/>
          <p:cNvSpPr>
            <a:spLocks noChangeShapeType="1"/>
          </p:cNvSpPr>
          <p:nvPr/>
        </p:nvSpPr>
        <p:spPr bwMode="auto">
          <a:xfrm>
            <a:off x="5257800" y="3006725"/>
            <a:ext cx="3124200" cy="0"/>
          </a:xfrm>
          <a:prstGeom prst="line">
            <a:avLst/>
          </a:prstGeom>
          <a:noFill/>
          <a:ln w="1270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7181" name="Line 1031"/>
          <p:cNvSpPr>
            <a:spLocks noChangeShapeType="1"/>
          </p:cNvSpPr>
          <p:nvPr/>
        </p:nvSpPr>
        <p:spPr bwMode="auto">
          <a:xfrm>
            <a:off x="5257800" y="1406525"/>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82" name="Line 1032"/>
          <p:cNvSpPr>
            <a:spLocks noChangeShapeType="1"/>
          </p:cNvSpPr>
          <p:nvPr/>
        </p:nvSpPr>
        <p:spPr bwMode="auto">
          <a:xfrm>
            <a:off x="5257800" y="2092325"/>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83" name="Line 1033"/>
          <p:cNvSpPr>
            <a:spLocks noChangeShapeType="1"/>
          </p:cNvSpPr>
          <p:nvPr/>
        </p:nvSpPr>
        <p:spPr bwMode="auto">
          <a:xfrm>
            <a:off x="5257800" y="2397125"/>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84" name="Line 1034"/>
          <p:cNvSpPr>
            <a:spLocks noChangeShapeType="1"/>
          </p:cNvSpPr>
          <p:nvPr/>
        </p:nvSpPr>
        <p:spPr bwMode="auto">
          <a:xfrm>
            <a:off x="5257800" y="2701925"/>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85" name="Line 1035"/>
          <p:cNvSpPr>
            <a:spLocks noChangeShapeType="1"/>
          </p:cNvSpPr>
          <p:nvPr/>
        </p:nvSpPr>
        <p:spPr bwMode="auto">
          <a:xfrm>
            <a:off x="5257800" y="1787525"/>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86" name="Line 1036"/>
          <p:cNvSpPr>
            <a:spLocks noChangeShapeType="1"/>
          </p:cNvSpPr>
          <p:nvPr/>
        </p:nvSpPr>
        <p:spPr bwMode="auto">
          <a:xfrm>
            <a:off x="5638800" y="1406525"/>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87" name="Line 1037"/>
          <p:cNvSpPr>
            <a:spLocks noChangeShapeType="1"/>
          </p:cNvSpPr>
          <p:nvPr/>
        </p:nvSpPr>
        <p:spPr bwMode="auto">
          <a:xfrm>
            <a:off x="6019800" y="1406525"/>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88" name="Line 1038"/>
          <p:cNvSpPr>
            <a:spLocks noChangeShapeType="1"/>
          </p:cNvSpPr>
          <p:nvPr/>
        </p:nvSpPr>
        <p:spPr bwMode="auto">
          <a:xfrm>
            <a:off x="6400800" y="1406525"/>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89" name="Line 1039"/>
          <p:cNvSpPr>
            <a:spLocks noChangeShapeType="1"/>
          </p:cNvSpPr>
          <p:nvPr/>
        </p:nvSpPr>
        <p:spPr bwMode="auto">
          <a:xfrm>
            <a:off x="7162800" y="1406525"/>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90" name="Line 1040"/>
          <p:cNvSpPr>
            <a:spLocks noChangeShapeType="1"/>
          </p:cNvSpPr>
          <p:nvPr/>
        </p:nvSpPr>
        <p:spPr bwMode="auto">
          <a:xfrm>
            <a:off x="7543800" y="1406525"/>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91" name="Line 1041"/>
          <p:cNvSpPr>
            <a:spLocks noChangeShapeType="1"/>
          </p:cNvSpPr>
          <p:nvPr/>
        </p:nvSpPr>
        <p:spPr bwMode="auto">
          <a:xfrm>
            <a:off x="6781800" y="1406525"/>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92" name="Text Box 1042"/>
          <p:cNvSpPr txBox="1">
            <a:spLocks noChangeArrowheads="1"/>
          </p:cNvSpPr>
          <p:nvPr/>
        </p:nvSpPr>
        <p:spPr bwMode="auto">
          <a:xfrm>
            <a:off x="4997450" y="28543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t>o</a:t>
            </a:r>
          </a:p>
        </p:txBody>
      </p:sp>
      <p:sp>
        <p:nvSpPr>
          <p:cNvPr id="7193" name="Text Box 1043"/>
          <p:cNvSpPr txBox="1">
            <a:spLocks noChangeArrowheads="1"/>
          </p:cNvSpPr>
          <p:nvPr/>
        </p:nvSpPr>
        <p:spPr bwMode="auto">
          <a:xfrm>
            <a:off x="8289925" y="29718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i="1"/>
              <a:t>x</a:t>
            </a:r>
          </a:p>
        </p:txBody>
      </p:sp>
      <p:sp>
        <p:nvSpPr>
          <p:cNvPr id="7194" name="Text Box 1044"/>
          <p:cNvSpPr txBox="1">
            <a:spLocks noChangeArrowheads="1"/>
          </p:cNvSpPr>
          <p:nvPr/>
        </p:nvSpPr>
        <p:spPr bwMode="auto">
          <a:xfrm>
            <a:off x="5318125" y="7620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i="1"/>
              <a:t>y</a:t>
            </a:r>
          </a:p>
        </p:txBody>
      </p:sp>
      <p:sp>
        <p:nvSpPr>
          <p:cNvPr id="7195" name="Oval 1045"/>
          <p:cNvSpPr>
            <a:spLocks noChangeArrowheads="1"/>
          </p:cNvSpPr>
          <p:nvPr/>
        </p:nvSpPr>
        <p:spPr bwMode="auto">
          <a:xfrm>
            <a:off x="6705600" y="2016125"/>
            <a:ext cx="152400" cy="152400"/>
          </a:xfrm>
          <a:prstGeom prst="ellipse">
            <a:avLst/>
          </a:prstGeom>
          <a:solidFill>
            <a:schemeClr val="tx2"/>
          </a:solidFill>
          <a:ln w="12700" cap="sq">
            <a:solidFill>
              <a:schemeClr val="tx1"/>
            </a:solidFill>
            <a:round/>
            <a:headEnd type="none" w="sm" len="sm"/>
            <a:tailEnd type="none" w="sm" len="sm"/>
          </a:ln>
        </p:spPr>
        <p:txBody>
          <a:bodyPr wrap="none" anchor="ctr"/>
          <a:lstStyle/>
          <a:p>
            <a:endParaRPr lang="en-US"/>
          </a:p>
        </p:txBody>
      </p:sp>
      <p:sp>
        <p:nvSpPr>
          <p:cNvPr id="7196" name="Oval 1046"/>
          <p:cNvSpPr>
            <a:spLocks noChangeArrowheads="1"/>
          </p:cNvSpPr>
          <p:nvPr/>
        </p:nvSpPr>
        <p:spPr bwMode="auto">
          <a:xfrm>
            <a:off x="6324600" y="2016125"/>
            <a:ext cx="152400" cy="152400"/>
          </a:xfrm>
          <a:prstGeom prst="ellipse">
            <a:avLst/>
          </a:prstGeom>
          <a:solidFill>
            <a:schemeClr val="tx2"/>
          </a:solidFill>
          <a:ln w="12700" cap="sq">
            <a:solidFill>
              <a:schemeClr val="tx1"/>
            </a:solidFill>
            <a:round/>
            <a:headEnd type="none" w="sm" len="sm"/>
            <a:tailEnd type="none" w="sm" len="sm"/>
          </a:ln>
        </p:spPr>
        <p:txBody>
          <a:bodyPr wrap="none" anchor="ctr"/>
          <a:lstStyle/>
          <a:p>
            <a:endParaRPr lang="en-US"/>
          </a:p>
        </p:txBody>
      </p:sp>
      <p:sp>
        <p:nvSpPr>
          <p:cNvPr id="7197" name="Oval 1047"/>
          <p:cNvSpPr>
            <a:spLocks noChangeArrowheads="1"/>
          </p:cNvSpPr>
          <p:nvPr/>
        </p:nvSpPr>
        <p:spPr bwMode="auto">
          <a:xfrm>
            <a:off x="6705600" y="2320925"/>
            <a:ext cx="152400" cy="152400"/>
          </a:xfrm>
          <a:prstGeom prst="ellipse">
            <a:avLst/>
          </a:prstGeom>
          <a:solidFill>
            <a:schemeClr val="tx2"/>
          </a:solidFill>
          <a:ln w="12700" cap="sq">
            <a:solidFill>
              <a:schemeClr val="tx1"/>
            </a:solidFill>
            <a:round/>
            <a:headEnd type="none" w="sm" len="sm"/>
            <a:tailEnd type="none" w="sm" len="sm"/>
          </a:ln>
        </p:spPr>
        <p:txBody>
          <a:bodyPr wrap="none" anchor="ctr"/>
          <a:lstStyle/>
          <a:p>
            <a:endParaRPr lang="en-US"/>
          </a:p>
        </p:txBody>
      </p:sp>
      <p:sp>
        <p:nvSpPr>
          <p:cNvPr id="7198" name="Oval 1048"/>
          <p:cNvSpPr>
            <a:spLocks noChangeArrowheads="1"/>
          </p:cNvSpPr>
          <p:nvPr/>
        </p:nvSpPr>
        <p:spPr bwMode="auto">
          <a:xfrm>
            <a:off x="7086600" y="2016125"/>
            <a:ext cx="152400" cy="152400"/>
          </a:xfrm>
          <a:prstGeom prst="ellipse">
            <a:avLst/>
          </a:prstGeom>
          <a:solidFill>
            <a:schemeClr val="tx2"/>
          </a:solidFill>
          <a:ln w="12700" cap="sq">
            <a:solidFill>
              <a:schemeClr val="tx1"/>
            </a:solidFill>
            <a:round/>
            <a:headEnd type="none" w="sm" len="sm"/>
            <a:tailEnd type="none" w="sm" len="sm"/>
          </a:ln>
        </p:spPr>
        <p:txBody>
          <a:bodyPr wrap="none" anchor="ctr"/>
          <a:lstStyle/>
          <a:p>
            <a:endParaRPr lang="en-US"/>
          </a:p>
        </p:txBody>
      </p:sp>
      <p:sp>
        <p:nvSpPr>
          <p:cNvPr id="7199" name="Oval 1049"/>
          <p:cNvSpPr>
            <a:spLocks noChangeArrowheads="1"/>
          </p:cNvSpPr>
          <p:nvPr/>
        </p:nvSpPr>
        <p:spPr bwMode="auto">
          <a:xfrm>
            <a:off x="6705600" y="1711325"/>
            <a:ext cx="152400" cy="152400"/>
          </a:xfrm>
          <a:prstGeom prst="ellipse">
            <a:avLst/>
          </a:prstGeom>
          <a:solidFill>
            <a:schemeClr val="tx2"/>
          </a:solidFill>
          <a:ln w="12700" cap="sq">
            <a:solidFill>
              <a:schemeClr val="tx1"/>
            </a:solidFill>
            <a:round/>
            <a:headEnd type="none" w="sm" len="sm"/>
            <a:tailEnd type="none" w="sm" len="sm"/>
          </a:ln>
        </p:spPr>
        <p:txBody>
          <a:bodyPr wrap="none" anchor="ctr"/>
          <a:lstStyle/>
          <a:p>
            <a:endParaRPr lang="en-US"/>
          </a:p>
        </p:txBody>
      </p:sp>
      <p:sp>
        <p:nvSpPr>
          <p:cNvPr id="7200" name="Text Box 1050"/>
          <p:cNvSpPr txBox="1">
            <a:spLocks noChangeArrowheads="1"/>
          </p:cNvSpPr>
          <p:nvPr/>
        </p:nvSpPr>
        <p:spPr bwMode="auto">
          <a:xfrm>
            <a:off x="6665913" y="297973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t>i</a:t>
            </a:r>
          </a:p>
        </p:txBody>
      </p:sp>
      <p:sp>
        <p:nvSpPr>
          <p:cNvPr id="7201" name="Text Box 1051"/>
          <p:cNvSpPr txBox="1">
            <a:spLocks noChangeArrowheads="1"/>
          </p:cNvSpPr>
          <p:nvPr/>
        </p:nvSpPr>
        <p:spPr bwMode="auto">
          <a:xfrm>
            <a:off x="6918325" y="2979738"/>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t>i+1</a:t>
            </a:r>
          </a:p>
        </p:txBody>
      </p:sp>
      <p:sp>
        <p:nvSpPr>
          <p:cNvPr id="7202" name="Text Box 1052"/>
          <p:cNvSpPr txBox="1">
            <a:spLocks noChangeArrowheads="1"/>
          </p:cNvSpPr>
          <p:nvPr/>
        </p:nvSpPr>
        <p:spPr bwMode="auto">
          <a:xfrm>
            <a:off x="6172200" y="2990850"/>
            <a:ext cx="46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t>i-1</a:t>
            </a:r>
          </a:p>
        </p:txBody>
      </p:sp>
      <p:sp>
        <p:nvSpPr>
          <p:cNvPr id="7203" name="Text Box 1053"/>
          <p:cNvSpPr txBox="1">
            <a:spLocks noChangeArrowheads="1"/>
          </p:cNvSpPr>
          <p:nvPr/>
        </p:nvSpPr>
        <p:spPr bwMode="auto">
          <a:xfrm>
            <a:off x="4800600" y="1558925"/>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t>j+1</a:t>
            </a:r>
          </a:p>
        </p:txBody>
      </p:sp>
      <p:sp>
        <p:nvSpPr>
          <p:cNvPr id="7204" name="Text Box 1054"/>
          <p:cNvSpPr txBox="1">
            <a:spLocks noChangeArrowheads="1"/>
          </p:cNvSpPr>
          <p:nvPr/>
        </p:nvSpPr>
        <p:spPr bwMode="auto">
          <a:xfrm>
            <a:off x="4927600" y="1863725"/>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t>j</a:t>
            </a:r>
          </a:p>
        </p:txBody>
      </p:sp>
      <p:sp>
        <p:nvSpPr>
          <p:cNvPr id="7205" name="Text Box 1055"/>
          <p:cNvSpPr txBox="1">
            <a:spLocks noChangeArrowheads="1"/>
          </p:cNvSpPr>
          <p:nvPr/>
        </p:nvSpPr>
        <p:spPr bwMode="auto">
          <a:xfrm>
            <a:off x="4800600" y="2168525"/>
            <a:ext cx="46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t>j-1</a:t>
            </a:r>
          </a:p>
        </p:txBody>
      </p:sp>
      <p:sp>
        <p:nvSpPr>
          <p:cNvPr id="7206" name="Text Box 1056"/>
          <p:cNvSpPr txBox="1">
            <a:spLocks noChangeArrowheads="1"/>
          </p:cNvSpPr>
          <p:nvPr/>
        </p:nvSpPr>
        <p:spPr bwMode="auto">
          <a:xfrm>
            <a:off x="7705725" y="2990850"/>
            <a:ext cx="690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t>imax</a:t>
            </a:r>
          </a:p>
        </p:txBody>
      </p:sp>
      <p:sp>
        <p:nvSpPr>
          <p:cNvPr id="7207" name="Text Box 1057"/>
          <p:cNvSpPr txBox="1">
            <a:spLocks noChangeArrowheads="1"/>
          </p:cNvSpPr>
          <p:nvPr/>
        </p:nvSpPr>
        <p:spPr bwMode="auto">
          <a:xfrm>
            <a:off x="4643438" y="1177925"/>
            <a:ext cx="690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t>jmax</a:t>
            </a:r>
          </a:p>
        </p:txBody>
      </p:sp>
      <p:graphicFrame>
        <p:nvGraphicFramePr>
          <p:cNvPr id="7170" name="Object 1024"/>
          <p:cNvGraphicFramePr>
            <a:graphicFrameLocks noChangeAspect="1"/>
          </p:cNvGraphicFramePr>
          <p:nvPr/>
        </p:nvGraphicFramePr>
        <p:xfrm>
          <a:off x="6858000" y="1104900"/>
          <a:ext cx="304800" cy="250825"/>
        </p:xfrm>
        <a:graphic>
          <a:graphicData uri="http://schemas.openxmlformats.org/presentationml/2006/ole">
            <mc:AlternateContent xmlns:mc="http://schemas.openxmlformats.org/markup-compatibility/2006">
              <mc:Choice xmlns:v="urn:schemas-microsoft-com:vml" Requires="v">
                <p:oleObj spid="_x0000_s7907" name="Equation" r:id="rId4" imgW="215640" imgH="177480" progId="Equation.DSMT4">
                  <p:embed/>
                </p:oleObj>
              </mc:Choice>
              <mc:Fallback>
                <p:oleObj name="Equation" r:id="rId4" imgW="215640" imgH="177480" progId="Equation.DSMT4">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104900"/>
                        <a:ext cx="304800" cy="250825"/>
                      </a:xfrm>
                      <a:prstGeom prst="rect">
                        <a:avLst/>
                      </a:prstGeom>
                      <a:solidFill>
                        <a:srgbClr val="FD9E9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1025"/>
          <p:cNvGraphicFramePr>
            <a:graphicFrameLocks noChangeAspect="1"/>
          </p:cNvGraphicFramePr>
          <p:nvPr/>
        </p:nvGraphicFramePr>
        <p:xfrm>
          <a:off x="8001000" y="2128838"/>
          <a:ext cx="304800" cy="287337"/>
        </p:xfrm>
        <a:graphic>
          <a:graphicData uri="http://schemas.openxmlformats.org/presentationml/2006/ole">
            <mc:AlternateContent xmlns:mc="http://schemas.openxmlformats.org/markup-compatibility/2006">
              <mc:Choice xmlns:v="urn:schemas-microsoft-com:vml" Requires="v">
                <p:oleObj spid="_x0000_s7908" name="Equation" r:id="rId6" imgW="215640" imgH="203040" progId="Equation.DSMT4">
                  <p:embed/>
                </p:oleObj>
              </mc:Choice>
              <mc:Fallback>
                <p:oleObj name="Equation" r:id="rId6" imgW="215640" imgH="203040" progId="Equation.DSMT4">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2128838"/>
                        <a:ext cx="304800" cy="287337"/>
                      </a:xfrm>
                      <a:prstGeom prst="rect">
                        <a:avLst/>
                      </a:prstGeom>
                      <a:solidFill>
                        <a:srgbClr val="FD9E9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08" name="Line 1060"/>
          <p:cNvSpPr>
            <a:spLocks noChangeShapeType="1"/>
          </p:cNvSpPr>
          <p:nvPr/>
        </p:nvSpPr>
        <p:spPr bwMode="auto">
          <a:xfrm flipV="1">
            <a:off x="5257800" y="914400"/>
            <a:ext cx="0" cy="2057400"/>
          </a:xfrm>
          <a:prstGeom prst="line">
            <a:avLst/>
          </a:prstGeom>
          <a:noFill/>
          <a:ln w="1905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7209" name="Line 1061"/>
          <p:cNvSpPr>
            <a:spLocks noChangeShapeType="1"/>
          </p:cNvSpPr>
          <p:nvPr/>
        </p:nvSpPr>
        <p:spPr bwMode="auto">
          <a:xfrm>
            <a:off x="7924800" y="1371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7172" name="Object 1026"/>
          <p:cNvGraphicFramePr>
            <a:graphicFrameLocks noChangeAspect="1"/>
          </p:cNvGraphicFramePr>
          <p:nvPr>
            <p:extLst>
              <p:ext uri="{D42A27DB-BD31-4B8C-83A1-F6EECF244321}">
                <p14:modId xmlns:p14="http://schemas.microsoft.com/office/powerpoint/2010/main" val="3374620966"/>
              </p:ext>
            </p:extLst>
          </p:nvPr>
        </p:nvGraphicFramePr>
        <p:xfrm>
          <a:off x="1219200" y="2011363"/>
          <a:ext cx="2286000" cy="588962"/>
        </p:xfrm>
        <a:graphic>
          <a:graphicData uri="http://schemas.openxmlformats.org/presentationml/2006/ole">
            <mc:AlternateContent xmlns:mc="http://schemas.openxmlformats.org/markup-compatibility/2006">
              <mc:Choice xmlns:v="urn:schemas-microsoft-com:vml" Requires="v">
                <p:oleObj spid="_x0000_s7909" name="Equation" r:id="rId8" imgW="1346040" imgH="419040" progId="Equation.DSMT4">
                  <p:embed/>
                </p:oleObj>
              </mc:Choice>
              <mc:Fallback>
                <p:oleObj name="Equation" r:id="rId8" imgW="1346040" imgH="419040" progId="Equation.DSMT4">
                  <p:embed/>
                  <p:pic>
                    <p:nvPicPr>
                      <p:cNvPr id="0" name="Object 10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2011363"/>
                        <a:ext cx="2286000" cy="588962"/>
                      </a:xfrm>
                      <a:prstGeom prst="rect">
                        <a:avLst/>
                      </a:prstGeom>
                      <a:solidFill>
                        <a:srgbClr val="FD9E9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1027"/>
          <p:cNvGraphicFramePr>
            <a:graphicFrameLocks noChangeAspect="1"/>
          </p:cNvGraphicFramePr>
          <p:nvPr>
            <p:extLst>
              <p:ext uri="{D42A27DB-BD31-4B8C-83A1-F6EECF244321}">
                <p14:modId xmlns:p14="http://schemas.microsoft.com/office/powerpoint/2010/main" val="3283121146"/>
              </p:ext>
            </p:extLst>
          </p:nvPr>
        </p:nvGraphicFramePr>
        <p:xfrm>
          <a:off x="1219200" y="2647950"/>
          <a:ext cx="2286000" cy="561975"/>
        </p:xfrm>
        <a:graphic>
          <a:graphicData uri="http://schemas.openxmlformats.org/presentationml/2006/ole">
            <mc:AlternateContent xmlns:mc="http://schemas.openxmlformats.org/markup-compatibility/2006">
              <mc:Choice xmlns:v="urn:schemas-microsoft-com:vml" Requires="v">
                <p:oleObj spid="_x0000_s7910" name="Equation" r:id="rId10" imgW="1409400" imgH="444240" progId="Equation.DSMT4">
                  <p:embed/>
                </p:oleObj>
              </mc:Choice>
              <mc:Fallback>
                <p:oleObj name="Equation" r:id="rId10" imgW="1409400" imgH="444240" progId="Equation.DSMT4">
                  <p:embed/>
                  <p:pic>
                    <p:nvPicPr>
                      <p:cNvPr id="0" name="Object 10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2647950"/>
                        <a:ext cx="2286000" cy="561975"/>
                      </a:xfrm>
                      <a:prstGeom prst="rect">
                        <a:avLst/>
                      </a:prstGeom>
                      <a:solidFill>
                        <a:srgbClr val="FD9E9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57:020 Fluid Mechanics</a:t>
            </a:r>
            <a:endParaRPr lang="en-US"/>
          </a:p>
        </p:txBody>
      </p:sp>
      <p:sp>
        <p:nvSpPr>
          <p:cNvPr id="5" name="Slide Number Placeholder 4"/>
          <p:cNvSpPr>
            <a:spLocks noGrp="1"/>
          </p:cNvSpPr>
          <p:nvPr>
            <p:ph type="sldNum" sz="quarter" idx="11"/>
          </p:nvPr>
        </p:nvSpPr>
        <p:spPr/>
        <p:txBody>
          <a:bodyPr/>
          <a:lstStyle/>
          <a:p>
            <a:fld id="{D278A189-9A25-4ADD-8CC1-D3A6B77FF6C6}" type="slidenum">
              <a:rPr lang="en-US" smtClean="0"/>
              <a:pPr/>
              <a:t>38</a:t>
            </a:fld>
            <a:endParaRPr lang="en-US"/>
          </a:p>
        </p:txBody>
      </p:sp>
      <p:sp>
        <p:nvSpPr>
          <p:cNvPr id="32" name="Title 1"/>
          <p:cNvSpPr txBox="1">
            <a:spLocks/>
          </p:cNvSpPr>
          <p:nvPr/>
        </p:nvSpPr>
        <p:spPr>
          <a:xfrm>
            <a:off x="0" y="228600"/>
            <a:ext cx="9144000" cy="533400"/>
          </a:xfrm>
          <a:prstGeom prst="rect">
            <a:avLst/>
          </a:prstGeom>
        </p:spPr>
        <p:txBody>
          <a:bodyPr/>
          <a:lstStyle>
            <a:lvl1pPr algn="ctr" rtl="0" eaLnBrk="1" fontAlgn="base" hangingPunct="1">
              <a:spcBef>
                <a:spcPct val="0"/>
              </a:spcBef>
              <a:spcAft>
                <a:spcPct val="0"/>
              </a:spcAft>
              <a:defRPr sz="2400" kern="1200">
                <a:solidFill>
                  <a:schemeClr val="tx1"/>
                </a:solidFill>
                <a:latin typeface="Arial Black"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b="1" dirty="0">
                <a:solidFill>
                  <a:schemeClr val="tx2"/>
                </a:solidFill>
                <a:latin typeface="+mj-lt"/>
              </a:rPr>
              <a:t>C</a:t>
            </a:r>
            <a:r>
              <a:rPr lang="en-US" sz="2000" b="1" dirty="0" smtClean="0">
                <a:solidFill>
                  <a:schemeClr val="tx2"/>
                </a:solidFill>
                <a:latin typeface="+mj-lt"/>
              </a:rPr>
              <a:t>FD at UI: </a:t>
            </a:r>
            <a:r>
              <a:rPr lang="en-US" sz="2000" b="1" dirty="0" err="1" smtClean="0">
                <a:solidFill>
                  <a:schemeClr val="tx2"/>
                </a:solidFill>
                <a:latin typeface="+mj-lt"/>
              </a:rPr>
              <a:t>CFDShip</a:t>
            </a:r>
            <a:r>
              <a:rPr lang="en-US" sz="2000" b="1" dirty="0" smtClean="0">
                <a:solidFill>
                  <a:schemeClr val="tx2"/>
                </a:solidFill>
                <a:latin typeface="+mj-lt"/>
              </a:rPr>
              <a:t>-Iowa</a:t>
            </a:r>
            <a:endParaRPr lang="en-US" sz="2000" b="1" dirty="0">
              <a:solidFill>
                <a:schemeClr val="tx2"/>
              </a:solidFill>
              <a:latin typeface="+mj-lt"/>
            </a:endParaRPr>
          </a:p>
        </p:txBody>
      </p:sp>
      <p:sp>
        <p:nvSpPr>
          <p:cNvPr id="64" name="Rectangle 34"/>
          <p:cNvSpPr>
            <a:spLocks noChangeArrowheads="1"/>
          </p:cNvSpPr>
          <p:nvPr/>
        </p:nvSpPr>
        <p:spPr bwMode="auto">
          <a:xfrm>
            <a:off x="76200" y="2631519"/>
            <a:ext cx="6019801" cy="1461939"/>
          </a:xfrm>
          <a:prstGeom prst="rect">
            <a:avLst/>
          </a:prstGeom>
          <a:noFill/>
          <a:ln w="9525">
            <a:noFill/>
            <a:miter lim="800000"/>
            <a:headEnd/>
            <a:tailEnd/>
          </a:ln>
        </p:spPr>
        <p:txBody>
          <a:bodyPr wrap="square">
            <a:spAutoFit/>
          </a:bodyPr>
          <a:lstStyle/>
          <a:p>
            <a:pPr algn="l" fontAlgn="auto">
              <a:spcBef>
                <a:spcPts val="0"/>
              </a:spcBef>
              <a:spcAft>
                <a:spcPts val="0"/>
              </a:spcAft>
              <a:buFontTx/>
              <a:buAutoNum type="arabicParenR"/>
            </a:pPr>
            <a:r>
              <a:rPr lang="en-GB" altLang="ja-JP" sz="1800" b="1" cap="small" dirty="0" smtClean="0">
                <a:solidFill>
                  <a:srgbClr val="C0504D"/>
                </a:solidFill>
                <a:latin typeface="Constantia" pitchFamily="18" charset="0"/>
                <a:ea typeface="ＭＳ Ｐゴシック"/>
              </a:rPr>
              <a:t> CFDSHIP-IOWA V4.5</a:t>
            </a:r>
          </a:p>
          <a:p>
            <a:pPr marL="274320" lvl="1" indent="-91440" algn="l" fontAlgn="auto">
              <a:spcBef>
                <a:spcPts val="0"/>
              </a:spcBef>
              <a:spcAft>
                <a:spcPts val="600"/>
              </a:spcAft>
              <a:buFont typeface="Arial" pitchFamily="34" charset="0"/>
              <a:buChar char="•"/>
            </a:pPr>
            <a:r>
              <a:rPr lang="en-US" sz="1400" dirty="0">
                <a:solidFill>
                  <a:prstClr val="black"/>
                </a:solidFill>
                <a:latin typeface="Constantia" panose="02030602050306030303" pitchFamily="18" charset="0"/>
                <a:cs typeface="Constantia"/>
                <a:sym typeface="Symbol"/>
                <a:hlinkClick r:id="rId2" action="ppaction://hlinkfile"/>
              </a:rPr>
              <a:t>5415M course keeping in irregular </a:t>
            </a:r>
            <a:r>
              <a:rPr lang="en-US" sz="1400" dirty="0" smtClean="0">
                <a:solidFill>
                  <a:prstClr val="black"/>
                </a:solidFill>
                <a:latin typeface="Constantia" panose="02030602050306030303" pitchFamily="18" charset="0"/>
                <a:cs typeface="Constantia"/>
                <a:sym typeface="Symbol"/>
                <a:hlinkClick r:id="rId2" action="ppaction://hlinkfile"/>
              </a:rPr>
              <a:t>waves</a:t>
            </a:r>
            <a:endParaRPr lang="en-US" sz="1400" dirty="0" smtClean="0">
              <a:solidFill>
                <a:prstClr val="black"/>
              </a:solidFill>
              <a:latin typeface="Constantia" panose="02030602050306030303" pitchFamily="18" charset="0"/>
              <a:cs typeface="Constantia"/>
              <a:sym typeface="Symbol"/>
            </a:endParaRPr>
          </a:p>
          <a:p>
            <a:pPr marL="274320" lvl="1" indent="-91440" algn="l" fontAlgn="auto">
              <a:spcBef>
                <a:spcPts val="0"/>
              </a:spcBef>
              <a:spcAft>
                <a:spcPts val="600"/>
              </a:spcAft>
              <a:buFont typeface="Arial" pitchFamily="34" charset="0"/>
              <a:buChar char="•"/>
            </a:pPr>
            <a:r>
              <a:rPr lang="en-US" sz="1400" dirty="0">
                <a:solidFill>
                  <a:prstClr val="black"/>
                </a:solidFill>
                <a:latin typeface="Constantia" panose="02030602050306030303" pitchFamily="18" charset="0"/>
                <a:cs typeface="Constantia"/>
                <a:sym typeface="Symbol"/>
                <a:hlinkClick r:id="rId3" action="ppaction://hlinkfile"/>
              </a:rPr>
              <a:t>Athena turning vortex </a:t>
            </a:r>
            <a:r>
              <a:rPr lang="en-US" sz="1400" dirty="0" smtClean="0">
                <a:solidFill>
                  <a:prstClr val="black"/>
                </a:solidFill>
                <a:latin typeface="Constantia" panose="02030602050306030303" pitchFamily="18" charset="0"/>
                <a:cs typeface="Constantia"/>
                <a:sym typeface="Symbol"/>
                <a:hlinkClick r:id="rId3" action="ppaction://hlinkfile"/>
              </a:rPr>
              <a:t>structures</a:t>
            </a:r>
            <a:endParaRPr lang="en-US" sz="1400" dirty="0" smtClean="0">
              <a:solidFill>
                <a:prstClr val="black"/>
              </a:solidFill>
              <a:latin typeface="Constantia" panose="02030602050306030303" pitchFamily="18" charset="0"/>
              <a:cs typeface="Constantia"/>
              <a:sym typeface="Symbol"/>
            </a:endParaRPr>
          </a:p>
          <a:p>
            <a:pPr marL="274320" lvl="1" indent="-91440" algn="l" fontAlgn="auto">
              <a:spcBef>
                <a:spcPts val="0"/>
              </a:spcBef>
              <a:spcAft>
                <a:spcPts val="600"/>
              </a:spcAft>
              <a:buFont typeface="Arial" pitchFamily="34" charset="0"/>
              <a:buChar char="•"/>
            </a:pPr>
            <a:r>
              <a:rPr lang="en-US" sz="1400" dirty="0">
                <a:solidFill>
                  <a:prstClr val="black"/>
                </a:solidFill>
                <a:latin typeface="Constantia" panose="02030602050306030303" pitchFamily="18" charset="0"/>
                <a:cs typeface="Constantia"/>
                <a:sym typeface="Symbol"/>
                <a:hlinkClick r:id="rId4" action="ppaction://hlinkfile"/>
              </a:rPr>
              <a:t>High speed </a:t>
            </a:r>
            <a:r>
              <a:rPr lang="en-US" sz="1400" dirty="0" err="1">
                <a:solidFill>
                  <a:prstClr val="black"/>
                </a:solidFill>
                <a:latin typeface="Constantia" panose="02030602050306030303" pitchFamily="18" charset="0"/>
                <a:cs typeface="Constantia"/>
                <a:sym typeface="Symbol"/>
                <a:hlinkClick r:id="rId4" action="ppaction://hlinkfile"/>
              </a:rPr>
              <a:t>planing</a:t>
            </a:r>
            <a:r>
              <a:rPr lang="en-US" sz="1400" dirty="0">
                <a:solidFill>
                  <a:prstClr val="black"/>
                </a:solidFill>
                <a:latin typeface="Constantia" panose="02030602050306030303" pitchFamily="18" charset="0"/>
                <a:cs typeface="Constantia"/>
                <a:sym typeface="Symbol"/>
                <a:hlinkClick r:id="rId4" action="ppaction://hlinkfile"/>
              </a:rPr>
              <a:t> </a:t>
            </a:r>
            <a:r>
              <a:rPr lang="en-US" sz="1400" dirty="0" smtClean="0">
                <a:solidFill>
                  <a:prstClr val="black"/>
                </a:solidFill>
                <a:latin typeface="Constantia" panose="02030602050306030303" pitchFamily="18" charset="0"/>
                <a:cs typeface="Constantia"/>
                <a:sym typeface="Symbol"/>
                <a:hlinkClick r:id="rId4" action="ppaction://hlinkfile"/>
              </a:rPr>
              <a:t>hull</a:t>
            </a:r>
            <a:endParaRPr lang="en-US" sz="1400" dirty="0" smtClean="0">
              <a:solidFill>
                <a:prstClr val="black"/>
              </a:solidFill>
              <a:latin typeface="Constantia" panose="02030602050306030303" pitchFamily="18" charset="0"/>
              <a:cs typeface="Constantia"/>
              <a:sym typeface="Symbol"/>
            </a:endParaRPr>
          </a:p>
          <a:p>
            <a:pPr marL="274320" lvl="1" indent="-91440" algn="l" fontAlgn="auto">
              <a:spcBef>
                <a:spcPts val="0"/>
              </a:spcBef>
              <a:spcAft>
                <a:spcPts val="600"/>
              </a:spcAft>
              <a:buFont typeface="Arial" pitchFamily="34" charset="0"/>
              <a:buChar char="•"/>
            </a:pPr>
            <a:r>
              <a:rPr lang="en-US" sz="1400" dirty="0" smtClean="0">
                <a:hlinkClick r:id="rId5" action="ppaction://hlinkfile"/>
              </a:rPr>
              <a:t>Fridsma </a:t>
            </a:r>
            <a:r>
              <a:rPr lang="en-US" sz="1400" dirty="0" err="1">
                <a:hlinkClick r:id="rId5" action="ppaction://hlinkfile"/>
              </a:rPr>
              <a:t>planing</a:t>
            </a:r>
            <a:r>
              <a:rPr lang="en-US" sz="1400" dirty="0">
                <a:hlinkClick r:id="rId5" action="ppaction://hlinkfile"/>
              </a:rPr>
              <a:t> hull slamming in irregular head waves</a:t>
            </a:r>
            <a:endParaRPr lang="en-US" sz="1400" dirty="0">
              <a:latin typeface="Constantia" panose="02030602050306030303" pitchFamily="18" charset="0"/>
            </a:endParaRPr>
          </a:p>
        </p:txBody>
      </p:sp>
      <p:sp>
        <p:nvSpPr>
          <p:cNvPr id="66" name="Rectangle 34"/>
          <p:cNvSpPr>
            <a:spLocks noChangeArrowheads="1"/>
          </p:cNvSpPr>
          <p:nvPr/>
        </p:nvSpPr>
        <p:spPr bwMode="auto">
          <a:xfrm>
            <a:off x="76200" y="5181600"/>
            <a:ext cx="5717070" cy="1169551"/>
          </a:xfrm>
          <a:prstGeom prst="rect">
            <a:avLst/>
          </a:prstGeom>
          <a:noFill/>
          <a:ln w="9525">
            <a:noFill/>
            <a:miter lim="800000"/>
            <a:headEnd/>
            <a:tailEnd/>
          </a:ln>
        </p:spPr>
        <p:txBody>
          <a:bodyPr wrap="square">
            <a:spAutoFit/>
          </a:bodyPr>
          <a:lstStyle/>
          <a:p>
            <a:pPr algn="l" fontAlgn="auto">
              <a:spcBef>
                <a:spcPts val="0"/>
              </a:spcBef>
              <a:spcAft>
                <a:spcPts val="0"/>
              </a:spcAft>
            </a:pPr>
            <a:r>
              <a:rPr lang="en-GB" altLang="ja-JP" sz="1800" b="1" cap="small" dirty="0">
                <a:solidFill>
                  <a:srgbClr val="C00000"/>
                </a:solidFill>
                <a:latin typeface="Constantia" pitchFamily="18" charset="0"/>
                <a:ea typeface="ＭＳ Ｐゴシック"/>
              </a:rPr>
              <a:t>2</a:t>
            </a:r>
            <a:r>
              <a:rPr lang="en-GB" altLang="ja-JP" sz="1800" b="1" cap="small" dirty="0" smtClean="0">
                <a:solidFill>
                  <a:srgbClr val="C00000"/>
                </a:solidFill>
                <a:latin typeface="Constantia" pitchFamily="18" charset="0"/>
                <a:ea typeface="ＭＳ Ｐゴシック"/>
              </a:rPr>
              <a:t>) </a:t>
            </a:r>
            <a:r>
              <a:rPr lang="en-US" altLang="ja-JP" sz="1800" b="1" cap="small" dirty="0" smtClean="0">
                <a:solidFill>
                  <a:schemeClr val="accent4"/>
                </a:solidFill>
                <a:latin typeface="Constantia" pitchFamily="18" charset="0"/>
                <a:ea typeface="ＭＳ Ｐゴシック"/>
              </a:rPr>
              <a:t>CFDSHIP-IOWA V6</a:t>
            </a:r>
          </a:p>
          <a:p>
            <a:pPr marL="274320" lvl="1" indent="-91440" algn="l" fontAlgn="auto">
              <a:spcBef>
                <a:spcPts val="0"/>
              </a:spcBef>
              <a:spcAft>
                <a:spcPts val="600"/>
              </a:spcAft>
              <a:buFont typeface="Arial" pitchFamily="34" charset="0"/>
              <a:buChar char="•"/>
            </a:pPr>
            <a:r>
              <a:rPr lang="en-US" sz="1400" dirty="0">
                <a:solidFill>
                  <a:schemeClr val="accent4"/>
                </a:solidFill>
                <a:latin typeface="Constantia"/>
                <a:cs typeface="Constantia"/>
                <a:sym typeface="Symbol"/>
                <a:hlinkClick r:id="rId6" action="ppaction://hlinkfile"/>
              </a:rPr>
              <a:t>Wave breaking around a wedge-shaped </a:t>
            </a:r>
            <a:r>
              <a:rPr lang="en-US" sz="1400" dirty="0" smtClean="0">
                <a:solidFill>
                  <a:schemeClr val="accent4"/>
                </a:solidFill>
                <a:latin typeface="Constantia"/>
                <a:cs typeface="Constantia"/>
                <a:sym typeface="Symbol"/>
                <a:hlinkClick r:id="rId6" action="ppaction://hlinkfile"/>
              </a:rPr>
              <a:t>bow </a:t>
            </a:r>
            <a:r>
              <a:rPr lang="en-US" sz="1400" dirty="0" smtClean="0">
                <a:solidFill>
                  <a:schemeClr val="accent4"/>
                </a:solidFill>
                <a:latin typeface="Constantia"/>
                <a:cs typeface="Constantia"/>
                <a:sym typeface="Symbol"/>
              </a:rPr>
              <a:t>(1 billion grid points) </a:t>
            </a:r>
            <a:endParaRPr lang="en-US" sz="1400" dirty="0" smtClean="0">
              <a:solidFill>
                <a:schemeClr val="accent4"/>
              </a:solidFill>
            </a:endParaRPr>
          </a:p>
          <a:p>
            <a:pPr marL="274320" lvl="1" indent="-91440" algn="l" fontAlgn="auto">
              <a:spcBef>
                <a:spcPts val="0"/>
              </a:spcBef>
              <a:spcAft>
                <a:spcPts val="600"/>
              </a:spcAft>
              <a:buFont typeface="Arial" pitchFamily="34" charset="0"/>
              <a:buChar char="•"/>
            </a:pPr>
            <a:r>
              <a:rPr lang="en-US" sz="1400" dirty="0" smtClean="0">
                <a:solidFill>
                  <a:schemeClr val="accent4"/>
                </a:solidFill>
                <a:latin typeface="Constantia"/>
                <a:cs typeface="Constantia"/>
                <a:sym typeface="Symbol"/>
                <a:hlinkClick r:id="rId7" action="ppaction://hlinkfile"/>
              </a:rPr>
              <a:t>Plunging wave breaking over a bump </a:t>
            </a:r>
            <a:r>
              <a:rPr lang="en-US" sz="1400" dirty="0" smtClean="0">
                <a:solidFill>
                  <a:schemeClr val="accent4"/>
                </a:solidFill>
                <a:latin typeface="Constantia"/>
                <a:cs typeface="Constantia"/>
                <a:sym typeface="Symbol"/>
              </a:rPr>
              <a:t>(2.2 billion grid points)</a:t>
            </a:r>
          </a:p>
          <a:p>
            <a:pPr marL="274320" lvl="1" indent="-91440" algn="l" fontAlgn="auto">
              <a:spcBef>
                <a:spcPts val="0"/>
              </a:spcBef>
              <a:spcAft>
                <a:spcPts val="600"/>
              </a:spcAft>
              <a:buFont typeface="Arial" pitchFamily="34" charset="0"/>
              <a:buChar char="•"/>
            </a:pPr>
            <a:r>
              <a:rPr lang="en-US" sz="1400" dirty="0" smtClean="0">
                <a:solidFill>
                  <a:schemeClr val="accent4"/>
                </a:solidFill>
                <a:hlinkClick r:id="rId8" action="ppaction://hlinkfile"/>
              </a:rPr>
              <a:t>Stokes </a:t>
            </a:r>
            <a:r>
              <a:rPr lang="en-US" sz="1400" dirty="0">
                <a:solidFill>
                  <a:schemeClr val="accent4"/>
                </a:solidFill>
                <a:hlinkClick r:id="rId8" action="ppaction://hlinkfile"/>
              </a:rPr>
              <a:t>wave </a:t>
            </a:r>
            <a:r>
              <a:rPr lang="en-US" sz="1400" dirty="0" smtClean="0">
                <a:solidFill>
                  <a:schemeClr val="accent4"/>
                </a:solidFill>
                <a:hlinkClick r:id="rId8" action="ppaction://hlinkfile"/>
              </a:rPr>
              <a:t>breaking </a:t>
            </a:r>
            <a:r>
              <a:rPr lang="en-US" sz="1400" dirty="0" smtClean="0">
                <a:solidFill>
                  <a:schemeClr val="accent4"/>
                </a:solidFill>
                <a:latin typeface="Constantia"/>
                <a:cs typeface="Constantia"/>
                <a:sym typeface="Symbol"/>
              </a:rPr>
              <a:t>(12 </a:t>
            </a:r>
            <a:r>
              <a:rPr lang="en-US" sz="1400" dirty="0">
                <a:solidFill>
                  <a:schemeClr val="accent4"/>
                </a:solidFill>
                <a:latin typeface="Constantia"/>
                <a:cs typeface="Constantia"/>
                <a:sym typeface="Symbol"/>
              </a:rPr>
              <a:t>billion grid points</a:t>
            </a:r>
            <a:r>
              <a:rPr lang="en-US" sz="1400" dirty="0" smtClean="0">
                <a:solidFill>
                  <a:schemeClr val="accent4"/>
                </a:solidFill>
                <a:latin typeface="Constantia"/>
                <a:cs typeface="Constantia"/>
                <a:sym typeface="Symbol"/>
              </a:rPr>
              <a:t>)</a:t>
            </a:r>
            <a:endParaRPr lang="en-US" sz="1400" dirty="0" smtClean="0">
              <a:solidFill>
                <a:schemeClr val="accent4"/>
              </a:solidFill>
              <a:latin typeface="Constantia" panose="02030602050306030303" pitchFamily="18" charset="0"/>
            </a:endParaRPr>
          </a:p>
        </p:txBody>
      </p:sp>
      <p:pic>
        <p:nvPicPr>
          <p:cNvPr id="24" name="Picture 16"/>
          <p:cNvPicPr>
            <a:picLocks noChangeAspect="1"/>
          </p:cNvPicPr>
          <p:nvPr/>
        </p:nvPicPr>
        <p:blipFill>
          <a:blip r:embed="rId9" cstate="print">
            <a:extLst>
              <a:ext uri="{28A0092B-C50C-407E-A947-70E740481C1C}">
                <a14:useLocalDpi xmlns:a14="http://schemas.microsoft.com/office/drawing/2010/main" val="0"/>
              </a:ext>
            </a:extLst>
          </a:blip>
          <a:srcRect t="30666" r="24817" b="7001"/>
          <a:stretch>
            <a:fillRect/>
          </a:stretch>
        </p:blipFill>
        <p:spPr bwMode="auto">
          <a:xfrm>
            <a:off x="5682144" y="3962400"/>
            <a:ext cx="3461856" cy="21522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Mesh3.jpg"/>
          <p:cNvPicPr>
            <a:picLocks noChangeAspect="1"/>
          </p:cNvPicPr>
          <p:nvPr/>
        </p:nvPicPr>
        <p:blipFill>
          <a:blip r:embed="rId10" cstate="print"/>
          <a:stretch>
            <a:fillRect/>
          </a:stretch>
        </p:blipFill>
        <p:spPr>
          <a:xfrm>
            <a:off x="66990" y="762000"/>
            <a:ext cx="2647304" cy="1905000"/>
          </a:xfrm>
          <a:prstGeom prst="rect">
            <a:avLst/>
          </a:prstGeom>
          <a:ln>
            <a:noFill/>
          </a:ln>
          <a:effectLst>
            <a:softEdge rad="112500"/>
          </a:effectLst>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31106" y="832197"/>
            <a:ext cx="2133600" cy="1987203"/>
          </a:xfrm>
          <a:prstGeom prst="rect">
            <a:avLst/>
          </a:prstGeom>
          <a:ln>
            <a:noFill/>
          </a:ln>
          <a:effectLst>
            <a:softEdge rad="112500"/>
          </a:effectLst>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81600" y="787399"/>
            <a:ext cx="3769307" cy="2826979"/>
          </a:xfrm>
          <a:prstGeom prst="rect">
            <a:avLst/>
          </a:prstGeom>
        </p:spPr>
      </p:pic>
      <p:sp>
        <p:nvSpPr>
          <p:cNvPr id="12" name="Rectangle 34"/>
          <p:cNvSpPr>
            <a:spLocks noChangeArrowheads="1"/>
          </p:cNvSpPr>
          <p:nvPr/>
        </p:nvSpPr>
        <p:spPr bwMode="auto">
          <a:xfrm>
            <a:off x="76200" y="4368225"/>
            <a:ext cx="5717070" cy="584775"/>
          </a:xfrm>
          <a:prstGeom prst="rect">
            <a:avLst/>
          </a:prstGeom>
          <a:noFill/>
          <a:ln w="9525">
            <a:noFill/>
            <a:miter lim="800000"/>
            <a:headEnd/>
            <a:tailEnd/>
          </a:ln>
        </p:spPr>
        <p:txBody>
          <a:bodyPr wrap="square">
            <a:spAutoFit/>
          </a:bodyPr>
          <a:lstStyle/>
          <a:p>
            <a:pPr algn="l" fontAlgn="auto">
              <a:spcBef>
                <a:spcPts val="0"/>
              </a:spcBef>
              <a:spcAft>
                <a:spcPts val="0"/>
              </a:spcAft>
            </a:pPr>
            <a:r>
              <a:rPr lang="en-GB" altLang="ja-JP" sz="1800" b="1" cap="small" dirty="0">
                <a:solidFill>
                  <a:srgbClr val="C00000"/>
                </a:solidFill>
                <a:latin typeface="Constantia" pitchFamily="18" charset="0"/>
                <a:ea typeface="ＭＳ Ｐゴシック"/>
              </a:rPr>
              <a:t>2</a:t>
            </a:r>
            <a:r>
              <a:rPr lang="en-GB" altLang="ja-JP" sz="1800" b="1" cap="small" dirty="0" smtClean="0">
                <a:solidFill>
                  <a:srgbClr val="C00000"/>
                </a:solidFill>
                <a:latin typeface="Constantia" pitchFamily="18" charset="0"/>
                <a:ea typeface="ＭＳ Ｐゴシック"/>
              </a:rPr>
              <a:t>) </a:t>
            </a:r>
            <a:r>
              <a:rPr lang="en-US" altLang="ja-JP" sz="1800" b="1" cap="small" dirty="0" smtClean="0">
                <a:solidFill>
                  <a:schemeClr val="accent4"/>
                </a:solidFill>
                <a:latin typeface="Constantia" pitchFamily="18" charset="0"/>
                <a:ea typeface="ＭＳ Ｐゴシック"/>
              </a:rPr>
              <a:t>CFDSHIP-IOWA V5.5</a:t>
            </a:r>
          </a:p>
          <a:p>
            <a:pPr marL="274320" lvl="1" indent="-91440" algn="l" fontAlgn="auto">
              <a:spcBef>
                <a:spcPts val="0"/>
              </a:spcBef>
              <a:spcAft>
                <a:spcPts val="0"/>
              </a:spcAft>
              <a:buFont typeface="Arial" pitchFamily="34" charset="0"/>
              <a:buChar char="•"/>
            </a:pPr>
            <a:r>
              <a:rPr lang="en-US" sz="1400" dirty="0">
                <a:hlinkClick r:id="rId13" action="ppaction://hlinkfile"/>
              </a:rPr>
              <a:t>Numerette </a:t>
            </a:r>
            <a:r>
              <a:rPr lang="en-US" sz="1400" dirty="0" err="1">
                <a:hlinkClick r:id="rId13" action="ppaction://hlinkfile"/>
              </a:rPr>
              <a:t>p</a:t>
            </a:r>
            <a:r>
              <a:rPr lang="en-US" sz="1400" dirty="0" err="1" smtClean="0">
                <a:hlinkClick r:id="rId13" action="ppaction://hlinkfile"/>
              </a:rPr>
              <a:t>laning</a:t>
            </a:r>
            <a:r>
              <a:rPr lang="en-US" sz="1400" dirty="0" smtClean="0">
                <a:hlinkClick r:id="rId13" action="ppaction://hlinkfile"/>
              </a:rPr>
              <a:t> </a:t>
            </a:r>
            <a:r>
              <a:rPr lang="en-US" sz="1400" dirty="0">
                <a:hlinkClick r:id="rId13" action="ppaction://hlinkfile"/>
              </a:rPr>
              <a:t>h</a:t>
            </a:r>
            <a:r>
              <a:rPr lang="en-US" sz="1400" dirty="0" smtClean="0">
                <a:hlinkClick r:id="rId13" action="ppaction://hlinkfile"/>
              </a:rPr>
              <a:t>ull at free dynamic condition</a:t>
            </a:r>
            <a:endParaRPr lang="en-US" sz="1400" dirty="0" smtClean="0">
              <a:solidFill>
                <a:schemeClr val="accent4"/>
              </a:solidFill>
              <a:latin typeface="Constantia" panose="02030602050306030303" pitchFamily="18" charset="0"/>
            </a:endParaRPr>
          </a:p>
        </p:txBody>
      </p:sp>
    </p:spTree>
    <p:extLst>
      <p:ext uri="{BB962C8B-B14F-4D97-AF65-F5344CB8AC3E}">
        <p14:creationId xmlns:p14="http://schemas.microsoft.com/office/powerpoint/2010/main" val="3052761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440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DB8243ED-C29F-4A7B-A31B-1E1251215520}" type="slidenum">
              <a:rPr lang="en-US" sz="1400"/>
              <a:pPr eaLnBrk="1" hangingPunct="1"/>
              <a:t>39</a:t>
            </a:fld>
            <a:endParaRPr lang="en-US" sz="1400"/>
          </a:p>
        </p:txBody>
      </p:sp>
      <p:sp>
        <p:nvSpPr>
          <p:cNvPr id="44036" name="Rectangle 2"/>
          <p:cNvSpPr>
            <a:spLocks noGrp="1" noChangeArrowheads="1"/>
          </p:cNvSpPr>
          <p:nvPr>
            <p:ph type="title"/>
          </p:nvPr>
        </p:nvSpPr>
        <p:spPr>
          <a:xfrm>
            <a:off x="685800" y="0"/>
            <a:ext cx="7772400" cy="692150"/>
          </a:xfrm>
        </p:spPr>
        <p:txBody>
          <a:bodyPr/>
          <a:lstStyle/>
          <a:p>
            <a:pPr eaLnBrk="1" hangingPunct="1"/>
            <a:r>
              <a:rPr lang="en-US" dirty="0" smtClean="0"/>
              <a:t>CFD Process</a:t>
            </a:r>
          </a:p>
        </p:txBody>
      </p:sp>
      <p:grpSp>
        <p:nvGrpSpPr>
          <p:cNvPr id="44037" name="Group 123"/>
          <p:cNvGrpSpPr>
            <a:grpSpLocks/>
          </p:cNvGrpSpPr>
          <p:nvPr/>
        </p:nvGrpSpPr>
        <p:grpSpPr bwMode="auto">
          <a:xfrm>
            <a:off x="1219200" y="838200"/>
            <a:ext cx="6781800" cy="5274099"/>
            <a:chOff x="756" y="2700"/>
            <a:chExt cx="8640" cy="7020"/>
          </a:xfrm>
        </p:grpSpPr>
        <p:grpSp>
          <p:nvGrpSpPr>
            <p:cNvPr id="44038" name="Group 124"/>
            <p:cNvGrpSpPr>
              <a:grpSpLocks/>
            </p:cNvGrpSpPr>
            <p:nvPr/>
          </p:nvGrpSpPr>
          <p:grpSpPr bwMode="auto">
            <a:xfrm>
              <a:off x="756" y="2700"/>
              <a:ext cx="8640" cy="7020"/>
              <a:chOff x="756" y="2700"/>
              <a:chExt cx="8640" cy="7020"/>
            </a:xfrm>
          </p:grpSpPr>
          <p:sp>
            <p:nvSpPr>
              <p:cNvPr id="44068" name="Text Box 125"/>
              <p:cNvSpPr txBox="1">
                <a:spLocks noChangeArrowheads="1"/>
              </p:cNvSpPr>
              <p:nvPr/>
            </p:nvSpPr>
            <p:spPr bwMode="auto">
              <a:xfrm>
                <a:off x="2556" y="506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Viscous </a:t>
                </a:r>
                <a:r>
                  <a:rPr lang="en-US" altLang="zh-CN" sz="1000" dirty="0" smtClean="0">
                    <a:ea typeface="SimSun" pitchFamily="2" charset="-122"/>
                  </a:rPr>
                  <a:t>Model</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69" name="Text Box 126"/>
              <p:cNvSpPr txBox="1">
                <a:spLocks noChangeArrowheads="1"/>
              </p:cNvSpPr>
              <p:nvPr/>
            </p:nvSpPr>
            <p:spPr bwMode="auto">
              <a:xfrm>
                <a:off x="2556" y="6334"/>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Boundary </a:t>
                </a:r>
                <a:r>
                  <a:rPr lang="en-US" altLang="zh-CN" sz="1000" dirty="0" smtClean="0">
                    <a:ea typeface="SimSun" pitchFamily="2" charset="-122"/>
                  </a:rPr>
                  <a:t>Conditions</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70" name="Text Box 127"/>
              <p:cNvSpPr txBox="1">
                <a:spLocks noChangeArrowheads="1"/>
              </p:cNvSpPr>
              <p:nvPr/>
            </p:nvSpPr>
            <p:spPr bwMode="auto">
              <a:xfrm>
                <a:off x="2547" y="761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Initial </a:t>
                </a:r>
                <a:r>
                  <a:rPr lang="en-US" altLang="zh-CN" sz="1000" dirty="0" smtClean="0">
                    <a:ea typeface="SimSun" pitchFamily="2" charset="-122"/>
                  </a:rPr>
                  <a:t>Conditions</a:t>
                </a:r>
              </a:p>
              <a:p>
                <a:pPr algn="ctr" eaLnBrk="1" hangingPunct="1"/>
                <a:r>
                  <a:rPr lang="en-US" sz="1000" b="1" dirty="0">
                    <a:solidFill>
                      <a:srgbClr val="008000"/>
                    </a:solidFill>
                    <a:ea typeface="SimSun" pitchFamily="2" charset="-122"/>
                  </a:rPr>
                  <a:t>(ANSYS Fluent-Solution)</a:t>
                </a:r>
                <a:endParaRPr lang="en-US" sz="1000" dirty="0">
                  <a:solidFill>
                    <a:srgbClr val="008000"/>
                  </a:solidFill>
                </a:endParaRPr>
              </a:p>
            </p:txBody>
          </p:sp>
          <p:sp>
            <p:nvSpPr>
              <p:cNvPr id="44071" name="Text Box 128"/>
              <p:cNvSpPr txBox="1">
                <a:spLocks noChangeArrowheads="1"/>
              </p:cNvSpPr>
              <p:nvPr/>
            </p:nvSpPr>
            <p:spPr bwMode="auto">
              <a:xfrm>
                <a:off x="61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Convergent Limit</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72" name="Text Box 129"/>
              <p:cNvSpPr txBox="1">
                <a:spLocks noChangeArrowheads="1"/>
              </p:cNvSpPr>
              <p:nvPr/>
            </p:nvSpPr>
            <p:spPr bwMode="auto">
              <a:xfrm>
                <a:off x="7956" y="7552"/>
                <a:ext cx="1440" cy="929"/>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lvl="0" algn="ctr" eaLnBrk="1" hangingPunct="1"/>
                <a:r>
                  <a:rPr lang="en-US" altLang="zh-CN" sz="1000" dirty="0" smtClean="0">
                    <a:ea typeface="SimSun" pitchFamily="2" charset="-122"/>
                  </a:rPr>
                  <a:t>Contours, Vectors, and Streamlines</a:t>
                </a:r>
              </a:p>
              <a:p>
                <a:pPr lvl="0" algn="ctr" eaLnBrk="1" hangingPunct="1"/>
                <a:r>
                  <a:rPr lang="en-US" sz="1000" b="1" dirty="0" smtClean="0">
                    <a:solidFill>
                      <a:srgbClr val="008000"/>
                    </a:solidFill>
                    <a:ea typeface="SimSun" pitchFamily="2" charset="-122"/>
                  </a:rPr>
                  <a:t>(</a:t>
                </a:r>
                <a:r>
                  <a:rPr lang="en-US" sz="1000" b="1" dirty="0">
                    <a:solidFill>
                      <a:srgbClr val="008000"/>
                    </a:solidFill>
                    <a:ea typeface="SimSun" pitchFamily="2" charset="-122"/>
                  </a:rPr>
                  <a:t>ANSYS Fluent-Results)</a:t>
                </a:r>
                <a:endParaRPr lang="en-US" sz="1000" dirty="0">
                  <a:solidFill>
                    <a:srgbClr val="008000"/>
                  </a:solidFill>
                </a:endParaRPr>
              </a:p>
              <a:p>
                <a:pPr algn="ctr" eaLnBrk="1" hangingPunct="1"/>
                <a:endParaRPr lang="en-US" dirty="0"/>
              </a:p>
            </p:txBody>
          </p:sp>
          <p:sp>
            <p:nvSpPr>
              <p:cNvPr id="44073" name="Text Box 130"/>
              <p:cNvSpPr txBox="1">
                <a:spLocks noChangeArrowheads="1"/>
              </p:cNvSpPr>
              <p:nvPr/>
            </p:nvSpPr>
            <p:spPr bwMode="auto">
              <a:xfrm>
                <a:off x="6156" y="756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Precisions</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74" name="Text Box 131"/>
              <p:cNvSpPr txBox="1">
                <a:spLocks noChangeArrowheads="1"/>
              </p:cNvSpPr>
              <p:nvPr/>
            </p:nvSpPr>
            <p:spPr bwMode="auto">
              <a:xfrm>
                <a:off x="6156" y="882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Numerical </a:t>
                </a:r>
                <a:r>
                  <a:rPr lang="en-US" altLang="zh-CN" sz="1000" dirty="0" smtClean="0">
                    <a:ea typeface="SimSun" pitchFamily="2" charset="-122"/>
                  </a:rPr>
                  <a:t>Scheme</a:t>
                </a:r>
              </a:p>
              <a:p>
                <a:pPr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sz="1000" dirty="0"/>
              </a:p>
            </p:txBody>
          </p:sp>
          <p:sp>
            <p:nvSpPr>
              <p:cNvPr id="44077" name="Text Box 134"/>
              <p:cNvSpPr txBox="1">
                <a:spLocks noChangeArrowheads="1"/>
              </p:cNvSpPr>
              <p:nvPr/>
            </p:nvSpPr>
            <p:spPr bwMode="auto">
              <a:xfrm>
                <a:off x="79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Verification &amp; Validation</a:t>
                </a:r>
              </a:p>
              <a:p>
                <a:pPr lvl="0"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ctr" eaLnBrk="1" hangingPunct="1"/>
                <a:endParaRPr lang="en-US" dirty="0"/>
              </a:p>
            </p:txBody>
          </p:sp>
          <p:sp>
            <p:nvSpPr>
              <p:cNvPr id="44078" name="Text Box 135"/>
              <p:cNvSpPr txBox="1">
                <a:spLocks noChangeArrowheads="1"/>
              </p:cNvSpPr>
              <p:nvPr/>
            </p:nvSpPr>
            <p:spPr bwMode="auto">
              <a:xfrm>
                <a:off x="7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Geometry</a:t>
                </a:r>
              </a:p>
              <a:p>
                <a:pPr algn="l" eaLnBrk="1" hangingPunct="1"/>
                <a:endParaRPr lang="en-US" dirty="0"/>
              </a:p>
            </p:txBody>
          </p:sp>
          <p:sp>
            <p:nvSpPr>
              <p:cNvPr id="44080" name="Text Box 137"/>
              <p:cNvSpPr txBox="1">
                <a:spLocks noChangeArrowheads="1"/>
              </p:cNvSpPr>
              <p:nvPr/>
            </p:nvSpPr>
            <p:spPr bwMode="auto">
              <a:xfrm>
                <a:off x="7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Geometry Parameters</a:t>
                </a:r>
              </a:p>
              <a:p>
                <a:pPr lvl="0" algn="ctr" eaLnBrk="1" hangingPunct="1"/>
                <a:r>
                  <a:rPr lang="en-US" altLang="zh-CN" sz="1000" b="1" dirty="0">
                    <a:solidFill>
                      <a:srgbClr val="008000"/>
                    </a:solidFill>
                    <a:ea typeface="SimSun" pitchFamily="2" charset="-122"/>
                  </a:rPr>
                  <a:t>(ANSYS Design Modeler)</a:t>
                </a:r>
              </a:p>
              <a:p>
                <a:pPr algn="ctr" eaLnBrk="1" hangingPunct="1"/>
                <a:endParaRPr lang="en-US" dirty="0"/>
              </a:p>
            </p:txBody>
          </p:sp>
          <p:sp>
            <p:nvSpPr>
              <p:cNvPr id="44081" name="Text Box 138"/>
              <p:cNvSpPr txBox="1">
                <a:spLocks noChangeArrowheads="1"/>
              </p:cNvSpPr>
              <p:nvPr/>
            </p:nvSpPr>
            <p:spPr bwMode="auto">
              <a:xfrm>
                <a:off x="25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Physics</a:t>
                </a:r>
              </a:p>
            </p:txBody>
          </p:sp>
          <p:sp>
            <p:nvSpPr>
              <p:cNvPr id="44082" name="Text Box 139"/>
              <p:cNvSpPr txBox="1">
                <a:spLocks noChangeArrowheads="1"/>
              </p:cNvSpPr>
              <p:nvPr/>
            </p:nvSpPr>
            <p:spPr bwMode="auto">
              <a:xfrm>
                <a:off x="43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Mesh</a:t>
                </a:r>
              </a:p>
            </p:txBody>
          </p:sp>
          <p:sp>
            <p:nvSpPr>
              <p:cNvPr id="44083" name="Text Box 140"/>
              <p:cNvSpPr txBox="1">
                <a:spLocks noChangeArrowheads="1"/>
              </p:cNvSpPr>
              <p:nvPr/>
            </p:nvSpPr>
            <p:spPr bwMode="auto">
              <a:xfrm>
                <a:off x="61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Solution</a:t>
                </a:r>
              </a:p>
              <a:p>
                <a:pPr algn="ctr" eaLnBrk="1" hangingPunct="1"/>
                <a:r>
                  <a:rPr lang="en-US" altLang="zh-CN" sz="1200" b="1" dirty="0" smtClean="0">
                    <a:ea typeface="SimSun" pitchFamily="2" charset="-122"/>
                  </a:rPr>
                  <a:t> </a:t>
                </a:r>
                <a:endParaRPr lang="en-US" dirty="0"/>
              </a:p>
            </p:txBody>
          </p:sp>
          <p:sp>
            <p:nvSpPr>
              <p:cNvPr id="44086" name="Text Box 143"/>
              <p:cNvSpPr txBox="1">
                <a:spLocks noChangeArrowheads="1"/>
              </p:cNvSpPr>
              <p:nvPr/>
            </p:nvSpPr>
            <p:spPr bwMode="auto">
              <a:xfrm>
                <a:off x="2556" y="378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Flow </a:t>
                </a:r>
                <a:r>
                  <a:rPr lang="en-US" altLang="zh-CN" sz="1000" dirty="0" smtClean="0">
                    <a:ea typeface="SimSun" pitchFamily="2" charset="-122"/>
                  </a:rPr>
                  <a:t>properties</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87" name="Text Box 144"/>
              <p:cNvSpPr txBox="1">
                <a:spLocks noChangeArrowheads="1"/>
              </p:cNvSpPr>
              <p:nvPr/>
            </p:nvSpPr>
            <p:spPr bwMode="auto">
              <a:xfrm>
                <a:off x="43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Unstructured</a:t>
                </a:r>
              </a:p>
              <a:p>
                <a:pPr algn="ctr" eaLnBrk="1" hangingPunct="1"/>
                <a:r>
                  <a:rPr lang="en-US" sz="1000" b="1" dirty="0" smtClean="0">
                    <a:solidFill>
                      <a:srgbClr val="008000"/>
                    </a:solidFill>
                    <a:ea typeface="SimSun" pitchFamily="2" charset="-122"/>
                  </a:rPr>
                  <a:t>(</a:t>
                </a:r>
                <a:r>
                  <a:rPr lang="en-US" sz="1000" b="1" dirty="0">
                    <a:solidFill>
                      <a:srgbClr val="008000"/>
                    </a:solidFill>
                    <a:ea typeface="SimSun" pitchFamily="2" charset="-122"/>
                  </a:rPr>
                  <a:t>ANSYS </a:t>
                </a:r>
                <a:r>
                  <a:rPr lang="en-US" sz="1000" b="1" dirty="0" smtClean="0">
                    <a:solidFill>
                      <a:srgbClr val="008000"/>
                    </a:solidFill>
                    <a:ea typeface="SimSun" pitchFamily="2" charset="-122"/>
                  </a:rPr>
                  <a:t>Mesh)</a:t>
                </a:r>
                <a:endParaRPr lang="en-US" sz="1000" dirty="0">
                  <a:solidFill>
                    <a:srgbClr val="008000"/>
                  </a:solidFill>
                </a:endParaRPr>
              </a:p>
              <a:p>
                <a:pPr algn="ctr" eaLnBrk="1" hangingPunct="1"/>
                <a:endParaRPr lang="en-US" altLang="zh-CN" sz="1000" dirty="0">
                  <a:ea typeface="SimSun" pitchFamily="2" charset="-122"/>
                </a:endParaRPr>
              </a:p>
            </p:txBody>
          </p:sp>
          <p:sp>
            <p:nvSpPr>
              <p:cNvPr id="44088" name="Text Box 145"/>
              <p:cNvSpPr txBox="1">
                <a:spLocks noChangeArrowheads="1"/>
              </p:cNvSpPr>
              <p:nvPr/>
            </p:nvSpPr>
            <p:spPr bwMode="auto">
              <a:xfrm>
                <a:off x="61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Steady/</a:t>
                </a:r>
              </a:p>
              <a:p>
                <a:pPr algn="ctr" eaLnBrk="1" hangingPunct="1"/>
                <a:r>
                  <a:rPr lang="en-US" altLang="zh-CN" sz="1000" dirty="0" smtClean="0">
                    <a:ea typeface="SimSun" pitchFamily="2" charset="-122"/>
                  </a:rPr>
                  <a:t>Unsteady</a:t>
                </a:r>
              </a:p>
              <a:p>
                <a:pPr algn="ctr" eaLnBrk="1" hangingPunct="1"/>
                <a:r>
                  <a:rPr lang="en-US" sz="1000" b="1" dirty="0">
                    <a:solidFill>
                      <a:srgbClr val="008000"/>
                    </a:solidFill>
                    <a:ea typeface="SimSun" pitchFamily="2" charset="-122"/>
                  </a:rPr>
                  <a:t>(ANSYS Fluent</a:t>
                </a:r>
                <a:r>
                  <a:rPr lang="en-US" sz="1000" b="1" dirty="0" smtClean="0">
                    <a:solidFill>
                      <a:srgbClr val="008000"/>
                    </a:solidFill>
                    <a:ea typeface="SimSun" pitchFamily="2" charset="-122"/>
                  </a:rPr>
                  <a:t>-Setup)</a:t>
                </a:r>
                <a:endParaRPr lang="en-US" sz="1000" dirty="0">
                  <a:solidFill>
                    <a:srgbClr val="008000"/>
                  </a:solidFill>
                </a:endParaRPr>
              </a:p>
              <a:p>
                <a:pPr algn="ctr" eaLnBrk="1" hangingPunct="1"/>
                <a:endParaRPr lang="en-US" altLang="zh-CN" sz="1000" dirty="0" smtClean="0">
                  <a:ea typeface="SimSun" pitchFamily="2" charset="-122"/>
                </a:endParaRPr>
              </a:p>
              <a:p>
                <a:pPr algn="ctr" eaLnBrk="1" hangingPunct="1"/>
                <a:endParaRPr lang="en-US" dirty="0"/>
              </a:p>
            </p:txBody>
          </p:sp>
          <p:sp>
            <p:nvSpPr>
              <p:cNvPr id="44089" name="Text Box 146"/>
              <p:cNvSpPr txBox="1">
                <a:spLocks noChangeArrowheads="1"/>
              </p:cNvSpPr>
              <p:nvPr/>
            </p:nvSpPr>
            <p:spPr bwMode="auto">
              <a:xfrm>
                <a:off x="79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Forces </a:t>
                </a:r>
                <a:r>
                  <a:rPr lang="en-US" altLang="zh-CN" sz="1000" dirty="0" smtClean="0">
                    <a:ea typeface="SimSun" pitchFamily="2" charset="-122"/>
                  </a:rPr>
                  <a:t>Report</a:t>
                </a:r>
              </a:p>
              <a:p>
                <a:pPr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l" eaLnBrk="1" hangingPunct="1"/>
                <a:endParaRPr lang="en-US" altLang="zh-CN" sz="1000" dirty="0">
                  <a:ea typeface="SimSun" pitchFamily="2" charset="-122"/>
                </a:endParaRPr>
              </a:p>
            </p:txBody>
          </p:sp>
          <p:sp>
            <p:nvSpPr>
              <p:cNvPr id="44090" name="Text Box 147"/>
              <p:cNvSpPr txBox="1">
                <a:spLocks noChangeArrowheads="1"/>
              </p:cNvSpPr>
              <p:nvPr/>
            </p:nvSpPr>
            <p:spPr bwMode="auto">
              <a:xfrm>
                <a:off x="79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XY Plot</a:t>
                </a:r>
              </a:p>
              <a:p>
                <a:pPr lvl="0"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l" eaLnBrk="1" hangingPunct="1"/>
                <a:endParaRPr lang="en-US" dirty="0"/>
              </a:p>
            </p:txBody>
          </p:sp>
          <p:sp>
            <p:nvSpPr>
              <p:cNvPr id="44091" name="Text Box 148"/>
              <p:cNvSpPr txBox="1">
                <a:spLocks noChangeArrowheads="1"/>
              </p:cNvSpPr>
              <p:nvPr/>
            </p:nvSpPr>
            <p:spPr bwMode="auto">
              <a:xfrm>
                <a:off x="7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Domain Shape and </a:t>
                </a:r>
                <a:r>
                  <a:rPr lang="en-US" altLang="zh-CN" sz="1000" dirty="0" smtClean="0">
                    <a:ea typeface="SimSun" pitchFamily="2" charset="-122"/>
                  </a:rPr>
                  <a:t>Size</a:t>
                </a:r>
              </a:p>
              <a:p>
                <a:pPr lvl="0" algn="ctr" eaLnBrk="1" hangingPunct="1"/>
                <a:r>
                  <a:rPr lang="en-US" altLang="zh-CN" sz="1000" b="1" dirty="0">
                    <a:solidFill>
                      <a:srgbClr val="008000"/>
                    </a:solidFill>
                    <a:ea typeface="SimSun" pitchFamily="2" charset="-122"/>
                  </a:rPr>
                  <a:t>(ANSYS Design Modeler)</a:t>
                </a:r>
              </a:p>
              <a:p>
                <a:pPr algn="ctr" eaLnBrk="1" hangingPunct="1"/>
                <a:endParaRPr lang="en-US" dirty="0"/>
              </a:p>
            </p:txBody>
          </p:sp>
          <p:sp>
            <p:nvSpPr>
              <p:cNvPr id="44093" name="Text Box 150"/>
              <p:cNvSpPr txBox="1">
                <a:spLocks noChangeArrowheads="1"/>
              </p:cNvSpPr>
              <p:nvPr/>
            </p:nvSpPr>
            <p:spPr bwMode="auto">
              <a:xfrm>
                <a:off x="43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Structured</a:t>
                </a:r>
              </a:p>
              <a:p>
                <a:pPr algn="ctr" eaLnBrk="1" hangingPunct="1"/>
                <a:r>
                  <a:rPr lang="en-US" sz="1000" b="1" dirty="0">
                    <a:solidFill>
                      <a:srgbClr val="008000"/>
                    </a:solidFill>
                    <a:ea typeface="SimSun" pitchFamily="2" charset="-122"/>
                  </a:rPr>
                  <a:t>(ANSYS </a:t>
                </a:r>
                <a:r>
                  <a:rPr lang="en-US" sz="1000" b="1" dirty="0" smtClean="0">
                    <a:solidFill>
                      <a:srgbClr val="008000"/>
                    </a:solidFill>
                    <a:ea typeface="SimSun" pitchFamily="2" charset="-122"/>
                  </a:rPr>
                  <a:t>Mesh)</a:t>
                </a:r>
                <a:endParaRPr lang="en-US" sz="1000" dirty="0">
                  <a:solidFill>
                    <a:srgbClr val="008000"/>
                  </a:solidFill>
                </a:endParaRPr>
              </a:p>
              <a:p>
                <a:pPr algn="ctr" eaLnBrk="1" hangingPunct="1"/>
                <a:endParaRPr lang="en-US" altLang="zh-CN" sz="1000" dirty="0">
                  <a:ea typeface="SimSun" pitchFamily="2" charset="-122"/>
                </a:endParaRPr>
              </a:p>
            </p:txBody>
          </p:sp>
          <p:sp>
            <p:nvSpPr>
              <p:cNvPr id="44094" name="Text Box 151"/>
              <p:cNvSpPr txBox="1">
                <a:spLocks noChangeArrowheads="1"/>
              </p:cNvSpPr>
              <p:nvPr/>
            </p:nvSpPr>
            <p:spPr bwMode="auto">
              <a:xfrm>
                <a:off x="61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Iterations/</a:t>
                </a:r>
              </a:p>
              <a:p>
                <a:pPr algn="ctr" eaLnBrk="1" hangingPunct="1"/>
                <a:r>
                  <a:rPr lang="en-US" altLang="zh-CN" sz="1000" dirty="0" smtClean="0">
                    <a:ea typeface="SimSun" pitchFamily="2" charset="-122"/>
                  </a:rPr>
                  <a:t>Steps</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96" name="Text Box 153"/>
              <p:cNvSpPr txBox="1">
                <a:spLocks noChangeArrowheads="1"/>
              </p:cNvSpPr>
              <p:nvPr/>
            </p:nvSpPr>
            <p:spPr bwMode="auto">
              <a:xfrm>
                <a:off x="79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Results</a:t>
                </a:r>
              </a:p>
              <a:p>
                <a:pPr algn="ctr" eaLnBrk="1" hangingPunct="1"/>
                <a:r>
                  <a:rPr lang="en-US" altLang="zh-CN" sz="1000" b="1" dirty="0" smtClean="0">
                    <a:ea typeface="SimSun" pitchFamily="2" charset="-122"/>
                  </a:rPr>
                  <a:t> </a:t>
                </a:r>
                <a:endParaRPr lang="en-US" sz="1000" dirty="0"/>
              </a:p>
            </p:txBody>
          </p:sp>
        </p:grpSp>
        <p:grpSp>
          <p:nvGrpSpPr>
            <p:cNvPr id="44039" name="Group 154"/>
            <p:cNvGrpSpPr>
              <a:grpSpLocks/>
            </p:cNvGrpSpPr>
            <p:nvPr/>
          </p:nvGrpSpPr>
          <p:grpSpPr bwMode="auto">
            <a:xfrm>
              <a:off x="1476" y="3060"/>
              <a:ext cx="7200" cy="5760"/>
              <a:chOff x="1476" y="3060"/>
              <a:chExt cx="7200" cy="5760"/>
            </a:xfrm>
          </p:grpSpPr>
          <p:sp>
            <p:nvSpPr>
              <p:cNvPr id="44040" name="Line 155"/>
              <p:cNvSpPr>
                <a:spLocks noChangeShapeType="1"/>
              </p:cNvSpPr>
              <p:nvPr/>
            </p:nvSpPr>
            <p:spPr bwMode="auto">
              <a:xfrm>
                <a:off x="50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Line 156"/>
              <p:cNvSpPr>
                <a:spLocks noChangeShapeType="1"/>
              </p:cNvSpPr>
              <p:nvPr/>
            </p:nvSpPr>
            <p:spPr bwMode="auto">
              <a:xfrm>
                <a:off x="21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2" name="Line 157"/>
              <p:cNvSpPr>
                <a:spLocks noChangeShapeType="1"/>
              </p:cNvSpPr>
              <p:nvPr/>
            </p:nvSpPr>
            <p:spPr bwMode="auto">
              <a:xfrm>
                <a:off x="39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3" name="Line 158"/>
              <p:cNvSpPr>
                <a:spLocks noChangeShapeType="1"/>
              </p:cNvSpPr>
              <p:nvPr/>
            </p:nvSpPr>
            <p:spPr bwMode="auto">
              <a:xfrm>
                <a:off x="57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4" name="Line 159"/>
              <p:cNvSpPr>
                <a:spLocks noChangeShapeType="1"/>
              </p:cNvSpPr>
              <p:nvPr/>
            </p:nvSpPr>
            <p:spPr bwMode="auto">
              <a:xfrm>
                <a:off x="75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Line 160"/>
              <p:cNvSpPr>
                <a:spLocks noChangeShapeType="1"/>
              </p:cNvSpPr>
              <p:nvPr/>
            </p:nvSpPr>
            <p:spPr bwMode="auto">
              <a:xfrm>
                <a:off x="14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7" name="Line 162"/>
              <p:cNvSpPr>
                <a:spLocks noChangeShapeType="1"/>
              </p:cNvSpPr>
              <p:nvPr/>
            </p:nvSpPr>
            <p:spPr bwMode="auto">
              <a:xfrm>
                <a:off x="32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8" name="Line 163"/>
              <p:cNvSpPr>
                <a:spLocks noChangeShapeType="1"/>
              </p:cNvSpPr>
              <p:nvPr/>
            </p:nvSpPr>
            <p:spPr bwMode="auto">
              <a:xfrm>
                <a:off x="68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9" name="Line 164"/>
              <p:cNvSpPr>
                <a:spLocks noChangeShapeType="1"/>
              </p:cNvSpPr>
              <p:nvPr/>
            </p:nvSpPr>
            <p:spPr bwMode="auto">
              <a:xfrm>
                <a:off x="86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1" name="Line 166"/>
              <p:cNvSpPr>
                <a:spLocks noChangeShapeType="1"/>
              </p:cNvSpPr>
              <p:nvPr/>
            </p:nvSpPr>
            <p:spPr bwMode="auto">
              <a:xfrm>
                <a:off x="50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2" name="Line 167"/>
              <p:cNvSpPr>
                <a:spLocks noChangeShapeType="1"/>
              </p:cNvSpPr>
              <p:nvPr/>
            </p:nvSpPr>
            <p:spPr bwMode="auto">
              <a:xfrm>
                <a:off x="68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3" name="Line 168"/>
              <p:cNvSpPr>
                <a:spLocks noChangeShapeType="1"/>
              </p:cNvSpPr>
              <p:nvPr/>
            </p:nvSpPr>
            <p:spPr bwMode="auto">
              <a:xfrm>
                <a:off x="14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5" name="Line 170"/>
              <p:cNvSpPr>
                <a:spLocks noChangeShapeType="1"/>
              </p:cNvSpPr>
              <p:nvPr/>
            </p:nvSpPr>
            <p:spPr bwMode="auto">
              <a:xfrm>
                <a:off x="68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6" name="Line 171"/>
              <p:cNvSpPr>
                <a:spLocks noChangeShapeType="1"/>
              </p:cNvSpPr>
              <p:nvPr/>
            </p:nvSpPr>
            <p:spPr bwMode="auto">
              <a:xfrm>
                <a:off x="86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7" name="Line 172"/>
              <p:cNvSpPr>
                <a:spLocks noChangeShapeType="1"/>
              </p:cNvSpPr>
              <p:nvPr/>
            </p:nvSpPr>
            <p:spPr bwMode="auto">
              <a:xfrm>
                <a:off x="3276" y="4681"/>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8" name="Line 173"/>
              <p:cNvSpPr>
                <a:spLocks noChangeShapeType="1"/>
              </p:cNvSpPr>
              <p:nvPr/>
            </p:nvSpPr>
            <p:spPr bwMode="auto">
              <a:xfrm>
                <a:off x="3276" y="5974"/>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9" name="Line 174"/>
              <p:cNvSpPr>
                <a:spLocks noChangeShapeType="1"/>
              </p:cNvSpPr>
              <p:nvPr/>
            </p:nvSpPr>
            <p:spPr bwMode="auto">
              <a:xfrm>
                <a:off x="3276" y="7234"/>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0" name="Line 175"/>
              <p:cNvSpPr>
                <a:spLocks noChangeShapeType="1"/>
              </p:cNvSpPr>
              <p:nvPr/>
            </p:nvSpPr>
            <p:spPr bwMode="auto">
              <a:xfrm>
                <a:off x="6876" y="720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1" name="Line 176"/>
              <p:cNvSpPr>
                <a:spLocks noChangeShapeType="1"/>
              </p:cNvSpPr>
              <p:nvPr/>
            </p:nvSpPr>
            <p:spPr bwMode="auto">
              <a:xfrm>
                <a:off x="6876" y="846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2" name="Line 177"/>
              <p:cNvSpPr>
                <a:spLocks noChangeShapeType="1"/>
              </p:cNvSpPr>
              <p:nvPr/>
            </p:nvSpPr>
            <p:spPr bwMode="auto">
              <a:xfrm>
                <a:off x="86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4" name="Line 179"/>
              <p:cNvSpPr>
                <a:spLocks noChangeShapeType="1"/>
              </p:cNvSpPr>
              <p:nvPr/>
            </p:nvSpPr>
            <p:spPr bwMode="auto">
              <a:xfrm>
                <a:off x="8676" y="720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 name="Rectangle 1"/>
          <p:cNvSpPr/>
          <p:nvPr/>
        </p:nvSpPr>
        <p:spPr>
          <a:xfrm>
            <a:off x="3429000" y="6248400"/>
            <a:ext cx="2353040" cy="246221"/>
          </a:xfrm>
          <a:prstGeom prst="rect">
            <a:avLst/>
          </a:prstGeom>
        </p:spPr>
        <p:txBody>
          <a:bodyPr wrap="none">
            <a:spAutoFit/>
          </a:bodyPr>
          <a:lstStyle/>
          <a:p>
            <a:pPr algn="ctr" eaLnBrk="1" hangingPunct="1"/>
            <a:r>
              <a:rPr lang="en-US" sz="1000" b="1" dirty="0" smtClean="0">
                <a:solidFill>
                  <a:srgbClr val="008000"/>
                </a:solidFill>
                <a:ea typeface="SimSun" pitchFamily="2" charset="-122"/>
              </a:rPr>
              <a:t>Green regions indicate ANSYS modules</a:t>
            </a:r>
            <a:endParaRPr lang="en-US" sz="1000" dirty="0">
              <a:solidFill>
                <a:srgbClr val="008000"/>
              </a:solidFill>
            </a:endParaRPr>
          </a:p>
        </p:txBody>
      </p:sp>
    </p:spTree>
    <p:extLst>
      <p:ext uri="{BB962C8B-B14F-4D97-AF65-F5344CB8AC3E}">
        <p14:creationId xmlns:p14="http://schemas.microsoft.com/office/powerpoint/2010/main" val="1350516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122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2A4288F4-4304-4C67-835E-F4A1BA059059}" type="slidenum">
              <a:rPr lang="en-US" sz="1400"/>
              <a:pPr eaLnBrk="1" hangingPunct="1"/>
              <a:t>4</a:t>
            </a:fld>
            <a:endParaRPr lang="en-US" sz="1400"/>
          </a:p>
        </p:txBody>
      </p:sp>
      <p:sp>
        <p:nvSpPr>
          <p:cNvPr id="12292" name="Rectangle 2"/>
          <p:cNvSpPr>
            <a:spLocks noGrp="1" noChangeArrowheads="1"/>
          </p:cNvSpPr>
          <p:nvPr>
            <p:ph type="title"/>
          </p:nvPr>
        </p:nvSpPr>
        <p:spPr>
          <a:xfrm>
            <a:off x="1133475" y="228600"/>
            <a:ext cx="7324725" cy="838200"/>
          </a:xfrm>
        </p:spPr>
        <p:txBody>
          <a:bodyPr/>
          <a:lstStyle/>
          <a:p>
            <a:pPr eaLnBrk="1" hangingPunct="1"/>
            <a:r>
              <a:rPr lang="en-US" smtClean="0"/>
              <a:t>Significance</a:t>
            </a:r>
          </a:p>
        </p:txBody>
      </p:sp>
      <p:sp>
        <p:nvSpPr>
          <p:cNvPr id="12293" name="Rectangle 3"/>
          <p:cNvSpPr>
            <a:spLocks noGrp="1" noChangeArrowheads="1"/>
          </p:cNvSpPr>
          <p:nvPr>
            <p:ph type="body" idx="1"/>
          </p:nvPr>
        </p:nvSpPr>
        <p:spPr>
          <a:xfrm>
            <a:off x="685800" y="1219200"/>
            <a:ext cx="7772400" cy="4114800"/>
          </a:xfrm>
        </p:spPr>
        <p:txBody>
          <a:bodyPr/>
          <a:lstStyle/>
          <a:p>
            <a:pPr eaLnBrk="1" hangingPunct="1"/>
            <a:r>
              <a:rPr lang="en-US" smtClean="0"/>
              <a:t>Fluids omnipresent</a:t>
            </a:r>
          </a:p>
          <a:p>
            <a:pPr lvl="1" eaLnBrk="1" hangingPunct="1"/>
            <a:r>
              <a:rPr lang="en-US" smtClean="0"/>
              <a:t>Weather &amp; climate</a:t>
            </a:r>
          </a:p>
          <a:p>
            <a:pPr lvl="1" eaLnBrk="1" hangingPunct="1"/>
            <a:r>
              <a:rPr lang="en-US" smtClean="0"/>
              <a:t>Vehicles: automobiles, trains, ships, and planes, etc.</a:t>
            </a:r>
          </a:p>
          <a:p>
            <a:pPr lvl="1" eaLnBrk="1" hangingPunct="1"/>
            <a:r>
              <a:rPr lang="en-US" smtClean="0"/>
              <a:t>Environment</a:t>
            </a:r>
          </a:p>
          <a:p>
            <a:pPr lvl="1" eaLnBrk="1" hangingPunct="1"/>
            <a:r>
              <a:rPr lang="en-US" smtClean="0"/>
              <a:t>Physiology and medicine</a:t>
            </a:r>
          </a:p>
          <a:p>
            <a:pPr lvl="1" eaLnBrk="1" hangingPunct="1"/>
            <a:r>
              <a:rPr lang="en-US" smtClean="0"/>
              <a:t>Sports &amp; recreation</a:t>
            </a:r>
          </a:p>
          <a:p>
            <a:pPr lvl="1" eaLnBrk="1" hangingPunct="1"/>
            <a:r>
              <a:rPr lang="en-US" smtClean="0"/>
              <a:t>Many other examples!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450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74BA1A73-5F4A-44C4-B49C-191880EA01D4}" type="slidenum">
              <a:rPr lang="en-US" sz="1400"/>
              <a:pPr eaLnBrk="1" hangingPunct="1"/>
              <a:t>40</a:t>
            </a:fld>
            <a:endParaRPr lang="en-US" sz="1400"/>
          </a:p>
        </p:txBody>
      </p:sp>
      <p:sp>
        <p:nvSpPr>
          <p:cNvPr id="45060" name="Rectangle 1026"/>
          <p:cNvSpPr>
            <a:spLocks noGrp="1" noChangeArrowheads="1"/>
          </p:cNvSpPr>
          <p:nvPr>
            <p:ph type="title"/>
          </p:nvPr>
        </p:nvSpPr>
        <p:spPr>
          <a:xfrm>
            <a:off x="685800" y="304800"/>
            <a:ext cx="7772400" cy="457200"/>
          </a:xfrm>
        </p:spPr>
        <p:txBody>
          <a:bodyPr/>
          <a:lstStyle/>
          <a:p>
            <a:pPr eaLnBrk="1" hangingPunct="1"/>
            <a:r>
              <a:rPr lang="en-US" dirty="0" smtClean="0"/>
              <a:t>Commercial Software</a:t>
            </a:r>
          </a:p>
        </p:txBody>
      </p:sp>
      <p:sp>
        <p:nvSpPr>
          <p:cNvPr id="45061" name="Rectangle 1027"/>
          <p:cNvSpPr>
            <a:spLocks noGrp="1" noChangeArrowheads="1"/>
          </p:cNvSpPr>
          <p:nvPr>
            <p:ph type="body" idx="1"/>
          </p:nvPr>
        </p:nvSpPr>
        <p:spPr>
          <a:xfrm>
            <a:off x="381000" y="990600"/>
            <a:ext cx="6248400" cy="5105400"/>
          </a:xfrm>
        </p:spPr>
        <p:txBody>
          <a:bodyPr/>
          <a:lstStyle/>
          <a:p>
            <a:pPr marL="533400" indent="-533400" eaLnBrk="1" hangingPunct="1">
              <a:lnSpc>
                <a:spcPct val="80000"/>
              </a:lnSpc>
            </a:pPr>
            <a:r>
              <a:rPr lang="en-US" sz="2800" dirty="0" smtClean="0">
                <a:solidFill>
                  <a:srgbClr val="FF3300"/>
                </a:solidFill>
              </a:rPr>
              <a:t>CFD software</a:t>
            </a:r>
          </a:p>
          <a:p>
            <a:pPr marL="533400" indent="-533400" eaLnBrk="1" hangingPunct="1">
              <a:lnSpc>
                <a:spcPct val="80000"/>
              </a:lnSpc>
              <a:buFontTx/>
              <a:buNone/>
            </a:pPr>
            <a:r>
              <a:rPr lang="en-US" sz="2800" dirty="0" smtClean="0"/>
              <a:t>     </a:t>
            </a:r>
            <a:r>
              <a:rPr lang="en-US" sz="2000" dirty="0" smtClean="0"/>
              <a:t>1. ANSYS:  </a:t>
            </a:r>
            <a:r>
              <a:rPr lang="en-US" sz="2000" u="sng" dirty="0">
                <a:hlinkClick r:id="rId2"/>
              </a:rPr>
              <a:t>http://</a:t>
            </a:r>
            <a:r>
              <a:rPr lang="en-US" sz="2000" u="sng" dirty="0" smtClean="0">
                <a:hlinkClick r:id="rId2"/>
              </a:rPr>
              <a:t>www.ansys.com</a:t>
            </a:r>
            <a:endParaRPr lang="en-US" sz="2000" u="sng" dirty="0"/>
          </a:p>
          <a:p>
            <a:pPr marL="533400" indent="-533400" eaLnBrk="1" hangingPunct="1">
              <a:lnSpc>
                <a:spcPct val="80000"/>
              </a:lnSpc>
              <a:buFontTx/>
              <a:buNone/>
            </a:pPr>
            <a:r>
              <a:rPr lang="en-US" sz="2000" dirty="0" smtClean="0"/>
              <a:t>	2. CFDRC:    </a:t>
            </a:r>
            <a:r>
              <a:rPr lang="en-US" sz="2000" u="sng" dirty="0" smtClean="0">
                <a:hlinkClick r:id="rId3"/>
              </a:rPr>
              <a:t>http://www.cfdrc.com</a:t>
            </a:r>
            <a:endParaRPr lang="en-US" sz="2000" u="sng" dirty="0" smtClean="0"/>
          </a:p>
          <a:p>
            <a:pPr marL="533400" indent="-533400" eaLnBrk="1" hangingPunct="1">
              <a:lnSpc>
                <a:spcPct val="80000"/>
              </a:lnSpc>
              <a:buFontTx/>
              <a:buNone/>
            </a:pPr>
            <a:r>
              <a:rPr lang="en-US" sz="2000" dirty="0" smtClean="0"/>
              <a:t>       3. STAR-CD: </a:t>
            </a:r>
            <a:r>
              <a:rPr lang="en-US" sz="2000" u="sng" dirty="0" smtClean="0">
                <a:hlinkClick r:id="rId4"/>
              </a:rPr>
              <a:t>http://www.cd-adapco.com</a:t>
            </a:r>
            <a:endParaRPr lang="en-US" sz="2000" u="sng" dirty="0" smtClean="0"/>
          </a:p>
          <a:p>
            <a:pPr marL="533400" indent="-533400" eaLnBrk="1" hangingPunct="1">
              <a:lnSpc>
                <a:spcPct val="80000"/>
              </a:lnSpc>
            </a:pPr>
            <a:r>
              <a:rPr lang="en-US" sz="2800" dirty="0" smtClean="0">
                <a:solidFill>
                  <a:srgbClr val="FF3300"/>
                </a:solidFill>
              </a:rPr>
              <a:t>Grid Generation software</a:t>
            </a:r>
          </a:p>
          <a:p>
            <a:pPr marL="533400" indent="-533400" eaLnBrk="1" hangingPunct="1">
              <a:lnSpc>
                <a:spcPct val="80000"/>
              </a:lnSpc>
              <a:buFontTx/>
              <a:buNone/>
            </a:pPr>
            <a:r>
              <a:rPr lang="en-US" sz="2800" dirty="0" smtClean="0">
                <a:solidFill>
                  <a:srgbClr val="FF3300"/>
                </a:solidFill>
              </a:rPr>
              <a:t>     </a:t>
            </a:r>
            <a:r>
              <a:rPr lang="en-US" sz="2000" dirty="0" smtClean="0"/>
              <a:t>1. </a:t>
            </a:r>
            <a:r>
              <a:rPr lang="en-US" sz="2000" dirty="0" err="1" smtClean="0"/>
              <a:t>Gridgen</a:t>
            </a:r>
            <a:r>
              <a:rPr lang="en-US" sz="2000" dirty="0" smtClean="0"/>
              <a:t>: </a:t>
            </a:r>
            <a:r>
              <a:rPr lang="en-US" sz="2000" u="sng" dirty="0" smtClean="0">
                <a:hlinkClick r:id="rId5"/>
              </a:rPr>
              <a:t>http://www.pointwise.com</a:t>
            </a:r>
            <a:endParaRPr lang="en-US" sz="2000" u="sng" dirty="0" smtClean="0"/>
          </a:p>
          <a:p>
            <a:pPr marL="533400" indent="-533400" eaLnBrk="1" hangingPunct="1">
              <a:lnSpc>
                <a:spcPct val="80000"/>
              </a:lnSpc>
              <a:buFontTx/>
              <a:buNone/>
            </a:pPr>
            <a:r>
              <a:rPr lang="en-US" sz="2000" dirty="0" smtClean="0"/>
              <a:t>       2. </a:t>
            </a:r>
            <a:r>
              <a:rPr lang="en-US" sz="2000" dirty="0" err="1" smtClean="0"/>
              <a:t>GridPro</a:t>
            </a:r>
            <a:r>
              <a:rPr lang="en-US" sz="2000" dirty="0" smtClean="0"/>
              <a:t>: </a:t>
            </a:r>
            <a:r>
              <a:rPr lang="en-US" sz="2000" u="sng" dirty="0" smtClean="0">
                <a:hlinkClick r:id="rId6"/>
              </a:rPr>
              <a:t>http://www.gridpro.com</a:t>
            </a:r>
            <a:endParaRPr lang="en-US" sz="2000" u="sng" dirty="0" smtClean="0"/>
          </a:p>
          <a:p>
            <a:pPr marL="533400" indent="-533400" eaLnBrk="1" hangingPunct="1">
              <a:lnSpc>
                <a:spcPct val="80000"/>
              </a:lnSpc>
            </a:pPr>
            <a:r>
              <a:rPr lang="en-US" sz="2800" dirty="0" smtClean="0">
                <a:solidFill>
                  <a:srgbClr val="FF3300"/>
                </a:solidFill>
              </a:rPr>
              <a:t>Visualization software</a:t>
            </a:r>
          </a:p>
          <a:p>
            <a:pPr marL="533400" indent="-533400" eaLnBrk="1" hangingPunct="1">
              <a:lnSpc>
                <a:spcPct val="80000"/>
              </a:lnSpc>
              <a:buFontTx/>
              <a:buNone/>
            </a:pPr>
            <a:r>
              <a:rPr lang="en-US" sz="2800" dirty="0" smtClean="0">
                <a:solidFill>
                  <a:srgbClr val="FF3300"/>
                </a:solidFill>
              </a:rPr>
              <a:t>     </a:t>
            </a:r>
            <a:r>
              <a:rPr lang="en-US" sz="2000" dirty="0" smtClean="0"/>
              <a:t>1. </a:t>
            </a:r>
            <a:r>
              <a:rPr lang="en-US" sz="2000" dirty="0" err="1" smtClean="0"/>
              <a:t>Tecplot</a:t>
            </a:r>
            <a:r>
              <a:rPr lang="en-US" sz="2000" dirty="0" smtClean="0"/>
              <a:t>:    </a:t>
            </a:r>
            <a:r>
              <a:rPr lang="en-US" sz="2000" u="sng" dirty="0" smtClean="0">
                <a:hlinkClick r:id="rId7"/>
              </a:rPr>
              <a:t>http://www.amtec.com</a:t>
            </a:r>
            <a:endParaRPr lang="en-US" sz="2000" u="sng" dirty="0" smtClean="0"/>
          </a:p>
          <a:p>
            <a:pPr marL="533400" indent="-533400" eaLnBrk="1" hangingPunct="1">
              <a:lnSpc>
                <a:spcPct val="80000"/>
              </a:lnSpc>
              <a:buFontTx/>
              <a:buNone/>
            </a:pPr>
            <a:r>
              <a:rPr lang="en-US" sz="2000" dirty="0" smtClean="0"/>
              <a:t>       2. </a:t>
            </a:r>
            <a:r>
              <a:rPr lang="en-US" sz="2000" dirty="0" err="1" smtClean="0"/>
              <a:t>Fieldview</a:t>
            </a:r>
            <a:r>
              <a:rPr lang="en-US" sz="2000" dirty="0" smtClean="0"/>
              <a:t>: </a:t>
            </a:r>
            <a:r>
              <a:rPr lang="en-US" sz="2000" u="sng" dirty="0" smtClean="0">
                <a:hlinkClick r:id="rId8"/>
              </a:rPr>
              <a:t>http://www.ilight.com</a:t>
            </a:r>
            <a:endParaRPr lang="en-US" sz="2000" u="sng" dirty="0" smtClean="0"/>
          </a:p>
          <a:p>
            <a:pPr marL="533400" indent="-533400" eaLnBrk="1" hangingPunct="1">
              <a:lnSpc>
                <a:spcPct val="80000"/>
              </a:lnSpc>
              <a:buNone/>
            </a:pPr>
            <a:r>
              <a:rPr lang="en-US" sz="2000" dirty="0" smtClean="0"/>
              <a:t>	3. </a:t>
            </a:r>
            <a:r>
              <a:rPr lang="en-US" sz="2000" dirty="0" err="1" smtClean="0"/>
              <a:t>EnSight</a:t>
            </a:r>
            <a:r>
              <a:rPr lang="en-US" sz="2000" dirty="0" smtClean="0"/>
              <a:t>: </a:t>
            </a:r>
            <a:r>
              <a:rPr lang="en-US" sz="2000" u="sng" dirty="0">
                <a:hlinkClick r:id="rId9"/>
              </a:rPr>
              <a:t>http://www.ceisoftware.com</a:t>
            </a:r>
            <a:r>
              <a:rPr lang="en-US" sz="2000" u="sng" dirty="0" smtClean="0">
                <a:hlinkClick r:id="rId9"/>
              </a:rPr>
              <a:t>/</a:t>
            </a:r>
            <a:endParaRPr lang="en-US" sz="2000" u="sng" dirty="0" smtClean="0"/>
          </a:p>
          <a:p>
            <a:pPr marL="533400" indent="-533400" eaLnBrk="1" hangingPunct="1">
              <a:lnSpc>
                <a:spcPct val="80000"/>
              </a:lnSpc>
              <a:buNone/>
            </a:pPr>
            <a:endParaRPr lang="en-US" sz="2000" u="sng" dirty="0" smtClean="0"/>
          </a:p>
        </p:txBody>
      </p:sp>
      <p:pic>
        <p:nvPicPr>
          <p:cNvPr id="45062" name="Picture 1030" descr="Starc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1676400"/>
            <a:ext cx="198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032" descr="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5562600"/>
            <a:ext cx="20097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033" descr="scree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4556125"/>
            <a:ext cx="259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34" descr="gridge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7400" y="3352800"/>
            <a:ext cx="29257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023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533400"/>
          </a:xfrm>
        </p:spPr>
        <p:txBody>
          <a:bodyPr/>
          <a:lstStyle/>
          <a:p>
            <a:r>
              <a:rPr lang="en-US" dirty="0" smtClean="0"/>
              <a:t>ANSYS Workbench</a:t>
            </a:r>
            <a:endParaRPr lang="en-US" dirty="0"/>
          </a:p>
        </p:txBody>
      </p:sp>
      <p:sp>
        <p:nvSpPr>
          <p:cNvPr id="4" name="Footer Placeholder 3"/>
          <p:cNvSpPr>
            <a:spLocks noGrp="1"/>
          </p:cNvSpPr>
          <p:nvPr>
            <p:ph type="ftr" sz="quarter" idx="10"/>
          </p:nvPr>
        </p:nvSpPr>
        <p:spPr/>
        <p:txBody>
          <a:bodyPr/>
          <a:lstStyle/>
          <a:p>
            <a:pPr>
              <a:defRPr/>
            </a:pPr>
            <a:r>
              <a:rPr lang="en-US" smtClean="0"/>
              <a:t>57:020 Fluid Mechanics</a:t>
            </a:r>
            <a:endParaRPr lang="en-US"/>
          </a:p>
        </p:txBody>
      </p:sp>
      <p:sp>
        <p:nvSpPr>
          <p:cNvPr id="5" name="Slide Number Placeholder 4"/>
          <p:cNvSpPr>
            <a:spLocks noGrp="1"/>
          </p:cNvSpPr>
          <p:nvPr>
            <p:ph type="sldNum" sz="quarter" idx="11"/>
          </p:nvPr>
        </p:nvSpPr>
        <p:spPr/>
        <p:txBody>
          <a:bodyPr/>
          <a:lstStyle/>
          <a:p>
            <a:fld id="{D278A189-9A25-4ADD-8CC1-D3A6B77FF6C6}" type="slidenum">
              <a:rPr lang="en-US" smtClean="0"/>
              <a:pPr/>
              <a:t>41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22" y="2209800"/>
            <a:ext cx="4221396"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250" y="2209800"/>
            <a:ext cx="4624251"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838200" y="1143000"/>
            <a:ext cx="7772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a:lstStyle>
          <a:p>
            <a:pPr eaLnBrk="1" hangingPunct="1"/>
            <a:r>
              <a:rPr lang="en-US" sz="2400" dirty="0" smtClean="0"/>
              <a:t>Design project schematics with ANSYS Workbench</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3690561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533400"/>
          </a:xfrm>
        </p:spPr>
        <p:txBody>
          <a:bodyPr/>
          <a:lstStyle/>
          <a:p>
            <a:r>
              <a:rPr lang="en-US" dirty="0" smtClean="0"/>
              <a:t>ANSYS Design Modeler</a:t>
            </a:r>
            <a:endParaRPr lang="en-US" dirty="0"/>
          </a:p>
        </p:txBody>
      </p:sp>
      <p:sp>
        <p:nvSpPr>
          <p:cNvPr id="4" name="Footer Placeholder 3"/>
          <p:cNvSpPr>
            <a:spLocks noGrp="1"/>
          </p:cNvSpPr>
          <p:nvPr>
            <p:ph type="ftr" sz="quarter" idx="10"/>
          </p:nvPr>
        </p:nvSpPr>
        <p:spPr/>
        <p:txBody>
          <a:bodyPr/>
          <a:lstStyle/>
          <a:p>
            <a:pPr>
              <a:defRPr/>
            </a:pPr>
            <a:r>
              <a:rPr lang="en-US" smtClean="0"/>
              <a:t>57:020 Fluid Mechanics</a:t>
            </a:r>
            <a:endParaRPr lang="en-US"/>
          </a:p>
        </p:txBody>
      </p:sp>
      <p:sp>
        <p:nvSpPr>
          <p:cNvPr id="5" name="Slide Number Placeholder 4"/>
          <p:cNvSpPr>
            <a:spLocks noGrp="1"/>
          </p:cNvSpPr>
          <p:nvPr>
            <p:ph type="sldNum" sz="quarter" idx="11"/>
          </p:nvPr>
        </p:nvSpPr>
        <p:spPr/>
        <p:txBody>
          <a:bodyPr/>
          <a:lstStyle/>
          <a:p>
            <a:fld id="{D278A189-9A25-4ADD-8CC1-D3A6B77FF6C6}" type="slidenum">
              <a:rPr lang="en-US" smtClean="0"/>
              <a:pPr/>
              <a:t>42</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00" y="1571368"/>
            <a:ext cx="7237200" cy="4841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bwMode="auto">
          <a:xfrm>
            <a:off x="685800" y="1066800"/>
            <a:ext cx="7772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a:lstStyle>
          <a:p>
            <a:pPr eaLnBrk="1" hangingPunct="1"/>
            <a:r>
              <a:rPr lang="en-US" sz="2400" dirty="0" smtClean="0"/>
              <a:t>Create geometry using ANSYS Design Modeler</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519990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533400"/>
          </a:xfrm>
        </p:spPr>
        <p:txBody>
          <a:bodyPr/>
          <a:lstStyle/>
          <a:p>
            <a:r>
              <a:rPr lang="en-US" dirty="0" smtClean="0"/>
              <a:t>ANSYS Mesh</a:t>
            </a:r>
            <a:endParaRPr lang="en-US" dirty="0"/>
          </a:p>
        </p:txBody>
      </p:sp>
      <p:sp>
        <p:nvSpPr>
          <p:cNvPr id="4" name="Footer Placeholder 3"/>
          <p:cNvSpPr>
            <a:spLocks noGrp="1"/>
          </p:cNvSpPr>
          <p:nvPr>
            <p:ph type="ftr" sz="quarter" idx="10"/>
          </p:nvPr>
        </p:nvSpPr>
        <p:spPr/>
        <p:txBody>
          <a:bodyPr/>
          <a:lstStyle/>
          <a:p>
            <a:pPr>
              <a:defRPr/>
            </a:pPr>
            <a:r>
              <a:rPr lang="en-US" smtClean="0"/>
              <a:t>57:020 Fluid Mechanics</a:t>
            </a:r>
            <a:endParaRPr lang="en-US"/>
          </a:p>
        </p:txBody>
      </p:sp>
      <p:sp>
        <p:nvSpPr>
          <p:cNvPr id="5" name="Slide Number Placeholder 4"/>
          <p:cNvSpPr>
            <a:spLocks noGrp="1"/>
          </p:cNvSpPr>
          <p:nvPr>
            <p:ph type="sldNum" sz="quarter" idx="11"/>
          </p:nvPr>
        </p:nvSpPr>
        <p:spPr/>
        <p:txBody>
          <a:bodyPr/>
          <a:lstStyle/>
          <a:p>
            <a:fld id="{D278A189-9A25-4ADD-8CC1-D3A6B77FF6C6}" type="slidenum">
              <a:rPr lang="en-US" smtClean="0"/>
              <a:pPr/>
              <a:t>43</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772400" cy="448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bwMode="auto">
          <a:xfrm>
            <a:off x="685800" y="10668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a:lstStyle>
          <a:p>
            <a:pPr eaLnBrk="1" hangingPunct="1"/>
            <a:r>
              <a:rPr lang="en-US" sz="2400" dirty="0" smtClean="0"/>
              <a:t>Create mesh using ANSYS Mesh</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295335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57:020 Fluid Mechanics</a:t>
            </a:r>
            <a:endParaRPr lang="en-US"/>
          </a:p>
        </p:txBody>
      </p:sp>
      <p:sp>
        <p:nvSpPr>
          <p:cNvPr id="5" name="Slide Number Placeholder 4"/>
          <p:cNvSpPr>
            <a:spLocks noGrp="1"/>
          </p:cNvSpPr>
          <p:nvPr>
            <p:ph type="sldNum" sz="quarter" idx="11"/>
          </p:nvPr>
        </p:nvSpPr>
        <p:spPr/>
        <p:txBody>
          <a:bodyPr/>
          <a:lstStyle/>
          <a:p>
            <a:fld id="{D278A189-9A25-4ADD-8CC1-D3A6B77FF6C6}" type="slidenum">
              <a:rPr lang="en-US" smtClean="0"/>
              <a:pPr/>
              <a:t>44</a:t>
            </a:fld>
            <a:endParaRPr lang="en-US"/>
          </a:p>
        </p:txBody>
      </p:sp>
      <p:sp>
        <p:nvSpPr>
          <p:cNvPr id="6" name="Rectangle 3"/>
          <p:cNvSpPr txBox="1">
            <a:spLocks noChangeArrowheads="1"/>
          </p:cNvSpPr>
          <p:nvPr/>
        </p:nvSpPr>
        <p:spPr bwMode="auto">
          <a:xfrm>
            <a:off x="685800" y="1066800"/>
            <a:ext cx="7772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a:lstStyle>
          <a:p>
            <a:pPr eaLnBrk="1" hangingPunct="1"/>
            <a:r>
              <a:rPr lang="en-US" sz="2400" dirty="0" smtClean="0"/>
              <a:t>Setup and solve problem, and analyze results using ANSYS Fluent</a:t>
            </a:r>
            <a:endParaRPr lang="en-US" dirty="0" smtClean="0"/>
          </a:p>
          <a:p>
            <a:pPr marL="0" indent="0" eaLnBrk="1" hangingPunct="1">
              <a:buNone/>
            </a:pPr>
            <a:endParaRPr lang="en-US" dirty="0" smtClean="0"/>
          </a:p>
          <a:p>
            <a:pPr eaLnBrk="1" hangingPunct="1"/>
            <a:endParaRPr lang="en-US" dirty="0" smtClean="0"/>
          </a:p>
        </p:txBody>
      </p:sp>
      <p:sp>
        <p:nvSpPr>
          <p:cNvPr id="3" name="Title 2"/>
          <p:cNvSpPr>
            <a:spLocks noGrp="1"/>
          </p:cNvSpPr>
          <p:nvPr>
            <p:ph type="title"/>
          </p:nvPr>
        </p:nvSpPr>
        <p:spPr>
          <a:xfrm>
            <a:off x="457200" y="152400"/>
            <a:ext cx="7772400" cy="609600"/>
          </a:xfrm>
        </p:spPr>
        <p:txBody>
          <a:bodyPr/>
          <a:lstStyle/>
          <a:p>
            <a:r>
              <a:rPr lang="en-US" dirty="0" smtClean="0"/>
              <a:t>ANSYS Fluent</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2124075"/>
            <a:ext cx="495949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500"/>
          <a:stretch/>
        </p:blipFill>
        <p:spPr bwMode="auto">
          <a:xfrm>
            <a:off x="5410199" y="2124075"/>
            <a:ext cx="3446311"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199" y="3654916"/>
            <a:ext cx="3446311" cy="237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94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481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76BBD465-FF34-47B7-93A0-2DD46993CA5C}" type="slidenum">
              <a:rPr lang="en-US" sz="1400"/>
              <a:pPr eaLnBrk="1" hangingPunct="1"/>
              <a:t>45</a:t>
            </a:fld>
            <a:endParaRPr lang="en-US" sz="1400"/>
          </a:p>
        </p:txBody>
      </p:sp>
      <p:sp>
        <p:nvSpPr>
          <p:cNvPr id="48132" name="Rectangle 2"/>
          <p:cNvSpPr>
            <a:spLocks noGrp="1" noChangeArrowheads="1"/>
          </p:cNvSpPr>
          <p:nvPr>
            <p:ph type="title"/>
          </p:nvPr>
        </p:nvSpPr>
        <p:spPr>
          <a:xfrm>
            <a:off x="228600" y="304800"/>
            <a:ext cx="8915400" cy="685800"/>
          </a:xfrm>
        </p:spPr>
        <p:txBody>
          <a:bodyPr/>
          <a:lstStyle/>
          <a:p>
            <a:pPr eaLnBrk="1" hangingPunct="1"/>
            <a:r>
              <a:rPr lang="en-US" smtClean="0"/>
              <a:t> </a:t>
            </a:r>
            <a:r>
              <a:rPr lang="en-US" sz="3200" b="1" smtClean="0">
                <a:latin typeface="Arial" charset="0"/>
                <a:cs typeface="Arial" charset="0"/>
              </a:rPr>
              <a:t>57:020 Fluid Mechanics</a:t>
            </a:r>
            <a:r>
              <a:rPr lang="en-US" sz="2800" smtClean="0">
                <a:latin typeface="Arial" charset="0"/>
                <a:cs typeface="Arial" charset="0"/>
              </a:rPr>
              <a:t> </a:t>
            </a:r>
            <a:endParaRPr lang="en-US" smtClean="0"/>
          </a:p>
        </p:txBody>
      </p:sp>
      <p:sp>
        <p:nvSpPr>
          <p:cNvPr id="48133" name="Rectangle 3"/>
          <p:cNvSpPr>
            <a:spLocks noGrp="1" noChangeArrowheads="1"/>
          </p:cNvSpPr>
          <p:nvPr>
            <p:ph type="body" idx="1"/>
          </p:nvPr>
        </p:nvSpPr>
        <p:spPr>
          <a:xfrm>
            <a:off x="838200" y="1143000"/>
            <a:ext cx="7772400" cy="5029200"/>
          </a:xfrm>
        </p:spPr>
        <p:txBody>
          <a:bodyPr/>
          <a:lstStyle/>
          <a:p>
            <a:pPr eaLnBrk="1" hangingPunct="1"/>
            <a:r>
              <a:rPr lang="en-US" sz="2400" smtClean="0"/>
              <a:t>Lectures cover basic concepts in fluid statics, kinematics, and dynamics, control-volume, and differential-equation analysis methods. Homework assignments, tests, and complementary EFD/CFD labs</a:t>
            </a:r>
          </a:p>
          <a:p>
            <a:pPr eaLnBrk="1" hangingPunct="1"/>
            <a:r>
              <a:rPr lang="en-US" sz="2400" smtClean="0"/>
              <a:t>This class provides an introduction to all three tools: AFD through lecture and CFD and EFD through labs</a:t>
            </a:r>
          </a:p>
          <a:p>
            <a:pPr eaLnBrk="1" hangingPunct="1"/>
            <a:r>
              <a:rPr lang="en-US" sz="2400" smtClean="0"/>
              <a:t>ISTUE Teaching Modules (</a:t>
            </a:r>
            <a:r>
              <a:rPr lang="en-US" sz="2400" smtClean="0">
                <a:hlinkClick r:id="rId2"/>
              </a:rPr>
              <a:t>http://www.iihr.uiowa.edu/~istue</a:t>
            </a:r>
            <a:r>
              <a:rPr lang="en-US" sz="2400" smtClean="0"/>
              <a:t>) (next two slides)</a:t>
            </a:r>
          </a:p>
          <a:p>
            <a:pPr eaLnBrk="1" hangingPunct="1"/>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491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A4ACC5A5-1726-4451-BA6A-E2434A0D101A}" type="slidenum">
              <a:rPr lang="en-US" sz="1400"/>
              <a:pPr eaLnBrk="1" hangingPunct="1"/>
              <a:t>46</a:t>
            </a:fld>
            <a:endParaRPr lang="en-US" sz="1400"/>
          </a:p>
        </p:txBody>
      </p:sp>
      <p:sp>
        <p:nvSpPr>
          <p:cNvPr id="49156" name="Rectangle 2"/>
          <p:cNvSpPr>
            <a:spLocks noGrp="1" noChangeArrowheads="1"/>
          </p:cNvSpPr>
          <p:nvPr>
            <p:ph type="title"/>
          </p:nvPr>
        </p:nvSpPr>
        <p:spPr>
          <a:xfrm>
            <a:off x="687388" y="228600"/>
            <a:ext cx="7772400" cy="639763"/>
          </a:xfrm>
        </p:spPr>
        <p:txBody>
          <a:bodyPr/>
          <a:lstStyle/>
          <a:p>
            <a:pPr eaLnBrk="1" hangingPunct="1"/>
            <a:r>
              <a:rPr lang="en-US" altLang="zh-CN" sz="3200" smtClean="0">
                <a:ea typeface="SimSun" pitchFamily="2" charset="-122"/>
              </a:rPr>
              <a:t>TM Descriptions</a:t>
            </a:r>
            <a:endParaRPr lang="en-US" sz="3200" baseline="-25000" smtClean="0"/>
          </a:p>
        </p:txBody>
      </p:sp>
      <p:sp>
        <p:nvSpPr>
          <p:cNvPr id="49157" name="Rectangle 3"/>
          <p:cNvSpPr>
            <a:spLocks noChangeArrowheads="1"/>
          </p:cNvSpPr>
          <p:nvPr/>
        </p:nvSpPr>
        <p:spPr bwMode="auto">
          <a:xfrm>
            <a:off x="3890963" y="2624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58" name="Rectangle 4"/>
          <p:cNvSpPr>
            <a:spLocks noChangeArrowheads="1"/>
          </p:cNvSpPr>
          <p:nvPr/>
        </p:nvSpPr>
        <p:spPr bwMode="auto">
          <a:xfrm>
            <a:off x="3895725" y="2614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59" name="Rectangle 5"/>
          <p:cNvSpPr>
            <a:spLocks noChangeArrowheads="1"/>
          </p:cNvSpPr>
          <p:nvPr/>
        </p:nvSpPr>
        <p:spPr bwMode="auto">
          <a:xfrm>
            <a:off x="3819525" y="256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60" name="Rectangle 6"/>
          <p:cNvSpPr>
            <a:spLocks noChangeArrowheads="1"/>
          </p:cNvSpPr>
          <p:nvPr/>
        </p:nvSpPr>
        <p:spPr bwMode="auto">
          <a:xfrm>
            <a:off x="3738563" y="2590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61" name="Rectangle 7"/>
          <p:cNvSpPr>
            <a:spLocks noChangeArrowheads="1"/>
          </p:cNvSpPr>
          <p:nvPr/>
        </p:nvSpPr>
        <p:spPr bwMode="auto">
          <a:xfrm>
            <a:off x="3900488" y="2628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62" name="Rectangle 8"/>
          <p:cNvSpPr>
            <a:spLocks noChangeArrowheads="1"/>
          </p:cNvSpPr>
          <p:nvPr/>
        </p:nvSpPr>
        <p:spPr bwMode="auto">
          <a:xfrm>
            <a:off x="3905250"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63" name="Rectangle 9"/>
          <p:cNvSpPr>
            <a:spLocks noChangeArrowheads="1"/>
          </p:cNvSpPr>
          <p:nvPr/>
        </p:nvSpPr>
        <p:spPr bwMode="auto">
          <a:xfrm>
            <a:off x="3800475" y="2605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64" name="Rectangle 10"/>
          <p:cNvSpPr>
            <a:spLocks noChangeArrowheads="1"/>
          </p:cNvSpPr>
          <p:nvPr/>
        </p:nvSpPr>
        <p:spPr bwMode="auto">
          <a:xfrm>
            <a:off x="3814763" y="2638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65" name="Rectangle 11"/>
          <p:cNvSpPr>
            <a:spLocks noChangeArrowheads="1"/>
          </p:cNvSpPr>
          <p:nvPr/>
        </p:nvSpPr>
        <p:spPr bwMode="auto">
          <a:xfrm>
            <a:off x="4648200" y="3581400"/>
            <a:ext cx="381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66" name="Text Box 12"/>
          <p:cNvSpPr txBox="1">
            <a:spLocks noChangeArrowheads="1"/>
          </p:cNvSpPr>
          <p:nvPr/>
        </p:nvSpPr>
        <p:spPr bwMode="auto">
          <a:xfrm>
            <a:off x="2051050" y="6021388"/>
            <a:ext cx="5075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zh-CN">
                <a:ea typeface="SimSun" pitchFamily="2" charset="-122"/>
                <a:hlinkClick r:id="rId2"/>
              </a:rPr>
              <a:t>http://css.engineering.uiowa.edu/~fluids</a:t>
            </a:r>
            <a:endParaRPr lang="en-US"/>
          </a:p>
        </p:txBody>
      </p:sp>
      <p:sp>
        <p:nvSpPr>
          <p:cNvPr id="49167" name="Text Box 13"/>
          <p:cNvSpPr txBox="1">
            <a:spLocks noChangeArrowheads="1"/>
          </p:cNvSpPr>
          <p:nvPr/>
        </p:nvSpPr>
        <p:spPr bwMode="auto">
          <a:xfrm>
            <a:off x="971550" y="914400"/>
            <a:ext cx="7470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zh-CN" sz="1600" b="1">
                <a:ea typeface="SimSun" pitchFamily="2" charset="-122"/>
              </a:rPr>
              <a:t>Table 1: ISTUE Teaching Modules for Introductory Level Fluid Mechanics at Iowa </a:t>
            </a:r>
            <a:endParaRPr lang="en-US" sz="1600" b="1"/>
          </a:p>
        </p:txBody>
      </p:sp>
      <p:sp>
        <p:nvSpPr>
          <p:cNvPr id="49168" name="Line 14"/>
          <p:cNvSpPr>
            <a:spLocks noChangeShapeType="1"/>
          </p:cNvSpPr>
          <p:nvPr/>
        </p:nvSpPr>
        <p:spPr bwMode="auto">
          <a:xfrm>
            <a:off x="1028700" y="2068513"/>
            <a:ext cx="0" cy="0"/>
          </a:xfrm>
          <a:prstGeom prst="line">
            <a:avLst/>
          </a:prstGeom>
          <a:noFill/>
          <a:ln w="12700" cap="rnd">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173111" name="Group 55"/>
          <p:cNvGraphicFramePr>
            <a:graphicFrameLocks noGrp="1"/>
          </p:cNvGraphicFramePr>
          <p:nvPr/>
        </p:nvGraphicFramePr>
        <p:xfrm>
          <a:off x="755650" y="1309688"/>
          <a:ext cx="7704138" cy="4179254"/>
        </p:xfrm>
        <a:graphic>
          <a:graphicData uri="http://schemas.openxmlformats.org/drawingml/2006/table">
            <a:tbl>
              <a:tblPr/>
              <a:tblGrid>
                <a:gridCol w="1773238"/>
                <a:gridCol w="1663700"/>
                <a:gridCol w="1982787"/>
                <a:gridCol w="2284413"/>
              </a:tblGrid>
              <a:tr h="509588">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Teaching Modules</a:t>
                      </a:r>
                      <a:endParaRPr kumimoji="0" lang="en-US" sz="24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TM for Fluid Property</a:t>
                      </a:r>
                      <a:endParaRPr kumimoji="0" lang="en-US" sz="24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TM for Pipe Flow</a:t>
                      </a:r>
                      <a:endParaRPr kumimoji="0" lang="en-US" sz="24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TM for Airfoil Flow</a:t>
                      </a:r>
                      <a:endParaRPr kumimoji="0" lang="en-US" sz="2400" b="0"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651000">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Overall Purpose</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000" b="1" i="1" u="none" strike="noStrike" cap="none" normalizeH="0" baseline="0" smtClean="0">
                          <a:ln>
                            <a:noFill/>
                          </a:ln>
                          <a:solidFill>
                            <a:srgbClr val="070709"/>
                          </a:solidFill>
                          <a:effectLst/>
                          <a:latin typeface="Times New Roman" pitchFamily="18" charset="0"/>
                          <a:cs typeface="Times New Roman" pitchFamily="18" charset="0"/>
                        </a:rPr>
                        <a:t>Hands-on</a:t>
                      </a:r>
                      <a:r>
                        <a:rPr kumimoji="0" lang="en-US" sz="1000" b="1" i="0" u="none" strike="noStrike" cap="none" normalizeH="0" baseline="0" smtClean="0">
                          <a:ln>
                            <a:noFill/>
                          </a:ln>
                          <a:solidFill>
                            <a:srgbClr val="070709"/>
                          </a:solidFill>
                          <a:effectLst/>
                          <a:latin typeface="Times New Roman" pitchFamily="18" charset="0"/>
                          <a:cs typeface="Times New Roman" pitchFamily="18" charset="0"/>
                        </a:rPr>
                        <a:t> student experience with table-top facility and simple MS for fluid property measurement, including comparison manufacturer values and rigorous implementation standard EFD UA</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000" b="1" i="1" u="none" strike="noStrike" cap="none" normalizeH="0" baseline="0" smtClean="0">
                          <a:ln>
                            <a:noFill/>
                          </a:ln>
                          <a:solidFill>
                            <a:srgbClr val="070709"/>
                          </a:solidFill>
                          <a:effectLst/>
                          <a:latin typeface="Times New Roman" pitchFamily="18" charset="0"/>
                          <a:cs typeface="Times New Roman" pitchFamily="18" charset="0"/>
                        </a:rPr>
                        <a:t>Hands-on</a:t>
                      </a:r>
                      <a:r>
                        <a:rPr kumimoji="0" lang="en-US" sz="1000" b="1" i="0" u="none" strike="noStrike" cap="none" normalizeH="0" baseline="0" smtClean="0">
                          <a:ln>
                            <a:noFill/>
                          </a:ln>
                          <a:solidFill>
                            <a:srgbClr val="070709"/>
                          </a:solidFill>
                          <a:effectLst/>
                          <a:latin typeface="Times New Roman" pitchFamily="18" charset="0"/>
                          <a:cs typeface="Times New Roman" pitchFamily="18" charset="0"/>
                        </a:rPr>
                        <a:t> student experience with complementary EFD, CFD, and UA for Introductory Pipe Flow, including friction factor and mean velocity measurements and comparisons benchmark data, laminar and turbulent flow CFD simulations, modeling and verification studies, and validation using AFD and EFD.</a:t>
                      </a:r>
                      <a:endParaRPr kumimoji="0" lang="en-US" sz="2400" b="1" i="0" u="none"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000" b="1" i="1" u="none" strike="noStrike" cap="none" normalizeH="0" baseline="0" smtClean="0">
                          <a:ln>
                            <a:noFill/>
                          </a:ln>
                          <a:solidFill>
                            <a:srgbClr val="070709"/>
                          </a:solidFill>
                          <a:effectLst/>
                          <a:latin typeface="Times New Roman" pitchFamily="18" charset="0"/>
                          <a:cs typeface="Times New Roman" pitchFamily="18" charset="0"/>
                        </a:rPr>
                        <a:t>Hands-on</a:t>
                      </a:r>
                      <a:r>
                        <a:rPr kumimoji="0" lang="en-US" sz="1000" b="1" i="0" u="none" strike="noStrike" cap="none" normalizeH="0" baseline="0" smtClean="0">
                          <a:ln>
                            <a:noFill/>
                          </a:ln>
                          <a:solidFill>
                            <a:srgbClr val="070709"/>
                          </a:solidFill>
                          <a:effectLst/>
                          <a:latin typeface="Times New Roman" pitchFamily="18" charset="0"/>
                          <a:cs typeface="Times New Roman" pitchFamily="18" charset="0"/>
                        </a:rPr>
                        <a:t> student experience with complementary EFD, CFD, and UA for Introductory Airfoil Flow, including lift and drag, surface pressure, and mean and turbulent wake velocity profile measurements and comparisons benchmark data, inviscid and turbulent flow simulations, modeling and verification studies, and validation using AFD and EFD.</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782638">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Educational Materials</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000" b="1" i="0" u="none" strike="noStrike" cap="none" normalizeH="0" baseline="0" smtClean="0">
                          <a:ln>
                            <a:noFill/>
                          </a:ln>
                          <a:solidFill>
                            <a:srgbClr val="070709"/>
                          </a:solidFill>
                          <a:effectLst/>
                          <a:latin typeface="Times New Roman" pitchFamily="18" charset="0"/>
                          <a:cs typeface="Times New Roman" pitchFamily="18" charset="0"/>
                        </a:rPr>
                        <a:t>FM and EFD lecture; lab report instructions; pre lab questions, and EFD exercise notes.</a:t>
                      </a:r>
                      <a:endParaRPr kumimoji="0" lang="en-US" sz="2400" b="1" i="0" u="none"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000" b="1" i="0" u="none" strike="noStrike" cap="none" normalizeH="0" baseline="0" smtClean="0">
                          <a:ln>
                            <a:noFill/>
                          </a:ln>
                          <a:solidFill>
                            <a:srgbClr val="070709"/>
                          </a:solidFill>
                          <a:effectLst/>
                          <a:latin typeface="Times New Roman" pitchFamily="18" charset="0"/>
                          <a:cs typeface="Times New Roman" pitchFamily="18" charset="0"/>
                        </a:rPr>
                        <a:t>FM, EFD and CFD lectures; lab report instructions; pre lab questions, and EFD and CFD exercise notes.</a:t>
                      </a:r>
                      <a:endParaRPr kumimoji="0" lang="en-US" sz="2400" b="1" i="0" u="none"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000" b="1" i="0" u="none" strike="noStrike" cap="none" normalizeH="0" baseline="0" smtClean="0">
                          <a:ln>
                            <a:noFill/>
                          </a:ln>
                          <a:solidFill>
                            <a:srgbClr val="070709"/>
                          </a:solidFill>
                          <a:effectLst/>
                          <a:latin typeface="Times New Roman" pitchFamily="18" charset="0"/>
                          <a:cs typeface="Times New Roman" pitchFamily="18" charset="0"/>
                        </a:rPr>
                        <a:t>FM, EFD and CFD lectures; lab report instructions; pre lab questions, and EFD and CFD exercise notes.</a:t>
                      </a:r>
                      <a:endParaRPr kumimoji="0" lang="en-US" sz="2400" b="1" i="0" u="none"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rPr>
                        <a:t>ISTUE ASEE papers</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rPr>
                        <a:t>Paper 1</a:t>
                      </a:r>
                      <a:r>
                        <a:rPr kumimoji="0" lang="en-US" sz="1200" b="1" i="0" u="none" strike="noStrike" cap="none" normalizeH="0" baseline="0" smtClean="0">
                          <a:ln>
                            <a:noFill/>
                          </a:ln>
                          <a:solidFill>
                            <a:srgbClr val="070709"/>
                          </a:solidFill>
                          <a:effectLst/>
                          <a:latin typeface="Times New Roman" pitchFamily="18" charset="0"/>
                        </a:rPr>
                        <a:t>   </a:t>
                      </a:r>
                      <a:r>
                        <a:rPr kumimoji="0" lang="en-US" sz="1200" b="1" i="0" u="sng" strike="noStrike" cap="none" normalizeH="0" baseline="0" smtClean="0">
                          <a:ln>
                            <a:noFill/>
                          </a:ln>
                          <a:solidFill>
                            <a:srgbClr val="070709"/>
                          </a:solidFill>
                          <a:effectLst/>
                          <a:latin typeface="Times New Roman" pitchFamily="18" charset="0"/>
                        </a:rPr>
                        <a:t>Paper2</a:t>
                      </a:r>
                      <a:r>
                        <a:rPr kumimoji="0" lang="en-US" sz="1200" b="1" i="0" u="none" strike="noStrike" cap="none" normalizeH="0" baseline="0" smtClean="0">
                          <a:ln>
                            <a:noFill/>
                          </a:ln>
                          <a:solidFill>
                            <a:srgbClr val="070709"/>
                          </a:solidFill>
                          <a:effectLst/>
                          <a:latin typeface="Times New Roman" pitchFamily="18" charset="0"/>
                        </a:rPr>
                        <a:t>    </a:t>
                      </a:r>
                      <a:r>
                        <a:rPr kumimoji="0" lang="en-US" sz="1200" b="1" i="0" u="sng" strike="noStrike" cap="none" normalizeH="0" baseline="0" smtClean="0">
                          <a:ln>
                            <a:noFill/>
                          </a:ln>
                          <a:solidFill>
                            <a:srgbClr val="070709"/>
                          </a:solidFill>
                          <a:effectLst/>
                          <a:latin typeface="Times New Roman" pitchFamily="18" charset="0"/>
                        </a:rPr>
                        <a:t>Paper 3</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04800">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FM Lecture</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Introduction to Fluid Mechanics</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09588">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Lab Report Instructions</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EFD lab report Instructions</a:t>
                      </a:r>
                      <a:r>
                        <a:rPr kumimoji="0" lang="en-US" sz="1200" b="1" i="0" u="none" strike="noStrike" cap="none" normalizeH="0" baseline="0" smtClean="0">
                          <a:ln>
                            <a:noFill/>
                          </a:ln>
                          <a:solidFill>
                            <a:srgbClr val="070709"/>
                          </a:solidFill>
                          <a:effectLst/>
                          <a:latin typeface="Times New Roman" pitchFamily="18" charset="0"/>
                          <a:cs typeface="Times New Roman" pitchFamily="18" charset="0"/>
                        </a:rPr>
                        <a:t>     </a:t>
                      </a: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CFD lab report Instructions</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49200" name="Text Box 43"/>
          <p:cNvSpPr txBox="1">
            <a:spLocks noChangeArrowheads="1"/>
          </p:cNvSpPr>
          <p:nvPr/>
        </p:nvSpPr>
        <p:spPr bwMode="auto">
          <a:xfrm>
            <a:off x="2967038" y="5635625"/>
            <a:ext cx="4268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solidFill>
                  <a:srgbClr val="FF0000"/>
                </a:solidFill>
              </a:rPr>
              <a:t>Continued in next slide…</a:t>
            </a:r>
          </a:p>
        </p:txBody>
      </p:sp>
      <p:sp>
        <p:nvSpPr>
          <p:cNvPr id="49201" name="AutoShape 44"/>
          <p:cNvSpPr>
            <a:spLocks noChangeArrowheads="1"/>
          </p:cNvSpPr>
          <p:nvPr/>
        </p:nvSpPr>
        <p:spPr bwMode="auto">
          <a:xfrm>
            <a:off x="2773363" y="5518150"/>
            <a:ext cx="214312" cy="431800"/>
          </a:xfrm>
          <a:prstGeom prst="curvedRightArrow">
            <a:avLst>
              <a:gd name="adj1" fmla="val 40296"/>
              <a:gd name="adj2" fmla="val 80593"/>
              <a:gd name="adj3" fmla="val 33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501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23667E36-41D6-4708-A62A-A6104ED82A3D}" type="slidenum">
              <a:rPr lang="en-US" sz="1400"/>
              <a:pPr eaLnBrk="1" hangingPunct="1"/>
              <a:t>47</a:t>
            </a:fld>
            <a:endParaRPr lang="en-US" sz="1400"/>
          </a:p>
        </p:txBody>
      </p:sp>
      <p:sp>
        <p:nvSpPr>
          <p:cNvPr id="50180" name="Rectangle 2"/>
          <p:cNvSpPr>
            <a:spLocks noGrp="1" noChangeArrowheads="1"/>
          </p:cNvSpPr>
          <p:nvPr>
            <p:ph type="title"/>
          </p:nvPr>
        </p:nvSpPr>
        <p:spPr>
          <a:xfrm>
            <a:off x="685800" y="76200"/>
            <a:ext cx="7772400" cy="782638"/>
          </a:xfrm>
        </p:spPr>
        <p:txBody>
          <a:bodyPr/>
          <a:lstStyle/>
          <a:p>
            <a:pPr eaLnBrk="1" hangingPunct="1"/>
            <a:r>
              <a:rPr lang="en-US" altLang="zh-CN" smtClean="0">
                <a:ea typeface="SimSun" pitchFamily="2" charset="-122"/>
              </a:rPr>
              <a:t>TM Descriptions, cont’d</a:t>
            </a:r>
            <a:endParaRPr lang="en-US" smtClean="0">
              <a:ea typeface="SimSun" pitchFamily="2" charset="-122"/>
            </a:endParaRPr>
          </a:p>
        </p:txBody>
      </p:sp>
      <p:sp>
        <p:nvSpPr>
          <p:cNvPr id="50181" name="Rectangle 3"/>
          <p:cNvSpPr>
            <a:spLocks noChangeArrowheads="1"/>
          </p:cNvSpPr>
          <p:nvPr/>
        </p:nvSpPr>
        <p:spPr bwMode="auto">
          <a:xfrm>
            <a:off x="3890963" y="2624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2" name="Rectangle 4"/>
          <p:cNvSpPr>
            <a:spLocks noChangeArrowheads="1"/>
          </p:cNvSpPr>
          <p:nvPr/>
        </p:nvSpPr>
        <p:spPr bwMode="auto">
          <a:xfrm>
            <a:off x="3895725" y="2614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3" name="Rectangle 5"/>
          <p:cNvSpPr>
            <a:spLocks noChangeArrowheads="1"/>
          </p:cNvSpPr>
          <p:nvPr/>
        </p:nvSpPr>
        <p:spPr bwMode="auto">
          <a:xfrm>
            <a:off x="3819525" y="256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4" name="Rectangle 6"/>
          <p:cNvSpPr>
            <a:spLocks noChangeArrowheads="1"/>
          </p:cNvSpPr>
          <p:nvPr/>
        </p:nvSpPr>
        <p:spPr bwMode="auto">
          <a:xfrm>
            <a:off x="3738563" y="2590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5" name="Rectangle 7"/>
          <p:cNvSpPr>
            <a:spLocks noChangeArrowheads="1"/>
          </p:cNvSpPr>
          <p:nvPr/>
        </p:nvSpPr>
        <p:spPr bwMode="auto">
          <a:xfrm>
            <a:off x="3900488" y="2628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6" name="Rectangle 8"/>
          <p:cNvSpPr>
            <a:spLocks noChangeArrowheads="1"/>
          </p:cNvSpPr>
          <p:nvPr/>
        </p:nvSpPr>
        <p:spPr bwMode="auto">
          <a:xfrm>
            <a:off x="3905250"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7" name="Rectangle 9"/>
          <p:cNvSpPr>
            <a:spLocks noChangeArrowheads="1"/>
          </p:cNvSpPr>
          <p:nvPr/>
        </p:nvSpPr>
        <p:spPr bwMode="auto">
          <a:xfrm>
            <a:off x="3800475" y="2605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8" name="Rectangle 10"/>
          <p:cNvSpPr>
            <a:spLocks noChangeArrowheads="1"/>
          </p:cNvSpPr>
          <p:nvPr/>
        </p:nvSpPr>
        <p:spPr bwMode="auto">
          <a:xfrm>
            <a:off x="3814763" y="2638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9" name="Rectangle 11"/>
          <p:cNvSpPr>
            <a:spLocks noChangeArrowheads="1"/>
          </p:cNvSpPr>
          <p:nvPr/>
        </p:nvSpPr>
        <p:spPr bwMode="auto">
          <a:xfrm>
            <a:off x="4648200" y="3581400"/>
            <a:ext cx="381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0" name="Line 12"/>
          <p:cNvSpPr>
            <a:spLocks noChangeShapeType="1"/>
          </p:cNvSpPr>
          <p:nvPr/>
        </p:nvSpPr>
        <p:spPr bwMode="auto">
          <a:xfrm>
            <a:off x="1028700" y="2068513"/>
            <a:ext cx="0" cy="0"/>
          </a:xfrm>
          <a:prstGeom prst="line">
            <a:avLst/>
          </a:prstGeom>
          <a:noFill/>
          <a:ln w="12700" cap="rnd">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174185" name="Group 105"/>
          <p:cNvGraphicFramePr>
            <a:graphicFrameLocks noGrp="1"/>
          </p:cNvGraphicFramePr>
          <p:nvPr/>
        </p:nvGraphicFramePr>
        <p:xfrm>
          <a:off x="609600" y="914400"/>
          <a:ext cx="8305800" cy="4729163"/>
        </p:xfrm>
        <a:graphic>
          <a:graphicData uri="http://schemas.openxmlformats.org/drawingml/2006/table">
            <a:tbl>
              <a:tblPr/>
              <a:tblGrid>
                <a:gridCol w="838200"/>
                <a:gridCol w="1295400"/>
                <a:gridCol w="1938338"/>
                <a:gridCol w="1968500"/>
                <a:gridCol w="2265362"/>
              </a:tblGrid>
              <a:tr h="330200">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Teaching Modules</a:t>
                      </a:r>
                      <a:endParaRPr kumimoji="0" lang="en-US" sz="2400" b="1"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TM for Fluid Property</a:t>
                      </a:r>
                      <a:endParaRPr kumimoji="0" lang="en-US" sz="2400" b="1"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TM for Pipe Flow</a:t>
                      </a:r>
                      <a:endParaRPr kumimoji="0" lang="en-US" sz="2400" b="1"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TM for Airfoil Flow</a:t>
                      </a:r>
                      <a:endParaRPr kumimoji="0" lang="en-US" sz="2400" b="1" i="0" u="none" strike="noStrike" cap="none" normalizeH="0" baseline="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98450">
                <a:tc rowSpan="2">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
                          <a:schemeClr val="bg1"/>
                        </a:buClr>
                        <a:buSzTx/>
                        <a:buFontTx/>
                        <a:buNone/>
                        <a:tabLst/>
                      </a:pPr>
                      <a:endParaRPr kumimoji="0" lang="en-US" sz="12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1"/>
                        </a:buClr>
                        <a:buSzTx/>
                        <a:buFontTx/>
                        <a:buNone/>
                        <a:tabLst/>
                      </a:pPr>
                      <a:endParaRPr kumimoji="0" lang="en-US" sz="12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1"/>
                        </a:buClr>
                        <a:buSzTx/>
                        <a:buFontTx/>
                        <a:buNone/>
                        <a:tabLst/>
                      </a:pPr>
                      <a:endParaRPr kumimoji="0" lang="en-US" sz="12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    CFD</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CFD Lecture</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Introduction to CFD</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228725">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Exercise Notes</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070709"/>
                          </a:solidFill>
                          <a:effectLst/>
                          <a:latin typeface="Times New Roman" pitchFamily="18" charset="0"/>
                          <a:cs typeface="Times New Roman" pitchFamily="18" charset="0"/>
                        </a:rPr>
                        <a:t>None</a:t>
                      </a:r>
                      <a:endParaRPr kumimoji="0" lang="en-US" sz="2400" b="1" i="0" u="none"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CFD Prelab1</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PreLab1 Questions</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CFD Lab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Lab1 Concepts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CFDLab1-template.doc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EFD Data</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CFD Prelab2</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PreLab 2 Questions</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CFD Lab2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Lab2 Concepts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CFDLab2-template.doc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EFD Data</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19100">
                <a:tc row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endParaRPr kumimoji="0" lang="en-US" sz="12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bg1"/>
                        </a:buClr>
                        <a:buSzTx/>
                        <a:buFontTx/>
                        <a:buNone/>
                        <a:tabLst/>
                      </a:pPr>
                      <a:endParaRPr kumimoji="0" lang="en-US" sz="12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bg1"/>
                        </a:buClr>
                        <a:buSzTx/>
                        <a:buFontTx/>
                        <a:buNone/>
                        <a:tabLst/>
                      </a:pPr>
                      <a:endParaRPr kumimoji="0" lang="en-US" sz="12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bg1"/>
                        </a:buClr>
                        <a:buSzTx/>
                        <a:buFontTx/>
                        <a:buNone/>
                        <a:tabLst/>
                      </a:pPr>
                      <a:endParaRPr kumimoji="0" lang="en-US" sz="12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EFD</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EFD</a:t>
                      </a:r>
                      <a:endParaRPr kumimoji="0" lang="en-US" sz="1000" b="0"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Lecture</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EFD and UA</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387475">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Exercise Notes</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PreLab1 Questions</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Lab1 Lecture</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 1 exercise notes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 1 data reduction sheet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Lab1 concepts</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PreLab2 Questions</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Lab2 Lecture</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 2 exercise notes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Lab2 data reduction sheet (smooth &amp; rough)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EFDlab2-template.doc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Lab2 concepts</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PreLab3 Questions</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Lab3 Lecture</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 3 exercise notes</a:t>
                      </a:r>
                      <a:endParaRPr kumimoji="0" lang="en-US" sz="1000" b="1" i="0" u="sng" strike="noStrike" cap="none" normalizeH="0" baseline="0" smtClean="0">
                        <a:ln>
                          <a:noFill/>
                        </a:ln>
                        <a:solidFill>
                          <a:srgbClr val="07070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 3 data reduction sheet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Lab3 concepts</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50838">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UA(EFD)</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rgbClr val="070709"/>
                          </a:solidFill>
                          <a:effectLst/>
                          <a:latin typeface="Times New Roman" pitchFamily="18" charset="0"/>
                          <a:cs typeface="Times New Roman" pitchFamily="18" charset="0"/>
                        </a:rPr>
                        <a:t>References:</a:t>
                      </a: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 EFD UA Report;</a:t>
                      </a:r>
                      <a:r>
                        <a:rPr kumimoji="0" lang="en-US" sz="1200" b="1" i="0" u="none" strike="noStrike" cap="none" normalizeH="0" baseline="0" smtClean="0">
                          <a:ln>
                            <a:noFill/>
                          </a:ln>
                          <a:solidFill>
                            <a:srgbClr val="070709"/>
                          </a:solidFill>
                          <a:effectLst/>
                          <a:latin typeface="Times New Roman" pitchFamily="18" charset="0"/>
                          <a:cs typeface="Times New Roman" pitchFamily="18" charset="0"/>
                        </a:rPr>
                        <a:t>  </a:t>
                      </a: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EFD UA Summary;</a:t>
                      </a:r>
                      <a:r>
                        <a:rPr kumimoji="0" lang="en-US" sz="1200" b="1" i="0" u="none" strike="noStrike" cap="none" normalizeH="0" baseline="0" smtClean="0">
                          <a:ln>
                            <a:noFill/>
                          </a:ln>
                          <a:solidFill>
                            <a:srgbClr val="070709"/>
                          </a:solidFill>
                          <a:effectLst/>
                          <a:latin typeface="Times New Roman" pitchFamily="18" charset="0"/>
                          <a:cs typeface="Times New Roman" pitchFamily="18" charset="0"/>
                        </a:rPr>
                        <a:t> </a:t>
                      </a:r>
                      <a:r>
                        <a:rPr kumimoji="0" lang="en-US" sz="1200" b="1" i="0" u="sng" strike="noStrike" cap="none" normalizeH="0" baseline="0" smtClean="0">
                          <a:ln>
                            <a:noFill/>
                          </a:ln>
                          <a:solidFill>
                            <a:srgbClr val="070709"/>
                          </a:solidFill>
                          <a:effectLst/>
                          <a:latin typeface="Times New Roman" pitchFamily="18" charset="0"/>
                          <a:cs typeface="Times New Roman" pitchFamily="18" charset="0"/>
                        </a:rPr>
                        <a:t>EFD UA Example</a:t>
                      </a:r>
                      <a:endParaRPr kumimoji="0" lang="en-US" sz="2400" b="1" i="0" u="sng" strike="noStrike" cap="none" normalizeH="0" baseline="0" smtClean="0">
                        <a:ln>
                          <a:noFill/>
                        </a:ln>
                        <a:solidFill>
                          <a:srgbClr val="07070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33400">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200" b="1" i="0" u="none" strike="noStrike" cap="none" normalizeH="0" baseline="0" smtClean="0">
                          <a:ln>
                            <a:noFill/>
                          </a:ln>
                          <a:solidFill>
                            <a:schemeClr val="tx2"/>
                          </a:solidFill>
                          <a:effectLst/>
                          <a:latin typeface="Times New Roman" pitchFamily="18" charset="0"/>
                          <a:cs typeface="Times New Roman" pitchFamily="18" charset="0"/>
                        </a:rPr>
                        <a:t>UA(CFD)</a:t>
                      </a: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endParaRPr kumimoji="0" lang="en-US" sz="24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200" b="1" i="0" u="none" strike="noStrike" cap="none" normalizeH="0" baseline="0" smtClean="0">
                        <a:ln>
                          <a:noFill/>
                        </a:ln>
                        <a:solidFill>
                          <a:srgbClr val="070709"/>
                        </a:solidFill>
                        <a:effectLst/>
                        <a:latin typeface="Tahoma"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133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332A28AD-8A0E-4025-8A0E-FB400EEDB5DA}" type="slidenum">
              <a:rPr lang="en-US" sz="1400"/>
              <a:pPr eaLnBrk="1" hangingPunct="1"/>
              <a:t>5</a:t>
            </a:fld>
            <a:endParaRPr lang="en-US" sz="1400"/>
          </a:p>
        </p:txBody>
      </p:sp>
      <p:sp>
        <p:nvSpPr>
          <p:cNvPr id="13316" name="Rectangle 2"/>
          <p:cNvSpPr>
            <a:spLocks noGrp="1" noChangeArrowheads="1"/>
          </p:cNvSpPr>
          <p:nvPr>
            <p:ph type="title"/>
          </p:nvPr>
        </p:nvSpPr>
        <p:spPr>
          <a:xfrm>
            <a:off x="906463" y="381000"/>
            <a:ext cx="7551737" cy="692150"/>
          </a:xfrm>
        </p:spPr>
        <p:txBody>
          <a:bodyPr/>
          <a:lstStyle/>
          <a:p>
            <a:pPr eaLnBrk="1" hangingPunct="1"/>
            <a:r>
              <a:rPr lang="en-US" smtClean="0"/>
              <a:t>Weather &amp; Climate</a:t>
            </a:r>
          </a:p>
        </p:txBody>
      </p:sp>
      <p:sp>
        <p:nvSpPr>
          <p:cNvPr id="13317" name="Text Box 7"/>
          <p:cNvSpPr txBox="1">
            <a:spLocks noChangeArrowheads="1"/>
          </p:cNvSpPr>
          <p:nvPr/>
        </p:nvSpPr>
        <p:spPr bwMode="auto">
          <a:xfrm>
            <a:off x="2144713" y="1371600"/>
            <a:ext cx="136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latin typeface="Tahoma" pitchFamily="34" charset="0"/>
              </a:rPr>
              <a:t>Tornadoes</a:t>
            </a:r>
          </a:p>
        </p:txBody>
      </p:sp>
      <p:sp>
        <p:nvSpPr>
          <p:cNvPr id="13318" name="Text Box 8"/>
          <p:cNvSpPr txBox="1">
            <a:spLocks noChangeArrowheads="1"/>
          </p:cNvSpPr>
          <p:nvPr/>
        </p:nvSpPr>
        <p:spPr bwMode="auto">
          <a:xfrm>
            <a:off x="5562600" y="3505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latin typeface="Tahoma" pitchFamily="34" charset="0"/>
              </a:rPr>
              <a:t>Hurricanes</a:t>
            </a:r>
          </a:p>
        </p:txBody>
      </p:sp>
      <p:sp>
        <p:nvSpPr>
          <p:cNvPr id="13319" name="Text Box 9"/>
          <p:cNvSpPr txBox="1">
            <a:spLocks noChangeArrowheads="1"/>
          </p:cNvSpPr>
          <p:nvPr/>
        </p:nvSpPr>
        <p:spPr bwMode="auto">
          <a:xfrm>
            <a:off x="1905000" y="3505200"/>
            <a:ext cx="1797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latin typeface="Tahoma" pitchFamily="34" charset="0"/>
              </a:rPr>
              <a:t>Global Climate</a:t>
            </a:r>
            <a:endParaRPr lang="en-US">
              <a:latin typeface="Tahoma" pitchFamily="34" charset="0"/>
            </a:endParaRPr>
          </a:p>
        </p:txBody>
      </p:sp>
      <p:sp>
        <p:nvSpPr>
          <p:cNvPr id="13320" name="Text Box 10"/>
          <p:cNvSpPr txBox="1">
            <a:spLocks noChangeArrowheads="1"/>
          </p:cNvSpPr>
          <p:nvPr/>
        </p:nvSpPr>
        <p:spPr bwMode="auto">
          <a:xfrm>
            <a:off x="5400675" y="1371600"/>
            <a:ext cx="1762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latin typeface="Tahoma" pitchFamily="34" charset="0"/>
              </a:rPr>
              <a:t>Thunderstorm</a:t>
            </a:r>
          </a:p>
        </p:txBody>
      </p:sp>
      <p:pic>
        <p:nvPicPr>
          <p:cNvPr id="13321" name="Picture 11" descr="Tornado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25146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2" descr="Thunderst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52600"/>
            <a:ext cx="22860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3" descr="el-nino-la-n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038" y="3886200"/>
            <a:ext cx="19097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4" descr="hurricanes_p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886200"/>
            <a:ext cx="21336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143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54EAD9C4-2657-4D78-BA76-614BAD298649}" type="slidenum">
              <a:rPr lang="en-US" sz="1400"/>
              <a:pPr eaLnBrk="1" hangingPunct="1"/>
              <a:t>6</a:t>
            </a:fld>
            <a:endParaRPr lang="en-US" sz="1400"/>
          </a:p>
        </p:txBody>
      </p:sp>
      <p:sp>
        <p:nvSpPr>
          <p:cNvPr id="14340" name="Rectangle 2"/>
          <p:cNvSpPr>
            <a:spLocks noGrp="1" noChangeArrowheads="1"/>
          </p:cNvSpPr>
          <p:nvPr>
            <p:ph type="title"/>
          </p:nvPr>
        </p:nvSpPr>
        <p:spPr>
          <a:xfrm>
            <a:off x="906463" y="381000"/>
            <a:ext cx="7551737" cy="692150"/>
          </a:xfrm>
        </p:spPr>
        <p:txBody>
          <a:bodyPr/>
          <a:lstStyle/>
          <a:p>
            <a:pPr eaLnBrk="1" hangingPunct="1"/>
            <a:r>
              <a:rPr lang="en-US" smtClean="0"/>
              <a:t>Vehicles</a:t>
            </a:r>
          </a:p>
        </p:txBody>
      </p:sp>
      <p:pic>
        <p:nvPicPr>
          <p:cNvPr id="14341" name="Picture 4" descr="Aircra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25908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submar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38600"/>
            <a:ext cx="139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High-speed r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038600"/>
            <a:ext cx="28956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descr="Surface shi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752600"/>
            <a:ext cx="21336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8"/>
          <p:cNvSpPr txBox="1">
            <a:spLocks noChangeArrowheads="1"/>
          </p:cNvSpPr>
          <p:nvPr/>
        </p:nvSpPr>
        <p:spPr bwMode="auto">
          <a:xfrm>
            <a:off x="2349500" y="1328738"/>
            <a:ext cx="115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atin typeface="Tahoma" pitchFamily="34" charset="0"/>
              </a:rPr>
              <a:t>Aircraft</a:t>
            </a:r>
          </a:p>
        </p:txBody>
      </p:sp>
      <p:sp>
        <p:nvSpPr>
          <p:cNvPr id="14346" name="Text Box 9"/>
          <p:cNvSpPr txBox="1">
            <a:spLocks noChangeArrowheads="1"/>
          </p:cNvSpPr>
          <p:nvPr/>
        </p:nvSpPr>
        <p:spPr bwMode="auto">
          <a:xfrm>
            <a:off x="5486400" y="3505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atin typeface="Tahoma" pitchFamily="34" charset="0"/>
              </a:rPr>
              <a:t>Submarines</a:t>
            </a:r>
          </a:p>
        </p:txBody>
      </p:sp>
      <p:sp>
        <p:nvSpPr>
          <p:cNvPr id="14347" name="Text Box 10"/>
          <p:cNvSpPr txBox="1">
            <a:spLocks noChangeArrowheads="1"/>
          </p:cNvSpPr>
          <p:nvPr/>
        </p:nvSpPr>
        <p:spPr bwMode="auto">
          <a:xfrm>
            <a:off x="1660525" y="3538538"/>
            <a:ext cx="2208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atin typeface="Tahoma" pitchFamily="34" charset="0"/>
              </a:rPr>
              <a:t>High-speed rail</a:t>
            </a:r>
          </a:p>
        </p:txBody>
      </p:sp>
      <p:sp>
        <p:nvSpPr>
          <p:cNvPr id="14348" name="Text Box 11"/>
          <p:cNvSpPr txBox="1">
            <a:spLocks noChangeArrowheads="1"/>
          </p:cNvSpPr>
          <p:nvPr/>
        </p:nvSpPr>
        <p:spPr bwMode="auto">
          <a:xfrm>
            <a:off x="5422900" y="1295400"/>
            <a:ext cx="196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atin typeface="Tahoma" pitchFamily="34" charset="0"/>
              </a:rPr>
              <a:t>Surface ships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153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39899D14-D4CD-43D1-8874-C527A17D93F2}" type="slidenum">
              <a:rPr lang="en-US" sz="1400"/>
              <a:pPr eaLnBrk="1" hangingPunct="1"/>
              <a:t>7</a:t>
            </a:fld>
            <a:endParaRPr lang="en-US" sz="1400"/>
          </a:p>
        </p:txBody>
      </p:sp>
      <p:sp>
        <p:nvSpPr>
          <p:cNvPr id="15364" name="Rectangle 2"/>
          <p:cNvSpPr>
            <a:spLocks noGrp="1" noChangeArrowheads="1"/>
          </p:cNvSpPr>
          <p:nvPr>
            <p:ph type="title"/>
          </p:nvPr>
        </p:nvSpPr>
        <p:spPr>
          <a:xfrm>
            <a:off x="1057275" y="381000"/>
            <a:ext cx="7400925" cy="685800"/>
          </a:xfrm>
        </p:spPr>
        <p:txBody>
          <a:bodyPr/>
          <a:lstStyle/>
          <a:p>
            <a:pPr eaLnBrk="1" hangingPunct="1"/>
            <a:r>
              <a:rPr lang="en-US" smtClean="0"/>
              <a:t>Environment</a:t>
            </a:r>
          </a:p>
        </p:txBody>
      </p:sp>
      <p:pic>
        <p:nvPicPr>
          <p:cNvPr id="15365" name="Picture 4" descr="Air Pol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59013"/>
            <a:ext cx="45720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River Hydraul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59013"/>
            <a:ext cx="24511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6"/>
          <p:cNvSpPr txBox="1">
            <a:spLocks noChangeArrowheads="1"/>
          </p:cNvSpPr>
          <p:nvPr/>
        </p:nvSpPr>
        <p:spPr bwMode="auto">
          <a:xfrm>
            <a:off x="2552700" y="1606550"/>
            <a:ext cx="179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atin typeface="Tahoma" pitchFamily="34" charset="0"/>
              </a:rPr>
              <a:t>Air pollution</a:t>
            </a:r>
          </a:p>
        </p:txBody>
      </p:sp>
      <p:sp>
        <p:nvSpPr>
          <p:cNvPr id="15368" name="Text Box 7"/>
          <p:cNvSpPr txBox="1">
            <a:spLocks noChangeArrowheads="1"/>
          </p:cNvSpPr>
          <p:nvPr/>
        </p:nvSpPr>
        <p:spPr bwMode="auto">
          <a:xfrm>
            <a:off x="6019800" y="1573213"/>
            <a:ext cx="230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atin typeface="Tahoma" pitchFamily="34" charset="0"/>
              </a:rPr>
              <a:t>River hydraulics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163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1841F279-7AD9-41E5-AC6E-1303DEF86D86}" type="slidenum">
              <a:rPr lang="en-US" sz="1400"/>
              <a:pPr eaLnBrk="1" hangingPunct="1"/>
              <a:t>8</a:t>
            </a:fld>
            <a:endParaRPr lang="en-US" sz="1400"/>
          </a:p>
        </p:txBody>
      </p:sp>
      <p:sp>
        <p:nvSpPr>
          <p:cNvPr id="16388" name="Rectangle 2"/>
          <p:cNvSpPr>
            <a:spLocks noGrp="1" noChangeArrowheads="1"/>
          </p:cNvSpPr>
          <p:nvPr>
            <p:ph type="title"/>
          </p:nvPr>
        </p:nvSpPr>
        <p:spPr>
          <a:xfrm>
            <a:off x="1057275" y="304800"/>
            <a:ext cx="7400925" cy="762000"/>
          </a:xfrm>
        </p:spPr>
        <p:txBody>
          <a:bodyPr/>
          <a:lstStyle/>
          <a:p>
            <a:pPr eaLnBrk="1" hangingPunct="1"/>
            <a:r>
              <a:rPr lang="en-US" smtClean="0"/>
              <a:t>Physiology and Medicine</a:t>
            </a:r>
          </a:p>
        </p:txBody>
      </p:sp>
      <p:sp>
        <p:nvSpPr>
          <p:cNvPr id="16389" name="Text Box 5"/>
          <p:cNvSpPr txBox="1">
            <a:spLocks noChangeArrowheads="1"/>
          </p:cNvSpPr>
          <p:nvPr/>
        </p:nvSpPr>
        <p:spPr bwMode="auto">
          <a:xfrm>
            <a:off x="1411288" y="1524000"/>
            <a:ext cx="1789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atin typeface="Tahoma" pitchFamily="34" charset="0"/>
              </a:rPr>
              <a:t>Blood pump</a:t>
            </a:r>
          </a:p>
        </p:txBody>
      </p:sp>
      <p:sp>
        <p:nvSpPr>
          <p:cNvPr id="16390" name="Text Box 6"/>
          <p:cNvSpPr txBox="1">
            <a:spLocks noChangeArrowheads="1"/>
          </p:cNvSpPr>
          <p:nvPr/>
        </p:nvSpPr>
        <p:spPr bwMode="auto">
          <a:xfrm>
            <a:off x="4435475" y="152400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atin typeface="Tahoma" pitchFamily="34" charset="0"/>
              </a:rPr>
              <a:t>Ventricular assist device</a:t>
            </a:r>
          </a:p>
        </p:txBody>
      </p:sp>
      <p:pic>
        <p:nvPicPr>
          <p:cNvPr id="16391" name="Picture 7" descr="Blood p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0"/>
            <a:ext cx="2257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Ventricular assist de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44196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57:020 Fluid Mechanics</a:t>
            </a:r>
          </a:p>
        </p:txBody>
      </p:sp>
      <p:sp>
        <p:nvSpPr>
          <p:cNvPr id="174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F2797964-38C6-4545-A3E2-EAE889194B62}" type="slidenum">
              <a:rPr lang="en-US" sz="1400"/>
              <a:pPr eaLnBrk="1" hangingPunct="1"/>
              <a:t>9</a:t>
            </a:fld>
            <a:endParaRPr lang="en-US" sz="1400"/>
          </a:p>
        </p:txBody>
      </p:sp>
      <p:sp>
        <p:nvSpPr>
          <p:cNvPr id="17412" name="Rectangle 2"/>
          <p:cNvSpPr>
            <a:spLocks noGrp="1" noChangeArrowheads="1"/>
          </p:cNvSpPr>
          <p:nvPr>
            <p:ph type="title"/>
          </p:nvPr>
        </p:nvSpPr>
        <p:spPr>
          <a:xfrm>
            <a:off x="906463" y="228600"/>
            <a:ext cx="7551737" cy="838200"/>
          </a:xfrm>
        </p:spPr>
        <p:txBody>
          <a:bodyPr/>
          <a:lstStyle/>
          <a:p>
            <a:pPr eaLnBrk="1" hangingPunct="1"/>
            <a:r>
              <a:rPr lang="en-US" smtClean="0"/>
              <a:t>Sports &amp; Recreation</a:t>
            </a:r>
          </a:p>
        </p:txBody>
      </p:sp>
      <p:sp>
        <p:nvSpPr>
          <p:cNvPr id="17413" name="Text Box 7"/>
          <p:cNvSpPr txBox="1">
            <a:spLocks noChangeArrowheads="1"/>
          </p:cNvSpPr>
          <p:nvPr/>
        </p:nvSpPr>
        <p:spPr bwMode="auto">
          <a:xfrm>
            <a:off x="1143000" y="1614488"/>
            <a:ext cx="1617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latin typeface="Tahoma" pitchFamily="34" charset="0"/>
              </a:rPr>
              <a:t>Water sports</a:t>
            </a:r>
          </a:p>
        </p:txBody>
      </p:sp>
      <p:sp>
        <p:nvSpPr>
          <p:cNvPr id="17414" name="Text Box 8"/>
          <p:cNvSpPr txBox="1">
            <a:spLocks noChangeArrowheads="1"/>
          </p:cNvSpPr>
          <p:nvPr/>
        </p:nvSpPr>
        <p:spPr bwMode="auto">
          <a:xfrm>
            <a:off x="2057400" y="3900488"/>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latin typeface="Tahoma" pitchFamily="34" charset="0"/>
              </a:rPr>
              <a:t>Auto racing</a:t>
            </a:r>
          </a:p>
        </p:txBody>
      </p:sp>
      <p:sp>
        <p:nvSpPr>
          <p:cNvPr id="17415" name="Text Box 9"/>
          <p:cNvSpPr txBox="1">
            <a:spLocks noChangeArrowheads="1"/>
          </p:cNvSpPr>
          <p:nvPr/>
        </p:nvSpPr>
        <p:spPr bwMode="auto">
          <a:xfrm>
            <a:off x="6400800" y="1614488"/>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latin typeface="Tahoma" pitchFamily="34" charset="0"/>
              </a:rPr>
              <a:t>Offshore racing</a:t>
            </a:r>
          </a:p>
        </p:txBody>
      </p:sp>
      <p:sp>
        <p:nvSpPr>
          <p:cNvPr id="17416" name="Text Box 10"/>
          <p:cNvSpPr txBox="1">
            <a:spLocks noChangeArrowheads="1"/>
          </p:cNvSpPr>
          <p:nvPr/>
        </p:nvSpPr>
        <p:spPr bwMode="auto">
          <a:xfrm>
            <a:off x="4419600" y="1614488"/>
            <a:ext cx="979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latin typeface="Tahoma" pitchFamily="34" charset="0"/>
              </a:rPr>
              <a:t>Cycling</a:t>
            </a:r>
          </a:p>
        </p:txBody>
      </p:sp>
      <p:pic>
        <p:nvPicPr>
          <p:cNvPr id="17417" name="Picture 11" descr="Watersp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95488"/>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2" descr="Cyc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995488"/>
            <a:ext cx="21336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3" descr="Offshore rac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995488"/>
            <a:ext cx="12620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4" descr="Auto rac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281488"/>
            <a:ext cx="22098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5" descr="Surf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4281488"/>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6"/>
          <p:cNvSpPr txBox="1">
            <a:spLocks noChangeArrowheads="1"/>
          </p:cNvSpPr>
          <p:nvPr/>
        </p:nvSpPr>
        <p:spPr bwMode="auto">
          <a:xfrm>
            <a:off x="5715000" y="3900488"/>
            <a:ext cx="979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2000">
                <a:latin typeface="Tahoma" pitchFamily="34" charset="0"/>
              </a:rPr>
              <a:t>Surfing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Designs\Sumi Painting.pot</Template>
  <TotalTime>25045</TotalTime>
  <Words>2966</Words>
  <Application>Microsoft Office PowerPoint</Application>
  <PresentationFormat>On-screen Show (4:3)</PresentationFormat>
  <Paragraphs>595</Paragraphs>
  <Slides>47</Slides>
  <Notes>1</Notes>
  <HiddenSlides>0</HiddenSlides>
  <MMClips>0</MMClips>
  <ScaleCrop>false</ScaleCrop>
  <HeadingPairs>
    <vt:vector size="10"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47</vt:i4>
      </vt:variant>
      <vt:variant>
        <vt:lpstr>Custom Shows</vt:lpstr>
      </vt:variant>
      <vt:variant>
        <vt:i4>15</vt:i4>
      </vt:variant>
    </vt:vector>
  </HeadingPairs>
  <TitlesOfParts>
    <vt:vector size="74" baseType="lpstr">
      <vt:lpstr>ＭＳ Ｐゴシック</vt:lpstr>
      <vt:lpstr>SimSun</vt:lpstr>
      <vt:lpstr>Arial</vt:lpstr>
      <vt:lpstr>Calibri</vt:lpstr>
      <vt:lpstr>Constantia</vt:lpstr>
      <vt:lpstr>MT Symbol</vt:lpstr>
      <vt:lpstr>Symbol</vt:lpstr>
      <vt:lpstr>Tahoma</vt:lpstr>
      <vt:lpstr>Times New Roman</vt:lpstr>
      <vt:lpstr>Wingdings</vt:lpstr>
      <vt:lpstr>Sumi Painting</vt:lpstr>
      <vt:lpstr>Equation</vt:lpstr>
      <vt:lpstr>PowerPoint Presentation</vt:lpstr>
      <vt:lpstr> Fluid Mechanics</vt:lpstr>
      <vt:lpstr>History</vt:lpstr>
      <vt:lpstr>Significance</vt:lpstr>
      <vt:lpstr>Weather &amp; Climate</vt:lpstr>
      <vt:lpstr>Vehicles</vt:lpstr>
      <vt:lpstr>Environment</vt:lpstr>
      <vt:lpstr>Physiology and Medicine</vt:lpstr>
      <vt:lpstr>Sports &amp; Recreation</vt:lpstr>
      <vt:lpstr>Fluids Engineering </vt:lpstr>
      <vt:lpstr>Analytical Fluid Dynamics</vt:lpstr>
      <vt:lpstr>PowerPoint Presentation</vt:lpstr>
      <vt:lpstr>Analytical Fluid Dynamics</vt:lpstr>
      <vt:lpstr>PowerPoint Presentation</vt:lpstr>
      <vt:lpstr>PowerPoint Presentation</vt:lpstr>
      <vt:lpstr>Analytical Fluid Dynamics</vt:lpstr>
      <vt:lpstr>Experimental Fluid Dynamics (EFD)</vt:lpstr>
      <vt:lpstr>Purpose</vt:lpstr>
      <vt:lpstr>Applications of EFD</vt:lpstr>
      <vt:lpstr>Applications of EFD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EFD process</vt:lpstr>
      <vt:lpstr>PowerPoint Presentation</vt:lpstr>
      <vt:lpstr>Computational Fluid Dynamics</vt:lpstr>
      <vt:lpstr>Purpose</vt:lpstr>
      <vt:lpstr>Modeling</vt:lpstr>
      <vt:lpstr>Numerical Methods</vt:lpstr>
      <vt:lpstr>PowerPoint Presentation</vt:lpstr>
      <vt:lpstr>CFD Process</vt:lpstr>
      <vt:lpstr>Commercial Software</vt:lpstr>
      <vt:lpstr>ANSYS Workbench</vt:lpstr>
      <vt:lpstr>ANSYS Design Modeler</vt:lpstr>
      <vt:lpstr>ANSYS Mesh</vt:lpstr>
      <vt:lpstr>ANSYS Fluent</vt:lpstr>
      <vt:lpstr> 57:020 Fluid Mechanics </vt:lpstr>
      <vt:lpstr>TM Descriptions</vt:lpstr>
      <vt:lpstr>TM Descriptions, cont’d</vt:lpstr>
      <vt:lpstr>Centrifugal Instability Experiment at Flume</vt:lpstr>
      <vt:lpstr>Turbulent Vortex Breakdown</vt:lpstr>
      <vt:lpstr>Free-running Model</vt:lpstr>
      <vt:lpstr>CFDShip-Iowa V4.5</vt:lpstr>
      <vt:lpstr>Propulsion</vt:lpstr>
      <vt:lpstr>Maneuvering</vt:lpstr>
      <vt:lpstr>Ship-Ship Interactions</vt:lpstr>
      <vt:lpstr>Damaged Ship Stability and Rouge Waves</vt:lpstr>
      <vt:lpstr>Vortical Structures and Instability Analysis</vt:lpstr>
      <vt:lpstr>CFDShip-Iowa V6</vt:lpstr>
      <vt:lpstr>Wave breaking around a wedge-shaped bow</vt:lpstr>
      <vt:lpstr>Plunging wave breaking over a bump</vt:lpstr>
      <vt:lpstr>Stokes wave breaking</vt:lpstr>
      <vt:lpstr>Instabilities for Free Surface Flow</vt:lpstr>
      <vt:lpstr>Two-phase Cylinder Flow</vt:lpstr>
    </vt:vector>
  </TitlesOfParts>
  <Company>IIHR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Dynamics</dc:title>
  <dc:creator>jshao</dc:creator>
  <cp:lastModifiedBy>Dogan, Timur K</cp:lastModifiedBy>
  <cp:revision>489</cp:revision>
  <cp:lastPrinted>1601-01-01T00:00:00Z</cp:lastPrinted>
  <dcterms:created xsi:type="dcterms:W3CDTF">2002-07-28T21:14:15Z</dcterms:created>
  <dcterms:modified xsi:type="dcterms:W3CDTF">2016-08-25T17:06:02Z</dcterms:modified>
</cp:coreProperties>
</file>