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4" r:id="rId4"/>
    <p:sldId id="263" r:id="rId5"/>
    <p:sldId id="268" r:id="rId6"/>
    <p:sldId id="270" r:id="rId7"/>
    <p:sldId id="275" r:id="rId8"/>
    <p:sldId id="265" r:id="rId9"/>
    <p:sldId id="258" r:id="rId10"/>
    <p:sldId id="276" r:id="rId11"/>
    <p:sldId id="262" r:id="rId12"/>
    <p:sldId id="266" r:id="rId13"/>
    <p:sldId id="272" r:id="rId14"/>
    <p:sldId id="277" r:id="rId15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469" autoAdjust="0"/>
  </p:normalViewPr>
  <p:slideViewPr>
    <p:cSldViewPr>
      <p:cViewPr>
        <p:scale>
          <a:sx n="100" d="100"/>
          <a:sy n="100" d="100"/>
        </p:scale>
        <p:origin x="354" y="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4" y="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59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4" y="875759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183" y="1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BBB341B1-AD79-48D8-9B76-3AB626FC8EE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52525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048" y="4436907"/>
            <a:ext cx="5546104" cy="3630768"/>
          </a:xfrm>
          <a:prstGeom prst="rect">
            <a:avLst/>
          </a:prstGeom>
        </p:spPr>
        <p:txBody>
          <a:bodyPr vert="horz" lIns="90572" tIns="45286" rIns="90572" bIns="452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302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183" y="8757302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E06A47EF-ABE7-4842-9D3D-56FF18C5C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yourself</a:t>
            </a:r>
          </a:p>
          <a:p>
            <a:r>
              <a:rPr lang="en-US" baseline="0" dirty="0" smtClean="0"/>
              <a:t>Introduce Lab – Simulation of Laminar Pipe Flow in smooth pipe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1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No slip</a:t>
            </a:r>
            <a:r>
              <a:rPr lang="en-US" baseline="0" dirty="0" smtClean="0"/>
              <a:t> wall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Symmetric about axis for axial velocity and pressure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velocity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Outlet pressure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68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Residuals</a:t>
            </a:r>
            <a:r>
              <a:rPr lang="en-US" baseline="0" dirty="0" smtClean="0"/>
              <a:t> are relative errors, taking the difference between the previous solution and current solution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Just because residuals go to zero does not mean solution is perfectly accurate</a:t>
            </a:r>
          </a:p>
          <a:p>
            <a:pPr marL="617711" lvl="1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May be converging to the wrong solution</a:t>
            </a:r>
          </a:p>
          <a:p>
            <a:pPr marL="1066956" lvl="2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Dependent on many factors such as turbulence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1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Questions: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dirty="0" smtClean="0"/>
              <a:t>Can</a:t>
            </a:r>
            <a:r>
              <a:rPr lang="en-US" b="0" u="none" baseline="0" dirty="0" smtClean="0"/>
              <a:t> anyone explain what fully developed flow is?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baseline="0" dirty="0" smtClean="0"/>
              <a:t>Why is friction coefficient constant in fully developed</a:t>
            </a:r>
          </a:p>
          <a:p>
            <a:pPr defTabSz="898489">
              <a:defRPr/>
            </a:pPr>
            <a:endParaRPr lang="en-US" b="1" u="sng" dirty="0" smtClean="0"/>
          </a:p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Explain</a:t>
            </a:r>
            <a:r>
              <a:rPr lang="en-US" baseline="0" dirty="0" smtClean="0"/>
              <a:t> developing length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55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Questions: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happens to radial velocity in developed region?</a:t>
            </a:r>
          </a:p>
          <a:p>
            <a:pPr defTabSz="905720"/>
            <a:endParaRPr lang="en-US" b="1" u="sng" dirty="0" smtClean="0"/>
          </a:p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Shows</a:t>
            </a:r>
            <a:r>
              <a:rPr lang="en-US" baseline="0" dirty="0" smtClean="0"/>
              <a:t> contours of axial velocity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Vectors of axial velocity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CFD allows you</a:t>
            </a:r>
            <a:r>
              <a:rPr lang="en-US" baseline="0" dirty="0" smtClean="0"/>
              <a:t> to find fluid properties at any point in the fluid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82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2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9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Questions: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is the velocity at the wall?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Simulating</a:t>
            </a:r>
            <a:r>
              <a:rPr lang="en-US" baseline="0" dirty="0" smtClean="0"/>
              <a:t> laminar pipe flow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Comparing CFD results to AFD solutions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Look at the developing profile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to quadratic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 flow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Developing length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Laminar</a:t>
            </a:r>
            <a:r>
              <a:rPr lang="en-US" baseline="0" dirty="0" smtClean="0"/>
              <a:t> flow is viscous dominated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Low Re #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Turbulent flow is inertial dominated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dirty="0" smtClean="0"/>
              <a:t>High</a:t>
            </a:r>
            <a:r>
              <a:rPr lang="en-US" baseline="0" dirty="0" smtClean="0"/>
              <a:t> Re #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Physics must </a:t>
            </a:r>
            <a:r>
              <a:rPr lang="en-US" baseline="0" dirty="0" smtClean="0"/>
              <a:t>be known to properly construct mesh/grid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  <a:r>
              <a:rPr lang="en-US" baseline="0" dirty="0" smtClean="0"/>
              <a:t> must know if flow is turbulent to determine grid refinement for </a:t>
            </a:r>
            <a:r>
              <a:rPr lang="en-US" b="0" baseline="0" dirty="0" smtClean="0"/>
              <a:t>B.L.</a:t>
            </a:r>
          </a:p>
          <a:p>
            <a:pPr marL="1071928" lvl="2" indent="-169823">
              <a:buFont typeface="Arial" panose="020B0604020202020204" pitchFamily="34" charset="0"/>
              <a:buChar char="•"/>
            </a:pPr>
            <a:r>
              <a:rPr lang="en-US" b="0" baseline="0" dirty="0" smtClean="0"/>
              <a:t>Need many grid points to resolve large velocity grads noticed in turbulent B.L.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ANSYS mesh comes before physics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ANSYS</a:t>
            </a:r>
            <a:r>
              <a:rPr lang="en-US" baseline="0" dirty="0" smtClean="0"/>
              <a:t> Workbench Project Schematic screen</a:t>
            </a:r>
            <a:endParaRPr lang="en-US" dirty="0" smtClean="0"/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Modular interface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Geometry-&gt; Mesh-&gt; Physics-&gt;</a:t>
            </a:r>
            <a:r>
              <a:rPr lang="en-US" baseline="0" dirty="0" smtClean="0"/>
              <a:t> Solution-&gt;Results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36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CFD it is best to simplify problem for efficiency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Pipe can be simplified into 2D rectangle axisymmetric about centerline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27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CFD is discretizing the fluid flow and solving N.S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eqns</a:t>
            </a:r>
            <a:r>
              <a:rPr lang="en-US" baseline="0" dirty="0" smtClean="0"/>
              <a:t> numerically at each grid point</a:t>
            </a:r>
            <a:endParaRPr lang="en-US" dirty="0" smtClean="0"/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Discretize geometry</a:t>
            </a:r>
            <a:r>
              <a:rPr lang="en-US" baseline="0" dirty="0" smtClean="0"/>
              <a:t> by splitting sides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Can get information at any discretized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01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  <a:r>
              <a:rPr lang="en-US" baseline="0" dirty="0" smtClean="0"/>
              <a:t> of Fluent</a:t>
            </a:r>
            <a:endParaRPr lang="en-US" baseline="0" dirty="0"/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Physics (Setup)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Solution</a:t>
            </a:r>
          </a:p>
          <a:p>
            <a:pPr marL="617711" lvl="1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Numerical methods setup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625" y="6511290"/>
            <a:ext cx="2560320" cy="365760"/>
          </a:xfrm>
        </p:spPr>
        <p:txBody>
          <a:bodyPr/>
          <a:lstStyle/>
          <a:p>
            <a:fld id="{053E02EF-BE53-481D-AB24-87FAD4C30C41}" type="datetime1">
              <a:rPr lang="en-US" smtClean="0"/>
              <a:t>10/10/2016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1925" y="6511925"/>
            <a:ext cx="48768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395151-DDD7-4A09-A0D3-95676CFFB8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8492" y="73979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 descr="IIHR_logo_Dec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0" y="261939"/>
            <a:ext cx="1138115" cy="43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148492" y="660222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0503-5CA3-4754-A2D8-CB2A230B6AD0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CC52-2489-4857-BC91-1DF63A57EE39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0B591A-2C22-442B-89EE-0204B7D303EC}" type="datetime1">
              <a:rPr lang="en-US" smtClean="0"/>
              <a:t>10/10/2016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48492" y="73979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7" descr="IIHR_logo_Dec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0" y="261939"/>
            <a:ext cx="1138115" cy="43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48492" y="660222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EA55-D2A2-4C2F-84B7-C18A54426594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D22-9BA1-4955-8F4B-DD490587C287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6E5D-7122-4D38-958B-1C7ADD3EB454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7261B-E8F1-4CD6-9741-54838A92259E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46CC-D805-4812-B717-BFB8DFEFBFD4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8AD82DB9-1C18-4EAD-90D2-7CAD8CFF29FF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E6DE97-FD12-4E3D-8B10-DF4DF5C6ACF6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0" y="6492240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25BDD1D1-12B9-4CE5-AD6E-41B41E499673}" type="datetime1">
              <a:rPr lang="en-US" smtClean="0"/>
              <a:pPr/>
              <a:t>10/10/2016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595581" y="6621950"/>
            <a:ext cx="4567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ENGR:2510</a:t>
            </a:r>
            <a:r>
              <a:rPr lang="en-US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Mechanics of Fluids and Transport Processes 2016F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v/nuQyKGuXJOs?hl=en_US&amp;amp;version=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v/6OzAx1bPGD4?version=2&amp;amp;hl=en_U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2133600"/>
            <a:ext cx="9067800" cy="33250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CFD Pre-Lab 1</a:t>
            </a: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Simulation of Laminar Pipe Flow</a:t>
            </a: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reated by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Seong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 </a:t>
            </a:r>
            <a:r>
              <a:rPr lang="en-US" sz="22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Yeon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Timur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Dogan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Edited by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Michael 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Conger, Dong-Hwan Kim</a:t>
            </a:r>
            <a:b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8438" y="5275787"/>
            <a:ext cx="1495124" cy="365760"/>
          </a:xfrm>
        </p:spPr>
        <p:txBody>
          <a:bodyPr/>
          <a:lstStyle/>
          <a:p>
            <a:pPr algn="ctr"/>
            <a:fld id="{FC4FD3E8-94CC-4578-AAD4-B60A1700D5A3}" type="datetime1"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10/10/2016</a:t>
            </a:fld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36259"/>
                <a:ext cx="12039600" cy="36576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Laminar flow</a:t>
                </a: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Air properties</a:t>
                </a: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Boundary Conditions (BC)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No-slip: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velocities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and pressure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 zero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Symmetric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radial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velocity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and gradients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of axial velocity and pressure are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zero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Inlet velocity: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uniform constant velocity 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>
                        <a:latin typeface="Cambria Math"/>
                      </a:rPr>
                      <m:t>=0.2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],</m:t>
                    </m:r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i="1" dirty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Outlet: (gauge) pressure is imposed to the boundary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/>
                          </a:rPr>
                          <m:t>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𝑝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𝑔𝑎𝑢𝑔𝑒</m:t>
                        </m:r>
                      </m:sub>
                    </m:sSub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=0 (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𝑃𝑟𝑒𝑙𝑎𝑏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36259"/>
                <a:ext cx="12039600" cy="3657600"/>
              </a:xfrm>
              <a:blipFill rotWithShape="0">
                <a:blip r:embed="rId3"/>
                <a:stretch>
                  <a:fillRect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4719345" y="4419600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719345" y="4419599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719345" y="5360964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190077" y="4679828"/>
            <a:ext cx="254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Inlet – Velocity inlet BC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18572" y="4708202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Outlet – Pressure outlet BC</a:t>
            </a:r>
            <a:endParaRPr lang="en-US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33819" y="4068466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Wall – No slip BC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65597" y="5413775"/>
            <a:ext cx="287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– Axisymmetric BC</a:t>
            </a:r>
            <a:endParaRPr lang="en-US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5247953" y="4979965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44490" y="4556701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7033653" y="4413735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-200026" y="-120454"/>
            <a:ext cx="5762625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 Physics</a:t>
            </a:r>
          </a:p>
        </p:txBody>
      </p:sp>
      <p:sp>
        <p:nvSpPr>
          <p:cNvPr id="16" name="Arc 15"/>
          <p:cNvSpPr/>
          <p:nvPr/>
        </p:nvSpPr>
        <p:spPr>
          <a:xfrm>
            <a:off x="3775573" y="4433081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3781029" y="4438649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725789" y="5069082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Line Callout 1 7"/>
              <p:cNvSpPr/>
              <p:nvPr/>
            </p:nvSpPr>
            <p:spPr>
              <a:xfrm>
                <a:off x="7772400" y="5517472"/>
                <a:ext cx="2667000" cy="555637"/>
              </a:xfrm>
              <a:prstGeom prst="borderCallout1">
                <a:avLst>
                  <a:gd name="adj1" fmla="val -1461"/>
                  <a:gd name="adj2" fmla="val 1150"/>
                  <a:gd name="adj3" fmla="val -27599"/>
                  <a:gd name="adj4" fmla="val -35145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5517472"/>
                <a:ext cx="2667000" cy="555637"/>
              </a:xfrm>
              <a:prstGeom prst="borderCallout1">
                <a:avLst>
                  <a:gd name="adj1" fmla="val -1461"/>
                  <a:gd name="adj2" fmla="val 1150"/>
                  <a:gd name="adj3" fmla="val -27599"/>
                  <a:gd name="adj4" fmla="val -35145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7033654" y="5355099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719345" y="3886200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65596" y="3886200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772400" y="506694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AEB3-820D-4E87-BBC4-A1CAB2DD5187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7047"/>
            <a:ext cx="10058400" cy="30480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limiting behavior in the solution of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equations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Represented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history of residuals or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made by previous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iterative </a:t>
            </a:r>
            <a:r>
              <a:rPr 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converged solution is </a:t>
            </a:r>
            <a:r>
              <a:rPr 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necessarily an accurate one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due to iteration number, domain size, mesh resolution and numerical schemes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Continuity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momentum equation have their own residual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histories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23850" y="142875"/>
            <a:ext cx="6057900" cy="685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 Solution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2" t="6215" r="8333" b="18889"/>
          <a:stretch/>
        </p:blipFill>
        <p:spPr>
          <a:xfrm>
            <a:off x="4038600" y="2867025"/>
            <a:ext cx="4267200" cy="34284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1979" b="90348"/>
          <a:stretch/>
        </p:blipFill>
        <p:spPr>
          <a:xfrm>
            <a:off x="6929365" y="2914650"/>
            <a:ext cx="1357385" cy="545311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3F5C7-D6D5-4C01-958C-CEB905B0A648}" type="datetime1">
              <a:rPr lang="en-US" smtClean="0"/>
              <a:t>10/10/2016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415" y="1391584"/>
            <a:ext cx="6320585" cy="27432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Developed length is distance from entrance to a point where flow is fully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Fully developed flow does not change velocity profile or velocity gradient in axial direction is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Pressure drops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Axial velocity or skin friction distribution along axis can be used to determine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6943" y="-110557"/>
            <a:ext cx="5156528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</a:t>
            </a: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62000" y="3702977"/>
            <a:ext cx="3420046" cy="2316823"/>
            <a:chOff x="220959" y="3791370"/>
            <a:chExt cx="3048000" cy="206479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97" t="7077" r="8307" b="15882"/>
            <a:stretch/>
          </p:blipFill>
          <p:spPr>
            <a:xfrm>
              <a:off x="220959" y="3791370"/>
              <a:ext cx="3048000" cy="206479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81968" b="96616"/>
            <a:stretch/>
          </p:blipFill>
          <p:spPr>
            <a:xfrm>
              <a:off x="2052376" y="3862563"/>
              <a:ext cx="1176257" cy="165499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7817901" y="3703164"/>
            <a:ext cx="3590785" cy="2316635"/>
            <a:chOff x="7604986" y="4076834"/>
            <a:chExt cx="3006371" cy="193959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12" t="7108" r="7977" b="18818"/>
            <a:stretch/>
          </p:blipFill>
          <p:spPr>
            <a:xfrm>
              <a:off x="7604986" y="4076834"/>
              <a:ext cx="3006371" cy="193959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753" b="96270"/>
            <a:stretch/>
          </p:blipFill>
          <p:spPr>
            <a:xfrm>
              <a:off x="9386817" y="4131734"/>
              <a:ext cx="1161504" cy="178118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7817901" y="1396026"/>
            <a:ext cx="3590784" cy="2297425"/>
            <a:chOff x="5485856" y="1462497"/>
            <a:chExt cx="3587282" cy="2295184"/>
          </a:xfrm>
        </p:grpSpPr>
        <p:pic>
          <p:nvPicPr>
            <p:cNvPr id="22" name="Content Placeholder 4"/>
            <p:cNvPicPr>
              <a:picLocks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8" t="6420" r="6760" b="19144"/>
            <a:stretch/>
          </p:blipFill>
          <p:spPr bwMode="auto">
            <a:xfrm>
              <a:off x="5486399" y="1466153"/>
              <a:ext cx="3586739" cy="229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23" name="Content Placeholder 4"/>
            <p:cNvPicPr>
              <a:picLocks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477" b="84361"/>
            <a:stretch/>
          </p:blipFill>
          <p:spPr bwMode="auto">
            <a:xfrm>
              <a:off x="7971912" y="1481393"/>
              <a:ext cx="1088267" cy="72840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" name="TextBox 23"/>
            <p:cNvSpPr txBox="1"/>
            <p:nvPr/>
          </p:nvSpPr>
          <p:spPr>
            <a:xfrm>
              <a:off x="5485856" y="1462497"/>
              <a:ext cx="482557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91571" y="3702977"/>
            <a:ext cx="3626330" cy="2316823"/>
            <a:chOff x="4517201" y="4075482"/>
            <a:chExt cx="3050668" cy="1949039"/>
          </a:xfrm>
        </p:grpSpPr>
        <p:grpSp>
          <p:nvGrpSpPr>
            <p:cNvPr id="11" name="Group 10"/>
            <p:cNvGrpSpPr/>
            <p:nvPr/>
          </p:nvGrpSpPr>
          <p:grpSpPr>
            <a:xfrm>
              <a:off x="4517201" y="4075482"/>
              <a:ext cx="3050668" cy="1949039"/>
              <a:chOff x="3054104" y="3791370"/>
              <a:chExt cx="3050668" cy="1949039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34" t="6994" r="6661" b="18209"/>
              <a:stretch/>
            </p:blipFill>
            <p:spPr>
              <a:xfrm>
                <a:off x="3054104" y="3791370"/>
                <a:ext cx="3050668" cy="194903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1783" b="95729"/>
              <a:stretch/>
            </p:blipFill>
            <p:spPr>
              <a:xfrm>
                <a:off x="4909089" y="5222225"/>
                <a:ext cx="1143000" cy="200996"/>
              </a:xfrm>
              <a:prstGeom prst="rect">
                <a:avLst/>
              </a:prstGeom>
            </p:spPr>
          </p:pic>
        </p:grpSp>
        <p:cxnSp>
          <p:nvCxnSpPr>
            <p:cNvPr id="26" name="Straight Connector 25"/>
            <p:cNvCxnSpPr/>
            <p:nvPr/>
          </p:nvCxnSpPr>
          <p:spPr>
            <a:xfrm>
              <a:off x="6262617" y="4131734"/>
              <a:ext cx="0" cy="157876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438529" y="4797729"/>
              <a:ext cx="798602" cy="388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Developing</a:t>
              </a:r>
            </a:p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region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01897" y="4809999"/>
              <a:ext cx="775925" cy="38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Developed region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69C3-211F-441F-9F95-90C1402CCA9F}" type="datetime1">
              <a:rPr lang="en-US" smtClean="0"/>
              <a:t>10/10/2016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12033" y="-125193"/>
            <a:ext cx="5109935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 Results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1522866"/>
            <a:ext cx="4993368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Flow can be visualized in detail by using CFD</a:t>
            </a:r>
          </a:p>
          <a:p>
            <a:pPr marL="109728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Content Placeholder 7"/>
          <p:cNvPicPr>
            <a:picLocks noGrp="1"/>
          </p:cNvPicPr>
          <p:nvPr>
            <p:ph sz="half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43"/>
          <a:stretch/>
        </p:blipFill>
        <p:spPr bwMode="auto">
          <a:xfrm>
            <a:off x="418527" y="2642516"/>
            <a:ext cx="3800475" cy="24358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5" name="Content Placeholder 7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91192" r="71796" b="4273"/>
          <a:stretch/>
        </p:blipFill>
        <p:spPr bwMode="auto">
          <a:xfrm>
            <a:off x="2286169" y="2662262"/>
            <a:ext cx="1951845" cy="2398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4229326" y="2642516"/>
            <a:ext cx="3728935" cy="2435837"/>
            <a:chOff x="958232" y="4220605"/>
            <a:chExt cx="3465576" cy="2263804"/>
          </a:xfrm>
        </p:grpSpPr>
        <p:pic>
          <p:nvPicPr>
            <p:cNvPr id="13" name="Content Placeholder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903"/>
            <a:stretch/>
          </p:blipFill>
          <p:spPr bwMode="auto">
            <a:xfrm>
              <a:off x="958232" y="4220605"/>
              <a:ext cx="3465576" cy="22638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6" name="Content Placeholder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5" t="91053" r="54032" b="4108"/>
            <a:stretch/>
          </p:blipFill>
          <p:spPr bwMode="auto">
            <a:xfrm>
              <a:off x="1812616" y="4256225"/>
              <a:ext cx="2569973" cy="2055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oup 5"/>
          <p:cNvGrpSpPr/>
          <p:nvPr/>
        </p:nvGrpSpPr>
        <p:grpSpPr>
          <a:xfrm>
            <a:off x="7968585" y="2642516"/>
            <a:ext cx="3740750" cy="2435837"/>
            <a:chOff x="4539632" y="4219663"/>
            <a:chExt cx="3465576" cy="225665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178"/>
            <a:stretch/>
          </p:blipFill>
          <p:spPr>
            <a:xfrm>
              <a:off x="4539632" y="4219663"/>
              <a:ext cx="3465576" cy="225665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4" t="91558" r="71192" b="4330"/>
            <a:stretch/>
          </p:blipFill>
          <p:spPr>
            <a:xfrm>
              <a:off x="6064980" y="4238481"/>
              <a:ext cx="1905000" cy="208767"/>
            </a:xfrm>
            <a:prstGeom prst="rect">
              <a:avLst/>
            </a:prstGeom>
          </p:spPr>
        </p:pic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8550-A2D3-4974-981F-8F429D36F16D}" type="datetime1">
              <a:rPr lang="en-US" smtClean="0"/>
              <a:t>10/10/2016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12192000" cy="452596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Bring your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EFD 2 Data Reduction Sheet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 Lab 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by next week</a:t>
            </a:r>
          </a:p>
          <a:p>
            <a:endParaRPr lang="en-US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Deadline for the CFD Lab 1 report is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weeks after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from your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 lab 1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(not Pre-lab 1)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 the Lab drop-box when turning in your lab reports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Come to the office hours for any help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1260" y="-152400"/>
            <a:ext cx="2889481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6BDD-6CE4-4177-A171-99910C564227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10972800" cy="4525963"/>
          </a:xfrm>
        </p:spPr>
        <p:txBody>
          <a:bodyPr>
            <a:noAutofit/>
          </a:bodyPr>
          <a:lstStyle/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Overview of Pipe Flow 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CFD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ANSYS Workbench 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ANSYS Design Modeler (Geometry)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ANSYS Mesh 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Fluent</a:t>
            </a:r>
          </a:p>
          <a:p>
            <a:pPr marL="109728" lvl="0" indent="0">
              <a:lnSpc>
                <a:spcPct val="150000"/>
              </a:lnSpc>
              <a:buClr>
                <a:schemeClr val="tx1"/>
              </a:buClr>
              <a:buSzPct val="100000"/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6.1. Physics (Setup)</a:t>
            </a:r>
          </a:p>
          <a:p>
            <a:pPr marL="109728" lvl="1" indent="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SzPct val="100000"/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6.2. Solution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>
              <a:lnSpc>
                <a:spcPct val="150000"/>
              </a:lnSpc>
              <a:spcBef>
                <a:spcPts val="400"/>
              </a:spcBef>
              <a:buClr>
                <a:schemeClr val="tx1"/>
              </a:buClr>
              <a:buSzPct val="100000"/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6.3. Results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7650" y="154905"/>
            <a:ext cx="2286000" cy="64519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223F-071B-4D5F-A09D-4920BA8B48C4}" type="datetime1">
              <a:rPr lang="en-US" smtClean="0"/>
              <a:t>10/10/2016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0650"/>
            <a:ext cx="5694321" cy="54864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Simulation of laminar pipe flow will be conducted for this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xial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velocity profile, centerline velocity, centerline pressure, and wall shear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stress will be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analyzed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Computational fluid dynamics (CFD) results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friction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factor 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velocity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profile will be compared to analytical fluid dynamics (AFD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31917"/>
            <a:ext cx="5181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Pipe Flow </a:t>
            </a:r>
            <a:b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8"/>
          <a:stretch/>
        </p:blipFill>
        <p:spPr bwMode="auto">
          <a:xfrm>
            <a:off x="6477000" y="1066800"/>
            <a:ext cx="5461635" cy="5069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2950" y="4954369"/>
            <a:ext cx="4839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Flow visualization between two parallel plates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(starts at 14:25)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D306-5C2E-4B06-AA56-CE165455C81D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140936"/>
                <a:ext cx="8229600" cy="426720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Flow in pipe with Reynolds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number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(Re)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𝑅𝑒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i="1" dirty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U is an inflow velocity, D is a diameter of pipe,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𝜈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kinematic viscosity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Laminar : Re &lt; 2300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Turbulent : Re &gt; 2300</a:t>
                </a:r>
              </a:p>
              <a:p>
                <a:pPr marL="393192" lvl="1" indent="0">
                  <a:buNone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Differences between laminar and turbulent flow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(mean) Velocity profile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Pressure drop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length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Wall shear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stress and friction factor</a:t>
                </a:r>
              </a:p>
              <a:p>
                <a:pPr marL="393192" lvl="1" indent="0">
                  <a:buNone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93192" lvl="1" indent="0">
                  <a:buNone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Note: Refer to Chapter 8 of your book for more details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140936"/>
                <a:ext cx="8229600" cy="4267200"/>
              </a:xfrm>
              <a:blipFill rotWithShape="0">
                <a:blip r:embed="rId3"/>
                <a:stretch>
                  <a:fillRect t="-714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272574"/>
            <a:ext cx="4724400" cy="8683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Pipe Flow</a:t>
            </a:r>
            <a:b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18289" y="5775047"/>
            <a:ext cx="6288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Flow visualization of transition from laminar to turbulent flow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BA25-DB93-4A6F-BFD0-50F7D7403456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15" y="1219200"/>
            <a:ext cx="9982200" cy="4525963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overall procedure for simulation of pipe flow is shown on chart below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Although we will be making the mesh before we define the physics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to know the physics to design appropriate mesh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18" y="197782"/>
            <a:ext cx="2911993" cy="54540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CFD Process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Canvas 39"/>
          <p:cNvGrpSpPr>
            <a:grpSpLocks/>
          </p:cNvGrpSpPr>
          <p:nvPr/>
        </p:nvGrpSpPr>
        <p:grpSpPr bwMode="auto">
          <a:xfrm>
            <a:off x="2636520" y="2537613"/>
            <a:ext cx="7086600" cy="4348962"/>
            <a:chOff x="0" y="0"/>
            <a:chExt cx="59391" cy="34791"/>
          </a:xfrm>
        </p:grpSpPr>
        <p:sp>
          <p:nvSpPr>
            <p:cNvPr id="6" name="AutoShape 30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9391" cy="34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1267" y="404"/>
              <a:ext cx="6479" cy="254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SimSun" pitchFamily="2" charset="-122"/>
                  <a:cs typeface="Arial" panose="020B0604020202020204" pitchFamily="34" charset="0"/>
                </a:rPr>
                <a:t>Geometry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11428" y="403"/>
              <a:ext cx="9145" cy="25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Physics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24003" y="503"/>
              <a:ext cx="9144" cy="252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Mesh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36576" y="503"/>
              <a:ext cx="9144" cy="252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48704" y="445"/>
              <a:ext cx="9589" cy="251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Results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traight Arrow Connector 42"/>
            <p:cNvSpPr>
              <a:spLocks noChangeShapeType="1"/>
            </p:cNvSpPr>
            <p:nvPr/>
          </p:nvSpPr>
          <p:spPr bwMode="auto">
            <a:xfrm flipV="1">
              <a:off x="7745" y="1670"/>
              <a:ext cx="3683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Straight Arrow Connector 94"/>
            <p:cNvSpPr>
              <a:spLocks noChangeShapeType="1"/>
            </p:cNvSpPr>
            <p:nvPr/>
          </p:nvSpPr>
          <p:spPr bwMode="auto">
            <a:xfrm flipV="1">
              <a:off x="33147" y="1646"/>
              <a:ext cx="3429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traight Arrow Connector 95"/>
            <p:cNvSpPr>
              <a:spLocks noChangeShapeType="1"/>
            </p:cNvSpPr>
            <p:nvPr/>
          </p:nvSpPr>
          <p:spPr bwMode="auto">
            <a:xfrm flipV="1">
              <a:off x="20573" y="1646"/>
              <a:ext cx="3430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Straight Arrow Connector 96"/>
            <p:cNvSpPr>
              <a:spLocks noChangeShapeType="1"/>
            </p:cNvSpPr>
            <p:nvPr/>
          </p:nvSpPr>
          <p:spPr bwMode="auto">
            <a:xfrm>
              <a:off x="45720" y="1690"/>
              <a:ext cx="2984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0" y="4976"/>
              <a:ext cx="9144" cy="355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Pipe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Design Modeler)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24003" y="507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Structure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Mesh)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24003" y="8504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Uniform </a:t>
              </a:r>
              <a:r>
                <a:rPr lang="en-US" altLang="zh-CN" sz="105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Mesh)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traight Arrow Connector 49"/>
            <p:cNvSpPr>
              <a:spLocks noChangeShapeType="1"/>
            </p:cNvSpPr>
            <p:nvPr/>
          </p:nvSpPr>
          <p:spPr bwMode="auto">
            <a:xfrm>
              <a:off x="4444" y="3037"/>
              <a:ext cx="0" cy="17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Straight Arrow Connector 129"/>
            <p:cNvSpPr>
              <a:spLocks noChangeShapeType="1"/>
            </p:cNvSpPr>
            <p:nvPr/>
          </p:nvSpPr>
          <p:spPr bwMode="auto">
            <a:xfrm>
              <a:off x="28575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Straight Arrow Connector 133"/>
            <p:cNvSpPr>
              <a:spLocks noChangeShapeType="1"/>
            </p:cNvSpPr>
            <p:nvPr/>
          </p:nvSpPr>
          <p:spPr bwMode="auto">
            <a:xfrm flipH="1">
              <a:off x="16001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11429" y="4976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General </a:t>
              </a:r>
              <a:r>
                <a:rPr lang="en-US" altLang="zh-CN" sz="9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9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1429" y="7950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Model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1429" y="11374"/>
              <a:ext cx="9144" cy="628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Boundary Conditions </a:t>
              </a:r>
              <a:r>
                <a:rPr lang="en-US" altLang="zh-CN" sz="105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-Setup)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1430" y="17552"/>
              <a:ext cx="9144" cy="571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Reference Values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286" y="11934"/>
              <a:ext cx="6858" cy="238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Laminar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36578" y="4975"/>
              <a:ext cx="9142" cy="69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 Methods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 - Solution)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36575" y="10970"/>
              <a:ext cx="9183" cy="43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Monitors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Solution)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11430" y="23273"/>
              <a:ext cx="9144" cy="601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 Initialization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-Solution)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Straight Arrow Connector 144"/>
            <p:cNvSpPr>
              <a:spLocks noChangeShapeType="1"/>
            </p:cNvSpPr>
            <p:nvPr/>
          </p:nvSpPr>
          <p:spPr bwMode="auto">
            <a:xfrm>
              <a:off x="41148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49149" y="5075"/>
              <a:ext cx="9144" cy="45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Plots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Fluent- Results)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" name="Text Box 40"/>
            <p:cNvSpPr txBox="1">
              <a:spLocks noChangeArrowheads="1"/>
            </p:cNvSpPr>
            <p:nvPr/>
          </p:nvSpPr>
          <p:spPr bwMode="auto">
            <a:xfrm>
              <a:off x="49149" y="9646"/>
              <a:ext cx="9144" cy="681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Graphics and Animations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Fluent- Results</a:t>
              </a:r>
              <a:r>
                <a:rPr lang="en-US" altLang="zh-CN" sz="1050" dirty="0" smtClean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)</a:t>
              </a:r>
              <a:endParaRPr lang="en-US" altLang="zh-CN" dirty="0">
                <a:latin typeface="Arial" panose="020B0604020202020204" pitchFamily="34" charset="0"/>
                <a:ea typeface="SimSun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097" name="Straight Arrow Connector 147"/>
            <p:cNvSpPr>
              <a:spLocks noChangeShapeType="1"/>
            </p:cNvSpPr>
            <p:nvPr/>
          </p:nvSpPr>
          <p:spPr bwMode="auto">
            <a:xfrm>
              <a:off x="53721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98" name="Straight Arrow Connector 355"/>
            <p:cNvSpPr>
              <a:spLocks noChangeShapeType="1"/>
            </p:cNvSpPr>
            <p:nvPr/>
          </p:nvSpPr>
          <p:spPr bwMode="auto">
            <a:xfrm flipH="1">
              <a:off x="5715" y="9646"/>
              <a:ext cx="5715" cy="2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99" name="Date Placeholder 409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0E3D-0490-44C7-B8C6-B3A5A93DF5FA}" type="datetime1">
              <a:rPr lang="en-US" smtClean="0"/>
              <a:t>10/10/2016</a:t>
            </a:fld>
            <a:endParaRPr lang="en-US"/>
          </a:p>
        </p:txBody>
      </p:sp>
      <p:sp>
        <p:nvSpPr>
          <p:cNvPr id="4100" name="Slide Number Placeholder 40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-11361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Workbench (Overview)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" r="557" b="2013"/>
          <a:stretch/>
        </p:blipFill>
        <p:spPr bwMode="auto">
          <a:xfrm>
            <a:off x="1905000" y="2876536"/>
            <a:ext cx="80772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56210" y="1325343"/>
            <a:ext cx="8244840" cy="3810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Design your simulation using ANSYS Workbench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34840" y="3928095"/>
            <a:ext cx="14478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172200" y="3935715"/>
            <a:ext cx="13716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96200" y="3928095"/>
            <a:ext cx="1600200" cy="115824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18" idx="2"/>
            <a:endCxn id="7" idx="1"/>
          </p:cNvCxnSpPr>
          <p:nvPr/>
        </p:nvCxnSpPr>
        <p:spPr>
          <a:xfrm>
            <a:off x="3245111" y="2751356"/>
            <a:ext cx="1401754" cy="1321809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79192" y="2105025"/>
            <a:ext cx="2731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ANSYS Design Modeler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(Geometry)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79561" y="2106393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ANSYS Mesh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(Mesh)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9000" y="2106929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ANSYS Fluent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(Physics, Solution and Results)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>
            <a:stCxn id="30" idx="2"/>
            <a:endCxn id="26" idx="0"/>
          </p:cNvCxnSpPr>
          <p:nvPr/>
        </p:nvCxnSpPr>
        <p:spPr>
          <a:xfrm>
            <a:off x="6077216" y="2752724"/>
            <a:ext cx="780784" cy="1182991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1" idx="2"/>
            <a:endCxn id="27" idx="0"/>
          </p:cNvCxnSpPr>
          <p:nvPr/>
        </p:nvCxnSpPr>
        <p:spPr>
          <a:xfrm flipH="1">
            <a:off x="8496300" y="2753260"/>
            <a:ext cx="431624" cy="11748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4B3C1-28E9-4F01-B398-6A66180717C9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35" y="116508"/>
            <a:ext cx="7100176" cy="70358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Design Modeler (Geometry)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29040"/>
              </p:ext>
            </p:extLst>
          </p:nvPr>
        </p:nvGraphicFramePr>
        <p:xfrm>
          <a:off x="840275" y="3997607"/>
          <a:ext cx="45453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84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pipe, 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0.02619 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Diameter of pipe, 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0.05238 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 of pipe, 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7.62 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943600" y="1572301"/>
            <a:ext cx="5323988" cy="2141794"/>
            <a:chOff x="1600200" y="1828800"/>
            <a:chExt cx="6038717" cy="2394026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09999"/>
              <a:ext cx="354913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98549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98549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69077" y="1640472"/>
            <a:ext cx="5228321" cy="2133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Symmetric property of the flow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used to create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representation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the 3D pipe flow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447459" y="3997607"/>
            <a:ext cx="4202180" cy="2253820"/>
            <a:chOff x="4751439" y="3703262"/>
            <a:chExt cx="4202180" cy="22538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686692" y="4087834"/>
              <a:ext cx="0" cy="941365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686692" y="4087834"/>
              <a:ext cx="23143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686692" y="5029199"/>
              <a:ext cx="2314308" cy="0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001000" y="4087834"/>
              <a:ext cx="0" cy="941365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996267" y="4367986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Inlet</a:t>
              </a:r>
              <a:endPara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53400" y="436798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Outlet</a:t>
              </a:r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11836" y="3703262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Wall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04039" y="515112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Center</a:t>
              </a:r>
              <a:endPara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6215300" y="4648200"/>
              <a:ext cx="1257092" cy="586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611836" y="4224936"/>
              <a:ext cx="69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Flow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Arc 2"/>
            <p:cNvSpPr/>
            <p:nvPr/>
          </p:nvSpPr>
          <p:spPr>
            <a:xfrm>
              <a:off x="4751439" y="4101316"/>
              <a:ext cx="2944761" cy="1855766"/>
            </a:xfrm>
            <a:prstGeom prst="arc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5DF4-858B-4C8B-8F74-36846CFBBAE6}" type="datetime1">
              <a:rPr lang="en-US" smtClean="0"/>
              <a:t>10/10/2016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52" y="1104900"/>
            <a:ext cx="8229600" cy="4525963"/>
          </a:xfrm>
        </p:spPr>
        <p:txBody>
          <a:bodyPr>
            <a:normAutofit/>
          </a:bodyPr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Create uniform grid distribution (for laminar flow, Pre-lab 1)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95250" y="-66675"/>
            <a:ext cx="32004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Mesh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49" y="2590800"/>
            <a:ext cx="3605557" cy="22402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09" y="2591240"/>
            <a:ext cx="3615707" cy="22371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590800"/>
            <a:ext cx="3597406" cy="22402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3812743" y="3628683"/>
            <a:ext cx="61906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DD320-96A5-4DA1-AB7F-F43B43AF2A53}" type="datetime1">
              <a:rPr lang="en-US" smtClean="0"/>
              <a:t>10/10/2016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8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680772" y="3628683"/>
            <a:ext cx="61906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32673"/>
          <a:stretch/>
        </p:blipFill>
        <p:spPr>
          <a:xfrm>
            <a:off x="2857500" y="2318697"/>
            <a:ext cx="6477000" cy="39909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5862" y="-117347"/>
            <a:ext cx="4105275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Fluent</a:t>
            </a:r>
          </a:p>
        </p:txBody>
      </p: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61912" y="1268794"/>
            <a:ext cx="10086975" cy="9906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Using ANSYS fluent define physics of the flow, solve CFD simulation 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analyze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14650" y="2995616"/>
            <a:ext cx="1809750" cy="12452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914650" y="4240860"/>
            <a:ext cx="1809750" cy="10660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914650" y="5306897"/>
            <a:ext cx="2190750" cy="9455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2" name="Straight Arrow Connector 81"/>
          <p:cNvCxnSpPr>
            <a:stCxn id="83" idx="2"/>
            <a:endCxn id="25" idx="0"/>
          </p:cNvCxnSpPr>
          <p:nvPr/>
        </p:nvCxnSpPr>
        <p:spPr>
          <a:xfrm flipH="1">
            <a:off x="3819525" y="2197400"/>
            <a:ext cx="622642" cy="798216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517875" y="1828068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Physics (Setup)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62219" y="184593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23578" y="1845937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Straight Arrow Connector 87"/>
          <p:cNvCxnSpPr>
            <a:stCxn id="86" idx="2"/>
            <a:endCxn id="80" idx="3"/>
          </p:cNvCxnSpPr>
          <p:nvPr/>
        </p:nvCxnSpPr>
        <p:spPr>
          <a:xfrm flipH="1">
            <a:off x="4724400" y="2215269"/>
            <a:ext cx="1546933" cy="2558609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7" idx="2"/>
            <a:endCxn id="81" idx="3"/>
          </p:cNvCxnSpPr>
          <p:nvPr/>
        </p:nvCxnSpPr>
        <p:spPr>
          <a:xfrm flipH="1">
            <a:off x="5105400" y="2215269"/>
            <a:ext cx="2712865" cy="3564389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818B-831F-47A3-8CAF-DD2C16F2DB8E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2798</TotalTime>
  <Words>1017</Words>
  <Application>Microsoft Office PowerPoint</Application>
  <PresentationFormat>Widescreen</PresentationFormat>
  <Paragraphs>231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黑体</vt:lpstr>
      <vt:lpstr>SimSun</vt:lpstr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Concourse</vt:lpstr>
      <vt:lpstr>CFD Pre-Lab 1  Simulation of Laminar Pipe Flow  Created by Seong Mo Yeon, Timur Dogan  Edited by Michael Conger, Dong-Hwan Kim  </vt:lpstr>
      <vt:lpstr>Outline</vt:lpstr>
      <vt:lpstr>Overview of Pipe Flow  </vt:lpstr>
      <vt:lpstr>Overview of Pipe Flow </vt:lpstr>
      <vt:lpstr>CFD Process</vt:lpstr>
      <vt:lpstr>ANSYS Workbench (Overview)</vt:lpstr>
      <vt:lpstr>ANSYS Design Modeler (Geometry)</vt:lpstr>
      <vt:lpstr>PowerPoint Presentation</vt:lpstr>
      <vt:lpstr>ANSYS Fluent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IIHR - Hydroscience &amp;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Kim, Dong-Hwan</cp:lastModifiedBy>
  <cp:revision>346</cp:revision>
  <cp:lastPrinted>2016-10-10T22:51:10Z</cp:lastPrinted>
  <dcterms:created xsi:type="dcterms:W3CDTF">2013-09-30T22:31:04Z</dcterms:created>
  <dcterms:modified xsi:type="dcterms:W3CDTF">2016-10-10T23:03:09Z</dcterms:modified>
</cp:coreProperties>
</file>