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0" r:id="rId3"/>
    <p:sldId id="264" r:id="rId4"/>
    <p:sldId id="263" r:id="rId5"/>
    <p:sldId id="268" r:id="rId6"/>
    <p:sldId id="275" r:id="rId7"/>
    <p:sldId id="265" r:id="rId8"/>
    <p:sldId id="276" r:id="rId9"/>
    <p:sldId id="278" r:id="rId10"/>
    <p:sldId id="266" r:id="rId11"/>
    <p:sldId id="277" r:id="rId12"/>
  </p:sldIdLst>
  <p:sldSz cx="12192000" cy="6858000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6469" autoAdjust="0"/>
  </p:normalViewPr>
  <p:slideViewPr>
    <p:cSldViewPr>
      <p:cViewPr varScale="1">
        <p:scale>
          <a:sx n="107" d="100"/>
          <a:sy n="107" d="100"/>
        </p:scale>
        <p:origin x="114" y="24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04820" cy="461010"/>
          </a:xfrm>
          <a:prstGeom prst="rect">
            <a:avLst/>
          </a:prstGeom>
        </p:spPr>
        <p:txBody>
          <a:bodyPr vert="horz" lIns="92293" tIns="46146" rIns="92293" bIns="461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774" y="0"/>
            <a:ext cx="3004820" cy="461010"/>
          </a:xfrm>
          <a:prstGeom prst="rect">
            <a:avLst/>
          </a:prstGeom>
        </p:spPr>
        <p:txBody>
          <a:bodyPr vert="horz" lIns="92293" tIns="46146" rIns="92293" bIns="46146" rtlCol="0"/>
          <a:lstStyle>
            <a:lvl1pPr algn="r">
              <a:defRPr sz="1200"/>
            </a:lvl1pPr>
          </a:lstStyle>
          <a:p>
            <a:fld id="{F65F6A47-652C-4D91-B20C-96A13EFFFEF1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57590"/>
            <a:ext cx="3004820" cy="461010"/>
          </a:xfrm>
          <a:prstGeom prst="rect">
            <a:avLst/>
          </a:prstGeom>
        </p:spPr>
        <p:txBody>
          <a:bodyPr vert="horz" lIns="92293" tIns="46146" rIns="92293" bIns="461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774" y="8757590"/>
            <a:ext cx="3004820" cy="461010"/>
          </a:xfrm>
          <a:prstGeom prst="rect">
            <a:avLst/>
          </a:prstGeom>
        </p:spPr>
        <p:txBody>
          <a:bodyPr vert="horz" lIns="92293" tIns="46146" rIns="92293" bIns="46146" rtlCol="0" anchor="b"/>
          <a:lstStyle>
            <a:lvl1pPr algn="r">
              <a:defRPr sz="1200"/>
            </a:lvl1pPr>
          </a:lstStyle>
          <a:p>
            <a:fld id="{95AB2EB3-9698-4370-BC4E-F8769CDA0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554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05449" cy="462899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183" y="1"/>
            <a:ext cx="3005449" cy="462899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BBB341B1-AD79-48D8-9B76-3AB626FC8EE8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1675" y="1152525"/>
            <a:ext cx="5530850" cy="3111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2" tIns="45286" rIns="90572" bIns="452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4048" y="4436907"/>
            <a:ext cx="5546104" cy="3630768"/>
          </a:xfrm>
          <a:prstGeom prst="rect">
            <a:avLst/>
          </a:prstGeom>
        </p:spPr>
        <p:txBody>
          <a:bodyPr vert="horz" lIns="90572" tIns="45286" rIns="90572" bIns="452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302"/>
            <a:ext cx="3005449" cy="462899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183" y="8757302"/>
            <a:ext cx="3005449" cy="462899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E06A47EF-ABE7-4842-9D3D-56FF18C5C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393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1152525"/>
            <a:ext cx="5530850" cy="3111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Introduce</a:t>
            </a:r>
            <a:r>
              <a:rPr lang="en-US" baseline="0" dirty="0" smtClean="0"/>
              <a:t> yourself</a:t>
            </a:r>
          </a:p>
          <a:p>
            <a:r>
              <a:rPr lang="en-US" baseline="0" dirty="0" smtClean="0"/>
              <a:t>Introduce Lab – Simulation of Laminar Pipe Flow in smooth pipe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9518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1152525"/>
            <a:ext cx="5530850" cy="3111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98489">
              <a:defRPr/>
            </a:pPr>
            <a:r>
              <a:rPr lang="en-US" b="1" u="sng" dirty="0" smtClean="0"/>
              <a:t>Questions:</a:t>
            </a:r>
          </a:p>
          <a:p>
            <a:pPr marL="168467" indent="-168467" defTabSz="898489">
              <a:buFont typeface="Arial" panose="020B0604020202020204" pitchFamily="34" charset="0"/>
              <a:buChar char="•"/>
              <a:defRPr/>
            </a:pPr>
            <a:r>
              <a:rPr lang="en-US" b="0" u="none" dirty="0" smtClean="0"/>
              <a:t>Can</a:t>
            </a:r>
            <a:r>
              <a:rPr lang="en-US" b="0" u="none" baseline="0" dirty="0" smtClean="0"/>
              <a:t> anyone explain what fully developed flow is?</a:t>
            </a:r>
          </a:p>
          <a:p>
            <a:pPr marL="168467" indent="-168467" defTabSz="898489">
              <a:buFont typeface="Arial" panose="020B0604020202020204" pitchFamily="34" charset="0"/>
              <a:buChar char="•"/>
              <a:defRPr/>
            </a:pPr>
            <a:r>
              <a:rPr lang="en-US" b="0" u="none" baseline="0" dirty="0" smtClean="0"/>
              <a:t>Why is friction coefficient constant in fully developed</a:t>
            </a:r>
          </a:p>
          <a:p>
            <a:pPr defTabSz="898489">
              <a:defRPr/>
            </a:pPr>
            <a:endParaRPr lang="en-US" b="1" u="sng" dirty="0" smtClean="0"/>
          </a:p>
          <a:p>
            <a:pPr defTabSz="898489">
              <a:defRPr/>
            </a:pPr>
            <a:r>
              <a:rPr lang="en-US" b="1" u="sng" dirty="0" smtClean="0"/>
              <a:t>Talking Points:</a:t>
            </a:r>
          </a:p>
          <a:p>
            <a:pPr marL="168467" indent="-168467">
              <a:buFont typeface="Arial" panose="020B0604020202020204" pitchFamily="34" charset="0"/>
              <a:buChar char="•"/>
            </a:pPr>
            <a:r>
              <a:rPr lang="en-US" dirty="0" smtClean="0"/>
              <a:t>Explain</a:t>
            </a:r>
            <a:r>
              <a:rPr lang="en-US" baseline="0" dirty="0" smtClean="0"/>
              <a:t> developing length</a:t>
            </a:r>
          </a:p>
          <a:p>
            <a:pPr marL="168467" indent="-168467">
              <a:buFont typeface="Arial" panose="020B0604020202020204" pitchFamily="34" charset="0"/>
              <a:buChar char="•"/>
            </a:pPr>
            <a:r>
              <a:rPr lang="en-US" baseline="0" dirty="0" smtClean="0"/>
              <a:t>Linear pressure drop in fully developed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7554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1152525"/>
            <a:ext cx="5530850" cy="3111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28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1152525"/>
            <a:ext cx="5530850" cy="3111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899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1152525"/>
            <a:ext cx="5530850" cy="3111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Questions:</a:t>
            </a:r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dirty="0" smtClean="0"/>
              <a:t>What</a:t>
            </a:r>
            <a:r>
              <a:rPr lang="en-US" baseline="0" dirty="0" smtClean="0"/>
              <a:t> is the velocity at the wall?</a:t>
            </a:r>
          </a:p>
          <a:p>
            <a:endParaRPr lang="en-US" b="1" u="sng" dirty="0" smtClean="0"/>
          </a:p>
          <a:p>
            <a:r>
              <a:rPr lang="en-US" b="1" u="sng" dirty="0" smtClean="0"/>
              <a:t>Talking Points:</a:t>
            </a:r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dirty="0" smtClean="0"/>
              <a:t>Simulating</a:t>
            </a:r>
            <a:r>
              <a:rPr lang="en-US" baseline="0" dirty="0" smtClean="0"/>
              <a:t> laminar pipe flow</a:t>
            </a:r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baseline="0" dirty="0" smtClean="0"/>
              <a:t>Comparing CFD results to AFD solutions</a:t>
            </a:r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baseline="0" dirty="0" smtClean="0"/>
              <a:t>Look at the developing profile</a:t>
            </a:r>
          </a:p>
          <a:p>
            <a:pPr marL="622683" lvl="1" indent="-169823">
              <a:buFont typeface="Arial" panose="020B0604020202020204" pitchFamily="34" charset="0"/>
              <a:buChar char="•"/>
            </a:pPr>
            <a:r>
              <a:rPr lang="en-US" baseline="0" dirty="0" smtClean="0"/>
              <a:t>Uniform inlet to quadratic</a:t>
            </a:r>
          </a:p>
          <a:p>
            <a:pPr marL="622683" lvl="1" indent="-169823">
              <a:buFont typeface="Arial" panose="020B0604020202020204" pitchFamily="34" charset="0"/>
              <a:buChar char="•"/>
            </a:pPr>
            <a:r>
              <a:rPr lang="en-US" baseline="0" dirty="0" smtClean="0"/>
              <a:t>Linear pressure drop in fully developed flow</a:t>
            </a:r>
          </a:p>
          <a:p>
            <a:pPr marL="622683" lvl="1" indent="-169823">
              <a:buFont typeface="Arial" panose="020B0604020202020204" pitchFamily="34" charset="0"/>
              <a:buChar char="•"/>
            </a:pPr>
            <a:r>
              <a:rPr lang="en-US" baseline="0" dirty="0" smtClean="0"/>
              <a:t>Developing length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584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1152525"/>
            <a:ext cx="5530850" cy="3111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5720"/>
            <a:r>
              <a:rPr lang="en-US" b="1" u="sng" dirty="0" smtClean="0"/>
              <a:t>Talking Points:</a:t>
            </a:r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dirty="0" smtClean="0"/>
              <a:t>Laminar</a:t>
            </a:r>
            <a:r>
              <a:rPr lang="en-US" baseline="0" dirty="0" smtClean="0"/>
              <a:t> flow is viscous dominated</a:t>
            </a:r>
          </a:p>
          <a:p>
            <a:pPr marL="622683" lvl="1" indent="-169823">
              <a:buFont typeface="Arial" panose="020B0604020202020204" pitchFamily="34" charset="0"/>
              <a:buChar char="•"/>
            </a:pPr>
            <a:r>
              <a:rPr lang="en-US" baseline="0" dirty="0" smtClean="0"/>
              <a:t>Low Re #</a:t>
            </a:r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dirty="0" smtClean="0"/>
              <a:t>Turbulent flow is inertial dominated</a:t>
            </a:r>
          </a:p>
          <a:p>
            <a:pPr marL="622683" lvl="1" indent="-169823">
              <a:buFont typeface="Arial" panose="020B0604020202020204" pitchFamily="34" charset="0"/>
              <a:buChar char="•"/>
            </a:pPr>
            <a:r>
              <a:rPr lang="en-US" dirty="0" smtClean="0"/>
              <a:t>High</a:t>
            </a:r>
            <a:r>
              <a:rPr lang="en-US" baseline="0" dirty="0" smtClean="0"/>
              <a:t> Re #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20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1152525"/>
            <a:ext cx="5530850" cy="3111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5720"/>
            <a:r>
              <a:rPr lang="en-US" b="1" u="sng" dirty="0" smtClean="0"/>
              <a:t>Talking Points:</a:t>
            </a:r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dirty="0" smtClean="0"/>
              <a:t>Physics must </a:t>
            </a:r>
            <a:r>
              <a:rPr lang="en-US" baseline="0" dirty="0" smtClean="0"/>
              <a:t>be known to properly construct mesh/grid</a:t>
            </a:r>
          </a:p>
          <a:p>
            <a:pPr marL="622683" lvl="1" indent="-169823">
              <a:buFont typeface="Arial" panose="020B0604020202020204" pitchFamily="34" charset="0"/>
              <a:buChar char="•"/>
            </a:pPr>
            <a:r>
              <a:rPr lang="en-US" dirty="0" smtClean="0"/>
              <a:t>Example:</a:t>
            </a:r>
            <a:r>
              <a:rPr lang="en-US" baseline="0" dirty="0" smtClean="0"/>
              <a:t> must know if flow is turbulent to determine grid refinement for </a:t>
            </a:r>
            <a:r>
              <a:rPr lang="en-US" b="0" baseline="0" dirty="0" smtClean="0"/>
              <a:t>B.L.</a:t>
            </a:r>
          </a:p>
          <a:p>
            <a:pPr marL="1071928" lvl="2" indent="-169823">
              <a:buFont typeface="Arial" panose="020B0604020202020204" pitchFamily="34" charset="0"/>
              <a:buChar char="•"/>
            </a:pPr>
            <a:r>
              <a:rPr lang="en-US" b="0" baseline="0" dirty="0" smtClean="0"/>
              <a:t>Need many grid points to resolve large velocity grads noticed in turbulent B.L.</a:t>
            </a:r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dirty="0" smtClean="0"/>
              <a:t>In</a:t>
            </a:r>
            <a:r>
              <a:rPr lang="en-US" baseline="0" dirty="0" smtClean="0"/>
              <a:t> ANSYS mesh comes before physics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43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1152525"/>
            <a:ext cx="5530850" cy="3111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5720"/>
            <a:r>
              <a:rPr lang="en-US" b="1" u="sng" dirty="0" smtClean="0"/>
              <a:t>Talking Points:</a:t>
            </a:r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dirty="0" smtClean="0"/>
              <a:t>In</a:t>
            </a:r>
            <a:r>
              <a:rPr lang="en-US" baseline="0" dirty="0" smtClean="0"/>
              <a:t> CFD it is best to simplify problem for efficiency</a:t>
            </a:r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baseline="0" dirty="0" smtClean="0"/>
              <a:t>Pipe can be simplified into 2D rectangle axisymmetric about centerline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276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1152525"/>
            <a:ext cx="5530850" cy="3111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5720"/>
            <a:r>
              <a:rPr lang="en-US" b="1" u="sng" dirty="0" smtClean="0"/>
              <a:t>Talking Points:</a:t>
            </a:r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dirty="0" smtClean="0"/>
              <a:t>CFD is discretizing the fluid flow and solving N.S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eqns</a:t>
            </a:r>
            <a:r>
              <a:rPr lang="en-US" baseline="0" dirty="0" smtClean="0"/>
              <a:t> numerically at each grid point</a:t>
            </a:r>
            <a:endParaRPr lang="en-US" dirty="0" smtClean="0"/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dirty="0" smtClean="0"/>
              <a:t>Discretize geometry</a:t>
            </a:r>
            <a:r>
              <a:rPr lang="en-US" baseline="0" dirty="0" smtClean="0"/>
              <a:t> by splitting sides</a:t>
            </a:r>
          </a:p>
          <a:p>
            <a:pPr marL="169823" indent="-169823">
              <a:buFont typeface="Arial" panose="020B0604020202020204" pitchFamily="34" charset="0"/>
              <a:buChar char="•"/>
            </a:pPr>
            <a:r>
              <a:rPr lang="en-US" baseline="0" dirty="0" smtClean="0"/>
              <a:t>Can get information at any discretized point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7011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1152525"/>
            <a:ext cx="5530850" cy="3111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98489">
              <a:defRPr/>
            </a:pPr>
            <a:r>
              <a:rPr lang="en-US" b="1" u="sng" dirty="0" smtClean="0"/>
              <a:t>Talking Points:</a:t>
            </a:r>
          </a:p>
          <a:p>
            <a:pPr marL="168467" indent="-168467">
              <a:buFont typeface="Arial" panose="020B0604020202020204" pitchFamily="34" charset="0"/>
              <a:buChar char="•"/>
            </a:pPr>
            <a:r>
              <a:rPr lang="en-US" dirty="0" smtClean="0"/>
              <a:t>No slip</a:t>
            </a:r>
            <a:r>
              <a:rPr lang="en-US" baseline="0" dirty="0" smtClean="0"/>
              <a:t> wall</a:t>
            </a:r>
          </a:p>
          <a:p>
            <a:pPr marL="168467" indent="-168467">
              <a:buFont typeface="Arial" panose="020B0604020202020204" pitchFamily="34" charset="0"/>
              <a:buChar char="•"/>
            </a:pPr>
            <a:r>
              <a:rPr lang="en-US" baseline="0" dirty="0" smtClean="0"/>
              <a:t>Symmetric about axis for axial velocity and pressure</a:t>
            </a:r>
          </a:p>
          <a:p>
            <a:pPr marL="168467" indent="-168467">
              <a:buFont typeface="Arial" panose="020B0604020202020204" pitchFamily="34" charset="0"/>
              <a:buChar char="•"/>
            </a:pPr>
            <a:r>
              <a:rPr lang="en-US" baseline="0" dirty="0" smtClean="0"/>
              <a:t>Uniform inlet velocity</a:t>
            </a:r>
          </a:p>
          <a:p>
            <a:pPr marL="168467" indent="-168467">
              <a:buFont typeface="Arial" panose="020B0604020202020204" pitchFamily="34" charset="0"/>
              <a:buChar char="•"/>
            </a:pPr>
            <a:r>
              <a:rPr lang="en-US" baseline="0" dirty="0" smtClean="0"/>
              <a:t>Outlet pressure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68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1675" y="1152525"/>
            <a:ext cx="5530850" cy="3111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98489">
              <a:defRPr/>
            </a:pPr>
            <a:r>
              <a:rPr lang="en-US" b="1" u="sng" dirty="0" smtClean="0"/>
              <a:t>Questions:</a:t>
            </a:r>
          </a:p>
          <a:p>
            <a:pPr marL="168467" indent="-168467" defTabSz="898489">
              <a:buFont typeface="Arial" panose="020B0604020202020204" pitchFamily="34" charset="0"/>
              <a:buChar char="•"/>
              <a:defRPr/>
            </a:pPr>
            <a:r>
              <a:rPr lang="en-US" b="0" u="none" dirty="0" smtClean="0"/>
              <a:t>Can</a:t>
            </a:r>
            <a:r>
              <a:rPr lang="en-US" b="0" u="none" baseline="0" dirty="0" smtClean="0"/>
              <a:t> anyone explain what fully developed flow is?</a:t>
            </a:r>
          </a:p>
          <a:p>
            <a:pPr marL="168467" indent="-168467" defTabSz="898489">
              <a:buFont typeface="Arial" panose="020B0604020202020204" pitchFamily="34" charset="0"/>
              <a:buChar char="•"/>
              <a:defRPr/>
            </a:pPr>
            <a:r>
              <a:rPr lang="en-US" b="0" u="none" baseline="0" dirty="0" smtClean="0"/>
              <a:t>Why is friction coefficient constant in fully developed</a:t>
            </a:r>
          </a:p>
          <a:p>
            <a:pPr defTabSz="898489">
              <a:defRPr/>
            </a:pPr>
            <a:endParaRPr lang="en-US" b="1" u="sng" dirty="0" smtClean="0"/>
          </a:p>
          <a:p>
            <a:pPr defTabSz="898489">
              <a:defRPr/>
            </a:pPr>
            <a:r>
              <a:rPr lang="en-US" b="1" u="sng" dirty="0" smtClean="0"/>
              <a:t>Talking Points:</a:t>
            </a:r>
          </a:p>
          <a:p>
            <a:pPr marL="168467" indent="-168467">
              <a:buFont typeface="Arial" panose="020B0604020202020204" pitchFamily="34" charset="0"/>
              <a:buChar char="•"/>
            </a:pPr>
            <a:r>
              <a:rPr lang="en-US" dirty="0" smtClean="0"/>
              <a:t>Explain</a:t>
            </a:r>
            <a:r>
              <a:rPr lang="en-US" baseline="0" dirty="0" smtClean="0"/>
              <a:t> developing length</a:t>
            </a:r>
          </a:p>
          <a:p>
            <a:pPr marL="168467" indent="-168467">
              <a:buFont typeface="Arial" panose="020B0604020202020204" pitchFamily="34" charset="0"/>
              <a:buChar char="•"/>
            </a:pPr>
            <a:r>
              <a:rPr lang="en-US" baseline="0" dirty="0" smtClean="0"/>
              <a:t>Linear pressure drop in fully developed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7EF-ABE7-4842-9D3D-56FF18C5CFA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571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625" y="6511290"/>
            <a:ext cx="2560320" cy="365760"/>
          </a:xfrm>
        </p:spPr>
        <p:txBody>
          <a:bodyPr/>
          <a:lstStyle/>
          <a:p>
            <a:fld id="{053E02EF-BE53-481D-AB24-87FAD4C30C41}" type="datetime1">
              <a:rPr lang="en-US" smtClean="0"/>
              <a:t>10/17/2016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91925" y="6511925"/>
            <a:ext cx="487680" cy="365125"/>
          </a:xfr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1395151-DDD7-4A09-A0D3-95676CFFB8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8492" y="739794"/>
            <a:ext cx="11848123" cy="0"/>
          </a:xfrm>
          <a:prstGeom prst="line">
            <a:avLst/>
          </a:prstGeom>
          <a:ln w="31750">
            <a:solidFill>
              <a:schemeClr val="tx1"/>
            </a:solidFill>
          </a:ln>
          <a:effectLst>
            <a:softEdge rad="1270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7" descr="IIHR_logo_Dec15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58500" y="261939"/>
            <a:ext cx="1138115" cy="434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 userDrawn="1"/>
        </p:nvCxnSpPr>
        <p:spPr>
          <a:xfrm>
            <a:off x="148492" y="6602224"/>
            <a:ext cx="11848123" cy="0"/>
          </a:xfrm>
          <a:prstGeom prst="line">
            <a:avLst/>
          </a:prstGeom>
          <a:ln w="31750">
            <a:solidFill>
              <a:schemeClr val="tx1"/>
            </a:solidFill>
          </a:ln>
          <a:effectLst>
            <a:softEdge rad="1270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20503-5CA3-4754-A2D8-CB2A230B6AD0}" type="datetime1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CC52-2489-4857-BC91-1DF63A57EE39}" type="datetime1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0B591A-2C22-442B-89EE-0204B7D303EC}" type="datetime1">
              <a:rPr lang="en-US" smtClean="0"/>
              <a:t>10/17/2016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148492" y="739794"/>
            <a:ext cx="11848123" cy="0"/>
          </a:xfrm>
          <a:prstGeom prst="line">
            <a:avLst/>
          </a:prstGeom>
          <a:ln w="31750">
            <a:solidFill>
              <a:schemeClr val="tx1"/>
            </a:solidFill>
          </a:ln>
          <a:effectLst>
            <a:softEdge rad="1270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7" descr="IIHR_logo_Dec15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58500" y="261939"/>
            <a:ext cx="1138115" cy="434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Straight Connector 14"/>
          <p:cNvCxnSpPr/>
          <p:nvPr userDrawn="1"/>
        </p:nvCxnSpPr>
        <p:spPr>
          <a:xfrm>
            <a:off x="148492" y="6602224"/>
            <a:ext cx="11848123" cy="0"/>
          </a:xfrm>
          <a:prstGeom prst="line">
            <a:avLst/>
          </a:prstGeom>
          <a:ln w="31750">
            <a:solidFill>
              <a:schemeClr val="tx1"/>
            </a:solidFill>
          </a:ln>
          <a:effectLst>
            <a:softEdge rad="1270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7EA55-D2A2-4C2F-84B7-C18A54426594}" type="datetime1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7D22-9BA1-4955-8F4B-DD490587C287}" type="datetime1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6E5D-7122-4D38-958B-1C7ADD3EB454}" type="datetime1">
              <a:rPr lang="en-US" smtClean="0"/>
              <a:t>10/17/2016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7261B-E8F1-4CD6-9741-54838A92259E}" type="datetime1">
              <a:rPr lang="en-US" smtClean="0"/>
              <a:t>10/17/2016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B46CC-D805-4812-B717-BFB8DFEFBFD4}" type="datetime1">
              <a:rPr lang="en-US" smtClean="0"/>
              <a:t>10/17/2016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8AD82DB9-1C18-4EAD-90D2-7CAD8CFF29FF}" type="datetime1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E6DE97-FD12-4E3D-8B10-DF4DF5C6ACF6}" type="datetime1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0" y="6492240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fld id="{25BDD1D1-12B9-4CE5-AD6E-41B41E499673}" type="datetime1">
              <a:rPr lang="en-US" smtClean="0"/>
              <a:pPr/>
              <a:t>10/17/2016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1395151-DDD7-4A09-A0D3-95676CFFB80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 userDrawn="1"/>
        </p:nvSpPr>
        <p:spPr>
          <a:xfrm>
            <a:off x="7595581" y="6621950"/>
            <a:ext cx="45678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ENGR:2510</a:t>
            </a:r>
            <a:r>
              <a:rPr lang="en-US" sz="11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Mechanics of Fluids and Transport Processes 2016F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5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hyperlink" Target="http://youtu.be/GDgTwadkJ5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youtube.com/watch?feature=player_detailpage&amp;v=6OgKJlV0QUw" TargetMode="External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2100" y="2133600"/>
            <a:ext cx="9067800" cy="332506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CFD </a:t>
            </a:r>
            <a:r>
              <a:rPr lang="en-US" sz="4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Lab </a:t>
            </a:r>
            <a:r>
              <a:rPr lang="en-US" sz="4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br>
              <a:rPr lang="en-US" sz="4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Simulation of </a:t>
            </a:r>
            <a:r>
              <a:rPr lang="en-US" sz="4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Turbulent </a:t>
            </a:r>
            <a:r>
              <a:rPr lang="en-US" sz="4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Pipe Flow</a:t>
            </a:r>
            <a:br>
              <a:rPr lang="en-US" sz="4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Created by</a:t>
            </a:r>
            <a:r>
              <a:rPr lang="en-US" sz="2200" b="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Seong</a:t>
            </a:r>
            <a:r>
              <a:rPr lang="en-US" sz="22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 </a:t>
            </a:r>
            <a:r>
              <a:rPr lang="en-US" sz="2200" i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Yeon</a:t>
            </a:r>
            <a:r>
              <a:rPr lang="en-US" sz="22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i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Timur</a:t>
            </a:r>
            <a:r>
              <a:rPr lang="en-US" sz="22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Dogan</a:t>
            </a:r>
            <a:r>
              <a:rPr lang="en-US" sz="22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200" b="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Edited by</a:t>
            </a:r>
            <a:r>
              <a:rPr lang="en-US" sz="2200" b="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Michael </a:t>
            </a:r>
            <a:r>
              <a:rPr lang="en-US" sz="22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Conger, Dong-Hwan Kim</a:t>
            </a:r>
            <a:br>
              <a:rPr lang="en-US" sz="22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2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348438" y="5275787"/>
            <a:ext cx="1495124" cy="365760"/>
          </a:xfrm>
        </p:spPr>
        <p:txBody>
          <a:bodyPr/>
          <a:lstStyle/>
          <a:p>
            <a:pPr algn="ctr"/>
            <a:fld id="{FC4FD3E8-94CC-4578-AAD4-B60A1700D5A3}" type="datetime1">
              <a:rPr lang="en-US" sz="18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10/17/2016</a:t>
            </a:fld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0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 txBox="1">
            <a:spLocks/>
          </p:cNvSpPr>
          <p:nvPr/>
        </p:nvSpPr>
        <p:spPr>
          <a:xfrm>
            <a:off x="66943" y="-110557"/>
            <a:ext cx="5156528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ANSYS </a:t>
            </a:r>
            <a:r>
              <a:rPr lang="en-US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Fluent –</a:t>
            </a:r>
            <a:r>
              <a:rPr lang="en-US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169C3-211F-441F-9F95-90C1402CCA9F}" type="datetime1">
              <a:rPr lang="en-US" smtClean="0"/>
              <a:t>10/17/2016</a:t>
            </a:fld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10</a:t>
            </a:fld>
            <a:endParaRPr lang="en-US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7" b="16287"/>
          <a:stretch/>
        </p:blipFill>
        <p:spPr>
          <a:xfrm>
            <a:off x="479610" y="3886200"/>
            <a:ext cx="5562600" cy="2485208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92" b="15496"/>
          <a:stretch/>
        </p:blipFill>
        <p:spPr>
          <a:xfrm>
            <a:off x="5593311" y="3962400"/>
            <a:ext cx="5559552" cy="2409008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2540102" y="4835622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Developing</a:t>
            </a:r>
          </a:p>
          <a:p>
            <a:r>
              <a:rPr lang="en-US" sz="1200" dirty="0" smtClean="0"/>
              <a:t>region</a:t>
            </a:r>
            <a:endParaRPr lang="en-US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3678813" y="4838946"/>
            <a:ext cx="9598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Developed region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8077776" y="4995175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Developing</a:t>
            </a:r>
          </a:p>
          <a:p>
            <a:r>
              <a:rPr lang="en-US" sz="1200" dirty="0" smtClean="0"/>
              <a:t>region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9244111" y="4995175"/>
            <a:ext cx="1016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Developed region</a:t>
            </a:r>
            <a:endParaRPr lang="en-US" sz="1200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9144000" y="4609733"/>
            <a:ext cx="0" cy="133386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581400" y="3998227"/>
            <a:ext cx="0" cy="194537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71" r="7880" b="15006"/>
          <a:stretch/>
        </p:blipFill>
        <p:spPr>
          <a:xfrm>
            <a:off x="6781800" y="1312203"/>
            <a:ext cx="3862460" cy="2535079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53" r="7433" b="17545"/>
          <a:stretch/>
        </p:blipFill>
        <p:spPr>
          <a:xfrm>
            <a:off x="1752599" y="1239369"/>
            <a:ext cx="3809335" cy="2522133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3051620" y="905074"/>
            <a:ext cx="1382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Laminar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115134" y="908439"/>
            <a:ext cx="15788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Turbulent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38" b="89148"/>
          <a:stretch/>
        </p:blipFill>
        <p:spPr>
          <a:xfrm>
            <a:off x="3908624" y="1436937"/>
            <a:ext cx="1569169" cy="510999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81855" b="87141"/>
          <a:stretch/>
        </p:blipFill>
        <p:spPr>
          <a:xfrm>
            <a:off x="9157755" y="1484355"/>
            <a:ext cx="1437858" cy="556747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" t="385" r="92186" b="96636"/>
          <a:stretch/>
        </p:blipFill>
        <p:spPr>
          <a:xfrm>
            <a:off x="4369868" y="4163766"/>
            <a:ext cx="990600" cy="2286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2" name="Picture 5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" t="385" r="92186" b="96636"/>
          <a:stretch/>
        </p:blipFill>
        <p:spPr>
          <a:xfrm>
            <a:off x="9605013" y="3993405"/>
            <a:ext cx="990600" cy="2286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1254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95400"/>
            <a:ext cx="10972800" cy="4525963"/>
          </a:xfrm>
        </p:spPr>
        <p:txBody>
          <a:bodyPr>
            <a:normAutofit/>
          </a:bodyPr>
          <a:lstStyle/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Deadline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for the CFD Lab 1 report is 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weeks after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from your 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CFD lab </a:t>
            </a:r>
            <a:r>
              <a:rPr lang="en-U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(Today)</a:t>
            </a:r>
          </a:p>
          <a:p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Please download the “</a:t>
            </a:r>
            <a:r>
              <a:rPr lang="en-US" sz="2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CFD Lab1 Report </a:t>
            </a:r>
            <a:r>
              <a:rPr lang="en-US" sz="2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Template.doc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” under the “</a:t>
            </a:r>
            <a:r>
              <a:rPr 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CFD Lab 1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section in the website, and fill out 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both Pre-lab1 and Lab1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answers (there’s no separate report for the Pre-lab 1)</a:t>
            </a: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Pre-lab 1 questions will be graded separately, so it doesn’t need to be attached to the report</a:t>
            </a: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Use the Lab drop-box when turning in your lab reports</a:t>
            </a: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Come to the office hours for any help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51260" y="-152400"/>
            <a:ext cx="2889481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US" sz="3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06BDD-6CE4-4177-A171-99910C564227}" type="datetime1">
              <a:rPr lang="en-US" smtClean="0"/>
              <a:t>10/17/2016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56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10972800" cy="4525963"/>
          </a:xfrm>
        </p:spPr>
        <p:txBody>
          <a:bodyPr>
            <a:noAutofit/>
          </a:bodyPr>
          <a:lstStyle/>
          <a:p>
            <a:pPr marL="566928" indent="-457200">
              <a:lnSpc>
                <a:spcPct val="150000"/>
              </a:lnSpc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Overview of Pipe Flow </a:t>
            </a:r>
          </a:p>
          <a:p>
            <a:pPr marL="566928" indent="-457200">
              <a:lnSpc>
                <a:spcPct val="150000"/>
              </a:lnSpc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CFD Process</a:t>
            </a:r>
          </a:p>
          <a:p>
            <a:pPr marL="566928" indent="-457200">
              <a:lnSpc>
                <a:spcPct val="150000"/>
              </a:lnSpc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Geometry</a:t>
            </a:r>
          </a:p>
          <a:p>
            <a:pPr marL="566928" indent="-457200">
              <a:lnSpc>
                <a:spcPct val="150000"/>
              </a:lnSpc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Mesh</a:t>
            </a:r>
          </a:p>
          <a:p>
            <a:pPr marL="566928" indent="-457200">
              <a:lnSpc>
                <a:spcPct val="150000"/>
              </a:lnSpc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Physics</a:t>
            </a:r>
          </a:p>
          <a:p>
            <a:pPr marL="566928" indent="-457200">
              <a:lnSpc>
                <a:spcPct val="150000"/>
              </a:lnSpc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6928" indent="-457200">
              <a:lnSpc>
                <a:spcPct val="150000"/>
              </a:lnSpc>
              <a:buClr>
                <a:schemeClr val="tx1"/>
              </a:buClr>
              <a:buSzPct val="100000"/>
              <a:buFont typeface="+mj-lt"/>
              <a:buAutoNum type="arabicPeriod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6928" indent="-457200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47650" y="154905"/>
            <a:ext cx="2286000" cy="645195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Outline</a:t>
            </a:r>
            <a:endParaRPr lang="en-US" sz="3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8223F-071B-4D5F-A09D-4920BA8B48C4}" type="datetime1">
              <a:rPr lang="en-US" smtClean="0"/>
              <a:t>10/17/2016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6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90650"/>
            <a:ext cx="11506200" cy="5486400"/>
          </a:xfrm>
        </p:spPr>
        <p:txBody>
          <a:bodyPr>
            <a:no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Simulation of </a:t>
            </a:r>
            <a:r>
              <a:rPr lang="en-US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turbulent pipe flow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will be conducted for this lab</a:t>
            </a:r>
          </a:p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Axial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velocity profile, centerline velocity, centerline pressure, and wall shear stress will be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analyzed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Computational fluid dynamics (CFD)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results for friction factor and velocity profile and centerline pressure will be compared to </a:t>
            </a:r>
            <a:r>
              <a:rPr lang="en-US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experimental fluid dynamics (EFD)</a:t>
            </a:r>
          </a:p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lab will cover concept of laminar vs. turbulent flow and developing length for pipe flows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131917"/>
            <a:ext cx="5181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Overview of Pipe Flow </a:t>
            </a:r>
            <a:br>
              <a:rPr lang="en-US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2D306-5C2E-4B06-AA56-CE165455C81D}" type="datetime1">
              <a:rPr lang="en-US" smtClean="0"/>
              <a:t>10/17/2016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3</a:t>
            </a:fld>
            <a:endParaRPr lang="en-US"/>
          </a:p>
        </p:txBody>
      </p:sp>
      <p:pic>
        <p:nvPicPr>
          <p:cNvPr id="8" name="Picture 2" descr="Laminar and Turbulent Flow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617"/>
          <a:stretch/>
        </p:blipFill>
        <p:spPr bwMode="auto">
          <a:xfrm>
            <a:off x="2819400" y="4602849"/>
            <a:ext cx="307657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http://me.queensu.ca/People/Sellens/images/Profil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965" y="3406587"/>
            <a:ext cx="3228975" cy="272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Laminar and Turbulent Flow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675"/>
          <a:stretch/>
        </p:blipFill>
        <p:spPr bwMode="auto">
          <a:xfrm>
            <a:off x="2819400" y="3429000"/>
            <a:ext cx="3076575" cy="109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910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140936"/>
                <a:ext cx="8229600" cy="4421664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Flow in pipe with Reynolds </a:t>
                </a:r>
                <a:r>
                  <a:rPr lang="en-US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number </a:t>
                </a: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(Re)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1800" i="1" dirty="0">
                        <a:latin typeface="Cambria Math"/>
                      </a:rPr>
                      <m:t>𝑅𝑒</m:t>
                    </m:r>
                    <m:r>
                      <a:rPr lang="en-US" sz="1800" i="1" dirty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 dirty="0">
                            <a:latin typeface="Cambria Math"/>
                          </a:rPr>
                          <m:t>𝑈𝐷</m:t>
                        </m:r>
                      </m:num>
                      <m:den>
                        <m:r>
                          <a:rPr lang="en-US" sz="1800" i="1" dirty="0" err="1">
                            <a:latin typeface="Cambria Math"/>
                          </a:rPr>
                          <m:t>𝜈</m:t>
                        </m:r>
                      </m:den>
                    </m:f>
                    <m:r>
                      <a:rPr lang="en-US" sz="1800" i="1" dirty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 dirty="0">
                            <a:latin typeface="Cambria Math"/>
                          </a:rPr>
                          <m:t>𝐼𝑛𝑒𝑟𝑡𝑖𝑎𝑙</m:t>
                        </m:r>
                        <m:r>
                          <a:rPr lang="en-US" sz="1800" i="1" dirty="0">
                            <a:latin typeface="Cambria Math"/>
                          </a:rPr>
                          <m:t> </m:t>
                        </m:r>
                        <m:r>
                          <a:rPr lang="en-US" sz="1800" i="1" dirty="0">
                            <a:latin typeface="Cambria Math"/>
                          </a:rPr>
                          <m:t>𝐹𝑜𝑟𝑐𝑒𝑠</m:t>
                        </m:r>
                      </m:num>
                      <m:den>
                        <m:r>
                          <a:rPr lang="en-US" sz="1800" i="1" dirty="0">
                            <a:latin typeface="Cambria Math"/>
                          </a:rPr>
                          <m:t>𝑉𝑖𝑠𝑐𝑜𝑢𝑠</m:t>
                        </m:r>
                        <m:r>
                          <a:rPr lang="en-US" sz="1800" i="1" dirty="0">
                            <a:latin typeface="Cambria Math"/>
                          </a:rPr>
                          <m:t> </m:t>
                        </m:r>
                        <m:r>
                          <a:rPr lang="en-US" sz="1800" i="1" dirty="0">
                            <a:latin typeface="Cambria Math"/>
                          </a:rPr>
                          <m:t>𝐹𝑜𝑟𝑐𝑒𝑠</m:t>
                        </m:r>
                      </m:den>
                    </m:f>
                  </m:oMath>
                </a14:m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457200" lvl="1" indent="0">
                  <a:buNone/>
                </a:pP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where U is an inflow velocity, D is a diameter of pipe,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/>
                      </a:rPr>
                      <m:t>𝜈</m:t>
                    </m:r>
                  </m:oMath>
                </a14:m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a kinematic viscosity</a:t>
                </a:r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Laminar : Re &lt; 2300</a:t>
                </a:r>
              </a:p>
              <a:p>
                <a:pPr lvl="1"/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Turbulent : Re &gt; 2300</a:t>
                </a:r>
              </a:p>
              <a:p>
                <a:pPr marL="393192" lvl="1" indent="0">
                  <a:buNone/>
                </a:pPr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Turbulent flow features</a:t>
                </a:r>
              </a:p>
              <a:p>
                <a:pPr lvl="1"/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Irregularity</a:t>
                </a:r>
              </a:p>
              <a:p>
                <a:pPr lvl="1"/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Diffusivity</a:t>
                </a:r>
              </a:p>
              <a:p>
                <a:pPr lvl="1"/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Dissipation</a:t>
                </a:r>
              </a:p>
              <a:p>
                <a:pPr lvl="1"/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Energy </a:t>
                </a:r>
                <a:r>
                  <a:rPr lang="en-US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cascade</a:t>
                </a:r>
              </a:p>
              <a:p>
                <a:pPr lvl="1"/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Analysis of turbulent flow</a:t>
                </a:r>
              </a:p>
              <a:p>
                <a:pPr lvl="1"/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Mean value in time vs. space</a:t>
                </a:r>
              </a:p>
              <a:p>
                <a:pPr lvl="1"/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Turbulent model</a:t>
                </a:r>
              </a:p>
              <a:p>
                <a:pPr lvl="2"/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Reynolds stress model (in RANS)</a:t>
                </a:r>
              </a:p>
              <a:p>
                <a:pPr lvl="2"/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k-epsilon model</a:t>
                </a:r>
              </a:p>
              <a:p>
                <a:pPr lvl="1"/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140936"/>
                <a:ext cx="8229600" cy="4421664"/>
              </a:xfrm>
              <a:blipFill rotWithShape="0">
                <a:blip r:embed="rId3"/>
                <a:stretch>
                  <a:fillRect t="-1515" b="-6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" y="272574"/>
            <a:ext cx="4724400" cy="868362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Overview of Pipe Flow</a:t>
            </a:r>
            <a:br>
              <a:rPr lang="en-US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9BA25-DB93-4A6F-BFD0-50F7D7403456}" type="datetime1">
              <a:rPr lang="en-US" smtClean="0"/>
              <a:t>10/17/2016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2" descr="http://images.books24x7.com/bookimages/id_15477/fig22_0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765" y="3601251"/>
            <a:ext cx="3810000" cy="242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www-mdp.eng.cam.ac.uk/web/library/enginfo/aerothermal_dvd_only/aero/fprops/pipeflow/turb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140936"/>
            <a:ext cx="3962400" cy="2292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09600" y="5723128"/>
            <a:ext cx="5612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Flow visualization of transition from laminar to turbulent flow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1671" y="6069642"/>
            <a:ext cx="2773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Turbulent mixing flow in pipe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91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814" y="1219200"/>
            <a:ext cx="11720385" cy="4525963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overall procedure for simulation of pipe flow is shown on chart below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Although we will be making the mesh before we define the physics </a:t>
            </a:r>
            <a:r>
              <a:rPr 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have to know the physics to design appropriate mesh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18" y="197782"/>
            <a:ext cx="2911993" cy="545408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CFD Process</a:t>
            </a:r>
            <a:endParaRPr lang="en-US" sz="3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Canvas 39"/>
          <p:cNvGrpSpPr>
            <a:grpSpLocks/>
          </p:cNvGrpSpPr>
          <p:nvPr/>
        </p:nvGrpSpPr>
        <p:grpSpPr bwMode="auto">
          <a:xfrm>
            <a:off x="2636520" y="2537613"/>
            <a:ext cx="7086600" cy="4348962"/>
            <a:chOff x="0" y="0"/>
            <a:chExt cx="59391" cy="34791"/>
          </a:xfrm>
        </p:grpSpPr>
        <p:sp>
          <p:nvSpPr>
            <p:cNvPr id="6" name="AutoShape 30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59391" cy="347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 Box 40"/>
            <p:cNvSpPr txBox="1">
              <a:spLocks noChangeArrowheads="1"/>
            </p:cNvSpPr>
            <p:nvPr/>
          </p:nvSpPr>
          <p:spPr bwMode="auto">
            <a:xfrm>
              <a:off x="1267" y="404"/>
              <a:ext cx="6479" cy="2541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50" dirty="0">
                  <a:solidFill>
                    <a:srgbClr val="000000"/>
                  </a:solidFill>
                  <a:latin typeface="Arial" panose="020B0604020202020204" pitchFamily="34" charset="0"/>
                  <a:ea typeface="SimSun" pitchFamily="2" charset="-122"/>
                  <a:cs typeface="Arial" panose="020B0604020202020204" pitchFamily="34" charset="0"/>
                </a:rPr>
                <a:t>Geometry</a:t>
              </a:r>
              <a:endParaRPr lang="en-US" altLang="zh-CN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40"/>
            <p:cNvSpPr txBox="1">
              <a:spLocks noChangeArrowheads="1"/>
            </p:cNvSpPr>
            <p:nvPr/>
          </p:nvSpPr>
          <p:spPr bwMode="auto">
            <a:xfrm>
              <a:off x="11428" y="403"/>
              <a:ext cx="9145" cy="2534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50" dirty="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Physics</a:t>
              </a:r>
              <a:endParaRPr lang="en-US" altLang="zh-CN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40"/>
            <p:cNvSpPr txBox="1">
              <a:spLocks noChangeArrowheads="1"/>
            </p:cNvSpPr>
            <p:nvPr/>
          </p:nvSpPr>
          <p:spPr bwMode="auto">
            <a:xfrm>
              <a:off x="24003" y="503"/>
              <a:ext cx="9144" cy="252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5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Mesh</a:t>
              </a:r>
              <a:endParaRPr lang="en-US" altLang="zh-CN" sz="2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40"/>
            <p:cNvSpPr txBox="1">
              <a:spLocks noChangeArrowheads="1"/>
            </p:cNvSpPr>
            <p:nvPr/>
          </p:nvSpPr>
          <p:spPr bwMode="auto">
            <a:xfrm>
              <a:off x="36576" y="503"/>
              <a:ext cx="9144" cy="2521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5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Solution</a:t>
              </a:r>
              <a:endParaRPr lang="en-US" altLang="zh-CN" sz="2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40"/>
            <p:cNvSpPr txBox="1">
              <a:spLocks noChangeArrowheads="1"/>
            </p:cNvSpPr>
            <p:nvPr/>
          </p:nvSpPr>
          <p:spPr bwMode="auto">
            <a:xfrm>
              <a:off x="48704" y="445"/>
              <a:ext cx="9589" cy="2515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5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Results</a:t>
              </a:r>
              <a:endParaRPr lang="en-US" altLang="zh-CN" sz="2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Straight Arrow Connector 42"/>
            <p:cNvSpPr>
              <a:spLocks noChangeShapeType="1"/>
            </p:cNvSpPr>
            <p:nvPr/>
          </p:nvSpPr>
          <p:spPr bwMode="auto">
            <a:xfrm flipV="1">
              <a:off x="7745" y="1670"/>
              <a:ext cx="3683" cy="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Straight Arrow Connector 94"/>
            <p:cNvSpPr>
              <a:spLocks noChangeShapeType="1"/>
            </p:cNvSpPr>
            <p:nvPr/>
          </p:nvSpPr>
          <p:spPr bwMode="auto">
            <a:xfrm flipV="1">
              <a:off x="33147" y="1646"/>
              <a:ext cx="3429" cy="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Straight Arrow Connector 95"/>
            <p:cNvSpPr>
              <a:spLocks noChangeShapeType="1"/>
            </p:cNvSpPr>
            <p:nvPr/>
          </p:nvSpPr>
          <p:spPr bwMode="auto">
            <a:xfrm flipV="1">
              <a:off x="20573" y="1646"/>
              <a:ext cx="3430" cy="2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Straight Arrow Connector 96"/>
            <p:cNvSpPr>
              <a:spLocks noChangeShapeType="1"/>
            </p:cNvSpPr>
            <p:nvPr/>
          </p:nvSpPr>
          <p:spPr bwMode="auto">
            <a:xfrm>
              <a:off x="45720" y="1690"/>
              <a:ext cx="2984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 Box 40"/>
            <p:cNvSpPr txBox="1">
              <a:spLocks noChangeArrowheads="1"/>
            </p:cNvSpPr>
            <p:nvPr/>
          </p:nvSpPr>
          <p:spPr bwMode="auto">
            <a:xfrm>
              <a:off x="0" y="4976"/>
              <a:ext cx="9144" cy="3553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Pipe </a:t>
              </a:r>
              <a:r>
                <a:rPr lang="en-US" altLang="zh-CN" sz="1000" dirty="0">
                  <a:solidFill>
                    <a:srgbClr val="008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(ANSYS Design Modeler)</a:t>
              </a:r>
              <a:endParaRPr lang="en-US" altLang="zh-CN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 Box 40"/>
            <p:cNvSpPr txBox="1">
              <a:spLocks noChangeArrowheads="1"/>
            </p:cNvSpPr>
            <p:nvPr/>
          </p:nvSpPr>
          <p:spPr bwMode="auto">
            <a:xfrm>
              <a:off x="24003" y="5075"/>
              <a:ext cx="9144" cy="3429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50" dirty="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Structure </a:t>
              </a:r>
              <a:r>
                <a:rPr lang="en-US" altLang="zh-CN" sz="1050" dirty="0">
                  <a:solidFill>
                    <a:srgbClr val="008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(ANSYS Mesh)</a:t>
              </a:r>
              <a:endParaRPr lang="en-US" altLang="zh-CN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 Box 40"/>
            <p:cNvSpPr txBox="1">
              <a:spLocks noChangeArrowheads="1"/>
            </p:cNvSpPr>
            <p:nvPr/>
          </p:nvSpPr>
          <p:spPr bwMode="auto">
            <a:xfrm>
              <a:off x="24003" y="8504"/>
              <a:ext cx="9144" cy="3429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50" b="1" i="1" dirty="0" smtClean="0">
                  <a:solidFill>
                    <a:srgbClr val="FF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Non-uniform</a:t>
              </a:r>
              <a:r>
                <a:rPr lang="en-US" altLang="zh-CN" sz="1050" dirty="0" smtClean="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 </a:t>
              </a:r>
              <a:r>
                <a:rPr lang="en-US" altLang="zh-CN" sz="1050" dirty="0">
                  <a:solidFill>
                    <a:srgbClr val="008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(ANSYS Mesh)</a:t>
              </a:r>
              <a:endParaRPr lang="en-US" altLang="zh-CN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Straight Arrow Connector 49"/>
            <p:cNvSpPr>
              <a:spLocks noChangeShapeType="1"/>
            </p:cNvSpPr>
            <p:nvPr/>
          </p:nvSpPr>
          <p:spPr bwMode="auto">
            <a:xfrm>
              <a:off x="4444" y="3037"/>
              <a:ext cx="0" cy="178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Straight Arrow Connector 129"/>
            <p:cNvSpPr>
              <a:spLocks noChangeShapeType="1"/>
            </p:cNvSpPr>
            <p:nvPr/>
          </p:nvSpPr>
          <p:spPr bwMode="auto">
            <a:xfrm>
              <a:off x="28575" y="2789"/>
              <a:ext cx="0" cy="22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Straight Arrow Connector 133"/>
            <p:cNvSpPr>
              <a:spLocks noChangeShapeType="1"/>
            </p:cNvSpPr>
            <p:nvPr/>
          </p:nvSpPr>
          <p:spPr bwMode="auto">
            <a:xfrm flipH="1">
              <a:off x="16001" y="2789"/>
              <a:ext cx="1" cy="21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 Box 40"/>
            <p:cNvSpPr txBox="1">
              <a:spLocks noChangeArrowheads="1"/>
            </p:cNvSpPr>
            <p:nvPr/>
          </p:nvSpPr>
          <p:spPr bwMode="auto">
            <a:xfrm>
              <a:off x="11429" y="4976"/>
              <a:ext cx="9144" cy="3429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900" dirty="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General </a:t>
              </a:r>
              <a:r>
                <a:rPr lang="en-US" altLang="zh-CN" sz="900" dirty="0">
                  <a:solidFill>
                    <a:srgbClr val="008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(ANSYS Fluent - Setup)</a:t>
              </a:r>
              <a:endParaRPr lang="en-US" altLang="zh-CN" sz="9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 Box 40"/>
            <p:cNvSpPr txBox="1">
              <a:spLocks noChangeArrowheads="1"/>
            </p:cNvSpPr>
            <p:nvPr/>
          </p:nvSpPr>
          <p:spPr bwMode="auto">
            <a:xfrm>
              <a:off x="11429" y="7950"/>
              <a:ext cx="9144" cy="3429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Model </a:t>
              </a:r>
              <a:r>
                <a:rPr lang="en-US" altLang="zh-CN" sz="1000" dirty="0">
                  <a:solidFill>
                    <a:srgbClr val="008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(ANSYS Fluent - Setup)</a:t>
              </a:r>
              <a:endParaRPr lang="en-US" altLang="zh-CN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 Box 40"/>
            <p:cNvSpPr txBox="1">
              <a:spLocks noChangeArrowheads="1"/>
            </p:cNvSpPr>
            <p:nvPr/>
          </p:nvSpPr>
          <p:spPr bwMode="auto">
            <a:xfrm>
              <a:off x="11429" y="11374"/>
              <a:ext cx="9144" cy="6285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5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Boundary Conditions </a:t>
              </a:r>
              <a:r>
                <a:rPr lang="en-US" altLang="zh-CN" sz="1050">
                  <a:solidFill>
                    <a:srgbClr val="008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(ANSYS Fluent -Setup)</a:t>
              </a:r>
              <a:endParaRPr lang="en-US" altLang="zh-CN" sz="2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 Box 40"/>
            <p:cNvSpPr txBox="1">
              <a:spLocks noChangeArrowheads="1"/>
            </p:cNvSpPr>
            <p:nvPr/>
          </p:nvSpPr>
          <p:spPr bwMode="auto">
            <a:xfrm>
              <a:off x="11430" y="17552"/>
              <a:ext cx="9144" cy="571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50" dirty="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Reference Values </a:t>
              </a:r>
              <a:r>
                <a:rPr lang="en-US" altLang="zh-CN" sz="1050" dirty="0">
                  <a:solidFill>
                    <a:srgbClr val="008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(ANSYS Fluent - Setup)</a:t>
              </a:r>
              <a:endParaRPr lang="en-US" altLang="zh-CN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 Box 40"/>
            <p:cNvSpPr txBox="1">
              <a:spLocks noChangeArrowheads="1"/>
            </p:cNvSpPr>
            <p:nvPr/>
          </p:nvSpPr>
          <p:spPr bwMode="auto">
            <a:xfrm>
              <a:off x="1806" y="11952"/>
              <a:ext cx="7549" cy="2386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100" b="1" i="1" dirty="0" smtClean="0">
                  <a:solidFill>
                    <a:srgbClr val="FF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Turbulent</a:t>
              </a:r>
              <a:endParaRPr lang="en-US" altLang="zh-CN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 Box 40"/>
            <p:cNvSpPr txBox="1">
              <a:spLocks noChangeArrowheads="1"/>
            </p:cNvSpPr>
            <p:nvPr/>
          </p:nvSpPr>
          <p:spPr bwMode="auto">
            <a:xfrm>
              <a:off x="36578" y="4975"/>
              <a:ext cx="9142" cy="695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50" dirty="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Solution Methods </a:t>
              </a:r>
              <a:r>
                <a:rPr lang="en-US" altLang="zh-CN" sz="1050" dirty="0">
                  <a:solidFill>
                    <a:srgbClr val="008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(ANSYS Fluent  - Solution)</a:t>
              </a:r>
              <a:endParaRPr lang="en-US" altLang="zh-CN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 Box 40"/>
            <p:cNvSpPr txBox="1">
              <a:spLocks noChangeArrowheads="1"/>
            </p:cNvSpPr>
            <p:nvPr/>
          </p:nvSpPr>
          <p:spPr bwMode="auto">
            <a:xfrm>
              <a:off x="36575" y="10970"/>
              <a:ext cx="9183" cy="435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00" dirty="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Monitors </a:t>
              </a:r>
              <a:r>
                <a:rPr lang="en-US" altLang="zh-CN" sz="1000" dirty="0">
                  <a:solidFill>
                    <a:srgbClr val="008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(ANSYS Fluent - Solution)</a:t>
              </a:r>
              <a:endParaRPr lang="en-US" altLang="zh-CN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Text Box 40"/>
            <p:cNvSpPr txBox="1">
              <a:spLocks noChangeArrowheads="1"/>
            </p:cNvSpPr>
            <p:nvPr/>
          </p:nvSpPr>
          <p:spPr bwMode="auto">
            <a:xfrm>
              <a:off x="11430" y="23273"/>
              <a:ext cx="9144" cy="6016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50" dirty="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Solution Initialization </a:t>
              </a:r>
              <a:r>
                <a:rPr lang="en-US" altLang="zh-CN" sz="1050" dirty="0">
                  <a:solidFill>
                    <a:srgbClr val="008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(ANSYS Fluent -Solution)</a:t>
              </a:r>
              <a:endParaRPr lang="en-US" altLang="zh-CN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Straight Arrow Connector 144"/>
            <p:cNvSpPr>
              <a:spLocks noChangeShapeType="1"/>
            </p:cNvSpPr>
            <p:nvPr/>
          </p:nvSpPr>
          <p:spPr bwMode="auto">
            <a:xfrm>
              <a:off x="41148" y="2789"/>
              <a:ext cx="1" cy="21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Text Box 40"/>
            <p:cNvSpPr txBox="1">
              <a:spLocks noChangeArrowheads="1"/>
            </p:cNvSpPr>
            <p:nvPr/>
          </p:nvSpPr>
          <p:spPr bwMode="auto">
            <a:xfrm>
              <a:off x="49149" y="5075"/>
              <a:ext cx="9144" cy="4572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50" dirty="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Plots </a:t>
              </a:r>
              <a:r>
                <a:rPr lang="en-US" altLang="zh-CN" sz="1050" dirty="0">
                  <a:solidFill>
                    <a:srgbClr val="008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(ANSYS Fluent- Results)</a:t>
              </a:r>
              <a:endParaRPr lang="en-US" altLang="zh-CN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6" name="Text Box 40"/>
            <p:cNvSpPr txBox="1">
              <a:spLocks noChangeArrowheads="1"/>
            </p:cNvSpPr>
            <p:nvPr/>
          </p:nvSpPr>
          <p:spPr bwMode="auto">
            <a:xfrm>
              <a:off x="49149" y="9646"/>
              <a:ext cx="9144" cy="6813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050" dirty="0">
                  <a:solidFill>
                    <a:srgbClr val="000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Graphics and Animations </a:t>
              </a:r>
              <a:r>
                <a:rPr lang="en-US" altLang="zh-CN" sz="1050" dirty="0">
                  <a:solidFill>
                    <a:srgbClr val="008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(ANSYS Fluent- Results</a:t>
              </a:r>
              <a:r>
                <a:rPr lang="en-US" altLang="zh-CN" sz="1050" dirty="0" smtClean="0">
                  <a:solidFill>
                    <a:srgbClr val="008000"/>
                  </a:solidFill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)</a:t>
              </a:r>
              <a:endParaRPr lang="en-US" altLang="zh-CN" dirty="0">
                <a:latin typeface="Arial" panose="020B0604020202020204" pitchFamily="34" charset="0"/>
                <a:ea typeface="SimSun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4097" name="Straight Arrow Connector 147"/>
            <p:cNvSpPr>
              <a:spLocks noChangeShapeType="1"/>
            </p:cNvSpPr>
            <p:nvPr/>
          </p:nvSpPr>
          <p:spPr bwMode="auto">
            <a:xfrm>
              <a:off x="53721" y="2789"/>
              <a:ext cx="0" cy="22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98" name="Straight Arrow Connector 355"/>
            <p:cNvSpPr>
              <a:spLocks noChangeShapeType="1"/>
            </p:cNvSpPr>
            <p:nvPr/>
          </p:nvSpPr>
          <p:spPr bwMode="auto">
            <a:xfrm flipH="1">
              <a:off x="5715" y="9646"/>
              <a:ext cx="5715" cy="22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099" name="Date Placeholder 409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70E3D-0490-44C7-B8C6-B3A5A93DF5FA}" type="datetime1">
              <a:rPr lang="en-US" smtClean="0"/>
              <a:t>10/17/2016</a:t>
            </a:fld>
            <a:endParaRPr lang="en-US"/>
          </a:p>
        </p:txBody>
      </p:sp>
      <p:sp>
        <p:nvSpPr>
          <p:cNvPr id="4100" name="Slide Number Placeholder 409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58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035" y="116508"/>
            <a:ext cx="7100176" cy="703583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ANSYS Design Modeler (Geometry)</a:t>
            </a:r>
            <a:endParaRPr lang="en-US" sz="3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391237"/>
              </p:ext>
            </p:extLst>
          </p:nvPr>
        </p:nvGraphicFramePr>
        <p:xfrm>
          <a:off x="659250" y="3057090"/>
          <a:ext cx="4545358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89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584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Parameter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Radius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pipe, R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0.02619 m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Diameter of pipe, D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0.05238 m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Length of pipe, L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6.096 </a:t>
                      </a: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5943600" y="1366975"/>
            <a:ext cx="5323988" cy="2141794"/>
            <a:chOff x="1600200" y="1828800"/>
            <a:chExt cx="6038717" cy="2394026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1700" y="1828800"/>
              <a:ext cx="4800600" cy="1714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8" name="Straight Connector 7"/>
            <p:cNvCxnSpPr/>
            <p:nvPr/>
          </p:nvCxnSpPr>
          <p:spPr>
            <a:xfrm>
              <a:off x="2667000" y="2686050"/>
              <a:ext cx="0" cy="12763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477000" y="2686050"/>
              <a:ext cx="0" cy="12763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2667000" y="3657600"/>
              <a:ext cx="3810000" cy="0"/>
            </a:xfrm>
            <a:prstGeom prst="straightConnector1">
              <a:avLst/>
            </a:prstGeom>
            <a:ln>
              <a:headEnd type="stealth"/>
              <a:tailEnd type="stealt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419600" y="3809999"/>
              <a:ext cx="354913" cy="4128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H="1">
              <a:off x="1600200" y="2686050"/>
              <a:ext cx="1066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1648146" y="1905000"/>
              <a:ext cx="1066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2057400" y="1905000"/>
              <a:ext cx="0" cy="781050"/>
            </a:xfrm>
            <a:prstGeom prst="straightConnector1">
              <a:avLst/>
            </a:prstGeom>
            <a:ln>
              <a:headEnd type="stealth"/>
              <a:tailEnd type="stealt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1628454" y="2110859"/>
              <a:ext cx="398549" cy="4128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7162800" y="1905000"/>
              <a:ext cx="0" cy="1490663"/>
            </a:xfrm>
            <a:prstGeom prst="straightConnector1">
              <a:avLst/>
            </a:prstGeom>
            <a:ln>
              <a:headEnd type="stealth"/>
              <a:tailEnd type="stealt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6524946" y="3395662"/>
              <a:ext cx="1066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6524946" y="1904999"/>
              <a:ext cx="1066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7240368" y="2501384"/>
              <a:ext cx="398549" cy="4128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269077" y="1316541"/>
            <a:ext cx="5228321" cy="2133600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Symmetric property of the flow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is used to create </a:t>
            </a:r>
            <a:r>
              <a:rPr 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2D representation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of the 3D pipe flow</a:t>
            </a: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447459" y="3901647"/>
            <a:ext cx="4202180" cy="2253820"/>
            <a:chOff x="4751439" y="3703262"/>
            <a:chExt cx="4202180" cy="225382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5686692" y="4087834"/>
              <a:ext cx="0" cy="941365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686692" y="4087834"/>
              <a:ext cx="231430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5686692" y="5029199"/>
              <a:ext cx="2314308" cy="0"/>
            </a:xfrm>
            <a:prstGeom prst="line">
              <a:avLst/>
            </a:prstGeom>
            <a:ln w="3810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8001000" y="4087834"/>
              <a:ext cx="0" cy="941365"/>
            </a:xfrm>
            <a:prstGeom prst="line">
              <a:avLst/>
            </a:prstGeom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4996267" y="4367986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Inlet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153400" y="4367986"/>
              <a:ext cx="8002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Outlet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611836" y="3703262"/>
              <a:ext cx="6447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Wall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504039" y="5151120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Center</a:t>
              </a:r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flipV="1">
              <a:off x="6215300" y="4648200"/>
              <a:ext cx="1257092" cy="586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6611836" y="4224936"/>
              <a:ext cx="6944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Flow</a:t>
              </a:r>
            </a:p>
          </p:txBody>
        </p:sp>
        <p:sp>
          <p:nvSpPr>
            <p:cNvPr id="3" name="Arc 2"/>
            <p:cNvSpPr/>
            <p:nvPr/>
          </p:nvSpPr>
          <p:spPr>
            <a:xfrm>
              <a:off x="4751439" y="4101316"/>
              <a:ext cx="2944761" cy="1855766"/>
            </a:xfrm>
            <a:prstGeom prst="arc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5DF4-858B-4C8B-8F74-36846CFBBAE6}" type="datetime1">
              <a:rPr lang="en-US" smtClean="0"/>
              <a:t>10/17/2016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32267" y="5334219"/>
            <a:ext cx="51641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=location of the EFD pressure tab #4, </a:t>
            </a:r>
          </a:p>
          <a:p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and will be treated as an </a:t>
            </a:r>
            <a:r>
              <a:rPr lang="en-US" sz="1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outlet</a:t>
            </a:r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in CFD</a:t>
            </a:r>
            <a:endParaRPr lang="en-US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3200400" y="4423322"/>
            <a:ext cx="990600" cy="80426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94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5" y="762000"/>
            <a:ext cx="10846292" cy="4525963"/>
          </a:xfrm>
        </p:spPr>
        <p:txBody>
          <a:bodyPr>
            <a:normAutofit/>
          </a:bodyPr>
          <a:lstStyle/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Previously, in Pre-lab1, uniform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grid distribution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was used for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laminar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Velocity profile of turbulent flow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need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more resolution near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the wall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because of its </a:t>
            </a:r>
            <a:r>
              <a:rPr lang="en-US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larger velocity gradient (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𝑑𝑢/𝑑𝑟)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near the wall than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 laminar flow</a:t>
            </a:r>
          </a:p>
          <a:p>
            <a:r>
              <a:rPr lang="en-US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Non-uniform mesh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is better for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the turbulent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flow </a:t>
            </a:r>
          </a:p>
          <a:p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-95250" y="-66675"/>
            <a:ext cx="3200400" cy="11430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ANSYS Mesh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DD320-96A5-4DA1-AB7F-F43B43AF2A53}" type="datetime1">
              <a:rPr lang="en-US" smtClean="0"/>
              <a:t>10/17/2016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7</a:t>
            </a:fld>
            <a:endParaRPr lang="en-US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0180" y="3080658"/>
            <a:ext cx="3200400" cy="140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071457"/>
            <a:ext cx="3200400" cy="1408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71868" y="4484646"/>
            <a:ext cx="3439762" cy="206751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276600" y="2620429"/>
            <a:ext cx="1382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Laminar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04300" y="2623794"/>
            <a:ext cx="15788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Turbulent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45660" y="4485179"/>
            <a:ext cx="3437990" cy="206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59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936259"/>
                <a:ext cx="12039600" cy="3657600"/>
              </a:xfrm>
            </p:spPr>
            <p:txBody>
              <a:bodyPr>
                <a:noAutofit/>
              </a:bodyPr>
              <a:lstStyle/>
              <a:p>
                <a:r>
                  <a:rPr lang="en-US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Turbulent </a:t>
                </a:r>
                <a:r>
                  <a:rPr lang="en-US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flow</a:t>
                </a:r>
              </a:p>
              <a:p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Air </a:t>
                </a:r>
                <a:r>
                  <a:rPr lang="en-US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properties </a:t>
                </a:r>
                <a:r>
                  <a:rPr lang="en-US" sz="1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(Need to be extracted from the EFD)</a:t>
                </a:r>
                <a:endParaRPr lang="en-US" sz="18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Boundary Conditions (BC</a:t>
                </a: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1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(Need to be extracted from </a:t>
                </a:r>
                <a:r>
                  <a:rPr lang="en-US" sz="1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the EFD</a:t>
                </a:r>
                <a:r>
                  <a:rPr lang="en-US" sz="1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US" sz="18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No-slip: velocities </a:t>
                </a:r>
                <a:r>
                  <a:rPr lang="en-US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and pressure </a:t>
                </a: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gradient </a:t>
                </a:r>
                <a:r>
                  <a:rPr lang="en-US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is zero </a:t>
                </a: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800" i="1" baseline="-25000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i="1">
                        <a:latin typeface="Cambria Math"/>
                      </a:rPr>
                      <m:t>=0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800" i="1">
                        <a:latin typeface="Cambria Math"/>
                      </a:rPr>
                      <m:t>𝑣</m:t>
                    </m:r>
                    <m:r>
                      <a:rPr lang="en-US" sz="1800" i="1" baseline="-2500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800" i="1">
                        <a:latin typeface="Cambria Math"/>
                      </a:rPr>
                      <m:t>=0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/>
                          </a:rPr>
                          <m:t>𝑑𝑝</m:t>
                        </m:r>
                      </m:num>
                      <m:den>
                        <m:r>
                          <a:rPr lang="en-US" sz="1800" i="1">
                            <a:latin typeface="Cambria Math"/>
                          </a:rPr>
                          <m:t>𝑑𝑟</m:t>
                        </m:r>
                      </m:den>
                    </m:f>
                    <m:r>
                      <a:rPr lang="en-US" sz="1800" i="1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r>
                  <a:rPr lang="en-US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Symmetric</a:t>
                </a: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: radial velocity </a:t>
                </a:r>
                <a:r>
                  <a:rPr lang="en-US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and gradients </a:t>
                </a: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of axial velocity and pressure are zero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 dirty="0">
                            <a:latin typeface="Cambria Math"/>
                          </a:rPr>
                          <m:t>𝑑</m:t>
                        </m:r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sz="1800" i="1" baseline="-25000" dirty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1800" i="1" dirty="0" err="1">
                            <a:latin typeface="Cambria Math"/>
                          </a:rPr>
                          <m:t>𝑑𝑟</m:t>
                        </m:r>
                      </m:den>
                    </m:f>
                    <m:r>
                      <a:rPr lang="en-US" sz="1800" i="1" dirty="0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𝑣</m:t>
                    </m:r>
                    <m:r>
                      <a:rPr lang="en-US" sz="1800" i="1" baseline="-2500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800" i="1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/>
                          </a:rPr>
                          <m:t>𝑑𝑝</m:t>
                        </m:r>
                      </m:num>
                      <m:den>
                        <m:r>
                          <a:rPr lang="en-US" sz="1800" i="1">
                            <a:latin typeface="Cambria Math"/>
                          </a:rPr>
                          <m:t>𝑑𝑟</m:t>
                        </m:r>
                      </m:den>
                    </m:f>
                    <m:r>
                      <a:rPr lang="en-US" sz="1800" i="1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 lvl="1"/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Inlet velocity: uniform constant velocity (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800" i="1" baseline="-25000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i="1" dirty="0">
                        <a:latin typeface="Cambria Math"/>
                      </a:rPr>
                      <m:t>=</m:t>
                    </m:r>
                    <m:r>
                      <a:rPr lang="en-US" sz="1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𝑴𝒆𝒂𝒏</m:t>
                    </m:r>
                    <m:r>
                      <a:rPr lang="en-US" sz="1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𝑬𝑭𝑫</m:t>
                    </m:r>
                    <m:r>
                      <a:rPr lang="en-US" sz="1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𝒊𝒏𝒍𝒆𝒕</m:t>
                    </m:r>
                    <m:r>
                      <a:rPr lang="en-US" sz="1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𝒗𝒆𝒍𝒐𝒄𝒊𝒕𝒚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 [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],</m:t>
                    </m:r>
                    <m:r>
                      <a:rPr lang="en-US" sz="1800" i="1">
                        <a:latin typeface="Cambria Math"/>
                      </a:rPr>
                      <m:t>𝑣</m:t>
                    </m:r>
                    <m:r>
                      <a:rPr lang="en-US" sz="1800" i="1" baseline="-2500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800" i="1">
                        <a:latin typeface="Cambria Math"/>
                      </a:rPr>
                      <m:t>=0</m:t>
                    </m:r>
                    <m:r>
                      <a:rPr lang="en-US" sz="1800" i="1" dirty="0">
                        <a:latin typeface="Cambria Math"/>
                      </a:rPr>
                      <m:t>,</m:t>
                    </m:r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/>
                          </a:rPr>
                          <m:t>𝑑𝑝</m:t>
                        </m:r>
                      </m:num>
                      <m:den>
                        <m:r>
                          <a:rPr lang="en-US" sz="1800" i="1">
                            <a:latin typeface="Cambria Math"/>
                          </a:rPr>
                          <m:t>𝑑𝑟</m:t>
                        </m:r>
                      </m:den>
                    </m:f>
                    <m:r>
                      <a:rPr lang="en-US" sz="1800" i="1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 lvl="1"/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Outlet: (gauge) pressure is imposed to the boundary </a:t>
                </a:r>
                <a:r>
                  <a:rPr lang="en-US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 dirty="0">
                            <a:latin typeface="Cambria Math"/>
                          </a:rPr>
                          <m:t>𝑑</m:t>
                        </m:r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sz="1800" i="1" baseline="-25000" dirty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1800" i="1" dirty="0" err="1">
                            <a:latin typeface="Cambria Math"/>
                          </a:rPr>
                          <m:t>𝑑</m:t>
                        </m:r>
                        <m:r>
                          <a:rPr lang="en-US" sz="1800" i="1" dirty="0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n-US" sz="1800" i="1" dirty="0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 dirty="0">
                            <a:latin typeface="Cambria Math"/>
                          </a:rPr>
                          <m:t>𝑑𝑣</m:t>
                        </m:r>
                        <m:r>
                          <a:rPr lang="en-US" sz="1800" i="1" baseline="-25000" dirty="0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1800" i="1" dirty="0" err="1">
                            <a:latin typeface="Cambria Math"/>
                          </a:rPr>
                          <m:t>𝑑</m:t>
                        </m:r>
                        <m:r>
                          <a:rPr lang="en-US" sz="1800" i="1" dirty="0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n-US" sz="1800" i="1" dirty="0"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/>
                      </a:rPr>
                      <m:t>𝑝</m:t>
                    </m:r>
                    <m:r>
                      <a:rPr lang="en-US" sz="1800" i="1" dirty="0">
                        <a:latin typeface="Cambria Math"/>
                      </a:rPr>
                      <m:t>=</m:t>
                    </m:r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𝑔𝑎𝑢𝑔𝑒</m:t>
                        </m:r>
                      </m:sub>
                    </m:sSub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800" b="1" i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EFD tab 4 pressure</a:t>
                </a:r>
                <a:r>
                  <a:rPr lang="en-US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936259"/>
                <a:ext cx="12039600" cy="3657600"/>
              </a:xfrm>
              <a:blipFill rotWithShape="0">
                <a:blip r:embed="rId3"/>
                <a:stretch>
                  <a:fillRect t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Connector 58"/>
          <p:cNvCxnSpPr/>
          <p:nvPr/>
        </p:nvCxnSpPr>
        <p:spPr>
          <a:xfrm>
            <a:off x="6945398" y="4468238"/>
            <a:ext cx="0" cy="941365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945398" y="4468237"/>
            <a:ext cx="23143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6945398" y="5409602"/>
            <a:ext cx="2314308" cy="0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116382" y="4536381"/>
            <a:ext cx="1895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Inlet – </a:t>
            </a:r>
            <a:endParaRPr lang="en-US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Velocity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inlet BC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9340720" y="4594821"/>
            <a:ext cx="21062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Outlet – </a:t>
            </a:r>
            <a:endParaRPr lang="en-US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Pressure </a:t>
            </a:r>
            <a:r>
              <a:rPr lang="en-US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outlet BC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159872" y="4117104"/>
            <a:ext cx="1971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Wall – No slip BC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691650" y="5462413"/>
            <a:ext cx="2877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Center – Axisymmetric BC</a:t>
            </a:r>
          </a:p>
        </p:txBody>
      </p:sp>
      <p:cxnSp>
        <p:nvCxnSpPr>
          <p:cNvPr id="66" name="Straight Arrow Connector 65"/>
          <p:cNvCxnSpPr/>
          <p:nvPr/>
        </p:nvCxnSpPr>
        <p:spPr>
          <a:xfrm flipV="1">
            <a:off x="7474006" y="5028603"/>
            <a:ext cx="1257092" cy="58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870543" y="4605339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Flow</a:t>
            </a:r>
          </a:p>
        </p:txBody>
      </p:sp>
      <p:cxnSp>
        <p:nvCxnSpPr>
          <p:cNvPr id="72" name="Straight Connector 71"/>
          <p:cNvCxnSpPr/>
          <p:nvPr/>
        </p:nvCxnSpPr>
        <p:spPr>
          <a:xfrm>
            <a:off x="9259706" y="4462373"/>
            <a:ext cx="0" cy="941365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-200026" y="-120454"/>
            <a:ext cx="5762625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ANSYS </a:t>
            </a:r>
            <a:r>
              <a:rPr lang="en-US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Fluent – Physics</a:t>
            </a:r>
          </a:p>
        </p:txBody>
      </p:sp>
      <p:sp>
        <p:nvSpPr>
          <p:cNvPr id="16" name="Arc 15"/>
          <p:cNvSpPr/>
          <p:nvPr/>
        </p:nvSpPr>
        <p:spPr>
          <a:xfrm>
            <a:off x="6001626" y="4481719"/>
            <a:ext cx="2944761" cy="1855766"/>
          </a:xfrm>
          <a:prstGeom prst="arc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/>
          <p:cNvSpPr/>
          <p:nvPr/>
        </p:nvSpPr>
        <p:spPr>
          <a:xfrm flipV="1">
            <a:off x="6007082" y="4487287"/>
            <a:ext cx="2944761" cy="1855766"/>
          </a:xfrm>
          <a:prstGeom prst="arc">
            <a:avLst/>
          </a:prstGeom>
          <a:ln w="158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8951842" y="5117720"/>
            <a:ext cx="0" cy="50025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Line Callout 1 7"/>
              <p:cNvSpPr/>
              <p:nvPr/>
            </p:nvSpPr>
            <p:spPr>
              <a:xfrm>
                <a:off x="9060343" y="5819908"/>
                <a:ext cx="2667000" cy="555637"/>
              </a:xfrm>
              <a:prstGeom prst="borderCallout1">
                <a:avLst>
                  <a:gd name="adj1" fmla="val -1461"/>
                  <a:gd name="adj2" fmla="val 1150"/>
                  <a:gd name="adj3" fmla="val -79228"/>
                  <a:gd name="adj4" fmla="val -4221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Zero slop at center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i="1" baseline="-25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𝑑𝑟</m:t>
                        </m:r>
                      </m:den>
                    </m:f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</a:rPr>
                      <m:t>=0</m:t>
                    </m:r>
                  </m:oMath>
                </a14:m>
                <a:endPara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Line Callout 1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0343" y="5819908"/>
                <a:ext cx="2667000" cy="555637"/>
              </a:xfrm>
              <a:prstGeom prst="borderCallout1">
                <a:avLst>
                  <a:gd name="adj1" fmla="val -1461"/>
                  <a:gd name="adj2" fmla="val 1150"/>
                  <a:gd name="adj3" fmla="val -79228"/>
                  <a:gd name="adj4" fmla="val -4221"/>
                </a:avLst>
              </a:prstGeom>
              <a:blipFill rotWithShape="0">
                <a:blip r:embed="rId4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>
            <a:off x="9259707" y="5403737"/>
            <a:ext cx="1043547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6945398" y="3934838"/>
            <a:ext cx="0" cy="527535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691649" y="3934838"/>
            <a:ext cx="2471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998453" y="5115578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AEB3-820D-4E87-BBC4-A1CAB2DD5187}" type="datetime1">
              <a:rPr lang="en-US" smtClean="0"/>
              <a:t>10/17/2016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8</a:t>
            </a:fld>
            <a:endParaRPr lang="en-US"/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8" t="2022" r="2040" b="2005"/>
          <a:stretch/>
        </p:blipFill>
        <p:spPr bwMode="auto">
          <a:xfrm>
            <a:off x="938061" y="3934838"/>
            <a:ext cx="3603652" cy="22176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717874" y="6201564"/>
            <a:ext cx="4553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“CFD Input” tab in “EFD Lab 2 Data Reduction Sheet”</a:t>
            </a:r>
            <a:endParaRPr lang="en-US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2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415" y="1391584"/>
            <a:ext cx="6320585" cy="589616"/>
          </a:xfrm>
        </p:spPr>
        <p:txBody>
          <a:bodyPr>
            <a:no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Validation of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wall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friction factor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66943" y="-110557"/>
            <a:ext cx="5156528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ANSYS </a:t>
            </a:r>
            <a:r>
              <a:rPr lang="en-US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Fluent –</a:t>
            </a:r>
            <a:r>
              <a:rPr lang="en-US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169C3-211F-441F-9F95-90C1402CCA9F}" type="datetime1">
              <a:rPr lang="en-US" smtClean="0"/>
              <a:t>10/17/2016</a:t>
            </a:fld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5151-DDD7-4A09-A0D3-95676CFFB807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396235"/>
              </p:ext>
            </p:extLst>
          </p:nvPr>
        </p:nvGraphicFramePr>
        <p:xfrm>
          <a:off x="1385642" y="1784488"/>
          <a:ext cx="3092451" cy="73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0817">
                  <a:extLst>
                    <a:ext uri="{9D8B030D-6E8A-4147-A177-3AD203B41FA5}">
                      <a16:colId xmlns:a16="http://schemas.microsoft.com/office/drawing/2014/main" xmlns="" val="526410731"/>
                    </a:ext>
                  </a:extLst>
                </a:gridCol>
                <a:gridCol w="1030817">
                  <a:extLst>
                    <a:ext uri="{9D8B030D-6E8A-4147-A177-3AD203B41FA5}">
                      <a16:colId xmlns:a16="http://schemas.microsoft.com/office/drawing/2014/main" xmlns="" val="3878355012"/>
                    </a:ext>
                  </a:extLst>
                </a:gridCol>
                <a:gridCol w="1030817">
                  <a:extLst>
                    <a:ext uri="{9D8B030D-6E8A-4147-A177-3AD203B41FA5}">
                      <a16:colId xmlns:a16="http://schemas.microsoft.com/office/drawing/2014/main" xmlns="" val="41684984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Factor</a:t>
                      </a:r>
                      <a:r>
                        <a:rPr lang="en-US" sz="1600" u="none" strike="noStrike" baseline="-25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Factor</a:t>
                      </a:r>
                      <a:r>
                        <a:rPr lang="en-US" sz="1600" u="none" strike="noStrike" baseline="-25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%Error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945140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0.01745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0.01801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9929128"/>
                  </a:ext>
                </a:extLst>
              </a:tr>
            </a:tbl>
          </a:graphicData>
        </a:graphic>
      </p:graphicFrame>
      <p:sp>
        <p:nvSpPr>
          <p:cNvPr id="34" name="Content Placeholder 2"/>
          <p:cNvSpPr txBox="1">
            <a:spLocks/>
          </p:cNvSpPr>
          <p:nvPr/>
        </p:nvSpPr>
        <p:spPr>
          <a:xfrm>
            <a:off x="537415" y="2878477"/>
            <a:ext cx="8454185" cy="589616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Validation of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velocity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profile at the developed region and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pressure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distribution</a:t>
            </a: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33" b="18268"/>
          <a:stretch/>
        </p:blipFill>
        <p:spPr>
          <a:xfrm>
            <a:off x="228600" y="3468093"/>
            <a:ext cx="5791200" cy="2769634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33" b="15831"/>
          <a:stretch/>
        </p:blipFill>
        <p:spPr>
          <a:xfrm>
            <a:off x="5946731" y="3468093"/>
            <a:ext cx="5613818" cy="2816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05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2864</TotalTime>
  <Words>889</Words>
  <Application>Microsoft Office PowerPoint</Application>
  <PresentationFormat>Widescreen</PresentationFormat>
  <Paragraphs>209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黑体</vt:lpstr>
      <vt:lpstr>SimSun</vt:lpstr>
      <vt:lpstr>Arial</vt:lpstr>
      <vt:lpstr>Calibri</vt:lpstr>
      <vt:lpstr>Cambria Math</vt:lpstr>
      <vt:lpstr>Lucida Sans Unicode</vt:lpstr>
      <vt:lpstr>Verdana</vt:lpstr>
      <vt:lpstr>Wingdings</vt:lpstr>
      <vt:lpstr>Wingdings 2</vt:lpstr>
      <vt:lpstr>Wingdings 3</vt:lpstr>
      <vt:lpstr>Concourse</vt:lpstr>
      <vt:lpstr>CFD Lab 1  Simulation of Turbulent Pipe Flow  Created by Seong Mo Yeon, Timur Dogan  Edited by Michael Conger, Dong-Hwan Kim  </vt:lpstr>
      <vt:lpstr>Outline</vt:lpstr>
      <vt:lpstr>Overview of Pipe Flow  </vt:lpstr>
      <vt:lpstr>Overview of Pipe Flow </vt:lpstr>
      <vt:lpstr>CFD Process</vt:lpstr>
      <vt:lpstr>ANSYS Design Modeler (Geometry)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Company>IIHR - Hydroscience &amp;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syeon</dc:creator>
  <cp:lastModifiedBy>Kim, Dong-Hwan</cp:lastModifiedBy>
  <cp:revision>357</cp:revision>
  <cp:lastPrinted>2016-10-10T22:51:10Z</cp:lastPrinted>
  <dcterms:created xsi:type="dcterms:W3CDTF">2013-09-30T22:31:04Z</dcterms:created>
  <dcterms:modified xsi:type="dcterms:W3CDTF">2016-10-17T21:51:51Z</dcterms:modified>
</cp:coreProperties>
</file>