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handoutMasterIdLst>
    <p:handoutMasterId r:id="rId13"/>
  </p:handoutMasterIdLst>
  <p:sldIdLst>
    <p:sldId id="256" r:id="rId2"/>
    <p:sldId id="260" r:id="rId3"/>
    <p:sldId id="264" r:id="rId4"/>
    <p:sldId id="263" r:id="rId5"/>
    <p:sldId id="268" r:id="rId6"/>
    <p:sldId id="276" r:id="rId7"/>
    <p:sldId id="274" r:id="rId8"/>
    <p:sldId id="277" r:id="rId9"/>
    <p:sldId id="270" r:id="rId10"/>
    <p:sldId id="278" r:id="rId11"/>
    <p:sldId id="27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3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r">
              <a:defRPr sz="1200"/>
            </a:lvl1pPr>
          </a:lstStyle>
          <a:p>
            <a:fld id="{F65F6A47-652C-4D91-B20C-96A13EFFFEF1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r">
              <a:defRPr sz="1200"/>
            </a:lvl1pPr>
          </a:lstStyle>
          <a:p>
            <a:fld id="{95AB2EB3-9698-4370-BC4E-F8769CDA0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5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feature=player_detailpage&amp;v=6OgKJlV0QUw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outu.be/GDgTwadkJ50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276600"/>
            <a:ext cx="7059079" cy="17248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CFD Lab 1</a:t>
            </a:r>
            <a:br>
              <a:rPr lang="en-US" sz="6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Simulation of Turbulent Pipe Flow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 smtClean="0">
                <a:effectLst/>
              </a:rPr>
              <a:t>Seong Mo Yeon, and Timur Dogan</a:t>
            </a:r>
            <a:br>
              <a:rPr lang="en-US" sz="2000" b="0" dirty="0" smtClean="0">
                <a:effectLst/>
              </a:rPr>
            </a:br>
            <a:r>
              <a:rPr lang="en-US" sz="2000" b="0" dirty="0">
                <a:effectLst/>
              </a:rPr>
              <a:t/>
            </a:r>
            <a:br>
              <a:rPr lang="en-US" sz="2000" b="0" dirty="0">
                <a:effectLst/>
              </a:rPr>
            </a:br>
            <a:r>
              <a:rPr lang="en-US" sz="2000" b="0" dirty="0" smtClean="0">
                <a:effectLst/>
              </a:rPr>
              <a:t>10/20/2013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6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93"/>
          <a:stretch/>
        </p:blipFill>
        <p:spPr bwMode="auto">
          <a:xfrm>
            <a:off x="3200400" y="1371600"/>
            <a:ext cx="3055546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44799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Validation of wall friction factor</a:t>
            </a:r>
          </a:p>
          <a:p>
            <a:pPr lvl="1"/>
            <a:endParaRPr lang="en-US" sz="1800" dirty="0" smtClean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52400" y="2133600"/>
            <a:ext cx="8915400" cy="447999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/>
              <a:t>Validation of velocity profile at the developed region and pressure distribution</a:t>
            </a:r>
          </a:p>
          <a:p>
            <a:pPr lvl="1"/>
            <a:endParaRPr lang="en-US" sz="1800" dirty="0" smtClean="0"/>
          </a:p>
        </p:txBody>
      </p:sp>
      <p:pic>
        <p:nvPicPr>
          <p:cNvPr id="1032" name="Picture 8" descr="CFD Lab1 Turbulent Pipe Flow Velocity Profiles with EFD d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14" y="2971800"/>
            <a:ext cx="4013928" cy="301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CFD Lab1 Turbulent Pipe Flow Pressure Distribution with EFD da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173" y="2971800"/>
            <a:ext cx="3953248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71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yeon\Desktop\SYS-1.1-3-003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615" y="1552575"/>
            <a:ext cx="27432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4349" y="1524000"/>
            <a:ext cx="27432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013974" y="5907643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Laminar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54655" y="5907643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Turbulent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1093045" y="3807001"/>
            <a:ext cx="2743200" cy="2058865"/>
            <a:chOff x="429841" y="4105368"/>
            <a:chExt cx="3600000" cy="2701923"/>
          </a:xfrm>
        </p:grpSpPr>
        <p:pic>
          <p:nvPicPr>
            <p:cNvPr id="12" name="Picture 11" descr="C:\Users\tdogan\Desktop\CFD Lab\ANSYS CFD LABS\Intermediate\Lab 1-Pipe\Solution\lam_centerline_velocity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841" y="4105368"/>
              <a:ext cx="3600000" cy="2701923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2711083" y="4359314"/>
              <a:ext cx="0" cy="17015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638409" y="5068111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Developing</a:t>
              </a:r>
            </a:p>
            <a:p>
              <a:r>
                <a:rPr lang="en-US" sz="1000" dirty="0" smtClean="0"/>
                <a:t>region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95399" y="5109304"/>
              <a:ext cx="11833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Developed region</a:t>
              </a:r>
              <a:endParaRPr lang="en-US" sz="1000" dirty="0"/>
            </a:p>
          </p:txBody>
        </p:sp>
      </p:grp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5252835" y="3807001"/>
            <a:ext cx="2743200" cy="2058949"/>
            <a:chOff x="4279422" y="4093475"/>
            <a:chExt cx="3600000" cy="2702033"/>
          </a:xfrm>
        </p:grpSpPr>
        <p:pic>
          <p:nvPicPr>
            <p:cNvPr id="17" name="Picture 16" descr="C:\Users\tdogan\Desktop\CFD Lab\ANSYS CFD LABS\Intermediate\Lab 1-Pipe\Solution\turbulen_centerlinevelocity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9422" y="4093475"/>
              <a:ext cx="3600000" cy="2702033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8" name="Straight Connector 17"/>
            <p:cNvCxnSpPr/>
            <p:nvPr/>
          </p:nvCxnSpPr>
          <p:spPr>
            <a:xfrm>
              <a:off x="6324600" y="4774327"/>
              <a:ext cx="0" cy="1219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285938" y="5297301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Developing</a:t>
              </a:r>
            </a:p>
            <a:p>
              <a:r>
                <a:rPr lang="en-US" sz="1000" dirty="0" smtClean="0"/>
                <a:t>region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85938" y="5151190"/>
              <a:ext cx="1183336" cy="246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Developed region</a:t>
              </a:r>
              <a:endParaRPr lang="en-US" sz="1000" dirty="0"/>
            </a:p>
          </p:txBody>
        </p:sp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51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Overview of Pipe Flow </a:t>
            </a:r>
          </a:p>
          <a:p>
            <a:r>
              <a:rPr lang="en-US" sz="2400" dirty="0" smtClean="0"/>
              <a:t>CFD Process</a:t>
            </a:r>
          </a:p>
          <a:p>
            <a:r>
              <a:rPr lang="en-US" sz="2400" dirty="0" smtClean="0"/>
              <a:t>Geometry</a:t>
            </a:r>
          </a:p>
          <a:p>
            <a:r>
              <a:rPr lang="en-US" sz="2400" dirty="0" smtClean="0"/>
              <a:t>Mesh</a:t>
            </a:r>
          </a:p>
          <a:p>
            <a:r>
              <a:rPr lang="en-US" sz="2400" dirty="0" smtClean="0"/>
              <a:t>Physics</a:t>
            </a:r>
          </a:p>
          <a:p>
            <a:r>
              <a:rPr lang="en-US" sz="2400" dirty="0" smtClean="0"/>
              <a:t>Solution </a:t>
            </a:r>
          </a:p>
          <a:p>
            <a:r>
              <a:rPr lang="en-US" sz="2400" dirty="0" smtClean="0"/>
              <a:t>Results</a:t>
            </a:r>
            <a:endParaRPr lang="en-US" sz="2800" dirty="0" smtClean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5029200" cy="5486400"/>
          </a:xfrm>
        </p:spPr>
        <p:txBody>
          <a:bodyPr>
            <a:noAutofit/>
          </a:bodyPr>
          <a:lstStyle/>
          <a:p>
            <a:r>
              <a:rPr lang="en-US" sz="1800" dirty="0" smtClean="0"/>
              <a:t>Simulation of turbulent pipe flow will be conducted for this lab</a:t>
            </a:r>
          </a:p>
          <a:p>
            <a:r>
              <a:rPr lang="en-US" sz="1800" dirty="0" smtClean="0"/>
              <a:t>Axial velocity profiles, centerline velocity, centerline pressure, and wall shear stress will be analyzed</a:t>
            </a:r>
          </a:p>
          <a:p>
            <a:r>
              <a:rPr lang="en-US" sz="1800" dirty="0" smtClean="0"/>
              <a:t>Computational fluid dynamics (CFD) results for friction factor and velocity profile and centerline pressure will be compared to experimental fluid dynamics (EFD)</a:t>
            </a:r>
          </a:p>
          <a:p>
            <a:r>
              <a:rPr lang="en-US" sz="1800" dirty="0" smtClean="0"/>
              <a:t>This lab will cover concept of laminar vs. turbulent flow and developing length for pipe flows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 of Pipe Flow </a:t>
            </a:r>
            <a:br>
              <a:rPr lang="en-US" dirty="0" smtClean="0"/>
            </a:br>
            <a:endParaRPr lang="en-US" sz="3200" dirty="0"/>
          </a:p>
        </p:txBody>
      </p:sp>
      <p:pic>
        <p:nvPicPr>
          <p:cNvPr id="1026" name="Picture 2" descr="Laminar and Turbulent F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780977"/>
            <a:ext cx="3076575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me.queensu.ca/People/Sellens/images/Profil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4" y="3303952"/>
            <a:ext cx="3228975" cy="272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10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4267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1800" dirty="0"/>
                  <a:t>Flow in pipe with Reynolds(Re) number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𝑅𝑒</m:t>
                    </m:r>
                    <m:r>
                      <a:rPr 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𝑈𝐷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𝜈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𝐼𝑛𝑒𝑟𝑡𝑖𝑎𝑙</m:t>
                        </m:r>
                        <m:r>
                          <a:rPr lang="en-US" sz="1800" i="1" dirty="0">
                            <a:latin typeface="Cambria Math"/>
                          </a:rPr>
                          <m:t> </m:t>
                        </m:r>
                        <m:r>
                          <a:rPr lang="en-US" sz="1800" i="1" dirty="0">
                            <a:latin typeface="Cambria Math"/>
                          </a:rPr>
                          <m:t>𝐹𝑜𝑟𝑐𝑒𝑠</m:t>
                        </m:r>
                      </m:num>
                      <m:den>
                        <m:r>
                          <a:rPr lang="en-US" sz="1800" i="1" dirty="0">
                            <a:latin typeface="Cambria Math"/>
                          </a:rPr>
                          <m:t>𝑉𝑖𝑠𝑐𝑜𝑢𝑠</m:t>
                        </m:r>
                        <m:r>
                          <a:rPr lang="en-US" sz="1800" i="1" dirty="0">
                            <a:latin typeface="Cambria Math"/>
                          </a:rPr>
                          <m:t> </m:t>
                        </m:r>
                        <m:r>
                          <a:rPr lang="en-US" sz="1800" i="1" dirty="0">
                            <a:latin typeface="Cambria Math"/>
                          </a:rPr>
                          <m:t>𝐹𝑜𝑟𝑐𝑒𝑠</m:t>
                        </m:r>
                      </m:den>
                    </m:f>
                  </m:oMath>
                </a14:m>
                <a:r>
                  <a:rPr lang="en-US" sz="1800" dirty="0"/>
                  <a:t> </a:t>
                </a:r>
              </a:p>
              <a:p>
                <a:pPr lvl="1"/>
                <a:r>
                  <a:rPr lang="en-US" sz="1800" dirty="0" smtClean="0"/>
                  <a:t>Laminar </a:t>
                </a:r>
                <a:r>
                  <a:rPr lang="en-US" sz="1800" dirty="0"/>
                  <a:t>: Re &lt; 2300</a:t>
                </a:r>
              </a:p>
              <a:p>
                <a:pPr lvl="1"/>
                <a:r>
                  <a:rPr lang="en-US" sz="1800" dirty="0"/>
                  <a:t>Turbulent : Re &gt; 2300</a:t>
                </a:r>
              </a:p>
              <a:p>
                <a:r>
                  <a:rPr lang="en-US" sz="1800" dirty="0" smtClean="0"/>
                  <a:t>Turbulent flow features</a:t>
                </a:r>
              </a:p>
              <a:p>
                <a:pPr lvl="1"/>
                <a:r>
                  <a:rPr lang="en-US" sz="1800" dirty="0" smtClean="0"/>
                  <a:t>Irregularity</a:t>
                </a:r>
              </a:p>
              <a:p>
                <a:pPr lvl="1"/>
                <a:r>
                  <a:rPr lang="en-US" sz="1800" dirty="0" smtClean="0"/>
                  <a:t>Diffusivity</a:t>
                </a:r>
              </a:p>
              <a:p>
                <a:pPr lvl="1"/>
                <a:r>
                  <a:rPr lang="en-US" sz="1800" dirty="0" smtClean="0"/>
                  <a:t>Dissipation</a:t>
                </a:r>
              </a:p>
              <a:p>
                <a:pPr lvl="1"/>
                <a:r>
                  <a:rPr lang="en-US" sz="1800" dirty="0" smtClean="0"/>
                  <a:t>Energy cascade</a:t>
                </a:r>
              </a:p>
              <a:p>
                <a:r>
                  <a:rPr lang="en-US" sz="1800" dirty="0" smtClean="0"/>
                  <a:t>Analysis of turbulent flow</a:t>
                </a:r>
              </a:p>
              <a:p>
                <a:pPr lvl="1"/>
                <a:r>
                  <a:rPr lang="en-US" sz="1800" dirty="0" smtClean="0"/>
                  <a:t>Mean value in time vs. space</a:t>
                </a:r>
              </a:p>
              <a:p>
                <a:pPr lvl="1"/>
                <a:r>
                  <a:rPr lang="en-US" sz="1800" dirty="0" smtClean="0"/>
                  <a:t>Turbulent model</a:t>
                </a:r>
              </a:p>
              <a:p>
                <a:pPr lvl="2"/>
                <a:r>
                  <a:rPr lang="en-US" sz="1800" dirty="0" smtClean="0"/>
                  <a:t>Reynolds stress model (in RANS)</a:t>
                </a:r>
              </a:p>
              <a:p>
                <a:pPr lvl="2"/>
                <a:r>
                  <a:rPr lang="en-US" sz="1800" dirty="0" smtClean="0"/>
                  <a:t>k-epsilon model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4267200"/>
              </a:xfrm>
              <a:blipFill rotWithShape="1">
                <a:blip r:embed="rId2"/>
                <a:stretch>
                  <a:fillRect t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 of Pipe Flow</a:t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734050"/>
            <a:ext cx="710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Flow visualization of transition from laminar to turbulent flow</a:t>
            </a:r>
            <a:endParaRPr lang="en-US" dirty="0"/>
          </a:p>
        </p:txBody>
      </p:sp>
      <p:pic>
        <p:nvPicPr>
          <p:cNvPr id="2050" name="Picture 2" descr="http://images.books24x7.com/bookimages/id_15477/fig22_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429000"/>
            <a:ext cx="33337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-mdp.eng.cam.ac.uk/web/library/enginfo/aerothermal_dvd_only/aero/fprops/pipeflow/turb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914400"/>
            <a:ext cx="34566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07361" y="6260116"/>
            <a:ext cx="3522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6"/>
              </a:rPr>
              <a:t>Turbulent mixing flow in pipe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763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Although we will be making the mesh before we define the physics </a:t>
            </a:r>
            <a:r>
              <a:rPr lang="en-US" sz="1800" dirty="0" smtClean="0">
                <a:solidFill>
                  <a:srgbClr val="FF0000"/>
                </a:solidFill>
              </a:rPr>
              <a:t>you have to know the physics to design appropriate mesh</a:t>
            </a:r>
            <a:r>
              <a:rPr lang="en-US" sz="18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CFD Process</a:t>
            </a:r>
            <a:endParaRPr lang="en-US" dirty="0"/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5" name="Canvas 39"/>
          <p:cNvGrpSpPr/>
          <p:nvPr/>
        </p:nvGrpSpPr>
        <p:grpSpPr>
          <a:xfrm>
            <a:off x="969550" y="2172798"/>
            <a:ext cx="7412449" cy="4342223"/>
            <a:chOff x="0" y="0"/>
            <a:chExt cx="5939155" cy="3479165"/>
          </a:xfrm>
        </p:grpSpPr>
        <p:sp>
          <p:nvSpPr>
            <p:cNvPr id="36" name="Rectangle 35"/>
            <p:cNvSpPr/>
            <p:nvPr/>
          </p:nvSpPr>
          <p:spPr>
            <a:xfrm>
              <a:off x="0" y="0"/>
              <a:ext cx="5939155" cy="3479165"/>
            </a:xfrm>
            <a:prstGeom prst="rect">
              <a:avLst/>
            </a:prstGeom>
          </p:spPr>
        </p:sp>
        <p:sp>
          <p:nvSpPr>
            <p:cNvPr id="37" name="Text Box 40"/>
            <p:cNvSpPr txBox="1"/>
            <p:nvPr/>
          </p:nvSpPr>
          <p:spPr>
            <a:xfrm>
              <a:off x="126783" y="40496"/>
              <a:ext cx="647909" cy="2540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Malgun Gothic"/>
                  <a:cs typeface="Times New Roman"/>
                </a:rPr>
                <a:t>Geometry</a:t>
              </a:r>
              <a:endParaRPr lang="en-US" sz="1100">
                <a:effectLst/>
                <a:ea typeface="Malgun Gothic"/>
                <a:cs typeface="Times New Roman"/>
              </a:endParaRPr>
            </a:p>
          </p:txBody>
        </p:sp>
        <p:sp>
          <p:nvSpPr>
            <p:cNvPr id="38" name="Text Box 40"/>
            <p:cNvSpPr txBox="1"/>
            <p:nvPr/>
          </p:nvSpPr>
          <p:spPr>
            <a:xfrm>
              <a:off x="1142837" y="40388"/>
              <a:ext cx="914555" cy="25336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 dirty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Physics</a:t>
              </a:r>
              <a:endParaRPr lang="en-US" sz="1200" dirty="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39" name="Text Box 40"/>
            <p:cNvSpPr txBox="1"/>
            <p:nvPr/>
          </p:nvSpPr>
          <p:spPr>
            <a:xfrm>
              <a:off x="2400300" y="50372"/>
              <a:ext cx="914400" cy="2527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Mesh/Grid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0" name="Text Box 40"/>
            <p:cNvSpPr txBox="1"/>
            <p:nvPr/>
          </p:nvSpPr>
          <p:spPr>
            <a:xfrm>
              <a:off x="3657600" y="50362"/>
              <a:ext cx="914400" cy="25209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Solution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1" name="Text Box 40"/>
            <p:cNvSpPr txBox="1"/>
            <p:nvPr/>
          </p:nvSpPr>
          <p:spPr>
            <a:xfrm>
              <a:off x="4870442" y="44575"/>
              <a:ext cx="958858" cy="25146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Results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cxnSp>
          <p:nvCxnSpPr>
            <p:cNvPr id="42" name="Straight Arrow Connector 41"/>
            <p:cNvCxnSpPr>
              <a:endCxn id="38" idx="1"/>
            </p:cNvCxnSpPr>
            <p:nvPr/>
          </p:nvCxnSpPr>
          <p:spPr>
            <a:xfrm flipV="1">
              <a:off x="774586" y="167071"/>
              <a:ext cx="368251" cy="2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V="1">
              <a:off x="3314700" y="164669"/>
              <a:ext cx="342900" cy="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8" idx="3"/>
            </p:cNvCxnSpPr>
            <p:nvPr/>
          </p:nvCxnSpPr>
          <p:spPr>
            <a:xfrm flipV="1">
              <a:off x="2057392" y="164669"/>
              <a:ext cx="342908" cy="24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endCxn id="41" idx="1"/>
            </p:cNvCxnSpPr>
            <p:nvPr/>
          </p:nvCxnSpPr>
          <p:spPr>
            <a:xfrm>
              <a:off x="4572000" y="169071"/>
              <a:ext cx="298442" cy="1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 Box 40"/>
            <p:cNvSpPr txBox="1"/>
            <p:nvPr/>
          </p:nvSpPr>
          <p:spPr>
            <a:xfrm>
              <a:off x="0" y="497655"/>
              <a:ext cx="914416" cy="35524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Pipe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Design Modeler)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7" name="Text Box 40"/>
            <p:cNvSpPr txBox="1"/>
            <p:nvPr/>
          </p:nvSpPr>
          <p:spPr>
            <a:xfrm>
              <a:off x="2400300" y="507569"/>
              <a:ext cx="914400" cy="3429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Structure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Mesh)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8" name="Text Box 40"/>
            <p:cNvSpPr txBox="1"/>
            <p:nvPr/>
          </p:nvSpPr>
          <p:spPr>
            <a:xfrm>
              <a:off x="2400300" y="1193219"/>
              <a:ext cx="914400" cy="457349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Non-uniform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Mesh)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9" name="Text Box 40"/>
            <p:cNvSpPr txBox="1"/>
            <p:nvPr/>
          </p:nvSpPr>
          <p:spPr>
            <a:xfrm>
              <a:off x="2400300" y="850436"/>
              <a:ext cx="914400" cy="34293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Uniform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Mesh)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444492" y="303702"/>
              <a:ext cx="0" cy="1789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2857500" y="278953"/>
              <a:ext cx="0" cy="2286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1600192" y="278969"/>
              <a:ext cx="8" cy="2185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Text Box 40"/>
            <p:cNvSpPr txBox="1"/>
            <p:nvPr/>
          </p:nvSpPr>
          <p:spPr>
            <a:xfrm>
              <a:off x="1142992" y="497611"/>
              <a:ext cx="914400" cy="3429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General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 Setup)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4" name="Text Box 40"/>
            <p:cNvSpPr txBox="1"/>
            <p:nvPr/>
          </p:nvSpPr>
          <p:spPr>
            <a:xfrm>
              <a:off x="1142992" y="840511"/>
              <a:ext cx="914399" cy="3429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Model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 Setup)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5" name="Text Box 40"/>
            <p:cNvSpPr txBox="1"/>
            <p:nvPr/>
          </p:nvSpPr>
          <p:spPr>
            <a:xfrm>
              <a:off x="1142992" y="1182997"/>
              <a:ext cx="914400" cy="69617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Boundary Conditions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-Setup)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6" name="Text Box 40"/>
            <p:cNvSpPr txBox="1"/>
            <p:nvPr/>
          </p:nvSpPr>
          <p:spPr>
            <a:xfrm>
              <a:off x="1143000" y="1878969"/>
              <a:ext cx="914400" cy="5717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Reference Values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 Setup)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8" name="Text Box 40"/>
            <p:cNvSpPr txBox="1"/>
            <p:nvPr/>
          </p:nvSpPr>
          <p:spPr>
            <a:xfrm>
              <a:off x="220969" y="1217474"/>
              <a:ext cx="685800" cy="2540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Turbulent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9" name="Text Box 40"/>
            <p:cNvSpPr txBox="1"/>
            <p:nvPr/>
          </p:nvSpPr>
          <p:spPr>
            <a:xfrm>
              <a:off x="3657841" y="497540"/>
              <a:ext cx="914159" cy="695829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Solution Methods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 - Solution)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60" name="Text Box 40"/>
            <p:cNvSpPr txBox="1"/>
            <p:nvPr/>
          </p:nvSpPr>
          <p:spPr>
            <a:xfrm>
              <a:off x="3657600" y="1193446"/>
              <a:ext cx="910281" cy="55605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Monitors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 Solution)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61" name="Text Box 40"/>
            <p:cNvSpPr txBox="1"/>
            <p:nvPr/>
          </p:nvSpPr>
          <p:spPr>
            <a:xfrm>
              <a:off x="1143000" y="2450806"/>
              <a:ext cx="914400" cy="68606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Solution Initialization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-Solution)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cxnSp>
          <p:nvCxnSpPr>
            <p:cNvPr id="62" name="Straight Arrow Connector 61"/>
            <p:cNvCxnSpPr>
              <a:endCxn id="59" idx="0"/>
            </p:cNvCxnSpPr>
            <p:nvPr/>
          </p:nvCxnSpPr>
          <p:spPr>
            <a:xfrm>
              <a:off x="4114800" y="278953"/>
              <a:ext cx="121" cy="218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 Box 40"/>
            <p:cNvSpPr txBox="1"/>
            <p:nvPr/>
          </p:nvSpPr>
          <p:spPr>
            <a:xfrm>
              <a:off x="4914900" y="507509"/>
              <a:ext cx="914400" cy="4572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Plots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Fluent- Results)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64" name="Text Box 40"/>
            <p:cNvSpPr txBox="1"/>
            <p:nvPr/>
          </p:nvSpPr>
          <p:spPr>
            <a:xfrm>
              <a:off x="4914900" y="964737"/>
              <a:ext cx="914400" cy="68583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Graphics and Animations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Fluent- Results)</a:t>
              </a:r>
              <a:endParaRPr lang="en-US" sz="1200">
                <a:effectLst/>
                <a:latin typeface="Times New Roman"/>
                <a:ea typeface="Malgun Gothic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ea typeface="Malgun Gothic"/>
                  <a:cs typeface="Times New Roman"/>
                </a:rPr>
                <a:t> </a:t>
              </a:r>
              <a:endParaRPr lang="en-US" sz="1100">
                <a:effectLst/>
                <a:ea typeface="Malgun Gothic"/>
                <a:cs typeface="Times New Roman"/>
              </a:endParaRPr>
            </a:p>
          </p:txBody>
        </p:sp>
        <p:cxnSp>
          <p:nvCxnSpPr>
            <p:cNvPr id="65" name="Straight Arrow Connector 64"/>
            <p:cNvCxnSpPr>
              <a:endCxn id="63" idx="0"/>
            </p:cNvCxnSpPr>
            <p:nvPr/>
          </p:nvCxnSpPr>
          <p:spPr>
            <a:xfrm>
              <a:off x="5372100" y="278969"/>
              <a:ext cx="0" cy="2285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571504" y="964666"/>
              <a:ext cx="571504" cy="228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/>
          <p:nvPr/>
        </p:nvSpPr>
        <p:spPr>
          <a:xfrm>
            <a:off x="1127783" y="3568716"/>
            <a:ext cx="1158216" cy="5641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Geometry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64602"/>
              </p:ext>
            </p:extLst>
          </p:nvPr>
        </p:nvGraphicFramePr>
        <p:xfrm>
          <a:off x="228600" y="3477094"/>
          <a:ext cx="4545358" cy="1658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891"/>
                <a:gridCol w="1758467"/>
              </a:tblGrid>
              <a:tr h="363386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Radius</a:t>
                      </a:r>
                      <a:r>
                        <a:rPr lang="en-US" baseline="0" dirty="0" smtClean="0"/>
                        <a:t> of pipe,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0.02619 m</a:t>
                      </a:r>
                      <a:endParaRPr lang="en-US" dirty="0"/>
                    </a:p>
                  </a:txBody>
                  <a:tcPr/>
                </a:tc>
              </a:tr>
              <a:tr h="454826">
                <a:tc>
                  <a:txBody>
                    <a:bodyPr/>
                    <a:lstStyle/>
                    <a:p>
                      <a:r>
                        <a:rPr lang="en-US" dirty="0" smtClean="0"/>
                        <a:t>Diameter of pipe,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0.05238 m</a:t>
                      </a:r>
                      <a:endParaRPr lang="en-US" dirty="0"/>
                    </a:p>
                  </a:txBody>
                  <a:tcPr/>
                </a:tc>
              </a:tr>
              <a:tr h="363386">
                <a:tc>
                  <a:txBody>
                    <a:bodyPr/>
                    <a:lstStyle/>
                    <a:p>
                      <a:r>
                        <a:rPr lang="en-US" dirty="0" smtClean="0"/>
                        <a:t>Length of pipe, 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7.62 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657600" y="1187331"/>
            <a:ext cx="5282400" cy="2102882"/>
            <a:chOff x="1600200" y="1828800"/>
            <a:chExt cx="5991546" cy="2350532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1700" y="1828800"/>
              <a:ext cx="4800600" cy="171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7"/>
            <p:cNvCxnSpPr/>
            <p:nvPr/>
          </p:nvCxnSpPr>
          <p:spPr>
            <a:xfrm>
              <a:off x="266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47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667000" y="3657600"/>
              <a:ext cx="3810000" cy="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419600" y="38100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1600200" y="268605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648146" y="190500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057400" y="1905000"/>
              <a:ext cx="0" cy="78105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628454" y="2110859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162800" y="1905000"/>
              <a:ext cx="0" cy="1490663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524946" y="3395662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524946" y="1904999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240368" y="2501384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5686692" y="4087834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86692" y="4087834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686692" y="5029199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01000" y="4087834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96267" y="4367986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Inlet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53400" y="4367986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Outlet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11836" y="3703262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04039" y="5151120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Center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3352800" cy="21336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Symmetric property of the flow</a:t>
            </a:r>
            <a:r>
              <a:rPr lang="en-US" sz="1800" dirty="0" smtClean="0"/>
              <a:t> is used to create </a:t>
            </a:r>
            <a:r>
              <a:rPr lang="en-US" sz="1800" dirty="0" smtClean="0">
                <a:solidFill>
                  <a:srgbClr val="FF0000"/>
                </a:solidFill>
              </a:rPr>
              <a:t>2D representation</a:t>
            </a:r>
            <a:r>
              <a:rPr lang="en-US" sz="1800" dirty="0" smtClean="0"/>
              <a:t> of the 3D pipe flow</a:t>
            </a:r>
          </a:p>
          <a:p>
            <a:endParaRPr lang="en-US" sz="1800" dirty="0" smtClean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215300" y="4648200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611836" y="4224936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Arc 2"/>
          <p:cNvSpPr/>
          <p:nvPr/>
        </p:nvSpPr>
        <p:spPr>
          <a:xfrm>
            <a:off x="4751439" y="4101316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Extract BC and Fluid Properties information from the EFD</a:t>
            </a:r>
          </a:p>
          <a:p>
            <a:r>
              <a:rPr lang="en-US" dirty="0" smtClean="0"/>
              <a:t>Inlet : Flow rate by </a:t>
            </a:r>
            <a:r>
              <a:rPr lang="en-US" dirty="0" err="1" smtClean="0"/>
              <a:t>Venturi</a:t>
            </a:r>
            <a:r>
              <a:rPr lang="en-US" dirty="0" smtClean="0"/>
              <a:t> meter measurement</a:t>
            </a:r>
          </a:p>
          <a:p>
            <a:r>
              <a:rPr lang="en-US" dirty="0"/>
              <a:t>Outlet : Pressure measurement at tap 4</a:t>
            </a:r>
          </a:p>
          <a:p>
            <a:endParaRPr lang="en-US" dirty="0" smtClean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533400" y="4038600"/>
            <a:ext cx="838200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Physics</a:t>
            </a:r>
            <a:endParaRPr lang="en-US" sz="4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19400"/>
            <a:ext cx="5943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28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3505200"/>
                <a:ext cx="7924800" cy="2819400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 smtClean="0"/>
                  <a:t>Turbulent flow</a:t>
                </a:r>
              </a:p>
              <a:p>
                <a:r>
                  <a:rPr lang="en-US" sz="1800" dirty="0" smtClean="0"/>
                  <a:t>Air properties at measured temperature</a:t>
                </a:r>
              </a:p>
              <a:p>
                <a:r>
                  <a:rPr lang="en-US" sz="1800" dirty="0" smtClean="0"/>
                  <a:t>Boundary Conditions (BC)</a:t>
                </a:r>
                <a:endParaRPr lang="en-US" sz="1800" dirty="0"/>
              </a:p>
              <a:p>
                <a:pPr lvl="1"/>
                <a:r>
                  <a:rPr lang="en-US" sz="1800" dirty="0"/>
                  <a:t>No-slip: </a:t>
                </a:r>
                <a:r>
                  <a:rPr lang="en-US" sz="1800" dirty="0" smtClean="0"/>
                  <a:t>velocities are zero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𝑢</m:t>
                    </m:r>
                    <m:r>
                      <a:rPr lang="en-US" sz="1800" i="1" dirty="0" smtClean="0">
                        <a:latin typeface="Cambria Math"/>
                      </a:rPr>
                      <m:t>,</m:t>
                    </m:r>
                    <m:r>
                      <a:rPr lang="en-US" sz="1800" i="1" dirty="0" smtClean="0">
                        <a:latin typeface="Cambria Math"/>
                      </a:rPr>
                      <m:t>𝑣</m:t>
                    </m:r>
                    <m:r>
                      <a:rPr lang="en-US" sz="1800" i="1" dirty="0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), pressure gradient (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𝑑𝑝</m:t>
                    </m:r>
                    <m:r>
                      <a:rPr lang="en-US" sz="1800" b="0" i="1" smtClean="0"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latin typeface="Cambria Math"/>
                      </a:rPr>
                      <m:t>𝑑𝑦</m:t>
                    </m:r>
                  </m:oMath>
                </a14:m>
                <a:r>
                  <a:rPr lang="en-US" sz="1800" dirty="0" smtClean="0"/>
                  <a:t>) is zero and wall roughness</a:t>
                </a:r>
                <a:endParaRPr lang="en-US" sz="1800" dirty="0"/>
              </a:p>
              <a:p>
                <a:pPr lvl="1"/>
                <a:r>
                  <a:rPr lang="en-US" sz="1800" dirty="0"/>
                  <a:t>Symmetric: </a:t>
                </a:r>
                <a:r>
                  <a:rPr lang="en-US" sz="1800" dirty="0" smtClean="0"/>
                  <a:t>radial </a:t>
                </a:r>
                <a:r>
                  <a:rPr lang="en-US" sz="1800" dirty="0"/>
                  <a:t>velocity is </a:t>
                </a:r>
                <a:r>
                  <a:rPr lang="en-US" sz="1800" dirty="0" smtClean="0"/>
                  <a:t>zero (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𝑣</m:t>
                    </m:r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), </a:t>
                </a:r>
                <a:r>
                  <a:rPr lang="en-US" sz="1800" dirty="0"/>
                  <a:t>gradients of axial velocity and pressure are </a:t>
                </a:r>
                <a:r>
                  <a:rPr lang="en-US" sz="1800" dirty="0" smtClean="0"/>
                  <a:t>zero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𝑑𝑢</m:t>
                    </m:r>
                    <m:r>
                      <a:rPr lang="en-US" sz="1800" i="1" dirty="0" smtClean="0">
                        <a:latin typeface="Cambria Math"/>
                      </a:rPr>
                      <m:t>/</m:t>
                    </m:r>
                    <m:r>
                      <a:rPr lang="en-US" sz="1800" i="1" dirty="0" err="1">
                        <a:latin typeface="Cambria Math"/>
                      </a:rPr>
                      <m:t>𝑑𝑟</m:t>
                    </m:r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𝑑𝑝</m:t>
                    </m:r>
                    <m:r>
                      <a:rPr lang="en-US" sz="1800" b="0" i="1" smtClean="0"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latin typeface="Cambria Math"/>
                      </a:rPr>
                      <m:t>𝑑𝑥</m:t>
                    </m:r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  <a:p>
                <a:pPr lvl="1"/>
                <a:r>
                  <a:rPr lang="en-US" sz="1800" dirty="0"/>
                  <a:t>Inlet velocity: </a:t>
                </a:r>
                <a:r>
                  <a:rPr lang="en-US" sz="1800" dirty="0">
                    <a:solidFill>
                      <a:srgbClr val="FF0000"/>
                    </a:solidFill>
                  </a:rPr>
                  <a:t>M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ean EFD inlet velocity</a:t>
                </a:r>
                <a:r>
                  <a:rPr lang="en-US" sz="1800" dirty="0" smtClean="0"/>
                  <a:t> </a:t>
                </a:r>
                <a:endParaRPr lang="en-US" sz="1800" dirty="0"/>
              </a:p>
              <a:p>
                <a:pPr lvl="1"/>
                <a:r>
                  <a:rPr lang="en-US" sz="1800" dirty="0" smtClean="0"/>
                  <a:t>Outlet: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EFD tap 4 pressure</a:t>
                </a:r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505200"/>
                <a:ext cx="7924800" cy="2819400"/>
              </a:xfrm>
              <a:blipFill rotWithShape="1">
                <a:blip r:embed="rId2"/>
                <a:stretch>
                  <a:fillRect t="-1080" b="-3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3195345" y="1752600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195345" y="1752600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195345" y="2693965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04800" y="1949498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Inlet – Velocity inlet BC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71578" y="2032751"/>
            <a:ext cx="3182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Outlet – Pressure outlet BC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24012" y="1368028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 – No slip BC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941596" y="2850472"/>
            <a:ext cx="3158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Center – Axisymmetric BC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3723953" y="2312966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120489" y="1889702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5509653" y="1746735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Physics</a:t>
            </a:r>
            <a:endParaRPr lang="en-US" sz="4400" dirty="0"/>
          </a:p>
        </p:txBody>
      </p:sp>
      <p:sp>
        <p:nvSpPr>
          <p:cNvPr id="16" name="Arc 15"/>
          <p:cNvSpPr/>
          <p:nvPr/>
        </p:nvSpPr>
        <p:spPr>
          <a:xfrm>
            <a:off x="2251572" y="1766082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flipV="1">
            <a:off x="2257028" y="1771650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201789" y="2402083"/>
            <a:ext cx="0" cy="500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Line Callout 1 7"/>
              <p:cNvSpPr/>
              <p:nvPr/>
            </p:nvSpPr>
            <p:spPr>
              <a:xfrm>
                <a:off x="6248400" y="2850472"/>
                <a:ext cx="2781300" cy="776944"/>
              </a:xfrm>
              <a:prstGeom prst="borderCallout1">
                <a:avLst>
                  <a:gd name="adj1" fmla="val -1461"/>
                  <a:gd name="adj2" fmla="val 1150"/>
                  <a:gd name="adj3" fmla="val -17405"/>
                  <a:gd name="adj4" fmla="val -36359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Zero slop at center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/>
              </a:p>
            </p:txBody>
          </p:sp>
        </mc:Choice>
        <mc:Fallback>
          <p:sp>
            <p:nvSpPr>
              <p:cNvPr id="8" name="Line Callout 1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850472"/>
                <a:ext cx="2781300" cy="776944"/>
              </a:xfrm>
              <a:prstGeom prst="borderCallout1">
                <a:avLst>
                  <a:gd name="adj1" fmla="val -1461"/>
                  <a:gd name="adj2" fmla="val 1150"/>
                  <a:gd name="adj3" fmla="val -17405"/>
                  <a:gd name="adj4" fmla="val -36359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509653" y="2688100"/>
            <a:ext cx="1043547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195345" y="1219200"/>
            <a:ext cx="0" cy="527535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41596" y="1219200"/>
            <a:ext cx="247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248400" y="239994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08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Mesh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28401"/>
                <a:ext cx="8229600" cy="2133600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Velocity profile of turbulent flow need more resolution near wall</a:t>
                </a:r>
              </a:p>
              <a:p>
                <a:r>
                  <a:rPr lang="en-US" sz="1800" dirty="0"/>
                  <a:t>Larger shear rate,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𝑑𝑢</m:t>
                    </m:r>
                    <m:r>
                      <a:rPr lang="en-US" sz="1800" i="1" dirty="0">
                        <a:latin typeface="Cambria Math"/>
                      </a:rPr>
                      <m:t>/</m:t>
                    </m:r>
                    <m:r>
                      <a:rPr lang="en-US" sz="1800" i="1" dirty="0" err="1">
                        <a:latin typeface="Cambria Math"/>
                      </a:rPr>
                      <m:t>𝑑𝑟</m:t>
                    </m:r>
                  </m:oMath>
                </a14:m>
                <a:r>
                  <a:rPr lang="en-US" sz="1800" dirty="0"/>
                  <a:t> in turbulent than in laminar flow</a:t>
                </a:r>
                <a:endParaRPr lang="en-US" sz="1800" dirty="0" smtClean="0"/>
              </a:p>
              <a:p>
                <a:r>
                  <a:rPr lang="en-US" sz="1800" dirty="0" smtClean="0">
                    <a:solidFill>
                      <a:srgbClr val="FF0000"/>
                    </a:solidFill>
                  </a:rPr>
                  <a:t>Non-uniform mesh</a:t>
                </a:r>
                <a:r>
                  <a:rPr lang="en-US" sz="1800" dirty="0" smtClean="0"/>
                  <a:t> is better for turbulent flow </a:t>
                </a:r>
              </a:p>
              <a:p>
                <a:pPr lvl="1"/>
                <a:endParaRPr lang="en-US" sz="1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28401"/>
                <a:ext cx="8229600" cy="2133600"/>
              </a:xfrm>
              <a:blipFill rotWithShape="1">
                <a:blip r:embed="rId2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80" y="3775413"/>
            <a:ext cx="3200400" cy="2062480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960" y="3786940"/>
            <a:ext cx="3200400" cy="2033270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960" y="2371401"/>
            <a:ext cx="3200400" cy="140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80" y="2362200"/>
            <a:ext cx="3200400" cy="1408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533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CFD Lab 1  Simulation of Turbulent Pipe Flow  Seong Mo Yeon, and Timur Dogan  10/20/2013</vt:lpstr>
      <vt:lpstr>Outline</vt:lpstr>
      <vt:lpstr>Overview of Pipe Flow  </vt:lpstr>
      <vt:lpstr>Overview of Pipe Flow </vt:lpstr>
      <vt:lpstr>CFD Process</vt:lpstr>
      <vt:lpstr>Geometry</vt:lpstr>
      <vt:lpstr>PowerPoint Presentation</vt:lpstr>
      <vt:lpstr>PowerPoint Presentation</vt:lpstr>
      <vt:lpstr>Mesh</vt:lpstr>
      <vt:lpstr>Results</vt:lpstr>
      <vt:lpstr>PowerPoint Presentation</vt:lpstr>
    </vt:vector>
  </TitlesOfParts>
  <Company>IIHR - Hydroscience &amp;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syeon</dc:creator>
  <cp:lastModifiedBy>Timur Dogan</cp:lastModifiedBy>
  <cp:revision>353</cp:revision>
  <cp:lastPrinted>2013-10-08T21:43:51Z</cp:lastPrinted>
  <dcterms:created xsi:type="dcterms:W3CDTF">2013-09-30T22:31:04Z</dcterms:created>
  <dcterms:modified xsi:type="dcterms:W3CDTF">2014-10-21T02:10:54Z</dcterms:modified>
</cp:coreProperties>
</file>