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Lst>
  <p:notesMasterIdLst>
    <p:notesMasterId r:id="rId54"/>
  </p:notesMasterIdLst>
  <p:handoutMasterIdLst>
    <p:handoutMasterId r:id="rId55"/>
  </p:handoutMasterIdLst>
  <p:sldIdLst>
    <p:sldId id="256" r:id="rId2"/>
    <p:sldId id="259" r:id="rId3"/>
    <p:sldId id="284" r:id="rId4"/>
    <p:sldId id="289" r:id="rId5"/>
    <p:sldId id="321" r:id="rId6"/>
    <p:sldId id="311" r:id="rId7"/>
    <p:sldId id="409" r:id="rId8"/>
    <p:sldId id="290" r:id="rId9"/>
    <p:sldId id="380" r:id="rId10"/>
    <p:sldId id="291" r:id="rId11"/>
    <p:sldId id="389" r:id="rId12"/>
    <p:sldId id="378" r:id="rId13"/>
    <p:sldId id="345" r:id="rId14"/>
    <p:sldId id="350" r:id="rId15"/>
    <p:sldId id="387" r:id="rId16"/>
    <p:sldId id="401" r:id="rId17"/>
    <p:sldId id="410" r:id="rId18"/>
    <p:sldId id="283" r:id="rId19"/>
    <p:sldId id="388" r:id="rId20"/>
    <p:sldId id="402" r:id="rId21"/>
    <p:sldId id="285" r:id="rId22"/>
    <p:sldId id="358" r:id="rId23"/>
    <p:sldId id="385" r:id="rId24"/>
    <p:sldId id="280" r:id="rId25"/>
    <p:sldId id="356" r:id="rId26"/>
    <p:sldId id="386" r:id="rId27"/>
    <p:sldId id="407" r:id="rId28"/>
    <p:sldId id="368" r:id="rId29"/>
    <p:sldId id="405" r:id="rId30"/>
    <p:sldId id="301" r:id="rId31"/>
    <p:sldId id="411" r:id="rId32"/>
    <p:sldId id="279" r:id="rId33"/>
    <p:sldId id="323" r:id="rId34"/>
    <p:sldId id="379" r:id="rId35"/>
    <p:sldId id="326" r:id="rId36"/>
    <p:sldId id="363" r:id="rId37"/>
    <p:sldId id="281" r:id="rId38"/>
    <p:sldId id="392" r:id="rId39"/>
    <p:sldId id="398" r:id="rId40"/>
    <p:sldId id="397" r:id="rId41"/>
    <p:sldId id="399" r:id="rId42"/>
    <p:sldId id="393" r:id="rId43"/>
    <p:sldId id="404" r:id="rId44"/>
    <p:sldId id="403" r:id="rId45"/>
    <p:sldId id="396" r:id="rId46"/>
    <p:sldId id="394" r:id="rId47"/>
    <p:sldId id="412" r:id="rId48"/>
    <p:sldId id="413" r:id="rId49"/>
    <p:sldId id="417" r:id="rId50"/>
    <p:sldId id="415" r:id="rId51"/>
    <p:sldId id="419" r:id="rId52"/>
    <p:sldId id="408" r:id="rId53"/>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00FF"/>
    <a:srgbClr val="333300"/>
    <a:srgbClr val="339966"/>
    <a:srgbClr val="3333FF"/>
    <a:srgbClr val="FF0000"/>
    <a:srgbClr val="FC98B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90920" autoAdjust="0"/>
  </p:normalViewPr>
  <p:slideViewPr>
    <p:cSldViewPr>
      <p:cViewPr>
        <p:scale>
          <a:sx n="96" d="100"/>
          <a:sy n="96" d="100"/>
        </p:scale>
        <p:origin x="-1032" y="-3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69.wmf"/><Relationship Id="rId1" Type="http://schemas.openxmlformats.org/officeDocument/2006/relationships/image" Target="../media/image119.wmf"/><Relationship Id="rId5" Type="http://schemas.openxmlformats.org/officeDocument/2006/relationships/image" Target="../media/image67.wmf"/><Relationship Id="rId4" Type="http://schemas.openxmlformats.org/officeDocument/2006/relationships/image" Target="../media/image1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90.wmf"/><Relationship Id="rId5" Type="http://schemas.openxmlformats.org/officeDocument/2006/relationships/image" Target="../media/image84.wmf"/><Relationship Id="rId10" Type="http://schemas.openxmlformats.org/officeDocument/2006/relationships/image" Target="../media/image89.wmf"/><Relationship Id="rId4" Type="http://schemas.openxmlformats.org/officeDocument/2006/relationships/image" Target="../media/image83.wmf"/><Relationship Id="rId9" Type="http://schemas.openxmlformats.org/officeDocument/2006/relationships/image" Target="../media/image88.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image" Target="../media/image103.wmf"/><Relationship Id="rId3" Type="http://schemas.openxmlformats.org/officeDocument/2006/relationships/image" Target="../media/image93.wmf"/><Relationship Id="rId7" Type="http://schemas.openxmlformats.org/officeDocument/2006/relationships/image" Target="../media/image97.wmf"/><Relationship Id="rId12" Type="http://schemas.openxmlformats.org/officeDocument/2006/relationships/image" Target="../media/image102.wmf"/><Relationship Id="rId17" Type="http://schemas.openxmlformats.org/officeDocument/2006/relationships/image" Target="../media/image107.wmf"/><Relationship Id="rId2" Type="http://schemas.openxmlformats.org/officeDocument/2006/relationships/image" Target="../media/image92.wmf"/><Relationship Id="rId16" Type="http://schemas.openxmlformats.org/officeDocument/2006/relationships/image" Target="../media/image106.wmf"/><Relationship Id="rId1" Type="http://schemas.openxmlformats.org/officeDocument/2006/relationships/image" Target="../media/image91.wmf"/><Relationship Id="rId6" Type="http://schemas.openxmlformats.org/officeDocument/2006/relationships/image" Target="../media/image96.wmf"/><Relationship Id="rId11" Type="http://schemas.openxmlformats.org/officeDocument/2006/relationships/image" Target="../media/image101.wmf"/><Relationship Id="rId5" Type="http://schemas.openxmlformats.org/officeDocument/2006/relationships/image" Target="../media/image95.wmf"/><Relationship Id="rId15" Type="http://schemas.openxmlformats.org/officeDocument/2006/relationships/image" Target="../media/image105.wmf"/><Relationship Id="rId10" Type="http://schemas.openxmlformats.org/officeDocument/2006/relationships/image" Target="../media/image100.wmf"/><Relationship Id="rId4" Type="http://schemas.openxmlformats.org/officeDocument/2006/relationships/image" Target="../media/image94.wmf"/><Relationship Id="rId9" Type="http://schemas.openxmlformats.org/officeDocument/2006/relationships/image" Target="../media/image99.wmf"/><Relationship Id="rId14" Type="http://schemas.openxmlformats.org/officeDocument/2006/relationships/image" Target="../media/image10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9.wmf"/><Relationship Id="rId1" Type="http://schemas.openxmlformats.org/officeDocument/2006/relationships/image" Target="../media/image108.wmf"/><Relationship Id="rId5" Type="http://schemas.openxmlformats.org/officeDocument/2006/relationships/image" Target="../media/image111.wmf"/><Relationship Id="rId4" Type="http://schemas.openxmlformats.org/officeDocument/2006/relationships/image" Target="../media/image1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050"/>
          <p:cNvSpPr>
            <a:spLocks noGrp="1" noChangeArrowheads="1"/>
          </p:cNvSpPr>
          <p:nvPr>
            <p:ph type="hdr" sz="quarter"/>
          </p:nvPr>
        </p:nvSpPr>
        <p:spPr bwMode="auto">
          <a:xfrm>
            <a:off x="0" y="0"/>
            <a:ext cx="3025775" cy="461963"/>
          </a:xfrm>
          <a:prstGeom prst="rect">
            <a:avLst/>
          </a:prstGeom>
          <a:noFill/>
          <a:ln w="9525">
            <a:noFill/>
            <a:miter lim="800000"/>
            <a:headEnd/>
            <a:tailEnd/>
          </a:ln>
          <a:effectLst/>
        </p:spPr>
        <p:txBody>
          <a:bodyPr vert="horz" wrap="square" lIns="90797" tIns="45398" rIns="90797" bIns="45398" numCol="1" anchor="t" anchorCtr="0" compatLnSpc="1">
            <a:prstTxWarp prst="textNoShape">
              <a:avLst/>
            </a:prstTxWarp>
          </a:bodyPr>
          <a:lstStyle>
            <a:lvl1pPr defTabSz="908050" eaLnBrk="0" hangingPunct="0">
              <a:defRPr sz="1200"/>
            </a:lvl1pPr>
          </a:lstStyle>
          <a:p>
            <a:pPr>
              <a:defRPr/>
            </a:pPr>
            <a:endParaRPr lang="en-US"/>
          </a:p>
        </p:txBody>
      </p:sp>
      <p:sp>
        <p:nvSpPr>
          <p:cNvPr id="55299" name="Rectangle 2051"/>
          <p:cNvSpPr>
            <a:spLocks noGrp="1" noChangeArrowheads="1"/>
          </p:cNvSpPr>
          <p:nvPr>
            <p:ph type="dt" sz="quarter" idx="1"/>
          </p:nvPr>
        </p:nvSpPr>
        <p:spPr bwMode="auto">
          <a:xfrm>
            <a:off x="3933825" y="0"/>
            <a:ext cx="3025775" cy="461963"/>
          </a:xfrm>
          <a:prstGeom prst="rect">
            <a:avLst/>
          </a:prstGeom>
          <a:noFill/>
          <a:ln w="9525">
            <a:noFill/>
            <a:miter lim="800000"/>
            <a:headEnd/>
            <a:tailEnd/>
          </a:ln>
          <a:effectLst/>
        </p:spPr>
        <p:txBody>
          <a:bodyPr vert="horz" wrap="square" lIns="90797" tIns="45398" rIns="90797" bIns="45398" numCol="1" anchor="t" anchorCtr="0" compatLnSpc="1">
            <a:prstTxWarp prst="textNoShape">
              <a:avLst/>
            </a:prstTxWarp>
          </a:bodyPr>
          <a:lstStyle>
            <a:lvl1pPr algn="r" defTabSz="908050" eaLnBrk="0" hangingPunct="0">
              <a:defRPr sz="1200"/>
            </a:lvl1pPr>
          </a:lstStyle>
          <a:p>
            <a:pPr>
              <a:defRPr/>
            </a:pPr>
            <a:endParaRPr lang="en-US"/>
          </a:p>
        </p:txBody>
      </p:sp>
      <p:sp>
        <p:nvSpPr>
          <p:cNvPr id="55300" name="Rectangle 2052"/>
          <p:cNvSpPr>
            <a:spLocks noGrp="1" noChangeArrowheads="1"/>
          </p:cNvSpPr>
          <p:nvPr>
            <p:ph type="ftr" sz="quarter" idx="2"/>
          </p:nvPr>
        </p:nvSpPr>
        <p:spPr bwMode="auto">
          <a:xfrm>
            <a:off x="0" y="8847138"/>
            <a:ext cx="3025775" cy="461962"/>
          </a:xfrm>
          <a:prstGeom prst="rect">
            <a:avLst/>
          </a:prstGeom>
          <a:noFill/>
          <a:ln w="9525">
            <a:noFill/>
            <a:miter lim="800000"/>
            <a:headEnd/>
            <a:tailEnd/>
          </a:ln>
          <a:effectLst/>
        </p:spPr>
        <p:txBody>
          <a:bodyPr vert="horz" wrap="square" lIns="90797" tIns="45398" rIns="90797" bIns="45398" numCol="1" anchor="b" anchorCtr="0" compatLnSpc="1">
            <a:prstTxWarp prst="textNoShape">
              <a:avLst/>
            </a:prstTxWarp>
          </a:bodyPr>
          <a:lstStyle>
            <a:lvl1pPr defTabSz="908050" eaLnBrk="0" hangingPunct="0">
              <a:defRPr sz="1200"/>
            </a:lvl1pPr>
          </a:lstStyle>
          <a:p>
            <a:pPr>
              <a:defRPr/>
            </a:pPr>
            <a:endParaRPr lang="en-US"/>
          </a:p>
        </p:txBody>
      </p:sp>
      <p:sp>
        <p:nvSpPr>
          <p:cNvPr id="55301" name="Rectangle 2053"/>
          <p:cNvSpPr>
            <a:spLocks noGrp="1" noChangeArrowheads="1"/>
          </p:cNvSpPr>
          <p:nvPr>
            <p:ph type="sldNum" sz="quarter" idx="3"/>
          </p:nvPr>
        </p:nvSpPr>
        <p:spPr bwMode="auto">
          <a:xfrm>
            <a:off x="3933825" y="8847138"/>
            <a:ext cx="3025775" cy="461962"/>
          </a:xfrm>
          <a:prstGeom prst="rect">
            <a:avLst/>
          </a:prstGeom>
          <a:noFill/>
          <a:ln w="9525">
            <a:noFill/>
            <a:miter lim="800000"/>
            <a:headEnd/>
            <a:tailEnd/>
          </a:ln>
          <a:effectLst/>
        </p:spPr>
        <p:txBody>
          <a:bodyPr vert="horz" wrap="square" lIns="90797" tIns="45398" rIns="90797" bIns="45398" numCol="1" anchor="b" anchorCtr="0" compatLnSpc="1">
            <a:prstTxWarp prst="textNoShape">
              <a:avLst/>
            </a:prstTxWarp>
          </a:bodyPr>
          <a:lstStyle>
            <a:lvl1pPr algn="r" defTabSz="908050" eaLnBrk="0" hangingPunct="0">
              <a:defRPr sz="1200"/>
            </a:lvl1pPr>
          </a:lstStyle>
          <a:p>
            <a:pPr>
              <a:defRPr/>
            </a:pPr>
            <a:fld id="{6978BF89-8EFC-4A35-BBA8-DAB78CC4E637}" type="slidenum">
              <a:rPr lang="en-US"/>
              <a:pPr>
                <a:defRPr/>
              </a:pPr>
              <a:t>‹#›</a:t>
            </a:fld>
            <a:endParaRPr lang="en-US"/>
          </a:p>
        </p:txBody>
      </p:sp>
    </p:spTree>
    <p:extLst>
      <p:ext uri="{BB962C8B-B14F-4D97-AF65-F5344CB8AC3E}">
        <p14:creationId xmlns:p14="http://schemas.microsoft.com/office/powerpoint/2010/main" val="3096651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25775" cy="461963"/>
          </a:xfrm>
          <a:prstGeom prst="rect">
            <a:avLst/>
          </a:prstGeom>
          <a:noFill/>
          <a:ln w="12700" cap="sq">
            <a:noFill/>
            <a:miter lim="800000"/>
            <a:headEnd type="none" w="sm" len="sm"/>
            <a:tailEnd type="none" w="sm" len="sm"/>
          </a:ln>
          <a:effectLst/>
        </p:spPr>
        <p:txBody>
          <a:bodyPr vert="horz" wrap="square" lIns="90797" tIns="45398" rIns="90797" bIns="45398" numCol="1" anchor="t" anchorCtr="0" compatLnSpc="1">
            <a:prstTxWarp prst="textNoShape">
              <a:avLst/>
            </a:prstTxWarp>
          </a:bodyPr>
          <a:lstStyle>
            <a:lvl1pPr defTabSz="908050" eaLnBrk="0" hangingPunct="0">
              <a:defRPr sz="1200"/>
            </a:lvl1pPr>
          </a:lstStyle>
          <a:p>
            <a:pPr>
              <a:defRPr/>
            </a:pPr>
            <a:endParaRPr lang="en-US"/>
          </a:p>
        </p:txBody>
      </p:sp>
      <p:sp>
        <p:nvSpPr>
          <p:cNvPr id="53251" name="Rectangle 3"/>
          <p:cNvSpPr>
            <a:spLocks noGrp="1" noChangeArrowheads="1"/>
          </p:cNvSpPr>
          <p:nvPr>
            <p:ph type="dt" idx="1"/>
          </p:nvPr>
        </p:nvSpPr>
        <p:spPr bwMode="auto">
          <a:xfrm>
            <a:off x="3933825" y="0"/>
            <a:ext cx="3025775" cy="461963"/>
          </a:xfrm>
          <a:prstGeom prst="rect">
            <a:avLst/>
          </a:prstGeom>
          <a:noFill/>
          <a:ln w="12700" cap="sq">
            <a:noFill/>
            <a:miter lim="800000"/>
            <a:headEnd type="none" w="sm" len="sm"/>
            <a:tailEnd type="none" w="sm" len="sm"/>
          </a:ln>
          <a:effectLst/>
        </p:spPr>
        <p:txBody>
          <a:bodyPr vert="horz" wrap="square" lIns="90797" tIns="45398" rIns="90797" bIns="45398" numCol="1" anchor="t" anchorCtr="0" compatLnSpc="1">
            <a:prstTxWarp prst="textNoShape">
              <a:avLst/>
            </a:prstTxWarp>
          </a:bodyPr>
          <a:lstStyle>
            <a:lvl1pPr algn="r" defTabSz="908050" eaLnBrk="0" hangingPunct="0">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74750" y="690563"/>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06463" y="4384675"/>
            <a:ext cx="5146675" cy="4233863"/>
          </a:xfrm>
          <a:prstGeom prst="rect">
            <a:avLst/>
          </a:prstGeom>
          <a:noFill/>
          <a:ln w="12700" cap="sq">
            <a:noFill/>
            <a:miter lim="800000"/>
            <a:headEnd type="none" w="sm" len="sm"/>
            <a:tailEnd type="none" w="sm" len="sm"/>
          </a:ln>
          <a:effectLst/>
        </p:spPr>
        <p:txBody>
          <a:bodyPr vert="horz" wrap="square" lIns="90797" tIns="45398" rIns="90797" bIns="453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847138"/>
            <a:ext cx="3025775" cy="461962"/>
          </a:xfrm>
          <a:prstGeom prst="rect">
            <a:avLst/>
          </a:prstGeom>
          <a:noFill/>
          <a:ln w="12700" cap="sq">
            <a:noFill/>
            <a:miter lim="800000"/>
            <a:headEnd type="none" w="sm" len="sm"/>
            <a:tailEnd type="none" w="sm" len="sm"/>
          </a:ln>
          <a:effectLst/>
        </p:spPr>
        <p:txBody>
          <a:bodyPr vert="horz" wrap="square" lIns="90797" tIns="45398" rIns="90797" bIns="45398" numCol="1" anchor="b" anchorCtr="0" compatLnSpc="1">
            <a:prstTxWarp prst="textNoShape">
              <a:avLst/>
            </a:prstTxWarp>
          </a:bodyPr>
          <a:lstStyle>
            <a:lvl1pPr defTabSz="908050" eaLnBrk="0" hangingPunct="0">
              <a:defRPr sz="1200"/>
            </a:lvl1pPr>
          </a:lstStyle>
          <a:p>
            <a:pPr>
              <a:defRPr/>
            </a:pPr>
            <a:endParaRPr lang="en-US"/>
          </a:p>
        </p:txBody>
      </p:sp>
      <p:sp>
        <p:nvSpPr>
          <p:cNvPr id="53255" name="Rectangle 7"/>
          <p:cNvSpPr>
            <a:spLocks noGrp="1" noChangeArrowheads="1"/>
          </p:cNvSpPr>
          <p:nvPr>
            <p:ph type="sldNum" sz="quarter" idx="5"/>
          </p:nvPr>
        </p:nvSpPr>
        <p:spPr bwMode="auto">
          <a:xfrm>
            <a:off x="3933825" y="8847138"/>
            <a:ext cx="3025775" cy="461962"/>
          </a:xfrm>
          <a:prstGeom prst="rect">
            <a:avLst/>
          </a:prstGeom>
          <a:noFill/>
          <a:ln w="12700" cap="sq">
            <a:noFill/>
            <a:miter lim="800000"/>
            <a:headEnd type="none" w="sm" len="sm"/>
            <a:tailEnd type="none" w="sm" len="sm"/>
          </a:ln>
          <a:effectLst/>
        </p:spPr>
        <p:txBody>
          <a:bodyPr vert="horz" wrap="square" lIns="90797" tIns="45398" rIns="90797" bIns="45398" numCol="1" anchor="b" anchorCtr="0" compatLnSpc="1">
            <a:prstTxWarp prst="textNoShape">
              <a:avLst/>
            </a:prstTxWarp>
          </a:bodyPr>
          <a:lstStyle>
            <a:lvl1pPr algn="r" defTabSz="908050" eaLnBrk="0" hangingPunct="0">
              <a:defRPr sz="1200"/>
            </a:lvl1pPr>
          </a:lstStyle>
          <a:p>
            <a:pPr>
              <a:defRPr/>
            </a:pPr>
            <a:fld id="{A8F2E1F5-6685-48A3-A087-CD15503A2F0E}" type="slidenum">
              <a:rPr lang="en-US"/>
              <a:pPr>
                <a:defRPr/>
              </a:pPr>
              <a:t>‹#›</a:t>
            </a:fld>
            <a:endParaRPr lang="en-US"/>
          </a:p>
        </p:txBody>
      </p:sp>
    </p:spTree>
    <p:extLst>
      <p:ext uri="{BB962C8B-B14F-4D97-AF65-F5344CB8AC3E}">
        <p14:creationId xmlns:p14="http://schemas.microsoft.com/office/powerpoint/2010/main" val="3604564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a:p>
          </p:txBody>
        </p:sp>
        <p:sp>
          <p:nvSpPr>
            <p:cNvPr id="6"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7"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3"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4"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5"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6"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7"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8"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9"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0"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1"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2"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3"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4"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25"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a:p>
          </p:txBody>
        </p:sp>
        <p:sp>
          <p:nvSpPr>
            <p:cNvPr id="26"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9"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30"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sp>
        <p:nvSpPr>
          <p:cNvPr id="130077" name="Rectangle 29"/>
          <p:cNvSpPr>
            <a:spLocks noGrp="1" noChangeArrowheads="1"/>
          </p:cNvSpPr>
          <p:nvPr>
            <p:ph type="ctrTitle" sz="quarter"/>
          </p:nvPr>
        </p:nvSpPr>
        <p:spPr>
          <a:xfrm>
            <a:off x="685800" y="1868488"/>
            <a:ext cx="7772400" cy="1600200"/>
          </a:xfrm>
        </p:spPr>
        <p:txBody>
          <a:bodyPr anchorCtr="1"/>
          <a:lstStyle>
            <a:lvl1pPr>
              <a:defRPr/>
            </a:lvl1pPr>
          </a:lstStyle>
          <a:p>
            <a:r>
              <a:rPr lang="en-US"/>
              <a:t>Click to edit Master title style</a:t>
            </a:r>
          </a:p>
        </p:txBody>
      </p:sp>
      <p:sp>
        <p:nvSpPr>
          <p:cNvPr id="130078"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en-US"/>
              <a:t>Click to edit Master subtitle style</a:t>
            </a:r>
          </a:p>
        </p:txBody>
      </p:sp>
      <p:sp>
        <p:nvSpPr>
          <p:cNvPr id="31" name="Rectangle 31"/>
          <p:cNvSpPr>
            <a:spLocks noGrp="1" noChangeArrowheads="1"/>
          </p:cNvSpPr>
          <p:nvPr>
            <p:ph type="dt" sz="quarter" idx="10"/>
          </p:nvPr>
        </p:nvSpPr>
        <p:spPr>
          <a:xfrm>
            <a:off x="685800" y="6348413"/>
            <a:ext cx="1905000" cy="457200"/>
          </a:xfrm>
        </p:spPr>
        <p:txBody>
          <a:bodyPr/>
          <a:lstStyle>
            <a:lvl1pPr>
              <a:defRPr/>
            </a:lvl1pPr>
          </a:lstStyle>
          <a:p>
            <a:pPr>
              <a:defRPr/>
            </a:pPr>
            <a:fld id="{B57016BF-A37B-4713-842C-63B2E19DA434}" type="datetime1">
              <a:rPr lang="en-US"/>
              <a:pPr>
                <a:defRPr/>
              </a:pPr>
              <a:t>10/6/2014</a:t>
            </a:fld>
            <a:endParaRPr lang="en-US"/>
          </a:p>
        </p:txBody>
      </p:sp>
      <p:sp>
        <p:nvSpPr>
          <p:cNvPr id="32" name="Rectangle 32"/>
          <p:cNvSpPr>
            <a:spLocks noGrp="1" noChangeArrowheads="1"/>
          </p:cNvSpPr>
          <p:nvPr>
            <p:ph type="ftr" sz="quarter" idx="11"/>
          </p:nvPr>
        </p:nvSpPr>
        <p:spPr>
          <a:xfrm>
            <a:off x="3124200" y="6348413"/>
            <a:ext cx="2895600" cy="457200"/>
          </a:xfrm>
        </p:spPr>
        <p:txBody>
          <a:bodyPr/>
          <a:lstStyle>
            <a:lvl1pPr>
              <a:defRPr/>
            </a:lvl1pPr>
          </a:lstStyle>
          <a:p>
            <a:pPr>
              <a:defRPr/>
            </a:pPr>
            <a:endParaRPr lang="en-US"/>
          </a:p>
        </p:txBody>
      </p:sp>
      <p:sp>
        <p:nvSpPr>
          <p:cNvPr id="33" name="Rectangle 33"/>
          <p:cNvSpPr>
            <a:spLocks noGrp="1" noChangeArrowheads="1"/>
          </p:cNvSpPr>
          <p:nvPr>
            <p:ph type="sldNum" sz="quarter" idx="12"/>
          </p:nvPr>
        </p:nvSpPr>
        <p:spPr>
          <a:xfrm>
            <a:off x="6553200" y="6348413"/>
            <a:ext cx="1905000" cy="457200"/>
          </a:xfrm>
        </p:spPr>
        <p:txBody>
          <a:bodyPr/>
          <a:lstStyle>
            <a:lvl1pPr>
              <a:defRPr/>
            </a:lvl1pPr>
          </a:lstStyle>
          <a:p>
            <a:pPr>
              <a:defRPr/>
            </a:pPr>
            <a:fld id="{C1CFFF8E-0171-4911-A368-0BF0E16D7F0C}" type="slidenum">
              <a:rPr lang="en-US"/>
              <a:pPr>
                <a:defRPr/>
              </a:pPr>
              <a:t>‹#›</a:t>
            </a:fld>
            <a:endParaRPr lang="en-US"/>
          </a:p>
        </p:txBody>
      </p:sp>
    </p:spTree>
    <p:extLst>
      <p:ext uri="{BB962C8B-B14F-4D97-AF65-F5344CB8AC3E}">
        <p14:creationId xmlns:p14="http://schemas.microsoft.com/office/powerpoint/2010/main" val="87811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3D5FB98F-CEB2-4DD8-BEDD-723D8B8606B1}" type="datetime1">
              <a:rPr lang="en-US"/>
              <a:pPr>
                <a:defRPr/>
              </a:pPr>
              <a:t>10/6/2014</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DDAFDCC4-35CE-48EF-9EE2-6D7A94F19712}" type="slidenum">
              <a:rPr lang="en-US"/>
              <a:pPr>
                <a:defRPr/>
              </a:pPr>
              <a:t>‹#›</a:t>
            </a:fld>
            <a:endParaRPr lang="en-US"/>
          </a:p>
        </p:txBody>
      </p:sp>
    </p:spTree>
    <p:extLst>
      <p:ext uri="{BB962C8B-B14F-4D97-AF65-F5344CB8AC3E}">
        <p14:creationId xmlns:p14="http://schemas.microsoft.com/office/powerpoint/2010/main" val="23044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8350"/>
            <a:ext cx="1943100" cy="532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8350"/>
            <a:ext cx="5676900" cy="532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2C07F32B-C5C9-49B1-B838-7D2FC5465012}" type="datetime1">
              <a:rPr lang="en-US"/>
              <a:pPr>
                <a:defRPr/>
              </a:pPr>
              <a:t>10/6/2014</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74739CB-3527-4023-9429-451BB80D5665}" type="slidenum">
              <a:rPr lang="en-US"/>
              <a:pPr>
                <a:defRPr/>
              </a:pPr>
              <a:t>‹#›</a:t>
            </a:fld>
            <a:endParaRPr lang="en-US"/>
          </a:p>
        </p:txBody>
      </p:sp>
    </p:spTree>
    <p:extLst>
      <p:ext uri="{BB962C8B-B14F-4D97-AF65-F5344CB8AC3E}">
        <p14:creationId xmlns:p14="http://schemas.microsoft.com/office/powerpoint/2010/main" val="348523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31"/>
          <p:cNvSpPr>
            <a:spLocks noGrp="1" noChangeArrowheads="1"/>
          </p:cNvSpPr>
          <p:nvPr>
            <p:ph type="dt" sz="half" idx="10"/>
          </p:nvPr>
        </p:nvSpPr>
        <p:spPr>
          <a:ln/>
        </p:spPr>
        <p:txBody>
          <a:bodyPr/>
          <a:lstStyle>
            <a:lvl1pPr>
              <a:defRPr/>
            </a:lvl1pPr>
          </a:lstStyle>
          <a:p>
            <a:pPr>
              <a:defRPr/>
            </a:pPr>
            <a:fld id="{101E03BD-E382-44D4-9597-8F5DA1EF706D}" type="datetime1">
              <a:rPr lang="en-US"/>
              <a:pPr>
                <a:defRPr/>
              </a:pPr>
              <a:t>10/6/2014</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AB3F175-4F29-4E18-8C07-0998A51C09C3}" type="slidenum">
              <a:rPr lang="en-US"/>
              <a:pPr>
                <a:defRPr/>
              </a:pPr>
              <a:t>‹#›</a:t>
            </a:fld>
            <a:endParaRPr lang="en-US"/>
          </a:p>
        </p:txBody>
      </p:sp>
    </p:spTree>
    <p:extLst>
      <p:ext uri="{BB962C8B-B14F-4D97-AF65-F5344CB8AC3E}">
        <p14:creationId xmlns:p14="http://schemas.microsoft.com/office/powerpoint/2010/main" val="1105018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0A08EA6-2967-4EC8-B97F-51E8BA56BEC5}" type="datetime1">
              <a:rPr lang="en-US"/>
              <a:pPr>
                <a:defRPr/>
              </a:pPr>
              <a:t>10/6/2014</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5A4F3A9A-9650-42E1-AE5F-8003D1AE38FB}" type="slidenum">
              <a:rPr lang="en-US"/>
              <a:pPr>
                <a:defRPr/>
              </a:pPr>
              <a:t>‹#›</a:t>
            </a:fld>
            <a:endParaRPr lang="en-US"/>
          </a:p>
        </p:txBody>
      </p:sp>
    </p:spTree>
    <p:extLst>
      <p:ext uri="{BB962C8B-B14F-4D97-AF65-F5344CB8AC3E}">
        <p14:creationId xmlns:p14="http://schemas.microsoft.com/office/powerpoint/2010/main" val="75437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1"/>
          <p:cNvSpPr>
            <a:spLocks noGrp="1" noChangeArrowheads="1"/>
          </p:cNvSpPr>
          <p:nvPr>
            <p:ph type="dt" sz="half" idx="10"/>
          </p:nvPr>
        </p:nvSpPr>
        <p:spPr>
          <a:ln/>
        </p:spPr>
        <p:txBody>
          <a:bodyPr/>
          <a:lstStyle>
            <a:lvl1pPr>
              <a:defRPr/>
            </a:lvl1pPr>
          </a:lstStyle>
          <a:p>
            <a:pPr>
              <a:defRPr/>
            </a:pPr>
            <a:fld id="{16B20C0E-E293-4E16-BBCD-3E5005C84C24}" type="datetime1">
              <a:rPr lang="en-US"/>
              <a:pPr>
                <a:defRPr/>
              </a:pPr>
              <a:t>10/6/2014</a:t>
            </a:fld>
            <a:endParaRPr lang="en-US"/>
          </a:p>
        </p:txBody>
      </p:sp>
      <p:sp>
        <p:nvSpPr>
          <p:cNvPr id="7" name="Rectangle 32"/>
          <p:cNvSpPr>
            <a:spLocks noGrp="1" noChangeArrowheads="1"/>
          </p:cNvSpPr>
          <p:nvPr>
            <p:ph type="ftr" sz="quarter" idx="11"/>
          </p:nvPr>
        </p:nvSpPr>
        <p:spPr>
          <a:ln/>
        </p:spPr>
        <p:txBody>
          <a:bodyPr/>
          <a:lstStyle>
            <a:lvl1pPr>
              <a:defRPr/>
            </a:lvl1pPr>
          </a:lstStyle>
          <a:p>
            <a:pPr>
              <a:defRPr/>
            </a:pPr>
            <a:endParaRPr lang="en-US"/>
          </a:p>
        </p:txBody>
      </p:sp>
      <p:sp>
        <p:nvSpPr>
          <p:cNvPr id="8" name="Rectangle 33"/>
          <p:cNvSpPr>
            <a:spLocks noGrp="1" noChangeArrowheads="1"/>
          </p:cNvSpPr>
          <p:nvPr>
            <p:ph type="sldNum" sz="quarter" idx="12"/>
          </p:nvPr>
        </p:nvSpPr>
        <p:spPr>
          <a:ln/>
        </p:spPr>
        <p:txBody>
          <a:bodyPr/>
          <a:lstStyle>
            <a:lvl1pPr>
              <a:defRPr/>
            </a:lvl1pPr>
          </a:lstStyle>
          <a:p>
            <a:pPr>
              <a:defRPr/>
            </a:pPr>
            <a:fld id="{607CD27A-E528-478F-9E7C-13AF08405A1A}" type="slidenum">
              <a:rPr lang="en-US"/>
              <a:pPr>
                <a:defRPr/>
              </a:pPr>
              <a:t>‹#›</a:t>
            </a:fld>
            <a:endParaRPr lang="en-US"/>
          </a:p>
        </p:txBody>
      </p:sp>
    </p:spTree>
    <p:extLst>
      <p:ext uri="{BB962C8B-B14F-4D97-AF65-F5344CB8AC3E}">
        <p14:creationId xmlns:p14="http://schemas.microsoft.com/office/powerpoint/2010/main" val="2378493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1"/>
          <p:cNvSpPr>
            <a:spLocks noGrp="1" noChangeArrowheads="1"/>
          </p:cNvSpPr>
          <p:nvPr>
            <p:ph type="dt" sz="half" idx="10"/>
          </p:nvPr>
        </p:nvSpPr>
        <p:spPr>
          <a:ln/>
        </p:spPr>
        <p:txBody>
          <a:bodyPr/>
          <a:lstStyle>
            <a:lvl1pPr>
              <a:defRPr/>
            </a:lvl1pPr>
          </a:lstStyle>
          <a:p>
            <a:pPr>
              <a:defRPr/>
            </a:pPr>
            <a:fld id="{D6C74326-DD2C-4DD6-AA8E-9ECFB3AFCF2C}" type="datetime1">
              <a:rPr lang="en-US"/>
              <a:pPr>
                <a:defRPr/>
              </a:pPr>
              <a:t>10/6/2014</a:t>
            </a:fld>
            <a:endParaRPr lang="en-US"/>
          </a:p>
        </p:txBody>
      </p:sp>
      <p:sp>
        <p:nvSpPr>
          <p:cNvPr id="7" name="Rectangle 32"/>
          <p:cNvSpPr>
            <a:spLocks noGrp="1" noChangeArrowheads="1"/>
          </p:cNvSpPr>
          <p:nvPr>
            <p:ph type="ftr" sz="quarter" idx="11"/>
          </p:nvPr>
        </p:nvSpPr>
        <p:spPr>
          <a:ln/>
        </p:spPr>
        <p:txBody>
          <a:bodyPr/>
          <a:lstStyle>
            <a:lvl1pPr>
              <a:defRPr/>
            </a:lvl1pPr>
          </a:lstStyle>
          <a:p>
            <a:pPr>
              <a:defRPr/>
            </a:pPr>
            <a:endParaRPr lang="en-US"/>
          </a:p>
        </p:txBody>
      </p:sp>
      <p:sp>
        <p:nvSpPr>
          <p:cNvPr id="8" name="Rectangle 33"/>
          <p:cNvSpPr>
            <a:spLocks noGrp="1" noChangeArrowheads="1"/>
          </p:cNvSpPr>
          <p:nvPr>
            <p:ph type="sldNum" sz="quarter" idx="12"/>
          </p:nvPr>
        </p:nvSpPr>
        <p:spPr>
          <a:ln/>
        </p:spPr>
        <p:txBody>
          <a:bodyPr/>
          <a:lstStyle>
            <a:lvl1pPr>
              <a:defRPr/>
            </a:lvl1pPr>
          </a:lstStyle>
          <a:p>
            <a:pPr>
              <a:defRPr/>
            </a:pPr>
            <a:fld id="{87AA48AD-3DE1-468D-9C80-D1B4A09CB191}" type="slidenum">
              <a:rPr lang="en-US"/>
              <a:pPr>
                <a:defRPr/>
              </a:pPr>
              <a:t>‹#›</a:t>
            </a:fld>
            <a:endParaRPr lang="en-US"/>
          </a:p>
        </p:txBody>
      </p:sp>
    </p:spTree>
    <p:extLst>
      <p:ext uri="{BB962C8B-B14F-4D97-AF65-F5344CB8AC3E}">
        <p14:creationId xmlns:p14="http://schemas.microsoft.com/office/powerpoint/2010/main" val="2501954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76835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430F41B-3491-40B3-9F0D-3D3FCA8FD2CC}" type="datetime1">
              <a:rPr lang="en-US"/>
              <a:pPr>
                <a:defRPr/>
              </a:pPr>
              <a:t>10/6/2014</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DC239D3B-F0C4-41A2-ADED-EB76D5853214}" type="slidenum">
              <a:rPr lang="en-US"/>
              <a:pPr>
                <a:defRPr/>
              </a:pPr>
              <a:t>‹#›</a:t>
            </a:fld>
            <a:endParaRPr lang="en-US"/>
          </a:p>
        </p:txBody>
      </p:sp>
    </p:spTree>
    <p:extLst>
      <p:ext uri="{BB962C8B-B14F-4D97-AF65-F5344CB8AC3E}">
        <p14:creationId xmlns:p14="http://schemas.microsoft.com/office/powerpoint/2010/main" val="173609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58853D02-5065-4C78-8640-DB773B74FC81}" type="datetime1">
              <a:rPr lang="en-US"/>
              <a:pPr>
                <a:defRPr/>
              </a:pPr>
              <a:t>10/6/2014</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8B77E58E-DAE6-42E0-8AF9-0EF0F2811FED}" type="slidenum">
              <a:rPr lang="en-US"/>
              <a:pPr>
                <a:defRPr/>
              </a:pPr>
              <a:t>‹#›</a:t>
            </a:fld>
            <a:endParaRPr lang="en-US"/>
          </a:p>
        </p:txBody>
      </p:sp>
    </p:spTree>
    <p:extLst>
      <p:ext uri="{BB962C8B-B14F-4D97-AF65-F5344CB8AC3E}">
        <p14:creationId xmlns:p14="http://schemas.microsoft.com/office/powerpoint/2010/main" val="418119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9A22F26E-61D9-4F03-B2F7-214173B831A9}" type="datetime1">
              <a:rPr lang="en-US"/>
              <a:pPr>
                <a:defRPr/>
              </a:pPr>
              <a:t>10/6/2014</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753AFB6F-E3B9-4904-93F1-54CEBF2B7911}" type="slidenum">
              <a:rPr lang="en-US"/>
              <a:pPr>
                <a:defRPr/>
              </a:pPr>
              <a:t>‹#›</a:t>
            </a:fld>
            <a:endParaRPr lang="en-US"/>
          </a:p>
        </p:txBody>
      </p:sp>
    </p:spTree>
    <p:extLst>
      <p:ext uri="{BB962C8B-B14F-4D97-AF65-F5344CB8AC3E}">
        <p14:creationId xmlns:p14="http://schemas.microsoft.com/office/powerpoint/2010/main" val="192729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8840622A-A35A-4D5A-964E-D3AE6CC38D72}" type="datetime1">
              <a:rPr lang="en-US"/>
              <a:pPr>
                <a:defRPr/>
              </a:pPr>
              <a:t>10/6/2014</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EFDC4EF9-79D7-49FE-BC29-00359514796E}" type="slidenum">
              <a:rPr lang="en-US"/>
              <a:pPr>
                <a:defRPr/>
              </a:pPr>
              <a:t>‹#›</a:t>
            </a:fld>
            <a:endParaRPr lang="en-US"/>
          </a:p>
        </p:txBody>
      </p:sp>
    </p:spTree>
    <p:extLst>
      <p:ext uri="{BB962C8B-B14F-4D97-AF65-F5344CB8AC3E}">
        <p14:creationId xmlns:p14="http://schemas.microsoft.com/office/powerpoint/2010/main" val="185192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971D103D-31FA-4AAD-88F1-60A6E3709464}" type="datetime1">
              <a:rPr lang="en-US"/>
              <a:pPr>
                <a:defRPr/>
              </a:pPr>
              <a:t>10/6/2014</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87B5495F-CBA9-4ADD-B5F4-41007A3E2D95}" type="slidenum">
              <a:rPr lang="en-US"/>
              <a:pPr>
                <a:defRPr/>
              </a:pPr>
              <a:t>‹#›</a:t>
            </a:fld>
            <a:endParaRPr lang="en-US"/>
          </a:p>
        </p:txBody>
      </p:sp>
    </p:spTree>
    <p:extLst>
      <p:ext uri="{BB962C8B-B14F-4D97-AF65-F5344CB8AC3E}">
        <p14:creationId xmlns:p14="http://schemas.microsoft.com/office/powerpoint/2010/main" val="310455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CB980248-6BEB-4E0A-9319-E2D832424BA3}" type="datetime1">
              <a:rPr lang="en-US"/>
              <a:pPr>
                <a:defRPr/>
              </a:pPr>
              <a:t>10/6/2014</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B184DABF-AA18-4BCB-911B-3414A8A2F91A}" type="slidenum">
              <a:rPr lang="en-US"/>
              <a:pPr>
                <a:defRPr/>
              </a:pPr>
              <a:t>‹#›</a:t>
            </a:fld>
            <a:endParaRPr lang="en-US"/>
          </a:p>
        </p:txBody>
      </p:sp>
    </p:spTree>
    <p:extLst>
      <p:ext uri="{BB962C8B-B14F-4D97-AF65-F5344CB8AC3E}">
        <p14:creationId xmlns:p14="http://schemas.microsoft.com/office/powerpoint/2010/main" val="320965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5599A98C-C4CF-4251-B4B5-E8557F38C071}" type="datetime1">
              <a:rPr lang="en-US"/>
              <a:pPr>
                <a:defRPr/>
              </a:pPr>
              <a:t>10/6/2014</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2BF83205-5892-4E2D-84C3-27466D8B8B53}" type="slidenum">
              <a:rPr lang="en-US"/>
              <a:pPr>
                <a:defRPr/>
              </a:pPr>
              <a:t>‹#›</a:t>
            </a:fld>
            <a:endParaRPr lang="en-US"/>
          </a:p>
        </p:txBody>
      </p:sp>
    </p:spTree>
    <p:extLst>
      <p:ext uri="{BB962C8B-B14F-4D97-AF65-F5344CB8AC3E}">
        <p14:creationId xmlns:p14="http://schemas.microsoft.com/office/powerpoint/2010/main" val="71685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44602A78-ED29-44A9-8726-AD441A8BFD9A}" type="datetime1">
              <a:rPr lang="en-US"/>
              <a:pPr>
                <a:defRPr/>
              </a:pPr>
              <a:t>10/6/2014</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CD9CB1E7-C4EE-4B9A-9F84-8FAA2BF54A24}" type="slidenum">
              <a:rPr lang="en-US"/>
              <a:pPr>
                <a:defRPr/>
              </a:pPr>
              <a:t>‹#›</a:t>
            </a:fld>
            <a:endParaRPr lang="en-US"/>
          </a:p>
        </p:txBody>
      </p:sp>
    </p:spTree>
    <p:extLst>
      <p:ext uri="{BB962C8B-B14F-4D97-AF65-F5344CB8AC3E}">
        <p14:creationId xmlns:p14="http://schemas.microsoft.com/office/powerpoint/2010/main" val="394542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33DA2859-09E2-4D46-8B8D-9645F58FF94C}" type="datetime1">
              <a:rPr lang="en-US"/>
              <a:pPr>
                <a:defRPr/>
              </a:pPr>
              <a:t>10/6/2014</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6BBAFDE0-338E-4560-A7C7-5B405739F0CC}" type="slidenum">
              <a:rPr lang="en-US"/>
              <a:pPr>
                <a:defRPr/>
              </a:pPr>
              <a:t>‹#›</a:t>
            </a:fld>
            <a:endParaRPr lang="en-US"/>
          </a:p>
        </p:txBody>
      </p:sp>
    </p:spTree>
    <p:extLst>
      <p:ext uri="{BB962C8B-B14F-4D97-AF65-F5344CB8AC3E}">
        <p14:creationId xmlns:p14="http://schemas.microsoft.com/office/powerpoint/2010/main" val="150984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6700" cy="757238"/>
            <a:chOff x="0" y="0"/>
            <a:chExt cx="5768" cy="477"/>
          </a:xfrm>
        </p:grpSpPr>
        <p:sp>
          <p:nvSpPr>
            <p:cNvPr id="129027"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a:p>
          </p:txBody>
        </p:sp>
        <p:sp>
          <p:nvSpPr>
            <p:cNvPr id="129028"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129029"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0"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1"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2"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3"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4"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5"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6"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7"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8"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39"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0"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1"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2"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3"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4"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5"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46"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a:p>
          </p:txBody>
        </p:sp>
        <p:sp>
          <p:nvSpPr>
            <p:cNvPr id="129047"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a:p>
          </p:txBody>
        </p:sp>
        <p:sp>
          <p:nvSpPr>
            <p:cNvPr id="129048"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13315" name="Group 25"/>
          <p:cNvGrpSpPr>
            <a:grpSpLocks/>
          </p:cNvGrpSpPr>
          <p:nvPr/>
        </p:nvGrpSpPr>
        <p:grpSpPr bwMode="auto">
          <a:xfrm>
            <a:off x="0" y="6180138"/>
            <a:ext cx="9169400" cy="138112"/>
            <a:chOff x="0" y="4032"/>
            <a:chExt cx="5776" cy="87"/>
          </a:xfrm>
        </p:grpSpPr>
        <p:sp>
          <p:nvSpPr>
            <p:cNvPr id="129050"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51"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9052"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sp>
        <p:nvSpPr>
          <p:cNvPr id="13316" name="Rectangle 29"/>
          <p:cNvSpPr>
            <a:spLocks noGrp="1" noChangeArrowheads="1"/>
          </p:cNvSpPr>
          <p:nvPr>
            <p:ph type="title"/>
          </p:nvPr>
        </p:nvSpPr>
        <p:spPr bwMode="auto">
          <a:xfrm>
            <a:off x="685800" y="7683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7" name="Rectangle 3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9055" name="Rectangle 31"/>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fld id="{07D13543-EE46-4C00-828F-6AF0C69F7A55}" type="datetime1">
              <a:rPr lang="en-US"/>
              <a:pPr>
                <a:defRPr/>
              </a:pPr>
              <a:t>10/6/2014</a:t>
            </a:fld>
            <a:endParaRPr lang="en-US"/>
          </a:p>
        </p:txBody>
      </p:sp>
      <p:sp>
        <p:nvSpPr>
          <p:cNvPr id="129056" name="Rectangle 32"/>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129057" name="Rectangle 33"/>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CBA374B1-00AA-46F6-BA67-298FA4A368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7"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SzPct val="90000"/>
        <a:buBlip>
          <a:blip r:embed="rId19"/>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20"/>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21"/>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22"/>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23"/>
        </a:buBlip>
        <a:defRPr sz="2000">
          <a:solidFill>
            <a:schemeClr val="tx1"/>
          </a:solidFill>
          <a:latin typeface="+mn-lt"/>
        </a:defRPr>
      </a:lvl5pPr>
      <a:lvl6pPr marL="2514600" indent="-228600" algn="l" rtl="0" fontAlgn="base">
        <a:spcBef>
          <a:spcPct val="20000"/>
        </a:spcBef>
        <a:spcAft>
          <a:spcPct val="0"/>
        </a:spcAft>
        <a:buSzPct val="70000"/>
        <a:buBlip>
          <a:blip r:embed="rId23"/>
        </a:buBlip>
        <a:defRPr sz="2000">
          <a:solidFill>
            <a:schemeClr val="tx1"/>
          </a:solidFill>
          <a:latin typeface="+mn-lt"/>
        </a:defRPr>
      </a:lvl6pPr>
      <a:lvl7pPr marL="2971800" indent="-228600" algn="l" rtl="0" fontAlgn="base">
        <a:spcBef>
          <a:spcPct val="20000"/>
        </a:spcBef>
        <a:spcAft>
          <a:spcPct val="0"/>
        </a:spcAft>
        <a:buSzPct val="70000"/>
        <a:buBlip>
          <a:blip r:embed="rId23"/>
        </a:buBlip>
        <a:defRPr sz="2000">
          <a:solidFill>
            <a:schemeClr val="tx1"/>
          </a:solidFill>
          <a:latin typeface="+mn-lt"/>
        </a:defRPr>
      </a:lvl7pPr>
      <a:lvl8pPr marL="3429000" indent="-228600" algn="l" rtl="0" fontAlgn="base">
        <a:spcBef>
          <a:spcPct val="20000"/>
        </a:spcBef>
        <a:spcAft>
          <a:spcPct val="0"/>
        </a:spcAft>
        <a:buSzPct val="70000"/>
        <a:buBlip>
          <a:blip r:embed="rId23"/>
        </a:buBlip>
        <a:defRPr sz="2000">
          <a:solidFill>
            <a:schemeClr val="tx1"/>
          </a:solidFill>
          <a:latin typeface="+mn-lt"/>
        </a:defRPr>
      </a:lvl8pPr>
      <a:lvl9pPr marL="3886200" indent="-228600" algn="l" rtl="0" fontAlgn="base">
        <a:spcBef>
          <a:spcPct val="20000"/>
        </a:spcBef>
        <a:spcAft>
          <a:spcPct val="0"/>
        </a:spcAft>
        <a:buSzPct val="70000"/>
        <a:buBlip>
          <a:blip r:embed="rId23"/>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5.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4.bin"/><Relationship Id="rId14" Type="http://schemas.openxmlformats.org/officeDocument/2006/relationships/image" Target="../media/image2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movies/3Dbump.avi" TargetMode="External"/><Relationship Id="rId3" Type="http://schemas.openxmlformats.org/officeDocument/2006/relationships/image" Target="../media/image29.jpeg"/><Relationship Id="rId7" Type="http://schemas.openxmlformats.org/officeDocument/2006/relationships/hyperlink" Target="movies/wedge1B.AVI" TargetMode="External"/><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hyperlink" Target="movies/iso_surface.avi"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6.wmf"/><Relationship Id="rId17"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image" Target="../media/image33.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10.bin"/><Relationship Id="rId14" Type="http://schemas.openxmlformats.org/officeDocument/2006/relationships/image" Target="../media/image37.wmf"/></Relationships>
</file>

<file path=ppt/slides/_rels/slide22.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0.wmf"/><Relationship Id="rId5" Type="http://schemas.openxmlformats.org/officeDocument/2006/relationships/oleObject" Target="../embeddings/oleObject1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46.wmf"/><Relationship Id="rId5" Type="http://schemas.openxmlformats.org/officeDocument/2006/relationships/oleObject" Target="../embeddings/oleObject20.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67.wmf"/><Relationship Id="rId2" Type="http://schemas.openxmlformats.org/officeDocument/2006/relationships/slideLayout" Target="../slideLayouts/slideLayout15.xml"/><Relationship Id="rId16" Type="http://schemas.openxmlformats.org/officeDocument/2006/relationships/image" Target="../media/image69.wmf"/><Relationship Id="rId1" Type="http://schemas.openxmlformats.org/officeDocument/2006/relationships/vmlDrawing" Target="../drawings/vmlDrawing5.vml"/><Relationship Id="rId6" Type="http://schemas.openxmlformats.org/officeDocument/2006/relationships/image" Target="../media/image64.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26.bin"/><Relationship Id="rId14" Type="http://schemas.openxmlformats.org/officeDocument/2006/relationships/image" Target="../media/image68.wmf"/></Relationships>
</file>

<file path=ppt/slides/_rels/slide39.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35.bin"/><Relationship Id="rId18" Type="http://schemas.openxmlformats.org/officeDocument/2006/relationships/image" Target="../media/image78.png"/><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74.wmf"/><Relationship Id="rId17" Type="http://schemas.openxmlformats.org/officeDocument/2006/relationships/image" Target="../media/image77.png"/><Relationship Id="rId2" Type="http://schemas.openxmlformats.org/officeDocument/2006/relationships/slideLayout" Target="../slideLayouts/slideLayout13.xml"/><Relationship Id="rId16" Type="http://schemas.openxmlformats.org/officeDocument/2006/relationships/image" Target="../media/image76.wmf"/><Relationship Id="rId1" Type="http://schemas.openxmlformats.org/officeDocument/2006/relationships/vmlDrawing" Target="../drawings/vmlDrawing6.vml"/><Relationship Id="rId6" Type="http://schemas.openxmlformats.org/officeDocument/2006/relationships/image" Target="../media/image71.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73.wmf"/><Relationship Id="rId19" Type="http://schemas.openxmlformats.org/officeDocument/2006/relationships/image" Target="../media/image79.png"/><Relationship Id="rId4" Type="http://schemas.openxmlformats.org/officeDocument/2006/relationships/image" Target="../media/image70.wmf"/><Relationship Id="rId9" Type="http://schemas.openxmlformats.org/officeDocument/2006/relationships/oleObject" Target="../embeddings/oleObject33.bin"/><Relationship Id="rId14" Type="http://schemas.openxmlformats.org/officeDocument/2006/relationships/image" Target="../media/image7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42.bin"/><Relationship Id="rId18" Type="http://schemas.openxmlformats.org/officeDocument/2006/relationships/image" Target="../media/image87.wmf"/><Relationship Id="rId3" Type="http://schemas.openxmlformats.org/officeDocument/2006/relationships/oleObject" Target="../embeddings/oleObject37.bin"/><Relationship Id="rId21" Type="http://schemas.openxmlformats.org/officeDocument/2006/relationships/oleObject" Target="../embeddings/oleObject46.bin"/><Relationship Id="rId7" Type="http://schemas.openxmlformats.org/officeDocument/2006/relationships/oleObject" Target="../embeddings/oleObject39.bin"/><Relationship Id="rId12" Type="http://schemas.openxmlformats.org/officeDocument/2006/relationships/image" Target="../media/image84.wmf"/><Relationship Id="rId17" Type="http://schemas.openxmlformats.org/officeDocument/2006/relationships/oleObject" Target="../embeddings/oleObject44.bin"/><Relationship Id="rId2" Type="http://schemas.openxmlformats.org/officeDocument/2006/relationships/slideLayout" Target="../slideLayouts/slideLayout16.xml"/><Relationship Id="rId16" Type="http://schemas.openxmlformats.org/officeDocument/2006/relationships/image" Target="../media/image86.wmf"/><Relationship Id="rId20" Type="http://schemas.openxmlformats.org/officeDocument/2006/relationships/image" Target="../media/image88.wmf"/><Relationship Id="rId1" Type="http://schemas.openxmlformats.org/officeDocument/2006/relationships/vmlDrawing" Target="../drawings/vmlDrawing7.vml"/><Relationship Id="rId6" Type="http://schemas.openxmlformats.org/officeDocument/2006/relationships/image" Target="../media/image81.wmf"/><Relationship Id="rId11" Type="http://schemas.openxmlformats.org/officeDocument/2006/relationships/oleObject" Target="../embeddings/oleObject41.bin"/><Relationship Id="rId24" Type="http://schemas.openxmlformats.org/officeDocument/2006/relationships/image" Target="../media/image90.wmf"/><Relationship Id="rId5" Type="http://schemas.openxmlformats.org/officeDocument/2006/relationships/oleObject" Target="../embeddings/oleObject38.bin"/><Relationship Id="rId15" Type="http://schemas.openxmlformats.org/officeDocument/2006/relationships/oleObject" Target="../embeddings/oleObject43.bin"/><Relationship Id="rId23" Type="http://schemas.openxmlformats.org/officeDocument/2006/relationships/oleObject" Target="../embeddings/oleObject47.bin"/><Relationship Id="rId10" Type="http://schemas.openxmlformats.org/officeDocument/2006/relationships/image" Target="../media/image83.wmf"/><Relationship Id="rId19" Type="http://schemas.openxmlformats.org/officeDocument/2006/relationships/oleObject" Target="../embeddings/oleObject45.bin"/><Relationship Id="rId4" Type="http://schemas.openxmlformats.org/officeDocument/2006/relationships/image" Target="../media/image80.wmf"/><Relationship Id="rId9" Type="http://schemas.openxmlformats.org/officeDocument/2006/relationships/oleObject" Target="../embeddings/oleObject40.bin"/><Relationship Id="rId14" Type="http://schemas.openxmlformats.org/officeDocument/2006/relationships/image" Target="../media/image85.wmf"/><Relationship Id="rId22" Type="http://schemas.openxmlformats.org/officeDocument/2006/relationships/image" Target="../media/image89.wmf"/></Relationships>
</file>

<file path=ppt/slides/_rels/slide42.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53.bin"/><Relationship Id="rId18" Type="http://schemas.openxmlformats.org/officeDocument/2006/relationships/image" Target="../media/image98.wmf"/><Relationship Id="rId26" Type="http://schemas.openxmlformats.org/officeDocument/2006/relationships/image" Target="../media/image102.wmf"/><Relationship Id="rId3" Type="http://schemas.openxmlformats.org/officeDocument/2006/relationships/oleObject" Target="../embeddings/oleObject48.bin"/><Relationship Id="rId21" Type="http://schemas.openxmlformats.org/officeDocument/2006/relationships/oleObject" Target="../embeddings/oleObject57.bin"/><Relationship Id="rId34" Type="http://schemas.openxmlformats.org/officeDocument/2006/relationships/image" Target="../media/image106.wmf"/><Relationship Id="rId7" Type="http://schemas.openxmlformats.org/officeDocument/2006/relationships/oleObject" Target="../embeddings/oleObject50.bin"/><Relationship Id="rId12" Type="http://schemas.openxmlformats.org/officeDocument/2006/relationships/image" Target="../media/image95.wmf"/><Relationship Id="rId17" Type="http://schemas.openxmlformats.org/officeDocument/2006/relationships/oleObject" Target="../embeddings/oleObject55.bin"/><Relationship Id="rId25" Type="http://schemas.openxmlformats.org/officeDocument/2006/relationships/oleObject" Target="../embeddings/oleObject59.bin"/><Relationship Id="rId33" Type="http://schemas.openxmlformats.org/officeDocument/2006/relationships/oleObject" Target="../embeddings/oleObject63.bin"/><Relationship Id="rId2" Type="http://schemas.openxmlformats.org/officeDocument/2006/relationships/slideLayout" Target="../slideLayouts/slideLayout15.xml"/><Relationship Id="rId16" Type="http://schemas.openxmlformats.org/officeDocument/2006/relationships/image" Target="../media/image97.wmf"/><Relationship Id="rId20" Type="http://schemas.openxmlformats.org/officeDocument/2006/relationships/image" Target="../media/image99.wmf"/><Relationship Id="rId29" Type="http://schemas.openxmlformats.org/officeDocument/2006/relationships/oleObject" Target="../embeddings/oleObject61.bin"/><Relationship Id="rId1" Type="http://schemas.openxmlformats.org/officeDocument/2006/relationships/vmlDrawing" Target="../drawings/vmlDrawing8.vml"/><Relationship Id="rId6" Type="http://schemas.openxmlformats.org/officeDocument/2006/relationships/image" Target="../media/image92.wmf"/><Relationship Id="rId11" Type="http://schemas.openxmlformats.org/officeDocument/2006/relationships/oleObject" Target="../embeddings/oleObject52.bin"/><Relationship Id="rId24" Type="http://schemas.openxmlformats.org/officeDocument/2006/relationships/image" Target="../media/image101.wmf"/><Relationship Id="rId32" Type="http://schemas.openxmlformats.org/officeDocument/2006/relationships/image" Target="../media/image105.wmf"/><Relationship Id="rId5" Type="http://schemas.openxmlformats.org/officeDocument/2006/relationships/oleObject" Target="../embeddings/oleObject49.bin"/><Relationship Id="rId15" Type="http://schemas.openxmlformats.org/officeDocument/2006/relationships/oleObject" Target="../embeddings/oleObject54.bin"/><Relationship Id="rId23" Type="http://schemas.openxmlformats.org/officeDocument/2006/relationships/oleObject" Target="../embeddings/oleObject58.bin"/><Relationship Id="rId28" Type="http://schemas.openxmlformats.org/officeDocument/2006/relationships/image" Target="../media/image103.wmf"/><Relationship Id="rId36" Type="http://schemas.openxmlformats.org/officeDocument/2006/relationships/image" Target="../media/image107.wmf"/><Relationship Id="rId10" Type="http://schemas.openxmlformats.org/officeDocument/2006/relationships/image" Target="../media/image94.wmf"/><Relationship Id="rId19" Type="http://schemas.openxmlformats.org/officeDocument/2006/relationships/oleObject" Target="../embeddings/oleObject56.bin"/><Relationship Id="rId31" Type="http://schemas.openxmlformats.org/officeDocument/2006/relationships/oleObject" Target="../embeddings/oleObject62.bin"/><Relationship Id="rId4" Type="http://schemas.openxmlformats.org/officeDocument/2006/relationships/image" Target="../media/image91.wmf"/><Relationship Id="rId9" Type="http://schemas.openxmlformats.org/officeDocument/2006/relationships/oleObject" Target="../embeddings/oleObject51.bin"/><Relationship Id="rId14" Type="http://schemas.openxmlformats.org/officeDocument/2006/relationships/image" Target="../media/image96.wmf"/><Relationship Id="rId22" Type="http://schemas.openxmlformats.org/officeDocument/2006/relationships/image" Target="../media/image100.wmf"/><Relationship Id="rId27" Type="http://schemas.openxmlformats.org/officeDocument/2006/relationships/oleObject" Target="../embeddings/oleObject60.bin"/><Relationship Id="rId30" Type="http://schemas.openxmlformats.org/officeDocument/2006/relationships/image" Target="../media/image104.wmf"/><Relationship Id="rId35" Type="http://schemas.openxmlformats.org/officeDocument/2006/relationships/oleObject" Target="../embeddings/oleObject64.bin"/></Relationships>
</file>

<file path=ppt/slides/_rels/slide43.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111.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109.w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110.wmf"/><Relationship Id="rId4" Type="http://schemas.openxmlformats.org/officeDocument/2006/relationships/image" Target="../media/image108.wmf"/><Relationship Id="rId9" Type="http://schemas.openxmlformats.org/officeDocument/2006/relationships/oleObject" Target="../embeddings/oleObject68.bin"/></Relationships>
</file>

<file path=ppt/slides/_rels/slide4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oleObject" Target="../embeddings/oleObject70.bin"/><Relationship Id="rId7" Type="http://schemas.openxmlformats.org/officeDocument/2006/relationships/image" Target="../media/image114.png"/><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113.wmf"/><Relationship Id="rId5" Type="http://schemas.openxmlformats.org/officeDocument/2006/relationships/oleObject" Target="../embeddings/oleObject71.bin"/><Relationship Id="rId4" Type="http://schemas.openxmlformats.org/officeDocument/2006/relationships/image" Target="../media/image112.wmf"/></Relationships>
</file>

<file path=ppt/slides/_rels/slide4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16.wmf"/><Relationship Id="rId5" Type="http://schemas.openxmlformats.org/officeDocument/2006/relationships/oleObject" Target="../embeddings/oleObject72.bin"/><Relationship Id="rId4" Type="http://schemas.openxmlformats.org/officeDocument/2006/relationships/image" Target="../media/image118.png"/></Relationships>
</file>

<file path=ppt/slides/_rels/slide46.xml.rels><?xml version="1.0" encoding="UTF-8" standalone="yes"?>
<Relationships xmlns="http://schemas.openxmlformats.org/package/2006/relationships"><Relationship Id="rId8" Type="http://schemas.openxmlformats.org/officeDocument/2006/relationships/image" Target="../media/image120.wmf"/><Relationship Id="rId13" Type="http://schemas.openxmlformats.org/officeDocument/2006/relationships/oleObject" Target="../embeddings/oleObject77.bin"/><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121.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69.wmf"/><Relationship Id="rId11" Type="http://schemas.openxmlformats.org/officeDocument/2006/relationships/oleObject" Target="../embeddings/oleObject76.bin"/><Relationship Id="rId5" Type="http://schemas.openxmlformats.org/officeDocument/2006/relationships/oleObject" Target="../embeddings/oleObject74.bin"/><Relationship Id="rId10" Type="http://schemas.openxmlformats.org/officeDocument/2006/relationships/image" Target="../media/image123.png"/><Relationship Id="rId4" Type="http://schemas.openxmlformats.org/officeDocument/2006/relationships/image" Target="../media/image119.wmf"/><Relationship Id="rId9" Type="http://schemas.openxmlformats.org/officeDocument/2006/relationships/image" Target="../media/image122.emf"/><Relationship Id="rId14" Type="http://schemas.openxmlformats.org/officeDocument/2006/relationships/image" Target="../media/image67.wmf"/></Relationships>
</file>

<file path=ppt/slides/_rels/slide4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49.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140.jpeg"/></Relationships>
</file>

<file path=ppt/slides/_rels/slide5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52.xml.rels><?xml version="1.0" encoding="UTF-8" standalone="yes"?>
<Relationships xmlns="http://schemas.openxmlformats.org/package/2006/relationships"><Relationship Id="rId2" Type="http://schemas.openxmlformats.org/officeDocument/2006/relationships/hyperlink" Target="http://css.engineering.uiowa.edu/~fluid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762000"/>
            <a:ext cx="8001000" cy="1143000"/>
          </a:xfrm>
        </p:spPr>
        <p:txBody>
          <a:bodyPr/>
          <a:lstStyle/>
          <a:p>
            <a:pPr eaLnBrk="1" hangingPunct="1"/>
            <a:r>
              <a:rPr lang="en-US" smtClean="0">
                <a:solidFill>
                  <a:srgbClr val="FF0000"/>
                </a:solidFill>
              </a:rPr>
              <a:t>Introduction to Computational Fluid Dynamics (CFD)</a:t>
            </a:r>
          </a:p>
        </p:txBody>
      </p:sp>
      <p:sp>
        <p:nvSpPr>
          <p:cNvPr id="15363" name="Rectangle 3"/>
          <p:cNvSpPr>
            <a:spLocks noGrp="1" noChangeArrowheads="1"/>
          </p:cNvSpPr>
          <p:nvPr>
            <p:ph type="subTitle" idx="1"/>
          </p:nvPr>
        </p:nvSpPr>
        <p:spPr>
          <a:xfrm>
            <a:off x="838200" y="2133600"/>
            <a:ext cx="7772400" cy="1752600"/>
          </a:xfrm>
        </p:spPr>
        <p:txBody>
          <a:bodyPr/>
          <a:lstStyle/>
          <a:p>
            <a:pPr eaLnBrk="1" hangingPunct="1"/>
            <a:r>
              <a:rPr lang="en-US" sz="2800" dirty="0" smtClean="0">
                <a:solidFill>
                  <a:schemeClr val="tx2"/>
                </a:solidFill>
              </a:rPr>
              <a:t>Maysam Mousaviraad, Tao Xing, Shanti Bhushan, and Frederick Stern</a:t>
            </a:r>
          </a:p>
          <a:p>
            <a:pPr eaLnBrk="1" hangingPunct="1"/>
            <a:endParaRPr lang="en-US" sz="2200" dirty="0" smtClean="0"/>
          </a:p>
          <a:p>
            <a:pPr eaLnBrk="1" hangingPunct="1"/>
            <a:r>
              <a:rPr lang="en-US" sz="2200" dirty="0" smtClean="0"/>
              <a:t>IIHR—Hydroscience &amp; Engineering</a:t>
            </a:r>
          </a:p>
          <a:p>
            <a:pPr eaLnBrk="1" hangingPunct="1"/>
            <a:r>
              <a:rPr lang="en-US" sz="2200" dirty="0" smtClean="0"/>
              <a:t>C. Maxwell Stanley Hydraulics Laboratory</a:t>
            </a:r>
          </a:p>
          <a:p>
            <a:pPr eaLnBrk="1" hangingPunct="1"/>
            <a:r>
              <a:rPr lang="en-US" sz="2200" dirty="0" smtClean="0"/>
              <a:t>The University of Iowa</a:t>
            </a:r>
          </a:p>
          <a:p>
            <a:pPr eaLnBrk="1" hangingPunct="1"/>
            <a:endParaRPr lang="en-US" sz="2200" dirty="0" smtClean="0"/>
          </a:p>
          <a:p>
            <a:pPr eaLnBrk="1" hangingPunct="1"/>
            <a:r>
              <a:rPr lang="en-US" sz="2200" dirty="0" smtClean="0"/>
              <a:t>57:020 Mechanics of Fluids and Transport Processes</a:t>
            </a:r>
          </a:p>
          <a:p>
            <a:pPr eaLnBrk="1" hangingPunct="1"/>
            <a:r>
              <a:rPr lang="en-US" sz="2200" dirty="0" smtClean="0"/>
              <a:t>http://css.engineering.uiowa.edu/~fluids/</a:t>
            </a:r>
          </a:p>
          <a:p>
            <a:pPr eaLnBrk="1" hangingPunct="1"/>
            <a:r>
              <a:rPr lang="en-US" sz="2200" dirty="0" smtClean="0"/>
              <a:t>October 8,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69A796-EBB9-446A-949C-2090FEC7CB57}" type="slidenum">
              <a:rPr lang="en-US" sz="1400" smtClean="0"/>
              <a:pPr eaLnBrk="1" hangingPunct="1"/>
              <a:t>10</a:t>
            </a:fld>
            <a:endParaRPr lang="en-US" sz="1400" smtClean="0"/>
          </a:p>
        </p:txBody>
      </p:sp>
      <p:sp>
        <p:nvSpPr>
          <p:cNvPr id="24579" name="Rectangle 2"/>
          <p:cNvSpPr>
            <a:spLocks noGrp="1" noChangeArrowheads="1"/>
          </p:cNvSpPr>
          <p:nvPr>
            <p:ph type="title"/>
          </p:nvPr>
        </p:nvSpPr>
        <p:spPr>
          <a:xfrm>
            <a:off x="685800" y="228600"/>
            <a:ext cx="8001000" cy="685800"/>
          </a:xfrm>
        </p:spPr>
        <p:txBody>
          <a:bodyPr/>
          <a:lstStyle/>
          <a:p>
            <a:pPr eaLnBrk="1" hangingPunct="1"/>
            <a:r>
              <a:rPr lang="en-US" sz="3600" smtClean="0"/>
              <a:t>Modeling (coordinates)</a:t>
            </a:r>
          </a:p>
        </p:txBody>
      </p:sp>
      <p:grpSp>
        <p:nvGrpSpPr>
          <p:cNvPr id="24580" name="Group 12"/>
          <p:cNvGrpSpPr>
            <a:grpSpLocks/>
          </p:cNvGrpSpPr>
          <p:nvPr/>
        </p:nvGrpSpPr>
        <p:grpSpPr bwMode="auto">
          <a:xfrm>
            <a:off x="457200" y="949325"/>
            <a:ext cx="2682875" cy="2632075"/>
            <a:chOff x="470" y="480"/>
            <a:chExt cx="1690" cy="1658"/>
          </a:xfrm>
        </p:grpSpPr>
        <p:sp>
          <p:nvSpPr>
            <p:cNvPr id="24624" name="Line 6"/>
            <p:cNvSpPr>
              <a:spLocks noChangeShapeType="1"/>
            </p:cNvSpPr>
            <p:nvPr/>
          </p:nvSpPr>
          <p:spPr bwMode="auto">
            <a:xfrm flipH="1">
              <a:off x="480" y="1536"/>
              <a:ext cx="48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5" name="Line 7"/>
            <p:cNvSpPr>
              <a:spLocks noChangeShapeType="1"/>
            </p:cNvSpPr>
            <p:nvPr/>
          </p:nvSpPr>
          <p:spPr bwMode="auto">
            <a:xfrm>
              <a:off x="960" y="1536"/>
              <a:ext cx="1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6" name="Line 8"/>
            <p:cNvSpPr>
              <a:spLocks noChangeShapeType="1"/>
            </p:cNvSpPr>
            <p:nvPr/>
          </p:nvSpPr>
          <p:spPr bwMode="auto">
            <a:xfrm flipV="1">
              <a:off x="960" y="576"/>
              <a:ext cx="0" cy="96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7" name="Text Box 9"/>
            <p:cNvSpPr txBox="1">
              <a:spLocks noChangeArrowheads="1"/>
            </p:cNvSpPr>
            <p:nvPr/>
          </p:nvSpPr>
          <p:spPr bwMode="auto">
            <a:xfrm>
              <a:off x="470" y="18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p>
          </p:txBody>
        </p:sp>
        <p:sp>
          <p:nvSpPr>
            <p:cNvPr id="24628" name="Text Box 10"/>
            <p:cNvSpPr txBox="1">
              <a:spLocks noChangeArrowheads="1"/>
            </p:cNvSpPr>
            <p:nvPr/>
          </p:nvSpPr>
          <p:spPr bwMode="auto">
            <a:xfrm>
              <a:off x="1948"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y</a:t>
              </a:r>
            </a:p>
          </p:txBody>
        </p:sp>
        <p:sp>
          <p:nvSpPr>
            <p:cNvPr id="24629" name="Text Box 11"/>
            <p:cNvSpPr txBox="1">
              <a:spLocks noChangeArrowheads="1"/>
            </p:cNvSpPr>
            <p:nvPr/>
          </p:nvSpPr>
          <p:spPr bwMode="auto">
            <a:xfrm>
              <a:off x="768" y="48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grpSp>
      <p:grpSp>
        <p:nvGrpSpPr>
          <p:cNvPr id="24581" name="Group 13"/>
          <p:cNvGrpSpPr>
            <a:grpSpLocks/>
          </p:cNvGrpSpPr>
          <p:nvPr/>
        </p:nvGrpSpPr>
        <p:grpSpPr bwMode="auto">
          <a:xfrm>
            <a:off x="3336925" y="949325"/>
            <a:ext cx="2682875" cy="2632075"/>
            <a:chOff x="470" y="480"/>
            <a:chExt cx="1690" cy="1658"/>
          </a:xfrm>
        </p:grpSpPr>
        <p:sp>
          <p:nvSpPr>
            <p:cNvPr id="24618" name="Line 14"/>
            <p:cNvSpPr>
              <a:spLocks noChangeShapeType="1"/>
            </p:cNvSpPr>
            <p:nvPr/>
          </p:nvSpPr>
          <p:spPr bwMode="auto">
            <a:xfrm flipH="1">
              <a:off x="480" y="1536"/>
              <a:ext cx="48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9" name="Line 15"/>
            <p:cNvSpPr>
              <a:spLocks noChangeShapeType="1"/>
            </p:cNvSpPr>
            <p:nvPr/>
          </p:nvSpPr>
          <p:spPr bwMode="auto">
            <a:xfrm>
              <a:off x="960" y="1536"/>
              <a:ext cx="1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0" name="Line 16"/>
            <p:cNvSpPr>
              <a:spLocks noChangeShapeType="1"/>
            </p:cNvSpPr>
            <p:nvPr/>
          </p:nvSpPr>
          <p:spPr bwMode="auto">
            <a:xfrm flipV="1">
              <a:off x="960" y="576"/>
              <a:ext cx="0" cy="96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1" name="Text Box 17"/>
            <p:cNvSpPr txBox="1">
              <a:spLocks noChangeArrowheads="1"/>
            </p:cNvSpPr>
            <p:nvPr/>
          </p:nvSpPr>
          <p:spPr bwMode="auto">
            <a:xfrm>
              <a:off x="470" y="18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p>
          </p:txBody>
        </p:sp>
        <p:sp>
          <p:nvSpPr>
            <p:cNvPr id="24622" name="Text Box 18"/>
            <p:cNvSpPr txBox="1">
              <a:spLocks noChangeArrowheads="1"/>
            </p:cNvSpPr>
            <p:nvPr/>
          </p:nvSpPr>
          <p:spPr bwMode="auto">
            <a:xfrm>
              <a:off x="1948"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y</a:t>
              </a:r>
            </a:p>
          </p:txBody>
        </p:sp>
        <p:sp>
          <p:nvSpPr>
            <p:cNvPr id="24623" name="Text Box 19"/>
            <p:cNvSpPr txBox="1">
              <a:spLocks noChangeArrowheads="1"/>
            </p:cNvSpPr>
            <p:nvPr/>
          </p:nvSpPr>
          <p:spPr bwMode="auto">
            <a:xfrm>
              <a:off x="768" y="48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grpSp>
      <p:grpSp>
        <p:nvGrpSpPr>
          <p:cNvPr id="24582" name="Group 20"/>
          <p:cNvGrpSpPr>
            <a:grpSpLocks/>
          </p:cNvGrpSpPr>
          <p:nvPr/>
        </p:nvGrpSpPr>
        <p:grpSpPr bwMode="auto">
          <a:xfrm>
            <a:off x="5927725" y="949325"/>
            <a:ext cx="2682875" cy="2632075"/>
            <a:chOff x="470" y="480"/>
            <a:chExt cx="1690" cy="1658"/>
          </a:xfrm>
        </p:grpSpPr>
        <p:sp>
          <p:nvSpPr>
            <p:cNvPr id="24612" name="Line 21"/>
            <p:cNvSpPr>
              <a:spLocks noChangeShapeType="1"/>
            </p:cNvSpPr>
            <p:nvPr/>
          </p:nvSpPr>
          <p:spPr bwMode="auto">
            <a:xfrm flipH="1">
              <a:off x="480" y="1536"/>
              <a:ext cx="48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3" name="Line 22"/>
            <p:cNvSpPr>
              <a:spLocks noChangeShapeType="1"/>
            </p:cNvSpPr>
            <p:nvPr/>
          </p:nvSpPr>
          <p:spPr bwMode="auto">
            <a:xfrm>
              <a:off x="960" y="1536"/>
              <a:ext cx="1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4" name="Line 23"/>
            <p:cNvSpPr>
              <a:spLocks noChangeShapeType="1"/>
            </p:cNvSpPr>
            <p:nvPr/>
          </p:nvSpPr>
          <p:spPr bwMode="auto">
            <a:xfrm flipV="1">
              <a:off x="960" y="576"/>
              <a:ext cx="0" cy="96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5" name="Text Box 24"/>
            <p:cNvSpPr txBox="1">
              <a:spLocks noChangeArrowheads="1"/>
            </p:cNvSpPr>
            <p:nvPr/>
          </p:nvSpPr>
          <p:spPr bwMode="auto">
            <a:xfrm>
              <a:off x="470" y="185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p>
          </p:txBody>
        </p:sp>
        <p:sp>
          <p:nvSpPr>
            <p:cNvPr id="24616" name="Text Box 25"/>
            <p:cNvSpPr txBox="1">
              <a:spLocks noChangeArrowheads="1"/>
            </p:cNvSpPr>
            <p:nvPr/>
          </p:nvSpPr>
          <p:spPr bwMode="auto">
            <a:xfrm>
              <a:off x="1948" y="14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y</a:t>
              </a:r>
            </a:p>
          </p:txBody>
        </p:sp>
        <p:sp>
          <p:nvSpPr>
            <p:cNvPr id="24617" name="Text Box 26"/>
            <p:cNvSpPr txBox="1">
              <a:spLocks noChangeArrowheads="1"/>
            </p:cNvSpPr>
            <p:nvPr/>
          </p:nvSpPr>
          <p:spPr bwMode="auto">
            <a:xfrm>
              <a:off x="768" y="480"/>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grpSp>
      <p:sp>
        <p:nvSpPr>
          <p:cNvPr id="24583" name="Line 27"/>
          <p:cNvSpPr>
            <a:spLocks noChangeShapeType="1"/>
          </p:cNvSpPr>
          <p:nvPr/>
        </p:nvSpPr>
        <p:spPr bwMode="auto">
          <a:xfrm>
            <a:off x="4114800" y="2667000"/>
            <a:ext cx="914400" cy="4572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84" name="Line 28"/>
          <p:cNvSpPr>
            <a:spLocks noChangeShapeType="1"/>
          </p:cNvSpPr>
          <p:nvPr/>
        </p:nvSpPr>
        <p:spPr bwMode="auto">
          <a:xfrm flipV="1">
            <a:off x="5029200" y="1600200"/>
            <a:ext cx="0" cy="15240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85" name="Text Box 29"/>
          <p:cNvSpPr txBox="1">
            <a:spLocks noChangeArrowheads="1"/>
          </p:cNvSpPr>
          <p:nvPr/>
        </p:nvSpPr>
        <p:spPr bwMode="auto">
          <a:xfrm>
            <a:off x="5013325" y="1330325"/>
            <a:ext cx="93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r>
              <a:rPr lang="en-US">
                <a:sym typeface="Symbol" pitchFamily="18" charset="2"/>
              </a:rPr>
              <a:t>,z)</a:t>
            </a:r>
            <a:endParaRPr lang="en-US"/>
          </a:p>
        </p:txBody>
      </p:sp>
      <p:sp>
        <p:nvSpPr>
          <p:cNvPr id="24586" name="Oval 30"/>
          <p:cNvSpPr>
            <a:spLocks noChangeArrowheads="1"/>
          </p:cNvSpPr>
          <p:nvPr/>
        </p:nvSpPr>
        <p:spPr bwMode="auto">
          <a:xfrm>
            <a:off x="4953000" y="1524000"/>
            <a:ext cx="76200" cy="762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4587" name="Text Box 32"/>
          <p:cNvSpPr txBox="1">
            <a:spLocks noChangeArrowheads="1"/>
          </p:cNvSpPr>
          <p:nvPr/>
        </p:nvSpPr>
        <p:spPr bwMode="auto">
          <a:xfrm>
            <a:off x="5013325" y="19462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z</a:t>
            </a:r>
          </a:p>
        </p:txBody>
      </p:sp>
      <p:sp>
        <p:nvSpPr>
          <p:cNvPr id="24588" name="Freeform 35"/>
          <p:cNvSpPr>
            <a:spLocks/>
          </p:cNvSpPr>
          <p:nvPr/>
        </p:nvSpPr>
        <p:spPr bwMode="auto">
          <a:xfrm>
            <a:off x="3886200" y="2819400"/>
            <a:ext cx="457200" cy="76200"/>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4589" name="Text Box 36"/>
          <p:cNvSpPr txBox="1">
            <a:spLocks noChangeArrowheads="1"/>
          </p:cNvSpPr>
          <p:nvPr/>
        </p:nvSpPr>
        <p:spPr bwMode="auto">
          <a:xfrm>
            <a:off x="4514850" y="28194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p>
        </p:txBody>
      </p:sp>
      <p:sp>
        <p:nvSpPr>
          <p:cNvPr id="24590" name="Text Box 37"/>
          <p:cNvSpPr txBox="1">
            <a:spLocks noChangeArrowheads="1"/>
          </p:cNvSpPr>
          <p:nvPr/>
        </p:nvSpPr>
        <p:spPr bwMode="auto">
          <a:xfrm>
            <a:off x="3924300" y="28194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ym typeface="Symbol" pitchFamily="18" charset="2"/>
              </a:rPr>
              <a:t></a:t>
            </a:r>
            <a:endParaRPr lang="en-US"/>
          </a:p>
        </p:txBody>
      </p:sp>
      <p:sp>
        <p:nvSpPr>
          <p:cNvPr id="24591" name="Line 38"/>
          <p:cNvSpPr>
            <a:spLocks noChangeShapeType="1"/>
          </p:cNvSpPr>
          <p:nvPr/>
        </p:nvSpPr>
        <p:spPr bwMode="auto">
          <a:xfrm>
            <a:off x="6700838" y="2632075"/>
            <a:ext cx="914400" cy="4572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2" name="Line 39"/>
          <p:cNvSpPr>
            <a:spLocks noChangeShapeType="1"/>
          </p:cNvSpPr>
          <p:nvPr/>
        </p:nvSpPr>
        <p:spPr bwMode="auto">
          <a:xfrm flipV="1">
            <a:off x="7615238" y="1565275"/>
            <a:ext cx="0" cy="1524000"/>
          </a:xfrm>
          <a:prstGeom prst="line">
            <a:avLst/>
          </a:prstGeom>
          <a:noFill/>
          <a:ln w="2857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3" name="Text Box 40"/>
          <p:cNvSpPr txBox="1">
            <a:spLocks noChangeArrowheads="1"/>
          </p:cNvSpPr>
          <p:nvPr/>
        </p:nvSpPr>
        <p:spPr bwMode="auto">
          <a:xfrm>
            <a:off x="7599363" y="1295400"/>
            <a:ext cx="95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r>
              <a:rPr lang="en-US">
                <a:sym typeface="Symbol" pitchFamily="18" charset="2"/>
              </a:rPr>
              <a:t>,)</a:t>
            </a:r>
            <a:endParaRPr lang="en-US"/>
          </a:p>
        </p:txBody>
      </p:sp>
      <p:sp>
        <p:nvSpPr>
          <p:cNvPr id="24594" name="Oval 41"/>
          <p:cNvSpPr>
            <a:spLocks noChangeArrowheads="1"/>
          </p:cNvSpPr>
          <p:nvPr/>
        </p:nvSpPr>
        <p:spPr bwMode="auto">
          <a:xfrm>
            <a:off x="7539038" y="1489075"/>
            <a:ext cx="76200" cy="762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4595" name="Freeform 42"/>
          <p:cNvSpPr>
            <a:spLocks/>
          </p:cNvSpPr>
          <p:nvPr/>
        </p:nvSpPr>
        <p:spPr bwMode="auto">
          <a:xfrm>
            <a:off x="6553200" y="2784475"/>
            <a:ext cx="457200" cy="76200"/>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4596" name="Text Box 43"/>
          <p:cNvSpPr txBox="1">
            <a:spLocks noChangeArrowheads="1"/>
          </p:cNvSpPr>
          <p:nvPr/>
        </p:nvSpPr>
        <p:spPr bwMode="auto">
          <a:xfrm>
            <a:off x="7100888" y="2784475"/>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r</a:t>
            </a:r>
          </a:p>
        </p:txBody>
      </p:sp>
      <p:sp>
        <p:nvSpPr>
          <p:cNvPr id="24597" name="Text Box 44"/>
          <p:cNvSpPr txBox="1">
            <a:spLocks noChangeArrowheads="1"/>
          </p:cNvSpPr>
          <p:nvPr/>
        </p:nvSpPr>
        <p:spPr bwMode="auto">
          <a:xfrm>
            <a:off x="6515100" y="2784475"/>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ym typeface="Symbol" pitchFamily="18" charset="2"/>
              </a:rPr>
              <a:t></a:t>
            </a:r>
            <a:endParaRPr lang="en-US"/>
          </a:p>
        </p:txBody>
      </p:sp>
      <p:sp>
        <p:nvSpPr>
          <p:cNvPr id="24598" name="Line 45"/>
          <p:cNvSpPr>
            <a:spLocks noChangeShapeType="1"/>
          </p:cNvSpPr>
          <p:nvPr/>
        </p:nvSpPr>
        <p:spPr bwMode="auto">
          <a:xfrm flipV="1">
            <a:off x="6705600" y="1524000"/>
            <a:ext cx="838200" cy="10668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599" name="Freeform 46"/>
          <p:cNvSpPr>
            <a:spLocks/>
          </p:cNvSpPr>
          <p:nvPr/>
        </p:nvSpPr>
        <p:spPr bwMode="auto">
          <a:xfrm flipV="1">
            <a:off x="6705600" y="1981200"/>
            <a:ext cx="457200" cy="76200"/>
          </a:xfrm>
          <a:custGeom>
            <a:avLst/>
            <a:gdLst>
              <a:gd name="T0" fmla="*/ 0 w 288"/>
              <a:gd name="T1" fmla="*/ 0 h 48"/>
              <a:gd name="T2" fmla="*/ 2147483647 w 288"/>
              <a:gd name="T3" fmla="*/ 2147483647 h 48"/>
              <a:gd name="T4" fmla="*/ 2147483647 w 288"/>
              <a:gd name="T5" fmla="*/ 0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0"/>
                </a:moveTo>
                <a:cubicBezTo>
                  <a:pt x="48" y="24"/>
                  <a:pt x="96" y="48"/>
                  <a:pt x="144" y="48"/>
                </a:cubicBezTo>
                <a:cubicBezTo>
                  <a:pt x="192" y="48"/>
                  <a:pt x="240" y="24"/>
                  <a:pt x="288" y="0"/>
                </a:cubicBezTo>
              </a:path>
            </a:pathLst>
          </a:cu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4600" name="Text Box 47"/>
          <p:cNvSpPr txBox="1">
            <a:spLocks noChangeArrowheads="1"/>
          </p:cNvSpPr>
          <p:nvPr/>
        </p:nvSpPr>
        <p:spPr bwMode="auto">
          <a:xfrm>
            <a:off x="6819900" y="16002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ym typeface="Symbol" pitchFamily="18" charset="2"/>
              </a:rPr>
              <a:t></a:t>
            </a:r>
            <a:endParaRPr lang="en-US"/>
          </a:p>
        </p:txBody>
      </p:sp>
      <p:sp>
        <p:nvSpPr>
          <p:cNvPr id="24601" name="Line 48"/>
          <p:cNvSpPr>
            <a:spLocks noChangeShapeType="1"/>
          </p:cNvSpPr>
          <p:nvPr/>
        </p:nvSpPr>
        <p:spPr bwMode="auto">
          <a:xfrm flipV="1">
            <a:off x="1219200" y="1600200"/>
            <a:ext cx="838200" cy="106680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2" name="Oval 49"/>
          <p:cNvSpPr>
            <a:spLocks noChangeArrowheads="1"/>
          </p:cNvSpPr>
          <p:nvPr/>
        </p:nvSpPr>
        <p:spPr bwMode="auto">
          <a:xfrm>
            <a:off x="1981200" y="1600200"/>
            <a:ext cx="76200" cy="762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4603" name="Text Box 50"/>
          <p:cNvSpPr txBox="1">
            <a:spLocks noChangeArrowheads="1"/>
          </p:cNvSpPr>
          <p:nvPr/>
        </p:nvSpPr>
        <p:spPr bwMode="auto">
          <a:xfrm>
            <a:off x="2068513" y="1377950"/>
            <a:ext cx="97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(x,</a:t>
            </a:r>
            <a:r>
              <a:rPr lang="en-US">
                <a:sym typeface="Symbol" pitchFamily="18" charset="2"/>
              </a:rPr>
              <a:t>y,z)</a:t>
            </a:r>
            <a:endParaRPr lang="en-US"/>
          </a:p>
        </p:txBody>
      </p:sp>
      <p:sp>
        <p:nvSpPr>
          <p:cNvPr id="24604" name="Text Box 51"/>
          <p:cNvSpPr txBox="1">
            <a:spLocks noChangeArrowheads="1"/>
          </p:cNvSpPr>
          <p:nvPr/>
        </p:nvSpPr>
        <p:spPr bwMode="auto">
          <a:xfrm>
            <a:off x="1431925" y="955675"/>
            <a:ext cx="1333500"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Cartesian</a:t>
            </a:r>
          </a:p>
        </p:txBody>
      </p:sp>
      <p:sp>
        <p:nvSpPr>
          <p:cNvPr id="24605" name="Text Box 52"/>
          <p:cNvSpPr txBox="1">
            <a:spLocks noChangeArrowheads="1"/>
          </p:cNvSpPr>
          <p:nvPr/>
        </p:nvSpPr>
        <p:spPr bwMode="auto">
          <a:xfrm>
            <a:off x="4267200" y="914400"/>
            <a:ext cx="1552575"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Cylindrical</a:t>
            </a:r>
          </a:p>
        </p:txBody>
      </p:sp>
      <p:sp>
        <p:nvSpPr>
          <p:cNvPr id="24606" name="Text Box 53"/>
          <p:cNvSpPr txBox="1">
            <a:spLocks noChangeArrowheads="1"/>
          </p:cNvSpPr>
          <p:nvPr/>
        </p:nvSpPr>
        <p:spPr bwMode="auto">
          <a:xfrm>
            <a:off x="6819900" y="914400"/>
            <a:ext cx="1333500"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Spherical</a:t>
            </a:r>
          </a:p>
        </p:txBody>
      </p:sp>
      <p:pic>
        <p:nvPicPr>
          <p:cNvPr id="24607" name="Picture 67" descr="Generalcur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37226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8" name="Text Box 68"/>
          <p:cNvSpPr txBox="1">
            <a:spLocks noChangeArrowheads="1"/>
          </p:cNvSpPr>
          <p:nvPr/>
        </p:nvSpPr>
        <p:spPr bwMode="auto">
          <a:xfrm>
            <a:off x="1828800" y="5715000"/>
            <a:ext cx="2506663"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solidFill>
                  <a:srgbClr val="333300"/>
                </a:solidFill>
              </a:rPr>
              <a:t>General Curvilinear Coordinates</a:t>
            </a:r>
          </a:p>
        </p:txBody>
      </p:sp>
      <p:sp>
        <p:nvSpPr>
          <p:cNvPr id="24609" name="AutoShape 69"/>
          <p:cNvSpPr>
            <a:spLocks noChangeArrowheads="1"/>
          </p:cNvSpPr>
          <p:nvPr/>
        </p:nvSpPr>
        <p:spPr bwMode="auto">
          <a:xfrm>
            <a:off x="4114800" y="4724400"/>
            <a:ext cx="838200" cy="533400"/>
          </a:xfrm>
          <a:prstGeom prst="rightArrow">
            <a:avLst>
              <a:gd name="adj1" fmla="val 50000"/>
              <a:gd name="adj2" fmla="val 39286"/>
            </a:avLst>
          </a:prstGeom>
          <a:solidFill>
            <a:srgbClr val="FF0000"/>
          </a:solidFill>
          <a:ln w="9525">
            <a:solidFill>
              <a:schemeClr val="tx1"/>
            </a:solidFill>
            <a:miter lim="800000"/>
            <a:headEnd/>
            <a:tailEnd/>
          </a:ln>
        </p:spPr>
        <p:txBody>
          <a:bodyPr wrap="none" anchor="ctr"/>
          <a:lstStyle/>
          <a:p>
            <a:endParaRPr lang="en-US"/>
          </a:p>
        </p:txBody>
      </p:sp>
      <p:pic>
        <p:nvPicPr>
          <p:cNvPr id="24610" name="Picture 70" descr="orthog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81400"/>
            <a:ext cx="25908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1" name="Text Box 71"/>
          <p:cNvSpPr txBox="1">
            <a:spLocks noChangeArrowheads="1"/>
          </p:cNvSpPr>
          <p:nvPr/>
        </p:nvSpPr>
        <p:spPr bwMode="auto">
          <a:xfrm>
            <a:off x="7308850" y="5715000"/>
            <a:ext cx="1606550" cy="5175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solidFill>
                  <a:srgbClr val="333300"/>
                </a:solidFill>
              </a:rPr>
              <a:t>General orthogonal </a:t>
            </a:r>
          </a:p>
          <a:p>
            <a:pPr eaLnBrk="1" hangingPunct="1"/>
            <a:r>
              <a:rPr lang="en-US" sz="1400">
                <a:solidFill>
                  <a:srgbClr val="333300"/>
                </a:solidFill>
              </a:rPr>
              <a:t>Coordinates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F5264C-0492-41CF-830D-30289D1AC24F}" type="slidenum">
              <a:rPr lang="en-US" sz="1400" smtClean="0"/>
              <a:pPr eaLnBrk="1" hangingPunct="1"/>
              <a:t>11</a:t>
            </a:fld>
            <a:endParaRPr lang="en-US" sz="1400" smtClean="0"/>
          </a:p>
        </p:txBody>
      </p:sp>
      <p:sp>
        <p:nvSpPr>
          <p:cNvPr id="1033" name="Rectangle 2"/>
          <p:cNvSpPr>
            <a:spLocks noGrp="1" noChangeArrowheads="1"/>
          </p:cNvSpPr>
          <p:nvPr>
            <p:ph type="title"/>
          </p:nvPr>
        </p:nvSpPr>
        <p:spPr>
          <a:xfrm>
            <a:off x="685800" y="-228600"/>
            <a:ext cx="7772400" cy="1143000"/>
          </a:xfrm>
        </p:spPr>
        <p:txBody>
          <a:bodyPr/>
          <a:lstStyle/>
          <a:p>
            <a:pPr eaLnBrk="1" hangingPunct="1"/>
            <a:r>
              <a:rPr lang="en-US" sz="4000" smtClean="0"/>
              <a:t>Modeling (governing equations)</a:t>
            </a:r>
          </a:p>
        </p:txBody>
      </p:sp>
      <p:sp>
        <p:nvSpPr>
          <p:cNvPr id="1034" name="Rectangle 16"/>
          <p:cNvSpPr>
            <a:spLocks noGrp="1" noChangeArrowheads="1"/>
          </p:cNvSpPr>
          <p:nvPr>
            <p:ph type="body" sz="half" idx="1"/>
          </p:nvPr>
        </p:nvSpPr>
        <p:spPr>
          <a:xfrm>
            <a:off x="685800" y="838200"/>
            <a:ext cx="7772400" cy="533400"/>
          </a:xfrm>
          <a:noFill/>
        </p:spPr>
        <p:txBody>
          <a:bodyPr/>
          <a:lstStyle/>
          <a:p>
            <a:pPr marL="609600" indent="-609600" eaLnBrk="1" hangingPunct="1">
              <a:buClr>
                <a:schemeClr val="tx2"/>
              </a:buClr>
              <a:buSzPct val="110000"/>
              <a:buFontTx/>
              <a:buChar char="•"/>
            </a:pPr>
            <a:r>
              <a:rPr lang="en-US" sz="2000" smtClean="0"/>
              <a:t>Navier-Stokes equations (3D in Cartesian coordinates)</a:t>
            </a:r>
            <a:endParaRPr lang="en-US" sz="2800" smtClean="0"/>
          </a:p>
        </p:txBody>
      </p:sp>
      <p:graphicFrame>
        <p:nvGraphicFramePr>
          <p:cNvPr id="1026" name="Object 17"/>
          <p:cNvGraphicFramePr>
            <a:graphicFrameLocks noChangeAspect="1"/>
          </p:cNvGraphicFramePr>
          <p:nvPr/>
        </p:nvGraphicFramePr>
        <p:xfrm>
          <a:off x="1236663" y="1219200"/>
          <a:ext cx="6062662" cy="747713"/>
        </p:xfrm>
        <a:graphic>
          <a:graphicData uri="http://schemas.openxmlformats.org/presentationml/2006/ole">
            <mc:AlternateContent xmlns:mc="http://schemas.openxmlformats.org/markup-compatibility/2006">
              <mc:Choice xmlns:v="urn:schemas-microsoft-com:vml" Requires="v">
                <p:oleObj spid="_x0000_s1338" name="Equation" r:id="rId3" imgW="3670200" imgH="482400" progId="Equation.3">
                  <p:embed/>
                </p:oleObj>
              </mc:Choice>
              <mc:Fallback>
                <p:oleObj name="Equation" r:id="rId3" imgW="3670200" imgH="48240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663" y="1219200"/>
                        <a:ext cx="6062662" cy="747713"/>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8"/>
          <p:cNvGraphicFramePr>
            <a:graphicFrameLocks noChangeAspect="1"/>
          </p:cNvGraphicFramePr>
          <p:nvPr/>
        </p:nvGraphicFramePr>
        <p:xfrm>
          <a:off x="1219200" y="1981200"/>
          <a:ext cx="6049963" cy="747713"/>
        </p:xfrm>
        <a:graphic>
          <a:graphicData uri="http://schemas.openxmlformats.org/presentationml/2006/ole">
            <mc:AlternateContent xmlns:mc="http://schemas.openxmlformats.org/markup-compatibility/2006">
              <mc:Choice xmlns:v="urn:schemas-microsoft-com:vml" Requires="v">
                <p:oleObj spid="_x0000_s1339" name="Equation" r:id="rId5" imgW="3606480" imgH="482400" progId="Equation.3">
                  <p:embed/>
                </p:oleObj>
              </mc:Choice>
              <mc:Fallback>
                <p:oleObj name="Equation" r:id="rId5" imgW="3606480" imgH="48240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981200"/>
                        <a:ext cx="6049963" cy="747713"/>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19"/>
          <p:cNvGraphicFramePr>
            <a:graphicFrameLocks noChangeAspect="1"/>
          </p:cNvGraphicFramePr>
          <p:nvPr/>
        </p:nvGraphicFramePr>
        <p:xfrm>
          <a:off x="3124200" y="4572000"/>
          <a:ext cx="2971800" cy="585788"/>
        </p:xfrm>
        <a:graphic>
          <a:graphicData uri="http://schemas.openxmlformats.org/presentationml/2006/ole">
            <mc:AlternateContent xmlns:mc="http://schemas.openxmlformats.org/markup-compatibility/2006">
              <mc:Choice xmlns:v="urn:schemas-microsoft-com:vml" Requires="v">
                <p:oleObj spid="_x0000_s1340" name="Equation" r:id="rId7" imgW="1993680" imgH="419040" progId="Equation.3">
                  <p:embed/>
                </p:oleObj>
              </mc:Choice>
              <mc:Fallback>
                <p:oleObj name="Equation" r:id="rId7" imgW="1993680" imgH="419040"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572000"/>
                        <a:ext cx="2971800" cy="585788"/>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20"/>
          <p:cNvGraphicFramePr>
            <a:graphicFrameLocks noChangeAspect="1"/>
          </p:cNvGraphicFramePr>
          <p:nvPr/>
        </p:nvGraphicFramePr>
        <p:xfrm>
          <a:off x="3886200" y="5257800"/>
          <a:ext cx="990600" cy="346075"/>
        </p:xfrm>
        <a:graphic>
          <a:graphicData uri="http://schemas.openxmlformats.org/presentationml/2006/ole">
            <mc:AlternateContent xmlns:mc="http://schemas.openxmlformats.org/markup-compatibility/2006">
              <mc:Choice xmlns:v="urn:schemas-microsoft-com:vml" Requires="v">
                <p:oleObj spid="_x0000_s1341" name="Equation" r:id="rId9" imgW="583920" imgH="203040" progId="Equation.3">
                  <p:embed/>
                </p:oleObj>
              </mc:Choice>
              <mc:Fallback>
                <p:oleObj name="Equation" r:id="rId9" imgW="583920" imgH="203040"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5257800"/>
                        <a:ext cx="990600" cy="346075"/>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21"/>
          <p:cNvGraphicFramePr>
            <a:graphicFrameLocks noChangeAspect="1"/>
          </p:cNvGraphicFramePr>
          <p:nvPr/>
        </p:nvGraphicFramePr>
        <p:xfrm>
          <a:off x="2971800" y="5715000"/>
          <a:ext cx="3006725" cy="642938"/>
        </p:xfrm>
        <a:graphic>
          <a:graphicData uri="http://schemas.openxmlformats.org/presentationml/2006/ole">
            <mc:AlternateContent xmlns:mc="http://schemas.openxmlformats.org/markup-compatibility/2006">
              <mc:Choice xmlns:v="urn:schemas-microsoft-com:vml" Requires="v">
                <p:oleObj spid="_x0000_s1342" name="Equation" r:id="rId11" imgW="1701720" imgH="457200" progId="Equation.3">
                  <p:embed/>
                </p:oleObj>
              </mc:Choice>
              <mc:Fallback>
                <p:oleObj name="Equation" r:id="rId11" imgW="1701720" imgH="457200" progId="Equation.3">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5715000"/>
                        <a:ext cx="3006725" cy="642938"/>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Line 22"/>
          <p:cNvSpPr>
            <a:spLocks noChangeShapeType="1"/>
          </p:cNvSpPr>
          <p:nvPr/>
        </p:nvSpPr>
        <p:spPr bwMode="auto">
          <a:xfrm>
            <a:off x="1981200" y="3581400"/>
            <a:ext cx="22098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36" name="Text Box 23"/>
          <p:cNvSpPr txBox="1">
            <a:spLocks noChangeArrowheads="1"/>
          </p:cNvSpPr>
          <p:nvPr/>
        </p:nvSpPr>
        <p:spPr bwMode="auto">
          <a:xfrm>
            <a:off x="1617663" y="3962400"/>
            <a:ext cx="1354137" cy="396875"/>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Convection</a:t>
            </a:r>
          </a:p>
        </p:txBody>
      </p:sp>
      <p:sp>
        <p:nvSpPr>
          <p:cNvPr id="1037" name="Text Box 24"/>
          <p:cNvSpPr txBox="1">
            <a:spLocks noChangeArrowheads="1"/>
          </p:cNvSpPr>
          <p:nvPr/>
        </p:nvSpPr>
        <p:spPr bwMode="auto">
          <a:xfrm>
            <a:off x="3124200" y="3976688"/>
            <a:ext cx="2901950" cy="366712"/>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bg1"/>
                </a:solidFill>
              </a:rPr>
              <a:t>Piezometric pressure gradient</a:t>
            </a:r>
          </a:p>
        </p:txBody>
      </p:sp>
      <p:sp>
        <p:nvSpPr>
          <p:cNvPr id="1038" name="Text Box 25"/>
          <p:cNvSpPr txBox="1">
            <a:spLocks noChangeArrowheads="1"/>
          </p:cNvSpPr>
          <p:nvPr/>
        </p:nvSpPr>
        <p:spPr bwMode="auto">
          <a:xfrm>
            <a:off x="6297613" y="3946525"/>
            <a:ext cx="1627187" cy="396875"/>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bg1"/>
                </a:solidFill>
              </a:rPr>
              <a:t>Viscous terms</a:t>
            </a:r>
          </a:p>
        </p:txBody>
      </p:sp>
      <p:sp>
        <p:nvSpPr>
          <p:cNvPr id="1039" name="Line 26"/>
          <p:cNvSpPr>
            <a:spLocks noChangeShapeType="1"/>
          </p:cNvSpPr>
          <p:nvPr/>
        </p:nvSpPr>
        <p:spPr bwMode="auto">
          <a:xfrm>
            <a:off x="5181600" y="3581400"/>
            <a:ext cx="20574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40" name="Line 27"/>
          <p:cNvSpPr>
            <a:spLocks noChangeShapeType="1"/>
          </p:cNvSpPr>
          <p:nvPr/>
        </p:nvSpPr>
        <p:spPr bwMode="auto">
          <a:xfrm>
            <a:off x="4495800" y="3581400"/>
            <a:ext cx="5334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41" name="Line 28"/>
          <p:cNvSpPr>
            <a:spLocks noChangeShapeType="1"/>
          </p:cNvSpPr>
          <p:nvPr/>
        </p:nvSpPr>
        <p:spPr bwMode="auto">
          <a:xfrm flipH="1">
            <a:off x="2209800" y="3581400"/>
            <a:ext cx="8382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2" name="Line 29"/>
          <p:cNvSpPr>
            <a:spLocks noChangeShapeType="1"/>
          </p:cNvSpPr>
          <p:nvPr/>
        </p:nvSpPr>
        <p:spPr bwMode="auto">
          <a:xfrm flipH="1">
            <a:off x="4419600" y="3581400"/>
            <a:ext cx="3048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3" name="Line 30"/>
          <p:cNvSpPr>
            <a:spLocks noChangeShapeType="1"/>
          </p:cNvSpPr>
          <p:nvPr/>
        </p:nvSpPr>
        <p:spPr bwMode="auto">
          <a:xfrm>
            <a:off x="6172200" y="3581400"/>
            <a:ext cx="3810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4" name="Line 31"/>
          <p:cNvSpPr>
            <a:spLocks noChangeShapeType="1"/>
          </p:cNvSpPr>
          <p:nvPr/>
        </p:nvSpPr>
        <p:spPr bwMode="auto">
          <a:xfrm>
            <a:off x="1295400" y="3581400"/>
            <a:ext cx="533400" cy="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45" name="Line 32"/>
          <p:cNvSpPr>
            <a:spLocks noChangeShapeType="1"/>
          </p:cNvSpPr>
          <p:nvPr/>
        </p:nvSpPr>
        <p:spPr bwMode="auto">
          <a:xfrm flipH="1">
            <a:off x="838200" y="3581400"/>
            <a:ext cx="533400" cy="381000"/>
          </a:xfrm>
          <a:prstGeom prst="line">
            <a:avLst/>
          </a:prstGeom>
          <a:noFill/>
          <a:ln w="38100" cap="sq">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wrap="none"/>
          <a:lstStyle/>
          <a:p>
            <a:endParaRPr lang="en-US"/>
          </a:p>
        </p:txBody>
      </p:sp>
      <p:sp>
        <p:nvSpPr>
          <p:cNvPr id="1046" name="Text Box 33"/>
          <p:cNvSpPr txBox="1">
            <a:spLocks noChangeArrowheads="1"/>
          </p:cNvSpPr>
          <p:nvPr/>
        </p:nvSpPr>
        <p:spPr bwMode="auto">
          <a:xfrm>
            <a:off x="214313" y="4006850"/>
            <a:ext cx="1346200" cy="641350"/>
          </a:xfrm>
          <a:prstGeom prst="rect">
            <a:avLst/>
          </a:prstGeom>
          <a:solidFill>
            <a:srgbClr val="3333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a:solidFill>
                  <a:schemeClr val="bg1"/>
                </a:solidFill>
              </a:rPr>
              <a:t>Local</a:t>
            </a:r>
          </a:p>
          <a:p>
            <a:pPr algn="ctr" eaLnBrk="1" hangingPunct="1"/>
            <a:r>
              <a:rPr lang="en-US" sz="1800">
                <a:solidFill>
                  <a:schemeClr val="bg1"/>
                </a:solidFill>
              </a:rPr>
              <a:t> acceleration</a:t>
            </a:r>
          </a:p>
        </p:txBody>
      </p:sp>
      <p:sp>
        <p:nvSpPr>
          <p:cNvPr id="1047" name="Text Box 34"/>
          <p:cNvSpPr txBox="1">
            <a:spLocks noChangeArrowheads="1"/>
          </p:cNvSpPr>
          <p:nvPr/>
        </p:nvSpPr>
        <p:spPr bwMode="auto">
          <a:xfrm>
            <a:off x="6080125" y="4648200"/>
            <a:ext cx="2205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tx2"/>
                </a:solidFill>
              </a:rPr>
              <a:t>Continuity equation</a:t>
            </a:r>
          </a:p>
        </p:txBody>
      </p:sp>
      <p:sp>
        <p:nvSpPr>
          <p:cNvPr id="1048" name="Text Box 35"/>
          <p:cNvSpPr txBox="1">
            <a:spLocks noChangeArrowheads="1"/>
          </p:cNvSpPr>
          <p:nvPr/>
        </p:nvSpPr>
        <p:spPr bwMode="auto">
          <a:xfrm>
            <a:off x="6096000" y="5257800"/>
            <a:ext cx="190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tx2"/>
                </a:solidFill>
              </a:rPr>
              <a:t>Equation of state</a:t>
            </a:r>
          </a:p>
        </p:txBody>
      </p:sp>
      <p:sp>
        <p:nvSpPr>
          <p:cNvPr id="1049" name="Text Box 36"/>
          <p:cNvSpPr txBox="1">
            <a:spLocks noChangeArrowheads="1"/>
          </p:cNvSpPr>
          <p:nvPr/>
        </p:nvSpPr>
        <p:spPr bwMode="auto">
          <a:xfrm>
            <a:off x="6248400" y="5867400"/>
            <a:ext cx="2079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chemeClr val="tx2"/>
                </a:solidFill>
              </a:rPr>
              <a:t>Rayleigh Equation</a:t>
            </a:r>
          </a:p>
        </p:txBody>
      </p:sp>
      <p:graphicFrame>
        <p:nvGraphicFramePr>
          <p:cNvPr id="1031" name="Object 39"/>
          <p:cNvGraphicFramePr>
            <a:graphicFrameLocks noGrp="1" noChangeAspect="1"/>
          </p:cNvGraphicFramePr>
          <p:nvPr>
            <p:ph sz="half" idx="2"/>
          </p:nvPr>
        </p:nvGraphicFramePr>
        <p:xfrm>
          <a:off x="1270000" y="2765425"/>
          <a:ext cx="6045200" cy="765175"/>
        </p:xfrm>
        <a:graphic>
          <a:graphicData uri="http://schemas.openxmlformats.org/presentationml/2006/ole">
            <mc:AlternateContent xmlns:mc="http://schemas.openxmlformats.org/markup-compatibility/2006">
              <mc:Choice xmlns:v="urn:schemas-microsoft-com:vml" Requires="v">
                <p:oleObj spid="_x0000_s1343" name="Equation" r:id="rId13" imgW="3809880" imgH="482400" progId="Equation.3">
                  <p:embed/>
                </p:oleObj>
              </mc:Choice>
              <mc:Fallback>
                <p:oleObj name="Equation" r:id="rId13" imgW="3809880" imgH="482400" progId="Equation.3">
                  <p:embed/>
                  <p:pic>
                    <p:nvPicPr>
                      <p:cNvPr id="0" name="Object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0000" y="2765425"/>
                        <a:ext cx="6045200" cy="765175"/>
                      </a:xfrm>
                      <a:prstGeom prst="rect">
                        <a:avLst/>
                      </a:prstGeom>
                      <a:solidFill>
                        <a:srgbClr val="3399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3BE758-05A8-49FF-B558-A12DA9F95245}" type="slidenum">
              <a:rPr lang="en-US" sz="1400" smtClean="0"/>
              <a:pPr eaLnBrk="1" hangingPunct="1"/>
              <a:t>12</a:t>
            </a:fld>
            <a:endParaRPr lang="en-US" sz="1400" smtClean="0"/>
          </a:p>
        </p:txBody>
      </p:sp>
      <p:sp>
        <p:nvSpPr>
          <p:cNvPr id="25603" name="Rectangle 2"/>
          <p:cNvSpPr>
            <a:spLocks noGrp="1" noChangeArrowheads="1"/>
          </p:cNvSpPr>
          <p:nvPr>
            <p:ph type="title"/>
          </p:nvPr>
        </p:nvSpPr>
        <p:spPr>
          <a:xfrm>
            <a:off x="685800" y="304800"/>
            <a:ext cx="7772400" cy="692150"/>
          </a:xfrm>
        </p:spPr>
        <p:txBody>
          <a:bodyPr/>
          <a:lstStyle/>
          <a:p>
            <a:pPr eaLnBrk="1" hangingPunct="1"/>
            <a:r>
              <a:rPr lang="en-US" sz="4000" smtClean="0"/>
              <a:t>Modeling (flow conditions)</a:t>
            </a:r>
          </a:p>
        </p:txBody>
      </p:sp>
      <p:sp>
        <p:nvSpPr>
          <p:cNvPr id="25604" name="Rectangle 4"/>
          <p:cNvSpPr>
            <a:spLocks noChangeArrowheads="1"/>
          </p:cNvSpPr>
          <p:nvPr/>
        </p:nvSpPr>
        <p:spPr bwMode="auto">
          <a:xfrm>
            <a:off x="838200" y="1066800"/>
            <a:ext cx="77724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tx2"/>
              </a:buClr>
              <a:buSzPct val="95000"/>
              <a:buFontTx/>
              <a:buChar char="•"/>
            </a:pPr>
            <a:r>
              <a:rPr lang="en-US">
                <a:latin typeface="Tahoma" pitchFamily="34" charset="0"/>
              </a:rPr>
              <a:t> Based on the physics of the fluids phenomena, CFD can be distinguished into different categories using  different criteria</a:t>
            </a:r>
          </a:p>
          <a:p>
            <a:pPr lvl="1">
              <a:lnSpc>
                <a:spcPct val="80000"/>
              </a:lnSpc>
              <a:spcBef>
                <a:spcPct val="50000"/>
              </a:spcBef>
              <a:buClr>
                <a:srgbClr val="3333FF"/>
              </a:buClr>
              <a:buSzPct val="110000"/>
              <a:buFontTx/>
              <a:buChar char="•"/>
            </a:pPr>
            <a:r>
              <a:rPr lang="en-US">
                <a:latin typeface="Tahoma" pitchFamily="34" charset="0"/>
              </a:rPr>
              <a:t> </a:t>
            </a:r>
            <a:r>
              <a:rPr lang="en-US" sz="2000">
                <a:latin typeface="Tahoma" pitchFamily="34" charset="0"/>
              </a:rPr>
              <a:t>Viscous vs. inviscid  (Re)</a:t>
            </a:r>
          </a:p>
          <a:p>
            <a:pPr lvl="1">
              <a:lnSpc>
                <a:spcPct val="80000"/>
              </a:lnSpc>
              <a:spcBef>
                <a:spcPct val="50000"/>
              </a:spcBef>
              <a:buClr>
                <a:srgbClr val="3333FF"/>
              </a:buClr>
              <a:buSzPct val="110000"/>
              <a:buFontTx/>
              <a:buChar char="•"/>
            </a:pPr>
            <a:r>
              <a:rPr lang="en-US" sz="2000">
                <a:latin typeface="Tahoma" pitchFamily="34" charset="0"/>
              </a:rPr>
              <a:t>  External flow or internal flow (wall bounded or not)</a:t>
            </a:r>
          </a:p>
          <a:p>
            <a:pPr lvl="1">
              <a:lnSpc>
                <a:spcPct val="80000"/>
              </a:lnSpc>
              <a:spcBef>
                <a:spcPct val="50000"/>
              </a:spcBef>
              <a:buClr>
                <a:srgbClr val="3333FF"/>
              </a:buClr>
              <a:buSzPct val="110000"/>
              <a:buFontTx/>
              <a:buChar char="•"/>
            </a:pPr>
            <a:r>
              <a:rPr lang="en-US" sz="2000">
                <a:latin typeface="Tahoma" pitchFamily="34" charset="0"/>
              </a:rPr>
              <a:t> Turbulent vs. laminar (Re)</a:t>
            </a:r>
          </a:p>
          <a:p>
            <a:pPr lvl="1">
              <a:lnSpc>
                <a:spcPct val="80000"/>
              </a:lnSpc>
              <a:spcBef>
                <a:spcPct val="50000"/>
              </a:spcBef>
              <a:buClr>
                <a:srgbClr val="3333FF"/>
              </a:buClr>
              <a:buSzPct val="110000"/>
              <a:buFontTx/>
              <a:buChar char="•"/>
            </a:pPr>
            <a:r>
              <a:rPr lang="en-US" sz="2000">
                <a:latin typeface="Tahoma" pitchFamily="34" charset="0"/>
              </a:rPr>
              <a:t>  Incompressible vs. compressible (Ma)</a:t>
            </a:r>
          </a:p>
          <a:p>
            <a:pPr lvl="1">
              <a:lnSpc>
                <a:spcPct val="80000"/>
              </a:lnSpc>
              <a:spcBef>
                <a:spcPct val="50000"/>
              </a:spcBef>
              <a:buClr>
                <a:srgbClr val="3333FF"/>
              </a:buClr>
              <a:buSzPct val="110000"/>
              <a:buFontTx/>
              <a:buChar char="•"/>
            </a:pPr>
            <a:r>
              <a:rPr lang="en-US" sz="2000">
                <a:latin typeface="Tahoma" pitchFamily="34" charset="0"/>
              </a:rPr>
              <a:t>  Single- vs. multi-phase (Ca)</a:t>
            </a:r>
          </a:p>
          <a:p>
            <a:pPr lvl="1">
              <a:lnSpc>
                <a:spcPct val="80000"/>
              </a:lnSpc>
              <a:spcBef>
                <a:spcPct val="50000"/>
              </a:spcBef>
              <a:buClr>
                <a:srgbClr val="3333FF"/>
              </a:buClr>
              <a:buSzPct val="110000"/>
              <a:buFontTx/>
              <a:buChar char="•"/>
            </a:pPr>
            <a:r>
              <a:rPr lang="en-US" sz="2000">
                <a:latin typeface="Tahoma" pitchFamily="34" charset="0"/>
              </a:rPr>
              <a:t>  Thermal/density effects (Pr, </a:t>
            </a:r>
            <a:r>
              <a:rPr lang="en-US" sz="2000">
                <a:latin typeface="Symbol" pitchFamily="18" charset="2"/>
              </a:rPr>
              <a:t>g</a:t>
            </a:r>
            <a:r>
              <a:rPr lang="en-US" sz="2000">
                <a:latin typeface="Tahoma" pitchFamily="34" charset="0"/>
              </a:rPr>
              <a:t>, Gr, Ec)</a:t>
            </a:r>
          </a:p>
          <a:p>
            <a:pPr lvl="1">
              <a:lnSpc>
                <a:spcPct val="80000"/>
              </a:lnSpc>
              <a:spcBef>
                <a:spcPct val="50000"/>
              </a:spcBef>
              <a:buClr>
                <a:srgbClr val="3333FF"/>
              </a:buClr>
              <a:buSzPct val="110000"/>
              <a:buFontTx/>
              <a:buChar char="•"/>
            </a:pPr>
            <a:r>
              <a:rPr lang="en-US" sz="2000">
                <a:latin typeface="Tahoma" pitchFamily="34" charset="0"/>
              </a:rPr>
              <a:t>  Free-surface flow (Fr) and surface tension (We)</a:t>
            </a:r>
          </a:p>
          <a:p>
            <a:pPr lvl="1">
              <a:lnSpc>
                <a:spcPct val="80000"/>
              </a:lnSpc>
              <a:spcBef>
                <a:spcPct val="50000"/>
              </a:spcBef>
              <a:buClr>
                <a:srgbClr val="3333FF"/>
              </a:buClr>
              <a:buSzPct val="110000"/>
              <a:buFontTx/>
              <a:buChar char="•"/>
            </a:pPr>
            <a:r>
              <a:rPr lang="en-US" sz="2000">
                <a:latin typeface="Tahoma" pitchFamily="34" charset="0"/>
              </a:rPr>
              <a:t>  Chemical reactions and combustion (Pe, Da) </a:t>
            </a:r>
          </a:p>
          <a:p>
            <a:pPr lvl="1">
              <a:lnSpc>
                <a:spcPct val="80000"/>
              </a:lnSpc>
              <a:spcBef>
                <a:spcPct val="50000"/>
              </a:spcBef>
              <a:buClr>
                <a:srgbClr val="3333FF"/>
              </a:buClr>
              <a:buSzPct val="110000"/>
              <a:buFontTx/>
              <a:buChar char="•"/>
            </a:pPr>
            <a:r>
              <a:rPr lang="en-US" sz="2000">
                <a:latin typeface="Tahoma" pitchFamily="34" charset="0"/>
              </a:rPr>
              <a:t>  etc…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6C04C5-4688-4A01-981A-9B67DA7D920D}" type="slidenum">
              <a:rPr lang="en-US" sz="1400" smtClean="0"/>
              <a:pPr eaLnBrk="1" hangingPunct="1"/>
              <a:t>13</a:t>
            </a:fld>
            <a:endParaRPr lang="en-US" sz="1400" smtClean="0"/>
          </a:p>
        </p:txBody>
      </p:sp>
      <p:sp>
        <p:nvSpPr>
          <p:cNvPr id="26627" name="Rectangle 2"/>
          <p:cNvSpPr>
            <a:spLocks noGrp="1" noChangeArrowheads="1"/>
          </p:cNvSpPr>
          <p:nvPr>
            <p:ph type="title"/>
          </p:nvPr>
        </p:nvSpPr>
        <p:spPr>
          <a:xfrm>
            <a:off x="381000" y="304800"/>
            <a:ext cx="8458200" cy="685800"/>
          </a:xfrm>
        </p:spPr>
        <p:txBody>
          <a:bodyPr/>
          <a:lstStyle/>
          <a:p>
            <a:pPr eaLnBrk="1" hangingPunct="1"/>
            <a:r>
              <a:rPr lang="en-US" sz="4000" smtClean="0"/>
              <a:t>Modeling (initial conditions)</a:t>
            </a:r>
          </a:p>
        </p:txBody>
      </p:sp>
      <p:sp>
        <p:nvSpPr>
          <p:cNvPr id="26628" name="Rectangle 3"/>
          <p:cNvSpPr>
            <a:spLocks noGrp="1" noChangeArrowheads="1"/>
          </p:cNvSpPr>
          <p:nvPr>
            <p:ph type="body" idx="1"/>
          </p:nvPr>
        </p:nvSpPr>
        <p:spPr>
          <a:xfrm>
            <a:off x="990600" y="1143000"/>
            <a:ext cx="7086600" cy="4800600"/>
          </a:xfrm>
        </p:spPr>
        <p:txBody>
          <a:bodyPr/>
          <a:lstStyle/>
          <a:p>
            <a:pPr eaLnBrk="1" hangingPunct="1">
              <a:buClr>
                <a:schemeClr val="tx2"/>
              </a:buClr>
              <a:buSzPct val="110000"/>
              <a:buFontTx/>
              <a:buChar char="•"/>
            </a:pPr>
            <a:r>
              <a:rPr lang="en-US" sz="2400" smtClean="0"/>
              <a:t>Initial conditions (ICS, steady/unsteady flows)</a:t>
            </a:r>
          </a:p>
          <a:p>
            <a:pPr lvl="1" eaLnBrk="1" hangingPunct="1">
              <a:buClr>
                <a:srgbClr val="3333FF"/>
              </a:buClr>
              <a:buSzPct val="110000"/>
              <a:buFontTx/>
              <a:buChar char="•"/>
            </a:pPr>
            <a:r>
              <a:rPr lang="en-US" sz="2400" smtClean="0"/>
              <a:t>ICs should not affect final results and only affect convergence path, i.e. number of iterations (steady) or time steps (unsteady) need to reach converged solutions.</a:t>
            </a:r>
          </a:p>
          <a:p>
            <a:pPr lvl="1" eaLnBrk="1" hangingPunct="1">
              <a:buClr>
                <a:srgbClr val="3333FF"/>
              </a:buClr>
              <a:buSzPct val="110000"/>
              <a:buFontTx/>
              <a:buChar char="•"/>
            </a:pPr>
            <a:r>
              <a:rPr lang="en-US" sz="2400" smtClean="0"/>
              <a:t>More reasonable guess can speed up the convergence</a:t>
            </a:r>
          </a:p>
          <a:p>
            <a:pPr lvl="1" eaLnBrk="1" hangingPunct="1">
              <a:buClr>
                <a:srgbClr val="3333FF"/>
              </a:buClr>
              <a:buSzPct val="110000"/>
              <a:buFontTx/>
              <a:buChar char="•"/>
            </a:pPr>
            <a:r>
              <a:rPr lang="en-US" sz="2400" smtClean="0"/>
              <a:t>For complicated unsteady flow problems, CFD codes are usually run in the steady mode for a few iterations for getting a better initial conditions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8BDBDE5-5107-4149-B89E-E5D6BEBF93F6}" type="slidenum">
              <a:rPr lang="en-US" sz="1400" smtClean="0"/>
              <a:pPr eaLnBrk="1" hangingPunct="1"/>
              <a:t>14</a:t>
            </a:fld>
            <a:endParaRPr lang="en-US" sz="1400" smtClean="0"/>
          </a:p>
        </p:txBody>
      </p:sp>
      <p:sp>
        <p:nvSpPr>
          <p:cNvPr id="27651" name="Rectangle 2"/>
          <p:cNvSpPr>
            <a:spLocks noGrp="1" noChangeArrowheads="1"/>
          </p:cNvSpPr>
          <p:nvPr>
            <p:ph type="title"/>
          </p:nvPr>
        </p:nvSpPr>
        <p:spPr>
          <a:xfrm>
            <a:off x="685800" y="381000"/>
            <a:ext cx="7772400" cy="685800"/>
          </a:xfrm>
        </p:spPr>
        <p:txBody>
          <a:bodyPr/>
          <a:lstStyle/>
          <a:p>
            <a:pPr eaLnBrk="1" hangingPunct="1"/>
            <a:r>
              <a:rPr lang="en-US" sz="4000" smtClean="0"/>
              <a:t>Modeling(boundary conditions)</a:t>
            </a:r>
          </a:p>
        </p:txBody>
      </p:sp>
      <p:sp>
        <p:nvSpPr>
          <p:cNvPr id="27652" name="Rectangle 4"/>
          <p:cNvSpPr>
            <a:spLocks noChangeArrowheads="1"/>
          </p:cNvSpPr>
          <p:nvPr/>
        </p:nvSpPr>
        <p:spPr bwMode="auto">
          <a:xfrm>
            <a:off x="1143000" y="1143000"/>
            <a:ext cx="7010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50000"/>
              </a:spcBef>
              <a:buClr>
                <a:schemeClr val="tx2"/>
              </a:buClr>
              <a:buSzPct val="110000"/>
              <a:buFontTx/>
              <a:buChar char="•"/>
            </a:pPr>
            <a:r>
              <a:rPr lang="en-US" sz="2800">
                <a:latin typeface="Tahoma" pitchFamily="34" charset="0"/>
              </a:rPr>
              <a:t>Boundary conditions: </a:t>
            </a:r>
            <a:r>
              <a:rPr lang="en-US" sz="2000">
                <a:latin typeface="Tahoma" pitchFamily="34" charset="0"/>
              </a:rPr>
              <a:t>No-slip or slip-free on walls, periodic, </a:t>
            </a:r>
            <a:r>
              <a:rPr lang="en-US" sz="2000">
                <a:solidFill>
                  <a:srgbClr val="FF0000"/>
                </a:solidFill>
                <a:latin typeface="Tahoma" pitchFamily="34" charset="0"/>
              </a:rPr>
              <a:t>inlet </a:t>
            </a:r>
            <a:r>
              <a:rPr lang="en-US" sz="2000">
                <a:latin typeface="Tahoma" pitchFamily="34" charset="0"/>
              </a:rPr>
              <a:t>(velocity inlet, mass flow rate, constant pressure, etc.), </a:t>
            </a:r>
            <a:r>
              <a:rPr lang="en-US" sz="2000">
                <a:solidFill>
                  <a:srgbClr val="FF0000"/>
                </a:solidFill>
                <a:latin typeface="Tahoma" pitchFamily="34" charset="0"/>
              </a:rPr>
              <a:t>outlet</a:t>
            </a:r>
            <a:r>
              <a:rPr lang="en-US" sz="2000">
                <a:latin typeface="Tahoma" pitchFamily="34" charset="0"/>
              </a:rPr>
              <a:t> (constant pressure, velocity convective, numerical beach, zero-gradient), and non-reflecting (for compressible flows, such as acoustics), etc. </a:t>
            </a:r>
          </a:p>
        </p:txBody>
      </p:sp>
      <p:sp>
        <p:nvSpPr>
          <p:cNvPr id="27653" name="Text Box 33"/>
          <p:cNvSpPr txBox="1">
            <a:spLocks noChangeArrowheads="1"/>
          </p:cNvSpPr>
          <p:nvPr/>
        </p:nvSpPr>
        <p:spPr bwMode="auto">
          <a:xfrm>
            <a:off x="2193925" y="4275138"/>
            <a:ext cx="2311400" cy="376237"/>
          </a:xfrm>
          <a:prstGeom prst="rect">
            <a:avLst/>
          </a:prstGeom>
          <a:solidFill>
            <a:schemeClr val="accent1"/>
          </a:solidFill>
          <a:ln w="9525">
            <a:solidFill>
              <a:srgbClr val="3333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No-slip walls: u=0,v=0</a:t>
            </a:r>
          </a:p>
        </p:txBody>
      </p:sp>
      <p:sp>
        <p:nvSpPr>
          <p:cNvPr id="27654" name="Line 37"/>
          <p:cNvSpPr>
            <a:spLocks noChangeShapeType="1"/>
          </p:cNvSpPr>
          <p:nvPr/>
        </p:nvSpPr>
        <p:spPr bwMode="auto">
          <a:xfrm>
            <a:off x="838200" y="5562600"/>
            <a:ext cx="2971800" cy="0"/>
          </a:xfrm>
          <a:prstGeom prst="line">
            <a:avLst/>
          </a:prstGeom>
          <a:noFill/>
          <a:ln w="38100">
            <a:solidFill>
              <a:srgbClr val="339966"/>
            </a:solidFill>
            <a:prstDash val="dash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5" name="Line 38"/>
          <p:cNvSpPr>
            <a:spLocks noChangeShapeType="1"/>
          </p:cNvSpPr>
          <p:nvPr/>
        </p:nvSpPr>
        <p:spPr bwMode="auto">
          <a:xfrm flipV="1">
            <a:off x="990600" y="4876800"/>
            <a:ext cx="0" cy="68580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6" name="Line 39"/>
          <p:cNvSpPr>
            <a:spLocks noChangeShapeType="1"/>
          </p:cNvSpPr>
          <p:nvPr/>
        </p:nvSpPr>
        <p:spPr bwMode="auto">
          <a:xfrm>
            <a:off x="990600" y="4876800"/>
            <a:ext cx="2667000"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7" name="Line 40"/>
          <p:cNvSpPr>
            <a:spLocks noChangeShapeType="1"/>
          </p:cNvSpPr>
          <p:nvPr/>
        </p:nvSpPr>
        <p:spPr bwMode="auto">
          <a:xfrm>
            <a:off x="3657600" y="4876800"/>
            <a:ext cx="0" cy="685800"/>
          </a:xfrm>
          <a:prstGeom prst="line">
            <a:avLst/>
          </a:prstGeom>
          <a:noFill/>
          <a:ln w="3810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58" name="AutoShape 43"/>
          <p:cNvSpPr>
            <a:spLocks noChangeArrowheads="1"/>
          </p:cNvSpPr>
          <p:nvPr/>
        </p:nvSpPr>
        <p:spPr bwMode="auto">
          <a:xfrm>
            <a:off x="609600" y="5105400"/>
            <a:ext cx="685800" cy="228600"/>
          </a:xfrm>
          <a:prstGeom prst="rightArrow">
            <a:avLst>
              <a:gd name="adj1" fmla="val 50000"/>
              <a:gd name="adj2" fmla="val 75000"/>
            </a:avLst>
          </a:prstGeom>
          <a:solidFill>
            <a:srgbClr val="3333FF"/>
          </a:solidFill>
          <a:ln w="9525">
            <a:solidFill>
              <a:schemeClr val="tx1"/>
            </a:solidFill>
            <a:miter lim="800000"/>
            <a:headEnd/>
            <a:tailEnd/>
          </a:ln>
        </p:spPr>
        <p:txBody>
          <a:bodyPr wrap="none" anchor="ctr"/>
          <a:lstStyle/>
          <a:p>
            <a:endParaRPr lang="en-US"/>
          </a:p>
        </p:txBody>
      </p:sp>
      <p:sp>
        <p:nvSpPr>
          <p:cNvPr id="27659" name="AutoShape 44"/>
          <p:cNvSpPr>
            <a:spLocks noChangeArrowheads="1"/>
          </p:cNvSpPr>
          <p:nvPr/>
        </p:nvSpPr>
        <p:spPr bwMode="auto">
          <a:xfrm>
            <a:off x="3352800" y="5105400"/>
            <a:ext cx="685800" cy="228600"/>
          </a:xfrm>
          <a:prstGeom prst="righ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en-US"/>
          </a:p>
        </p:txBody>
      </p:sp>
      <p:sp>
        <p:nvSpPr>
          <p:cNvPr id="27660" name="Text Box 45"/>
          <p:cNvSpPr txBox="1">
            <a:spLocks noChangeArrowheads="1"/>
          </p:cNvSpPr>
          <p:nvPr/>
        </p:nvSpPr>
        <p:spPr bwMode="auto">
          <a:xfrm>
            <a:off x="1330325" y="5530850"/>
            <a:ext cx="194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v=0, dp/dr=0,du/dr=0</a:t>
            </a:r>
          </a:p>
        </p:txBody>
      </p:sp>
      <p:sp>
        <p:nvSpPr>
          <p:cNvPr id="27661" name="Text Box 46"/>
          <p:cNvSpPr txBox="1">
            <a:spLocks noChangeArrowheads="1"/>
          </p:cNvSpPr>
          <p:nvPr/>
        </p:nvSpPr>
        <p:spPr bwMode="auto">
          <a:xfrm>
            <a:off x="463550" y="4876800"/>
            <a:ext cx="1476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Inlet ,u=c,v=0</a:t>
            </a:r>
          </a:p>
        </p:txBody>
      </p:sp>
      <p:sp>
        <p:nvSpPr>
          <p:cNvPr id="27662" name="Text Box 47"/>
          <p:cNvSpPr txBox="1">
            <a:spLocks noChangeArrowheads="1"/>
          </p:cNvSpPr>
          <p:nvPr/>
        </p:nvSpPr>
        <p:spPr bwMode="auto">
          <a:xfrm>
            <a:off x="3663950" y="4800600"/>
            <a:ext cx="1214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Outlet, p=c</a:t>
            </a:r>
          </a:p>
        </p:txBody>
      </p:sp>
      <p:sp>
        <p:nvSpPr>
          <p:cNvPr id="27663" name="Text Box 81"/>
          <p:cNvSpPr txBox="1">
            <a:spLocks noChangeArrowheads="1"/>
          </p:cNvSpPr>
          <p:nvPr/>
        </p:nvSpPr>
        <p:spPr bwMode="auto">
          <a:xfrm>
            <a:off x="4953000" y="5257800"/>
            <a:ext cx="3048000" cy="581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a:t>Periodic boundary condition in spanwise direction of an airfoil</a:t>
            </a:r>
          </a:p>
        </p:txBody>
      </p:sp>
      <p:sp>
        <p:nvSpPr>
          <p:cNvPr id="27664" name="Line 83"/>
          <p:cNvSpPr>
            <a:spLocks noChangeShapeType="1"/>
          </p:cNvSpPr>
          <p:nvPr/>
        </p:nvSpPr>
        <p:spPr bwMode="auto">
          <a:xfrm flipH="1">
            <a:off x="2133600" y="4648200"/>
            <a:ext cx="152400" cy="228600"/>
          </a:xfrm>
          <a:prstGeom prst="line">
            <a:avLst/>
          </a:prstGeom>
          <a:noFill/>
          <a:ln w="19050">
            <a:solidFill>
              <a:srgbClr val="3333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5" name="Line 86"/>
          <p:cNvSpPr>
            <a:spLocks noChangeShapeType="1"/>
          </p:cNvSpPr>
          <p:nvPr/>
        </p:nvSpPr>
        <p:spPr bwMode="auto">
          <a:xfrm flipV="1">
            <a:off x="609600" y="5410200"/>
            <a:ext cx="0" cy="304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6" name="Line 87"/>
          <p:cNvSpPr>
            <a:spLocks noChangeShapeType="1"/>
          </p:cNvSpPr>
          <p:nvPr/>
        </p:nvSpPr>
        <p:spPr bwMode="auto">
          <a:xfrm>
            <a:off x="609600" y="5715000"/>
            <a:ext cx="457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67" name="Text Box 88"/>
          <p:cNvSpPr txBox="1">
            <a:spLocks noChangeArrowheads="1"/>
          </p:cNvSpPr>
          <p:nvPr/>
        </p:nvSpPr>
        <p:spPr bwMode="auto">
          <a:xfrm>
            <a:off x="381000" y="5562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a:t>
            </a:r>
          </a:p>
        </p:txBody>
      </p:sp>
      <p:sp>
        <p:nvSpPr>
          <p:cNvPr id="27668" name="Text Box 89"/>
          <p:cNvSpPr txBox="1">
            <a:spLocks noChangeArrowheads="1"/>
          </p:cNvSpPr>
          <p:nvPr/>
        </p:nvSpPr>
        <p:spPr bwMode="auto">
          <a:xfrm>
            <a:off x="593725" y="521335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r</a:t>
            </a:r>
          </a:p>
        </p:txBody>
      </p:sp>
      <p:sp>
        <p:nvSpPr>
          <p:cNvPr id="27669" name="Text Box 90"/>
          <p:cNvSpPr txBox="1">
            <a:spLocks noChangeArrowheads="1"/>
          </p:cNvSpPr>
          <p:nvPr/>
        </p:nvSpPr>
        <p:spPr bwMode="auto">
          <a:xfrm>
            <a:off x="920750" y="5638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x</a:t>
            </a:r>
          </a:p>
        </p:txBody>
      </p:sp>
      <p:pic>
        <p:nvPicPr>
          <p:cNvPr id="27670" name="Picture 91"/>
          <p:cNvPicPr>
            <a:picLocks noChangeAspect="1" noChangeArrowheads="1"/>
          </p:cNvPicPr>
          <p:nvPr/>
        </p:nvPicPr>
        <p:blipFill>
          <a:blip r:embed="rId2">
            <a:extLst>
              <a:ext uri="{28A0092B-C50C-407E-A947-70E740481C1C}">
                <a14:useLocalDpi xmlns:a14="http://schemas.microsoft.com/office/drawing/2010/main" val="0"/>
              </a:ext>
            </a:extLst>
          </a:blip>
          <a:srcRect l="16696" t="5783" r="16522" b="24820"/>
          <a:stretch>
            <a:fillRect/>
          </a:stretch>
        </p:blipFill>
        <p:spPr bwMode="auto">
          <a:xfrm>
            <a:off x="5715000" y="29718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1" name="Line 92"/>
          <p:cNvSpPr>
            <a:spLocks noChangeShapeType="1"/>
          </p:cNvSpPr>
          <p:nvPr/>
        </p:nvSpPr>
        <p:spPr bwMode="auto">
          <a:xfrm flipV="1">
            <a:off x="5486400" y="4419600"/>
            <a:ext cx="457200" cy="838200"/>
          </a:xfrm>
          <a:prstGeom prst="line">
            <a:avLst/>
          </a:prstGeom>
          <a:noFill/>
          <a:ln w="19050">
            <a:solidFill>
              <a:srgbClr val="3333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72" name="Oval 93"/>
          <p:cNvSpPr>
            <a:spLocks noChangeArrowheads="1"/>
          </p:cNvSpPr>
          <p:nvPr/>
        </p:nvSpPr>
        <p:spPr bwMode="auto">
          <a:xfrm>
            <a:off x="1828800" y="3124200"/>
            <a:ext cx="304800" cy="6858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7673" name="Line 94"/>
          <p:cNvSpPr>
            <a:spLocks noChangeShapeType="1"/>
          </p:cNvSpPr>
          <p:nvPr/>
        </p:nvSpPr>
        <p:spPr bwMode="auto">
          <a:xfrm>
            <a:off x="1981200" y="3124200"/>
            <a:ext cx="2438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74" name="Line 95"/>
          <p:cNvSpPr>
            <a:spLocks noChangeShapeType="1"/>
          </p:cNvSpPr>
          <p:nvPr/>
        </p:nvSpPr>
        <p:spPr bwMode="auto">
          <a:xfrm>
            <a:off x="1981200" y="3810000"/>
            <a:ext cx="2438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75" name="Oval 96"/>
          <p:cNvSpPr>
            <a:spLocks noChangeArrowheads="1"/>
          </p:cNvSpPr>
          <p:nvPr/>
        </p:nvSpPr>
        <p:spPr bwMode="auto">
          <a:xfrm>
            <a:off x="4267200" y="3124200"/>
            <a:ext cx="304800" cy="6858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7676" name="Line 97"/>
          <p:cNvSpPr>
            <a:spLocks noChangeShapeType="1"/>
          </p:cNvSpPr>
          <p:nvPr/>
        </p:nvSpPr>
        <p:spPr bwMode="auto">
          <a:xfrm>
            <a:off x="1752600" y="3429000"/>
            <a:ext cx="2895600" cy="0"/>
          </a:xfrm>
          <a:prstGeom prst="line">
            <a:avLst/>
          </a:prstGeom>
          <a:noFill/>
          <a:ln w="9525">
            <a:solidFill>
              <a:schemeClr val="tx1"/>
            </a:solidFill>
            <a:prstDash val="dash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7677" name="Line 98"/>
          <p:cNvSpPr>
            <a:spLocks noChangeShapeType="1"/>
          </p:cNvSpPr>
          <p:nvPr/>
        </p:nvSpPr>
        <p:spPr bwMode="auto">
          <a:xfrm flipH="1">
            <a:off x="1447800" y="3733800"/>
            <a:ext cx="304800" cy="914400"/>
          </a:xfrm>
          <a:prstGeom prst="line">
            <a:avLst/>
          </a:prstGeom>
          <a:noFill/>
          <a:ln w="5715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7678" name="AutoShape 99"/>
          <p:cNvSpPr>
            <a:spLocks noChangeArrowheads="1"/>
          </p:cNvSpPr>
          <p:nvPr/>
        </p:nvSpPr>
        <p:spPr bwMode="auto">
          <a:xfrm>
            <a:off x="1066800" y="3352800"/>
            <a:ext cx="685800" cy="228600"/>
          </a:xfrm>
          <a:prstGeom prst="rightArrow">
            <a:avLst>
              <a:gd name="adj1" fmla="val 50000"/>
              <a:gd name="adj2" fmla="val 75000"/>
            </a:avLst>
          </a:prstGeom>
          <a:solidFill>
            <a:srgbClr val="3333FF"/>
          </a:solidFill>
          <a:ln w="9525">
            <a:solidFill>
              <a:schemeClr val="tx1"/>
            </a:solidFill>
            <a:miter lim="800000"/>
            <a:headEnd/>
            <a:tailEnd/>
          </a:ln>
        </p:spPr>
        <p:txBody>
          <a:bodyPr wrap="none" anchor="ctr"/>
          <a:lstStyle/>
          <a:p>
            <a:endParaRPr lang="en-US"/>
          </a:p>
        </p:txBody>
      </p:sp>
      <p:sp>
        <p:nvSpPr>
          <p:cNvPr id="27679" name="AutoShape 100"/>
          <p:cNvSpPr>
            <a:spLocks noChangeArrowheads="1"/>
          </p:cNvSpPr>
          <p:nvPr/>
        </p:nvSpPr>
        <p:spPr bwMode="auto">
          <a:xfrm>
            <a:off x="4572000" y="3352800"/>
            <a:ext cx="685800" cy="228600"/>
          </a:xfrm>
          <a:prstGeom prst="rightArrow">
            <a:avLst>
              <a:gd name="adj1" fmla="val 50000"/>
              <a:gd name="adj2" fmla="val 75000"/>
            </a:avLst>
          </a:prstGeom>
          <a:solidFill>
            <a:srgbClr val="FF0000"/>
          </a:solidFill>
          <a:ln w="9525">
            <a:solidFill>
              <a:schemeClr val="tx1"/>
            </a:solidFill>
            <a:miter lim="800000"/>
            <a:headEnd/>
            <a:tailEnd/>
          </a:ln>
        </p:spPr>
        <p:txBody>
          <a:bodyPr wrap="none" anchor="ctr"/>
          <a:lstStyle/>
          <a:p>
            <a:endParaRPr lang="en-US"/>
          </a:p>
        </p:txBody>
      </p:sp>
      <p:sp>
        <p:nvSpPr>
          <p:cNvPr id="27680" name="Text Box 101"/>
          <p:cNvSpPr txBox="1">
            <a:spLocks noChangeArrowheads="1"/>
          </p:cNvSpPr>
          <p:nvPr/>
        </p:nvSpPr>
        <p:spPr bwMode="auto">
          <a:xfrm>
            <a:off x="3070225" y="5872163"/>
            <a:ext cx="1501775" cy="376237"/>
          </a:xfrm>
          <a:prstGeom prst="rect">
            <a:avLst/>
          </a:prstGeom>
          <a:solidFill>
            <a:schemeClr val="accent1"/>
          </a:solidFill>
          <a:ln w="9525">
            <a:solidFill>
              <a:srgbClr val="3333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Axisymmetric</a:t>
            </a:r>
          </a:p>
        </p:txBody>
      </p:sp>
      <p:sp>
        <p:nvSpPr>
          <p:cNvPr id="27681" name="Line 102"/>
          <p:cNvSpPr>
            <a:spLocks noChangeShapeType="1"/>
          </p:cNvSpPr>
          <p:nvPr/>
        </p:nvSpPr>
        <p:spPr bwMode="auto">
          <a:xfrm flipH="1" flipV="1">
            <a:off x="3429000" y="5562600"/>
            <a:ext cx="152400" cy="304800"/>
          </a:xfrm>
          <a:prstGeom prst="line">
            <a:avLst/>
          </a:prstGeom>
          <a:noFill/>
          <a:ln w="3810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875CF1-9D06-4D7B-87E2-CEB34F9C1638}" type="slidenum">
              <a:rPr lang="en-US" sz="1400" smtClean="0"/>
              <a:pPr eaLnBrk="1" hangingPunct="1"/>
              <a:t>15</a:t>
            </a:fld>
            <a:endParaRPr lang="en-US" sz="1400" smtClean="0"/>
          </a:p>
        </p:txBody>
      </p:sp>
      <p:sp>
        <p:nvSpPr>
          <p:cNvPr id="28675" name="Rectangle 2"/>
          <p:cNvSpPr>
            <a:spLocks noGrp="1" noChangeArrowheads="1"/>
          </p:cNvSpPr>
          <p:nvPr>
            <p:ph type="title"/>
          </p:nvPr>
        </p:nvSpPr>
        <p:spPr>
          <a:xfrm>
            <a:off x="685800" y="228600"/>
            <a:ext cx="7772400" cy="692150"/>
          </a:xfrm>
        </p:spPr>
        <p:txBody>
          <a:bodyPr/>
          <a:lstStyle/>
          <a:p>
            <a:pPr eaLnBrk="1" hangingPunct="1"/>
            <a:r>
              <a:rPr lang="en-US" sz="4000" smtClean="0"/>
              <a:t>Modeling (selection of models)</a:t>
            </a:r>
          </a:p>
        </p:txBody>
      </p:sp>
      <p:sp>
        <p:nvSpPr>
          <p:cNvPr id="28676" name="Rectangle 4"/>
          <p:cNvSpPr>
            <a:spLocks noChangeArrowheads="1"/>
          </p:cNvSpPr>
          <p:nvPr/>
        </p:nvSpPr>
        <p:spPr bwMode="auto">
          <a:xfrm>
            <a:off x="838200" y="914400"/>
            <a:ext cx="77724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20000"/>
              </a:spcBef>
              <a:buClr>
                <a:schemeClr val="tx2"/>
              </a:buClr>
              <a:buSzPct val="95000"/>
              <a:buFontTx/>
              <a:buChar char="•"/>
            </a:pPr>
            <a:r>
              <a:rPr lang="en-US">
                <a:latin typeface="Tahoma" pitchFamily="34" charset="0"/>
              </a:rPr>
              <a:t> CFD codes typically designed for solving certain fluid</a:t>
            </a:r>
          </a:p>
          <a:p>
            <a:pPr>
              <a:lnSpc>
                <a:spcPct val="90000"/>
              </a:lnSpc>
              <a:spcBef>
                <a:spcPct val="20000"/>
              </a:spcBef>
              <a:buClr>
                <a:schemeClr val="tx2"/>
              </a:buClr>
              <a:buSzPct val="95000"/>
            </a:pPr>
            <a:r>
              <a:rPr lang="en-US">
                <a:latin typeface="Tahoma" pitchFamily="34" charset="0"/>
              </a:rPr>
              <a:t>  phenomenon by applying different models</a:t>
            </a:r>
          </a:p>
          <a:p>
            <a:pPr lvl="1">
              <a:lnSpc>
                <a:spcPct val="80000"/>
              </a:lnSpc>
              <a:spcBef>
                <a:spcPct val="50000"/>
              </a:spcBef>
              <a:buClr>
                <a:srgbClr val="3333FF"/>
              </a:buClr>
              <a:buSzPct val="110000"/>
              <a:buFontTx/>
              <a:buChar char="•"/>
            </a:pPr>
            <a:r>
              <a:rPr lang="en-US">
                <a:latin typeface="Tahoma" pitchFamily="34" charset="0"/>
              </a:rPr>
              <a:t> </a:t>
            </a:r>
            <a:r>
              <a:rPr lang="en-US" sz="2000">
                <a:latin typeface="Tahoma" pitchFamily="34" charset="0"/>
              </a:rPr>
              <a:t>Viscous vs. inviscid  (Re)</a:t>
            </a:r>
          </a:p>
          <a:p>
            <a:pPr lvl="1">
              <a:lnSpc>
                <a:spcPct val="80000"/>
              </a:lnSpc>
              <a:spcBef>
                <a:spcPct val="50000"/>
              </a:spcBef>
              <a:buClr>
                <a:srgbClr val="3333FF"/>
              </a:buClr>
              <a:buSzPct val="110000"/>
              <a:buFontTx/>
              <a:buChar char="•"/>
            </a:pPr>
            <a:r>
              <a:rPr lang="en-US" sz="2000">
                <a:latin typeface="Tahoma" pitchFamily="34" charset="0"/>
              </a:rPr>
              <a:t> Turbulent vs. laminar (Re, </a:t>
            </a:r>
            <a:r>
              <a:rPr lang="en-US" sz="2000">
                <a:solidFill>
                  <a:srgbClr val="FF0000"/>
                </a:solidFill>
                <a:latin typeface="Tahoma" pitchFamily="34" charset="0"/>
              </a:rPr>
              <a:t>Turbulent models</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Incompressible vs. compressible (Ma, </a:t>
            </a:r>
            <a:r>
              <a:rPr lang="en-US" sz="2000">
                <a:solidFill>
                  <a:srgbClr val="FF0000"/>
                </a:solidFill>
                <a:latin typeface="Tahoma" pitchFamily="34" charset="0"/>
              </a:rPr>
              <a:t>equation of state</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Single- vs. multi-phase (Ca, </a:t>
            </a:r>
            <a:r>
              <a:rPr lang="en-US" sz="2000">
                <a:solidFill>
                  <a:srgbClr val="FF0000"/>
                </a:solidFill>
                <a:latin typeface="Tahoma" pitchFamily="34" charset="0"/>
              </a:rPr>
              <a:t>cavitation model, two-fluid</a:t>
            </a:r>
          </a:p>
          <a:p>
            <a:pPr lvl="1">
              <a:lnSpc>
                <a:spcPct val="80000"/>
              </a:lnSpc>
              <a:spcBef>
                <a:spcPct val="50000"/>
              </a:spcBef>
              <a:buClr>
                <a:srgbClr val="3333FF"/>
              </a:buClr>
              <a:buSzPct val="110000"/>
            </a:pPr>
            <a:r>
              <a:rPr lang="en-US" sz="2000">
                <a:solidFill>
                  <a:srgbClr val="FF0000"/>
                </a:solidFill>
                <a:latin typeface="Tahoma" pitchFamily="34" charset="0"/>
              </a:rPr>
              <a:t>   model</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Thermal/density effects and energy equation</a:t>
            </a:r>
          </a:p>
          <a:p>
            <a:pPr lvl="1">
              <a:lnSpc>
                <a:spcPct val="80000"/>
              </a:lnSpc>
              <a:spcBef>
                <a:spcPct val="50000"/>
              </a:spcBef>
              <a:buClr>
                <a:srgbClr val="3333FF"/>
              </a:buClr>
              <a:buSzPct val="110000"/>
            </a:pPr>
            <a:r>
              <a:rPr lang="en-US" sz="2000">
                <a:latin typeface="Tahoma" pitchFamily="34" charset="0"/>
              </a:rPr>
              <a:t>    (Pr, </a:t>
            </a:r>
            <a:r>
              <a:rPr lang="en-US" sz="2000">
                <a:latin typeface="Symbol" pitchFamily="18" charset="2"/>
              </a:rPr>
              <a:t>g</a:t>
            </a:r>
            <a:r>
              <a:rPr lang="en-US" sz="2000">
                <a:latin typeface="Tahoma" pitchFamily="34" charset="0"/>
              </a:rPr>
              <a:t>, Gr, Ec, </a:t>
            </a:r>
            <a:r>
              <a:rPr lang="en-US" sz="2000">
                <a:solidFill>
                  <a:srgbClr val="FF0000"/>
                </a:solidFill>
                <a:latin typeface="Tahoma" pitchFamily="34" charset="0"/>
              </a:rPr>
              <a:t>conservation of energy</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Free-surface flow (Fr, </a:t>
            </a:r>
            <a:r>
              <a:rPr lang="en-US" sz="2000">
                <a:solidFill>
                  <a:srgbClr val="FF0000"/>
                </a:solidFill>
                <a:latin typeface="Tahoma" pitchFamily="34" charset="0"/>
              </a:rPr>
              <a:t>level-set &amp; surface tracking model</a:t>
            </a:r>
            <a:r>
              <a:rPr lang="en-US" sz="2000">
                <a:latin typeface="Tahoma" pitchFamily="34" charset="0"/>
              </a:rPr>
              <a:t>) and</a:t>
            </a:r>
          </a:p>
          <a:p>
            <a:pPr lvl="1">
              <a:lnSpc>
                <a:spcPct val="80000"/>
              </a:lnSpc>
              <a:spcBef>
                <a:spcPct val="50000"/>
              </a:spcBef>
              <a:buClr>
                <a:srgbClr val="3333FF"/>
              </a:buClr>
              <a:buSzPct val="110000"/>
            </a:pPr>
            <a:r>
              <a:rPr lang="en-US" sz="2000">
                <a:latin typeface="Tahoma" pitchFamily="34" charset="0"/>
              </a:rPr>
              <a:t>   surface tension (We, </a:t>
            </a:r>
            <a:r>
              <a:rPr lang="en-US" sz="2000">
                <a:solidFill>
                  <a:srgbClr val="FF0000"/>
                </a:solidFill>
                <a:latin typeface="Tahoma" pitchFamily="34" charset="0"/>
              </a:rPr>
              <a:t>bubble dynamic model</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Chemical reactions and combustion (</a:t>
            </a:r>
            <a:r>
              <a:rPr lang="en-US" sz="2000">
                <a:solidFill>
                  <a:srgbClr val="FF0000"/>
                </a:solidFill>
                <a:latin typeface="Tahoma" pitchFamily="34" charset="0"/>
              </a:rPr>
              <a:t>Chemical reaction</a:t>
            </a:r>
          </a:p>
          <a:p>
            <a:pPr lvl="1">
              <a:lnSpc>
                <a:spcPct val="80000"/>
              </a:lnSpc>
              <a:spcBef>
                <a:spcPct val="50000"/>
              </a:spcBef>
              <a:buClr>
                <a:srgbClr val="3333FF"/>
              </a:buClr>
              <a:buSzPct val="110000"/>
            </a:pPr>
            <a:r>
              <a:rPr lang="en-US" sz="2000">
                <a:solidFill>
                  <a:srgbClr val="FF0000"/>
                </a:solidFill>
                <a:latin typeface="Tahoma" pitchFamily="34" charset="0"/>
              </a:rPr>
              <a:t>   model</a:t>
            </a:r>
            <a:r>
              <a:rPr lang="en-US" sz="2000">
                <a:latin typeface="Tahoma" pitchFamily="34" charset="0"/>
              </a:rPr>
              <a:t>)</a:t>
            </a:r>
          </a:p>
          <a:p>
            <a:pPr lvl="1">
              <a:lnSpc>
                <a:spcPct val="80000"/>
              </a:lnSpc>
              <a:spcBef>
                <a:spcPct val="50000"/>
              </a:spcBef>
              <a:buClr>
                <a:srgbClr val="3333FF"/>
              </a:buClr>
              <a:buSzPct val="110000"/>
              <a:buFontTx/>
              <a:buChar char="•"/>
            </a:pPr>
            <a:r>
              <a:rPr lang="en-US" sz="2000">
                <a:latin typeface="Tahoma" pitchFamily="34" charset="0"/>
              </a:rPr>
              <a:t> etc…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03D77F-13B2-482D-9F5D-6943CE7B766E}" type="slidenum">
              <a:rPr lang="en-US" sz="1400" smtClean="0"/>
              <a:pPr eaLnBrk="1" hangingPunct="1"/>
              <a:t>16</a:t>
            </a:fld>
            <a:endParaRPr lang="en-US" sz="1400" smtClean="0"/>
          </a:p>
        </p:txBody>
      </p:sp>
      <p:sp>
        <p:nvSpPr>
          <p:cNvPr id="29699" name="Rectangle 2"/>
          <p:cNvSpPr>
            <a:spLocks noGrp="1" noChangeArrowheads="1"/>
          </p:cNvSpPr>
          <p:nvPr>
            <p:ph type="title"/>
          </p:nvPr>
        </p:nvSpPr>
        <p:spPr>
          <a:xfrm>
            <a:off x="381000" y="228600"/>
            <a:ext cx="8382000" cy="685800"/>
          </a:xfrm>
        </p:spPr>
        <p:txBody>
          <a:bodyPr/>
          <a:lstStyle/>
          <a:p>
            <a:pPr eaLnBrk="1" hangingPunct="1"/>
            <a:r>
              <a:rPr lang="en-US" sz="3000" smtClean="0"/>
              <a:t>Modeling (Turbulence and free surface models)</a:t>
            </a:r>
          </a:p>
        </p:txBody>
      </p:sp>
      <p:sp>
        <p:nvSpPr>
          <p:cNvPr id="29700" name="Rectangle 8"/>
          <p:cNvSpPr>
            <a:spLocks noChangeArrowheads="1"/>
          </p:cNvSpPr>
          <p:nvPr/>
        </p:nvSpPr>
        <p:spPr bwMode="auto">
          <a:xfrm>
            <a:off x="609600" y="1752600"/>
            <a:ext cx="8001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chemeClr val="tx2"/>
              </a:buClr>
              <a:buSzPct val="110000"/>
              <a:buFontTx/>
              <a:buChar char="•"/>
            </a:pPr>
            <a:r>
              <a:rPr lang="en-US">
                <a:latin typeface="Tahoma" pitchFamily="34" charset="0"/>
              </a:rPr>
              <a:t> </a:t>
            </a:r>
            <a:r>
              <a:rPr lang="en-US" sz="1800" b="1">
                <a:solidFill>
                  <a:srgbClr val="FF0000"/>
                </a:solidFill>
                <a:latin typeface="Tahoma" pitchFamily="34" charset="0"/>
              </a:rPr>
              <a:t>Turbulent models</a:t>
            </a:r>
            <a:r>
              <a:rPr lang="en-US" sz="1800">
                <a:latin typeface="Tahoma" pitchFamily="34" charset="0"/>
              </a:rPr>
              <a:t>:   </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DNS</a:t>
            </a:r>
            <a:r>
              <a:rPr lang="en-US" sz="1800">
                <a:latin typeface="Tahoma" pitchFamily="34" charset="0"/>
              </a:rPr>
              <a:t>: most accurately solve NS equations, but too expensive</a:t>
            </a:r>
          </a:p>
          <a:p>
            <a:pPr lvl="1">
              <a:lnSpc>
                <a:spcPct val="80000"/>
              </a:lnSpc>
              <a:spcBef>
                <a:spcPct val="50000"/>
              </a:spcBef>
              <a:buClr>
                <a:srgbClr val="3333FF"/>
              </a:buClr>
              <a:buSzPct val="110000"/>
            </a:pPr>
            <a:r>
              <a:rPr lang="en-US" sz="1800">
                <a:latin typeface="Tahoma" pitchFamily="34" charset="0"/>
              </a:rPr>
              <a:t>           for turbulent flows</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RANS: </a:t>
            </a:r>
            <a:r>
              <a:rPr lang="en-US" sz="1800">
                <a:latin typeface="Tahoma" pitchFamily="34" charset="0"/>
              </a:rPr>
              <a:t>predict mean flow structures, efficient inside BL but excessive</a:t>
            </a:r>
          </a:p>
          <a:p>
            <a:pPr lvl="1">
              <a:lnSpc>
                <a:spcPct val="80000"/>
              </a:lnSpc>
              <a:spcBef>
                <a:spcPct val="50000"/>
              </a:spcBef>
              <a:buClr>
                <a:srgbClr val="3333FF"/>
              </a:buClr>
              <a:buSzPct val="110000"/>
            </a:pPr>
            <a:r>
              <a:rPr lang="en-US" sz="1800">
                <a:latin typeface="Tahoma" pitchFamily="34" charset="0"/>
              </a:rPr>
              <a:t>            diffusion in the separated region.</a:t>
            </a:r>
          </a:p>
          <a:p>
            <a:pPr lvl="1">
              <a:lnSpc>
                <a:spcPct val="80000"/>
              </a:lnSpc>
              <a:spcBef>
                <a:spcPct val="50000"/>
              </a:spcBef>
              <a:buClr>
                <a:srgbClr val="3333FF"/>
              </a:buClr>
              <a:buSzPct val="155000"/>
              <a:buFontTx/>
              <a:buChar char="•"/>
            </a:pPr>
            <a:r>
              <a:rPr lang="en-US" sz="1800"/>
              <a:t> </a:t>
            </a:r>
            <a:r>
              <a:rPr lang="en-US" sz="1800">
                <a:solidFill>
                  <a:srgbClr val="FF0000"/>
                </a:solidFill>
                <a:latin typeface="Tahoma" pitchFamily="34" charset="0"/>
              </a:rPr>
              <a:t>LES:</a:t>
            </a:r>
            <a:r>
              <a:rPr lang="en-US" sz="1800">
                <a:latin typeface="Tahoma" pitchFamily="34" charset="0"/>
              </a:rPr>
              <a:t> accurate in separation region and unaffordable for resolving BL</a:t>
            </a:r>
          </a:p>
          <a:p>
            <a:pPr lvl="1">
              <a:lnSpc>
                <a:spcPct val="80000"/>
              </a:lnSpc>
              <a:spcBef>
                <a:spcPct val="50000"/>
              </a:spcBef>
              <a:buClr>
                <a:srgbClr val="3333FF"/>
              </a:buClr>
              <a:buSzPct val="115000"/>
              <a:buFontTx/>
              <a:buChar char="•"/>
            </a:pPr>
            <a:r>
              <a:rPr lang="en-US" sz="1800">
                <a:latin typeface="Tahoma" pitchFamily="34" charset="0"/>
              </a:rPr>
              <a:t> </a:t>
            </a:r>
            <a:r>
              <a:rPr lang="en-US" sz="1800">
                <a:solidFill>
                  <a:srgbClr val="FF0000"/>
                </a:solidFill>
                <a:latin typeface="Tahoma" pitchFamily="34" charset="0"/>
              </a:rPr>
              <a:t>DES</a:t>
            </a:r>
            <a:r>
              <a:rPr lang="en-US" sz="1800">
                <a:latin typeface="Tahoma" pitchFamily="34" charset="0"/>
              </a:rPr>
              <a:t>: RANS inside BL, LES in separated regions.</a:t>
            </a:r>
          </a:p>
        </p:txBody>
      </p:sp>
      <p:sp>
        <p:nvSpPr>
          <p:cNvPr id="29701" name="Rectangle 9"/>
          <p:cNvSpPr>
            <a:spLocks noChangeArrowheads="1"/>
          </p:cNvSpPr>
          <p:nvPr/>
        </p:nvSpPr>
        <p:spPr bwMode="auto">
          <a:xfrm>
            <a:off x="685800" y="4267200"/>
            <a:ext cx="77724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chemeClr val="tx2"/>
              </a:buClr>
              <a:buSzPct val="110000"/>
              <a:buFontTx/>
              <a:buChar char="•"/>
            </a:pPr>
            <a:r>
              <a:rPr lang="en-US">
                <a:latin typeface="Tahoma" pitchFamily="34" charset="0"/>
              </a:rPr>
              <a:t> </a:t>
            </a:r>
            <a:r>
              <a:rPr lang="en-US" sz="1800" b="1">
                <a:solidFill>
                  <a:srgbClr val="FF0000"/>
                </a:solidFill>
                <a:latin typeface="Tahoma" pitchFamily="34" charset="0"/>
              </a:rPr>
              <a:t>Free-surface models</a:t>
            </a:r>
            <a:r>
              <a:rPr lang="en-US" sz="1800">
                <a:latin typeface="Tahoma" pitchFamily="34" charset="0"/>
              </a:rPr>
              <a:t>:   </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Surface-tracking method</a:t>
            </a:r>
            <a:r>
              <a:rPr lang="en-US" sz="1800">
                <a:latin typeface="Tahoma" pitchFamily="34" charset="0"/>
              </a:rPr>
              <a:t>: mesh moving to capture free surface,</a:t>
            </a:r>
          </a:p>
          <a:p>
            <a:pPr lvl="1">
              <a:lnSpc>
                <a:spcPct val="80000"/>
              </a:lnSpc>
              <a:spcBef>
                <a:spcPct val="50000"/>
              </a:spcBef>
              <a:buClr>
                <a:srgbClr val="3333FF"/>
              </a:buClr>
              <a:buSzPct val="110000"/>
            </a:pPr>
            <a:r>
              <a:rPr lang="en-US" sz="1800">
                <a:latin typeface="Tahoma" pitchFamily="34" charset="0"/>
              </a:rPr>
              <a:t>  limited to small and medium wave slopes</a:t>
            </a:r>
          </a:p>
          <a:p>
            <a:pPr lvl="1">
              <a:lnSpc>
                <a:spcPct val="80000"/>
              </a:lnSpc>
              <a:spcBef>
                <a:spcPct val="50000"/>
              </a:spcBef>
              <a:buClr>
                <a:srgbClr val="3333FF"/>
              </a:buClr>
              <a:buSzPct val="110000"/>
              <a:buFontTx/>
              <a:buChar char="•"/>
            </a:pPr>
            <a:r>
              <a:rPr lang="en-US" sz="1800">
                <a:latin typeface="Tahoma" pitchFamily="34" charset="0"/>
              </a:rPr>
              <a:t> </a:t>
            </a:r>
            <a:r>
              <a:rPr lang="en-US" sz="1800">
                <a:solidFill>
                  <a:srgbClr val="FF0000"/>
                </a:solidFill>
                <a:latin typeface="Tahoma" pitchFamily="34" charset="0"/>
              </a:rPr>
              <a:t>Single/two phase level-set method</a:t>
            </a:r>
            <a:r>
              <a:rPr lang="en-US" sz="1800">
                <a:latin typeface="Tahoma" pitchFamily="34" charset="0"/>
              </a:rPr>
              <a:t>: mesh fixed and level-set</a:t>
            </a:r>
          </a:p>
          <a:p>
            <a:pPr lvl="1">
              <a:lnSpc>
                <a:spcPct val="80000"/>
              </a:lnSpc>
              <a:spcBef>
                <a:spcPct val="50000"/>
              </a:spcBef>
              <a:buClr>
                <a:srgbClr val="3333FF"/>
              </a:buClr>
              <a:buSzPct val="110000"/>
            </a:pPr>
            <a:r>
              <a:rPr lang="en-US" sz="1800">
                <a:latin typeface="Tahoma" pitchFamily="34" charset="0"/>
              </a:rPr>
              <a:t>   function used to capture the gas/liquid interface, capable of</a:t>
            </a:r>
          </a:p>
          <a:p>
            <a:pPr lvl="1">
              <a:lnSpc>
                <a:spcPct val="80000"/>
              </a:lnSpc>
              <a:spcBef>
                <a:spcPct val="50000"/>
              </a:spcBef>
              <a:buClr>
                <a:srgbClr val="3333FF"/>
              </a:buClr>
              <a:buSzPct val="110000"/>
            </a:pPr>
            <a:r>
              <a:rPr lang="en-US" sz="1800">
                <a:latin typeface="Tahoma" pitchFamily="34" charset="0"/>
              </a:rPr>
              <a:t>   studying steep or breaking waves.</a:t>
            </a:r>
          </a:p>
        </p:txBody>
      </p:sp>
      <p:sp>
        <p:nvSpPr>
          <p:cNvPr id="29702" name="Rectangle 10"/>
          <p:cNvSpPr>
            <a:spLocks noChangeArrowheads="1"/>
          </p:cNvSpPr>
          <p:nvPr/>
        </p:nvSpPr>
        <p:spPr bwMode="auto">
          <a:xfrm>
            <a:off x="609600" y="1031875"/>
            <a:ext cx="81534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chemeClr val="tx2"/>
              </a:buClr>
              <a:buSzPct val="110000"/>
              <a:buFontTx/>
              <a:buChar char="•"/>
            </a:pPr>
            <a:r>
              <a:rPr lang="en-US">
                <a:latin typeface="Tahoma" pitchFamily="34" charset="0"/>
              </a:rPr>
              <a:t> </a:t>
            </a:r>
            <a:r>
              <a:rPr lang="en-US" sz="1800">
                <a:latin typeface="Tahoma" pitchFamily="34" charset="0"/>
              </a:rPr>
              <a:t>Turbulent flows at high Re usually involve both large and small scale</a:t>
            </a:r>
          </a:p>
          <a:p>
            <a:pPr>
              <a:lnSpc>
                <a:spcPct val="80000"/>
              </a:lnSpc>
              <a:spcBef>
                <a:spcPct val="50000"/>
              </a:spcBef>
              <a:buClr>
                <a:schemeClr val="tx2"/>
              </a:buClr>
              <a:buSzPct val="110000"/>
            </a:pPr>
            <a:r>
              <a:rPr lang="en-US" sz="1800">
                <a:latin typeface="Tahoma" pitchFamily="34" charset="0"/>
              </a:rPr>
              <a:t>   vortical structures and very thin turbulent boundary layer (BL) near the wall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6"/>
          <p:cNvSpPr>
            <a:spLocks noGrp="1"/>
          </p:cNvSpPr>
          <p:nvPr>
            <p:ph type="sldNum" sz="quarter" idx="11"/>
          </p:nvPr>
        </p:nvSpPr>
        <p:spPr>
          <a:xfrm>
            <a:off x="7086600" y="6367463"/>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BAE1E1D0-E6E4-4F31-AC2B-41C2832D4AC2}" type="slidenum">
              <a:rPr lang="en-US" sz="1400"/>
              <a:pPr eaLnBrk="1" hangingPunct="1"/>
              <a:t>17</a:t>
            </a:fld>
            <a:endParaRPr lang="en-US" sz="1400" dirty="0"/>
          </a:p>
        </p:txBody>
      </p:sp>
      <p:sp>
        <p:nvSpPr>
          <p:cNvPr id="39940" name="Rectangle 2"/>
          <p:cNvSpPr>
            <a:spLocks noGrp="1" noChangeArrowheads="1"/>
          </p:cNvSpPr>
          <p:nvPr>
            <p:ph type="title"/>
          </p:nvPr>
        </p:nvSpPr>
        <p:spPr>
          <a:xfrm>
            <a:off x="457200" y="152400"/>
            <a:ext cx="7772400" cy="533400"/>
          </a:xfrm>
        </p:spPr>
        <p:txBody>
          <a:bodyPr/>
          <a:lstStyle/>
          <a:p>
            <a:pPr eaLnBrk="1" hangingPunct="1"/>
            <a:r>
              <a:rPr lang="en-US" sz="3200" dirty="0" smtClean="0"/>
              <a:t>Examples of Modeling</a:t>
            </a:r>
          </a:p>
        </p:txBody>
      </p:sp>
      <p:grpSp>
        <p:nvGrpSpPr>
          <p:cNvPr id="15" name="Group 14"/>
          <p:cNvGrpSpPr/>
          <p:nvPr/>
        </p:nvGrpSpPr>
        <p:grpSpPr>
          <a:xfrm>
            <a:off x="447675" y="905649"/>
            <a:ext cx="3657600" cy="2951976"/>
            <a:chOff x="5943600" y="3435103"/>
            <a:chExt cx="3657600" cy="2951976"/>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435103"/>
              <a:ext cx="3154680" cy="2503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5943600" y="5925414"/>
              <a:ext cx="3657600" cy="461665"/>
            </a:xfrm>
            <a:prstGeom prst="rect">
              <a:avLst/>
            </a:prstGeom>
          </p:spPr>
          <p:txBody>
            <a:bodyPr wrap="square">
              <a:spAutoFit/>
            </a:bodyPr>
            <a:lstStyle/>
            <a:p>
              <a:pPr algn="ctr"/>
              <a:r>
                <a:rPr lang="en-US" sz="1200" b="1" dirty="0"/>
                <a:t>Deformation of a sphere</a:t>
              </a:r>
              <a:r>
                <a:rPr lang="en-US" sz="1200" b="1" dirty="0" smtClean="0"/>
                <a:t>.(a)maximum stretching; </a:t>
              </a:r>
              <a:r>
                <a:rPr lang="en-US" sz="1200" b="1" dirty="0"/>
                <a:t>(b) </a:t>
              </a:r>
              <a:r>
                <a:rPr lang="en-US" sz="1200" b="1" dirty="0" smtClean="0"/>
                <a:t>recovered shape.  Left</a:t>
              </a:r>
              <a:r>
                <a:rPr lang="en-US" sz="1200" b="1" dirty="0"/>
                <a:t>: LS; right: </a:t>
              </a:r>
              <a:r>
                <a:rPr lang="en-US" sz="1200" b="1" dirty="0" smtClean="0"/>
                <a:t>VOF.</a:t>
              </a:r>
              <a:endParaRPr lang="en-US" sz="1200" b="1" dirty="0"/>
            </a:p>
          </p:txBody>
        </p:sp>
      </p:grpSp>
      <p:pic>
        <p:nvPicPr>
          <p:cNvPr id="19" name="Picture 18" descr="si-inst.jpg"/>
          <p:cNvPicPr/>
          <p:nvPr/>
        </p:nvPicPr>
        <p:blipFill>
          <a:blip r:embed="rId3"/>
          <a:stretch>
            <a:fillRect/>
          </a:stretch>
        </p:blipFill>
        <p:spPr>
          <a:xfrm>
            <a:off x="741045" y="4005560"/>
            <a:ext cx="3145155" cy="1572260"/>
          </a:xfrm>
          <a:prstGeom prst="rect">
            <a:avLst/>
          </a:prstGeom>
        </p:spPr>
      </p:pic>
      <p:sp>
        <p:nvSpPr>
          <p:cNvPr id="20" name="Rectangle 19"/>
          <p:cNvSpPr/>
          <p:nvPr/>
        </p:nvSpPr>
        <p:spPr>
          <a:xfrm>
            <a:off x="304800" y="5710535"/>
            <a:ext cx="4038600" cy="461665"/>
          </a:xfrm>
          <a:prstGeom prst="rect">
            <a:avLst/>
          </a:prstGeom>
        </p:spPr>
        <p:txBody>
          <a:bodyPr wrap="square">
            <a:spAutoFit/>
          </a:bodyPr>
          <a:lstStyle/>
          <a:p>
            <a:pPr algn="ctr"/>
            <a:r>
              <a:rPr lang="en-US" sz="1200" b="1" dirty="0"/>
              <a:t>Two-phase flow past a surface-piercing </a:t>
            </a:r>
            <a:r>
              <a:rPr lang="en-US" sz="1200" b="1" dirty="0" smtClean="0"/>
              <a:t>cylinder showing vortical structures colored </a:t>
            </a:r>
            <a:r>
              <a:rPr lang="en-US" sz="1200" b="1" dirty="0"/>
              <a:t>by </a:t>
            </a:r>
            <a:r>
              <a:rPr lang="en-US" sz="1200" b="1" dirty="0" smtClean="0"/>
              <a:t>pressure</a:t>
            </a:r>
            <a:endParaRPr lang="en-US" sz="1200" b="1"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3501" y="933451"/>
            <a:ext cx="3047999" cy="2286000"/>
          </a:xfrm>
          <a:prstGeom prst="rect">
            <a:avLst/>
          </a:prstGeom>
        </p:spPr>
      </p:pic>
      <p:sp>
        <p:nvSpPr>
          <p:cNvPr id="4" name="Rectangle 3"/>
          <p:cNvSpPr/>
          <p:nvPr/>
        </p:nvSpPr>
        <p:spPr>
          <a:xfrm>
            <a:off x="4533900" y="3200400"/>
            <a:ext cx="3505200" cy="276999"/>
          </a:xfrm>
          <a:prstGeom prst="rect">
            <a:avLst/>
          </a:prstGeom>
        </p:spPr>
        <p:txBody>
          <a:bodyPr wrap="square">
            <a:spAutoFit/>
          </a:bodyPr>
          <a:lstStyle/>
          <a:p>
            <a:r>
              <a:rPr lang="en-US" sz="1200" b="1" dirty="0" smtClean="0"/>
              <a:t>Wave </a:t>
            </a:r>
            <a:r>
              <a:rPr lang="en-US" sz="1200" b="1" dirty="0"/>
              <a:t>breaking </a:t>
            </a:r>
            <a:r>
              <a:rPr lang="en-US" sz="1200" b="1" dirty="0" smtClean="0"/>
              <a:t>in bump flow simulation</a:t>
            </a:r>
            <a:endParaRPr lang="en-US" sz="1200" b="1"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4475" y="3953649"/>
            <a:ext cx="2743200" cy="2057400"/>
          </a:xfrm>
          <a:prstGeom prst="rect">
            <a:avLst/>
          </a:prstGeom>
        </p:spPr>
      </p:pic>
      <p:sp>
        <p:nvSpPr>
          <p:cNvPr id="24" name="Rectangle 23"/>
          <p:cNvSpPr/>
          <p:nvPr/>
        </p:nvSpPr>
        <p:spPr>
          <a:xfrm>
            <a:off x="4114800" y="6028551"/>
            <a:ext cx="3505200" cy="276999"/>
          </a:xfrm>
          <a:prstGeom prst="rect">
            <a:avLst/>
          </a:prstGeom>
        </p:spPr>
        <p:txBody>
          <a:bodyPr wrap="square">
            <a:spAutoFit/>
          </a:bodyPr>
          <a:lstStyle/>
          <a:p>
            <a:r>
              <a:rPr lang="en-US" sz="1200" b="1" dirty="0" smtClean="0"/>
              <a:t>Wedge flow simulation</a:t>
            </a:r>
            <a:endParaRPr lang="en-US" sz="1200" b="1" dirty="0"/>
          </a:p>
        </p:txBody>
      </p:sp>
      <p:sp>
        <p:nvSpPr>
          <p:cNvPr id="26" name="TextBox 25"/>
          <p:cNvSpPr txBox="1"/>
          <p:nvPr/>
        </p:nvSpPr>
        <p:spPr>
          <a:xfrm>
            <a:off x="1752600" y="6096000"/>
            <a:ext cx="987771" cy="461665"/>
          </a:xfrm>
          <a:prstGeom prst="rect">
            <a:avLst/>
          </a:prstGeom>
          <a:noFill/>
        </p:spPr>
        <p:txBody>
          <a:bodyPr wrap="none" rtlCol="0">
            <a:spAutoFit/>
          </a:bodyPr>
          <a:lstStyle/>
          <a:p>
            <a:r>
              <a:rPr lang="en-US" dirty="0" smtClean="0">
                <a:hlinkClick r:id="rId6" action="ppaction://hlinkfile"/>
              </a:rPr>
              <a:t>Movie</a:t>
            </a:r>
            <a:endParaRPr lang="en-US" dirty="0"/>
          </a:p>
        </p:txBody>
      </p:sp>
      <p:sp>
        <p:nvSpPr>
          <p:cNvPr id="27" name="TextBox 26"/>
          <p:cNvSpPr txBox="1"/>
          <p:nvPr/>
        </p:nvSpPr>
        <p:spPr>
          <a:xfrm>
            <a:off x="6286500" y="6148685"/>
            <a:ext cx="987771" cy="461665"/>
          </a:xfrm>
          <a:prstGeom prst="rect">
            <a:avLst/>
          </a:prstGeom>
          <a:noFill/>
        </p:spPr>
        <p:txBody>
          <a:bodyPr wrap="none" rtlCol="0">
            <a:spAutoFit/>
          </a:bodyPr>
          <a:lstStyle/>
          <a:p>
            <a:r>
              <a:rPr lang="en-US" dirty="0" smtClean="0">
                <a:hlinkClick r:id="rId7" action="ppaction://hlinkfile"/>
              </a:rPr>
              <a:t>Movie</a:t>
            </a:r>
            <a:endParaRPr lang="en-US" dirty="0"/>
          </a:p>
        </p:txBody>
      </p:sp>
      <p:sp>
        <p:nvSpPr>
          <p:cNvPr id="28" name="TextBox 27"/>
          <p:cNvSpPr txBox="1"/>
          <p:nvPr/>
        </p:nvSpPr>
        <p:spPr>
          <a:xfrm>
            <a:off x="6248400" y="3305175"/>
            <a:ext cx="987771" cy="461665"/>
          </a:xfrm>
          <a:prstGeom prst="rect">
            <a:avLst/>
          </a:prstGeom>
          <a:noFill/>
        </p:spPr>
        <p:txBody>
          <a:bodyPr wrap="none" rtlCol="0">
            <a:spAutoFit/>
          </a:bodyPr>
          <a:lstStyle/>
          <a:p>
            <a:r>
              <a:rPr lang="en-US" dirty="0" smtClean="0">
                <a:hlinkClick r:id="rId8" action="ppaction://hlinkfile"/>
              </a:rPr>
              <a:t>Movie</a:t>
            </a:r>
            <a:endParaRPr lang="en-US" dirty="0"/>
          </a:p>
        </p:txBody>
      </p:sp>
    </p:spTree>
    <p:extLst>
      <p:ext uri="{BB962C8B-B14F-4D97-AF65-F5344CB8AC3E}">
        <p14:creationId xmlns:p14="http://schemas.microsoft.com/office/powerpoint/2010/main" val="4201768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D4E9EB3-4435-40A8-B6B6-52FEAF2ADE70}" type="slidenum">
              <a:rPr lang="en-US" sz="1400" smtClean="0"/>
              <a:pPr eaLnBrk="1" hangingPunct="1"/>
              <a:t>18</a:t>
            </a:fld>
            <a:endParaRPr lang="en-US" sz="1400" smtClean="0"/>
          </a:p>
        </p:txBody>
      </p:sp>
      <p:sp>
        <p:nvSpPr>
          <p:cNvPr id="31747" name="Rectangle 2"/>
          <p:cNvSpPr>
            <a:spLocks noGrp="1" noChangeArrowheads="1"/>
          </p:cNvSpPr>
          <p:nvPr>
            <p:ph type="title"/>
          </p:nvPr>
        </p:nvSpPr>
        <p:spPr>
          <a:xfrm>
            <a:off x="685800" y="381000"/>
            <a:ext cx="7772400" cy="685800"/>
          </a:xfrm>
        </p:spPr>
        <p:txBody>
          <a:bodyPr/>
          <a:lstStyle/>
          <a:p>
            <a:pPr eaLnBrk="1" hangingPunct="1"/>
            <a:r>
              <a:rPr lang="en-US" sz="4000" smtClean="0"/>
              <a:t>Numerical methods</a:t>
            </a:r>
          </a:p>
        </p:txBody>
      </p:sp>
      <p:sp>
        <p:nvSpPr>
          <p:cNvPr id="31748" name="Rectangle 3"/>
          <p:cNvSpPr>
            <a:spLocks noGrp="1" noChangeArrowheads="1"/>
          </p:cNvSpPr>
          <p:nvPr>
            <p:ph type="body" idx="1"/>
          </p:nvPr>
        </p:nvSpPr>
        <p:spPr>
          <a:xfrm>
            <a:off x="762000" y="1371600"/>
            <a:ext cx="7620000" cy="4267200"/>
          </a:xfrm>
        </p:spPr>
        <p:txBody>
          <a:bodyPr/>
          <a:lstStyle/>
          <a:p>
            <a:pPr eaLnBrk="1" hangingPunct="1">
              <a:lnSpc>
                <a:spcPct val="90000"/>
              </a:lnSpc>
              <a:buClr>
                <a:schemeClr val="tx2"/>
              </a:buClr>
              <a:buSzPct val="110000"/>
              <a:buFontTx/>
              <a:buChar char="•"/>
            </a:pPr>
            <a:r>
              <a:rPr lang="en-US" sz="2400" smtClean="0"/>
              <a:t>The continuous Initial Boundary Value Problems (IBVPs) are discretized into algebraic equations using numerical methods. Assemble the system of algebraic equations and solve the system to get approximate solutions</a:t>
            </a:r>
          </a:p>
          <a:p>
            <a:pPr eaLnBrk="1" hangingPunct="1">
              <a:lnSpc>
                <a:spcPct val="90000"/>
              </a:lnSpc>
              <a:buClr>
                <a:schemeClr val="tx2"/>
              </a:buClr>
              <a:buSzPct val="110000"/>
              <a:buFontTx/>
              <a:buChar char="•"/>
            </a:pPr>
            <a:r>
              <a:rPr lang="en-US" sz="2400" smtClean="0"/>
              <a:t>Numerical methods include:</a:t>
            </a:r>
          </a:p>
          <a:p>
            <a:pPr eaLnBrk="1" hangingPunct="1">
              <a:lnSpc>
                <a:spcPct val="90000"/>
              </a:lnSpc>
              <a:buClr>
                <a:schemeClr val="tx2"/>
              </a:buClr>
              <a:buSzPct val="110000"/>
              <a:buFontTx/>
              <a:buNone/>
            </a:pPr>
            <a:r>
              <a:rPr lang="en-US" sz="2000" smtClean="0"/>
              <a:t>    1. Discretization methods</a:t>
            </a:r>
          </a:p>
          <a:p>
            <a:pPr eaLnBrk="1" hangingPunct="1">
              <a:lnSpc>
                <a:spcPct val="90000"/>
              </a:lnSpc>
              <a:buClr>
                <a:schemeClr val="tx2"/>
              </a:buClr>
              <a:buSzPct val="110000"/>
              <a:buFontTx/>
              <a:buNone/>
            </a:pPr>
            <a:r>
              <a:rPr lang="en-US" sz="2000" smtClean="0"/>
              <a:t>    2. Solvers and numerical parameters</a:t>
            </a:r>
          </a:p>
          <a:p>
            <a:pPr eaLnBrk="1" hangingPunct="1">
              <a:lnSpc>
                <a:spcPct val="90000"/>
              </a:lnSpc>
              <a:buClr>
                <a:schemeClr val="tx2"/>
              </a:buClr>
              <a:buSzPct val="110000"/>
              <a:buFontTx/>
              <a:buNone/>
            </a:pPr>
            <a:r>
              <a:rPr lang="en-US" sz="2000" smtClean="0"/>
              <a:t>    3. Grid generation and transformation</a:t>
            </a:r>
          </a:p>
          <a:p>
            <a:pPr eaLnBrk="1" hangingPunct="1">
              <a:lnSpc>
                <a:spcPct val="90000"/>
              </a:lnSpc>
              <a:buClr>
                <a:schemeClr val="tx2"/>
              </a:buClr>
              <a:buSzPct val="110000"/>
              <a:buFontTx/>
              <a:buNone/>
            </a:pPr>
            <a:r>
              <a:rPr lang="en-US" sz="2000" smtClean="0"/>
              <a:t>    4. High Performance Computation (HPC) and post-</a:t>
            </a:r>
          </a:p>
          <a:p>
            <a:pPr eaLnBrk="1" hangingPunct="1">
              <a:lnSpc>
                <a:spcPct val="90000"/>
              </a:lnSpc>
              <a:buClr>
                <a:schemeClr val="tx2"/>
              </a:buClr>
              <a:buSzPct val="110000"/>
              <a:buFontTx/>
              <a:buNone/>
            </a:pPr>
            <a:r>
              <a:rPr lang="en-US" sz="2000" smtClean="0"/>
              <a:t>       processing</a:t>
            </a:r>
            <a:endParaRPr lang="en-US"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E51F1D-3F3F-493B-AA02-9A9E26781EF6}" type="slidenum">
              <a:rPr lang="en-US" sz="1400" smtClean="0"/>
              <a:pPr eaLnBrk="1" hangingPunct="1"/>
              <a:t>19</a:t>
            </a:fld>
            <a:endParaRPr lang="en-US" sz="1400" smtClean="0"/>
          </a:p>
        </p:txBody>
      </p:sp>
      <p:sp>
        <p:nvSpPr>
          <p:cNvPr id="32771" name="Rectangle 2"/>
          <p:cNvSpPr>
            <a:spLocks noGrp="1" noChangeArrowheads="1"/>
          </p:cNvSpPr>
          <p:nvPr>
            <p:ph type="title"/>
          </p:nvPr>
        </p:nvSpPr>
        <p:spPr>
          <a:xfrm>
            <a:off x="685800" y="304800"/>
            <a:ext cx="7772400" cy="768350"/>
          </a:xfrm>
        </p:spPr>
        <p:txBody>
          <a:bodyPr/>
          <a:lstStyle/>
          <a:p>
            <a:pPr eaLnBrk="1" hangingPunct="1"/>
            <a:r>
              <a:rPr lang="en-US" smtClean="0"/>
              <a:t>Discretization methods</a:t>
            </a:r>
          </a:p>
        </p:txBody>
      </p:sp>
      <p:sp>
        <p:nvSpPr>
          <p:cNvPr id="32772" name="Rectangle 4"/>
          <p:cNvSpPr>
            <a:spLocks noGrp="1" noChangeArrowheads="1"/>
          </p:cNvSpPr>
          <p:nvPr>
            <p:ph type="body" idx="1"/>
          </p:nvPr>
        </p:nvSpPr>
        <p:spPr>
          <a:xfrm>
            <a:off x="1219200" y="1371600"/>
            <a:ext cx="6781800" cy="4419600"/>
          </a:xfrm>
          <a:noFill/>
        </p:spPr>
        <p:txBody>
          <a:bodyPr/>
          <a:lstStyle/>
          <a:p>
            <a:pPr eaLnBrk="1" hangingPunct="1">
              <a:lnSpc>
                <a:spcPct val="80000"/>
              </a:lnSpc>
              <a:buClr>
                <a:schemeClr val="tx2"/>
              </a:buClr>
              <a:buSzPct val="110000"/>
              <a:buFontTx/>
              <a:buChar char="•"/>
            </a:pPr>
            <a:r>
              <a:rPr lang="en-US" sz="2000" smtClean="0">
                <a:solidFill>
                  <a:srgbClr val="FF0000"/>
                </a:solidFill>
              </a:rPr>
              <a:t>Finite difference </a:t>
            </a:r>
            <a:r>
              <a:rPr lang="en-US" sz="2000" smtClean="0"/>
              <a:t>methods (straightforward to apply, usually for regular grid) and </a:t>
            </a:r>
            <a:r>
              <a:rPr lang="en-US" sz="2000" smtClean="0">
                <a:solidFill>
                  <a:srgbClr val="FF0000"/>
                </a:solidFill>
              </a:rPr>
              <a:t>finite volumes</a:t>
            </a:r>
            <a:r>
              <a:rPr lang="en-US" sz="2000" smtClean="0"/>
              <a:t> and </a:t>
            </a:r>
            <a:r>
              <a:rPr lang="en-US" sz="2000" smtClean="0">
                <a:solidFill>
                  <a:srgbClr val="FF0000"/>
                </a:solidFill>
              </a:rPr>
              <a:t>finite element</a:t>
            </a:r>
            <a:r>
              <a:rPr lang="en-US" sz="2000" smtClean="0"/>
              <a:t> methods (usually for irregular meshes)</a:t>
            </a:r>
          </a:p>
          <a:p>
            <a:pPr eaLnBrk="1" hangingPunct="1">
              <a:lnSpc>
                <a:spcPct val="80000"/>
              </a:lnSpc>
              <a:buClr>
                <a:schemeClr val="tx2"/>
              </a:buClr>
              <a:buSzPct val="110000"/>
              <a:buFontTx/>
              <a:buChar char="•"/>
            </a:pPr>
            <a:r>
              <a:rPr lang="en-US" sz="2000" smtClean="0"/>
              <a:t>Each type of methods above yields the same solution if the grid is fine enough. However, some methods are more suitable to some cases than others</a:t>
            </a:r>
          </a:p>
          <a:p>
            <a:pPr eaLnBrk="1" hangingPunct="1">
              <a:lnSpc>
                <a:spcPct val="80000"/>
              </a:lnSpc>
              <a:buClr>
                <a:schemeClr val="tx2"/>
              </a:buClr>
              <a:buSzPct val="110000"/>
              <a:buFontTx/>
              <a:buChar char="•"/>
            </a:pPr>
            <a:r>
              <a:rPr lang="en-US" sz="2000" smtClean="0"/>
              <a:t>Finite difference methods for </a:t>
            </a:r>
            <a:r>
              <a:rPr lang="en-US" sz="2000" smtClean="0">
                <a:solidFill>
                  <a:srgbClr val="FF0000"/>
                </a:solidFill>
              </a:rPr>
              <a:t>spatial derivatives</a:t>
            </a:r>
            <a:r>
              <a:rPr lang="en-US" sz="2000" smtClean="0"/>
              <a:t> with different order of accuracies can be derived using Taylor expansions, such as 2</a:t>
            </a:r>
            <a:r>
              <a:rPr lang="en-US" sz="2000" baseline="30000" smtClean="0"/>
              <a:t>nd</a:t>
            </a:r>
            <a:r>
              <a:rPr lang="en-US" sz="2000" smtClean="0"/>
              <a:t> order upwind scheme, central differences schemes, etc.</a:t>
            </a:r>
          </a:p>
          <a:p>
            <a:pPr eaLnBrk="1" hangingPunct="1">
              <a:lnSpc>
                <a:spcPct val="80000"/>
              </a:lnSpc>
              <a:buClr>
                <a:schemeClr val="tx2"/>
              </a:buClr>
              <a:buSzPct val="110000"/>
              <a:buFontTx/>
              <a:buChar char="•"/>
            </a:pPr>
            <a:r>
              <a:rPr lang="en-US" sz="2000" smtClean="0"/>
              <a:t>Higher order numerical methods usually predict higher order of accuracy for CFD, but more likely unstable due to less numerical dissipation</a:t>
            </a:r>
          </a:p>
          <a:p>
            <a:pPr eaLnBrk="1" hangingPunct="1">
              <a:lnSpc>
                <a:spcPct val="80000"/>
              </a:lnSpc>
              <a:buClr>
                <a:schemeClr val="tx2"/>
              </a:buClr>
              <a:buSzPct val="120000"/>
              <a:buFontTx/>
              <a:buChar char="•"/>
            </a:pPr>
            <a:r>
              <a:rPr lang="en-US" sz="2000" smtClean="0">
                <a:solidFill>
                  <a:srgbClr val="FF0000"/>
                </a:solidFill>
              </a:rPr>
              <a:t>Temporal derivatives</a:t>
            </a:r>
            <a:r>
              <a:rPr lang="en-US" sz="2000" smtClean="0"/>
              <a:t> can be integrated either by the </a:t>
            </a:r>
            <a:r>
              <a:rPr lang="en-US" sz="2000" smtClean="0">
                <a:solidFill>
                  <a:srgbClr val="FF0000"/>
                </a:solidFill>
              </a:rPr>
              <a:t>explicit</a:t>
            </a:r>
            <a:r>
              <a:rPr lang="en-US" sz="2000" smtClean="0"/>
              <a:t> method (Euler, Runge-Kutta, etc.) or </a:t>
            </a:r>
            <a:r>
              <a:rPr lang="en-US" sz="2000" smtClean="0">
                <a:solidFill>
                  <a:srgbClr val="FF0000"/>
                </a:solidFill>
              </a:rPr>
              <a:t>implicit</a:t>
            </a:r>
            <a:r>
              <a:rPr lang="en-US" sz="2000" smtClean="0"/>
              <a:t> method (e.g. Beam-Warming method)</a:t>
            </a:r>
          </a:p>
          <a:p>
            <a:pPr eaLnBrk="1" hangingPunct="1">
              <a:lnSpc>
                <a:spcPct val="80000"/>
              </a:lnSpc>
              <a:buClr>
                <a:schemeClr val="tx2"/>
              </a:buClr>
              <a:buSzPct val="120000"/>
              <a:buFontTx/>
              <a:buNone/>
            </a:pPr>
            <a:endParaRPr lang="en-US" sz="1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6C5C3B-3305-418E-8080-5BD353C93644}" type="slidenum">
              <a:rPr lang="en-US" sz="1400" smtClean="0"/>
              <a:pPr eaLnBrk="1" hangingPunct="1"/>
              <a:t>2</a:t>
            </a:fld>
            <a:endParaRPr lang="en-US" sz="1400" smtClean="0"/>
          </a:p>
        </p:txBody>
      </p:sp>
      <p:sp>
        <p:nvSpPr>
          <p:cNvPr id="16387" name="Rectangle 2"/>
          <p:cNvSpPr>
            <a:spLocks noGrp="1" noChangeArrowheads="1"/>
          </p:cNvSpPr>
          <p:nvPr>
            <p:ph type="title"/>
          </p:nvPr>
        </p:nvSpPr>
        <p:spPr>
          <a:xfrm>
            <a:off x="685800" y="0"/>
            <a:ext cx="7772400" cy="1143000"/>
          </a:xfrm>
        </p:spPr>
        <p:txBody>
          <a:bodyPr/>
          <a:lstStyle/>
          <a:p>
            <a:pPr eaLnBrk="1" hangingPunct="1"/>
            <a:r>
              <a:rPr lang="en-US" smtClean="0"/>
              <a:t>Outline</a:t>
            </a:r>
          </a:p>
        </p:txBody>
      </p:sp>
      <p:sp>
        <p:nvSpPr>
          <p:cNvPr id="16388" name="Rectangle 3"/>
          <p:cNvSpPr>
            <a:spLocks noGrp="1" noChangeArrowheads="1"/>
          </p:cNvSpPr>
          <p:nvPr>
            <p:ph type="body" idx="1"/>
          </p:nvPr>
        </p:nvSpPr>
        <p:spPr>
          <a:xfrm>
            <a:off x="914400" y="1046163"/>
            <a:ext cx="7696200" cy="3830637"/>
          </a:xfrm>
        </p:spPr>
        <p:txBody>
          <a:bodyPr/>
          <a:lstStyle/>
          <a:p>
            <a:pPr eaLnBrk="1" hangingPunct="1">
              <a:lnSpc>
                <a:spcPct val="90000"/>
              </a:lnSpc>
              <a:buFontTx/>
              <a:buNone/>
            </a:pPr>
            <a:endParaRPr lang="en-US" sz="2400" dirty="0" smtClean="0"/>
          </a:p>
          <a:p>
            <a:pPr eaLnBrk="1" hangingPunct="1">
              <a:lnSpc>
                <a:spcPct val="90000"/>
              </a:lnSpc>
              <a:buClr>
                <a:schemeClr val="tx2"/>
              </a:buClr>
              <a:buSzPct val="110000"/>
              <a:buFontTx/>
              <a:buNone/>
            </a:pPr>
            <a:r>
              <a:rPr lang="en-US" sz="2400" dirty="0" smtClean="0"/>
              <a:t>1. What, why and where of CFD?</a:t>
            </a:r>
          </a:p>
          <a:p>
            <a:pPr eaLnBrk="1" hangingPunct="1">
              <a:lnSpc>
                <a:spcPct val="90000"/>
              </a:lnSpc>
              <a:buClr>
                <a:schemeClr val="tx2"/>
              </a:buClr>
              <a:buSzPct val="110000"/>
              <a:buFontTx/>
              <a:buNone/>
            </a:pPr>
            <a:r>
              <a:rPr lang="en-US" sz="2400" dirty="0" smtClean="0"/>
              <a:t>2. Modeling</a:t>
            </a:r>
          </a:p>
          <a:p>
            <a:pPr eaLnBrk="1" hangingPunct="1">
              <a:lnSpc>
                <a:spcPct val="90000"/>
              </a:lnSpc>
              <a:buClr>
                <a:schemeClr val="tx2"/>
              </a:buClr>
              <a:buSzPct val="110000"/>
              <a:buFontTx/>
              <a:buNone/>
            </a:pPr>
            <a:r>
              <a:rPr lang="en-US" sz="2400" dirty="0" smtClean="0"/>
              <a:t>3. Numerical methods</a:t>
            </a:r>
          </a:p>
          <a:p>
            <a:pPr eaLnBrk="1" hangingPunct="1">
              <a:lnSpc>
                <a:spcPct val="90000"/>
              </a:lnSpc>
              <a:buClr>
                <a:schemeClr val="tx2"/>
              </a:buClr>
              <a:buSzPct val="110000"/>
              <a:buFontTx/>
              <a:buNone/>
            </a:pPr>
            <a:r>
              <a:rPr lang="en-US" sz="2400" dirty="0" smtClean="0"/>
              <a:t>4. Types of CFD codes</a:t>
            </a:r>
          </a:p>
          <a:p>
            <a:pPr eaLnBrk="1" hangingPunct="1">
              <a:lnSpc>
                <a:spcPct val="90000"/>
              </a:lnSpc>
              <a:buClr>
                <a:schemeClr val="tx2"/>
              </a:buClr>
              <a:buSzPct val="110000"/>
              <a:buFontTx/>
              <a:buNone/>
            </a:pPr>
            <a:r>
              <a:rPr lang="en-US" sz="2400" dirty="0" smtClean="0"/>
              <a:t>5. ANSYS Interface</a:t>
            </a:r>
          </a:p>
          <a:p>
            <a:pPr eaLnBrk="1" hangingPunct="1">
              <a:lnSpc>
                <a:spcPct val="90000"/>
              </a:lnSpc>
              <a:buClr>
                <a:schemeClr val="tx2"/>
              </a:buClr>
              <a:buSzPct val="110000"/>
              <a:buFontTx/>
              <a:buNone/>
            </a:pPr>
            <a:r>
              <a:rPr lang="en-US" sz="2400" dirty="0" smtClean="0"/>
              <a:t>6. CFD Process</a:t>
            </a:r>
          </a:p>
          <a:p>
            <a:pPr eaLnBrk="1" hangingPunct="1">
              <a:lnSpc>
                <a:spcPct val="90000"/>
              </a:lnSpc>
              <a:buClr>
                <a:schemeClr val="tx2"/>
              </a:buClr>
              <a:buSzPct val="110000"/>
              <a:buFontTx/>
              <a:buNone/>
            </a:pPr>
            <a:r>
              <a:rPr lang="en-US" sz="2400" dirty="0" smtClean="0"/>
              <a:t>7. Example of CFD Process</a:t>
            </a:r>
          </a:p>
          <a:p>
            <a:pPr eaLnBrk="1" hangingPunct="1">
              <a:lnSpc>
                <a:spcPct val="90000"/>
              </a:lnSpc>
              <a:buClr>
                <a:schemeClr val="tx2"/>
              </a:buClr>
              <a:buSzPct val="110000"/>
              <a:buFontTx/>
              <a:buNone/>
            </a:pPr>
            <a:r>
              <a:rPr lang="en-US" sz="2400" dirty="0" smtClean="0"/>
              <a:t>8. 57:020 CFD Labs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9B13C08-5556-41BE-8E05-FE51487FF8FB}" type="slidenum">
              <a:rPr lang="en-US" sz="1400" smtClean="0"/>
              <a:pPr eaLnBrk="1" hangingPunct="1"/>
              <a:t>20</a:t>
            </a:fld>
            <a:endParaRPr lang="en-US" sz="1400" smtClean="0"/>
          </a:p>
        </p:txBody>
      </p:sp>
      <p:sp>
        <p:nvSpPr>
          <p:cNvPr id="33795" name="Rectangle 2"/>
          <p:cNvSpPr>
            <a:spLocks noGrp="1" noChangeArrowheads="1"/>
          </p:cNvSpPr>
          <p:nvPr>
            <p:ph type="title"/>
          </p:nvPr>
        </p:nvSpPr>
        <p:spPr>
          <a:xfrm>
            <a:off x="685800" y="304800"/>
            <a:ext cx="7772400" cy="768350"/>
          </a:xfrm>
        </p:spPr>
        <p:txBody>
          <a:bodyPr/>
          <a:lstStyle/>
          <a:p>
            <a:pPr eaLnBrk="1" hangingPunct="1"/>
            <a:r>
              <a:rPr lang="en-US" sz="4000" smtClean="0"/>
              <a:t>Discretization methods (Cont’d)</a:t>
            </a:r>
          </a:p>
        </p:txBody>
      </p:sp>
      <p:sp>
        <p:nvSpPr>
          <p:cNvPr id="33796" name="Rectangle 3"/>
          <p:cNvSpPr>
            <a:spLocks noGrp="1" noChangeArrowheads="1"/>
          </p:cNvSpPr>
          <p:nvPr>
            <p:ph type="body" idx="1"/>
          </p:nvPr>
        </p:nvSpPr>
        <p:spPr>
          <a:xfrm>
            <a:off x="1219200" y="1371600"/>
            <a:ext cx="6781800" cy="4419600"/>
          </a:xfrm>
          <a:noFill/>
        </p:spPr>
        <p:txBody>
          <a:bodyPr/>
          <a:lstStyle/>
          <a:p>
            <a:pPr eaLnBrk="1" hangingPunct="1">
              <a:lnSpc>
                <a:spcPct val="80000"/>
              </a:lnSpc>
              <a:buClr>
                <a:schemeClr val="tx2"/>
              </a:buClr>
              <a:buSzPct val="120000"/>
              <a:buFontTx/>
              <a:buChar char="•"/>
            </a:pPr>
            <a:r>
              <a:rPr lang="en-US" sz="2000" smtClean="0">
                <a:solidFill>
                  <a:srgbClr val="FF0000"/>
                </a:solidFill>
              </a:rPr>
              <a:t>Explicit methods</a:t>
            </a:r>
            <a:r>
              <a:rPr lang="en-US" sz="2000" smtClean="0"/>
              <a:t> can be easily applied but yield conditionally stable Finite Different Equations (FDEs), which are restricted by the time step; </a:t>
            </a:r>
            <a:r>
              <a:rPr lang="en-US" sz="2000" smtClean="0">
                <a:solidFill>
                  <a:srgbClr val="FF0000"/>
                </a:solidFill>
              </a:rPr>
              <a:t>Implicit methods</a:t>
            </a:r>
            <a:r>
              <a:rPr lang="en-US" sz="2000" smtClean="0"/>
              <a:t> are unconditionally stable, but need efforts on efficiency.</a:t>
            </a:r>
          </a:p>
          <a:p>
            <a:pPr eaLnBrk="1" hangingPunct="1">
              <a:lnSpc>
                <a:spcPct val="80000"/>
              </a:lnSpc>
              <a:buClr>
                <a:schemeClr val="tx2"/>
              </a:buClr>
              <a:buSzPct val="120000"/>
              <a:buFontTx/>
              <a:buChar char="•"/>
            </a:pPr>
            <a:r>
              <a:rPr lang="en-US" sz="2000" smtClean="0"/>
              <a:t>Usually, higher-order temporal discretization is used when the spatial discretization is also of higher order.</a:t>
            </a:r>
          </a:p>
          <a:p>
            <a:pPr eaLnBrk="1" hangingPunct="1">
              <a:lnSpc>
                <a:spcPct val="80000"/>
              </a:lnSpc>
              <a:buClr>
                <a:schemeClr val="tx2"/>
              </a:buClr>
              <a:buSzPct val="120000"/>
              <a:buFontTx/>
              <a:buChar char="•"/>
            </a:pPr>
            <a:r>
              <a:rPr lang="en-US" sz="2000" smtClean="0">
                <a:solidFill>
                  <a:srgbClr val="FF0000"/>
                </a:solidFill>
              </a:rPr>
              <a:t>Stability</a:t>
            </a:r>
            <a:r>
              <a:rPr lang="en-US" sz="2000" smtClean="0"/>
              <a:t>: A discretization method is said to be stable if it does not magnify the errors that appear in the course of numerical solution process.</a:t>
            </a:r>
          </a:p>
          <a:p>
            <a:pPr eaLnBrk="1" hangingPunct="1">
              <a:lnSpc>
                <a:spcPct val="80000"/>
              </a:lnSpc>
              <a:buClr>
                <a:schemeClr val="tx2"/>
              </a:buClr>
              <a:buSzPct val="110000"/>
              <a:buFontTx/>
              <a:buChar char="•"/>
            </a:pPr>
            <a:r>
              <a:rPr lang="en-US" sz="2000" smtClean="0">
                <a:solidFill>
                  <a:srgbClr val="FF0000"/>
                </a:solidFill>
              </a:rPr>
              <a:t>Pre-conditioning</a:t>
            </a:r>
            <a:r>
              <a:rPr lang="en-US" sz="2000" smtClean="0"/>
              <a:t> method is used when the matrix of the linear algebraic system is ill-posed, such as multi-phase flows, flows with a broad range of Mach numbers, etc.</a:t>
            </a:r>
          </a:p>
          <a:p>
            <a:pPr eaLnBrk="1" hangingPunct="1">
              <a:lnSpc>
                <a:spcPct val="80000"/>
              </a:lnSpc>
              <a:buClr>
                <a:schemeClr val="tx2"/>
              </a:buClr>
              <a:buSzPct val="110000"/>
              <a:buFontTx/>
              <a:buChar char="•"/>
            </a:pPr>
            <a:r>
              <a:rPr lang="en-US" sz="2000" smtClean="0">
                <a:solidFill>
                  <a:srgbClr val="FF0000"/>
                </a:solidFill>
              </a:rPr>
              <a:t>Selection of discretization methods</a:t>
            </a:r>
            <a:r>
              <a:rPr lang="en-US" sz="2000" smtClean="0"/>
              <a:t> should consider efficiency, accuracy and special requirements, such as shock wave tracking.</a:t>
            </a:r>
          </a:p>
          <a:p>
            <a:pPr eaLnBrk="1" hangingPunct="1">
              <a:lnSpc>
                <a:spcPct val="80000"/>
              </a:lnSpc>
              <a:buClr>
                <a:schemeClr val="tx2"/>
              </a:buClr>
              <a:buSzPct val="110000"/>
              <a:buFontTx/>
              <a:buChar char="•"/>
            </a:pPr>
            <a:endParaRPr lang="en-US" sz="16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C8A9C9-0C82-4877-8669-9FBB36ADBFC5}" type="slidenum">
              <a:rPr lang="en-US" sz="1400" smtClean="0"/>
              <a:pPr eaLnBrk="1" hangingPunct="1"/>
              <a:t>21</a:t>
            </a:fld>
            <a:endParaRPr lang="en-US" sz="1400" smtClean="0"/>
          </a:p>
        </p:txBody>
      </p:sp>
      <p:sp>
        <p:nvSpPr>
          <p:cNvPr id="2059" name="Rectangle 107"/>
          <p:cNvSpPr>
            <a:spLocks noChangeArrowheads="1"/>
          </p:cNvSpPr>
          <p:nvPr/>
        </p:nvSpPr>
        <p:spPr bwMode="auto">
          <a:xfrm>
            <a:off x="1524000" y="3733800"/>
            <a:ext cx="1828800" cy="2590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60" name="Rectangle 94"/>
          <p:cNvSpPr>
            <a:spLocks noChangeArrowheads="1"/>
          </p:cNvSpPr>
          <p:nvPr/>
        </p:nvSpPr>
        <p:spPr bwMode="auto">
          <a:xfrm>
            <a:off x="3429000" y="4038600"/>
            <a:ext cx="3505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61" name="Oval 92"/>
          <p:cNvSpPr>
            <a:spLocks noChangeArrowheads="1"/>
          </p:cNvSpPr>
          <p:nvPr/>
        </p:nvSpPr>
        <p:spPr bwMode="auto">
          <a:xfrm>
            <a:off x="3505200" y="2667000"/>
            <a:ext cx="914400" cy="1066800"/>
          </a:xfrm>
          <a:prstGeom prst="ellipse">
            <a:avLst/>
          </a:prstGeom>
          <a:solidFill>
            <a:schemeClr val="accent1"/>
          </a:solidFill>
          <a:ln w="9525">
            <a:solidFill>
              <a:schemeClr val="tx1"/>
            </a:solidFill>
            <a:miter lim="800000"/>
            <a:headEnd/>
            <a:tailEnd/>
          </a:ln>
        </p:spPr>
        <p:txBody>
          <a:bodyPr wrap="none" anchor="ctr"/>
          <a:lstStyle/>
          <a:p>
            <a:endParaRPr lang="en-US"/>
          </a:p>
        </p:txBody>
      </p:sp>
      <p:sp>
        <p:nvSpPr>
          <p:cNvPr id="2062" name="Rectangle 2"/>
          <p:cNvSpPr>
            <a:spLocks noGrp="1" noChangeArrowheads="1"/>
          </p:cNvSpPr>
          <p:nvPr>
            <p:ph type="title"/>
          </p:nvPr>
        </p:nvSpPr>
        <p:spPr>
          <a:xfrm>
            <a:off x="685800" y="381000"/>
            <a:ext cx="7772400" cy="609600"/>
          </a:xfrm>
        </p:spPr>
        <p:txBody>
          <a:bodyPr/>
          <a:lstStyle/>
          <a:p>
            <a:pPr eaLnBrk="1" hangingPunct="1"/>
            <a:r>
              <a:rPr lang="en-US" sz="4000" smtClean="0"/>
              <a:t>Discretization methods (example)</a:t>
            </a:r>
          </a:p>
        </p:txBody>
      </p:sp>
      <p:graphicFrame>
        <p:nvGraphicFramePr>
          <p:cNvPr id="2050" name="Object 48"/>
          <p:cNvGraphicFramePr>
            <a:graphicFrameLocks noChangeAspect="1"/>
          </p:cNvGraphicFramePr>
          <p:nvPr/>
        </p:nvGraphicFramePr>
        <p:xfrm>
          <a:off x="838200" y="2057400"/>
          <a:ext cx="1371600" cy="754063"/>
        </p:xfrm>
        <a:graphic>
          <a:graphicData uri="http://schemas.openxmlformats.org/presentationml/2006/ole">
            <mc:AlternateContent xmlns:mc="http://schemas.openxmlformats.org/markup-compatibility/2006">
              <mc:Choice xmlns:v="urn:schemas-microsoft-com:vml" Requires="v">
                <p:oleObj spid="_x0000_s2490" name="Equation" r:id="rId3" imgW="761760" imgH="419040" progId="Equation.3">
                  <p:embed/>
                </p:oleObj>
              </mc:Choice>
              <mc:Fallback>
                <p:oleObj name="Equation" r:id="rId3" imgW="761760" imgH="419040" progId="Equation.3">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57400"/>
                        <a:ext cx="13716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49"/>
          <p:cNvGraphicFramePr>
            <a:graphicFrameLocks noChangeAspect="1"/>
          </p:cNvGraphicFramePr>
          <p:nvPr/>
        </p:nvGraphicFramePr>
        <p:xfrm>
          <a:off x="762000" y="2819400"/>
          <a:ext cx="3497263" cy="800100"/>
        </p:xfrm>
        <a:graphic>
          <a:graphicData uri="http://schemas.openxmlformats.org/presentationml/2006/ole">
            <mc:AlternateContent xmlns:mc="http://schemas.openxmlformats.org/markup-compatibility/2006">
              <mc:Choice xmlns:v="urn:schemas-microsoft-com:vml" Requires="v">
                <p:oleObj spid="_x0000_s2491" name="Equation" r:id="rId5" imgW="1942920" imgH="444240" progId="Equation.3">
                  <p:embed/>
                </p:oleObj>
              </mc:Choice>
              <mc:Fallback>
                <p:oleObj name="Equation" r:id="rId5" imgW="1942920" imgH="444240" progId="Equation.3">
                  <p:embed/>
                  <p:pic>
                    <p:nvPicPr>
                      <p:cNvPr id="0" name="Object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819400"/>
                        <a:ext cx="3497263"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3" name="Rectangle 51"/>
          <p:cNvSpPr>
            <a:spLocks noGrp="1" noChangeArrowheads="1"/>
          </p:cNvSpPr>
          <p:nvPr>
            <p:ph type="body" idx="1"/>
          </p:nvPr>
        </p:nvSpPr>
        <p:spPr>
          <a:xfrm>
            <a:off x="762000" y="1066800"/>
            <a:ext cx="7772400" cy="533400"/>
          </a:xfrm>
          <a:noFill/>
        </p:spPr>
        <p:txBody>
          <a:bodyPr/>
          <a:lstStyle/>
          <a:p>
            <a:pPr eaLnBrk="1" hangingPunct="1">
              <a:lnSpc>
                <a:spcPct val="90000"/>
              </a:lnSpc>
              <a:buClr>
                <a:schemeClr val="tx2"/>
              </a:buClr>
              <a:buSzPct val="110000"/>
              <a:buFontTx/>
              <a:buChar char="•"/>
            </a:pPr>
            <a:r>
              <a:rPr lang="en-US" sz="2400" smtClean="0"/>
              <a:t>2D incompressible laminar flow boundary layer</a:t>
            </a:r>
          </a:p>
        </p:txBody>
      </p:sp>
      <p:sp>
        <p:nvSpPr>
          <p:cNvPr id="2064" name="Line 52"/>
          <p:cNvSpPr>
            <a:spLocks noChangeShapeType="1"/>
          </p:cNvSpPr>
          <p:nvPr/>
        </p:nvSpPr>
        <p:spPr bwMode="auto">
          <a:xfrm>
            <a:off x="6629400" y="3124200"/>
            <a:ext cx="2209800"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5" name="Line 53"/>
          <p:cNvSpPr>
            <a:spLocks noChangeShapeType="1"/>
          </p:cNvSpPr>
          <p:nvPr/>
        </p:nvSpPr>
        <p:spPr bwMode="auto">
          <a:xfrm>
            <a:off x="6629400" y="28956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6" name="Line 54"/>
          <p:cNvSpPr>
            <a:spLocks noChangeShapeType="1"/>
          </p:cNvSpPr>
          <p:nvPr/>
        </p:nvSpPr>
        <p:spPr bwMode="auto">
          <a:xfrm>
            <a:off x="6629400" y="26670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7" name="Line 56"/>
          <p:cNvSpPr>
            <a:spLocks noChangeShapeType="1"/>
          </p:cNvSpPr>
          <p:nvPr/>
        </p:nvSpPr>
        <p:spPr bwMode="auto">
          <a:xfrm>
            <a:off x="6629400" y="24384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8" name="Line 57"/>
          <p:cNvSpPr>
            <a:spLocks noChangeShapeType="1"/>
          </p:cNvSpPr>
          <p:nvPr/>
        </p:nvSpPr>
        <p:spPr bwMode="auto">
          <a:xfrm>
            <a:off x="6629400" y="2209800"/>
            <a:ext cx="1371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69" name="Line 58"/>
          <p:cNvSpPr>
            <a:spLocks noChangeShapeType="1"/>
          </p:cNvSpPr>
          <p:nvPr/>
        </p:nvSpPr>
        <p:spPr bwMode="auto">
          <a:xfrm flipV="1">
            <a:off x="7924800" y="19812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70" name="Text Box 59"/>
          <p:cNvSpPr txBox="1">
            <a:spLocks noChangeArrowheads="1"/>
          </p:cNvSpPr>
          <p:nvPr/>
        </p:nvSpPr>
        <p:spPr bwMode="auto">
          <a:xfrm>
            <a:off x="6146800" y="2895600"/>
            <a:ext cx="55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m=0</a:t>
            </a:r>
          </a:p>
        </p:txBody>
      </p:sp>
      <p:sp>
        <p:nvSpPr>
          <p:cNvPr id="2071" name="Text Box 60"/>
          <p:cNvSpPr txBox="1">
            <a:spLocks noChangeArrowheads="1"/>
          </p:cNvSpPr>
          <p:nvPr/>
        </p:nvSpPr>
        <p:spPr bwMode="auto">
          <a:xfrm>
            <a:off x="6172200" y="2711450"/>
            <a:ext cx="55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m=1</a:t>
            </a:r>
          </a:p>
        </p:txBody>
      </p:sp>
      <p:sp>
        <p:nvSpPr>
          <p:cNvPr id="2072" name="Line 61"/>
          <p:cNvSpPr>
            <a:spLocks noChangeShapeType="1"/>
          </p:cNvSpPr>
          <p:nvPr/>
        </p:nvSpPr>
        <p:spPr bwMode="auto">
          <a:xfrm>
            <a:off x="7239000" y="1981200"/>
            <a:ext cx="0" cy="1143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73" name="Text Box 62"/>
          <p:cNvSpPr txBox="1">
            <a:spLocks noChangeArrowheads="1"/>
          </p:cNvSpPr>
          <p:nvPr/>
        </p:nvSpPr>
        <p:spPr bwMode="auto">
          <a:xfrm>
            <a:off x="7065963" y="3168650"/>
            <a:ext cx="477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L-1</a:t>
            </a:r>
          </a:p>
        </p:txBody>
      </p:sp>
      <p:sp>
        <p:nvSpPr>
          <p:cNvPr id="2074" name="Text Box 63"/>
          <p:cNvSpPr txBox="1">
            <a:spLocks noChangeArrowheads="1"/>
          </p:cNvSpPr>
          <p:nvPr/>
        </p:nvSpPr>
        <p:spPr bwMode="auto">
          <a:xfrm>
            <a:off x="7845425" y="316865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L</a:t>
            </a:r>
          </a:p>
        </p:txBody>
      </p:sp>
      <p:sp>
        <p:nvSpPr>
          <p:cNvPr id="2075" name="Text Box 64"/>
          <p:cNvSpPr txBox="1">
            <a:spLocks noChangeArrowheads="1"/>
          </p:cNvSpPr>
          <p:nvPr/>
        </p:nvSpPr>
        <p:spPr bwMode="auto">
          <a:xfrm>
            <a:off x="8153400" y="18288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y</a:t>
            </a:r>
          </a:p>
        </p:txBody>
      </p:sp>
      <p:sp>
        <p:nvSpPr>
          <p:cNvPr id="2076" name="Text Box 65"/>
          <p:cNvSpPr txBox="1">
            <a:spLocks noChangeArrowheads="1"/>
          </p:cNvSpPr>
          <p:nvPr/>
        </p:nvSpPr>
        <p:spPr bwMode="auto">
          <a:xfrm>
            <a:off x="8553450" y="30480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x</a:t>
            </a:r>
          </a:p>
        </p:txBody>
      </p:sp>
      <p:sp>
        <p:nvSpPr>
          <p:cNvPr id="2077" name="Text Box 66"/>
          <p:cNvSpPr txBox="1">
            <a:spLocks noChangeArrowheads="1"/>
          </p:cNvSpPr>
          <p:nvPr/>
        </p:nvSpPr>
        <p:spPr bwMode="auto">
          <a:xfrm>
            <a:off x="8020050" y="2254250"/>
            <a:ext cx="819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m=MM</a:t>
            </a:r>
          </a:p>
        </p:txBody>
      </p:sp>
      <p:sp>
        <p:nvSpPr>
          <p:cNvPr id="2078" name="Text Box 68"/>
          <p:cNvSpPr txBox="1">
            <a:spLocks noChangeArrowheads="1"/>
          </p:cNvSpPr>
          <p:nvPr/>
        </p:nvSpPr>
        <p:spPr bwMode="auto">
          <a:xfrm>
            <a:off x="8001000" y="2057400"/>
            <a:ext cx="103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t>m=MM+1</a:t>
            </a:r>
          </a:p>
        </p:txBody>
      </p:sp>
      <p:sp>
        <p:nvSpPr>
          <p:cNvPr id="2079" name="Oval 71"/>
          <p:cNvSpPr>
            <a:spLocks noChangeArrowheads="1"/>
          </p:cNvSpPr>
          <p:nvPr/>
        </p:nvSpPr>
        <p:spPr bwMode="auto">
          <a:xfrm>
            <a:off x="5105400" y="30480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0" name="Line 69"/>
          <p:cNvSpPr>
            <a:spLocks noChangeShapeType="1"/>
          </p:cNvSpPr>
          <p:nvPr/>
        </p:nvSpPr>
        <p:spPr bwMode="auto">
          <a:xfrm>
            <a:off x="5181600" y="1752600"/>
            <a:ext cx="0" cy="1371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81" name="Line 70"/>
          <p:cNvSpPr>
            <a:spLocks noChangeShapeType="1"/>
          </p:cNvSpPr>
          <p:nvPr/>
        </p:nvSpPr>
        <p:spPr bwMode="auto">
          <a:xfrm flipH="1">
            <a:off x="4114800" y="2438400"/>
            <a:ext cx="1066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82" name="Oval 72"/>
          <p:cNvSpPr>
            <a:spLocks noChangeArrowheads="1"/>
          </p:cNvSpPr>
          <p:nvPr/>
        </p:nvSpPr>
        <p:spPr bwMode="auto">
          <a:xfrm>
            <a:off x="5105400" y="23622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3" name="Oval 73"/>
          <p:cNvSpPr>
            <a:spLocks noChangeArrowheads="1"/>
          </p:cNvSpPr>
          <p:nvPr/>
        </p:nvSpPr>
        <p:spPr bwMode="auto">
          <a:xfrm>
            <a:off x="5105400" y="16764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4" name="Oval 74"/>
          <p:cNvSpPr>
            <a:spLocks noChangeArrowheads="1"/>
          </p:cNvSpPr>
          <p:nvPr/>
        </p:nvSpPr>
        <p:spPr bwMode="auto">
          <a:xfrm>
            <a:off x="4038600" y="2362200"/>
            <a:ext cx="152400" cy="152400"/>
          </a:xfrm>
          <a:prstGeom prst="ellipse">
            <a:avLst/>
          </a:prstGeom>
          <a:solidFill>
            <a:schemeClr val="tx2"/>
          </a:solidFill>
          <a:ln w="9525">
            <a:solidFill>
              <a:schemeClr val="tx1"/>
            </a:solidFill>
            <a:miter lim="800000"/>
            <a:headEnd/>
            <a:tailEnd/>
          </a:ln>
        </p:spPr>
        <p:txBody>
          <a:bodyPr wrap="none" anchor="ctr"/>
          <a:lstStyle/>
          <a:p>
            <a:endParaRPr lang="en-US"/>
          </a:p>
        </p:txBody>
      </p:sp>
      <p:sp>
        <p:nvSpPr>
          <p:cNvPr id="2085" name="Text Box 76"/>
          <p:cNvSpPr txBox="1">
            <a:spLocks noChangeArrowheads="1"/>
          </p:cNvSpPr>
          <p:nvPr/>
        </p:nvSpPr>
        <p:spPr bwMode="auto">
          <a:xfrm>
            <a:off x="4735513" y="3124200"/>
            <a:ext cx="979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(L,m-1)</a:t>
            </a:r>
          </a:p>
        </p:txBody>
      </p:sp>
      <p:sp>
        <p:nvSpPr>
          <p:cNvPr id="2086" name="Text Box 77"/>
          <p:cNvSpPr txBox="1">
            <a:spLocks noChangeArrowheads="1"/>
          </p:cNvSpPr>
          <p:nvPr/>
        </p:nvSpPr>
        <p:spPr bwMode="auto">
          <a:xfrm>
            <a:off x="5184775" y="2259013"/>
            <a:ext cx="768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(L,m)</a:t>
            </a:r>
          </a:p>
        </p:txBody>
      </p:sp>
      <p:sp>
        <p:nvSpPr>
          <p:cNvPr id="2087" name="Text Box 78"/>
          <p:cNvSpPr txBox="1">
            <a:spLocks noChangeArrowheads="1"/>
          </p:cNvSpPr>
          <p:nvPr/>
        </p:nvSpPr>
        <p:spPr bwMode="auto">
          <a:xfrm>
            <a:off x="5181600" y="1524000"/>
            <a:ext cx="1038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(L,m+1)</a:t>
            </a:r>
          </a:p>
        </p:txBody>
      </p:sp>
      <p:sp>
        <p:nvSpPr>
          <p:cNvPr id="2088" name="Text Box 79"/>
          <p:cNvSpPr txBox="1">
            <a:spLocks noChangeArrowheads="1"/>
          </p:cNvSpPr>
          <p:nvPr/>
        </p:nvSpPr>
        <p:spPr bwMode="auto">
          <a:xfrm>
            <a:off x="3124200" y="2209800"/>
            <a:ext cx="979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(L-1,m)</a:t>
            </a:r>
          </a:p>
        </p:txBody>
      </p:sp>
      <p:graphicFrame>
        <p:nvGraphicFramePr>
          <p:cNvPr id="2052" name="Object 83"/>
          <p:cNvGraphicFramePr>
            <a:graphicFrameLocks noChangeAspect="1"/>
          </p:cNvGraphicFramePr>
          <p:nvPr/>
        </p:nvGraphicFramePr>
        <p:xfrm>
          <a:off x="685800" y="3733800"/>
          <a:ext cx="2438400" cy="774700"/>
        </p:xfrm>
        <a:graphic>
          <a:graphicData uri="http://schemas.openxmlformats.org/presentationml/2006/ole">
            <mc:AlternateContent xmlns:mc="http://schemas.openxmlformats.org/markup-compatibility/2006">
              <mc:Choice xmlns:v="urn:schemas-microsoft-com:vml" Requires="v">
                <p:oleObj spid="_x0000_s2492" name="Equation" r:id="rId7" imgW="1320480" imgH="419040" progId="Equation.DSMT4">
                  <p:embed/>
                </p:oleObj>
              </mc:Choice>
              <mc:Fallback>
                <p:oleObj name="Equation" r:id="rId7" imgW="1320480" imgH="419040" progId="Equation.DSMT4">
                  <p:embed/>
                  <p:pic>
                    <p:nvPicPr>
                      <p:cNvPr id="0" name="Object 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733800"/>
                        <a:ext cx="24384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84"/>
          <p:cNvGraphicFramePr>
            <a:graphicFrameLocks noChangeAspect="1"/>
          </p:cNvGraphicFramePr>
          <p:nvPr/>
        </p:nvGraphicFramePr>
        <p:xfrm>
          <a:off x="685800" y="4783138"/>
          <a:ext cx="2590800" cy="855662"/>
        </p:xfrm>
        <a:graphic>
          <a:graphicData uri="http://schemas.openxmlformats.org/presentationml/2006/ole">
            <mc:AlternateContent xmlns:mc="http://schemas.openxmlformats.org/markup-compatibility/2006">
              <mc:Choice xmlns:v="urn:schemas-microsoft-com:vml" Requires="v">
                <p:oleObj spid="_x0000_s2493" name="Equation" r:id="rId9" imgW="1346040" imgH="444240" progId="Equation.DSMT4">
                  <p:embed/>
                </p:oleObj>
              </mc:Choice>
              <mc:Fallback>
                <p:oleObj name="Equation" r:id="rId9" imgW="1346040" imgH="444240" progId="Equation.DSMT4">
                  <p:embed/>
                  <p:pic>
                    <p:nvPicPr>
                      <p:cNvPr id="0" name="Object 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4783138"/>
                        <a:ext cx="2590800"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86"/>
          <p:cNvGraphicFramePr>
            <a:graphicFrameLocks noChangeAspect="1"/>
          </p:cNvGraphicFramePr>
          <p:nvPr/>
        </p:nvGraphicFramePr>
        <p:xfrm>
          <a:off x="1295400" y="5486400"/>
          <a:ext cx="2005013" cy="855663"/>
        </p:xfrm>
        <a:graphic>
          <a:graphicData uri="http://schemas.openxmlformats.org/presentationml/2006/ole">
            <mc:AlternateContent xmlns:mc="http://schemas.openxmlformats.org/markup-compatibility/2006">
              <mc:Choice xmlns:v="urn:schemas-microsoft-com:vml" Requires="v">
                <p:oleObj spid="_x0000_s2494" name="Equation" r:id="rId11" imgW="1041120" imgH="444240" progId="Equation.DSMT4">
                  <p:embed/>
                </p:oleObj>
              </mc:Choice>
              <mc:Fallback>
                <p:oleObj name="Equation" r:id="rId11" imgW="1041120" imgH="444240" progId="Equation.DSMT4">
                  <p:embed/>
                  <p:pic>
                    <p:nvPicPr>
                      <p:cNvPr id="0" name="Object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5486400"/>
                        <a:ext cx="2005013"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89" name="Text Box 87"/>
          <p:cNvSpPr txBox="1">
            <a:spLocks noChangeArrowheads="1"/>
          </p:cNvSpPr>
          <p:nvPr/>
        </p:nvSpPr>
        <p:spPr bwMode="auto">
          <a:xfrm>
            <a:off x="3429000" y="5029200"/>
            <a:ext cx="219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FD  Sign(     )&lt;0</a:t>
            </a:r>
          </a:p>
        </p:txBody>
      </p:sp>
      <p:graphicFrame>
        <p:nvGraphicFramePr>
          <p:cNvPr id="2055" name="Object 88"/>
          <p:cNvGraphicFramePr>
            <a:graphicFrameLocks noChangeAspect="1"/>
          </p:cNvGraphicFramePr>
          <p:nvPr/>
        </p:nvGraphicFramePr>
        <p:xfrm>
          <a:off x="4724400" y="5029200"/>
          <a:ext cx="393700" cy="533400"/>
        </p:xfrm>
        <a:graphic>
          <a:graphicData uri="http://schemas.openxmlformats.org/presentationml/2006/ole">
            <mc:AlternateContent xmlns:mc="http://schemas.openxmlformats.org/markup-compatibility/2006">
              <mc:Choice xmlns:v="urn:schemas-microsoft-com:vml" Requires="v">
                <p:oleObj spid="_x0000_s2495" name="Equation" r:id="rId13" imgW="177480" imgH="241200" progId="Equation.DSMT4">
                  <p:embed/>
                </p:oleObj>
              </mc:Choice>
              <mc:Fallback>
                <p:oleObj name="Equation" r:id="rId13" imgW="177480" imgH="241200" progId="Equation.DSMT4">
                  <p:embed/>
                  <p:pic>
                    <p:nvPicPr>
                      <p:cNvPr id="0" name="Object 8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4400" y="5029200"/>
                        <a:ext cx="3937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89"/>
          <p:cNvGraphicFramePr>
            <a:graphicFrameLocks noChangeAspect="1"/>
          </p:cNvGraphicFramePr>
          <p:nvPr/>
        </p:nvGraphicFramePr>
        <p:xfrm>
          <a:off x="4724400" y="5867400"/>
          <a:ext cx="393700" cy="533400"/>
        </p:xfrm>
        <a:graphic>
          <a:graphicData uri="http://schemas.openxmlformats.org/presentationml/2006/ole">
            <mc:AlternateContent xmlns:mc="http://schemas.openxmlformats.org/markup-compatibility/2006">
              <mc:Choice xmlns:v="urn:schemas-microsoft-com:vml" Requires="v">
                <p:oleObj spid="_x0000_s2496" name="Equation" r:id="rId15" imgW="177480" imgH="241200" progId="Equation.DSMT4">
                  <p:embed/>
                </p:oleObj>
              </mc:Choice>
              <mc:Fallback>
                <p:oleObj name="Equation" r:id="rId15" imgW="177480" imgH="241200" progId="Equation.DSMT4">
                  <p:embed/>
                  <p:pic>
                    <p:nvPicPr>
                      <p:cNvPr id="0" name="Object 8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4400" y="5867400"/>
                        <a:ext cx="3937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0" name="Text Box 90"/>
          <p:cNvSpPr txBox="1">
            <a:spLocks noChangeArrowheads="1"/>
          </p:cNvSpPr>
          <p:nvPr/>
        </p:nvSpPr>
        <p:spPr bwMode="auto">
          <a:xfrm>
            <a:off x="3444875" y="5791200"/>
            <a:ext cx="2227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BD  Sign(     )&gt;0</a:t>
            </a:r>
          </a:p>
        </p:txBody>
      </p:sp>
      <p:graphicFrame>
        <p:nvGraphicFramePr>
          <p:cNvPr id="2057" name="Object 91"/>
          <p:cNvGraphicFramePr>
            <a:graphicFrameLocks noChangeAspect="1"/>
          </p:cNvGraphicFramePr>
          <p:nvPr/>
        </p:nvGraphicFramePr>
        <p:xfrm>
          <a:off x="3505200" y="4038600"/>
          <a:ext cx="3352800" cy="762000"/>
        </p:xfrm>
        <a:graphic>
          <a:graphicData uri="http://schemas.openxmlformats.org/presentationml/2006/ole">
            <mc:AlternateContent xmlns:mc="http://schemas.openxmlformats.org/markup-compatibility/2006">
              <mc:Choice xmlns:v="urn:schemas-microsoft-com:vml" Requires="v">
                <p:oleObj spid="_x0000_s2497" name="Equation" r:id="rId16" imgW="1955520" imgH="444240" progId="Equation.DSMT4">
                  <p:embed/>
                </p:oleObj>
              </mc:Choice>
              <mc:Fallback>
                <p:oleObj name="Equation" r:id="rId16" imgW="1955520" imgH="444240" progId="Equation.DSMT4">
                  <p:embed/>
                  <p:pic>
                    <p:nvPicPr>
                      <p:cNvPr id="0" name="Object 9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05200" y="4038600"/>
                        <a:ext cx="3352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1" name="Line 93"/>
          <p:cNvSpPr>
            <a:spLocks noChangeShapeType="1"/>
          </p:cNvSpPr>
          <p:nvPr/>
        </p:nvSpPr>
        <p:spPr bwMode="auto">
          <a:xfrm>
            <a:off x="4191000" y="3657600"/>
            <a:ext cx="533400" cy="4572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92" name="Line 95"/>
          <p:cNvSpPr>
            <a:spLocks noChangeShapeType="1"/>
          </p:cNvSpPr>
          <p:nvPr/>
        </p:nvSpPr>
        <p:spPr bwMode="auto">
          <a:xfrm flipH="1" flipV="1">
            <a:off x="6324600" y="4724400"/>
            <a:ext cx="304800" cy="3810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93" name="Text Box 96"/>
          <p:cNvSpPr txBox="1">
            <a:spLocks noChangeArrowheads="1"/>
          </p:cNvSpPr>
          <p:nvPr/>
        </p:nvSpPr>
        <p:spPr bwMode="auto">
          <a:xfrm>
            <a:off x="5781675" y="5067300"/>
            <a:ext cx="3209925"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2</a:t>
            </a:r>
            <a:r>
              <a:rPr lang="en-US" sz="1800" baseline="30000">
                <a:solidFill>
                  <a:srgbClr val="FF0000"/>
                </a:solidFill>
              </a:rPr>
              <a:t>nd</a:t>
            </a:r>
            <a:r>
              <a:rPr lang="en-US" sz="1800">
                <a:solidFill>
                  <a:srgbClr val="FF0000"/>
                </a:solidFill>
              </a:rPr>
              <a:t> order central difference</a:t>
            </a:r>
          </a:p>
          <a:p>
            <a:pPr eaLnBrk="1" hangingPunct="1"/>
            <a:r>
              <a:rPr lang="en-US" sz="1800">
                <a:solidFill>
                  <a:srgbClr val="FF0000"/>
                </a:solidFill>
              </a:rPr>
              <a:t>i.e., theoretical order of accuracy</a:t>
            </a:r>
          </a:p>
          <a:p>
            <a:pPr eaLnBrk="1" hangingPunct="1"/>
            <a:r>
              <a:rPr lang="en-US" sz="1800">
                <a:solidFill>
                  <a:srgbClr val="FF0000"/>
                </a:solidFill>
              </a:rPr>
              <a:t> P</a:t>
            </a:r>
            <a:r>
              <a:rPr lang="en-US" sz="1800" baseline="-25000">
                <a:solidFill>
                  <a:srgbClr val="FF0000"/>
                </a:solidFill>
              </a:rPr>
              <a:t>kest</a:t>
            </a:r>
            <a:r>
              <a:rPr lang="en-US" sz="1800">
                <a:solidFill>
                  <a:srgbClr val="FF0000"/>
                </a:solidFill>
              </a:rPr>
              <a:t>=</a:t>
            </a:r>
            <a:r>
              <a:rPr lang="en-US" sz="1800"/>
              <a:t> </a:t>
            </a:r>
            <a:r>
              <a:rPr lang="en-US" sz="1800">
                <a:solidFill>
                  <a:srgbClr val="FF0000"/>
                </a:solidFill>
              </a:rPr>
              <a:t>2.</a:t>
            </a:r>
          </a:p>
        </p:txBody>
      </p:sp>
      <p:sp>
        <p:nvSpPr>
          <p:cNvPr id="2094" name="AutoShape 97"/>
          <p:cNvSpPr>
            <a:spLocks noChangeArrowheads="1"/>
          </p:cNvSpPr>
          <p:nvPr/>
        </p:nvSpPr>
        <p:spPr bwMode="auto">
          <a:xfrm>
            <a:off x="7162800" y="21336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5" name="AutoShape 98"/>
          <p:cNvSpPr>
            <a:spLocks noChangeArrowheads="1"/>
          </p:cNvSpPr>
          <p:nvPr/>
        </p:nvSpPr>
        <p:spPr bwMode="auto">
          <a:xfrm>
            <a:off x="7848600" y="21336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6" name="AutoShape 99"/>
          <p:cNvSpPr>
            <a:spLocks noChangeArrowheads="1"/>
          </p:cNvSpPr>
          <p:nvPr/>
        </p:nvSpPr>
        <p:spPr bwMode="auto">
          <a:xfrm>
            <a:off x="7162800" y="23622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7" name="AutoShape 100"/>
          <p:cNvSpPr>
            <a:spLocks noChangeArrowheads="1"/>
          </p:cNvSpPr>
          <p:nvPr/>
        </p:nvSpPr>
        <p:spPr bwMode="auto">
          <a:xfrm>
            <a:off x="7848600" y="23622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8" name="AutoShape 101"/>
          <p:cNvSpPr>
            <a:spLocks noChangeArrowheads="1"/>
          </p:cNvSpPr>
          <p:nvPr/>
        </p:nvSpPr>
        <p:spPr bwMode="auto">
          <a:xfrm>
            <a:off x="7162800" y="25908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099" name="AutoShape 102"/>
          <p:cNvSpPr>
            <a:spLocks noChangeArrowheads="1"/>
          </p:cNvSpPr>
          <p:nvPr/>
        </p:nvSpPr>
        <p:spPr bwMode="auto">
          <a:xfrm>
            <a:off x="7848600" y="25908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0" name="AutoShape 103"/>
          <p:cNvSpPr>
            <a:spLocks noChangeArrowheads="1"/>
          </p:cNvSpPr>
          <p:nvPr/>
        </p:nvSpPr>
        <p:spPr bwMode="auto">
          <a:xfrm>
            <a:off x="7162800" y="28194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1" name="AutoShape 104"/>
          <p:cNvSpPr>
            <a:spLocks noChangeArrowheads="1"/>
          </p:cNvSpPr>
          <p:nvPr/>
        </p:nvSpPr>
        <p:spPr bwMode="auto">
          <a:xfrm>
            <a:off x="7848600" y="28194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2" name="AutoShape 105"/>
          <p:cNvSpPr>
            <a:spLocks noChangeArrowheads="1"/>
          </p:cNvSpPr>
          <p:nvPr/>
        </p:nvSpPr>
        <p:spPr bwMode="auto">
          <a:xfrm>
            <a:off x="7162800" y="30480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3" name="AutoShape 106"/>
          <p:cNvSpPr>
            <a:spLocks noChangeArrowheads="1"/>
          </p:cNvSpPr>
          <p:nvPr/>
        </p:nvSpPr>
        <p:spPr bwMode="auto">
          <a:xfrm>
            <a:off x="7848600" y="3048000"/>
            <a:ext cx="152400" cy="152400"/>
          </a:xfrm>
          <a:prstGeom prst="flowChartConnector">
            <a:avLst/>
          </a:prstGeom>
          <a:solidFill>
            <a:schemeClr val="tx2"/>
          </a:solidFill>
          <a:ln w="9525">
            <a:solidFill>
              <a:schemeClr val="tx1"/>
            </a:solidFill>
            <a:miter lim="800000"/>
            <a:headEnd/>
            <a:tailEnd/>
          </a:ln>
        </p:spPr>
        <p:txBody>
          <a:bodyPr wrap="none" anchor="ctr"/>
          <a:lstStyle/>
          <a:p>
            <a:endParaRPr lang="en-US"/>
          </a:p>
        </p:txBody>
      </p:sp>
      <p:sp>
        <p:nvSpPr>
          <p:cNvPr id="2104" name="Text Box 108"/>
          <p:cNvSpPr txBox="1">
            <a:spLocks noChangeArrowheads="1"/>
          </p:cNvSpPr>
          <p:nvPr/>
        </p:nvSpPr>
        <p:spPr bwMode="auto">
          <a:xfrm>
            <a:off x="914400" y="6400800"/>
            <a:ext cx="67056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1</a:t>
            </a:r>
            <a:r>
              <a:rPr lang="en-US" sz="1800" baseline="30000">
                <a:solidFill>
                  <a:srgbClr val="FF0000"/>
                </a:solidFill>
              </a:rPr>
              <a:t>st</a:t>
            </a:r>
            <a:r>
              <a:rPr lang="en-US" sz="1800">
                <a:solidFill>
                  <a:srgbClr val="FF0000"/>
                </a:solidFill>
              </a:rPr>
              <a:t> order upwind scheme, i.e., theoretical order of accuracy P</a:t>
            </a:r>
            <a:r>
              <a:rPr lang="en-US" sz="1800" baseline="-25000">
                <a:solidFill>
                  <a:srgbClr val="FF0000"/>
                </a:solidFill>
              </a:rPr>
              <a:t>kest</a:t>
            </a:r>
            <a:r>
              <a:rPr lang="en-US" sz="1800">
                <a:solidFill>
                  <a:srgbClr val="FF0000"/>
                </a:solidFill>
              </a:rPr>
              <a:t>= 1</a:t>
            </a:r>
          </a:p>
        </p:txBody>
      </p:sp>
      <p:sp>
        <p:nvSpPr>
          <p:cNvPr id="2105" name="Line 109"/>
          <p:cNvSpPr>
            <a:spLocks noChangeShapeType="1"/>
          </p:cNvSpPr>
          <p:nvPr/>
        </p:nvSpPr>
        <p:spPr bwMode="auto">
          <a:xfrm flipH="1" flipV="1">
            <a:off x="3048000" y="6324600"/>
            <a:ext cx="304800" cy="1524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593D75-5037-46C8-8D7D-0E926981E638}" type="slidenum">
              <a:rPr lang="en-US" sz="1400" smtClean="0"/>
              <a:pPr eaLnBrk="1" hangingPunct="1"/>
              <a:t>22</a:t>
            </a:fld>
            <a:endParaRPr lang="en-US" sz="1400" smtClean="0"/>
          </a:p>
        </p:txBody>
      </p:sp>
      <p:sp>
        <p:nvSpPr>
          <p:cNvPr id="3079" name="Rectangle 1050"/>
          <p:cNvSpPr>
            <a:spLocks noChangeArrowheads="1"/>
          </p:cNvSpPr>
          <p:nvPr/>
        </p:nvSpPr>
        <p:spPr bwMode="auto">
          <a:xfrm>
            <a:off x="5867400" y="2438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0" name="Rectangle 1049"/>
          <p:cNvSpPr>
            <a:spLocks noChangeArrowheads="1"/>
          </p:cNvSpPr>
          <p:nvPr/>
        </p:nvSpPr>
        <p:spPr bwMode="auto">
          <a:xfrm>
            <a:off x="5943600" y="1524000"/>
            <a:ext cx="15240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1" name="Rectangle 1046"/>
          <p:cNvSpPr>
            <a:spLocks noChangeArrowheads="1"/>
          </p:cNvSpPr>
          <p:nvPr/>
        </p:nvSpPr>
        <p:spPr bwMode="auto">
          <a:xfrm>
            <a:off x="3810000" y="1371600"/>
            <a:ext cx="1524000" cy="914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2" name="Rectangle 1044"/>
          <p:cNvSpPr>
            <a:spLocks noChangeArrowheads="1"/>
          </p:cNvSpPr>
          <p:nvPr/>
        </p:nvSpPr>
        <p:spPr bwMode="auto">
          <a:xfrm>
            <a:off x="685800" y="1143000"/>
            <a:ext cx="26670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83" name="Rectangle 1026"/>
          <p:cNvSpPr>
            <a:spLocks noGrp="1" noChangeArrowheads="1"/>
          </p:cNvSpPr>
          <p:nvPr>
            <p:ph type="title"/>
          </p:nvPr>
        </p:nvSpPr>
        <p:spPr>
          <a:xfrm>
            <a:off x="609600" y="304800"/>
            <a:ext cx="8001000" cy="685800"/>
          </a:xfrm>
        </p:spPr>
        <p:txBody>
          <a:bodyPr/>
          <a:lstStyle/>
          <a:p>
            <a:pPr eaLnBrk="1" hangingPunct="1"/>
            <a:r>
              <a:rPr lang="en-US" sz="4000" smtClean="0"/>
              <a:t> Discretization methods (example)</a:t>
            </a:r>
          </a:p>
        </p:txBody>
      </p:sp>
      <p:graphicFrame>
        <p:nvGraphicFramePr>
          <p:cNvPr id="3074" name="Object 1041"/>
          <p:cNvGraphicFramePr>
            <a:graphicFrameLocks noChangeAspect="1"/>
          </p:cNvGraphicFramePr>
          <p:nvPr/>
        </p:nvGraphicFramePr>
        <p:xfrm>
          <a:off x="838200" y="1219200"/>
          <a:ext cx="7100888" cy="1335088"/>
        </p:xfrm>
        <a:graphic>
          <a:graphicData uri="http://schemas.openxmlformats.org/presentationml/2006/ole">
            <mc:AlternateContent xmlns:mc="http://schemas.openxmlformats.org/markup-compatibility/2006">
              <mc:Choice xmlns:v="urn:schemas-microsoft-com:vml" Requires="v">
                <p:oleObj spid="_x0000_s3282" name="Equation" r:id="rId3" imgW="4457520" imgH="838080" progId="Equation.DSMT4">
                  <p:embed/>
                </p:oleObj>
              </mc:Choice>
              <mc:Fallback>
                <p:oleObj name="Equation" r:id="rId3" imgW="4457520" imgH="838080" progId="Equation.DSMT4">
                  <p:embed/>
                  <p:pic>
                    <p:nvPicPr>
                      <p:cNvPr id="0" name="Object 1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7100888" cy="1335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1042"/>
          <p:cNvGraphicFramePr>
            <a:graphicFrameLocks noChangeAspect="1"/>
          </p:cNvGraphicFramePr>
          <p:nvPr/>
        </p:nvGraphicFramePr>
        <p:xfrm>
          <a:off x="5638800" y="2438400"/>
          <a:ext cx="2514600" cy="790575"/>
        </p:xfrm>
        <a:graphic>
          <a:graphicData uri="http://schemas.openxmlformats.org/presentationml/2006/ole">
            <mc:AlternateContent xmlns:mc="http://schemas.openxmlformats.org/markup-compatibility/2006">
              <mc:Choice xmlns:v="urn:schemas-microsoft-com:vml" Requires="v">
                <p:oleObj spid="_x0000_s3283" name="Equation" r:id="rId5" imgW="1333440" imgH="419040" progId="Equation.DSMT4">
                  <p:embed/>
                </p:oleObj>
              </mc:Choice>
              <mc:Fallback>
                <p:oleObj name="Equation" r:id="rId5" imgW="1333440" imgH="419040" progId="Equation.DSMT4">
                  <p:embed/>
                  <p:pic>
                    <p:nvPicPr>
                      <p:cNvPr id="0" name="Object 10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438400"/>
                        <a:ext cx="251460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4" name="Text Box 1045"/>
          <p:cNvSpPr txBox="1">
            <a:spLocks noChangeArrowheads="1"/>
          </p:cNvSpPr>
          <p:nvPr/>
        </p:nvSpPr>
        <p:spPr bwMode="auto">
          <a:xfrm>
            <a:off x="1111250" y="10318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2</a:t>
            </a:r>
          </a:p>
        </p:txBody>
      </p:sp>
      <p:sp>
        <p:nvSpPr>
          <p:cNvPr id="3085" name="Text Box 1047"/>
          <p:cNvSpPr txBox="1">
            <a:spLocks noChangeArrowheads="1"/>
          </p:cNvSpPr>
          <p:nvPr/>
        </p:nvSpPr>
        <p:spPr bwMode="auto">
          <a:xfrm>
            <a:off x="4311650" y="990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3</a:t>
            </a:r>
          </a:p>
        </p:txBody>
      </p:sp>
      <p:sp>
        <p:nvSpPr>
          <p:cNvPr id="3086" name="Text Box 1048"/>
          <p:cNvSpPr txBox="1">
            <a:spLocks noChangeArrowheads="1"/>
          </p:cNvSpPr>
          <p:nvPr/>
        </p:nvSpPr>
        <p:spPr bwMode="auto">
          <a:xfrm>
            <a:off x="6521450" y="1143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1</a:t>
            </a:r>
          </a:p>
        </p:txBody>
      </p:sp>
      <p:sp>
        <p:nvSpPr>
          <p:cNvPr id="3087" name="Text Box 1051"/>
          <p:cNvSpPr txBox="1">
            <a:spLocks noChangeArrowheads="1"/>
          </p:cNvSpPr>
          <p:nvPr/>
        </p:nvSpPr>
        <p:spPr bwMode="auto">
          <a:xfrm>
            <a:off x="6172200" y="3048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B</a:t>
            </a:r>
            <a:r>
              <a:rPr lang="en-US" baseline="-25000">
                <a:solidFill>
                  <a:srgbClr val="FF0000"/>
                </a:solidFill>
              </a:rPr>
              <a:t>4</a:t>
            </a:r>
          </a:p>
        </p:txBody>
      </p:sp>
      <p:graphicFrame>
        <p:nvGraphicFramePr>
          <p:cNvPr id="3076" name="Object 1053"/>
          <p:cNvGraphicFramePr>
            <a:graphicFrameLocks noChangeAspect="1"/>
          </p:cNvGraphicFramePr>
          <p:nvPr/>
        </p:nvGraphicFramePr>
        <p:xfrm>
          <a:off x="533400" y="2971800"/>
          <a:ext cx="5181600" cy="773113"/>
        </p:xfrm>
        <a:graphic>
          <a:graphicData uri="http://schemas.openxmlformats.org/presentationml/2006/ole">
            <mc:AlternateContent xmlns:mc="http://schemas.openxmlformats.org/markup-compatibility/2006">
              <mc:Choice xmlns:v="urn:schemas-microsoft-com:vml" Requires="v">
                <p:oleObj spid="_x0000_s3284" name="Equation" r:id="rId7" imgW="2641320" imgH="393480" progId="Equation.DSMT4">
                  <p:embed/>
                </p:oleObj>
              </mc:Choice>
              <mc:Fallback>
                <p:oleObj name="Equation" r:id="rId7" imgW="2641320" imgH="393480" progId="Equation.DSMT4">
                  <p:embed/>
                  <p:pic>
                    <p:nvPicPr>
                      <p:cNvPr id="0" name="Object 10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971800"/>
                        <a:ext cx="5181600" cy="77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1055"/>
          <p:cNvGraphicFramePr>
            <a:graphicFrameLocks noChangeAspect="1"/>
          </p:cNvGraphicFramePr>
          <p:nvPr/>
        </p:nvGraphicFramePr>
        <p:xfrm>
          <a:off x="304800" y="3654425"/>
          <a:ext cx="6621463" cy="2593975"/>
        </p:xfrm>
        <a:graphic>
          <a:graphicData uri="http://schemas.openxmlformats.org/presentationml/2006/ole">
            <mc:AlternateContent xmlns:mc="http://schemas.openxmlformats.org/markup-compatibility/2006">
              <mc:Choice xmlns:v="urn:schemas-microsoft-com:vml" Requires="v">
                <p:oleObj spid="_x0000_s3285" name="Equation" r:id="rId9" imgW="4279680" imgH="1676160" progId="Equation.DSMT4">
                  <p:embed/>
                </p:oleObj>
              </mc:Choice>
              <mc:Fallback>
                <p:oleObj name="Equation" r:id="rId9" imgW="4279680" imgH="1676160" progId="Equation.DSMT4">
                  <p:embed/>
                  <p:pic>
                    <p:nvPicPr>
                      <p:cNvPr id="0" name="Object 10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654425"/>
                        <a:ext cx="6621463" cy="259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8" name="Text Box 1056"/>
          <p:cNvSpPr txBox="1">
            <a:spLocks noChangeArrowheads="1"/>
          </p:cNvSpPr>
          <p:nvPr/>
        </p:nvSpPr>
        <p:spPr bwMode="auto">
          <a:xfrm>
            <a:off x="6934200" y="3748088"/>
            <a:ext cx="21923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a:t>Solve it using</a:t>
            </a:r>
          </a:p>
          <a:p>
            <a:pPr eaLnBrk="1" hangingPunct="1"/>
            <a:r>
              <a:rPr lang="en-US" sz="2000" b="1"/>
              <a:t>Thomas algorithm</a:t>
            </a:r>
          </a:p>
        </p:txBody>
      </p:sp>
      <p:sp>
        <p:nvSpPr>
          <p:cNvPr id="3089" name="Text Box 1057"/>
          <p:cNvSpPr txBox="1">
            <a:spLocks noChangeArrowheads="1"/>
          </p:cNvSpPr>
          <p:nvPr/>
        </p:nvSpPr>
        <p:spPr bwMode="auto">
          <a:xfrm>
            <a:off x="381000" y="5918200"/>
            <a:ext cx="35814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a:solidFill>
                  <a:srgbClr val="FF0000"/>
                </a:solidFill>
              </a:rPr>
              <a:t>To be stable, Matrix has to be Diagonally dominant.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57062C2-F6C7-4892-B148-5B0AC101FA89}" type="slidenum">
              <a:rPr lang="en-US" sz="1400" smtClean="0"/>
              <a:pPr eaLnBrk="1" hangingPunct="1"/>
              <a:t>23</a:t>
            </a:fld>
            <a:endParaRPr lang="en-US" sz="1400" smtClean="0"/>
          </a:p>
        </p:txBody>
      </p:sp>
      <p:sp>
        <p:nvSpPr>
          <p:cNvPr id="34819" name="Rectangle 2"/>
          <p:cNvSpPr>
            <a:spLocks noGrp="1" noChangeArrowheads="1"/>
          </p:cNvSpPr>
          <p:nvPr>
            <p:ph type="title"/>
          </p:nvPr>
        </p:nvSpPr>
        <p:spPr>
          <a:xfrm>
            <a:off x="685800" y="457200"/>
            <a:ext cx="7772400" cy="615950"/>
          </a:xfrm>
        </p:spPr>
        <p:txBody>
          <a:bodyPr/>
          <a:lstStyle/>
          <a:p>
            <a:pPr eaLnBrk="1" hangingPunct="1"/>
            <a:r>
              <a:rPr lang="en-US" sz="3600" smtClean="0"/>
              <a:t>Solvers and numerical parameters</a:t>
            </a:r>
          </a:p>
        </p:txBody>
      </p:sp>
      <p:sp>
        <p:nvSpPr>
          <p:cNvPr id="34820" name="Rectangle 4"/>
          <p:cNvSpPr>
            <a:spLocks noGrp="1" noChangeArrowheads="1"/>
          </p:cNvSpPr>
          <p:nvPr>
            <p:ph type="body" idx="1"/>
          </p:nvPr>
        </p:nvSpPr>
        <p:spPr>
          <a:xfrm>
            <a:off x="914400" y="1143000"/>
            <a:ext cx="7543800" cy="4572000"/>
          </a:xfrm>
          <a:noFill/>
        </p:spPr>
        <p:txBody>
          <a:bodyPr/>
          <a:lstStyle/>
          <a:p>
            <a:pPr eaLnBrk="1" hangingPunct="1">
              <a:lnSpc>
                <a:spcPct val="90000"/>
              </a:lnSpc>
              <a:buClr>
                <a:schemeClr val="tx2"/>
              </a:buClr>
              <a:buSzPct val="110000"/>
              <a:buFontTx/>
              <a:buChar char="•"/>
            </a:pPr>
            <a:r>
              <a:rPr lang="en-US" sz="2200" b="1" smtClean="0">
                <a:solidFill>
                  <a:srgbClr val="FF0000"/>
                </a:solidFill>
              </a:rPr>
              <a:t>Solvers</a:t>
            </a:r>
            <a:r>
              <a:rPr lang="en-US" sz="2200" smtClean="0">
                <a:solidFill>
                  <a:srgbClr val="FF0000"/>
                </a:solidFill>
              </a:rPr>
              <a:t> </a:t>
            </a:r>
            <a:r>
              <a:rPr lang="en-US" sz="2200" smtClean="0"/>
              <a:t>include: tridiagonal, pentadiagonal solvers, PETSC solver, solution-adaptive solver, multi-grid solvers, etc.</a:t>
            </a:r>
          </a:p>
          <a:p>
            <a:pPr eaLnBrk="1" hangingPunct="1">
              <a:lnSpc>
                <a:spcPct val="90000"/>
              </a:lnSpc>
              <a:buClr>
                <a:schemeClr val="tx2"/>
              </a:buClr>
              <a:buSzPct val="110000"/>
              <a:buFontTx/>
              <a:buChar char="•"/>
            </a:pPr>
            <a:r>
              <a:rPr lang="en-US" sz="2200" b="1" smtClean="0">
                <a:solidFill>
                  <a:srgbClr val="FF0000"/>
                </a:solidFill>
              </a:rPr>
              <a:t>Solvers</a:t>
            </a:r>
            <a:r>
              <a:rPr lang="en-US" sz="2200" smtClean="0"/>
              <a:t> can be either </a:t>
            </a:r>
            <a:r>
              <a:rPr lang="en-US" sz="2200" smtClean="0">
                <a:solidFill>
                  <a:srgbClr val="FF0000"/>
                </a:solidFill>
              </a:rPr>
              <a:t>direct </a:t>
            </a:r>
            <a:r>
              <a:rPr lang="en-US" sz="2200" smtClean="0"/>
              <a:t>(Cramer’s rule, Gauss elimination, LU decomposition) or </a:t>
            </a:r>
            <a:r>
              <a:rPr lang="en-US" sz="2200" smtClean="0">
                <a:solidFill>
                  <a:srgbClr val="FF0000"/>
                </a:solidFill>
              </a:rPr>
              <a:t>iterative </a:t>
            </a:r>
            <a:r>
              <a:rPr lang="en-US" sz="2200" smtClean="0"/>
              <a:t>(Jacobi method, Gauss-Seidel method, SOR method)</a:t>
            </a:r>
          </a:p>
          <a:p>
            <a:pPr eaLnBrk="1" hangingPunct="1">
              <a:lnSpc>
                <a:spcPct val="90000"/>
              </a:lnSpc>
              <a:buClr>
                <a:schemeClr val="tx2"/>
              </a:buClr>
              <a:buSzPct val="110000"/>
              <a:buFontTx/>
              <a:buChar char="•"/>
            </a:pPr>
            <a:r>
              <a:rPr lang="en-US" sz="2200" b="1" smtClean="0">
                <a:solidFill>
                  <a:srgbClr val="FF0000"/>
                </a:solidFill>
              </a:rPr>
              <a:t>Numerical parameters</a:t>
            </a:r>
            <a:r>
              <a:rPr lang="en-US" sz="2200" smtClean="0"/>
              <a:t> need to be specified to control the calculation. </a:t>
            </a:r>
          </a:p>
          <a:p>
            <a:pPr lvl="1" eaLnBrk="1" hangingPunct="1">
              <a:lnSpc>
                <a:spcPct val="90000"/>
              </a:lnSpc>
              <a:buClr>
                <a:srgbClr val="3333FF"/>
              </a:buClr>
              <a:buSzPct val="110000"/>
              <a:buFontTx/>
              <a:buChar char="•"/>
            </a:pPr>
            <a:r>
              <a:rPr lang="en-US" sz="2200" smtClean="0"/>
              <a:t>Under relaxation factor, convergence limit, etc.</a:t>
            </a:r>
          </a:p>
          <a:p>
            <a:pPr lvl="1" eaLnBrk="1" hangingPunct="1">
              <a:lnSpc>
                <a:spcPct val="90000"/>
              </a:lnSpc>
              <a:buClr>
                <a:srgbClr val="3333FF"/>
              </a:buClr>
              <a:buSzPct val="110000"/>
              <a:buFontTx/>
              <a:buChar char="•"/>
            </a:pPr>
            <a:r>
              <a:rPr lang="en-US" sz="2200" smtClean="0"/>
              <a:t>Different numerical schemes</a:t>
            </a:r>
          </a:p>
          <a:p>
            <a:pPr lvl="1" eaLnBrk="1" hangingPunct="1">
              <a:lnSpc>
                <a:spcPct val="90000"/>
              </a:lnSpc>
              <a:buClr>
                <a:srgbClr val="3333FF"/>
              </a:buClr>
              <a:buSzPct val="110000"/>
              <a:buFontTx/>
              <a:buChar char="•"/>
            </a:pPr>
            <a:r>
              <a:rPr lang="en-US" sz="2200" smtClean="0"/>
              <a:t>Monitor residuals (change of results between iterations)</a:t>
            </a:r>
          </a:p>
          <a:p>
            <a:pPr lvl="1" eaLnBrk="1" hangingPunct="1">
              <a:lnSpc>
                <a:spcPct val="90000"/>
              </a:lnSpc>
              <a:buClr>
                <a:srgbClr val="3333FF"/>
              </a:buClr>
              <a:buSzPct val="110000"/>
              <a:buFontTx/>
              <a:buChar char="•"/>
            </a:pPr>
            <a:r>
              <a:rPr lang="en-US" sz="2200" smtClean="0"/>
              <a:t>Number of iterations for steady flow or number of time steps for unsteady flow</a:t>
            </a:r>
          </a:p>
          <a:p>
            <a:pPr lvl="1" eaLnBrk="1" hangingPunct="1">
              <a:lnSpc>
                <a:spcPct val="90000"/>
              </a:lnSpc>
              <a:buClr>
                <a:srgbClr val="3333FF"/>
              </a:buClr>
              <a:buSzPct val="110000"/>
              <a:buFontTx/>
              <a:buChar char="•"/>
            </a:pPr>
            <a:r>
              <a:rPr lang="en-US" sz="2200" smtClean="0"/>
              <a:t>Single/double precisions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05B7E9-DCD6-4CAB-AC27-5E89BCFA3985}" type="slidenum">
              <a:rPr lang="en-US" sz="1400" smtClean="0"/>
              <a:pPr eaLnBrk="1" hangingPunct="1"/>
              <a:t>24</a:t>
            </a:fld>
            <a:endParaRPr lang="en-US" sz="1400" smtClean="0"/>
          </a:p>
        </p:txBody>
      </p:sp>
      <p:sp>
        <p:nvSpPr>
          <p:cNvPr id="35843" name="Rectangle 17"/>
          <p:cNvSpPr>
            <a:spLocks noChangeArrowheads="1"/>
          </p:cNvSpPr>
          <p:nvPr/>
        </p:nvSpPr>
        <p:spPr bwMode="auto">
          <a:xfrm>
            <a:off x="1600200" y="3810000"/>
            <a:ext cx="3429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44" name="Rectangle 2"/>
          <p:cNvSpPr>
            <a:spLocks noGrp="1" noChangeArrowheads="1"/>
          </p:cNvSpPr>
          <p:nvPr>
            <p:ph type="title"/>
          </p:nvPr>
        </p:nvSpPr>
        <p:spPr>
          <a:xfrm>
            <a:off x="685800" y="381000"/>
            <a:ext cx="7772400" cy="609600"/>
          </a:xfrm>
        </p:spPr>
        <p:txBody>
          <a:bodyPr/>
          <a:lstStyle/>
          <a:p>
            <a:pPr eaLnBrk="1" hangingPunct="1"/>
            <a:r>
              <a:rPr lang="en-US" sz="3600" smtClean="0"/>
              <a:t>Numerical methods (grid generation)</a:t>
            </a:r>
          </a:p>
        </p:txBody>
      </p:sp>
      <p:sp>
        <p:nvSpPr>
          <p:cNvPr id="35845" name="Rectangle 3"/>
          <p:cNvSpPr>
            <a:spLocks noGrp="1" noChangeArrowheads="1"/>
          </p:cNvSpPr>
          <p:nvPr>
            <p:ph type="body" idx="1"/>
          </p:nvPr>
        </p:nvSpPr>
        <p:spPr>
          <a:xfrm>
            <a:off x="381000" y="990600"/>
            <a:ext cx="5029200" cy="4724400"/>
          </a:xfrm>
        </p:spPr>
        <p:txBody>
          <a:bodyPr/>
          <a:lstStyle/>
          <a:p>
            <a:pPr eaLnBrk="1" hangingPunct="1">
              <a:lnSpc>
                <a:spcPct val="90000"/>
              </a:lnSpc>
              <a:buClr>
                <a:schemeClr val="tx2"/>
              </a:buClr>
              <a:buSzPct val="110000"/>
              <a:buFontTx/>
              <a:buChar char="•"/>
            </a:pPr>
            <a:r>
              <a:rPr lang="en-US" sz="2000" smtClean="0"/>
              <a:t>Grids can either be structured (hexahedral) or unstructured (tetrahedral).  Depends upon type of discretization scheme and application</a:t>
            </a:r>
          </a:p>
          <a:p>
            <a:pPr lvl="1" eaLnBrk="1" hangingPunct="1">
              <a:lnSpc>
                <a:spcPct val="90000"/>
              </a:lnSpc>
              <a:buClr>
                <a:srgbClr val="3333FF"/>
              </a:buClr>
              <a:buSzPct val="110000"/>
              <a:buFontTx/>
              <a:buChar char="•"/>
            </a:pPr>
            <a:r>
              <a:rPr lang="en-US" sz="2000" smtClean="0"/>
              <a:t>Scheme</a:t>
            </a:r>
          </a:p>
          <a:p>
            <a:pPr lvl="2" eaLnBrk="1" hangingPunct="1">
              <a:lnSpc>
                <a:spcPct val="90000"/>
              </a:lnSpc>
              <a:buFont typeface="Wingdings" pitchFamily="2" charset="2"/>
              <a:buChar char="q"/>
            </a:pPr>
            <a:r>
              <a:rPr lang="en-US" sz="2000" smtClean="0"/>
              <a:t>Finite differences:  structured</a:t>
            </a:r>
          </a:p>
          <a:p>
            <a:pPr lvl="2" eaLnBrk="1" hangingPunct="1">
              <a:lnSpc>
                <a:spcPct val="90000"/>
              </a:lnSpc>
              <a:buFont typeface="Wingdings" pitchFamily="2" charset="2"/>
              <a:buChar char="q"/>
            </a:pPr>
            <a:r>
              <a:rPr lang="en-US" sz="2000" smtClean="0"/>
              <a:t>Finite volume or finite element:  structured or unstructured</a:t>
            </a:r>
          </a:p>
          <a:p>
            <a:pPr lvl="1" eaLnBrk="1" hangingPunct="1">
              <a:lnSpc>
                <a:spcPct val="90000"/>
              </a:lnSpc>
              <a:buClr>
                <a:srgbClr val="3333FF"/>
              </a:buClr>
              <a:buSzPct val="110000"/>
              <a:buFontTx/>
              <a:buChar char="•"/>
            </a:pPr>
            <a:r>
              <a:rPr lang="en-US" sz="2000" smtClean="0"/>
              <a:t>Application</a:t>
            </a:r>
          </a:p>
          <a:p>
            <a:pPr lvl="2" eaLnBrk="1" hangingPunct="1">
              <a:lnSpc>
                <a:spcPct val="90000"/>
              </a:lnSpc>
              <a:buFont typeface="Wingdings" pitchFamily="2" charset="2"/>
              <a:buChar char="q"/>
            </a:pPr>
            <a:r>
              <a:rPr lang="en-US" sz="2000" smtClean="0"/>
              <a:t>Thin boundary layers best resolved with highly-stretched structured grids</a:t>
            </a:r>
          </a:p>
          <a:p>
            <a:pPr lvl="2" eaLnBrk="1" hangingPunct="1">
              <a:lnSpc>
                <a:spcPct val="90000"/>
              </a:lnSpc>
              <a:buFont typeface="Wingdings" pitchFamily="2" charset="2"/>
              <a:buChar char="q"/>
            </a:pPr>
            <a:r>
              <a:rPr lang="en-US" sz="2000" smtClean="0"/>
              <a:t>Unstructured grids useful for complex geometries</a:t>
            </a:r>
          </a:p>
          <a:p>
            <a:pPr lvl="2" eaLnBrk="1" hangingPunct="1">
              <a:lnSpc>
                <a:spcPct val="90000"/>
              </a:lnSpc>
              <a:buFont typeface="Wingdings" pitchFamily="2" charset="2"/>
              <a:buChar char="q"/>
            </a:pPr>
            <a:r>
              <a:rPr lang="en-US" sz="2000" smtClean="0"/>
              <a:t>Unstructured grids permit automatic adaptive refinement based on the pressure gradient, or regions interested (FLUENT) </a:t>
            </a:r>
          </a:p>
        </p:txBody>
      </p:sp>
      <p:pic>
        <p:nvPicPr>
          <p:cNvPr id="3584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l="22916" t="15619" r="4167" b="16702"/>
          <a:stretch>
            <a:fillRect/>
          </a:stretch>
        </p:blipFill>
        <p:spPr bwMode="auto">
          <a:xfrm>
            <a:off x="5334000" y="995363"/>
            <a:ext cx="35814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3" descr="2DU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10000"/>
            <a:ext cx="36195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14"/>
          <p:cNvSpPr txBox="1">
            <a:spLocks noChangeArrowheads="1"/>
          </p:cNvSpPr>
          <p:nvPr/>
        </p:nvSpPr>
        <p:spPr bwMode="auto">
          <a:xfrm>
            <a:off x="5318125" y="1057275"/>
            <a:ext cx="1411288" cy="466725"/>
          </a:xfrm>
          <a:prstGeom prst="rect">
            <a:avLst/>
          </a:prstGeom>
          <a:solidFill>
            <a:schemeClr val="tx2"/>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rPr>
              <a:t>structured</a:t>
            </a:r>
          </a:p>
        </p:txBody>
      </p:sp>
      <p:sp>
        <p:nvSpPr>
          <p:cNvPr id="35849" name="Text Box 15"/>
          <p:cNvSpPr txBox="1">
            <a:spLocks noChangeArrowheads="1"/>
          </p:cNvSpPr>
          <p:nvPr/>
        </p:nvSpPr>
        <p:spPr bwMode="auto">
          <a:xfrm>
            <a:off x="5334000" y="3876675"/>
            <a:ext cx="1716088" cy="466725"/>
          </a:xfrm>
          <a:prstGeom prst="rect">
            <a:avLst/>
          </a:prstGeom>
          <a:solidFill>
            <a:schemeClr val="tx2"/>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rPr>
              <a:t>unstructured</a:t>
            </a:r>
          </a:p>
        </p:txBody>
      </p:sp>
      <p:sp>
        <p:nvSpPr>
          <p:cNvPr id="35850" name="Line 16"/>
          <p:cNvSpPr>
            <a:spLocks noChangeShapeType="1"/>
          </p:cNvSpPr>
          <p:nvPr/>
        </p:nvSpPr>
        <p:spPr bwMode="auto">
          <a:xfrm flipV="1">
            <a:off x="5029200" y="3276600"/>
            <a:ext cx="2209800" cy="533400"/>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690C56-2D20-4A38-B0EF-062092810B8C}" type="slidenum">
              <a:rPr lang="en-US" sz="1400" smtClean="0"/>
              <a:pPr eaLnBrk="1" hangingPunct="1"/>
              <a:t>25</a:t>
            </a:fld>
            <a:endParaRPr lang="en-US" sz="1400" smtClean="0"/>
          </a:p>
        </p:txBody>
      </p:sp>
      <p:sp>
        <p:nvSpPr>
          <p:cNvPr id="4103" name="Rectangle 2"/>
          <p:cNvSpPr>
            <a:spLocks noGrp="1" noChangeArrowheads="1"/>
          </p:cNvSpPr>
          <p:nvPr>
            <p:ph type="title"/>
          </p:nvPr>
        </p:nvSpPr>
        <p:spPr>
          <a:xfrm>
            <a:off x="685800" y="685800"/>
            <a:ext cx="7772400" cy="609600"/>
          </a:xfrm>
        </p:spPr>
        <p:txBody>
          <a:bodyPr/>
          <a:lstStyle/>
          <a:p>
            <a:pPr eaLnBrk="1" hangingPunct="1"/>
            <a:r>
              <a:rPr lang="en-US" sz="3600" smtClean="0"/>
              <a:t>Numerical methods (grid transformation)</a:t>
            </a:r>
          </a:p>
        </p:txBody>
      </p:sp>
      <p:sp>
        <p:nvSpPr>
          <p:cNvPr id="4104" name="Freeform 3"/>
          <p:cNvSpPr>
            <a:spLocks/>
          </p:cNvSpPr>
          <p:nvPr/>
        </p:nvSpPr>
        <p:spPr bwMode="auto">
          <a:xfrm>
            <a:off x="1066800" y="1524000"/>
            <a:ext cx="3048000" cy="914400"/>
          </a:xfrm>
          <a:custGeom>
            <a:avLst/>
            <a:gdLst>
              <a:gd name="T0" fmla="*/ 0 w 1920"/>
              <a:gd name="T1" fmla="*/ 2147483647 h 576"/>
              <a:gd name="T2" fmla="*/ 2147483647 w 1920"/>
              <a:gd name="T3" fmla="*/ 2147483647 h 576"/>
              <a:gd name="T4" fmla="*/ 2147483647 w 1920"/>
              <a:gd name="T5" fmla="*/ 2147483647 h 576"/>
              <a:gd name="T6" fmla="*/ 2147483647 w 1920"/>
              <a:gd name="T7" fmla="*/ 2147483647 h 576"/>
              <a:gd name="T8" fmla="*/ 2147483647 w 1920"/>
              <a:gd name="T9" fmla="*/ 2147483647 h 576"/>
              <a:gd name="T10" fmla="*/ 2147483647 w 1920"/>
              <a:gd name="T11" fmla="*/ 2147483647 h 576"/>
              <a:gd name="T12" fmla="*/ 0 60000 65536"/>
              <a:gd name="T13" fmla="*/ 0 60000 65536"/>
              <a:gd name="T14" fmla="*/ 0 60000 65536"/>
              <a:gd name="T15" fmla="*/ 0 60000 65536"/>
              <a:gd name="T16" fmla="*/ 0 60000 65536"/>
              <a:gd name="T17" fmla="*/ 0 60000 65536"/>
              <a:gd name="T18" fmla="*/ 0 w 1920"/>
              <a:gd name="T19" fmla="*/ 0 h 576"/>
              <a:gd name="T20" fmla="*/ 1920 w 192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920" h="576">
                <a:moveTo>
                  <a:pt x="0" y="400"/>
                </a:moveTo>
                <a:cubicBezTo>
                  <a:pt x="88" y="364"/>
                  <a:pt x="176" y="328"/>
                  <a:pt x="240" y="352"/>
                </a:cubicBezTo>
                <a:cubicBezTo>
                  <a:pt x="304" y="376"/>
                  <a:pt x="320" y="520"/>
                  <a:pt x="384" y="544"/>
                </a:cubicBezTo>
                <a:cubicBezTo>
                  <a:pt x="448" y="568"/>
                  <a:pt x="424" y="576"/>
                  <a:pt x="624" y="496"/>
                </a:cubicBezTo>
                <a:cubicBezTo>
                  <a:pt x="824" y="416"/>
                  <a:pt x="1368" y="128"/>
                  <a:pt x="1584" y="64"/>
                </a:cubicBezTo>
                <a:cubicBezTo>
                  <a:pt x="1800" y="0"/>
                  <a:pt x="1864" y="104"/>
                  <a:pt x="1920" y="112"/>
                </a:cubicBezTo>
              </a:path>
            </a:pathLst>
          </a:custGeom>
          <a:noFill/>
          <a:ln w="76200" cap="sq">
            <a:solidFill>
              <a:srgbClr val="00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05" name="Line 5"/>
          <p:cNvSpPr>
            <a:spLocks noChangeShapeType="1"/>
          </p:cNvSpPr>
          <p:nvPr/>
        </p:nvSpPr>
        <p:spPr bwMode="auto">
          <a:xfrm flipV="1">
            <a:off x="1066800" y="1295400"/>
            <a:ext cx="0" cy="2057400"/>
          </a:xfrm>
          <a:prstGeom prst="line">
            <a:avLst/>
          </a:prstGeom>
          <a:noFill/>
          <a:ln w="1905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6" name="Line 6"/>
          <p:cNvSpPr>
            <a:spLocks noChangeShapeType="1"/>
          </p:cNvSpPr>
          <p:nvPr/>
        </p:nvSpPr>
        <p:spPr bwMode="auto">
          <a:xfrm flipV="1">
            <a:off x="5257800" y="1295400"/>
            <a:ext cx="0" cy="2057400"/>
          </a:xfrm>
          <a:prstGeom prst="line">
            <a:avLst/>
          </a:prstGeom>
          <a:noFill/>
          <a:ln w="1905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7" name="Line 7"/>
          <p:cNvSpPr>
            <a:spLocks noChangeShapeType="1"/>
          </p:cNvSpPr>
          <p:nvPr/>
        </p:nvSpPr>
        <p:spPr bwMode="auto">
          <a:xfrm>
            <a:off x="1066800" y="3352800"/>
            <a:ext cx="3657600" cy="0"/>
          </a:xfrm>
          <a:prstGeom prst="line">
            <a:avLst/>
          </a:prstGeom>
          <a:noFill/>
          <a:ln w="1270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8" name="Line 8"/>
          <p:cNvSpPr>
            <a:spLocks noChangeShapeType="1"/>
          </p:cNvSpPr>
          <p:nvPr/>
        </p:nvSpPr>
        <p:spPr bwMode="auto">
          <a:xfrm>
            <a:off x="5257800" y="3352800"/>
            <a:ext cx="3124200" cy="0"/>
          </a:xfrm>
          <a:prstGeom prst="line">
            <a:avLst/>
          </a:prstGeom>
          <a:noFill/>
          <a:ln w="12700" cap="sq">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lstStyle/>
          <a:p>
            <a:endParaRPr lang="en-US"/>
          </a:p>
        </p:txBody>
      </p:sp>
      <p:sp>
        <p:nvSpPr>
          <p:cNvPr id="4109" name="Line 19"/>
          <p:cNvSpPr>
            <a:spLocks noChangeShapeType="1"/>
          </p:cNvSpPr>
          <p:nvPr/>
        </p:nvSpPr>
        <p:spPr bwMode="auto">
          <a:xfrm>
            <a:off x="4114800" y="1676400"/>
            <a:ext cx="0" cy="1676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0" name="Line 21"/>
          <p:cNvSpPr>
            <a:spLocks noChangeShapeType="1"/>
          </p:cNvSpPr>
          <p:nvPr/>
        </p:nvSpPr>
        <p:spPr bwMode="auto">
          <a:xfrm>
            <a:off x="1371600" y="2057400"/>
            <a:ext cx="0" cy="1295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1" name="Line 22"/>
          <p:cNvSpPr>
            <a:spLocks noChangeShapeType="1"/>
          </p:cNvSpPr>
          <p:nvPr/>
        </p:nvSpPr>
        <p:spPr bwMode="auto">
          <a:xfrm>
            <a:off x="1600200" y="2362200"/>
            <a:ext cx="0" cy="990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2" name="Line 23"/>
          <p:cNvSpPr>
            <a:spLocks noChangeShapeType="1"/>
          </p:cNvSpPr>
          <p:nvPr/>
        </p:nvSpPr>
        <p:spPr bwMode="auto">
          <a:xfrm>
            <a:off x="1828800" y="2438400"/>
            <a:ext cx="0" cy="914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3" name="Line 24"/>
          <p:cNvSpPr>
            <a:spLocks noChangeShapeType="1"/>
          </p:cNvSpPr>
          <p:nvPr/>
        </p:nvSpPr>
        <p:spPr bwMode="auto">
          <a:xfrm>
            <a:off x="2209800" y="2286000"/>
            <a:ext cx="0" cy="1066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4" name="Line 25"/>
          <p:cNvSpPr>
            <a:spLocks noChangeShapeType="1"/>
          </p:cNvSpPr>
          <p:nvPr/>
        </p:nvSpPr>
        <p:spPr bwMode="auto">
          <a:xfrm>
            <a:off x="2743200" y="1981200"/>
            <a:ext cx="0" cy="13716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5" name="Line 26"/>
          <p:cNvSpPr>
            <a:spLocks noChangeShapeType="1"/>
          </p:cNvSpPr>
          <p:nvPr/>
        </p:nvSpPr>
        <p:spPr bwMode="auto">
          <a:xfrm>
            <a:off x="3429000" y="1676400"/>
            <a:ext cx="0" cy="1676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16" name="Freeform 30"/>
          <p:cNvSpPr>
            <a:spLocks/>
          </p:cNvSpPr>
          <p:nvPr/>
        </p:nvSpPr>
        <p:spPr bwMode="auto">
          <a:xfrm>
            <a:off x="1066800" y="1752600"/>
            <a:ext cx="3048000" cy="863600"/>
          </a:xfrm>
          <a:custGeom>
            <a:avLst/>
            <a:gdLst>
              <a:gd name="T0" fmla="*/ 0 w 1920"/>
              <a:gd name="T1" fmla="*/ 2147483647 h 544"/>
              <a:gd name="T2" fmla="*/ 2147483647 w 1920"/>
              <a:gd name="T3" fmla="*/ 2147483647 h 544"/>
              <a:gd name="T4" fmla="*/ 2147483647 w 1920"/>
              <a:gd name="T5" fmla="*/ 2147483647 h 544"/>
              <a:gd name="T6" fmla="*/ 2147483647 w 1920"/>
              <a:gd name="T7" fmla="*/ 2147483647 h 544"/>
              <a:gd name="T8" fmla="*/ 2147483647 w 1920"/>
              <a:gd name="T9" fmla="*/ 2147483647 h 544"/>
              <a:gd name="T10" fmla="*/ 2147483647 w 1920"/>
              <a:gd name="T11" fmla="*/ 2147483647 h 544"/>
              <a:gd name="T12" fmla="*/ 0 60000 65536"/>
              <a:gd name="T13" fmla="*/ 0 60000 65536"/>
              <a:gd name="T14" fmla="*/ 0 60000 65536"/>
              <a:gd name="T15" fmla="*/ 0 60000 65536"/>
              <a:gd name="T16" fmla="*/ 0 60000 65536"/>
              <a:gd name="T17" fmla="*/ 0 60000 65536"/>
              <a:gd name="T18" fmla="*/ 0 w 1920"/>
              <a:gd name="T19" fmla="*/ 0 h 544"/>
              <a:gd name="T20" fmla="*/ 1920 w 1920"/>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1920" h="544">
                <a:moveTo>
                  <a:pt x="0" y="488"/>
                </a:moveTo>
                <a:cubicBezTo>
                  <a:pt x="68" y="436"/>
                  <a:pt x="136" y="384"/>
                  <a:pt x="192" y="392"/>
                </a:cubicBezTo>
                <a:cubicBezTo>
                  <a:pt x="248" y="400"/>
                  <a:pt x="248" y="528"/>
                  <a:pt x="336" y="536"/>
                </a:cubicBezTo>
                <a:cubicBezTo>
                  <a:pt x="424" y="544"/>
                  <a:pt x="528" y="520"/>
                  <a:pt x="720" y="440"/>
                </a:cubicBezTo>
                <a:cubicBezTo>
                  <a:pt x="912" y="360"/>
                  <a:pt x="1288" y="112"/>
                  <a:pt x="1488" y="56"/>
                </a:cubicBezTo>
                <a:cubicBezTo>
                  <a:pt x="1688" y="0"/>
                  <a:pt x="1804" y="52"/>
                  <a:pt x="1920" y="104"/>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17" name="Freeform 31"/>
          <p:cNvSpPr>
            <a:spLocks/>
          </p:cNvSpPr>
          <p:nvPr/>
        </p:nvSpPr>
        <p:spPr bwMode="auto">
          <a:xfrm>
            <a:off x="1066800" y="2349500"/>
            <a:ext cx="3048000" cy="800100"/>
          </a:xfrm>
          <a:custGeom>
            <a:avLst/>
            <a:gdLst>
              <a:gd name="T0" fmla="*/ 0 w 1920"/>
              <a:gd name="T1" fmla="*/ 2147483647 h 504"/>
              <a:gd name="T2" fmla="*/ 2147483647 w 1920"/>
              <a:gd name="T3" fmla="*/ 2147483647 h 504"/>
              <a:gd name="T4" fmla="*/ 2147483647 w 1920"/>
              <a:gd name="T5" fmla="*/ 2147483647 h 504"/>
              <a:gd name="T6" fmla="*/ 2147483647 w 1920"/>
              <a:gd name="T7" fmla="*/ 2147483647 h 504"/>
              <a:gd name="T8" fmla="*/ 2147483647 w 1920"/>
              <a:gd name="T9" fmla="*/ 2147483647 h 504"/>
              <a:gd name="T10" fmla="*/ 0 60000 65536"/>
              <a:gd name="T11" fmla="*/ 0 60000 65536"/>
              <a:gd name="T12" fmla="*/ 0 60000 65536"/>
              <a:gd name="T13" fmla="*/ 0 60000 65536"/>
              <a:gd name="T14" fmla="*/ 0 60000 65536"/>
              <a:gd name="T15" fmla="*/ 0 w 1920"/>
              <a:gd name="T16" fmla="*/ 0 h 504"/>
              <a:gd name="T17" fmla="*/ 1920 w 1920"/>
              <a:gd name="T18" fmla="*/ 504 h 504"/>
            </a:gdLst>
            <a:ahLst/>
            <a:cxnLst>
              <a:cxn ang="T10">
                <a:pos x="T0" y="T1"/>
              </a:cxn>
              <a:cxn ang="T11">
                <a:pos x="T2" y="T3"/>
              </a:cxn>
              <a:cxn ang="T12">
                <a:pos x="T4" y="T5"/>
              </a:cxn>
              <a:cxn ang="T13">
                <a:pos x="T6" y="T7"/>
              </a:cxn>
              <a:cxn ang="T14">
                <a:pos x="T8" y="T9"/>
              </a:cxn>
            </a:cxnLst>
            <a:rect l="T15" t="T16" r="T17" b="T18"/>
            <a:pathLst>
              <a:path w="1920" h="504">
                <a:moveTo>
                  <a:pt x="0" y="488"/>
                </a:moveTo>
                <a:cubicBezTo>
                  <a:pt x="68" y="468"/>
                  <a:pt x="136" y="448"/>
                  <a:pt x="192" y="440"/>
                </a:cubicBezTo>
                <a:cubicBezTo>
                  <a:pt x="248" y="432"/>
                  <a:pt x="120" y="504"/>
                  <a:pt x="336" y="440"/>
                </a:cubicBezTo>
                <a:cubicBezTo>
                  <a:pt x="552" y="376"/>
                  <a:pt x="1224" y="112"/>
                  <a:pt x="1488" y="56"/>
                </a:cubicBezTo>
                <a:cubicBezTo>
                  <a:pt x="1752" y="0"/>
                  <a:pt x="1836" y="52"/>
                  <a:pt x="1920" y="104"/>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18" name="Freeform 32"/>
          <p:cNvSpPr>
            <a:spLocks/>
          </p:cNvSpPr>
          <p:nvPr/>
        </p:nvSpPr>
        <p:spPr bwMode="auto">
          <a:xfrm>
            <a:off x="1066800" y="2794000"/>
            <a:ext cx="3048000" cy="482600"/>
          </a:xfrm>
          <a:custGeom>
            <a:avLst/>
            <a:gdLst>
              <a:gd name="T0" fmla="*/ 0 w 1920"/>
              <a:gd name="T1" fmla="*/ 2147483647 h 304"/>
              <a:gd name="T2" fmla="*/ 2147483647 w 1920"/>
              <a:gd name="T3" fmla="*/ 2147483647 h 304"/>
              <a:gd name="T4" fmla="*/ 2147483647 w 1920"/>
              <a:gd name="T5" fmla="*/ 2147483647 h 304"/>
              <a:gd name="T6" fmla="*/ 2147483647 w 1920"/>
              <a:gd name="T7" fmla="*/ 2147483647 h 304"/>
              <a:gd name="T8" fmla="*/ 2147483647 w 1920"/>
              <a:gd name="T9" fmla="*/ 2147483647 h 304"/>
              <a:gd name="T10" fmla="*/ 0 60000 65536"/>
              <a:gd name="T11" fmla="*/ 0 60000 65536"/>
              <a:gd name="T12" fmla="*/ 0 60000 65536"/>
              <a:gd name="T13" fmla="*/ 0 60000 65536"/>
              <a:gd name="T14" fmla="*/ 0 60000 65536"/>
              <a:gd name="T15" fmla="*/ 0 w 1920"/>
              <a:gd name="T16" fmla="*/ 0 h 304"/>
              <a:gd name="T17" fmla="*/ 1920 w 1920"/>
              <a:gd name="T18" fmla="*/ 304 h 304"/>
            </a:gdLst>
            <a:ahLst/>
            <a:cxnLst>
              <a:cxn ang="T10">
                <a:pos x="T0" y="T1"/>
              </a:cxn>
              <a:cxn ang="T11">
                <a:pos x="T2" y="T3"/>
              </a:cxn>
              <a:cxn ang="T12">
                <a:pos x="T4" y="T5"/>
              </a:cxn>
              <a:cxn ang="T13">
                <a:pos x="T6" y="T7"/>
              </a:cxn>
              <a:cxn ang="T14">
                <a:pos x="T8" y="T9"/>
              </a:cxn>
            </a:cxnLst>
            <a:rect l="T15" t="T16" r="T17" b="T18"/>
            <a:pathLst>
              <a:path w="1920" h="304">
                <a:moveTo>
                  <a:pt x="0" y="304"/>
                </a:moveTo>
                <a:cubicBezTo>
                  <a:pt x="8" y="296"/>
                  <a:pt x="16" y="288"/>
                  <a:pt x="192" y="256"/>
                </a:cubicBezTo>
                <a:cubicBezTo>
                  <a:pt x="368" y="224"/>
                  <a:pt x="840" y="152"/>
                  <a:pt x="1056" y="112"/>
                </a:cubicBezTo>
                <a:cubicBezTo>
                  <a:pt x="1272" y="72"/>
                  <a:pt x="1344" y="32"/>
                  <a:pt x="1488" y="16"/>
                </a:cubicBezTo>
                <a:cubicBezTo>
                  <a:pt x="1632" y="0"/>
                  <a:pt x="1776" y="8"/>
                  <a:pt x="1920" y="16"/>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19" name="Freeform 33"/>
          <p:cNvSpPr>
            <a:spLocks/>
          </p:cNvSpPr>
          <p:nvPr/>
        </p:nvSpPr>
        <p:spPr bwMode="auto">
          <a:xfrm>
            <a:off x="1066800" y="2095500"/>
            <a:ext cx="3048000" cy="762000"/>
          </a:xfrm>
          <a:custGeom>
            <a:avLst/>
            <a:gdLst>
              <a:gd name="T0" fmla="*/ 0 w 1920"/>
              <a:gd name="T1" fmla="*/ 2147483647 h 480"/>
              <a:gd name="T2" fmla="*/ 2147483647 w 1920"/>
              <a:gd name="T3" fmla="*/ 2147483647 h 480"/>
              <a:gd name="T4" fmla="*/ 2147483647 w 1920"/>
              <a:gd name="T5" fmla="*/ 2147483647 h 480"/>
              <a:gd name="T6" fmla="*/ 2147483647 w 1920"/>
              <a:gd name="T7" fmla="*/ 2147483647 h 480"/>
              <a:gd name="T8" fmla="*/ 2147483647 w 1920"/>
              <a:gd name="T9" fmla="*/ 2147483647 h 480"/>
              <a:gd name="T10" fmla="*/ 2147483647 w 1920"/>
              <a:gd name="T11" fmla="*/ 2147483647 h 480"/>
              <a:gd name="T12" fmla="*/ 0 60000 65536"/>
              <a:gd name="T13" fmla="*/ 0 60000 65536"/>
              <a:gd name="T14" fmla="*/ 0 60000 65536"/>
              <a:gd name="T15" fmla="*/ 0 60000 65536"/>
              <a:gd name="T16" fmla="*/ 0 60000 65536"/>
              <a:gd name="T17" fmla="*/ 0 60000 65536"/>
              <a:gd name="T18" fmla="*/ 0 w 1920"/>
              <a:gd name="T19" fmla="*/ 0 h 480"/>
              <a:gd name="T20" fmla="*/ 1920 w 1920"/>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1920" h="480">
                <a:moveTo>
                  <a:pt x="0" y="456"/>
                </a:moveTo>
                <a:cubicBezTo>
                  <a:pt x="68" y="408"/>
                  <a:pt x="136" y="360"/>
                  <a:pt x="192" y="360"/>
                </a:cubicBezTo>
                <a:cubicBezTo>
                  <a:pt x="248" y="360"/>
                  <a:pt x="192" y="480"/>
                  <a:pt x="336" y="456"/>
                </a:cubicBezTo>
                <a:cubicBezTo>
                  <a:pt x="480" y="432"/>
                  <a:pt x="864" y="288"/>
                  <a:pt x="1056" y="216"/>
                </a:cubicBezTo>
                <a:cubicBezTo>
                  <a:pt x="1248" y="144"/>
                  <a:pt x="1344" y="48"/>
                  <a:pt x="1488" y="24"/>
                </a:cubicBezTo>
                <a:cubicBezTo>
                  <a:pt x="1632" y="0"/>
                  <a:pt x="1776" y="36"/>
                  <a:pt x="1920" y="72"/>
                </a:cubicBezTo>
              </a:path>
            </a:pathLst>
          </a:cu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20" name="Line 34"/>
          <p:cNvSpPr>
            <a:spLocks noChangeShapeType="1"/>
          </p:cNvSpPr>
          <p:nvPr/>
        </p:nvSpPr>
        <p:spPr bwMode="auto">
          <a:xfrm>
            <a:off x="5257800" y="17526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1" name="Line 35"/>
          <p:cNvSpPr>
            <a:spLocks noChangeShapeType="1"/>
          </p:cNvSpPr>
          <p:nvPr/>
        </p:nvSpPr>
        <p:spPr bwMode="auto">
          <a:xfrm>
            <a:off x="5257800" y="24384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2" name="Line 36"/>
          <p:cNvSpPr>
            <a:spLocks noChangeShapeType="1"/>
          </p:cNvSpPr>
          <p:nvPr/>
        </p:nvSpPr>
        <p:spPr bwMode="auto">
          <a:xfrm>
            <a:off x="5257800" y="27432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3" name="Line 37"/>
          <p:cNvSpPr>
            <a:spLocks noChangeShapeType="1"/>
          </p:cNvSpPr>
          <p:nvPr/>
        </p:nvSpPr>
        <p:spPr bwMode="auto">
          <a:xfrm>
            <a:off x="5257800" y="30480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4" name="Line 38"/>
          <p:cNvSpPr>
            <a:spLocks noChangeShapeType="1"/>
          </p:cNvSpPr>
          <p:nvPr/>
        </p:nvSpPr>
        <p:spPr bwMode="auto">
          <a:xfrm>
            <a:off x="5257800" y="21336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5" name="Line 40"/>
          <p:cNvSpPr>
            <a:spLocks noChangeShapeType="1"/>
          </p:cNvSpPr>
          <p:nvPr/>
        </p:nvSpPr>
        <p:spPr bwMode="auto">
          <a:xfrm>
            <a:off x="5638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6" name="Line 41"/>
          <p:cNvSpPr>
            <a:spLocks noChangeShapeType="1"/>
          </p:cNvSpPr>
          <p:nvPr/>
        </p:nvSpPr>
        <p:spPr bwMode="auto">
          <a:xfrm>
            <a:off x="6019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7" name="Line 42"/>
          <p:cNvSpPr>
            <a:spLocks noChangeShapeType="1"/>
          </p:cNvSpPr>
          <p:nvPr/>
        </p:nvSpPr>
        <p:spPr bwMode="auto">
          <a:xfrm>
            <a:off x="6400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8" name="Line 43"/>
          <p:cNvSpPr>
            <a:spLocks noChangeShapeType="1"/>
          </p:cNvSpPr>
          <p:nvPr/>
        </p:nvSpPr>
        <p:spPr bwMode="auto">
          <a:xfrm>
            <a:off x="7162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29" name="Line 44"/>
          <p:cNvSpPr>
            <a:spLocks noChangeShapeType="1"/>
          </p:cNvSpPr>
          <p:nvPr/>
        </p:nvSpPr>
        <p:spPr bwMode="auto">
          <a:xfrm>
            <a:off x="7543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30" name="Line 45"/>
          <p:cNvSpPr>
            <a:spLocks noChangeShapeType="1"/>
          </p:cNvSpPr>
          <p:nvPr/>
        </p:nvSpPr>
        <p:spPr bwMode="auto">
          <a:xfrm>
            <a:off x="7924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31" name="Line 46"/>
          <p:cNvSpPr>
            <a:spLocks noChangeShapeType="1"/>
          </p:cNvSpPr>
          <p:nvPr/>
        </p:nvSpPr>
        <p:spPr bwMode="auto">
          <a:xfrm>
            <a:off x="6781800" y="17526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32" name="Text Box 47"/>
          <p:cNvSpPr txBox="1">
            <a:spLocks noChangeArrowheads="1"/>
          </p:cNvSpPr>
          <p:nvPr/>
        </p:nvSpPr>
        <p:spPr bwMode="auto">
          <a:xfrm>
            <a:off x="746125" y="11080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y</a:t>
            </a:r>
          </a:p>
        </p:txBody>
      </p:sp>
      <p:sp>
        <p:nvSpPr>
          <p:cNvPr id="4133" name="Text Box 48"/>
          <p:cNvSpPr txBox="1">
            <a:spLocks noChangeArrowheads="1"/>
          </p:cNvSpPr>
          <p:nvPr/>
        </p:nvSpPr>
        <p:spPr bwMode="auto">
          <a:xfrm>
            <a:off x="4327525" y="33178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i="1"/>
              <a:t>x</a:t>
            </a:r>
          </a:p>
        </p:txBody>
      </p:sp>
      <p:sp>
        <p:nvSpPr>
          <p:cNvPr id="4134" name="Text Box 49"/>
          <p:cNvSpPr txBox="1">
            <a:spLocks noChangeArrowheads="1"/>
          </p:cNvSpPr>
          <p:nvPr/>
        </p:nvSpPr>
        <p:spPr bwMode="auto">
          <a:xfrm>
            <a:off x="746125" y="32416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a:t>
            </a:r>
          </a:p>
        </p:txBody>
      </p:sp>
      <p:sp>
        <p:nvSpPr>
          <p:cNvPr id="4135" name="Text Box 50"/>
          <p:cNvSpPr txBox="1">
            <a:spLocks noChangeArrowheads="1"/>
          </p:cNvSpPr>
          <p:nvPr/>
        </p:nvSpPr>
        <p:spPr bwMode="auto">
          <a:xfrm>
            <a:off x="4997450" y="3200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o</a:t>
            </a:r>
          </a:p>
        </p:txBody>
      </p:sp>
      <p:sp>
        <p:nvSpPr>
          <p:cNvPr id="4136" name="Text Box 51"/>
          <p:cNvSpPr txBox="1">
            <a:spLocks noChangeArrowheads="1"/>
          </p:cNvSpPr>
          <p:nvPr/>
        </p:nvSpPr>
        <p:spPr bwMode="auto">
          <a:xfrm>
            <a:off x="1584325" y="3622675"/>
            <a:ext cx="2205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Physical domain</a:t>
            </a:r>
          </a:p>
        </p:txBody>
      </p:sp>
      <p:sp>
        <p:nvSpPr>
          <p:cNvPr id="4137" name="Text Box 52"/>
          <p:cNvSpPr txBox="1">
            <a:spLocks noChangeArrowheads="1"/>
          </p:cNvSpPr>
          <p:nvPr/>
        </p:nvSpPr>
        <p:spPr bwMode="auto">
          <a:xfrm>
            <a:off x="5181600" y="3657600"/>
            <a:ext cx="2981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Computational domain</a:t>
            </a:r>
          </a:p>
        </p:txBody>
      </p:sp>
      <p:graphicFrame>
        <p:nvGraphicFramePr>
          <p:cNvPr id="4098" name="Object 53"/>
          <p:cNvGraphicFramePr>
            <a:graphicFrameLocks noChangeAspect="1"/>
          </p:cNvGraphicFramePr>
          <p:nvPr/>
        </p:nvGraphicFramePr>
        <p:xfrm>
          <a:off x="5029200" y="4495800"/>
          <a:ext cx="3276600" cy="593725"/>
        </p:xfrm>
        <a:graphic>
          <a:graphicData uri="http://schemas.openxmlformats.org/presentationml/2006/ole">
            <mc:AlternateContent xmlns:mc="http://schemas.openxmlformats.org/markup-compatibility/2006">
              <mc:Choice xmlns:v="urn:schemas-microsoft-com:vml" Requires="v">
                <p:oleObj spid="_x0000_s4333" name="Equation" r:id="rId3" imgW="2311200" imgH="419040" progId="Equation.DSMT4">
                  <p:embed/>
                </p:oleObj>
              </mc:Choice>
              <mc:Fallback>
                <p:oleObj name="Equation" r:id="rId3" imgW="2311200" imgH="419040" progId="Equation.DSMT4">
                  <p:embed/>
                  <p:pic>
                    <p:nvPicPr>
                      <p:cNvPr id="0" name="Object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95800"/>
                        <a:ext cx="3276600" cy="593725"/>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54"/>
          <p:cNvGraphicFramePr>
            <a:graphicFrameLocks noChangeAspect="1"/>
          </p:cNvGraphicFramePr>
          <p:nvPr/>
        </p:nvGraphicFramePr>
        <p:xfrm>
          <a:off x="5029200" y="5181600"/>
          <a:ext cx="3276600" cy="590550"/>
        </p:xfrm>
        <a:graphic>
          <a:graphicData uri="http://schemas.openxmlformats.org/presentationml/2006/ole">
            <mc:AlternateContent xmlns:mc="http://schemas.openxmlformats.org/markup-compatibility/2006">
              <mc:Choice xmlns:v="urn:schemas-microsoft-com:vml" Requires="v">
                <p:oleObj spid="_x0000_s4334" name="Equation" r:id="rId5" imgW="2323800" imgH="419040" progId="Equation.DSMT4">
                  <p:embed/>
                </p:oleObj>
              </mc:Choice>
              <mc:Fallback>
                <p:oleObj name="Equation" r:id="rId5" imgW="2323800" imgH="419040" progId="Equation.DSMT4">
                  <p:embed/>
                  <p:pic>
                    <p:nvPicPr>
                      <p:cNvPr id="0" name="Object 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5181600"/>
                        <a:ext cx="3276600" cy="59055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8" name="Text Box 55"/>
          <p:cNvSpPr txBox="1">
            <a:spLocks noChangeArrowheads="1"/>
          </p:cNvSpPr>
          <p:nvPr/>
        </p:nvSpPr>
        <p:spPr bwMode="auto">
          <a:xfrm>
            <a:off x="457200" y="4343400"/>
            <a:ext cx="4572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tx2"/>
              </a:buClr>
              <a:buSzPct val="150000"/>
              <a:buFontTx/>
              <a:buChar char="•"/>
            </a:pPr>
            <a:r>
              <a:rPr lang="en-US" sz="2000"/>
              <a:t>Transformation between physical (x,y,z) and computational (</a:t>
            </a:r>
            <a:r>
              <a:rPr lang="en-US" sz="2000">
                <a:latin typeface="Symbol" pitchFamily="18" charset="2"/>
              </a:rPr>
              <a:t>x,h,z</a:t>
            </a:r>
            <a:r>
              <a:rPr lang="en-US" sz="2000"/>
              <a:t>) domains, important for body-fitted grids. The partial derivatives at these two domains have the relationship (2D as an example)</a:t>
            </a:r>
          </a:p>
          <a:p>
            <a:pPr eaLnBrk="1" hangingPunct="1"/>
            <a:endParaRPr lang="en-US"/>
          </a:p>
        </p:txBody>
      </p:sp>
      <p:graphicFrame>
        <p:nvGraphicFramePr>
          <p:cNvPr id="4100" name="Object 56"/>
          <p:cNvGraphicFramePr>
            <a:graphicFrameLocks noChangeAspect="1"/>
          </p:cNvGraphicFramePr>
          <p:nvPr/>
        </p:nvGraphicFramePr>
        <p:xfrm>
          <a:off x="4979988" y="1295400"/>
          <a:ext cx="176212" cy="228600"/>
        </p:xfrm>
        <a:graphic>
          <a:graphicData uri="http://schemas.openxmlformats.org/presentationml/2006/ole">
            <mc:AlternateContent xmlns:mc="http://schemas.openxmlformats.org/markup-compatibility/2006">
              <mc:Choice xmlns:v="urn:schemas-microsoft-com:vml" Requires="v">
                <p:oleObj spid="_x0000_s4335" name="Equation" r:id="rId7" imgW="126720" imgH="164880" progId="Equation.DSMT4">
                  <p:embed/>
                </p:oleObj>
              </mc:Choice>
              <mc:Fallback>
                <p:oleObj name="Equation" r:id="rId7" imgW="126720" imgH="164880" progId="Equation.DSMT4">
                  <p:embed/>
                  <p:pic>
                    <p:nvPicPr>
                      <p:cNvPr id="0" name="Object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9988" y="1295400"/>
                        <a:ext cx="176212" cy="22860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57"/>
          <p:cNvGraphicFramePr>
            <a:graphicFrameLocks noChangeAspect="1"/>
          </p:cNvGraphicFramePr>
          <p:nvPr/>
        </p:nvGraphicFramePr>
        <p:xfrm>
          <a:off x="8305800" y="3429000"/>
          <a:ext cx="190500" cy="304800"/>
        </p:xfrm>
        <a:graphic>
          <a:graphicData uri="http://schemas.openxmlformats.org/presentationml/2006/ole">
            <mc:AlternateContent xmlns:mc="http://schemas.openxmlformats.org/markup-compatibility/2006">
              <mc:Choice xmlns:v="urn:schemas-microsoft-com:vml" Requires="v">
                <p:oleObj spid="_x0000_s4336" name="Equation" r:id="rId9" imgW="126720" imgH="203040" progId="Equation.DSMT4">
                  <p:embed/>
                </p:oleObj>
              </mc:Choice>
              <mc:Fallback>
                <p:oleObj name="Equation" r:id="rId9" imgW="126720" imgH="203040" progId="Equation.DSMT4">
                  <p:embed/>
                  <p:pic>
                    <p:nvPicPr>
                      <p:cNvPr id="0" name="Object 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5800" y="3429000"/>
                        <a:ext cx="190500" cy="30480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9" name="AutoShape 58"/>
          <p:cNvSpPr>
            <a:spLocks noChangeArrowheads="1"/>
          </p:cNvSpPr>
          <p:nvPr/>
        </p:nvSpPr>
        <p:spPr bwMode="auto">
          <a:xfrm>
            <a:off x="4343400" y="2286000"/>
            <a:ext cx="838200" cy="533400"/>
          </a:xfrm>
          <a:prstGeom prst="rightArrow">
            <a:avLst>
              <a:gd name="adj1" fmla="val 50000"/>
              <a:gd name="adj2" fmla="val 39286"/>
            </a:avLst>
          </a:prstGeom>
          <a:solidFill>
            <a:schemeClr val="tx2"/>
          </a:solidFill>
          <a:ln w="9525">
            <a:solidFill>
              <a:schemeClr val="tx1"/>
            </a:solidFill>
            <a:miter lim="800000"/>
            <a:headEnd/>
            <a:tailEnd/>
          </a:ln>
        </p:spPr>
        <p:txBody>
          <a:bodyPr wrap="none" anchor="ctr"/>
          <a:lstStyle/>
          <a:p>
            <a:endParaRPr lang="en-US"/>
          </a:p>
        </p:txBody>
      </p:sp>
      <p:sp>
        <p:nvSpPr>
          <p:cNvPr id="4140" name="Text Box 59"/>
          <p:cNvSpPr txBox="1">
            <a:spLocks noChangeArrowheads="1"/>
          </p:cNvSpPr>
          <p:nvPr/>
        </p:nvSpPr>
        <p:spPr bwMode="auto">
          <a:xfrm>
            <a:off x="4114800" y="1905000"/>
            <a:ext cx="1254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t>Transform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035E4-050E-4D8F-A8AD-D44A16427B17}" type="slidenum">
              <a:rPr lang="en-US" sz="1400" smtClean="0"/>
              <a:pPr eaLnBrk="1" hangingPunct="1"/>
              <a:t>26</a:t>
            </a:fld>
            <a:endParaRPr lang="en-US" sz="1400" smtClean="0"/>
          </a:p>
        </p:txBody>
      </p:sp>
      <p:sp>
        <p:nvSpPr>
          <p:cNvPr id="36867" name="Rectangle 2"/>
          <p:cNvSpPr>
            <a:spLocks noGrp="1" noChangeArrowheads="1"/>
          </p:cNvSpPr>
          <p:nvPr>
            <p:ph type="title"/>
          </p:nvPr>
        </p:nvSpPr>
        <p:spPr>
          <a:xfrm>
            <a:off x="685800" y="0"/>
            <a:ext cx="7772400" cy="609600"/>
          </a:xfrm>
        </p:spPr>
        <p:txBody>
          <a:bodyPr/>
          <a:lstStyle/>
          <a:p>
            <a:pPr eaLnBrk="1" hangingPunct="1"/>
            <a:r>
              <a:rPr lang="en-US" sz="2800" smtClean="0"/>
              <a:t>High performance computing</a:t>
            </a:r>
          </a:p>
        </p:txBody>
      </p:sp>
      <p:sp>
        <p:nvSpPr>
          <p:cNvPr id="36868" name="Rectangle 4"/>
          <p:cNvSpPr>
            <a:spLocks noGrp="1" noChangeArrowheads="1"/>
          </p:cNvSpPr>
          <p:nvPr>
            <p:ph type="body" idx="1"/>
          </p:nvPr>
        </p:nvSpPr>
        <p:spPr>
          <a:xfrm>
            <a:off x="381000" y="609600"/>
            <a:ext cx="8458200" cy="4724400"/>
          </a:xfrm>
          <a:noFill/>
        </p:spPr>
        <p:txBody>
          <a:bodyPr/>
          <a:lstStyle/>
          <a:p>
            <a:pPr eaLnBrk="1" hangingPunct="1">
              <a:lnSpc>
                <a:spcPct val="80000"/>
              </a:lnSpc>
              <a:buClr>
                <a:schemeClr val="tx2"/>
              </a:buClr>
              <a:buSzPct val="110000"/>
              <a:buFontTx/>
              <a:buChar char="•"/>
            </a:pPr>
            <a:r>
              <a:rPr lang="en-US" sz="2000" smtClean="0"/>
              <a:t>CFD computations (e.g. 3D unsteady flows) are usually very expensive which requires parallel high performance supercomputers (e.g. IBM 690) with the use of </a:t>
            </a:r>
            <a:r>
              <a:rPr lang="en-US" sz="2000" smtClean="0">
                <a:solidFill>
                  <a:srgbClr val="FF0000"/>
                </a:solidFill>
              </a:rPr>
              <a:t>multi-block technique</a:t>
            </a:r>
            <a:r>
              <a:rPr lang="en-US" sz="2000" smtClean="0"/>
              <a:t>.</a:t>
            </a:r>
          </a:p>
          <a:p>
            <a:pPr eaLnBrk="1" hangingPunct="1">
              <a:lnSpc>
                <a:spcPct val="80000"/>
              </a:lnSpc>
              <a:buClr>
                <a:schemeClr val="tx2"/>
              </a:buClr>
              <a:buSzPct val="110000"/>
              <a:buFontTx/>
              <a:buChar char="•"/>
            </a:pPr>
            <a:r>
              <a:rPr lang="en-US" sz="2000" smtClean="0"/>
              <a:t>As required by the multi-block technique, CFD codes need to be developed using the Massage Passing Interface (MPI) Standard  to transfer data between different blocks.</a:t>
            </a:r>
          </a:p>
          <a:p>
            <a:pPr eaLnBrk="1" hangingPunct="1">
              <a:lnSpc>
                <a:spcPct val="80000"/>
              </a:lnSpc>
              <a:buClr>
                <a:schemeClr val="tx2"/>
              </a:buClr>
              <a:buSzPct val="110000"/>
              <a:buFontTx/>
              <a:buChar char="•"/>
            </a:pPr>
            <a:r>
              <a:rPr lang="en-US" sz="2000" smtClean="0"/>
              <a:t>Emphasis on improving:</a:t>
            </a:r>
          </a:p>
          <a:p>
            <a:pPr lvl="1" eaLnBrk="1" hangingPunct="1">
              <a:lnSpc>
                <a:spcPct val="80000"/>
              </a:lnSpc>
              <a:buClr>
                <a:schemeClr val="tx2"/>
              </a:buClr>
              <a:buSzPct val="110000"/>
              <a:buFontTx/>
              <a:buChar char="•"/>
            </a:pPr>
            <a:r>
              <a:rPr lang="en-US" sz="1600" smtClean="0"/>
              <a:t>Strong scalability, main bottleneck pressure Poisson solver for incompressible flow.  </a:t>
            </a:r>
          </a:p>
          <a:p>
            <a:pPr lvl="1" eaLnBrk="1" hangingPunct="1">
              <a:lnSpc>
                <a:spcPct val="80000"/>
              </a:lnSpc>
              <a:buClr>
                <a:schemeClr val="tx2"/>
              </a:buClr>
              <a:buSzPct val="110000"/>
              <a:buFontTx/>
              <a:buChar char="•"/>
            </a:pPr>
            <a:r>
              <a:rPr lang="en-US" sz="1600" smtClean="0"/>
              <a:t>Weak scalability, limited by the memory requirements.</a:t>
            </a:r>
          </a:p>
          <a:p>
            <a:pPr eaLnBrk="1" hangingPunct="1">
              <a:lnSpc>
                <a:spcPct val="80000"/>
              </a:lnSpc>
              <a:buClr>
                <a:schemeClr val="tx2"/>
              </a:buClr>
              <a:buSzPct val="110000"/>
              <a:buFontTx/>
              <a:buChar char="•"/>
            </a:pPr>
            <a:endParaRPr lang="en-US" sz="2000" smtClean="0"/>
          </a:p>
        </p:txBody>
      </p:sp>
      <p:pic>
        <p:nvPicPr>
          <p:cNvPr id="36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76600"/>
            <a:ext cx="36576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371475" y="5953125"/>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200">
                <a:ea typeface="SimSun" pitchFamily="2" charset="-122"/>
                <a:cs typeface="Times New Roman" pitchFamily="18" charset="0"/>
              </a:rPr>
              <a:t>Figure: Strong scalability of total times without I/O for CFDShip-Iowa V6 and V4 on NAVO Cray XT5 (Einstein) and IBM P6 (DaVinci) are compared with ideal scaling.</a:t>
            </a:r>
          </a:p>
        </p:txBody>
      </p:sp>
      <p:pic>
        <p:nvPicPr>
          <p:cNvPr id="368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36576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8"/>
          <p:cNvSpPr>
            <a:spLocks noChangeArrowheads="1"/>
          </p:cNvSpPr>
          <p:nvPr/>
        </p:nvSpPr>
        <p:spPr bwMode="auto">
          <a:xfrm>
            <a:off x="4572000" y="58674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200">
                <a:ea typeface="SimSun" pitchFamily="2" charset="-122"/>
                <a:cs typeface="Times New Roman" pitchFamily="18" charset="0"/>
              </a:rPr>
              <a:t>Figure: Weak scalability of total times without I/O for CFDShip-Iowa V6 and V4 on IBM P6 (DaVinci) and SGI Altix (Hawk) are compared with ideal scaling.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7F7061-B854-4DA7-9A57-12C17FB0D6EB}" type="slidenum">
              <a:rPr lang="en-US" sz="1400" smtClean="0"/>
              <a:pPr eaLnBrk="1" hangingPunct="1"/>
              <a:t>27</a:t>
            </a:fld>
            <a:endParaRPr lang="en-US" sz="1400" smtClean="0"/>
          </a:p>
        </p:txBody>
      </p:sp>
      <p:sp>
        <p:nvSpPr>
          <p:cNvPr id="37891" name="Rectangle 4"/>
          <p:cNvSpPr>
            <a:spLocks noGrp="1" noChangeArrowheads="1"/>
          </p:cNvSpPr>
          <p:nvPr>
            <p:ph idx="1"/>
          </p:nvPr>
        </p:nvSpPr>
        <p:spPr>
          <a:xfrm>
            <a:off x="609600" y="1066800"/>
            <a:ext cx="7772400" cy="2286000"/>
          </a:xfrm>
        </p:spPr>
        <p:txBody>
          <a:bodyPr/>
          <a:lstStyle/>
          <a:p>
            <a:pPr eaLnBrk="1" hangingPunct="1">
              <a:lnSpc>
                <a:spcPct val="80000"/>
              </a:lnSpc>
              <a:buClr>
                <a:schemeClr val="tx2"/>
              </a:buClr>
              <a:buSzPct val="110000"/>
              <a:buFontTx/>
              <a:buChar char="•"/>
            </a:pPr>
            <a:r>
              <a:rPr lang="en-US" sz="2000" smtClean="0">
                <a:solidFill>
                  <a:srgbClr val="FF0000"/>
                </a:solidFill>
              </a:rPr>
              <a:t>Post-processing: 1. Visualize </a:t>
            </a:r>
            <a:r>
              <a:rPr lang="en-US" sz="2000" smtClean="0"/>
              <a:t>the CFD results (contour, velocity vectors, streamlines, pathlines, streak lines, and iso-surface in 3D, etc.), and </a:t>
            </a:r>
            <a:r>
              <a:rPr lang="en-US" sz="2000" smtClean="0">
                <a:solidFill>
                  <a:srgbClr val="FF0000"/>
                </a:solidFill>
              </a:rPr>
              <a:t>2.</a:t>
            </a:r>
            <a:r>
              <a:rPr lang="en-US" sz="2000" smtClean="0"/>
              <a:t> </a:t>
            </a:r>
            <a:r>
              <a:rPr lang="en-US" sz="2000" smtClean="0">
                <a:solidFill>
                  <a:srgbClr val="FF0000"/>
                </a:solidFill>
              </a:rPr>
              <a:t>CFD UA</a:t>
            </a:r>
            <a:r>
              <a:rPr lang="en-US" sz="2000" smtClean="0"/>
              <a:t>: verification and validation using EFD data (more details later)</a:t>
            </a:r>
          </a:p>
          <a:p>
            <a:pPr eaLnBrk="1" hangingPunct="1">
              <a:lnSpc>
                <a:spcPct val="80000"/>
              </a:lnSpc>
              <a:buClr>
                <a:schemeClr val="tx2"/>
              </a:buClr>
              <a:buSzPct val="110000"/>
              <a:buFontTx/>
              <a:buChar char="•"/>
            </a:pPr>
            <a:r>
              <a:rPr lang="en-US" sz="2000" smtClean="0"/>
              <a:t>Post-processing usually through using commercial software</a:t>
            </a:r>
          </a:p>
          <a:p>
            <a:pPr eaLnBrk="1" hangingPunct="1">
              <a:lnSpc>
                <a:spcPct val="80000"/>
              </a:lnSpc>
              <a:buClr>
                <a:schemeClr val="tx2"/>
              </a:buClr>
              <a:buSzPct val="110000"/>
              <a:buFontTx/>
              <a:buChar char="•"/>
            </a:pPr>
            <a:endParaRPr lang="en-US" sz="2000" smtClean="0"/>
          </a:p>
        </p:txBody>
      </p:sp>
      <p:sp>
        <p:nvSpPr>
          <p:cNvPr id="37892" name="Rectangle 6"/>
          <p:cNvSpPr>
            <a:spLocks noChangeArrowheads="1"/>
          </p:cNvSpPr>
          <p:nvPr/>
        </p:nvSpPr>
        <p:spPr bwMode="auto">
          <a:xfrm>
            <a:off x="3352800" y="304800"/>
            <a:ext cx="2806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cs typeface="Times New Roman" pitchFamily="18" charset="0"/>
              </a:rPr>
              <a:t>Post-Processing</a:t>
            </a:r>
          </a:p>
        </p:txBody>
      </p:sp>
      <p:pic>
        <p:nvPicPr>
          <p:cNvPr id="37893" name="Picture 2" descr="E:\Transom_flow_instability_mediumgrid\Middle_Grid_TwoSides\Vie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36576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 descr="E:\Transom_flow_instability_mediumgrid\Middle_Grid_TwoSides\Q3_fs_3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90800"/>
            <a:ext cx="36576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Box 9"/>
          <p:cNvSpPr txBox="1">
            <a:spLocks noChangeArrowheads="1"/>
          </p:cNvSpPr>
          <p:nvPr/>
        </p:nvSpPr>
        <p:spPr bwMode="auto">
          <a:xfrm>
            <a:off x="685800" y="58674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a:t>Figure: Isosurface of Q=300 colored using piezometric pressure, free=surface colored using z for fully appended Athena, Fr=0.25, Re=2.9×10</a:t>
            </a:r>
            <a:r>
              <a:rPr lang="en-US" sz="1200" baseline="30000"/>
              <a:t>8</a:t>
            </a:r>
            <a:r>
              <a:rPr lang="en-US" sz="1200"/>
              <a:t>. Tecplot360 is used for visualization.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1FBE159-03BD-44C4-8A97-B687D85B6EE4}" type="slidenum">
              <a:rPr lang="en-US" sz="1400" smtClean="0"/>
              <a:pPr eaLnBrk="1" hangingPunct="1"/>
              <a:t>28</a:t>
            </a:fld>
            <a:endParaRPr lang="en-US" sz="1400" smtClean="0"/>
          </a:p>
        </p:txBody>
      </p:sp>
      <p:sp>
        <p:nvSpPr>
          <p:cNvPr id="38915" name="Rectangle 2"/>
          <p:cNvSpPr>
            <a:spLocks noGrp="1" noChangeArrowheads="1"/>
          </p:cNvSpPr>
          <p:nvPr>
            <p:ph type="title"/>
          </p:nvPr>
        </p:nvSpPr>
        <p:spPr>
          <a:xfrm>
            <a:off x="685800" y="304800"/>
            <a:ext cx="7772400" cy="768350"/>
          </a:xfrm>
        </p:spPr>
        <p:txBody>
          <a:bodyPr/>
          <a:lstStyle/>
          <a:p>
            <a:pPr eaLnBrk="1" hangingPunct="1"/>
            <a:r>
              <a:rPr lang="en-US" smtClean="0"/>
              <a:t>Types of CFD codes</a:t>
            </a:r>
          </a:p>
        </p:txBody>
      </p:sp>
      <p:sp>
        <p:nvSpPr>
          <p:cNvPr id="38916" name="Rectangle 4"/>
          <p:cNvSpPr>
            <a:spLocks noGrp="1" noChangeArrowheads="1"/>
          </p:cNvSpPr>
          <p:nvPr>
            <p:ph type="body" idx="1"/>
          </p:nvPr>
        </p:nvSpPr>
        <p:spPr>
          <a:xfrm>
            <a:off x="685800" y="1122363"/>
            <a:ext cx="5029200" cy="2763837"/>
          </a:xfrm>
          <a:noFill/>
        </p:spPr>
        <p:txBody>
          <a:bodyPr/>
          <a:lstStyle/>
          <a:p>
            <a:pPr eaLnBrk="1" hangingPunct="1">
              <a:lnSpc>
                <a:spcPct val="90000"/>
              </a:lnSpc>
              <a:buClr>
                <a:schemeClr val="tx2"/>
              </a:buClr>
              <a:buSzPct val="110000"/>
              <a:buFontTx/>
              <a:buChar char="•"/>
            </a:pPr>
            <a:r>
              <a:rPr lang="en-US" sz="2000" dirty="0" smtClean="0">
                <a:solidFill>
                  <a:srgbClr val="FF0000"/>
                </a:solidFill>
              </a:rPr>
              <a:t>Commercial CFD code</a:t>
            </a:r>
            <a:r>
              <a:rPr lang="en-US" sz="2000" dirty="0" smtClean="0"/>
              <a:t>: FLUENT, Star-CD, CFDRC, CFX/AEA, etc.</a:t>
            </a:r>
          </a:p>
          <a:p>
            <a:pPr eaLnBrk="1" hangingPunct="1">
              <a:lnSpc>
                <a:spcPct val="90000"/>
              </a:lnSpc>
              <a:buClr>
                <a:schemeClr val="tx2"/>
              </a:buClr>
              <a:buSzPct val="110000"/>
              <a:buFontTx/>
              <a:buChar char="•"/>
            </a:pPr>
            <a:r>
              <a:rPr lang="en-US" sz="2000" dirty="0" smtClean="0">
                <a:solidFill>
                  <a:srgbClr val="FF0000"/>
                </a:solidFill>
              </a:rPr>
              <a:t>Research CFD code</a:t>
            </a:r>
            <a:r>
              <a:rPr lang="en-US" sz="2000" dirty="0" smtClean="0"/>
              <a:t>: CFDSHIP-IOWA</a:t>
            </a:r>
          </a:p>
          <a:p>
            <a:pPr eaLnBrk="1" hangingPunct="1">
              <a:lnSpc>
                <a:spcPct val="90000"/>
              </a:lnSpc>
              <a:buClr>
                <a:schemeClr val="tx2"/>
              </a:buClr>
              <a:buSzPct val="110000"/>
              <a:buFontTx/>
              <a:buChar char="•"/>
            </a:pPr>
            <a:r>
              <a:rPr lang="en-US" sz="2000" dirty="0" smtClean="0">
                <a:solidFill>
                  <a:srgbClr val="FF0000"/>
                </a:solidFill>
              </a:rPr>
              <a:t>Public domain software</a:t>
            </a:r>
            <a:r>
              <a:rPr lang="en-US" sz="2000" dirty="0" smtClean="0"/>
              <a:t> (PHI3D, HYDRO, and </a:t>
            </a:r>
            <a:r>
              <a:rPr lang="en-US" sz="2000" dirty="0" err="1" smtClean="0"/>
              <a:t>WinpipeD</a:t>
            </a:r>
            <a:r>
              <a:rPr lang="en-US" sz="2000" dirty="0" smtClean="0"/>
              <a:t>, etc.)</a:t>
            </a:r>
          </a:p>
          <a:p>
            <a:pPr eaLnBrk="1" hangingPunct="1">
              <a:lnSpc>
                <a:spcPct val="90000"/>
              </a:lnSpc>
              <a:buClr>
                <a:schemeClr val="tx2"/>
              </a:buClr>
              <a:buSzPct val="110000"/>
              <a:buFontTx/>
              <a:buChar char="•"/>
            </a:pPr>
            <a:r>
              <a:rPr lang="en-US" sz="2000" dirty="0" smtClean="0"/>
              <a:t>Other CFD software includes the Grid generation software (e.g. </a:t>
            </a:r>
            <a:r>
              <a:rPr lang="en-US" sz="2000" dirty="0" err="1" smtClean="0"/>
              <a:t>Gridgen</a:t>
            </a:r>
            <a:r>
              <a:rPr lang="en-US" sz="2000" dirty="0" smtClean="0"/>
              <a:t>, Gambit) and flow visualization software (e.g. </a:t>
            </a:r>
            <a:r>
              <a:rPr lang="en-US" sz="2000" dirty="0" err="1" smtClean="0"/>
              <a:t>Tecplot</a:t>
            </a:r>
            <a:r>
              <a:rPr lang="en-US" sz="2000" dirty="0" smtClean="0"/>
              <a:t>, </a:t>
            </a:r>
            <a:r>
              <a:rPr lang="en-US" sz="2000" dirty="0" err="1" smtClean="0"/>
              <a:t>FieldView</a:t>
            </a:r>
            <a:r>
              <a:rPr lang="en-US" sz="2000" dirty="0"/>
              <a:t>, </a:t>
            </a:r>
            <a:r>
              <a:rPr lang="en-US" sz="2000" dirty="0" err="1"/>
              <a:t>EnSight</a:t>
            </a:r>
            <a:r>
              <a:rPr lang="en-US" sz="2000" dirty="0"/>
              <a:t>)</a:t>
            </a:r>
            <a:endParaRPr lang="en-US" sz="2000" dirty="0" smtClean="0"/>
          </a:p>
        </p:txBody>
      </p:sp>
      <p:pic>
        <p:nvPicPr>
          <p:cNvPr id="38917" name="Picture 5" descr="Star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76400"/>
            <a:ext cx="198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fluen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28700"/>
            <a:ext cx="25828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8" descr="grid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048000"/>
            <a:ext cx="29257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0" descr="fig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4191000"/>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6" descr="m5512_wav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114800"/>
            <a:ext cx="294005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15"/>
          <p:cNvSpPr txBox="1">
            <a:spLocks noChangeArrowheads="1"/>
          </p:cNvSpPr>
          <p:nvPr/>
        </p:nvSpPr>
        <p:spPr bwMode="auto">
          <a:xfrm>
            <a:off x="2895600" y="6034088"/>
            <a:ext cx="1746250" cy="36671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CFDSHIPIOWA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DF41A6-77DF-40EB-8261-B2D130D6B104}" type="slidenum">
              <a:rPr lang="en-US" sz="1400" smtClean="0"/>
              <a:pPr eaLnBrk="1" hangingPunct="1"/>
              <a:t>29</a:t>
            </a:fld>
            <a:endParaRPr lang="en-US" sz="1400" smtClean="0"/>
          </a:p>
        </p:txBody>
      </p:sp>
      <p:sp>
        <p:nvSpPr>
          <p:cNvPr id="39939" name="Rectangle 2"/>
          <p:cNvSpPr>
            <a:spLocks noGrp="1" noChangeArrowheads="1"/>
          </p:cNvSpPr>
          <p:nvPr>
            <p:ph type="title"/>
          </p:nvPr>
        </p:nvSpPr>
        <p:spPr>
          <a:xfrm>
            <a:off x="457200" y="76200"/>
            <a:ext cx="8382000" cy="533400"/>
          </a:xfrm>
        </p:spPr>
        <p:txBody>
          <a:bodyPr/>
          <a:lstStyle/>
          <a:p>
            <a:pPr eaLnBrk="1" hangingPunct="1"/>
            <a:r>
              <a:rPr lang="en-US" sz="2800" dirty="0" smtClean="0"/>
              <a:t>ANSYS Interface</a:t>
            </a:r>
          </a:p>
        </p:txBody>
      </p:sp>
      <p:sp>
        <p:nvSpPr>
          <p:cNvPr id="39940" name="Text Box 4"/>
          <p:cNvSpPr txBox="1">
            <a:spLocks noChangeArrowheads="1"/>
          </p:cNvSpPr>
          <p:nvPr/>
        </p:nvSpPr>
        <p:spPr bwMode="auto">
          <a:xfrm>
            <a:off x="7467600" y="40386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graphicFrame>
        <p:nvGraphicFramePr>
          <p:cNvPr id="235525" name="Group 5"/>
          <p:cNvGraphicFramePr>
            <a:graphicFrameLocks noGrp="1"/>
          </p:cNvGraphicFramePr>
          <p:nvPr>
            <p:ph sz="half" idx="2"/>
            <p:extLst>
              <p:ext uri="{D42A27DB-BD31-4B8C-83A1-F6EECF244321}">
                <p14:modId xmlns:p14="http://schemas.microsoft.com/office/powerpoint/2010/main" val="3627333954"/>
              </p:ext>
            </p:extLst>
          </p:nvPr>
        </p:nvGraphicFramePr>
        <p:xfrm>
          <a:off x="1066800" y="4191000"/>
          <a:ext cx="6934200" cy="2592388"/>
        </p:xfrm>
        <a:graphic>
          <a:graphicData uri="http://schemas.openxmlformats.org/drawingml/2006/table">
            <a:tbl>
              <a:tblPr/>
              <a:tblGrid>
                <a:gridCol w="3467100"/>
                <a:gridCol w="3467100"/>
              </a:tblGrid>
              <a:tr h="27435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Lab1: Pipe Flow</a:t>
                      </a:r>
                      <a:endParaRPr kumimoji="0" lang="en-US" sz="24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Lab 2: Airfoil Flow</a:t>
                      </a:r>
                      <a:endParaRPr kumimoji="0" lang="en-US" sz="2400" b="0" i="0" u="none" strike="noStrike" cap="none" normalizeH="0" baseline="0" smtClean="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318034">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 Definition of “CFD Process”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 Boundary conditions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 Iterative error</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 Grid error</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 Developing length of laminar and turbulent pipe flows.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6. Verification using AFD</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7. Validation using EFD</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 Boundary conditions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 Effect of viscous/inviscid simulations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 Grid generation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topology, “C” and “O”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Meshes</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4. Effect of angle of</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attack/turbulent models on </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flow field</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 Validation using EFD</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6" marB="45726"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4340638" cy="157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854156"/>
            <a:ext cx="4285202" cy="3003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409382"/>
            <a:ext cx="4340638" cy="147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0708FD-C930-40AE-B544-C4454A392D77}" type="slidenum">
              <a:rPr lang="en-US" sz="1400" smtClean="0"/>
              <a:pPr eaLnBrk="1" hangingPunct="1"/>
              <a:t>3</a:t>
            </a:fld>
            <a:endParaRPr lang="en-US" sz="1400" smtClean="0"/>
          </a:p>
        </p:txBody>
      </p:sp>
      <p:sp>
        <p:nvSpPr>
          <p:cNvPr id="17411" name="Rectangle 2"/>
          <p:cNvSpPr>
            <a:spLocks noGrp="1" noChangeArrowheads="1"/>
          </p:cNvSpPr>
          <p:nvPr>
            <p:ph type="title"/>
          </p:nvPr>
        </p:nvSpPr>
        <p:spPr>
          <a:xfrm>
            <a:off x="685800" y="152400"/>
            <a:ext cx="7772400" cy="762000"/>
          </a:xfrm>
        </p:spPr>
        <p:txBody>
          <a:bodyPr/>
          <a:lstStyle/>
          <a:p>
            <a:pPr eaLnBrk="1" hangingPunct="1"/>
            <a:r>
              <a:rPr lang="en-US" smtClean="0"/>
              <a:t>What is CFD?</a:t>
            </a:r>
          </a:p>
        </p:txBody>
      </p:sp>
      <p:sp>
        <p:nvSpPr>
          <p:cNvPr id="17412" name="Rectangle 3"/>
          <p:cNvSpPr>
            <a:spLocks noGrp="1" noChangeArrowheads="1"/>
          </p:cNvSpPr>
          <p:nvPr>
            <p:ph type="body" idx="1"/>
          </p:nvPr>
        </p:nvSpPr>
        <p:spPr>
          <a:xfrm>
            <a:off x="304800" y="838200"/>
            <a:ext cx="8686800" cy="4114800"/>
          </a:xfrm>
        </p:spPr>
        <p:txBody>
          <a:bodyPr/>
          <a:lstStyle/>
          <a:p>
            <a:pPr marL="533400" indent="-533400" eaLnBrk="1" hangingPunct="1">
              <a:buClr>
                <a:schemeClr val="tx2"/>
              </a:buClr>
              <a:buSzPct val="110000"/>
              <a:buFontTx/>
              <a:buChar char="•"/>
            </a:pPr>
            <a:r>
              <a:rPr lang="en-US" sz="2000" smtClean="0"/>
              <a:t>CFD is the simulation of fluids engineering systems using modeling (mathematical physical problem formulation) and numerical methods (discretization methods, solvers, numerical parameters, and grid generations, etc.)</a:t>
            </a:r>
          </a:p>
          <a:p>
            <a:pPr marL="533400" indent="-533400" eaLnBrk="1" hangingPunct="1">
              <a:buClr>
                <a:schemeClr val="tx2"/>
              </a:buClr>
              <a:buSzPct val="110000"/>
              <a:buFontTx/>
              <a:buChar char="•"/>
            </a:pPr>
            <a:r>
              <a:rPr lang="en-US" sz="2000" smtClean="0"/>
              <a:t>Historically only Analytical Fluid Dynamics (AFD) and Experimental Fluid Dynamics (EFD).</a:t>
            </a:r>
          </a:p>
          <a:p>
            <a:pPr marL="533400" indent="-533400" eaLnBrk="1" hangingPunct="1">
              <a:buClr>
                <a:schemeClr val="tx2"/>
              </a:buClr>
              <a:buSzPct val="110000"/>
              <a:buFontTx/>
              <a:buChar char="•"/>
            </a:pPr>
            <a:r>
              <a:rPr lang="en-US" sz="2000" smtClean="0"/>
              <a:t>CFD made possible by the advent of digital computer and advancing with improvements of computer resources</a:t>
            </a:r>
          </a:p>
          <a:p>
            <a:pPr marL="533400" indent="-533400" eaLnBrk="1" hangingPunct="1">
              <a:buClr>
                <a:schemeClr val="tx2"/>
              </a:buClr>
              <a:buSzPct val="110000"/>
              <a:buFontTx/>
              <a:buNone/>
            </a:pPr>
            <a:r>
              <a:rPr lang="en-US" sz="2000" smtClean="0"/>
              <a:t>      (500 flops, 1947</a:t>
            </a:r>
            <a:r>
              <a:rPr lang="en-US" sz="2000" smtClean="0">
                <a:sym typeface="Wingdings" pitchFamily="2" charset="2"/>
              </a:rPr>
              <a:t>20 teraflops, 2003 1.3 pentaflops, Roadrunner at Las Alamos National Lab, 2009.)</a:t>
            </a:r>
            <a:endParaRPr lang="en-US" sz="2000" smtClean="0"/>
          </a:p>
        </p:txBody>
      </p:sp>
      <p:pic>
        <p:nvPicPr>
          <p:cNvPr id="17413" name="Picture 6" descr="computer-nasa-old-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267200"/>
            <a:ext cx="28194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IBMsuper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91000"/>
            <a:ext cx="29718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AutoShape 9"/>
          <p:cNvSpPr>
            <a:spLocks noChangeArrowheads="1"/>
          </p:cNvSpPr>
          <p:nvPr/>
        </p:nvSpPr>
        <p:spPr bwMode="auto">
          <a:xfrm>
            <a:off x="4038600" y="4953000"/>
            <a:ext cx="1143000" cy="685800"/>
          </a:xfrm>
          <a:prstGeom prst="rightArrow">
            <a:avLst>
              <a:gd name="adj1" fmla="val 50000"/>
              <a:gd name="adj2" fmla="val 41667"/>
            </a:avLst>
          </a:prstGeom>
          <a:solidFill>
            <a:srgbClr val="3333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691274A-B179-4D1F-BAAD-CC44D6C6D071}" type="slidenum">
              <a:rPr lang="en-US" sz="1400" smtClean="0"/>
              <a:pPr eaLnBrk="1" hangingPunct="1"/>
              <a:t>30</a:t>
            </a:fld>
            <a:endParaRPr lang="en-US" sz="1400" smtClean="0"/>
          </a:p>
        </p:txBody>
      </p:sp>
      <p:sp>
        <p:nvSpPr>
          <p:cNvPr id="40963" name="Rectangle 2"/>
          <p:cNvSpPr>
            <a:spLocks noGrp="1" noChangeArrowheads="1"/>
          </p:cNvSpPr>
          <p:nvPr>
            <p:ph type="title"/>
          </p:nvPr>
        </p:nvSpPr>
        <p:spPr>
          <a:xfrm>
            <a:off x="685800" y="381000"/>
            <a:ext cx="7772400" cy="685800"/>
          </a:xfrm>
        </p:spPr>
        <p:txBody>
          <a:bodyPr/>
          <a:lstStyle/>
          <a:p>
            <a:pPr eaLnBrk="1" hangingPunct="1"/>
            <a:r>
              <a:rPr lang="en-US" sz="4000" smtClean="0"/>
              <a:t>CFD process</a:t>
            </a:r>
          </a:p>
        </p:txBody>
      </p:sp>
      <p:sp>
        <p:nvSpPr>
          <p:cNvPr id="40964" name="Rectangle 3"/>
          <p:cNvSpPr>
            <a:spLocks noGrp="1" noChangeArrowheads="1"/>
          </p:cNvSpPr>
          <p:nvPr>
            <p:ph type="body" idx="1"/>
          </p:nvPr>
        </p:nvSpPr>
        <p:spPr>
          <a:xfrm>
            <a:off x="838200" y="1143000"/>
            <a:ext cx="7772400" cy="4953000"/>
          </a:xfrm>
        </p:spPr>
        <p:txBody>
          <a:bodyPr/>
          <a:lstStyle/>
          <a:p>
            <a:pPr eaLnBrk="1" hangingPunct="1">
              <a:lnSpc>
                <a:spcPct val="90000"/>
              </a:lnSpc>
              <a:buClr>
                <a:schemeClr val="tx2"/>
              </a:buClr>
              <a:buSzPct val="110000"/>
              <a:buFontTx/>
              <a:buChar char="•"/>
            </a:pPr>
            <a:r>
              <a:rPr lang="en-US" sz="2000" dirty="0" smtClean="0">
                <a:solidFill>
                  <a:srgbClr val="FF0000"/>
                </a:solidFill>
              </a:rPr>
              <a:t>Purposes</a:t>
            </a:r>
            <a:r>
              <a:rPr lang="en-US" sz="2000" dirty="0" smtClean="0">
                <a:solidFill>
                  <a:srgbClr val="003300"/>
                </a:solidFill>
              </a:rPr>
              <a:t> of CFD codes will be different for different applications: investigation of bubble-fluid interactions for bubbly flows, study of wave induced massively separated flows for free-surface, etc.</a:t>
            </a:r>
          </a:p>
          <a:p>
            <a:pPr eaLnBrk="1" hangingPunct="1">
              <a:lnSpc>
                <a:spcPct val="90000"/>
              </a:lnSpc>
              <a:buClr>
                <a:schemeClr val="tx2"/>
              </a:buClr>
              <a:buSzPct val="110000"/>
              <a:buFontTx/>
              <a:buChar char="•"/>
            </a:pPr>
            <a:r>
              <a:rPr lang="en-US" sz="2000" dirty="0" smtClean="0">
                <a:solidFill>
                  <a:srgbClr val="003300"/>
                </a:solidFill>
              </a:rPr>
              <a:t>Depend on the specific purpose and flow conditions of the problem, different </a:t>
            </a:r>
            <a:r>
              <a:rPr lang="en-US" sz="2000" dirty="0" smtClean="0">
                <a:solidFill>
                  <a:srgbClr val="FF0000"/>
                </a:solidFill>
              </a:rPr>
              <a:t>CFD codes</a:t>
            </a:r>
            <a:r>
              <a:rPr lang="en-US" sz="2000" dirty="0" smtClean="0">
                <a:solidFill>
                  <a:srgbClr val="003300"/>
                </a:solidFill>
              </a:rPr>
              <a:t> can be chosen for different applications (aerospace, marines, combustion, multi-phase flows, etc.)</a:t>
            </a:r>
          </a:p>
          <a:p>
            <a:pPr eaLnBrk="1" hangingPunct="1">
              <a:lnSpc>
                <a:spcPct val="90000"/>
              </a:lnSpc>
              <a:buClr>
                <a:schemeClr val="tx2"/>
              </a:buClr>
              <a:buSzPct val="110000"/>
              <a:buFontTx/>
              <a:buChar char="•"/>
            </a:pPr>
            <a:r>
              <a:rPr lang="en-US" sz="2000" dirty="0" smtClean="0">
                <a:solidFill>
                  <a:srgbClr val="003300"/>
                </a:solidFill>
              </a:rPr>
              <a:t>Once purposes and CFD codes chosen, “</a:t>
            </a:r>
            <a:r>
              <a:rPr lang="en-US" sz="2000" dirty="0" smtClean="0">
                <a:solidFill>
                  <a:srgbClr val="FF0000"/>
                </a:solidFill>
              </a:rPr>
              <a:t>CFD process</a:t>
            </a:r>
            <a:r>
              <a:rPr lang="en-US" sz="2000" dirty="0" smtClean="0">
                <a:solidFill>
                  <a:srgbClr val="003300"/>
                </a:solidFill>
              </a:rPr>
              <a:t>” is the steps to set up the IBVP problem and run the code:</a:t>
            </a:r>
          </a:p>
          <a:p>
            <a:pPr eaLnBrk="1" hangingPunct="1">
              <a:lnSpc>
                <a:spcPct val="90000"/>
              </a:lnSpc>
              <a:buClr>
                <a:schemeClr val="tx2"/>
              </a:buClr>
              <a:buSzPct val="110000"/>
              <a:buFontTx/>
              <a:buNone/>
            </a:pPr>
            <a:r>
              <a:rPr lang="en-US" sz="2800" dirty="0" smtClean="0">
                <a:solidFill>
                  <a:srgbClr val="FF0000"/>
                </a:solidFill>
              </a:rPr>
              <a:t>   </a:t>
            </a:r>
            <a:r>
              <a:rPr lang="en-US" sz="2000" dirty="0" smtClean="0">
                <a:solidFill>
                  <a:srgbClr val="FF0000"/>
                </a:solidFill>
              </a:rPr>
              <a:t>1. Geometry</a:t>
            </a:r>
            <a:endParaRPr lang="en-US" sz="2000" dirty="0" smtClean="0"/>
          </a:p>
          <a:p>
            <a:pPr eaLnBrk="1" hangingPunct="1">
              <a:lnSpc>
                <a:spcPct val="90000"/>
              </a:lnSpc>
              <a:buClr>
                <a:schemeClr val="tx2"/>
              </a:buClr>
              <a:buSzPct val="110000"/>
              <a:buFontTx/>
              <a:buNone/>
            </a:pPr>
            <a:r>
              <a:rPr lang="en-US" sz="2000" dirty="0" smtClean="0">
                <a:solidFill>
                  <a:srgbClr val="FF0000"/>
                </a:solidFill>
              </a:rPr>
              <a:t>    2. Physics (Setup)</a:t>
            </a:r>
            <a:r>
              <a:rPr lang="en-US" sz="2000" dirty="0" smtClean="0"/>
              <a:t> </a:t>
            </a:r>
          </a:p>
          <a:p>
            <a:pPr eaLnBrk="1" hangingPunct="1">
              <a:lnSpc>
                <a:spcPct val="90000"/>
              </a:lnSpc>
              <a:buClr>
                <a:schemeClr val="tx2"/>
              </a:buClr>
              <a:buSzPct val="110000"/>
              <a:buFontTx/>
              <a:buNone/>
            </a:pPr>
            <a:r>
              <a:rPr lang="en-US" sz="2000" dirty="0" smtClean="0">
                <a:solidFill>
                  <a:srgbClr val="FF0000"/>
                </a:solidFill>
              </a:rPr>
              <a:t>    3. Mesh</a:t>
            </a:r>
            <a:r>
              <a:rPr lang="en-US" sz="2000" dirty="0" smtClean="0"/>
              <a:t> </a:t>
            </a:r>
          </a:p>
          <a:p>
            <a:pPr eaLnBrk="1" hangingPunct="1">
              <a:lnSpc>
                <a:spcPct val="90000"/>
              </a:lnSpc>
              <a:buClr>
                <a:schemeClr val="tx2"/>
              </a:buClr>
              <a:buSzPct val="110000"/>
              <a:buFontTx/>
              <a:buNone/>
            </a:pPr>
            <a:r>
              <a:rPr lang="en-US" sz="2000" dirty="0" smtClean="0">
                <a:solidFill>
                  <a:srgbClr val="FF0000"/>
                </a:solidFill>
              </a:rPr>
              <a:t>    4. Solution</a:t>
            </a:r>
            <a:r>
              <a:rPr lang="en-US" sz="2000" dirty="0" smtClean="0"/>
              <a:t> </a:t>
            </a:r>
          </a:p>
          <a:p>
            <a:pPr eaLnBrk="1" hangingPunct="1">
              <a:lnSpc>
                <a:spcPct val="90000"/>
              </a:lnSpc>
              <a:buClr>
                <a:schemeClr val="tx2"/>
              </a:buClr>
              <a:buSzPct val="110000"/>
              <a:buFontTx/>
              <a:buNone/>
            </a:pPr>
            <a:r>
              <a:rPr lang="en-US" sz="2000" dirty="0" smtClean="0">
                <a:solidFill>
                  <a:srgbClr val="FF0000"/>
                </a:solidFill>
              </a:rPr>
              <a:t>    5. Results</a:t>
            </a:r>
            <a:endParaRPr lang="en-US" sz="2000" dirty="0" smtClean="0"/>
          </a:p>
          <a:p>
            <a:pPr eaLnBrk="1" hangingPunct="1">
              <a:lnSpc>
                <a:spcPct val="90000"/>
              </a:lnSpc>
              <a:buClr>
                <a:schemeClr val="tx2"/>
              </a:buClr>
              <a:buSzPct val="110000"/>
              <a:buFontTx/>
              <a:buNone/>
            </a:pPr>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dirty="0" smtClean="0"/>
              <a:t>57:020 Fluid Mechanics</a:t>
            </a:r>
          </a:p>
        </p:txBody>
      </p:sp>
      <p:sp>
        <p:nvSpPr>
          <p:cNvPr id="440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eaLnBrk="1" hangingPunct="1"/>
            <a:fld id="{DB8243ED-C29F-4A7B-A31B-1E1251215520}" type="slidenum">
              <a:rPr lang="en-US" sz="1400"/>
              <a:pPr eaLnBrk="1" hangingPunct="1"/>
              <a:t>31</a:t>
            </a:fld>
            <a:endParaRPr lang="en-US" sz="1400"/>
          </a:p>
        </p:txBody>
      </p:sp>
      <p:sp>
        <p:nvSpPr>
          <p:cNvPr id="44036" name="Rectangle 2"/>
          <p:cNvSpPr>
            <a:spLocks noGrp="1" noChangeArrowheads="1"/>
          </p:cNvSpPr>
          <p:nvPr>
            <p:ph type="title"/>
          </p:nvPr>
        </p:nvSpPr>
        <p:spPr>
          <a:xfrm>
            <a:off x="685800" y="0"/>
            <a:ext cx="7772400" cy="692150"/>
          </a:xfrm>
        </p:spPr>
        <p:txBody>
          <a:bodyPr/>
          <a:lstStyle/>
          <a:p>
            <a:pPr eaLnBrk="1" hangingPunct="1"/>
            <a:r>
              <a:rPr lang="en-US" dirty="0" smtClean="0"/>
              <a:t>CFD Process</a:t>
            </a:r>
          </a:p>
        </p:txBody>
      </p:sp>
      <p:grpSp>
        <p:nvGrpSpPr>
          <p:cNvPr id="44037" name="Group 123"/>
          <p:cNvGrpSpPr>
            <a:grpSpLocks/>
          </p:cNvGrpSpPr>
          <p:nvPr/>
        </p:nvGrpSpPr>
        <p:grpSpPr bwMode="auto">
          <a:xfrm>
            <a:off x="1219200" y="838200"/>
            <a:ext cx="6781800" cy="5274099"/>
            <a:chOff x="756" y="2700"/>
            <a:chExt cx="8640" cy="7020"/>
          </a:xfrm>
        </p:grpSpPr>
        <p:grpSp>
          <p:nvGrpSpPr>
            <p:cNvPr id="44038" name="Group 124"/>
            <p:cNvGrpSpPr>
              <a:grpSpLocks/>
            </p:cNvGrpSpPr>
            <p:nvPr/>
          </p:nvGrpSpPr>
          <p:grpSpPr bwMode="auto">
            <a:xfrm>
              <a:off x="756" y="2700"/>
              <a:ext cx="8640" cy="7020"/>
              <a:chOff x="756" y="2700"/>
              <a:chExt cx="8640" cy="7020"/>
            </a:xfrm>
          </p:grpSpPr>
          <p:sp>
            <p:nvSpPr>
              <p:cNvPr id="44068" name="Text Box 125"/>
              <p:cNvSpPr txBox="1">
                <a:spLocks noChangeArrowheads="1"/>
              </p:cNvSpPr>
              <p:nvPr/>
            </p:nvSpPr>
            <p:spPr bwMode="auto">
              <a:xfrm>
                <a:off x="2556" y="5061"/>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Viscous </a:t>
                </a:r>
                <a:r>
                  <a:rPr lang="en-US" altLang="zh-CN" sz="1000" dirty="0" smtClean="0">
                    <a:ea typeface="SimSun" pitchFamily="2" charset="-122"/>
                  </a:rPr>
                  <a:t>Model</a:t>
                </a:r>
              </a:p>
              <a:p>
                <a:pPr lvl="0"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dirty="0"/>
              </a:p>
            </p:txBody>
          </p:sp>
          <p:sp>
            <p:nvSpPr>
              <p:cNvPr id="44069" name="Text Box 126"/>
              <p:cNvSpPr txBox="1">
                <a:spLocks noChangeArrowheads="1"/>
              </p:cNvSpPr>
              <p:nvPr/>
            </p:nvSpPr>
            <p:spPr bwMode="auto">
              <a:xfrm>
                <a:off x="2556" y="6334"/>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Boundary </a:t>
                </a:r>
                <a:r>
                  <a:rPr lang="en-US" altLang="zh-CN" sz="1000" dirty="0" smtClean="0">
                    <a:ea typeface="SimSun" pitchFamily="2" charset="-122"/>
                  </a:rPr>
                  <a:t>Conditions</a:t>
                </a:r>
              </a:p>
              <a:p>
                <a:pPr lvl="0"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dirty="0"/>
              </a:p>
            </p:txBody>
          </p:sp>
          <p:sp>
            <p:nvSpPr>
              <p:cNvPr id="44070" name="Text Box 127"/>
              <p:cNvSpPr txBox="1">
                <a:spLocks noChangeArrowheads="1"/>
              </p:cNvSpPr>
              <p:nvPr/>
            </p:nvSpPr>
            <p:spPr bwMode="auto">
              <a:xfrm>
                <a:off x="2547" y="7611"/>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Initial </a:t>
                </a:r>
                <a:r>
                  <a:rPr lang="en-US" altLang="zh-CN" sz="1000" dirty="0" smtClean="0">
                    <a:ea typeface="SimSun" pitchFamily="2" charset="-122"/>
                  </a:rPr>
                  <a:t>Conditions</a:t>
                </a:r>
              </a:p>
              <a:p>
                <a:pPr algn="ctr" eaLnBrk="1" hangingPunct="1"/>
                <a:r>
                  <a:rPr lang="en-US" sz="1000" b="1" dirty="0">
                    <a:solidFill>
                      <a:srgbClr val="008000"/>
                    </a:solidFill>
                    <a:ea typeface="SimSun" pitchFamily="2" charset="-122"/>
                  </a:rPr>
                  <a:t>(ANSYS Fluent-Solution)</a:t>
                </a:r>
                <a:endParaRPr lang="en-US" sz="1000" dirty="0">
                  <a:solidFill>
                    <a:srgbClr val="008000"/>
                  </a:solidFill>
                </a:endParaRPr>
              </a:p>
            </p:txBody>
          </p:sp>
          <p:sp>
            <p:nvSpPr>
              <p:cNvPr id="44071" name="Text Box 128"/>
              <p:cNvSpPr txBox="1">
                <a:spLocks noChangeArrowheads="1"/>
              </p:cNvSpPr>
              <p:nvPr/>
            </p:nvSpPr>
            <p:spPr bwMode="auto">
              <a:xfrm>
                <a:off x="6156" y="630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Convergent Limit</a:t>
                </a:r>
              </a:p>
              <a:p>
                <a:pPr lvl="0"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dirty="0"/>
              </a:p>
            </p:txBody>
          </p:sp>
          <p:sp>
            <p:nvSpPr>
              <p:cNvPr id="44072" name="Text Box 129"/>
              <p:cNvSpPr txBox="1">
                <a:spLocks noChangeArrowheads="1"/>
              </p:cNvSpPr>
              <p:nvPr/>
            </p:nvSpPr>
            <p:spPr bwMode="auto">
              <a:xfrm>
                <a:off x="7956" y="7552"/>
                <a:ext cx="1440" cy="929"/>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lvl="0" algn="ctr" eaLnBrk="1" hangingPunct="1"/>
                <a:r>
                  <a:rPr lang="en-US" altLang="zh-CN" sz="1000" dirty="0" smtClean="0">
                    <a:ea typeface="SimSun" pitchFamily="2" charset="-122"/>
                  </a:rPr>
                  <a:t>Contours, Vectors, and Streamlines</a:t>
                </a:r>
              </a:p>
              <a:p>
                <a:pPr lvl="0" algn="ctr" eaLnBrk="1" hangingPunct="1"/>
                <a:r>
                  <a:rPr lang="en-US" sz="1000" b="1" dirty="0" smtClean="0">
                    <a:solidFill>
                      <a:srgbClr val="008000"/>
                    </a:solidFill>
                    <a:ea typeface="SimSun" pitchFamily="2" charset="-122"/>
                  </a:rPr>
                  <a:t>(</a:t>
                </a:r>
                <a:r>
                  <a:rPr lang="en-US" sz="1000" b="1" dirty="0">
                    <a:solidFill>
                      <a:srgbClr val="008000"/>
                    </a:solidFill>
                    <a:ea typeface="SimSun" pitchFamily="2" charset="-122"/>
                  </a:rPr>
                  <a:t>ANSYS Fluent-Results)</a:t>
                </a:r>
                <a:endParaRPr lang="en-US" sz="1000" dirty="0">
                  <a:solidFill>
                    <a:srgbClr val="008000"/>
                  </a:solidFill>
                </a:endParaRPr>
              </a:p>
              <a:p>
                <a:pPr algn="ctr" eaLnBrk="1" hangingPunct="1"/>
                <a:endParaRPr lang="en-US" dirty="0"/>
              </a:p>
            </p:txBody>
          </p:sp>
          <p:sp>
            <p:nvSpPr>
              <p:cNvPr id="44073" name="Text Box 130"/>
              <p:cNvSpPr txBox="1">
                <a:spLocks noChangeArrowheads="1"/>
              </p:cNvSpPr>
              <p:nvPr/>
            </p:nvSpPr>
            <p:spPr bwMode="auto">
              <a:xfrm>
                <a:off x="6156" y="756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Precisions</a:t>
                </a:r>
              </a:p>
              <a:p>
                <a:pPr lvl="0"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dirty="0"/>
              </a:p>
            </p:txBody>
          </p:sp>
          <p:sp>
            <p:nvSpPr>
              <p:cNvPr id="44074" name="Text Box 131"/>
              <p:cNvSpPr txBox="1">
                <a:spLocks noChangeArrowheads="1"/>
              </p:cNvSpPr>
              <p:nvPr/>
            </p:nvSpPr>
            <p:spPr bwMode="auto">
              <a:xfrm>
                <a:off x="6156" y="882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Numerical </a:t>
                </a:r>
                <a:r>
                  <a:rPr lang="en-US" altLang="zh-CN" sz="1000" dirty="0" smtClean="0">
                    <a:ea typeface="SimSun" pitchFamily="2" charset="-122"/>
                  </a:rPr>
                  <a:t>Scheme</a:t>
                </a:r>
              </a:p>
              <a:p>
                <a:pPr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sz="1000" dirty="0"/>
              </a:p>
            </p:txBody>
          </p:sp>
          <p:sp>
            <p:nvSpPr>
              <p:cNvPr id="44077" name="Text Box 134"/>
              <p:cNvSpPr txBox="1">
                <a:spLocks noChangeArrowheads="1"/>
              </p:cNvSpPr>
              <p:nvPr/>
            </p:nvSpPr>
            <p:spPr bwMode="auto">
              <a:xfrm>
                <a:off x="7956" y="630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Verification &amp; Validation</a:t>
                </a:r>
              </a:p>
              <a:p>
                <a:pPr lvl="0"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ctr" eaLnBrk="1" hangingPunct="1"/>
                <a:endParaRPr lang="en-US" dirty="0"/>
              </a:p>
            </p:txBody>
          </p:sp>
          <p:sp>
            <p:nvSpPr>
              <p:cNvPr id="44078" name="Text Box 135"/>
              <p:cNvSpPr txBox="1">
                <a:spLocks noChangeArrowheads="1"/>
              </p:cNvSpPr>
              <p:nvPr/>
            </p:nvSpPr>
            <p:spPr bwMode="auto">
              <a:xfrm>
                <a:off x="7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Geometry</a:t>
                </a:r>
              </a:p>
              <a:p>
                <a:pPr algn="l" eaLnBrk="1" hangingPunct="1"/>
                <a:endParaRPr lang="en-US" dirty="0"/>
              </a:p>
            </p:txBody>
          </p:sp>
          <p:sp>
            <p:nvSpPr>
              <p:cNvPr id="44080" name="Text Box 137"/>
              <p:cNvSpPr txBox="1">
                <a:spLocks noChangeArrowheads="1"/>
              </p:cNvSpPr>
              <p:nvPr/>
            </p:nvSpPr>
            <p:spPr bwMode="auto">
              <a:xfrm>
                <a:off x="7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Geometry Parameters</a:t>
                </a:r>
              </a:p>
              <a:p>
                <a:pPr lvl="0" algn="ctr" eaLnBrk="1" hangingPunct="1"/>
                <a:r>
                  <a:rPr lang="en-US" altLang="zh-CN" sz="1000" b="1" dirty="0">
                    <a:solidFill>
                      <a:srgbClr val="008000"/>
                    </a:solidFill>
                    <a:ea typeface="SimSun" pitchFamily="2" charset="-122"/>
                  </a:rPr>
                  <a:t>(ANSYS Design Modeler)</a:t>
                </a:r>
              </a:p>
              <a:p>
                <a:pPr algn="ctr" eaLnBrk="1" hangingPunct="1"/>
                <a:endParaRPr lang="en-US" dirty="0"/>
              </a:p>
            </p:txBody>
          </p:sp>
          <p:sp>
            <p:nvSpPr>
              <p:cNvPr id="44081" name="Text Box 138"/>
              <p:cNvSpPr txBox="1">
                <a:spLocks noChangeArrowheads="1"/>
              </p:cNvSpPr>
              <p:nvPr/>
            </p:nvSpPr>
            <p:spPr bwMode="auto">
              <a:xfrm>
                <a:off x="25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Physics</a:t>
                </a:r>
              </a:p>
            </p:txBody>
          </p:sp>
          <p:sp>
            <p:nvSpPr>
              <p:cNvPr id="44082" name="Text Box 139"/>
              <p:cNvSpPr txBox="1">
                <a:spLocks noChangeArrowheads="1"/>
              </p:cNvSpPr>
              <p:nvPr/>
            </p:nvSpPr>
            <p:spPr bwMode="auto">
              <a:xfrm>
                <a:off x="43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Mesh</a:t>
                </a:r>
              </a:p>
            </p:txBody>
          </p:sp>
          <p:sp>
            <p:nvSpPr>
              <p:cNvPr id="44083" name="Text Box 140"/>
              <p:cNvSpPr txBox="1">
                <a:spLocks noChangeArrowheads="1"/>
              </p:cNvSpPr>
              <p:nvPr/>
            </p:nvSpPr>
            <p:spPr bwMode="auto">
              <a:xfrm>
                <a:off x="61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Solution</a:t>
                </a:r>
              </a:p>
              <a:p>
                <a:pPr algn="ctr" eaLnBrk="1" hangingPunct="1"/>
                <a:r>
                  <a:rPr lang="en-US" altLang="zh-CN" sz="1200" b="1" dirty="0" smtClean="0">
                    <a:ea typeface="SimSun" pitchFamily="2" charset="-122"/>
                  </a:rPr>
                  <a:t> </a:t>
                </a:r>
                <a:endParaRPr lang="en-US" dirty="0"/>
              </a:p>
            </p:txBody>
          </p:sp>
          <p:sp>
            <p:nvSpPr>
              <p:cNvPr id="44086" name="Text Box 143"/>
              <p:cNvSpPr txBox="1">
                <a:spLocks noChangeArrowheads="1"/>
              </p:cNvSpPr>
              <p:nvPr/>
            </p:nvSpPr>
            <p:spPr bwMode="auto">
              <a:xfrm>
                <a:off x="2556" y="3781"/>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Flow </a:t>
                </a:r>
                <a:r>
                  <a:rPr lang="en-US" altLang="zh-CN" sz="1000" dirty="0" smtClean="0">
                    <a:ea typeface="SimSun" pitchFamily="2" charset="-122"/>
                  </a:rPr>
                  <a:t>properties</a:t>
                </a:r>
              </a:p>
              <a:p>
                <a:pPr lvl="0" algn="ctr" eaLnBrk="1" hangingPunct="1"/>
                <a:r>
                  <a:rPr lang="en-US" sz="1000" b="1" dirty="0">
                    <a:solidFill>
                      <a:srgbClr val="008000"/>
                    </a:solidFill>
                    <a:ea typeface="SimSun" pitchFamily="2" charset="-122"/>
                  </a:rPr>
                  <a:t>(ANSYS Fluent-Setup)</a:t>
                </a:r>
                <a:endParaRPr lang="en-US" sz="1000" dirty="0">
                  <a:solidFill>
                    <a:srgbClr val="008000"/>
                  </a:solidFill>
                </a:endParaRPr>
              </a:p>
              <a:p>
                <a:pPr algn="ctr" eaLnBrk="1" hangingPunct="1"/>
                <a:endParaRPr lang="en-US" dirty="0"/>
              </a:p>
            </p:txBody>
          </p:sp>
          <p:sp>
            <p:nvSpPr>
              <p:cNvPr id="44087" name="Text Box 144"/>
              <p:cNvSpPr txBox="1">
                <a:spLocks noChangeArrowheads="1"/>
              </p:cNvSpPr>
              <p:nvPr/>
            </p:nvSpPr>
            <p:spPr bwMode="auto">
              <a:xfrm>
                <a:off x="43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Unstructured</a:t>
                </a:r>
              </a:p>
              <a:p>
                <a:pPr algn="ctr" eaLnBrk="1" hangingPunct="1"/>
                <a:r>
                  <a:rPr lang="en-US" sz="1000" b="1" dirty="0" smtClean="0">
                    <a:solidFill>
                      <a:srgbClr val="008000"/>
                    </a:solidFill>
                    <a:ea typeface="SimSun" pitchFamily="2" charset="-122"/>
                  </a:rPr>
                  <a:t>(</a:t>
                </a:r>
                <a:r>
                  <a:rPr lang="en-US" sz="1000" b="1" dirty="0">
                    <a:solidFill>
                      <a:srgbClr val="008000"/>
                    </a:solidFill>
                    <a:ea typeface="SimSun" pitchFamily="2" charset="-122"/>
                  </a:rPr>
                  <a:t>ANSYS </a:t>
                </a:r>
                <a:r>
                  <a:rPr lang="en-US" sz="1000" b="1" dirty="0" smtClean="0">
                    <a:solidFill>
                      <a:srgbClr val="008000"/>
                    </a:solidFill>
                    <a:ea typeface="SimSun" pitchFamily="2" charset="-122"/>
                  </a:rPr>
                  <a:t>Mesh)</a:t>
                </a:r>
                <a:endParaRPr lang="en-US" sz="1000" dirty="0">
                  <a:solidFill>
                    <a:srgbClr val="008000"/>
                  </a:solidFill>
                </a:endParaRPr>
              </a:p>
              <a:p>
                <a:pPr algn="ctr" eaLnBrk="1" hangingPunct="1"/>
                <a:endParaRPr lang="en-US" altLang="zh-CN" sz="1000" dirty="0">
                  <a:ea typeface="SimSun" pitchFamily="2" charset="-122"/>
                </a:endParaRPr>
              </a:p>
            </p:txBody>
          </p:sp>
          <p:sp>
            <p:nvSpPr>
              <p:cNvPr id="44088" name="Text Box 145"/>
              <p:cNvSpPr txBox="1">
                <a:spLocks noChangeArrowheads="1"/>
              </p:cNvSpPr>
              <p:nvPr/>
            </p:nvSpPr>
            <p:spPr bwMode="auto">
              <a:xfrm>
                <a:off x="61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Steady/</a:t>
                </a:r>
              </a:p>
              <a:p>
                <a:pPr algn="ctr" eaLnBrk="1" hangingPunct="1"/>
                <a:r>
                  <a:rPr lang="en-US" altLang="zh-CN" sz="1000" dirty="0" smtClean="0">
                    <a:ea typeface="SimSun" pitchFamily="2" charset="-122"/>
                  </a:rPr>
                  <a:t>Unsteady</a:t>
                </a:r>
              </a:p>
              <a:p>
                <a:pPr algn="ctr" eaLnBrk="1" hangingPunct="1"/>
                <a:r>
                  <a:rPr lang="en-US" sz="1000" b="1" dirty="0">
                    <a:solidFill>
                      <a:srgbClr val="008000"/>
                    </a:solidFill>
                    <a:ea typeface="SimSun" pitchFamily="2" charset="-122"/>
                  </a:rPr>
                  <a:t>(ANSYS Fluent</a:t>
                </a:r>
                <a:r>
                  <a:rPr lang="en-US" sz="1000" b="1" dirty="0" smtClean="0">
                    <a:solidFill>
                      <a:srgbClr val="008000"/>
                    </a:solidFill>
                    <a:ea typeface="SimSun" pitchFamily="2" charset="-122"/>
                  </a:rPr>
                  <a:t>-Setup)</a:t>
                </a:r>
                <a:endParaRPr lang="en-US" sz="1000" dirty="0">
                  <a:solidFill>
                    <a:srgbClr val="008000"/>
                  </a:solidFill>
                </a:endParaRPr>
              </a:p>
              <a:p>
                <a:pPr algn="ctr" eaLnBrk="1" hangingPunct="1"/>
                <a:endParaRPr lang="en-US" altLang="zh-CN" sz="1000" dirty="0" smtClean="0">
                  <a:ea typeface="SimSun" pitchFamily="2" charset="-122"/>
                </a:endParaRPr>
              </a:p>
              <a:p>
                <a:pPr algn="ctr" eaLnBrk="1" hangingPunct="1"/>
                <a:endParaRPr lang="en-US" dirty="0"/>
              </a:p>
            </p:txBody>
          </p:sp>
          <p:sp>
            <p:nvSpPr>
              <p:cNvPr id="44089" name="Text Box 146"/>
              <p:cNvSpPr txBox="1">
                <a:spLocks noChangeArrowheads="1"/>
              </p:cNvSpPr>
              <p:nvPr/>
            </p:nvSpPr>
            <p:spPr bwMode="auto">
              <a:xfrm>
                <a:off x="7956" y="378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Forces </a:t>
                </a:r>
                <a:r>
                  <a:rPr lang="en-US" altLang="zh-CN" sz="1000" dirty="0" smtClean="0">
                    <a:ea typeface="SimSun" pitchFamily="2" charset="-122"/>
                  </a:rPr>
                  <a:t>Report</a:t>
                </a:r>
              </a:p>
              <a:p>
                <a:pPr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l" eaLnBrk="1" hangingPunct="1"/>
                <a:endParaRPr lang="en-US" altLang="zh-CN" sz="1000" dirty="0">
                  <a:ea typeface="SimSun" pitchFamily="2" charset="-122"/>
                </a:endParaRPr>
              </a:p>
            </p:txBody>
          </p:sp>
          <p:sp>
            <p:nvSpPr>
              <p:cNvPr id="44090" name="Text Box 147"/>
              <p:cNvSpPr txBox="1">
                <a:spLocks noChangeArrowheads="1"/>
              </p:cNvSpPr>
              <p:nvPr/>
            </p:nvSpPr>
            <p:spPr bwMode="auto">
              <a:xfrm>
                <a:off x="79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XY Plot</a:t>
                </a:r>
              </a:p>
              <a:p>
                <a:pPr lvl="0" algn="ctr" eaLnBrk="1" hangingPunct="1"/>
                <a:r>
                  <a:rPr lang="en-US" sz="1000" b="1" dirty="0">
                    <a:solidFill>
                      <a:srgbClr val="008000"/>
                    </a:solidFill>
                    <a:ea typeface="SimSun" pitchFamily="2" charset="-122"/>
                  </a:rPr>
                  <a:t>(ANSYS Fluent-Results)</a:t>
                </a:r>
                <a:endParaRPr lang="en-US" sz="1000" dirty="0">
                  <a:solidFill>
                    <a:srgbClr val="008000"/>
                  </a:solidFill>
                </a:endParaRPr>
              </a:p>
              <a:p>
                <a:pPr algn="l" eaLnBrk="1" hangingPunct="1"/>
                <a:endParaRPr lang="en-US" dirty="0"/>
              </a:p>
            </p:txBody>
          </p:sp>
          <p:sp>
            <p:nvSpPr>
              <p:cNvPr id="44091" name="Text Box 148"/>
              <p:cNvSpPr txBox="1">
                <a:spLocks noChangeArrowheads="1"/>
              </p:cNvSpPr>
              <p:nvPr/>
            </p:nvSpPr>
            <p:spPr bwMode="auto">
              <a:xfrm>
                <a:off x="7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Domain Shape and </a:t>
                </a:r>
                <a:r>
                  <a:rPr lang="en-US" altLang="zh-CN" sz="1000" dirty="0" smtClean="0">
                    <a:ea typeface="SimSun" pitchFamily="2" charset="-122"/>
                  </a:rPr>
                  <a:t>Size</a:t>
                </a:r>
              </a:p>
              <a:p>
                <a:pPr lvl="0" algn="ctr" eaLnBrk="1" hangingPunct="1"/>
                <a:r>
                  <a:rPr lang="en-US" altLang="zh-CN" sz="1000" b="1" dirty="0">
                    <a:solidFill>
                      <a:srgbClr val="008000"/>
                    </a:solidFill>
                    <a:ea typeface="SimSun" pitchFamily="2" charset="-122"/>
                  </a:rPr>
                  <a:t>(ANSYS Design Modeler)</a:t>
                </a:r>
              </a:p>
              <a:p>
                <a:pPr algn="ctr" eaLnBrk="1" hangingPunct="1"/>
                <a:endParaRPr lang="en-US" dirty="0"/>
              </a:p>
            </p:txBody>
          </p:sp>
          <p:sp>
            <p:nvSpPr>
              <p:cNvPr id="44093" name="Text Box 150"/>
              <p:cNvSpPr txBox="1">
                <a:spLocks noChangeArrowheads="1"/>
              </p:cNvSpPr>
              <p:nvPr/>
            </p:nvSpPr>
            <p:spPr bwMode="auto">
              <a:xfrm>
                <a:off x="43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smtClean="0">
                    <a:ea typeface="SimSun" pitchFamily="2" charset="-122"/>
                  </a:rPr>
                  <a:t>Structured</a:t>
                </a:r>
              </a:p>
              <a:p>
                <a:pPr algn="ctr" eaLnBrk="1" hangingPunct="1"/>
                <a:r>
                  <a:rPr lang="en-US" sz="1000" b="1" dirty="0">
                    <a:solidFill>
                      <a:srgbClr val="008000"/>
                    </a:solidFill>
                    <a:ea typeface="SimSun" pitchFamily="2" charset="-122"/>
                  </a:rPr>
                  <a:t>(ANSYS </a:t>
                </a:r>
                <a:r>
                  <a:rPr lang="en-US" sz="1000" b="1" dirty="0" smtClean="0">
                    <a:solidFill>
                      <a:srgbClr val="008000"/>
                    </a:solidFill>
                    <a:ea typeface="SimSun" pitchFamily="2" charset="-122"/>
                  </a:rPr>
                  <a:t>Mesh)</a:t>
                </a:r>
                <a:endParaRPr lang="en-US" sz="1000" dirty="0">
                  <a:solidFill>
                    <a:srgbClr val="008000"/>
                  </a:solidFill>
                </a:endParaRPr>
              </a:p>
              <a:p>
                <a:pPr algn="ctr" eaLnBrk="1" hangingPunct="1"/>
                <a:endParaRPr lang="en-US" altLang="zh-CN" sz="1000" dirty="0">
                  <a:ea typeface="SimSun" pitchFamily="2" charset="-122"/>
                </a:endParaRPr>
              </a:p>
            </p:txBody>
          </p:sp>
          <p:sp>
            <p:nvSpPr>
              <p:cNvPr id="44094" name="Text Box 151"/>
              <p:cNvSpPr txBox="1">
                <a:spLocks noChangeArrowheads="1"/>
              </p:cNvSpPr>
              <p:nvPr/>
            </p:nvSpPr>
            <p:spPr bwMode="auto">
              <a:xfrm>
                <a:off x="6156" y="5040"/>
                <a:ext cx="1440" cy="9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dirty="0">
                    <a:ea typeface="SimSun" pitchFamily="2" charset="-122"/>
                  </a:rPr>
                  <a:t>Iterations/</a:t>
                </a:r>
              </a:p>
              <a:p>
                <a:pPr algn="ctr" eaLnBrk="1" hangingPunct="1"/>
                <a:r>
                  <a:rPr lang="en-US" altLang="zh-CN" sz="1000" dirty="0" smtClean="0">
                    <a:ea typeface="SimSun" pitchFamily="2" charset="-122"/>
                  </a:rPr>
                  <a:t>Steps</a:t>
                </a:r>
              </a:p>
              <a:p>
                <a:pPr lvl="0" algn="ctr" eaLnBrk="1" hangingPunct="1"/>
                <a:r>
                  <a:rPr lang="en-US" sz="1000" b="1" dirty="0">
                    <a:solidFill>
                      <a:srgbClr val="008000"/>
                    </a:solidFill>
                    <a:ea typeface="SimSun" pitchFamily="2" charset="-122"/>
                  </a:rPr>
                  <a:t>(ANSYS Fluent-Solution)</a:t>
                </a:r>
                <a:endParaRPr lang="en-US" sz="1000" dirty="0">
                  <a:solidFill>
                    <a:srgbClr val="008000"/>
                  </a:solidFill>
                </a:endParaRPr>
              </a:p>
              <a:p>
                <a:pPr algn="ctr" eaLnBrk="1" hangingPunct="1"/>
                <a:endParaRPr lang="en-US" dirty="0"/>
              </a:p>
            </p:txBody>
          </p:sp>
          <p:sp>
            <p:nvSpPr>
              <p:cNvPr id="44096" name="Text Box 153"/>
              <p:cNvSpPr txBox="1">
                <a:spLocks noChangeArrowheads="1"/>
              </p:cNvSpPr>
              <p:nvPr/>
            </p:nvSpPr>
            <p:spPr bwMode="auto">
              <a:xfrm>
                <a:off x="7956" y="2700"/>
                <a:ext cx="1440" cy="720"/>
              </a:xfrm>
              <a:prstGeom prst="rect">
                <a:avLst/>
              </a:prstGeom>
              <a:solidFill>
                <a:srgbClr val="C0C0C0"/>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zh-CN" sz="1000" b="1" dirty="0" smtClean="0">
                    <a:ea typeface="SimSun" pitchFamily="2" charset="-122"/>
                  </a:rPr>
                  <a:t>Results</a:t>
                </a:r>
              </a:p>
              <a:p>
                <a:pPr algn="ctr" eaLnBrk="1" hangingPunct="1"/>
                <a:r>
                  <a:rPr lang="en-US" altLang="zh-CN" sz="1000" b="1" dirty="0" smtClean="0">
                    <a:ea typeface="SimSun" pitchFamily="2" charset="-122"/>
                  </a:rPr>
                  <a:t> </a:t>
                </a:r>
                <a:endParaRPr lang="en-US" sz="1000" dirty="0"/>
              </a:p>
            </p:txBody>
          </p:sp>
        </p:grpSp>
        <p:grpSp>
          <p:nvGrpSpPr>
            <p:cNvPr id="44039" name="Group 154"/>
            <p:cNvGrpSpPr>
              <a:grpSpLocks/>
            </p:cNvGrpSpPr>
            <p:nvPr/>
          </p:nvGrpSpPr>
          <p:grpSpPr bwMode="auto">
            <a:xfrm>
              <a:off x="1476" y="3060"/>
              <a:ext cx="7200" cy="5760"/>
              <a:chOff x="1476" y="3060"/>
              <a:chExt cx="7200" cy="5760"/>
            </a:xfrm>
          </p:grpSpPr>
          <p:sp>
            <p:nvSpPr>
              <p:cNvPr id="44040" name="Line 155"/>
              <p:cNvSpPr>
                <a:spLocks noChangeShapeType="1"/>
              </p:cNvSpPr>
              <p:nvPr/>
            </p:nvSpPr>
            <p:spPr bwMode="auto">
              <a:xfrm>
                <a:off x="50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1" name="Line 156"/>
              <p:cNvSpPr>
                <a:spLocks noChangeShapeType="1"/>
              </p:cNvSpPr>
              <p:nvPr/>
            </p:nvSpPr>
            <p:spPr bwMode="auto">
              <a:xfrm>
                <a:off x="21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2" name="Line 157"/>
              <p:cNvSpPr>
                <a:spLocks noChangeShapeType="1"/>
              </p:cNvSpPr>
              <p:nvPr/>
            </p:nvSpPr>
            <p:spPr bwMode="auto">
              <a:xfrm>
                <a:off x="39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3" name="Line 158"/>
              <p:cNvSpPr>
                <a:spLocks noChangeShapeType="1"/>
              </p:cNvSpPr>
              <p:nvPr/>
            </p:nvSpPr>
            <p:spPr bwMode="auto">
              <a:xfrm>
                <a:off x="57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4" name="Line 159"/>
              <p:cNvSpPr>
                <a:spLocks noChangeShapeType="1"/>
              </p:cNvSpPr>
              <p:nvPr/>
            </p:nvSpPr>
            <p:spPr bwMode="auto">
              <a:xfrm>
                <a:off x="7596" y="3060"/>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5" name="Line 160"/>
              <p:cNvSpPr>
                <a:spLocks noChangeShapeType="1"/>
              </p:cNvSpPr>
              <p:nvPr/>
            </p:nvSpPr>
            <p:spPr bwMode="auto">
              <a:xfrm>
                <a:off x="14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7" name="Line 162"/>
              <p:cNvSpPr>
                <a:spLocks noChangeShapeType="1"/>
              </p:cNvSpPr>
              <p:nvPr/>
            </p:nvSpPr>
            <p:spPr bwMode="auto">
              <a:xfrm>
                <a:off x="32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8" name="Line 163"/>
              <p:cNvSpPr>
                <a:spLocks noChangeShapeType="1"/>
              </p:cNvSpPr>
              <p:nvPr/>
            </p:nvSpPr>
            <p:spPr bwMode="auto">
              <a:xfrm>
                <a:off x="68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9" name="Line 164"/>
              <p:cNvSpPr>
                <a:spLocks noChangeShapeType="1"/>
              </p:cNvSpPr>
              <p:nvPr/>
            </p:nvSpPr>
            <p:spPr bwMode="auto">
              <a:xfrm>
                <a:off x="8676" y="342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1" name="Line 166"/>
              <p:cNvSpPr>
                <a:spLocks noChangeShapeType="1"/>
              </p:cNvSpPr>
              <p:nvPr/>
            </p:nvSpPr>
            <p:spPr bwMode="auto">
              <a:xfrm>
                <a:off x="50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2" name="Line 167"/>
              <p:cNvSpPr>
                <a:spLocks noChangeShapeType="1"/>
              </p:cNvSpPr>
              <p:nvPr/>
            </p:nvSpPr>
            <p:spPr bwMode="auto">
              <a:xfrm>
                <a:off x="68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3" name="Line 168"/>
              <p:cNvSpPr>
                <a:spLocks noChangeShapeType="1"/>
              </p:cNvSpPr>
              <p:nvPr/>
            </p:nvSpPr>
            <p:spPr bwMode="auto">
              <a:xfrm>
                <a:off x="14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5" name="Line 170"/>
              <p:cNvSpPr>
                <a:spLocks noChangeShapeType="1"/>
              </p:cNvSpPr>
              <p:nvPr/>
            </p:nvSpPr>
            <p:spPr bwMode="auto">
              <a:xfrm>
                <a:off x="6876" y="59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6" name="Line 171"/>
              <p:cNvSpPr>
                <a:spLocks noChangeShapeType="1"/>
              </p:cNvSpPr>
              <p:nvPr/>
            </p:nvSpPr>
            <p:spPr bwMode="auto">
              <a:xfrm>
                <a:off x="8676" y="594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7" name="Line 172"/>
              <p:cNvSpPr>
                <a:spLocks noChangeShapeType="1"/>
              </p:cNvSpPr>
              <p:nvPr/>
            </p:nvSpPr>
            <p:spPr bwMode="auto">
              <a:xfrm>
                <a:off x="3276" y="4681"/>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8" name="Line 173"/>
              <p:cNvSpPr>
                <a:spLocks noChangeShapeType="1"/>
              </p:cNvSpPr>
              <p:nvPr/>
            </p:nvSpPr>
            <p:spPr bwMode="auto">
              <a:xfrm>
                <a:off x="3276" y="5974"/>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9" name="Line 174"/>
              <p:cNvSpPr>
                <a:spLocks noChangeShapeType="1"/>
              </p:cNvSpPr>
              <p:nvPr/>
            </p:nvSpPr>
            <p:spPr bwMode="auto">
              <a:xfrm>
                <a:off x="3276" y="7234"/>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0" name="Line 175"/>
              <p:cNvSpPr>
                <a:spLocks noChangeShapeType="1"/>
              </p:cNvSpPr>
              <p:nvPr/>
            </p:nvSpPr>
            <p:spPr bwMode="auto">
              <a:xfrm>
                <a:off x="6876" y="720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1" name="Line 176"/>
              <p:cNvSpPr>
                <a:spLocks noChangeShapeType="1"/>
              </p:cNvSpPr>
              <p:nvPr/>
            </p:nvSpPr>
            <p:spPr bwMode="auto">
              <a:xfrm>
                <a:off x="6876" y="846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2" name="Line 177"/>
              <p:cNvSpPr>
                <a:spLocks noChangeShapeType="1"/>
              </p:cNvSpPr>
              <p:nvPr/>
            </p:nvSpPr>
            <p:spPr bwMode="auto">
              <a:xfrm>
                <a:off x="8676" y="468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4" name="Line 179"/>
              <p:cNvSpPr>
                <a:spLocks noChangeShapeType="1"/>
              </p:cNvSpPr>
              <p:nvPr/>
            </p:nvSpPr>
            <p:spPr bwMode="auto">
              <a:xfrm>
                <a:off x="8676" y="7200"/>
                <a:ext cx="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 name="Rectangle 1"/>
          <p:cNvSpPr/>
          <p:nvPr/>
        </p:nvSpPr>
        <p:spPr>
          <a:xfrm>
            <a:off x="3429000" y="6248400"/>
            <a:ext cx="2353040" cy="246221"/>
          </a:xfrm>
          <a:prstGeom prst="rect">
            <a:avLst/>
          </a:prstGeom>
        </p:spPr>
        <p:txBody>
          <a:bodyPr wrap="none">
            <a:spAutoFit/>
          </a:bodyPr>
          <a:lstStyle/>
          <a:p>
            <a:pPr algn="ctr" eaLnBrk="1" hangingPunct="1"/>
            <a:r>
              <a:rPr lang="en-US" sz="1000" b="1" dirty="0" smtClean="0">
                <a:solidFill>
                  <a:srgbClr val="008000"/>
                </a:solidFill>
                <a:ea typeface="SimSun" pitchFamily="2" charset="-122"/>
              </a:rPr>
              <a:t>Green regions indicate ANSYS modules</a:t>
            </a:r>
            <a:endParaRPr lang="en-US" sz="1000" dirty="0">
              <a:solidFill>
                <a:srgbClr val="008000"/>
              </a:solidFill>
            </a:endParaRPr>
          </a:p>
        </p:txBody>
      </p:sp>
    </p:spTree>
    <p:extLst>
      <p:ext uri="{BB962C8B-B14F-4D97-AF65-F5344CB8AC3E}">
        <p14:creationId xmlns:p14="http://schemas.microsoft.com/office/powerpoint/2010/main" val="4010899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52D6D78-2A30-4797-9AB8-0E820B4D37D3}" type="slidenum">
              <a:rPr lang="en-US" sz="1400" smtClean="0"/>
              <a:pPr eaLnBrk="1" hangingPunct="1"/>
              <a:t>32</a:t>
            </a:fld>
            <a:endParaRPr lang="en-US" sz="1400" smtClean="0"/>
          </a:p>
        </p:txBody>
      </p:sp>
      <p:sp>
        <p:nvSpPr>
          <p:cNvPr id="43011" name="Rectangle 2"/>
          <p:cNvSpPr>
            <a:spLocks noGrp="1" noChangeArrowheads="1"/>
          </p:cNvSpPr>
          <p:nvPr>
            <p:ph type="title"/>
          </p:nvPr>
        </p:nvSpPr>
        <p:spPr>
          <a:xfrm>
            <a:off x="685800" y="457200"/>
            <a:ext cx="7772400" cy="609600"/>
          </a:xfrm>
        </p:spPr>
        <p:txBody>
          <a:bodyPr/>
          <a:lstStyle/>
          <a:p>
            <a:pPr eaLnBrk="1" hangingPunct="1"/>
            <a:r>
              <a:rPr lang="en-US" sz="4000" smtClean="0"/>
              <a:t>Geometry</a:t>
            </a:r>
          </a:p>
        </p:txBody>
      </p:sp>
      <p:sp>
        <p:nvSpPr>
          <p:cNvPr id="43012" name="Rectangle 3"/>
          <p:cNvSpPr>
            <a:spLocks noGrp="1" noChangeArrowheads="1"/>
          </p:cNvSpPr>
          <p:nvPr>
            <p:ph type="body" idx="1"/>
          </p:nvPr>
        </p:nvSpPr>
        <p:spPr>
          <a:xfrm>
            <a:off x="762000" y="1143000"/>
            <a:ext cx="7772400" cy="4876800"/>
          </a:xfrm>
        </p:spPr>
        <p:txBody>
          <a:bodyPr/>
          <a:lstStyle/>
          <a:p>
            <a:pPr eaLnBrk="1" hangingPunct="1">
              <a:buClr>
                <a:schemeClr val="tx2"/>
              </a:buClr>
              <a:buSzPct val="110000"/>
              <a:buFontTx/>
              <a:buChar char="•"/>
            </a:pPr>
            <a:r>
              <a:rPr lang="en-US" sz="2400" dirty="0" smtClean="0"/>
              <a:t>Selection of an appropriate coordinate</a:t>
            </a:r>
          </a:p>
          <a:p>
            <a:pPr eaLnBrk="1" hangingPunct="1">
              <a:buClr>
                <a:schemeClr val="tx2"/>
              </a:buClr>
              <a:buSzPct val="110000"/>
              <a:buFontTx/>
              <a:buChar char="•"/>
            </a:pPr>
            <a:r>
              <a:rPr lang="en-US" sz="2400" dirty="0" smtClean="0"/>
              <a:t>Determine the domain size and shape</a:t>
            </a:r>
          </a:p>
          <a:p>
            <a:pPr eaLnBrk="1" hangingPunct="1">
              <a:buClr>
                <a:schemeClr val="tx2"/>
              </a:buClr>
              <a:buSzPct val="110000"/>
              <a:buFontTx/>
              <a:buChar char="•"/>
            </a:pPr>
            <a:r>
              <a:rPr lang="en-US" sz="2400" dirty="0" smtClean="0"/>
              <a:t>Any simplifications needed? </a:t>
            </a:r>
          </a:p>
          <a:p>
            <a:pPr eaLnBrk="1" hangingPunct="1">
              <a:buClr>
                <a:schemeClr val="tx2"/>
              </a:buClr>
              <a:buSzPct val="110000"/>
              <a:buFontTx/>
              <a:buChar char="•"/>
            </a:pPr>
            <a:r>
              <a:rPr lang="en-US" sz="2400" dirty="0" smtClean="0"/>
              <a:t>What kinds of shapes needed to be used to best resolve the geometry? (lines, circular, ovals, etc.)</a:t>
            </a:r>
          </a:p>
          <a:p>
            <a:pPr eaLnBrk="1" hangingPunct="1">
              <a:buClr>
                <a:schemeClr val="tx2"/>
              </a:buClr>
              <a:buSzPct val="110000"/>
              <a:buFontTx/>
              <a:buChar char="•"/>
            </a:pPr>
            <a:r>
              <a:rPr lang="en-US" sz="2400" dirty="0" smtClean="0"/>
              <a:t>For commercial code, geometry is usually created using commercial software (either separated from the commercial code itself, like Gambit, or combined together, like ANSYS Design Modeler)</a:t>
            </a:r>
          </a:p>
          <a:p>
            <a:pPr eaLnBrk="1" hangingPunct="1">
              <a:buClr>
                <a:schemeClr val="tx2"/>
              </a:buClr>
              <a:buSzPct val="110000"/>
              <a:buFontTx/>
              <a:buChar char="•"/>
            </a:pPr>
            <a:r>
              <a:rPr lang="en-US" sz="2400" dirty="0" smtClean="0"/>
              <a:t>For research code, commercial software (e.g. </a:t>
            </a:r>
            <a:r>
              <a:rPr lang="en-US" sz="2400" dirty="0" err="1" smtClean="0"/>
              <a:t>Gridgen</a:t>
            </a:r>
            <a:r>
              <a:rPr lang="en-US" sz="2400" dirty="0" smtClean="0"/>
              <a:t>) is used.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1BEEA2-33EB-4E46-83D3-AEEDB430F295}" type="slidenum">
              <a:rPr lang="en-US" sz="1400" smtClean="0"/>
              <a:pPr eaLnBrk="1" hangingPunct="1"/>
              <a:t>33</a:t>
            </a:fld>
            <a:endParaRPr lang="en-US" sz="1400" smtClean="0"/>
          </a:p>
        </p:txBody>
      </p:sp>
      <p:sp>
        <p:nvSpPr>
          <p:cNvPr id="44035" name="Rectangle 2"/>
          <p:cNvSpPr>
            <a:spLocks noGrp="1" noChangeArrowheads="1"/>
          </p:cNvSpPr>
          <p:nvPr>
            <p:ph type="title"/>
          </p:nvPr>
        </p:nvSpPr>
        <p:spPr>
          <a:xfrm>
            <a:off x="685800" y="304800"/>
            <a:ext cx="7772400" cy="685800"/>
          </a:xfrm>
        </p:spPr>
        <p:txBody>
          <a:bodyPr/>
          <a:lstStyle/>
          <a:p>
            <a:pPr eaLnBrk="1" hangingPunct="1"/>
            <a:r>
              <a:rPr lang="en-US" sz="4000" smtClean="0"/>
              <a:t>Physics</a:t>
            </a:r>
          </a:p>
        </p:txBody>
      </p:sp>
      <p:sp>
        <p:nvSpPr>
          <p:cNvPr id="44036" name="Rectangle 3"/>
          <p:cNvSpPr>
            <a:spLocks noGrp="1" noChangeArrowheads="1"/>
          </p:cNvSpPr>
          <p:nvPr>
            <p:ph type="body" idx="1"/>
          </p:nvPr>
        </p:nvSpPr>
        <p:spPr>
          <a:xfrm>
            <a:off x="914400" y="1143000"/>
            <a:ext cx="7391400" cy="5029200"/>
          </a:xfrm>
        </p:spPr>
        <p:txBody>
          <a:bodyPr/>
          <a:lstStyle/>
          <a:p>
            <a:pPr marL="533400" indent="-533400" eaLnBrk="1" hangingPunct="1">
              <a:lnSpc>
                <a:spcPct val="80000"/>
              </a:lnSpc>
              <a:buClr>
                <a:schemeClr val="tx2"/>
              </a:buClr>
              <a:buSzPct val="110000"/>
              <a:buFontTx/>
              <a:buChar char="•"/>
            </a:pPr>
            <a:r>
              <a:rPr lang="en-US" sz="2800" dirty="0" smtClean="0"/>
              <a:t>Flow conditions and fluid properties</a:t>
            </a:r>
          </a:p>
          <a:p>
            <a:pPr marL="533400" indent="-533400" eaLnBrk="1" hangingPunct="1">
              <a:lnSpc>
                <a:spcPct val="80000"/>
              </a:lnSpc>
              <a:buClr>
                <a:schemeClr val="tx2"/>
              </a:buClr>
              <a:buSzPct val="110000"/>
              <a:buFontTx/>
              <a:buNone/>
            </a:pPr>
            <a:r>
              <a:rPr lang="en-US" sz="2400" dirty="0" smtClean="0"/>
              <a:t>       1. </a:t>
            </a:r>
            <a:r>
              <a:rPr lang="en-US" sz="2400" b="1" dirty="0" smtClean="0"/>
              <a:t>Flow conditions</a:t>
            </a:r>
            <a:r>
              <a:rPr lang="en-US" sz="2400" dirty="0" smtClean="0"/>
              <a:t>: inviscid, viscous, laminar, or turbulent, etc.</a:t>
            </a:r>
          </a:p>
          <a:p>
            <a:pPr marL="533400" indent="-533400" eaLnBrk="1" hangingPunct="1">
              <a:lnSpc>
                <a:spcPct val="80000"/>
              </a:lnSpc>
              <a:buClr>
                <a:schemeClr val="tx2"/>
              </a:buClr>
              <a:buSzPct val="110000"/>
              <a:buFontTx/>
              <a:buNone/>
            </a:pPr>
            <a:r>
              <a:rPr lang="en-US" sz="2400" dirty="0" smtClean="0"/>
              <a:t>       2. </a:t>
            </a:r>
            <a:r>
              <a:rPr lang="en-US" sz="2400" b="1" dirty="0" smtClean="0"/>
              <a:t>Fluid properties</a:t>
            </a:r>
            <a:r>
              <a:rPr lang="en-US" sz="2400" dirty="0" smtClean="0"/>
              <a:t>: density, viscosity, and </a:t>
            </a:r>
          </a:p>
          <a:p>
            <a:pPr marL="533400" indent="-533400" eaLnBrk="1" hangingPunct="1">
              <a:lnSpc>
                <a:spcPct val="80000"/>
              </a:lnSpc>
              <a:buClr>
                <a:schemeClr val="tx2"/>
              </a:buClr>
              <a:buSzPct val="110000"/>
              <a:buFontTx/>
              <a:buNone/>
            </a:pPr>
            <a:r>
              <a:rPr lang="en-US" sz="2400" dirty="0" smtClean="0"/>
              <a:t>           thermal conductivity, etc.   </a:t>
            </a:r>
          </a:p>
          <a:p>
            <a:pPr marL="914400" lvl="1" indent="-457200" eaLnBrk="1" hangingPunct="1">
              <a:lnSpc>
                <a:spcPct val="80000"/>
              </a:lnSpc>
              <a:buClr>
                <a:schemeClr val="tx2"/>
              </a:buClr>
              <a:buSzPct val="110000"/>
              <a:buFontTx/>
              <a:buNone/>
            </a:pPr>
            <a:r>
              <a:rPr lang="en-US" sz="2400" dirty="0" smtClean="0"/>
              <a:t>  3. Flow conditions and properties usually presented in dimensional form in industrial commercial CFD software, whereas in non-dimensional variables for research codes.</a:t>
            </a:r>
          </a:p>
          <a:p>
            <a:pPr marL="533400" indent="-533400" eaLnBrk="1" hangingPunct="1">
              <a:lnSpc>
                <a:spcPct val="80000"/>
              </a:lnSpc>
              <a:buClr>
                <a:schemeClr val="tx2"/>
              </a:buClr>
              <a:buSzPct val="110000"/>
              <a:buFontTx/>
              <a:buChar char="•"/>
            </a:pPr>
            <a:r>
              <a:rPr lang="en-US" sz="2800" dirty="0" smtClean="0"/>
              <a:t>Selection of models: </a:t>
            </a:r>
            <a:r>
              <a:rPr lang="en-US" sz="2400" dirty="0" smtClean="0"/>
              <a:t>different models usually fixed by codes, options for user to choose</a:t>
            </a:r>
          </a:p>
          <a:p>
            <a:pPr marL="533400" indent="-533400" eaLnBrk="1" hangingPunct="1">
              <a:lnSpc>
                <a:spcPct val="80000"/>
              </a:lnSpc>
              <a:buClr>
                <a:schemeClr val="tx2"/>
              </a:buClr>
              <a:buSzPct val="110000"/>
              <a:buFontTx/>
              <a:buChar char="•"/>
            </a:pPr>
            <a:r>
              <a:rPr lang="en-US" sz="2800" dirty="0" smtClean="0"/>
              <a:t>Initial and Boundary Conditions: </a:t>
            </a:r>
            <a:r>
              <a:rPr lang="en-US" sz="2400" dirty="0" smtClean="0"/>
              <a:t>not fixed by codes, user needs specify them for different applications.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50ABDE-D070-4783-9A87-B87168967D2A}" type="slidenum">
              <a:rPr lang="en-US" sz="1400" smtClean="0"/>
              <a:pPr eaLnBrk="1" hangingPunct="1"/>
              <a:t>34</a:t>
            </a:fld>
            <a:endParaRPr lang="en-US" sz="1400" smtClean="0"/>
          </a:p>
        </p:txBody>
      </p:sp>
      <p:sp>
        <p:nvSpPr>
          <p:cNvPr id="45059" name="Rectangle 2"/>
          <p:cNvSpPr>
            <a:spLocks noGrp="1" noChangeArrowheads="1"/>
          </p:cNvSpPr>
          <p:nvPr>
            <p:ph type="title"/>
          </p:nvPr>
        </p:nvSpPr>
        <p:spPr>
          <a:xfrm>
            <a:off x="685800" y="457200"/>
            <a:ext cx="7772400" cy="615950"/>
          </a:xfrm>
        </p:spPr>
        <p:txBody>
          <a:bodyPr/>
          <a:lstStyle/>
          <a:p>
            <a:pPr eaLnBrk="1" hangingPunct="1"/>
            <a:r>
              <a:rPr lang="en-US" smtClean="0"/>
              <a:t>Mesh</a:t>
            </a:r>
          </a:p>
        </p:txBody>
      </p:sp>
      <p:sp>
        <p:nvSpPr>
          <p:cNvPr id="45060" name="Rectangle 6"/>
          <p:cNvSpPr>
            <a:spLocks noGrp="1" noChangeArrowheads="1"/>
          </p:cNvSpPr>
          <p:nvPr>
            <p:ph type="body" idx="1"/>
          </p:nvPr>
        </p:nvSpPr>
        <p:spPr>
          <a:xfrm>
            <a:off x="914400" y="1219200"/>
            <a:ext cx="7543800" cy="4724400"/>
          </a:xfrm>
          <a:noFill/>
        </p:spPr>
        <p:txBody>
          <a:bodyPr/>
          <a:lstStyle/>
          <a:p>
            <a:pPr eaLnBrk="1" hangingPunct="1">
              <a:buClr>
                <a:schemeClr val="tx2"/>
              </a:buClr>
              <a:buSzPct val="110000"/>
              <a:buFontTx/>
              <a:buChar char="•"/>
            </a:pPr>
            <a:r>
              <a:rPr lang="en-US" sz="2400" dirty="0" smtClean="0"/>
              <a:t>Meshes should be well designed to resolve important flow features which are dependent upon flow condition parameters (e.g., Re), such as the grid refinement inside the wall boundary layer</a:t>
            </a:r>
          </a:p>
          <a:p>
            <a:pPr eaLnBrk="1" hangingPunct="1">
              <a:buClr>
                <a:schemeClr val="tx2"/>
              </a:buClr>
              <a:buSzPct val="110000"/>
              <a:buFontTx/>
              <a:buChar char="•"/>
            </a:pPr>
            <a:r>
              <a:rPr lang="en-US" sz="2400" dirty="0" smtClean="0"/>
              <a:t>Mesh can be </a:t>
            </a:r>
            <a:r>
              <a:rPr lang="en-US" sz="2400" dirty="0" smtClean="0">
                <a:solidFill>
                  <a:srgbClr val="FF0000"/>
                </a:solidFill>
              </a:rPr>
              <a:t>generated</a:t>
            </a:r>
            <a:r>
              <a:rPr lang="en-US" sz="2400" dirty="0" smtClean="0"/>
              <a:t> by either commercial codes (</a:t>
            </a:r>
            <a:r>
              <a:rPr lang="en-US" sz="2400" dirty="0" err="1" smtClean="0"/>
              <a:t>Gridgen</a:t>
            </a:r>
            <a:r>
              <a:rPr lang="en-US" sz="2400" dirty="0" smtClean="0"/>
              <a:t>, Gambit, etc.) or research code (using algebraic vs. PDE based, conformal mapping, etc.)</a:t>
            </a:r>
          </a:p>
          <a:p>
            <a:pPr eaLnBrk="1" hangingPunct="1">
              <a:buClr>
                <a:schemeClr val="tx2"/>
              </a:buClr>
              <a:buSzPct val="110000"/>
              <a:buFontTx/>
              <a:buChar char="•"/>
            </a:pPr>
            <a:r>
              <a:rPr lang="en-US" sz="2400" dirty="0" smtClean="0"/>
              <a:t>The mesh, together with the boundary conditions need to be exported from commercial software in a certain format that can be recognized by the research CFD code or other commercial CFD software.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B7C561-FFBD-466E-9B9C-DBA6C549BAC0}" type="slidenum">
              <a:rPr lang="en-US" sz="1400" smtClean="0"/>
              <a:pPr eaLnBrk="1" hangingPunct="1"/>
              <a:t>35</a:t>
            </a:fld>
            <a:endParaRPr lang="en-US" sz="1400" smtClean="0"/>
          </a:p>
        </p:txBody>
      </p:sp>
      <p:sp>
        <p:nvSpPr>
          <p:cNvPr id="46083" name="Rectangle 2"/>
          <p:cNvSpPr>
            <a:spLocks noGrp="1" noChangeArrowheads="1"/>
          </p:cNvSpPr>
          <p:nvPr>
            <p:ph type="title"/>
          </p:nvPr>
        </p:nvSpPr>
        <p:spPr>
          <a:xfrm>
            <a:off x="1447800" y="381000"/>
            <a:ext cx="5943600" cy="609600"/>
          </a:xfrm>
        </p:spPr>
        <p:txBody>
          <a:bodyPr/>
          <a:lstStyle/>
          <a:p>
            <a:pPr eaLnBrk="1" hangingPunct="1"/>
            <a:r>
              <a:rPr lang="en-US" sz="4000" dirty="0" smtClean="0"/>
              <a:t>Solution </a:t>
            </a:r>
          </a:p>
        </p:txBody>
      </p:sp>
      <p:sp>
        <p:nvSpPr>
          <p:cNvPr id="46084" name="Rectangle 3"/>
          <p:cNvSpPr>
            <a:spLocks noGrp="1" noChangeArrowheads="1"/>
          </p:cNvSpPr>
          <p:nvPr>
            <p:ph type="body" idx="1"/>
          </p:nvPr>
        </p:nvSpPr>
        <p:spPr>
          <a:xfrm>
            <a:off x="762000" y="1371600"/>
            <a:ext cx="7620000" cy="3276600"/>
          </a:xfrm>
        </p:spPr>
        <p:txBody>
          <a:bodyPr/>
          <a:lstStyle/>
          <a:p>
            <a:pPr eaLnBrk="1" hangingPunct="1">
              <a:buClr>
                <a:schemeClr val="tx2"/>
              </a:buClr>
              <a:buSzPct val="110000"/>
              <a:buFontTx/>
              <a:buChar char="•"/>
            </a:pPr>
            <a:r>
              <a:rPr lang="en-US" sz="2400" smtClean="0">
                <a:solidFill>
                  <a:srgbClr val="333300"/>
                </a:solidFill>
              </a:rPr>
              <a:t>Setup appropriate numerical parameters</a:t>
            </a:r>
          </a:p>
          <a:p>
            <a:pPr eaLnBrk="1" hangingPunct="1">
              <a:buClr>
                <a:schemeClr val="tx2"/>
              </a:buClr>
              <a:buSzPct val="110000"/>
              <a:buFontTx/>
              <a:buChar char="•"/>
            </a:pPr>
            <a:r>
              <a:rPr lang="en-US" sz="2400" smtClean="0">
                <a:solidFill>
                  <a:srgbClr val="333300"/>
                </a:solidFill>
              </a:rPr>
              <a:t>Choose appropriate Solvers </a:t>
            </a:r>
          </a:p>
          <a:p>
            <a:pPr eaLnBrk="1" hangingPunct="1">
              <a:buClr>
                <a:schemeClr val="tx2"/>
              </a:buClr>
              <a:buSzPct val="110000"/>
              <a:buFontTx/>
              <a:buChar char="•"/>
            </a:pPr>
            <a:r>
              <a:rPr lang="en-US" sz="2400" smtClean="0">
                <a:solidFill>
                  <a:srgbClr val="333300"/>
                </a:solidFill>
              </a:rPr>
              <a:t>Solution procedure (e.g. incompressible flows)</a:t>
            </a:r>
          </a:p>
          <a:p>
            <a:pPr eaLnBrk="1" hangingPunct="1">
              <a:buClr>
                <a:schemeClr val="tx2"/>
              </a:buClr>
              <a:buSzPct val="110000"/>
              <a:buFontTx/>
              <a:buNone/>
            </a:pPr>
            <a:r>
              <a:rPr lang="en-US" sz="2600" smtClean="0"/>
              <a:t>   Solve the momentum, pressure Poisson equations and get flow field quantities, such as velocity, turbulence intensity, pressure and  integral quantities (lift, drag forces)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56A36F-ADD1-455B-993C-DE87D85D59ED}" type="slidenum">
              <a:rPr lang="en-US" sz="1400" smtClean="0"/>
              <a:pPr eaLnBrk="1" hangingPunct="1"/>
              <a:t>36</a:t>
            </a:fld>
            <a:endParaRPr lang="en-US" sz="1400" smtClean="0"/>
          </a:p>
        </p:txBody>
      </p:sp>
      <p:sp>
        <p:nvSpPr>
          <p:cNvPr id="47107" name="Rectangle 2"/>
          <p:cNvSpPr>
            <a:spLocks noGrp="1" noChangeArrowheads="1"/>
          </p:cNvSpPr>
          <p:nvPr>
            <p:ph type="title"/>
          </p:nvPr>
        </p:nvSpPr>
        <p:spPr>
          <a:xfrm>
            <a:off x="685800" y="381000"/>
            <a:ext cx="7772400" cy="692150"/>
          </a:xfrm>
        </p:spPr>
        <p:txBody>
          <a:bodyPr/>
          <a:lstStyle/>
          <a:p>
            <a:pPr eaLnBrk="1" hangingPunct="1"/>
            <a:r>
              <a:rPr lang="en-US" dirty="0" smtClean="0"/>
              <a:t>Results</a:t>
            </a:r>
          </a:p>
        </p:txBody>
      </p:sp>
      <p:sp>
        <p:nvSpPr>
          <p:cNvPr id="47108" name="Rectangle 3"/>
          <p:cNvSpPr>
            <a:spLocks noGrp="1" noChangeArrowheads="1"/>
          </p:cNvSpPr>
          <p:nvPr>
            <p:ph type="body" idx="1"/>
          </p:nvPr>
        </p:nvSpPr>
        <p:spPr>
          <a:xfrm>
            <a:off x="1066800" y="1219200"/>
            <a:ext cx="6934200" cy="4343400"/>
          </a:xfrm>
        </p:spPr>
        <p:txBody>
          <a:bodyPr/>
          <a:lstStyle/>
          <a:p>
            <a:pPr eaLnBrk="1" hangingPunct="1">
              <a:lnSpc>
                <a:spcPct val="90000"/>
              </a:lnSpc>
              <a:buClr>
                <a:schemeClr val="tx2"/>
              </a:buClr>
              <a:buSzPct val="110000"/>
              <a:buFontTx/>
              <a:buChar char="•"/>
            </a:pPr>
            <a:r>
              <a:rPr lang="en-US" sz="2400" dirty="0" smtClean="0"/>
              <a:t>Time history plots such as the residuals of the velocity, pressure and temperature, etc.</a:t>
            </a:r>
          </a:p>
          <a:p>
            <a:pPr eaLnBrk="1" hangingPunct="1">
              <a:lnSpc>
                <a:spcPct val="90000"/>
              </a:lnSpc>
              <a:buClr>
                <a:schemeClr val="tx2"/>
              </a:buClr>
              <a:buSzPct val="110000"/>
              <a:buFontTx/>
              <a:buChar char="•"/>
            </a:pPr>
            <a:r>
              <a:rPr lang="en-US" sz="2400" dirty="0" smtClean="0"/>
              <a:t>Integral quantities, such as total pressure drop, friction factor (pipe flow), lift and drag coefficients (airfoil flow), etc.</a:t>
            </a:r>
          </a:p>
          <a:p>
            <a:pPr eaLnBrk="1" hangingPunct="1">
              <a:lnSpc>
                <a:spcPct val="90000"/>
              </a:lnSpc>
              <a:buClr>
                <a:schemeClr val="tx2"/>
              </a:buClr>
              <a:buSzPct val="110000"/>
              <a:buFontTx/>
              <a:buChar char="•"/>
            </a:pPr>
            <a:r>
              <a:rPr lang="en-US" sz="2400" dirty="0" smtClean="0"/>
              <a:t>XY plots could present the centerline velocity/pressure distribution, friction factor distribution (pipe flow), pressure coefficient distribution (airfoil flow).</a:t>
            </a:r>
          </a:p>
          <a:p>
            <a:pPr eaLnBrk="1" hangingPunct="1">
              <a:lnSpc>
                <a:spcPct val="90000"/>
              </a:lnSpc>
              <a:buClr>
                <a:schemeClr val="tx2"/>
              </a:buClr>
              <a:buSzPct val="110000"/>
              <a:buFontTx/>
              <a:buChar char="•"/>
            </a:pPr>
            <a:r>
              <a:rPr lang="en-US" sz="2400" dirty="0" smtClean="0"/>
              <a:t>AFD or EFD data can be imported and put on top of the XY plots for validation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3D21618-4D2F-492A-BF47-08E51FB37D09}" type="slidenum">
              <a:rPr lang="en-US" sz="1400" smtClean="0"/>
              <a:pPr eaLnBrk="1" hangingPunct="1"/>
              <a:t>37</a:t>
            </a:fld>
            <a:endParaRPr lang="en-US" sz="1400" smtClean="0"/>
          </a:p>
        </p:txBody>
      </p:sp>
      <p:sp>
        <p:nvSpPr>
          <p:cNvPr id="48131" name="Rectangle 2"/>
          <p:cNvSpPr>
            <a:spLocks noGrp="1" noChangeArrowheads="1"/>
          </p:cNvSpPr>
          <p:nvPr>
            <p:ph type="title"/>
          </p:nvPr>
        </p:nvSpPr>
        <p:spPr>
          <a:xfrm>
            <a:off x="685800" y="381000"/>
            <a:ext cx="7772400" cy="609600"/>
          </a:xfrm>
        </p:spPr>
        <p:txBody>
          <a:bodyPr/>
          <a:lstStyle/>
          <a:p>
            <a:pPr eaLnBrk="1" hangingPunct="1"/>
            <a:r>
              <a:rPr lang="en-US" sz="4000" dirty="0" smtClean="0"/>
              <a:t>Results</a:t>
            </a:r>
          </a:p>
        </p:txBody>
      </p:sp>
      <p:sp>
        <p:nvSpPr>
          <p:cNvPr id="48132" name="Rectangle 3"/>
          <p:cNvSpPr>
            <a:spLocks noGrp="1" noChangeArrowheads="1"/>
          </p:cNvSpPr>
          <p:nvPr>
            <p:ph type="body" idx="1"/>
          </p:nvPr>
        </p:nvSpPr>
        <p:spPr>
          <a:xfrm>
            <a:off x="533400" y="1198563"/>
            <a:ext cx="5791200" cy="3830637"/>
          </a:xfrm>
        </p:spPr>
        <p:txBody>
          <a:bodyPr/>
          <a:lstStyle/>
          <a:p>
            <a:pPr eaLnBrk="1" hangingPunct="1">
              <a:lnSpc>
                <a:spcPct val="90000"/>
              </a:lnSpc>
              <a:buClr>
                <a:schemeClr val="tx2"/>
              </a:buClr>
              <a:buSzPct val="110000"/>
              <a:buFontTx/>
              <a:buChar char="•"/>
            </a:pPr>
            <a:r>
              <a:rPr lang="en-US" sz="2400" smtClean="0"/>
              <a:t>Analysis and visualization</a:t>
            </a:r>
          </a:p>
          <a:p>
            <a:pPr lvl="1" eaLnBrk="1" hangingPunct="1">
              <a:lnSpc>
                <a:spcPct val="90000"/>
              </a:lnSpc>
              <a:buClr>
                <a:srgbClr val="3333FF"/>
              </a:buClr>
              <a:buSzPct val="110000"/>
              <a:buFontTx/>
              <a:buChar char="•"/>
            </a:pPr>
            <a:r>
              <a:rPr lang="en-US" sz="2000" smtClean="0"/>
              <a:t>Calculation of derived variables</a:t>
            </a:r>
          </a:p>
          <a:p>
            <a:pPr lvl="2" eaLnBrk="1" hangingPunct="1">
              <a:lnSpc>
                <a:spcPct val="90000"/>
              </a:lnSpc>
              <a:buSzPct val="80000"/>
              <a:buFont typeface="Wingdings" pitchFamily="2" charset="2"/>
              <a:buChar char="q"/>
            </a:pPr>
            <a:r>
              <a:rPr lang="en-US" sz="2000" smtClean="0"/>
              <a:t>Vorticity</a:t>
            </a:r>
          </a:p>
          <a:p>
            <a:pPr lvl="2" eaLnBrk="1" hangingPunct="1">
              <a:lnSpc>
                <a:spcPct val="90000"/>
              </a:lnSpc>
              <a:buSzPct val="80000"/>
              <a:buFont typeface="Wingdings" pitchFamily="2" charset="2"/>
              <a:buChar char="q"/>
            </a:pPr>
            <a:r>
              <a:rPr lang="en-US" sz="2000" smtClean="0"/>
              <a:t>Wall shear stress </a:t>
            </a:r>
          </a:p>
          <a:p>
            <a:pPr lvl="1" eaLnBrk="1" hangingPunct="1">
              <a:lnSpc>
                <a:spcPct val="90000"/>
              </a:lnSpc>
              <a:buClr>
                <a:srgbClr val="3333FF"/>
              </a:buClr>
              <a:buSzPct val="110000"/>
              <a:buFontTx/>
              <a:buChar char="•"/>
            </a:pPr>
            <a:r>
              <a:rPr lang="en-US" sz="2000" smtClean="0"/>
              <a:t>Calculation of integral parameters:  forces, moments</a:t>
            </a:r>
          </a:p>
          <a:p>
            <a:pPr lvl="1" eaLnBrk="1" hangingPunct="1">
              <a:lnSpc>
                <a:spcPct val="90000"/>
              </a:lnSpc>
              <a:buClr>
                <a:srgbClr val="3333FF"/>
              </a:buClr>
              <a:buSzPct val="110000"/>
              <a:buFontTx/>
              <a:buChar char="•"/>
            </a:pPr>
            <a:r>
              <a:rPr lang="en-US" sz="2000" smtClean="0"/>
              <a:t>Visualization (usually with commercial software)</a:t>
            </a:r>
            <a:endParaRPr lang="en-US" sz="2400" smtClean="0"/>
          </a:p>
          <a:p>
            <a:pPr lvl="2" eaLnBrk="1" hangingPunct="1">
              <a:lnSpc>
                <a:spcPct val="90000"/>
              </a:lnSpc>
              <a:buFont typeface="Wingdings" pitchFamily="2" charset="2"/>
              <a:buChar char="q"/>
            </a:pPr>
            <a:r>
              <a:rPr lang="en-US" sz="2000" smtClean="0"/>
              <a:t>Simple 2D contours</a:t>
            </a:r>
          </a:p>
          <a:p>
            <a:pPr lvl="2" eaLnBrk="1" hangingPunct="1">
              <a:lnSpc>
                <a:spcPct val="90000"/>
              </a:lnSpc>
              <a:buFont typeface="Wingdings" pitchFamily="2" charset="2"/>
              <a:buChar char="q"/>
            </a:pPr>
            <a:r>
              <a:rPr lang="en-US" sz="2000" smtClean="0"/>
              <a:t>3D contour isosurface plots</a:t>
            </a:r>
          </a:p>
          <a:p>
            <a:pPr lvl="2" eaLnBrk="1" hangingPunct="1">
              <a:lnSpc>
                <a:spcPct val="90000"/>
              </a:lnSpc>
              <a:buFont typeface="Wingdings" pitchFamily="2" charset="2"/>
              <a:buChar char="q"/>
            </a:pPr>
            <a:r>
              <a:rPr lang="en-US" sz="2000" smtClean="0"/>
              <a:t>Vector plots and streamlines (streamlines are the lines whose tangent direction is the same as the velocity vectors)</a:t>
            </a:r>
          </a:p>
          <a:p>
            <a:pPr lvl="2" eaLnBrk="1" hangingPunct="1">
              <a:lnSpc>
                <a:spcPct val="90000"/>
              </a:lnSpc>
              <a:buFont typeface="Wingdings" pitchFamily="2" charset="2"/>
              <a:buChar char="q"/>
            </a:pPr>
            <a:r>
              <a:rPr lang="en-US" sz="2000" smtClean="0"/>
              <a:t>Animations </a:t>
            </a:r>
          </a:p>
          <a:p>
            <a:pPr eaLnBrk="1" hangingPunct="1">
              <a:lnSpc>
                <a:spcPct val="90000"/>
              </a:lnSpc>
            </a:pPr>
            <a:endParaRPr lang="en-US" sz="2000" smtClean="0"/>
          </a:p>
        </p:txBody>
      </p:sp>
      <p:pic>
        <p:nvPicPr>
          <p:cNvPr id="48133" name="Picture 7"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48000"/>
            <a:ext cx="2428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descr="scre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57600"/>
            <a:ext cx="3133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8D0AA6-3C58-480C-8FEC-E1A71956203F}" type="slidenum">
              <a:rPr lang="en-US" sz="1400" smtClean="0"/>
              <a:pPr eaLnBrk="1" hangingPunct="1"/>
              <a:t>38</a:t>
            </a:fld>
            <a:endParaRPr lang="en-US" sz="1400" smtClean="0"/>
          </a:p>
        </p:txBody>
      </p:sp>
      <p:sp>
        <p:nvSpPr>
          <p:cNvPr id="5130" name="Rectangle 2"/>
          <p:cNvSpPr>
            <a:spLocks noGrp="1" noChangeArrowheads="1"/>
          </p:cNvSpPr>
          <p:nvPr>
            <p:ph type="title"/>
          </p:nvPr>
        </p:nvSpPr>
        <p:spPr>
          <a:xfrm>
            <a:off x="685800" y="228600"/>
            <a:ext cx="7772400" cy="615950"/>
          </a:xfrm>
        </p:spPr>
        <p:txBody>
          <a:bodyPr/>
          <a:lstStyle/>
          <a:p>
            <a:pPr eaLnBrk="1" hangingPunct="1"/>
            <a:r>
              <a:rPr lang="en-US" sz="3200" dirty="0" smtClean="0"/>
              <a:t>Results (Uncertainty Assessment)</a:t>
            </a:r>
          </a:p>
        </p:txBody>
      </p:sp>
      <p:sp>
        <p:nvSpPr>
          <p:cNvPr id="5131" name="Rectangle 3"/>
          <p:cNvSpPr>
            <a:spLocks noGrp="1" noChangeArrowheads="1"/>
          </p:cNvSpPr>
          <p:nvPr>
            <p:ph type="body" sz="half" idx="1"/>
          </p:nvPr>
        </p:nvSpPr>
        <p:spPr>
          <a:xfrm>
            <a:off x="685800" y="914400"/>
            <a:ext cx="7772400" cy="5410200"/>
          </a:xfrm>
        </p:spPr>
        <p:txBody>
          <a:bodyPr/>
          <a:lstStyle/>
          <a:p>
            <a:pPr eaLnBrk="1" hangingPunct="1">
              <a:lnSpc>
                <a:spcPct val="80000"/>
              </a:lnSpc>
              <a:buClr>
                <a:schemeClr val="tx2"/>
              </a:buClr>
              <a:buSzPct val="110000"/>
              <a:buFontTx/>
              <a:buChar char="•"/>
            </a:pPr>
            <a:r>
              <a:rPr lang="en-US" sz="2400" smtClean="0">
                <a:solidFill>
                  <a:srgbClr val="FF0000"/>
                </a:solidFill>
              </a:rPr>
              <a:t>Simulation error</a:t>
            </a:r>
            <a:r>
              <a:rPr lang="en-US" sz="2400" smtClean="0"/>
              <a:t>: </a:t>
            </a:r>
            <a:r>
              <a:rPr lang="en-US" sz="2000" smtClean="0"/>
              <a:t>the difference between a simulation result S and the truth T (objective reality), assumed composed of additive modeling </a:t>
            </a:r>
            <a:r>
              <a:rPr lang="el-GR" sz="2000" smtClean="0">
                <a:cs typeface="Tahoma" pitchFamily="34" charset="0"/>
              </a:rPr>
              <a:t>δ</a:t>
            </a:r>
            <a:r>
              <a:rPr lang="en-US" sz="2000" baseline="-25000" smtClean="0">
                <a:cs typeface="Tahoma" pitchFamily="34" charset="0"/>
              </a:rPr>
              <a:t>SM</a:t>
            </a:r>
            <a:r>
              <a:rPr lang="en-US" sz="2000" smtClean="0"/>
              <a:t> and numerical </a:t>
            </a:r>
            <a:r>
              <a:rPr lang="el-GR" sz="2000" smtClean="0">
                <a:cs typeface="Tahoma" pitchFamily="34" charset="0"/>
              </a:rPr>
              <a:t>δ</a:t>
            </a:r>
            <a:r>
              <a:rPr lang="en-US" sz="2000" baseline="-25000" smtClean="0">
                <a:cs typeface="Tahoma" pitchFamily="34" charset="0"/>
              </a:rPr>
              <a:t>SN</a:t>
            </a:r>
            <a:r>
              <a:rPr lang="en-US" sz="2000" smtClean="0">
                <a:cs typeface="Tahoma" pitchFamily="34" charset="0"/>
              </a:rPr>
              <a:t> </a:t>
            </a:r>
            <a:r>
              <a:rPr lang="en-US" sz="2000" smtClean="0"/>
              <a:t>errors:</a:t>
            </a:r>
            <a:r>
              <a:rPr lang="en-US" sz="2400" smtClean="0"/>
              <a:t> </a:t>
            </a:r>
          </a:p>
          <a:p>
            <a:pPr eaLnBrk="1" hangingPunct="1">
              <a:lnSpc>
                <a:spcPct val="80000"/>
              </a:lnSpc>
              <a:buClr>
                <a:schemeClr val="tx2"/>
              </a:buClr>
              <a:buSzPct val="110000"/>
              <a:buFontTx/>
              <a:buChar char="•"/>
            </a:pPr>
            <a:endParaRPr lang="en-US" sz="1600" smtClean="0">
              <a:solidFill>
                <a:srgbClr val="FF0000"/>
              </a:solidFill>
            </a:endParaRPr>
          </a:p>
          <a:p>
            <a:pPr eaLnBrk="1" hangingPunct="1">
              <a:lnSpc>
                <a:spcPct val="80000"/>
              </a:lnSpc>
              <a:buClr>
                <a:schemeClr val="tx2"/>
              </a:buClr>
              <a:buSzPct val="110000"/>
              <a:buFontTx/>
              <a:buNone/>
            </a:pPr>
            <a:r>
              <a:rPr lang="en-US" sz="1800" smtClean="0">
                <a:solidFill>
                  <a:srgbClr val="003300"/>
                </a:solidFill>
              </a:rPr>
              <a:t>       Error:                                            Uncertainty: </a:t>
            </a:r>
          </a:p>
          <a:p>
            <a:pPr eaLnBrk="1" hangingPunct="1">
              <a:lnSpc>
                <a:spcPct val="80000"/>
              </a:lnSpc>
              <a:buClr>
                <a:schemeClr val="tx2"/>
              </a:buClr>
              <a:buSzPct val="110000"/>
              <a:buFontTx/>
              <a:buChar char="•"/>
            </a:pPr>
            <a:r>
              <a:rPr lang="en-US" sz="2400" smtClean="0">
                <a:solidFill>
                  <a:srgbClr val="FF0000"/>
                </a:solidFill>
              </a:rPr>
              <a:t>Verification</a:t>
            </a:r>
            <a:r>
              <a:rPr lang="en-US" sz="2400" smtClean="0"/>
              <a:t>: </a:t>
            </a:r>
            <a:r>
              <a:rPr lang="en-US" sz="2000" smtClean="0"/>
              <a:t>process for assessing simulation numerical uncertainties </a:t>
            </a:r>
            <a:r>
              <a:rPr lang="en-US" sz="2000" i="1" smtClean="0"/>
              <a:t>U</a:t>
            </a:r>
            <a:r>
              <a:rPr lang="en-US" sz="2000" i="1" baseline="-25000" smtClean="0"/>
              <a:t>SN</a:t>
            </a:r>
            <a:r>
              <a:rPr lang="en-US" sz="2000" smtClean="0"/>
              <a:t> and, when conditions permit, estimating the sign and magnitude Delta </a:t>
            </a:r>
            <a:r>
              <a:rPr lang="el-GR" sz="2000" smtClean="0">
                <a:cs typeface="Tahoma" pitchFamily="34" charset="0"/>
              </a:rPr>
              <a:t>δ</a:t>
            </a:r>
            <a:r>
              <a:rPr lang="en-US" sz="2000" baseline="30000" smtClean="0">
                <a:cs typeface="Tahoma" pitchFamily="34" charset="0"/>
              </a:rPr>
              <a:t>*</a:t>
            </a:r>
            <a:r>
              <a:rPr lang="en-US" sz="2000" baseline="-25000" smtClean="0"/>
              <a:t>SN</a:t>
            </a:r>
            <a:r>
              <a:rPr lang="en-US" sz="2000" smtClean="0"/>
              <a:t> of the simulation numerical error itself and the uncertainties in that error estimate U</a:t>
            </a:r>
            <a:r>
              <a:rPr lang="en-US" sz="2000" baseline="-25000" smtClean="0"/>
              <a:t>SN</a:t>
            </a:r>
          </a:p>
          <a:p>
            <a:pPr eaLnBrk="1" hangingPunct="1">
              <a:lnSpc>
                <a:spcPct val="80000"/>
              </a:lnSpc>
              <a:buClr>
                <a:schemeClr val="tx2"/>
              </a:buClr>
              <a:buSzPct val="110000"/>
              <a:buFontTx/>
              <a:buChar char="•"/>
            </a:pPr>
            <a:endParaRPr lang="en-US" sz="2000" smtClean="0"/>
          </a:p>
          <a:p>
            <a:pPr eaLnBrk="1" hangingPunct="1">
              <a:lnSpc>
                <a:spcPct val="80000"/>
              </a:lnSpc>
              <a:buClr>
                <a:schemeClr val="tx2"/>
              </a:buClr>
              <a:buSzPct val="110000"/>
              <a:buFontTx/>
              <a:buChar char="•"/>
            </a:pPr>
            <a:endParaRPr lang="en-US" sz="2400" smtClean="0"/>
          </a:p>
          <a:p>
            <a:pPr eaLnBrk="1" hangingPunct="1">
              <a:lnSpc>
                <a:spcPct val="80000"/>
              </a:lnSpc>
              <a:buClr>
                <a:schemeClr val="tx2"/>
              </a:buClr>
              <a:buSzPct val="110000"/>
              <a:buFontTx/>
              <a:buNone/>
            </a:pPr>
            <a:r>
              <a:rPr lang="en-US" sz="1200" i="1" smtClean="0">
                <a:solidFill>
                  <a:srgbClr val="003300"/>
                </a:solidFill>
              </a:rPr>
              <a:t>I: Iterative, G : Grid, T: Time step, P: Input parameters</a:t>
            </a:r>
          </a:p>
          <a:p>
            <a:pPr eaLnBrk="1" hangingPunct="1">
              <a:lnSpc>
                <a:spcPct val="80000"/>
              </a:lnSpc>
              <a:buClr>
                <a:schemeClr val="tx2"/>
              </a:buClr>
              <a:buSzPct val="110000"/>
              <a:buFontTx/>
              <a:buChar char="•"/>
            </a:pPr>
            <a:r>
              <a:rPr lang="en-US" sz="2400" smtClean="0">
                <a:solidFill>
                  <a:srgbClr val="FF0000"/>
                </a:solidFill>
              </a:rPr>
              <a:t>Validation</a:t>
            </a:r>
            <a:r>
              <a:rPr lang="en-US" sz="2400" smtClean="0"/>
              <a:t>: </a:t>
            </a:r>
            <a:r>
              <a:rPr lang="en-US" sz="2000" smtClean="0"/>
              <a:t>process for assessing simulation modeling uncertainty </a:t>
            </a:r>
            <a:r>
              <a:rPr lang="en-US" sz="2000" i="1" smtClean="0"/>
              <a:t>U</a:t>
            </a:r>
            <a:r>
              <a:rPr lang="en-US" sz="2000" i="1" baseline="-25000" smtClean="0"/>
              <a:t>SM</a:t>
            </a:r>
            <a:r>
              <a:rPr lang="en-US" sz="2000" smtClean="0"/>
              <a:t> by using benchmark experimental data and, when conditions permit, estimating the sign and magnitude of the modeling error </a:t>
            </a:r>
            <a:r>
              <a:rPr lang="el-GR" sz="2000" i="1" smtClean="0">
                <a:cs typeface="Tahoma" pitchFamily="34" charset="0"/>
              </a:rPr>
              <a:t>δ</a:t>
            </a:r>
            <a:r>
              <a:rPr lang="en-US" sz="2000" i="1" baseline="-25000" smtClean="0"/>
              <a:t>SM</a:t>
            </a:r>
            <a:r>
              <a:rPr lang="en-US" sz="2000" smtClean="0"/>
              <a:t> itself.</a:t>
            </a:r>
          </a:p>
          <a:p>
            <a:pPr eaLnBrk="1" hangingPunct="1">
              <a:lnSpc>
                <a:spcPct val="80000"/>
              </a:lnSpc>
              <a:buClr>
                <a:schemeClr val="tx2"/>
              </a:buClr>
              <a:buSzPct val="110000"/>
              <a:buFontTx/>
              <a:buChar char="•"/>
            </a:pPr>
            <a:endParaRPr lang="en-US" sz="2000" smtClean="0"/>
          </a:p>
          <a:p>
            <a:pPr eaLnBrk="1" hangingPunct="1">
              <a:lnSpc>
                <a:spcPct val="80000"/>
              </a:lnSpc>
              <a:buClr>
                <a:schemeClr val="tx2"/>
              </a:buClr>
              <a:buSzPct val="110000"/>
              <a:buFontTx/>
              <a:buChar char="•"/>
            </a:pPr>
            <a:endParaRPr lang="en-US" sz="2000" smtClean="0"/>
          </a:p>
          <a:p>
            <a:pPr eaLnBrk="1" hangingPunct="1">
              <a:lnSpc>
                <a:spcPct val="80000"/>
              </a:lnSpc>
              <a:buClr>
                <a:schemeClr val="tx2"/>
              </a:buClr>
              <a:buSzPct val="110000"/>
              <a:buFontTx/>
              <a:buNone/>
            </a:pPr>
            <a:r>
              <a:rPr lang="en-US" sz="1400" i="1" smtClean="0">
                <a:solidFill>
                  <a:srgbClr val="003300"/>
                </a:solidFill>
              </a:rPr>
              <a:t>D</a:t>
            </a:r>
            <a:r>
              <a:rPr lang="en-US" sz="1400" smtClean="0">
                <a:solidFill>
                  <a:srgbClr val="003300"/>
                </a:solidFill>
              </a:rPr>
              <a:t>: EFD Data; </a:t>
            </a:r>
            <a:r>
              <a:rPr lang="en-US" sz="1400" i="1" smtClean="0">
                <a:solidFill>
                  <a:srgbClr val="003300"/>
                </a:solidFill>
              </a:rPr>
              <a:t>U</a:t>
            </a:r>
            <a:r>
              <a:rPr lang="en-US" sz="1400" i="1" baseline="-25000" smtClean="0">
                <a:solidFill>
                  <a:srgbClr val="003300"/>
                </a:solidFill>
              </a:rPr>
              <a:t>V</a:t>
            </a:r>
            <a:r>
              <a:rPr lang="en-US" sz="1400" smtClean="0">
                <a:solidFill>
                  <a:srgbClr val="003300"/>
                </a:solidFill>
              </a:rPr>
              <a:t>: Validation Uncertainty</a:t>
            </a:r>
          </a:p>
        </p:txBody>
      </p:sp>
      <p:graphicFrame>
        <p:nvGraphicFramePr>
          <p:cNvPr id="5122" name="Object 7"/>
          <p:cNvGraphicFramePr>
            <a:graphicFrameLocks noGrp="1" noChangeAspect="1"/>
          </p:cNvGraphicFramePr>
          <p:nvPr>
            <p:ph sz="quarter" idx="2"/>
          </p:nvPr>
        </p:nvGraphicFramePr>
        <p:xfrm>
          <a:off x="2047875" y="1997075"/>
          <a:ext cx="2590800" cy="395288"/>
        </p:xfrm>
        <a:graphic>
          <a:graphicData uri="http://schemas.openxmlformats.org/presentationml/2006/ole">
            <mc:AlternateContent xmlns:mc="http://schemas.openxmlformats.org/markup-compatibility/2006">
              <mc:Choice xmlns:v="urn:schemas-microsoft-com:vml" Requires="v">
                <p:oleObj spid="_x0000_s5471" name="Equation" r:id="rId3" imgW="1498320" imgH="228600" progId="Equation.3">
                  <p:embed/>
                </p:oleObj>
              </mc:Choice>
              <mc:Fallback>
                <p:oleObj name="Equation" r:id="rId3" imgW="1498320" imgH="228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1997075"/>
                        <a:ext cx="259080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9"/>
          <p:cNvGraphicFramePr>
            <a:graphicFrameLocks noGrp="1" noChangeAspect="1"/>
          </p:cNvGraphicFramePr>
          <p:nvPr>
            <p:ph sz="quarter" idx="3"/>
          </p:nvPr>
        </p:nvGraphicFramePr>
        <p:xfrm>
          <a:off x="6400800" y="1971675"/>
          <a:ext cx="1828800" cy="439738"/>
        </p:xfrm>
        <a:graphic>
          <a:graphicData uri="http://schemas.openxmlformats.org/presentationml/2006/ole">
            <mc:AlternateContent xmlns:mc="http://schemas.openxmlformats.org/markup-compatibility/2006">
              <mc:Choice xmlns:v="urn:schemas-microsoft-com:vml" Requires="v">
                <p:oleObj spid="_x0000_s5472" name="Equation" r:id="rId5" imgW="1002960" imgH="241200" progId="Equation.3">
                  <p:embed/>
                </p:oleObj>
              </mc:Choice>
              <mc:Fallback>
                <p:oleObj name="Equation" r:id="rId5" imgW="1002960" imgH="2412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971675"/>
                        <a:ext cx="182880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2" name="Text Box 11"/>
          <p:cNvSpPr txBox="1">
            <a:spLocks noChangeArrowheads="1"/>
          </p:cNvSpPr>
          <p:nvPr/>
        </p:nvSpPr>
        <p:spPr bwMode="auto">
          <a:xfrm>
            <a:off x="1241425" y="3886200"/>
            <a:ext cx="119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graphicFrame>
        <p:nvGraphicFramePr>
          <p:cNvPr id="5124" name="Object 13"/>
          <p:cNvGraphicFramePr>
            <a:graphicFrameLocks noChangeAspect="1"/>
          </p:cNvGraphicFramePr>
          <p:nvPr/>
        </p:nvGraphicFramePr>
        <p:xfrm>
          <a:off x="1143000" y="3352800"/>
          <a:ext cx="3581400" cy="735013"/>
        </p:xfrm>
        <a:graphic>
          <a:graphicData uri="http://schemas.openxmlformats.org/presentationml/2006/ole">
            <mc:AlternateContent xmlns:mc="http://schemas.openxmlformats.org/markup-compatibility/2006">
              <mc:Choice xmlns:v="urn:schemas-microsoft-com:vml" Requires="v">
                <p:oleObj spid="_x0000_s5473" name="Equation" r:id="rId7" imgW="2171520" imgH="444240" progId="Equation.3">
                  <p:embed/>
                </p:oleObj>
              </mc:Choice>
              <mc:Fallback>
                <p:oleObj name="Equation" r:id="rId7" imgW="2171520" imgH="44424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352800"/>
                        <a:ext cx="35814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14"/>
          <p:cNvGraphicFramePr>
            <a:graphicFrameLocks noChangeAspect="1"/>
          </p:cNvGraphicFramePr>
          <p:nvPr/>
        </p:nvGraphicFramePr>
        <p:xfrm>
          <a:off x="4953000" y="3581400"/>
          <a:ext cx="2743200" cy="390525"/>
        </p:xfrm>
        <a:graphic>
          <a:graphicData uri="http://schemas.openxmlformats.org/presentationml/2006/ole">
            <mc:AlternateContent xmlns:mc="http://schemas.openxmlformats.org/markup-compatibility/2006">
              <mc:Choice xmlns:v="urn:schemas-microsoft-com:vml" Requires="v">
                <p:oleObj spid="_x0000_s5474" name="Equation" r:id="rId9" imgW="1574640" imgH="241200" progId="Equation.3">
                  <p:embed/>
                </p:oleObj>
              </mc:Choice>
              <mc:Fallback>
                <p:oleObj name="Equation" r:id="rId9" imgW="1574640" imgH="2412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3581400"/>
                        <a:ext cx="274320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6" name="Object 15"/>
          <p:cNvGraphicFramePr>
            <a:graphicFrameLocks noChangeAspect="1"/>
          </p:cNvGraphicFramePr>
          <p:nvPr/>
        </p:nvGraphicFramePr>
        <p:xfrm>
          <a:off x="1525588" y="5410200"/>
          <a:ext cx="3351212" cy="427038"/>
        </p:xfrm>
        <a:graphic>
          <a:graphicData uri="http://schemas.openxmlformats.org/presentationml/2006/ole">
            <mc:AlternateContent xmlns:mc="http://schemas.openxmlformats.org/markup-compatibility/2006">
              <mc:Choice xmlns:v="urn:schemas-microsoft-com:vml" Requires="v">
                <p:oleObj spid="_x0000_s5475" name="Equation" r:id="rId11" imgW="1790640" imgH="228600" progId="Equation.3">
                  <p:embed/>
                </p:oleObj>
              </mc:Choice>
              <mc:Fallback>
                <p:oleObj name="Equation" r:id="rId11" imgW="1790640" imgH="2286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5588" y="5410200"/>
                        <a:ext cx="3351212"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7" name="Object 16"/>
          <p:cNvGraphicFramePr>
            <a:graphicFrameLocks noChangeAspect="1"/>
          </p:cNvGraphicFramePr>
          <p:nvPr/>
        </p:nvGraphicFramePr>
        <p:xfrm>
          <a:off x="5830888" y="5334000"/>
          <a:ext cx="1636712" cy="390525"/>
        </p:xfrm>
        <a:graphic>
          <a:graphicData uri="http://schemas.openxmlformats.org/presentationml/2006/ole">
            <mc:AlternateContent xmlns:mc="http://schemas.openxmlformats.org/markup-compatibility/2006">
              <mc:Choice xmlns:v="urn:schemas-microsoft-com:vml" Requires="v">
                <p:oleObj spid="_x0000_s5476" name="Equation" r:id="rId13" imgW="939600" imgH="241200" progId="Equation.3">
                  <p:embed/>
                </p:oleObj>
              </mc:Choice>
              <mc:Fallback>
                <p:oleObj name="Equation" r:id="rId13" imgW="939600" imgH="241200"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30888" y="5334000"/>
                        <a:ext cx="1636712"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3" name="Rectangle 18"/>
          <p:cNvSpPr>
            <a:spLocks noChangeArrowheads="1"/>
          </p:cNvSpPr>
          <p:nvPr/>
        </p:nvSpPr>
        <p:spPr bwMode="auto">
          <a:xfrm>
            <a:off x="4933950" y="5791200"/>
            <a:ext cx="3505200" cy="3810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5128" name="Object 19"/>
          <p:cNvGraphicFramePr>
            <a:graphicFrameLocks noChangeAspect="1"/>
          </p:cNvGraphicFramePr>
          <p:nvPr/>
        </p:nvGraphicFramePr>
        <p:xfrm>
          <a:off x="5048250" y="5772150"/>
          <a:ext cx="914400" cy="441325"/>
        </p:xfrm>
        <a:graphic>
          <a:graphicData uri="http://schemas.openxmlformats.org/presentationml/2006/ole">
            <mc:AlternateContent xmlns:mc="http://schemas.openxmlformats.org/markup-compatibility/2006">
              <mc:Choice xmlns:v="urn:schemas-microsoft-com:vml" Requires="v">
                <p:oleObj spid="_x0000_s5477" name="Equation" r:id="rId15" imgW="533169" imgH="253890" progId="Equation.3">
                  <p:embed/>
                </p:oleObj>
              </mc:Choice>
              <mc:Fallback>
                <p:oleObj name="Equation" r:id="rId15" imgW="533169" imgH="253890"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48250" y="5772150"/>
                        <a:ext cx="9144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4" name="Text Box 21"/>
          <p:cNvSpPr txBox="1">
            <a:spLocks noChangeArrowheads="1"/>
          </p:cNvSpPr>
          <p:nvPr/>
        </p:nvSpPr>
        <p:spPr bwMode="auto">
          <a:xfrm>
            <a:off x="6248400" y="5791200"/>
            <a:ext cx="2219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Validation achieved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FAA0182-FDAB-4A7F-89B0-7F9CF85EB184}" type="slidenum">
              <a:rPr lang="en-US" sz="1400" smtClean="0"/>
              <a:pPr eaLnBrk="1" hangingPunct="1"/>
              <a:t>39</a:t>
            </a:fld>
            <a:endParaRPr lang="en-US" sz="1400" smtClean="0"/>
          </a:p>
        </p:txBody>
      </p:sp>
      <p:sp>
        <p:nvSpPr>
          <p:cNvPr id="6154" name="Rectangle 2"/>
          <p:cNvSpPr>
            <a:spLocks noGrp="1" noChangeArrowheads="1"/>
          </p:cNvSpPr>
          <p:nvPr>
            <p:ph type="title"/>
          </p:nvPr>
        </p:nvSpPr>
        <p:spPr>
          <a:xfrm>
            <a:off x="685800" y="152400"/>
            <a:ext cx="7772400" cy="609600"/>
          </a:xfrm>
        </p:spPr>
        <p:txBody>
          <a:bodyPr/>
          <a:lstStyle/>
          <a:p>
            <a:pPr eaLnBrk="1" hangingPunct="1"/>
            <a:r>
              <a:rPr lang="en-US" sz="3600" dirty="0" smtClean="0"/>
              <a:t>Results (UA, Verification)</a:t>
            </a:r>
          </a:p>
        </p:txBody>
      </p:sp>
      <p:sp>
        <p:nvSpPr>
          <p:cNvPr id="6155" name="Rectangle 3"/>
          <p:cNvSpPr>
            <a:spLocks noGrp="1" noChangeArrowheads="1"/>
          </p:cNvSpPr>
          <p:nvPr>
            <p:ph type="body" sz="half" idx="1"/>
          </p:nvPr>
        </p:nvSpPr>
        <p:spPr>
          <a:xfrm>
            <a:off x="685800" y="838200"/>
            <a:ext cx="7467600" cy="4572000"/>
          </a:xfrm>
          <a:noFill/>
        </p:spPr>
        <p:txBody>
          <a:bodyPr/>
          <a:lstStyle/>
          <a:p>
            <a:pPr eaLnBrk="1" hangingPunct="1">
              <a:buClr>
                <a:schemeClr val="tx2"/>
              </a:buClr>
              <a:buSzPct val="110000"/>
              <a:buFontTx/>
              <a:buChar char="•"/>
            </a:pPr>
            <a:r>
              <a:rPr lang="en-US" sz="2000" smtClean="0">
                <a:solidFill>
                  <a:srgbClr val="FF0000"/>
                </a:solidFill>
              </a:rPr>
              <a:t>Convergence studies</a:t>
            </a:r>
            <a:r>
              <a:rPr lang="en-US" sz="2000" smtClean="0"/>
              <a:t>: Convergence studies require a minimum of m=3 solutions to evaluate convergence with respective to input parameters. Consider the solutions corresponding to fine     , medium      ,and coarse meshes</a:t>
            </a:r>
          </a:p>
        </p:txBody>
      </p:sp>
      <p:graphicFrame>
        <p:nvGraphicFramePr>
          <p:cNvPr id="6146" name="Object 4"/>
          <p:cNvGraphicFramePr>
            <a:graphicFrameLocks noChangeAspect="1"/>
          </p:cNvGraphicFramePr>
          <p:nvPr/>
        </p:nvGraphicFramePr>
        <p:xfrm>
          <a:off x="3505200" y="1676400"/>
          <a:ext cx="442913" cy="533400"/>
        </p:xfrm>
        <a:graphic>
          <a:graphicData uri="http://schemas.openxmlformats.org/presentationml/2006/ole">
            <mc:AlternateContent xmlns:mc="http://schemas.openxmlformats.org/markup-compatibility/2006">
              <mc:Choice xmlns:v="urn:schemas-microsoft-com:vml" Requires="v">
                <p:oleObj spid="_x0000_s6500" name="Equation" r:id="rId3" imgW="228600" imgH="317160" progId="Equation.DSMT4">
                  <p:embed/>
                </p:oleObj>
              </mc:Choice>
              <mc:Fallback>
                <p:oleObj name="Equation" r:id="rId3" imgW="228600" imgH="3171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676400"/>
                        <a:ext cx="4429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5"/>
          <p:cNvGraphicFramePr>
            <a:graphicFrameLocks noChangeAspect="1"/>
          </p:cNvGraphicFramePr>
          <p:nvPr/>
        </p:nvGraphicFramePr>
        <p:xfrm>
          <a:off x="4953000" y="1676400"/>
          <a:ext cx="466725" cy="533400"/>
        </p:xfrm>
        <a:graphic>
          <a:graphicData uri="http://schemas.openxmlformats.org/presentationml/2006/ole">
            <mc:AlternateContent xmlns:mc="http://schemas.openxmlformats.org/markup-compatibility/2006">
              <mc:Choice xmlns:v="urn:schemas-microsoft-com:vml" Requires="v">
                <p:oleObj spid="_x0000_s6501" name="Equation" r:id="rId5" imgW="241200" imgH="317160" progId="Equation.DSMT4">
                  <p:embed/>
                </p:oleObj>
              </mc:Choice>
              <mc:Fallback>
                <p:oleObj name="Equation" r:id="rId5" imgW="241200" imgH="31716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676400"/>
                        <a:ext cx="4667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6"/>
          <p:cNvGraphicFramePr>
            <a:graphicFrameLocks noChangeAspect="1"/>
          </p:cNvGraphicFramePr>
          <p:nvPr/>
        </p:nvGraphicFramePr>
        <p:xfrm>
          <a:off x="7696200" y="1600200"/>
          <a:ext cx="466725" cy="533400"/>
        </p:xfrm>
        <a:graphic>
          <a:graphicData uri="http://schemas.openxmlformats.org/presentationml/2006/ole">
            <mc:AlternateContent xmlns:mc="http://schemas.openxmlformats.org/markup-compatibility/2006">
              <mc:Choice xmlns:v="urn:schemas-microsoft-com:vml" Requires="v">
                <p:oleObj spid="_x0000_s6502" name="Equation" r:id="rId7" imgW="241200" imgH="317160" progId="Equation.DSMT4">
                  <p:embed/>
                </p:oleObj>
              </mc:Choice>
              <mc:Fallback>
                <p:oleObj name="Equation" r:id="rId7" imgW="241200" imgH="31716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1600200"/>
                        <a:ext cx="4667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6" name="Text Box 7"/>
          <p:cNvSpPr txBox="1">
            <a:spLocks noChangeArrowheads="1"/>
          </p:cNvSpPr>
          <p:nvPr/>
        </p:nvSpPr>
        <p:spPr bwMode="auto">
          <a:xfrm>
            <a:off x="228600" y="3352800"/>
            <a:ext cx="4572000" cy="1200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(i).  Monotonic convergence: 0&lt;R</a:t>
            </a:r>
            <a:r>
              <a:rPr lang="en-US" sz="1800" baseline="-25000"/>
              <a:t>k</a:t>
            </a:r>
            <a:r>
              <a:rPr lang="en-US" sz="1800"/>
              <a:t>&lt;1</a:t>
            </a:r>
          </a:p>
          <a:p>
            <a:pPr eaLnBrk="1" hangingPunct="1"/>
            <a:r>
              <a:rPr lang="en-US" sz="1800"/>
              <a:t>(ii). Oscillatory Convergence: R</a:t>
            </a:r>
            <a:r>
              <a:rPr lang="en-US" sz="1800" baseline="-25000"/>
              <a:t>k</a:t>
            </a:r>
            <a:r>
              <a:rPr lang="en-US" sz="1800"/>
              <a:t>&lt;0; | R</a:t>
            </a:r>
            <a:r>
              <a:rPr lang="en-US" sz="1800" baseline="-25000"/>
              <a:t>k</a:t>
            </a:r>
            <a:r>
              <a:rPr lang="en-US" sz="1800"/>
              <a:t>|&lt;1</a:t>
            </a:r>
          </a:p>
          <a:p>
            <a:pPr eaLnBrk="1" hangingPunct="1"/>
            <a:r>
              <a:rPr lang="en-US" sz="1800"/>
              <a:t>(iii). Monotonic divergence: R</a:t>
            </a:r>
            <a:r>
              <a:rPr lang="en-US" sz="1800" baseline="-25000"/>
              <a:t>k</a:t>
            </a:r>
            <a:r>
              <a:rPr lang="en-US" sz="1800"/>
              <a:t>&gt;1</a:t>
            </a:r>
          </a:p>
          <a:p>
            <a:pPr eaLnBrk="1" hangingPunct="1"/>
            <a:r>
              <a:rPr lang="en-US" sz="1800"/>
              <a:t>(iv). Oscillatory divergence: R</a:t>
            </a:r>
            <a:r>
              <a:rPr lang="en-US" sz="1800" baseline="-25000"/>
              <a:t>k</a:t>
            </a:r>
            <a:r>
              <a:rPr lang="en-US" sz="1800"/>
              <a:t>&lt;0; | R</a:t>
            </a:r>
            <a:r>
              <a:rPr lang="en-US" sz="1800" baseline="-25000"/>
              <a:t>k</a:t>
            </a:r>
            <a:r>
              <a:rPr lang="en-US" sz="1800"/>
              <a:t>|&gt;1</a:t>
            </a:r>
          </a:p>
        </p:txBody>
      </p:sp>
      <p:graphicFrame>
        <p:nvGraphicFramePr>
          <p:cNvPr id="6149" name="Object 8"/>
          <p:cNvGraphicFramePr>
            <a:graphicFrameLocks noChangeAspect="1"/>
          </p:cNvGraphicFramePr>
          <p:nvPr/>
        </p:nvGraphicFramePr>
        <p:xfrm>
          <a:off x="2819400" y="2263775"/>
          <a:ext cx="1600200" cy="555625"/>
        </p:xfrm>
        <a:graphic>
          <a:graphicData uri="http://schemas.openxmlformats.org/presentationml/2006/ole">
            <mc:AlternateContent xmlns:mc="http://schemas.openxmlformats.org/markup-compatibility/2006">
              <mc:Choice xmlns:v="urn:schemas-microsoft-com:vml" Requires="v">
                <p:oleObj spid="_x0000_s6503" name="Equation" r:id="rId9" imgW="914400" imgH="317160" progId="Equation.DSMT4">
                  <p:embed/>
                </p:oleObj>
              </mc:Choice>
              <mc:Fallback>
                <p:oleObj name="Equation" r:id="rId9" imgW="914400" imgH="31716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2263775"/>
                        <a:ext cx="1600200"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0" name="Object 9"/>
          <p:cNvGraphicFramePr>
            <a:graphicFrameLocks noChangeAspect="1"/>
          </p:cNvGraphicFramePr>
          <p:nvPr/>
        </p:nvGraphicFramePr>
        <p:xfrm>
          <a:off x="4953000" y="2263775"/>
          <a:ext cx="1622425" cy="555625"/>
        </p:xfrm>
        <a:graphic>
          <a:graphicData uri="http://schemas.openxmlformats.org/presentationml/2006/ole">
            <mc:AlternateContent xmlns:mc="http://schemas.openxmlformats.org/markup-compatibility/2006">
              <mc:Choice xmlns:v="urn:schemas-microsoft-com:vml" Requires="v">
                <p:oleObj spid="_x0000_s6504" name="Equation" r:id="rId11" imgW="927000" imgH="317160" progId="Equation.DSMT4">
                  <p:embed/>
                </p:oleObj>
              </mc:Choice>
              <mc:Fallback>
                <p:oleObj name="Equation" r:id="rId11" imgW="927000" imgH="31716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2263775"/>
                        <a:ext cx="1622425"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1" name="Object 10"/>
          <p:cNvGraphicFramePr>
            <a:graphicFrameLocks noChangeAspect="1"/>
          </p:cNvGraphicFramePr>
          <p:nvPr/>
        </p:nvGraphicFramePr>
        <p:xfrm>
          <a:off x="3657600" y="2895600"/>
          <a:ext cx="1524000" cy="398463"/>
        </p:xfrm>
        <a:graphic>
          <a:graphicData uri="http://schemas.openxmlformats.org/presentationml/2006/ole">
            <mc:AlternateContent xmlns:mc="http://schemas.openxmlformats.org/markup-compatibility/2006">
              <mc:Choice xmlns:v="urn:schemas-microsoft-com:vml" Requires="v">
                <p:oleObj spid="_x0000_s6505" name="Equation" r:id="rId13" imgW="876240" imgH="228600" progId="Equation.DSMT4">
                  <p:embed/>
                </p:oleObj>
              </mc:Choice>
              <mc:Fallback>
                <p:oleObj name="Equation" r:id="rId13" imgW="876240" imgH="228600" progId="Equation.DSMT4">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7600" y="2895600"/>
                        <a:ext cx="1524000" cy="398463"/>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7" name="Rectangle 11"/>
          <p:cNvSpPr>
            <a:spLocks noChangeArrowheads="1"/>
          </p:cNvSpPr>
          <p:nvPr/>
        </p:nvSpPr>
        <p:spPr bwMode="auto">
          <a:xfrm>
            <a:off x="685800" y="51054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110000"/>
              <a:buFontTx/>
              <a:buChar char="•"/>
            </a:pPr>
            <a:r>
              <a:rPr lang="en-US" sz="2000">
                <a:solidFill>
                  <a:srgbClr val="FF0000"/>
                </a:solidFill>
                <a:latin typeface="Tahoma" pitchFamily="34" charset="0"/>
              </a:rPr>
              <a:t>Grid refinement ratio</a:t>
            </a:r>
            <a:r>
              <a:rPr lang="en-US" sz="1800">
                <a:latin typeface="Tahoma" pitchFamily="34" charset="0"/>
              </a:rPr>
              <a:t>: uniform ratio of grid spacing between meshes. </a:t>
            </a:r>
          </a:p>
        </p:txBody>
      </p:sp>
      <p:graphicFrame>
        <p:nvGraphicFramePr>
          <p:cNvPr id="6152" name="Object 13"/>
          <p:cNvGraphicFramePr>
            <a:graphicFrameLocks noGrp="1" noChangeAspect="1"/>
          </p:cNvGraphicFramePr>
          <p:nvPr>
            <p:ph sz="half" idx="2"/>
          </p:nvPr>
        </p:nvGraphicFramePr>
        <p:xfrm>
          <a:off x="1676400" y="5715000"/>
          <a:ext cx="5638800" cy="544513"/>
        </p:xfrm>
        <a:graphic>
          <a:graphicData uri="http://schemas.openxmlformats.org/presentationml/2006/ole">
            <mc:AlternateContent xmlns:mc="http://schemas.openxmlformats.org/markup-compatibility/2006">
              <mc:Choice xmlns:v="urn:schemas-microsoft-com:vml" Requires="v">
                <p:oleObj spid="_x0000_s6506" name="Equation" r:id="rId15" imgW="2501640" imgH="241200" progId="Equation.3">
                  <p:embed/>
                </p:oleObj>
              </mc:Choice>
              <mc:Fallback>
                <p:oleObj name="Equation" r:id="rId15" imgW="2501640" imgH="2412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5715000"/>
                        <a:ext cx="563880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58" name="Picture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34200" y="22098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9200" y="36576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53250" y="36576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Text Box 18"/>
          <p:cNvSpPr txBox="1">
            <a:spLocks noChangeArrowheads="1"/>
          </p:cNvSpPr>
          <p:nvPr/>
        </p:nvSpPr>
        <p:spPr bwMode="auto">
          <a:xfrm>
            <a:off x="7162800" y="2238375"/>
            <a:ext cx="152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000"/>
              </a:spcAft>
            </a:pPr>
            <a:r>
              <a:rPr lang="en-US" sz="1000">
                <a:cs typeface="Times New Roman" pitchFamily="18" charset="0"/>
              </a:rPr>
              <a:t>Monotonic Convergence</a:t>
            </a:r>
          </a:p>
        </p:txBody>
      </p:sp>
      <p:sp>
        <p:nvSpPr>
          <p:cNvPr id="6162" name="Text Box 18"/>
          <p:cNvSpPr txBox="1">
            <a:spLocks noChangeArrowheads="1"/>
          </p:cNvSpPr>
          <p:nvPr/>
        </p:nvSpPr>
        <p:spPr bwMode="auto">
          <a:xfrm>
            <a:off x="5248275" y="3695700"/>
            <a:ext cx="152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000"/>
              </a:spcAft>
            </a:pPr>
            <a:r>
              <a:rPr lang="en-US" sz="1000">
                <a:cs typeface="Times New Roman" pitchFamily="18" charset="0"/>
              </a:rPr>
              <a:t>Monotonic Divergence</a:t>
            </a:r>
          </a:p>
        </p:txBody>
      </p:sp>
      <p:sp>
        <p:nvSpPr>
          <p:cNvPr id="6163" name="Text Box 18"/>
          <p:cNvSpPr txBox="1">
            <a:spLocks noChangeArrowheads="1"/>
          </p:cNvSpPr>
          <p:nvPr/>
        </p:nvSpPr>
        <p:spPr bwMode="auto">
          <a:xfrm>
            <a:off x="7191375" y="3695700"/>
            <a:ext cx="1524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Aft>
                <a:spcPts val="1000"/>
              </a:spcAft>
            </a:pPr>
            <a:r>
              <a:rPr lang="en-US" sz="1000">
                <a:cs typeface="Times New Roman" pitchFamily="18" charset="0"/>
              </a:rPr>
              <a:t>Oscillatory Convergence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E2F8C4-1C20-40B2-90DC-293E9B43D457}" type="slidenum">
              <a:rPr lang="en-US" sz="1400" smtClean="0"/>
              <a:pPr eaLnBrk="1" hangingPunct="1"/>
              <a:t>4</a:t>
            </a:fld>
            <a:endParaRPr lang="en-US" sz="1400" smtClean="0"/>
          </a:p>
        </p:txBody>
      </p:sp>
      <p:sp>
        <p:nvSpPr>
          <p:cNvPr id="18435" name="Rectangle 1026"/>
          <p:cNvSpPr>
            <a:spLocks noGrp="1" noChangeArrowheads="1"/>
          </p:cNvSpPr>
          <p:nvPr>
            <p:ph type="title"/>
          </p:nvPr>
        </p:nvSpPr>
        <p:spPr>
          <a:xfrm>
            <a:off x="685800" y="381000"/>
            <a:ext cx="7772400" cy="685800"/>
          </a:xfrm>
        </p:spPr>
        <p:txBody>
          <a:bodyPr/>
          <a:lstStyle/>
          <a:p>
            <a:pPr eaLnBrk="1" hangingPunct="1"/>
            <a:r>
              <a:rPr lang="en-US" smtClean="0"/>
              <a:t>Why use CFD?</a:t>
            </a:r>
          </a:p>
        </p:txBody>
      </p:sp>
      <p:sp>
        <p:nvSpPr>
          <p:cNvPr id="18436" name="Rectangle 1027"/>
          <p:cNvSpPr>
            <a:spLocks noGrp="1" noChangeArrowheads="1"/>
          </p:cNvSpPr>
          <p:nvPr>
            <p:ph type="body" idx="1"/>
          </p:nvPr>
        </p:nvSpPr>
        <p:spPr>
          <a:xfrm>
            <a:off x="914400" y="1219200"/>
            <a:ext cx="7543800" cy="4114800"/>
          </a:xfrm>
        </p:spPr>
        <p:txBody>
          <a:bodyPr/>
          <a:lstStyle/>
          <a:p>
            <a:pPr eaLnBrk="1" hangingPunct="1">
              <a:lnSpc>
                <a:spcPct val="90000"/>
              </a:lnSpc>
              <a:buClr>
                <a:schemeClr val="tx2"/>
              </a:buClr>
              <a:buSzPct val="110000"/>
              <a:buFontTx/>
              <a:buChar char="•"/>
            </a:pPr>
            <a:r>
              <a:rPr lang="en-US" sz="2800" smtClean="0"/>
              <a:t>Analysis and Design</a:t>
            </a:r>
          </a:p>
          <a:p>
            <a:pPr lvl="2" eaLnBrk="1" hangingPunct="1">
              <a:lnSpc>
                <a:spcPct val="90000"/>
              </a:lnSpc>
              <a:buClr>
                <a:schemeClr val="tx2"/>
              </a:buClr>
              <a:buSzPct val="110000"/>
              <a:buFontTx/>
              <a:buNone/>
            </a:pPr>
            <a:r>
              <a:rPr lang="en-US" sz="2000" smtClean="0"/>
              <a:t>1. Simulation-based design instead of “build &amp; test”</a:t>
            </a:r>
          </a:p>
          <a:p>
            <a:pPr lvl="3" eaLnBrk="1" hangingPunct="1">
              <a:lnSpc>
                <a:spcPct val="90000"/>
              </a:lnSpc>
              <a:buClr>
                <a:srgbClr val="339966"/>
              </a:buClr>
              <a:buSzPct val="110000"/>
              <a:buFont typeface="Wingdings" pitchFamily="2" charset="2"/>
              <a:buChar char="q"/>
            </a:pPr>
            <a:r>
              <a:rPr lang="en-US" sz="1800" smtClean="0"/>
              <a:t>More cost effective and more rapid than EFD</a:t>
            </a:r>
          </a:p>
          <a:p>
            <a:pPr lvl="3" eaLnBrk="1" hangingPunct="1">
              <a:lnSpc>
                <a:spcPct val="90000"/>
              </a:lnSpc>
              <a:buClr>
                <a:srgbClr val="339966"/>
              </a:buClr>
              <a:buSzPct val="110000"/>
              <a:buFont typeface="Wingdings" pitchFamily="2" charset="2"/>
              <a:buChar char="q"/>
            </a:pPr>
            <a:r>
              <a:rPr lang="en-US" sz="1800" smtClean="0"/>
              <a:t>CFD provides high-fidelity database for diagnosing flow field</a:t>
            </a:r>
          </a:p>
          <a:p>
            <a:pPr lvl="2" eaLnBrk="1" hangingPunct="1">
              <a:lnSpc>
                <a:spcPct val="90000"/>
              </a:lnSpc>
              <a:buClr>
                <a:schemeClr val="tx2"/>
              </a:buClr>
              <a:buSzPct val="110000"/>
              <a:buFontTx/>
              <a:buNone/>
            </a:pPr>
            <a:r>
              <a:rPr lang="en-US" sz="2000" smtClean="0"/>
              <a:t>2. Simulation of physical fluid phenomena that are difficult for experiments</a:t>
            </a:r>
          </a:p>
          <a:p>
            <a:pPr lvl="3" eaLnBrk="1" hangingPunct="1">
              <a:lnSpc>
                <a:spcPct val="90000"/>
              </a:lnSpc>
              <a:buClr>
                <a:srgbClr val="339966"/>
              </a:buClr>
              <a:buSzPct val="110000"/>
              <a:buFont typeface="Wingdings" pitchFamily="2" charset="2"/>
              <a:buChar char="q"/>
            </a:pPr>
            <a:r>
              <a:rPr lang="en-US" sz="1800" smtClean="0"/>
              <a:t>Full scale simulations (e.g., ships and airplanes)</a:t>
            </a:r>
          </a:p>
          <a:p>
            <a:pPr lvl="3" eaLnBrk="1" hangingPunct="1">
              <a:lnSpc>
                <a:spcPct val="90000"/>
              </a:lnSpc>
              <a:buClr>
                <a:srgbClr val="339966"/>
              </a:buClr>
              <a:buSzPct val="110000"/>
              <a:buFont typeface="Wingdings" pitchFamily="2" charset="2"/>
              <a:buChar char="q"/>
            </a:pPr>
            <a:r>
              <a:rPr lang="en-US" sz="1800" smtClean="0"/>
              <a:t>Environmental effects (wind, weather, etc.)</a:t>
            </a:r>
          </a:p>
          <a:p>
            <a:pPr lvl="3" eaLnBrk="1" hangingPunct="1">
              <a:lnSpc>
                <a:spcPct val="90000"/>
              </a:lnSpc>
              <a:buClr>
                <a:srgbClr val="339966"/>
              </a:buClr>
              <a:buSzPct val="110000"/>
              <a:buFont typeface="Wingdings" pitchFamily="2" charset="2"/>
              <a:buChar char="q"/>
            </a:pPr>
            <a:r>
              <a:rPr lang="en-US" sz="1800" smtClean="0"/>
              <a:t>Hazards (e.g., explosions, radiation, pollution)</a:t>
            </a:r>
          </a:p>
          <a:p>
            <a:pPr lvl="3" eaLnBrk="1" hangingPunct="1">
              <a:lnSpc>
                <a:spcPct val="90000"/>
              </a:lnSpc>
              <a:buClr>
                <a:srgbClr val="339966"/>
              </a:buClr>
              <a:buSzPct val="110000"/>
              <a:buFont typeface="Wingdings" pitchFamily="2" charset="2"/>
              <a:buChar char="q"/>
            </a:pPr>
            <a:r>
              <a:rPr lang="en-US" sz="1800" smtClean="0"/>
              <a:t>Physics (e.g., planetary boundary layer, stellar evolution)</a:t>
            </a:r>
          </a:p>
          <a:p>
            <a:pPr eaLnBrk="1" hangingPunct="1">
              <a:lnSpc>
                <a:spcPct val="90000"/>
              </a:lnSpc>
              <a:buClr>
                <a:schemeClr val="tx2"/>
              </a:buClr>
              <a:buSzPct val="130000"/>
              <a:buFontTx/>
              <a:buChar char="•"/>
            </a:pPr>
            <a:r>
              <a:rPr lang="en-US" sz="2800" smtClean="0"/>
              <a:t>Knowledge and exploration of flow physics</a:t>
            </a:r>
          </a:p>
          <a:p>
            <a:pPr lvl="1" eaLnBrk="1" hangingPunct="1">
              <a:lnSpc>
                <a:spcPct val="90000"/>
              </a:lnSpc>
              <a:buClr>
                <a:schemeClr val="tx2"/>
              </a:buClr>
              <a:buSzPct val="110000"/>
              <a:buFontTx/>
              <a:buChar char="•"/>
            </a:pPr>
            <a:endParaRPr lang="en-US"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559D319-322B-4C9C-B41C-D26AE79DDFDF}" type="slidenum">
              <a:rPr lang="en-US" sz="1400" smtClean="0"/>
              <a:pPr eaLnBrk="1" hangingPunct="1"/>
              <a:t>40</a:t>
            </a:fld>
            <a:endParaRPr lang="en-US" sz="1400" smtClean="0"/>
          </a:p>
        </p:txBody>
      </p:sp>
      <p:sp>
        <p:nvSpPr>
          <p:cNvPr id="49155" name="Rectangle 2"/>
          <p:cNvSpPr>
            <a:spLocks noGrp="1" noChangeArrowheads="1"/>
          </p:cNvSpPr>
          <p:nvPr>
            <p:ph type="title"/>
          </p:nvPr>
        </p:nvSpPr>
        <p:spPr>
          <a:xfrm>
            <a:off x="685800" y="228600"/>
            <a:ext cx="7772400" cy="844550"/>
          </a:xfrm>
        </p:spPr>
        <p:txBody>
          <a:bodyPr/>
          <a:lstStyle/>
          <a:p>
            <a:pPr eaLnBrk="1" hangingPunct="1"/>
            <a:r>
              <a:rPr lang="en-US" sz="3600" dirty="0" smtClean="0"/>
              <a:t>Results (Verification, RE)</a:t>
            </a:r>
          </a:p>
        </p:txBody>
      </p:sp>
      <p:sp>
        <p:nvSpPr>
          <p:cNvPr id="49156" name="Rectangle 3"/>
          <p:cNvSpPr>
            <a:spLocks noGrp="1" noChangeArrowheads="1"/>
          </p:cNvSpPr>
          <p:nvPr>
            <p:ph type="body" sz="half" idx="1"/>
          </p:nvPr>
        </p:nvSpPr>
        <p:spPr>
          <a:xfrm>
            <a:off x="685800" y="1143000"/>
            <a:ext cx="7543800" cy="5029200"/>
          </a:xfrm>
          <a:noFill/>
        </p:spPr>
        <p:txBody>
          <a:bodyPr/>
          <a:lstStyle/>
          <a:p>
            <a:pPr eaLnBrk="1" hangingPunct="1">
              <a:buClr>
                <a:schemeClr val="tx2"/>
              </a:buClr>
              <a:buSzPct val="110000"/>
              <a:buFontTx/>
              <a:buChar char="•"/>
            </a:pPr>
            <a:r>
              <a:rPr lang="en-US" sz="2400" smtClean="0">
                <a:solidFill>
                  <a:srgbClr val="FF0000"/>
                </a:solidFill>
              </a:rPr>
              <a:t>Generalized Richardson Extrapolation (RE): </a:t>
            </a:r>
            <a:r>
              <a:rPr lang="en-US" sz="2400" smtClean="0"/>
              <a:t>For </a:t>
            </a:r>
            <a:r>
              <a:rPr lang="en-US" sz="2400" b="1" smtClean="0"/>
              <a:t>monotonic convergence</a:t>
            </a:r>
            <a:r>
              <a:rPr lang="en-US" sz="2400" smtClean="0"/>
              <a:t>, generalized RE is used to estimate the error </a:t>
            </a:r>
            <a:r>
              <a:rPr lang="el-GR" sz="2400" smtClean="0">
                <a:cs typeface="Tahoma" pitchFamily="34" charset="0"/>
              </a:rPr>
              <a:t>δ</a:t>
            </a:r>
            <a:r>
              <a:rPr lang="en-US" sz="2400" baseline="30000" smtClean="0">
                <a:cs typeface="Tahoma" pitchFamily="34" charset="0"/>
              </a:rPr>
              <a:t>*</a:t>
            </a:r>
            <a:r>
              <a:rPr lang="en-US" sz="2400" baseline="-25000" smtClean="0">
                <a:cs typeface="Tahoma" pitchFamily="34" charset="0"/>
              </a:rPr>
              <a:t>k </a:t>
            </a:r>
            <a:r>
              <a:rPr lang="en-US" sz="2400" smtClean="0">
                <a:cs typeface="Tahoma" pitchFamily="34" charset="0"/>
              </a:rPr>
              <a:t>and order of accuracy </a:t>
            </a:r>
            <a:r>
              <a:rPr lang="en-US" sz="2400" i="1" smtClean="0">
                <a:cs typeface="Tahoma" pitchFamily="34" charset="0"/>
              </a:rPr>
              <a:t>p</a:t>
            </a:r>
            <a:r>
              <a:rPr lang="en-US" sz="2400" i="1" baseline="-25000" smtClean="0">
                <a:cs typeface="Tahoma" pitchFamily="34" charset="0"/>
              </a:rPr>
              <a:t>k </a:t>
            </a:r>
            <a:r>
              <a:rPr lang="en-US" sz="2400" smtClean="0">
                <a:cs typeface="Tahoma" pitchFamily="34" charset="0"/>
              </a:rPr>
              <a:t>due to the selection of the </a:t>
            </a:r>
            <a:r>
              <a:rPr lang="en-US" sz="2400" i="1" smtClean="0">
                <a:cs typeface="Tahoma" pitchFamily="34" charset="0"/>
              </a:rPr>
              <a:t>kth</a:t>
            </a:r>
            <a:r>
              <a:rPr lang="en-US" sz="2400" smtClean="0">
                <a:cs typeface="Tahoma" pitchFamily="34" charset="0"/>
              </a:rPr>
              <a:t> input parameter.</a:t>
            </a:r>
            <a:endParaRPr lang="el-GR" sz="2400" smtClean="0">
              <a:cs typeface="Tahoma" pitchFamily="34" charset="0"/>
            </a:endParaRPr>
          </a:p>
          <a:p>
            <a:pPr eaLnBrk="1" hangingPunct="1">
              <a:buClr>
                <a:schemeClr val="tx2"/>
              </a:buClr>
              <a:buSzPct val="110000"/>
              <a:buFontTx/>
              <a:buChar char="•"/>
            </a:pPr>
            <a:r>
              <a:rPr lang="en-US" sz="2400" smtClean="0"/>
              <a:t>The error is expanded in a power series expansion with integer powers of </a:t>
            </a:r>
            <a:r>
              <a:rPr lang="en-US" sz="2400" smtClean="0">
                <a:sym typeface="Symbol" pitchFamily="18" charset="2"/>
              </a:rPr>
              <a:t>x</a:t>
            </a:r>
            <a:r>
              <a:rPr lang="en-US" sz="2400" baseline="-25000" smtClean="0">
                <a:sym typeface="Symbol" pitchFamily="18" charset="2"/>
              </a:rPr>
              <a:t>k</a:t>
            </a:r>
            <a:r>
              <a:rPr lang="en-US" sz="2400" smtClean="0">
                <a:sym typeface="Symbol" pitchFamily="18" charset="2"/>
              </a:rPr>
              <a:t> </a:t>
            </a:r>
            <a:r>
              <a:rPr lang="en-US" sz="2400" smtClean="0"/>
              <a:t>as a finite sum. </a:t>
            </a:r>
          </a:p>
          <a:p>
            <a:pPr eaLnBrk="1" hangingPunct="1">
              <a:buClr>
                <a:schemeClr val="tx2"/>
              </a:buClr>
              <a:buSzPct val="110000"/>
              <a:buFontTx/>
              <a:buChar char="•"/>
            </a:pPr>
            <a:r>
              <a:rPr lang="en-US" sz="2400" smtClean="0"/>
              <a:t>The accuracy of the estimates depends on how many terms are retained in the expansion, the magnitude (importance) of the higher-order terms, and the validity of the assumptions made in RE theory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C7022B-8956-4D18-82AC-EB04626938E6}" type="slidenum">
              <a:rPr lang="en-US" sz="1400" smtClean="0"/>
              <a:pPr eaLnBrk="1" hangingPunct="1"/>
              <a:t>41</a:t>
            </a:fld>
            <a:endParaRPr lang="en-US" sz="1400" smtClean="0"/>
          </a:p>
        </p:txBody>
      </p:sp>
      <p:sp>
        <p:nvSpPr>
          <p:cNvPr id="7182" name="Rectangle 56"/>
          <p:cNvSpPr>
            <a:spLocks noChangeArrowheads="1"/>
          </p:cNvSpPr>
          <p:nvPr/>
        </p:nvSpPr>
        <p:spPr bwMode="auto">
          <a:xfrm>
            <a:off x="533400" y="685800"/>
            <a:ext cx="5791200" cy="914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83" name="Rectangle 43"/>
          <p:cNvSpPr>
            <a:spLocks noChangeArrowheads="1"/>
          </p:cNvSpPr>
          <p:nvPr/>
        </p:nvSpPr>
        <p:spPr bwMode="auto">
          <a:xfrm>
            <a:off x="914400" y="4038600"/>
            <a:ext cx="7467600" cy="1600200"/>
          </a:xfrm>
          <a:prstGeom prst="rect">
            <a:avLst/>
          </a:prstGeom>
          <a:solidFill>
            <a:srgbClr val="FC98BC"/>
          </a:solidFill>
          <a:ln w="9525">
            <a:solidFill>
              <a:schemeClr val="tx1"/>
            </a:solidFill>
            <a:miter lim="800000"/>
            <a:headEnd/>
            <a:tailEnd/>
          </a:ln>
        </p:spPr>
        <p:txBody>
          <a:bodyPr wrap="none" anchor="ctr"/>
          <a:lstStyle/>
          <a:p>
            <a:endParaRPr lang="en-US"/>
          </a:p>
        </p:txBody>
      </p:sp>
      <p:sp>
        <p:nvSpPr>
          <p:cNvPr id="7184" name="Rectangle 11"/>
          <p:cNvSpPr>
            <a:spLocks noChangeArrowheads="1"/>
          </p:cNvSpPr>
          <p:nvPr/>
        </p:nvSpPr>
        <p:spPr bwMode="auto">
          <a:xfrm>
            <a:off x="990600" y="2133600"/>
            <a:ext cx="4038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85" name="Rectangle 2"/>
          <p:cNvSpPr>
            <a:spLocks noGrp="1" noChangeArrowheads="1"/>
          </p:cNvSpPr>
          <p:nvPr>
            <p:ph type="title" sz="quarter"/>
          </p:nvPr>
        </p:nvSpPr>
        <p:spPr>
          <a:xfrm>
            <a:off x="685800" y="69850"/>
            <a:ext cx="7772400" cy="615950"/>
          </a:xfrm>
        </p:spPr>
        <p:txBody>
          <a:bodyPr/>
          <a:lstStyle/>
          <a:p>
            <a:pPr eaLnBrk="1" hangingPunct="1"/>
            <a:r>
              <a:rPr lang="en-US" sz="3600" dirty="0" smtClean="0"/>
              <a:t>Results (Verification, RE)</a:t>
            </a:r>
          </a:p>
        </p:txBody>
      </p:sp>
      <p:graphicFrame>
        <p:nvGraphicFramePr>
          <p:cNvPr id="7170" name="Object 27"/>
          <p:cNvGraphicFramePr>
            <a:graphicFrameLocks noGrp="1" noChangeAspect="1"/>
          </p:cNvGraphicFramePr>
          <p:nvPr>
            <p:ph sz="quarter" idx="1"/>
          </p:nvPr>
        </p:nvGraphicFramePr>
        <p:xfrm>
          <a:off x="5257800" y="3232150"/>
          <a:ext cx="381000" cy="361950"/>
        </p:xfrm>
        <a:graphic>
          <a:graphicData uri="http://schemas.openxmlformats.org/presentationml/2006/ole">
            <mc:AlternateContent xmlns:mc="http://schemas.openxmlformats.org/markup-compatibility/2006">
              <mc:Choice xmlns:v="urn:schemas-microsoft-com:vml" Requires="v">
                <p:oleObj spid="_x0000_s7728" name="Equation" r:id="rId3" imgW="253800" imgH="241200" progId="Equation.3">
                  <p:embed/>
                </p:oleObj>
              </mc:Choice>
              <mc:Fallback>
                <p:oleObj name="Equation" r:id="rId3" imgW="253800" imgH="2412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232150"/>
                        <a:ext cx="381000" cy="3619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6" name="Rectangle 12"/>
          <p:cNvSpPr>
            <a:spLocks noChangeArrowheads="1"/>
          </p:cNvSpPr>
          <p:nvPr/>
        </p:nvSpPr>
        <p:spPr bwMode="auto">
          <a:xfrm>
            <a:off x="5562600" y="2133600"/>
            <a:ext cx="2362200" cy="9144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1" name="Object 4"/>
          <p:cNvGraphicFramePr>
            <a:graphicFrameLocks noGrp="1" noChangeAspect="1"/>
          </p:cNvGraphicFramePr>
          <p:nvPr>
            <p:ph sz="quarter" idx="2"/>
          </p:nvPr>
        </p:nvGraphicFramePr>
        <p:xfrm>
          <a:off x="5638800" y="2141538"/>
          <a:ext cx="2209800" cy="830262"/>
        </p:xfrm>
        <a:graphic>
          <a:graphicData uri="http://schemas.openxmlformats.org/presentationml/2006/ole">
            <mc:AlternateContent xmlns:mc="http://schemas.openxmlformats.org/markup-compatibility/2006">
              <mc:Choice xmlns:v="urn:schemas-microsoft-com:vml" Requires="v">
                <p:oleObj spid="_x0000_s7729" name="Equation" r:id="rId5" imgW="1282680" imgH="482400" progId="Equation.3">
                  <p:embed/>
                </p:oleObj>
              </mc:Choice>
              <mc:Fallback>
                <p:oleObj name="Equation" r:id="rId5" imgW="1282680" imgH="4824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141538"/>
                        <a:ext cx="2209800" cy="83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87" name="Group 48"/>
          <p:cNvGrpSpPr>
            <a:grpSpLocks/>
          </p:cNvGrpSpPr>
          <p:nvPr/>
        </p:nvGrpSpPr>
        <p:grpSpPr bwMode="auto">
          <a:xfrm>
            <a:off x="685800" y="5791200"/>
            <a:ext cx="4267200" cy="914400"/>
            <a:chOff x="960" y="3408"/>
            <a:chExt cx="2688" cy="576"/>
          </a:xfrm>
        </p:grpSpPr>
        <p:sp>
          <p:nvSpPr>
            <p:cNvPr id="7199" name="Rectangle 29"/>
            <p:cNvSpPr>
              <a:spLocks noChangeArrowheads="1"/>
            </p:cNvSpPr>
            <p:nvPr/>
          </p:nvSpPr>
          <p:spPr bwMode="auto">
            <a:xfrm>
              <a:off x="960" y="3408"/>
              <a:ext cx="2688" cy="576"/>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9" name="Object 6"/>
            <p:cNvGraphicFramePr>
              <a:graphicFrameLocks noChangeAspect="1"/>
            </p:cNvGraphicFramePr>
            <p:nvPr/>
          </p:nvGraphicFramePr>
          <p:xfrm>
            <a:off x="2256" y="3456"/>
            <a:ext cx="1292" cy="489"/>
          </p:xfrm>
          <a:graphic>
            <a:graphicData uri="http://schemas.openxmlformats.org/presentationml/2006/ole">
              <mc:AlternateContent xmlns:mc="http://schemas.openxmlformats.org/markup-compatibility/2006">
                <mc:Choice xmlns:v="urn:schemas-microsoft-com:vml" Requires="v">
                  <p:oleObj spid="_x0000_s7730" name="Equation" r:id="rId7" imgW="1206360" imgH="457200" progId="Equation.3">
                    <p:embed/>
                  </p:oleObj>
                </mc:Choice>
                <mc:Fallback>
                  <p:oleObj name="Equation" r:id="rId7" imgW="1206360" imgH="4572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6" y="3456"/>
                          <a:ext cx="1292" cy="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80" name="Object 7"/>
            <p:cNvGraphicFramePr>
              <a:graphicFrameLocks noChangeAspect="1"/>
            </p:cNvGraphicFramePr>
            <p:nvPr/>
          </p:nvGraphicFramePr>
          <p:xfrm>
            <a:off x="1008" y="3456"/>
            <a:ext cx="1104" cy="469"/>
          </p:xfrm>
          <a:graphic>
            <a:graphicData uri="http://schemas.openxmlformats.org/presentationml/2006/ole">
              <mc:AlternateContent xmlns:mc="http://schemas.openxmlformats.org/markup-compatibility/2006">
                <mc:Choice xmlns:v="urn:schemas-microsoft-com:vml" Requires="v">
                  <p:oleObj spid="_x0000_s7731" name="Equation" r:id="rId9" imgW="1079280" imgH="457200" progId="Equation.3">
                    <p:embed/>
                  </p:oleObj>
                </mc:Choice>
                <mc:Fallback>
                  <p:oleObj name="Equation" r:id="rId9" imgW="1079280" imgH="4572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8" y="3456"/>
                          <a:ext cx="1104" cy="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7172" name="Object 8"/>
          <p:cNvGraphicFramePr>
            <a:graphicFrameLocks noChangeAspect="1"/>
          </p:cNvGraphicFramePr>
          <p:nvPr/>
        </p:nvGraphicFramePr>
        <p:xfrm>
          <a:off x="990600" y="2073275"/>
          <a:ext cx="4108450" cy="822325"/>
        </p:xfrm>
        <a:graphic>
          <a:graphicData uri="http://schemas.openxmlformats.org/presentationml/2006/ole">
            <mc:AlternateContent xmlns:mc="http://schemas.openxmlformats.org/markup-compatibility/2006">
              <mc:Choice xmlns:v="urn:schemas-microsoft-com:vml" Requires="v">
                <p:oleObj spid="_x0000_s7732" name="Equation" r:id="rId11" imgW="2222280" imgH="444240" progId="Equation.3">
                  <p:embed/>
                </p:oleObj>
              </mc:Choice>
              <mc:Fallback>
                <p:oleObj name="Equation" r:id="rId11" imgW="2222280" imgH="44424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073275"/>
                        <a:ext cx="41084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88" name="Group 51"/>
          <p:cNvGrpSpPr>
            <a:grpSpLocks/>
          </p:cNvGrpSpPr>
          <p:nvPr/>
        </p:nvGrpSpPr>
        <p:grpSpPr bwMode="auto">
          <a:xfrm>
            <a:off x="990600" y="3124200"/>
            <a:ext cx="4191000" cy="862013"/>
            <a:chOff x="672" y="1536"/>
            <a:chExt cx="2640" cy="543"/>
          </a:xfrm>
        </p:grpSpPr>
        <p:sp>
          <p:nvSpPr>
            <p:cNvPr id="7198" name="Rectangle 14"/>
            <p:cNvSpPr>
              <a:spLocks noChangeArrowheads="1"/>
            </p:cNvSpPr>
            <p:nvPr/>
          </p:nvSpPr>
          <p:spPr bwMode="auto">
            <a:xfrm>
              <a:off x="672" y="1536"/>
              <a:ext cx="2640" cy="528"/>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8" name="Object 9"/>
            <p:cNvGraphicFramePr>
              <a:graphicFrameLocks noChangeAspect="1"/>
            </p:cNvGraphicFramePr>
            <p:nvPr/>
          </p:nvGraphicFramePr>
          <p:xfrm>
            <a:off x="816" y="1536"/>
            <a:ext cx="2352" cy="543"/>
          </p:xfrm>
          <a:graphic>
            <a:graphicData uri="http://schemas.openxmlformats.org/presentationml/2006/ole">
              <mc:AlternateContent xmlns:mc="http://schemas.openxmlformats.org/markup-compatibility/2006">
                <mc:Choice xmlns:v="urn:schemas-microsoft-com:vml" Requires="v">
                  <p:oleObj spid="_x0000_s7733" name="Equation" r:id="rId13" imgW="2222280" imgH="495000" progId="Equation.3">
                    <p:embed/>
                  </p:oleObj>
                </mc:Choice>
                <mc:Fallback>
                  <p:oleObj name="Equation" r:id="rId13" imgW="2222280" imgH="49500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6" y="1536"/>
                          <a:ext cx="2352" cy="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89" name="AutoShape 13"/>
          <p:cNvSpPr>
            <a:spLocks noChangeArrowheads="1"/>
          </p:cNvSpPr>
          <p:nvPr/>
        </p:nvSpPr>
        <p:spPr bwMode="auto">
          <a:xfrm>
            <a:off x="5029200" y="2438400"/>
            <a:ext cx="533400" cy="228600"/>
          </a:xfrm>
          <a:prstGeom prst="leftArrow">
            <a:avLst>
              <a:gd name="adj1" fmla="val 50000"/>
              <a:gd name="adj2" fmla="val 58333"/>
            </a:avLst>
          </a:prstGeom>
          <a:solidFill>
            <a:srgbClr val="FF0000"/>
          </a:solidFill>
          <a:ln w="9525">
            <a:solidFill>
              <a:schemeClr val="tx1"/>
            </a:solidFill>
            <a:miter lim="800000"/>
            <a:headEnd/>
            <a:tailEnd/>
          </a:ln>
        </p:spPr>
        <p:txBody>
          <a:bodyPr wrap="none" anchor="ctr"/>
          <a:lstStyle/>
          <a:p>
            <a:endParaRPr lang="en-US"/>
          </a:p>
        </p:txBody>
      </p:sp>
      <p:sp>
        <p:nvSpPr>
          <p:cNvPr id="7190" name="AutoShape 15"/>
          <p:cNvSpPr>
            <a:spLocks noChangeArrowheads="1"/>
          </p:cNvSpPr>
          <p:nvPr/>
        </p:nvSpPr>
        <p:spPr bwMode="auto">
          <a:xfrm>
            <a:off x="2743200" y="2895600"/>
            <a:ext cx="304800" cy="381000"/>
          </a:xfrm>
          <a:prstGeom prst="downArrow">
            <a:avLst>
              <a:gd name="adj1" fmla="val 50000"/>
              <a:gd name="adj2" fmla="val 31250"/>
            </a:avLst>
          </a:prstGeom>
          <a:solidFill>
            <a:srgbClr val="FF0000"/>
          </a:solidFill>
          <a:ln w="9525">
            <a:solidFill>
              <a:schemeClr val="tx1"/>
            </a:solidFill>
            <a:miter lim="800000"/>
            <a:headEnd/>
            <a:tailEnd/>
          </a:ln>
        </p:spPr>
        <p:txBody>
          <a:bodyPr wrap="none" anchor="ctr"/>
          <a:lstStyle/>
          <a:p>
            <a:endParaRPr lang="en-US"/>
          </a:p>
        </p:txBody>
      </p:sp>
      <p:sp>
        <p:nvSpPr>
          <p:cNvPr id="7191" name="Text Box 16"/>
          <p:cNvSpPr txBox="1">
            <a:spLocks noChangeArrowheads="1"/>
          </p:cNvSpPr>
          <p:nvPr/>
        </p:nvSpPr>
        <p:spPr bwMode="auto">
          <a:xfrm>
            <a:off x="1298575" y="1752600"/>
            <a:ext cx="304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FF0000"/>
                </a:solidFill>
              </a:rPr>
              <a:t>Power series expansion</a:t>
            </a:r>
          </a:p>
        </p:txBody>
      </p:sp>
      <p:sp>
        <p:nvSpPr>
          <p:cNvPr id="7192" name="Text Box 17"/>
          <p:cNvSpPr txBox="1">
            <a:spLocks noChangeArrowheads="1"/>
          </p:cNvSpPr>
          <p:nvPr/>
        </p:nvSpPr>
        <p:spPr bwMode="auto">
          <a:xfrm>
            <a:off x="5638800" y="156845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Finite sum for the</a:t>
            </a:r>
            <a:r>
              <a:rPr lang="en-US" sz="1800" i="1">
                <a:solidFill>
                  <a:srgbClr val="FF0000"/>
                </a:solidFill>
              </a:rPr>
              <a:t> k</a:t>
            </a:r>
            <a:r>
              <a:rPr lang="en-US" sz="1800">
                <a:solidFill>
                  <a:srgbClr val="FF0000"/>
                </a:solidFill>
              </a:rPr>
              <a:t>th parameter and </a:t>
            </a:r>
            <a:r>
              <a:rPr lang="en-US" sz="1800" i="1">
                <a:solidFill>
                  <a:srgbClr val="FF0000"/>
                </a:solidFill>
              </a:rPr>
              <a:t>m</a:t>
            </a:r>
            <a:r>
              <a:rPr lang="en-US" sz="1800">
                <a:solidFill>
                  <a:srgbClr val="FF0000"/>
                </a:solidFill>
              </a:rPr>
              <a:t>th solution</a:t>
            </a:r>
          </a:p>
        </p:txBody>
      </p:sp>
      <p:sp>
        <p:nvSpPr>
          <p:cNvPr id="7193" name="Text Box 18"/>
          <p:cNvSpPr txBox="1">
            <a:spLocks noChangeArrowheads="1"/>
          </p:cNvSpPr>
          <p:nvPr/>
        </p:nvSpPr>
        <p:spPr bwMode="auto">
          <a:xfrm>
            <a:off x="5562600" y="3290888"/>
            <a:ext cx="3276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order of accuracy for the </a:t>
            </a:r>
            <a:r>
              <a:rPr lang="en-US" sz="1800" i="1">
                <a:solidFill>
                  <a:srgbClr val="FF0000"/>
                </a:solidFill>
              </a:rPr>
              <a:t>i</a:t>
            </a:r>
            <a:r>
              <a:rPr lang="en-US" sz="1800">
                <a:solidFill>
                  <a:srgbClr val="FF0000"/>
                </a:solidFill>
              </a:rPr>
              <a:t>th term</a:t>
            </a:r>
          </a:p>
        </p:txBody>
      </p:sp>
      <p:sp>
        <p:nvSpPr>
          <p:cNvPr id="7194" name="Text Box 30"/>
          <p:cNvSpPr txBox="1">
            <a:spLocks noChangeArrowheads="1"/>
          </p:cNvSpPr>
          <p:nvPr/>
        </p:nvSpPr>
        <p:spPr bwMode="auto">
          <a:xfrm>
            <a:off x="4495800" y="5029200"/>
            <a:ext cx="3810000" cy="366713"/>
          </a:xfrm>
          <a:prstGeom prst="rect">
            <a:avLst/>
          </a:prstGeom>
          <a:solidFill>
            <a:srgbClr val="FC98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rgbClr val="FF0000"/>
                </a:solidFill>
              </a:rPr>
              <a:t>Three equations with three unknowns</a:t>
            </a:r>
          </a:p>
        </p:txBody>
      </p:sp>
      <p:graphicFrame>
        <p:nvGraphicFramePr>
          <p:cNvPr id="7173" name="Object 35"/>
          <p:cNvGraphicFramePr>
            <a:graphicFrameLocks noGrp="1" noChangeAspect="1"/>
          </p:cNvGraphicFramePr>
          <p:nvPr>
            <p:ph sz="quarter" idx="4"/>
          </p:nvPr>
        </p:nvGraphicFramePr>
        <p:xfrm>
          <a:off x="1066800" y="4114800"/>
          <a:ext cx="3008313" cy="679450"/>
        </p:xfrm>
        <a:graphic>
          <a:graphicData uri="http://schemas.openxmlformats.org/presentationml/2006/ole">
            <mc:AlternateContent xmlns:mc="http://schemas.openxmlformats.org/markup-compatibility/2006">
              <mc:Choice xmlns:v="urn:schemas-microsoft-com:vml" Requires="v">
                <p:oleObj spid="_x0000_s7734" name="Equation" r:id="rId15" imgW="1968480" imgH="444240" progId="Equation.3">
                  <p:embed/>
                </p:oleObj>
              </mc:Choice>
              <mc:Fallback>
                <p:oleObj name="Equation" r:id="rId15" imgW="1968480" imgH="444240" progId="Equation.3">
                  <p:embed/>
                  <p:pic>
                    <p:nvPicPr>
                      <p:cNvPr id="0"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4114800"/>
                        <a:ext cx="3008313" cy="6794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39"/>
          <p:cNvGraphicFramePr>
            <a:graphicFrameLocks noChangeAspect="1"/>
          </p:cNvGraphicFramePr>
          <p:nvPr/>
        </p:nvGraphicFramePr>
        <p:xfrm>
          <a:off x="990600" y="4883150"/>
          <a:ext cx="3241675" cy="679450"/>
        </p:xfrm>
        <a:graphic>
          <a:graphicData uri="http://schemas.openxmlformats.org/presentationml/2006/ole">
            <mc:AlternateContent xmlns:mc="http://schemas.openxmlformats.org/markup-compatibility/2006">
              <mc:Choice xmlns:v="urn:schemas-microsoft-com:vml" Requires="v">
                <p:oleObj spid="_x0000_s7735" name="Equation" r:id="rId17" imgW="2120760" imgH="444240" progId="Equation.3">
                  <p:embed/>
                </p:oleObj>
              </mc:Choice>
              <mc:Fallback>
                <p:oleObj name="Equation" r:id="rId17" imgW="2120760" imgH="444240" progId="Equation.3">
                  <p:embed/>
                  <p:pic>
                    <p:nvPicPr>
                      <p:cNvPr id="0" name="Object 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0600" y="4883150"/>
                        <a:ext cx="3241675" cy="6794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5" name="AutoShape 44"/>
          <p:cNvSpPr>
            <a:spLocks noChangeArrowheads="1"/>
          </p:cNvSpPr>
          <p:nvPr/>
        </p:nvSpPr>
        <p:spPr bwMode="auto">
          <a:xfrm>
            <a:off x="2514600" y="5486400"/>
            <a:ext cx="381000" cy="38100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7196" name="Rectangle 41"/>
          <p:cNvSpPr>
            <a:spLocks noChangeArrowheads="1"/>
          </p:cNvSpPr>
          <p:nvPr/>
        </p:nvSpPr>
        <p:spPr bwMode="auto">
          <a:xfrm>
            <a:off x="4800600" y="4114800"/>
            <a:ext cx="3200400" cy="6858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5" name="Object 38"/>
          <p:cNvGraphicFramePr>
            <a:graphicFrameLocks noChangeAspect="1"/>
          </p:cNvGraphicFramePr>
          <p:nvPr/>
        </p:nvGraphicFramePr>
        <p:xfrm>
          <a:off x="4810125" y="4114800"/>
          <a:ext cx="3221038" cy="679450"/>
        </p:xfrm>
        <a:graphic>
          <a:graphicData uri="http://schemas.openxmlformats.org/presentationml/2006/ole">
            <mc:AlternateContent xmlns:mc="http://schemas.openxmlformats.org/markup-compatibility/2006">
              <mc:Choice xmlns:v="urn:schemas-microsoft-com:vml" Requires="v">
                <p:oleObj spid="_x0000_s7736" name="Equation" r:id="rId19" imgW="2108160" imgH="444240" progId="Equation.3">
                  <p:embed/>
                </p:oleObj>
              </mc:Choice>
              <mc:Fallback>
                <p:oleObj name="Equation" r:id="rId19" imgW="2108160" imgH="444240" progId="Equation.3">
                  <p:embed/>
                  <p:pic>
                    <p:nvPicPr>
                      <p:cNvPr id="0" name="Object 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10125" y="4114800"/>
                        <a:ext cx="3221038" cy="6794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53"/>
          <p:cNvGraphicFramePr>
            <a:graphicFrameLocks noChangeAspect="1"/>
          </p:cNvGraphicFramePr>
          <p:nvPr/>
        </p:nvGraphicFramePr>
        <p:xfrm>
          <a:off x="609600" y="762000"/>
          <a:ext cx="1641475" cy="415925"/>
        </p:xfrm>
        <a:graphic>
          <a:graphicData uri="http://schemas.openxmlformats.org/presentationml/2006/ole">
            <mc:AlternateContent xmlns:mc="http://schemas.openxmlformats.org/markup-compatibility/2006">
              <mc:Choice xmlns:v="urn:schemas-microsoft-com:vml" Requires="v">
                <p:oleObj spid="_x0000_s7737" name="Equation" r:id="rId21" imgW="952200" imgH="241200" progId="Equation.3">
                  <p:embed/>
                </p:oleObj>
              </mc:Choice>
              <mc:Fallback>
                <p:oleObj name="Equation" r:id="rId21" imgW="952200" imgH="241200" progId="Equation.3">
                  <p:embed/>
                  <p:pic>
                    <p:nvPicPr>
                      <p:cNvPr id="0" name="Object 5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9600" y="762000"/>
                        <a:ext cx="164147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54"/>
          <p:cNvGraphicFramePr>
            <a:graphicFrameLocks noChangeAspect="1"/>
          </p:cNvGraphicFramePr>
          <p:nvPr/>
        </p:nvGraphicFramePr>
        <p:xfrm>
          <a:off x="685800" y="1219200"/>
          <a:ext cx="1355725" cy="415925"/>
        </p:xfrm>
        <a:graphic>
          <a:graphicData uri="http://schemas.openxmlformats.org/presentationml/2006/ole">
            <mc:AlternateContent xmlns:mc="http://schemas.openxmlformats.org/markup-compatibility/2006">
              <mc:Choice xmlns:v="urn:schemas-microsoft-com:vml" Requires="v">
                <p:oleObj spid="_x0000_s7738" name="Equation" r:id="rId23" imgW="787320" imgH="241200" progId="Equation.3">
                  <p:embed/>
                </p:oleObj>
              </mc:Choice>
              <mc:Fallback>
                <p:oleObj name="Equation" r:id="rId23" imgW="787320" imgH="241200" progId="Equation.3">
                  <p:embed/>
                  <p:pic>
                    <p:nvPicPr>
                      <p:cNvPr id="0" name="Object 5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0" y="1219200"/>
                        <a:ext cx="13557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7" name="Text Box 55"/>
          <p:cNvSpPr txBox="1">
            <a:spLocks noChangeArrowheads="1"/>
          </p:cNvSpPr>
          <p:nvPr/>
        </p:nvSpPr>
        <p:spPr bwMode="auto">
          <a:xfrm>
            <a:off x="2362200" y="762000"/>
            <a:ext cx="480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cs typeface="Times New Roman" pitchFamily="18" charset="0"/>
              </a:rPr>
              <a:t>ε</a:t>
            </a:r>
            <a:r>
              <a:rPr lang="en-US" baseline="-25000">
                <a:cs typeface="Times New Roman" pitchFamily="18" charset="0"/>
              </a:rPr>
              <a:t>SN</a:t>
            </a:r>
            <a:r>
              <a:rPr lang="en-US">
                <a:cs typeface="Times New Roman" pitchFamily="18" charset="0"/>
              </a:rPr>
              <a:t> is the error in the estimate</a:t>
            </a:r>
          </a:p>
          <a:p>
            <a:pPr eaLnBrk="1" hangingPunct="1"/>
            <a:r>
              <a:rPr lang="en-US">
                <a:cs typeface="Times New Roman" pitchFamily="18" charset="0"/>
              </a:rPr>
              <a:t>S</a:t>
            </a:r>
            <a:r>
              <a:rPr lang="en-US" baseline="-25000">
                <a:cs typeface="Times New Roman" pitchFamily="18" charset="0"/>
              </a:rPr>
              <a:t>C</a:t>
            </a:r>
            <a:r>
              <a:rPr lang="en-US">
                <a:cs typeface="Times New Roman" pitchFamily="18" charset="0"/>
              </a:rPr>
              <a:t> is the numerical benchmark</a:t>
            </a:r>
            <a:endParaRPr lang="el-GR">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7E519A-3E2F-406C-AB8C-53B2A7AD3FAD}" type="slidenum">
              <a:rPr lang="en-US" sz="1400" smtClean="0"/>
              <a:pPr eaLnBrk="1" hangingPunct="1"/>
              <a:t>42</a:t>
            </a:fld>
            <a:endParaRPr lang="en-US" sz="1400" smtClean="0"/>
          </a:p>
        </p:txBody>
      </p:sp>
      <p:sp>
        <p:nvSpPr>
          <p:cNvPr id="8212" name="Rectangle 2"/>
          <p:cNvSpPr>
            <a:spLocks noGrp="1" noChangeArrowheads="1"/>
          </p:cNvSpPr>
          <p:nvPr>
            <p:ph type="title"/>
          </p:nvPr>
        </p:nvSpPr>
        <p:spPr>
          <a:xfrm>
            <a:off x="457200" y="-228600"/>
            <a:ext cx="8001000" cy="1143000"/>
          </a:xfrm>
        </p:spPr>
        <p:txBody>
          <a:bodyPr/>
          <a:lstStyle/>
          <a:p>
            <a:pPr eaLnBrk="1" hangingPunct="1"/>
            <a:r>
              <a:rPr lang="en-US" sz="3200" dirty="0"/>
              <a:t>Results </a:t>
            </a:r>
            <a:r>
              <a:rPr lang="en-US" sz="3200" dirty="0" smtClean="0"/>
              <a:t>(UA, Verification, cont’d)</a:t>
            </a:r>
          </a:p>
        </p:txBody>
      </p:sp>
      <p:sp>
        <p:nvSpPr>
          <p:cNvPr id="8213" name="Rectangle 3"/>
          <p:cNvSpPr>
            <a:spLocks noGrp="1" noChangeArrowheads="1"/>
          </p:cNvSpPr>
          <p:nvPr>
            <p:ph type="body" sz="half" idx="1"/>
          </p:nvPr>
        </p:nvSpPr>
        <p:spPr>
          <a:xfrm>
            <a:off x="685800" y="990600"/>
            <a:ext cx="7772400" cy="914400"/>
          </a:xfrm>
          <a:noFill/>
        </p:spPr>
        <p:txBody>
          <a:bodyPr/>
          <a:lstStyle/>
          <a:p>
            <a:pPr eaLnBrk="1" hangingPunct="1">
              <a:buClr>
                <a:schemeClr val="tx2"/>
              </a:buClr>
              <a:buSzPct val="110000"/>
              <a:buFontTx/>
              <a:buChar char="•"/>
            </a:pPr>
            <a:r>
              <a:rPr lang="en-US" sz="2200" smtClean="0">
                <a:solidFill>
                  <a:srgbClr val="FF0000"/>
                </a:solidFill>
              </a:rPr>
              <a:t>Monotonic Convergence</a:t>
            </a:r>
            <a:r>
              <a:rPr lang="en-US" sz="2200" smtClean="0"/>
              <a:t>: Generalized Richardson Extrapolation</a:t>
            </a:r>
          </a:p>
          <a:p>
            <a:pPr eaLnBrk="1" hangingPunct="1">
              <a:buClr>
                <a:schemeClr val="tx2"/>
              </a:buClr>
              <a:buSzPct val="110000"/>
              <a:buFontTx/>
              <a:buChar char="•"/>
            </a:pPr>
            <a:endParaRPr lang="en-US" sz="22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a:p>
            <a:pPr eaLnBrk="1" hangingPunct="1">
              <a:buClr>
                <a:schemeClr val="tx2"/>
              </a:buClr>
              <a:buSzPct val="110000"/>
              <a:buFontTx/>
              <a:buChar char="•"/>
            </a:pPr>
            <a:endParaRPr lang="en-US" sz="2800" smtClean="0"/>
          </a:p>
        </p:txBody>
      </p:sp>
      <p:graphicFrame>
        <p:nvGraphicFramePr>
          <p:cNvPr id="8194" name="Object 4"/>
          <p:cNvGraphicFramePr>
            <a:graphicFrameLocks noGrp="1" noChangeAspect="1"/>
          </p:cNvGraphicFramePr>
          <p:nvPr>
            <p:ph sz="quarter" idx="2"/>
          </p:nvPr>
        </p:nvGraphicFramePr>
        <p:xfrm>
          <a:off x="5053013" y="2867025"/>
          <a:ext cx="2724150" cy="790575"/>
        </p:xfrm>
        <a:graphic>
          <a:graphicData uri="http://schemas.openxmlformats.org/presentationml/2006/ole">
            <mc:AlternateContent xmlns:mc="http://schemas.openxmlformats.org/markup-compatibility/2006">
              <mc:Choice xmlns:v="urn:schemas-microsoft-com:vml" Requires="v">
                <p:oleObj spid="_x0000_s9047" name="Equation" r:id="rId3" imgW="1384200" imgH="406080" progId="Equation.3">
                  <p:embed/>
                </p:oleObj>
              </mc:Choice>
              <mc:Fallback>
                <p:oleObj name="Equation" r:id="rId3" imgW="1384200" imgH="4060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013" y="2867025"/>
                        <a:ext cx="2724150" cy="790575"/>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4" name="AutoShape 19"/>
          <p:cNvSpPr>
            <a:spLocks noChangeArrowheads="1"/>
          </p:cNvSpPr>
          <p:nvPr/>
        </p:nvSpPr>
        <p:spPr bwMode="auto">
          <a:xfrm>
            <a:off x="2597150" y="2549525"/>
            <a:ext cx="131763" cy="196850"/>
          </a:xfrm>
          <a:prstGeom prst="downArrow">
            <a:avLst>
              <a:gd name="adj1" fmla="val 50000"/>
              <a:gd name="adj2" fmla="val 37349"/>
            </a:avLst>
          </a:prstGeom>
          <a:solidFill>
            <a:srgbClr val="FF0000"/>
          </a:solidFill>
          <a:ln w="9525">
            <a:solidFill>
              <a:schemeClr val="tx1"/>
            </a:solidFill>
            <a:miter lim="800000"/>
            <a:headEnd/>
            <a:tailEnd/>
          </a:ln>
        </p:spPr>
        <p:txBody>
          <a:bodyPr wrap="none" anchor="ctr"/>
          <a:lstStyle/>
          <a:p>
            <a:endParaRPr lang="en-US"/>
          </a:p>
        </p:txBody>
      </p:sp>
      <p:sp>
        <p:nvSpPr>
          <p:cNvPr id="8215" name="Text Box 26"/>
          <p:cNvSpPr txBox="1">
            <a:spLocks noChangeArrowheads="1"/>
          </p:cNvSpPr>
          <p:nvPr/>
        </p:nvSpPr>
        <p:spPr bwMode="auto">
          <a:xfrm>
            <a:off x="914400" y="5222875"/>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8216" name="Text Box 27"/>
          <p:cNvSpPr txBox="1">
            <a:spLocks noChangeArrowheads="1"/>
          </p:cNvSpPr>
          <p:nvPr/>
        </p:nvSpPr>
        <p:spPr bwMode="auto">
          <a:xfrm>
            <a:off x="609600" y="4800600"/>
            <a:ext cx="800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30000"/>
              <a:buFontTx/>
              <a:buChar char="•"/>
            </a:pPr>
            <a:r>
              <a:rPr lang="en-US">
                <a:solidFill>
                  <a:srgbClr val="FF0000"/>
                </a:solidFill>
              </a:rPr>
              <a:t> </a:t>
            </a:r>
            <a:r>
              <a:rPr lang="en-US" sz="2000">
                <a:solidFill>
                  <a:srgbClr val="FF0000"/>
                </a:solidFill>
              </a:rPr>
              <a:t>Oscillatory Convergence</a:t>
            </a:r>
            <a:r>
              <a:rPr lang="en-US" sz="2000"/>
              <a:t>: Uncertainties can be estimated, but without</a:t>
            </a:r>
          </a:p>
          <a:p>
            <a:pPr eaLnBrk="1" hangingPunct="1">
              <a:buClr>
                <a:schemeClr val="tx2"/>
              </a:buClr>
              <a:buSzPct val="130000"/>
            </a:pPr>
            <a:r>
              <a:rPr lang="en-US" sz="2000"/>
              <a:t>    signs and magnitudes of the errors. </a:t>
            </a:r>
          </a:p>
          <a:p>
            <a:pPr eaLnBrk="1" hangingPunct="1">
              <a:buClr>
                <a:schemeClr val="tx2"/>
              </a:buClr>
              <a:buSzPct val="130000"/>
              <a:buFontTx/>
              <a:buChar char="•"/>
            </a:pPr>
            <a:r>
              <a:rPr lang="en-US" sz="2000">
                <a:solidFill>
                  <a:srgbClr val="FF0000"/>
                </a:solidFill>
              </a:rPr>
              <a:t>  Divergence</a:t>
            </a:r>
          </a:p>
          <a:p>
            <a:pPr eaLnBrk="1" hangingPunct="1"/>
            <a:endParaRPr lang="en-US" sz="2000"/>
          </a:p>
        </p:txBody>
      </p:sp>
      <p:graphicFrame>
        <p:nvGraphicFramePr>
          <p:cNvPr id="8195" name="Object 28"/>
          <p:cNvGraphicFramePr>
            <a:graphicFrameLocks noChangeAspect="1"/>
          </p:cNvGraphicFramePr>
          <p:nvPr/>
        </p:nvGraphicFramePr>
        <p:xfrm>
          <a:off x="4648200" y="5108575"/>
          <a:ext cx="1600200" cy="606425"/>
        </p:xfrm>
        <a:graphic>
          <a:graphicData uri="http://schemas.openxmlformats.org/presentationml/2006/ole">
            <mc:AlternateContent xmlns:mc="http://schemas.openxmlformats.org/markup-compatibility/2006">
              <mc:Choice xmlns:v="urn:schemas-microsoft-com:vml" Requires="v">
                <p:oleObj spid="_x0000_s9048" name="Equation" r:id="rId5" imgW="1041120" imgH="393480" progId="Equation.3">
                  <p:embed/>
                </p:oleObj>
              </mc:Choice>
              <mc:Fallback>
                <p:oleObj name="Equation" r:id="rId5" imgW="1041120" imgH="393480"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5108575"/>
                        <a:ext cx="16002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7" name="Text Box 29"/>
          <p:cNvSpPr txBox="1">
            <a:spLocks noChangeArrowheads="1"/>
          </p:cNvSpPr>
          <p:nvPr/>
        </p:nvSpPr>
        <p:spPr bwMode="auto">
          <a:xfrm>
            <a:off x="595313" y="2579688"/>
            <a:ext cx="1622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b="1"/>
              <a:t>1. Correction</a:t>
            </a:r>
          </a:p>
          <a:p>
            <a:pPr algn="ctr" eaLnBrk="1" hangingPunct="1"/>
            <a:r>
              <a:rPr lang="en-US" sz="2000" b="1"/>
              <a:t>factors</a:t>
            </a:r>
          </a:p>
        </p:txBody>
      </p:sp>
      <p:sp>
        <p:nvSpPr>
          <p:cNvPr id="8218" name="Text Box 30"/>
          <p:cNvSpPr txBox="1">
            <a:spLocks noChangeArrowheads="1"/>
          </p:cNvSpPr>
          <p:nvPr/>
        </p:nvSpPr>
        <p:spPr bwMode="auto">
          <a:xfrm>
            <a:off x="623888" y="4419600"/>
            <a:ext cx="202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b="1"/>
              <a:t>2. GCI approach</a:t>
            </a:r>
          </a:p>
        </p:txBody>
      </p:sp>
      <p:graphicFrame>
        <p:nvGraphicFramePr>
          <p:cNvPr id="8196" name="Object 31"/>
          <p:cNvGraphicFramePr>
            <a:graphicFrameLocks noChangeAspect="1"/>
          </p:cNvGraphicFramePr>
          <p:nvPr/>
        </p:nvGraphicFramePr>
        <p:xfrm>
          <a:off x="2895600" y="4445000"/>
          <a:ext cx="1524000" cy="508000"/>
        </p:xfrm>
        <a:graphic>
          <a:graphicData uri="http://schemas.openxmlformats.org/presentationml/2006/ole">
            <mc:AlternateContent xmlns:mc="http://schemas.openxmlformats.org/markup-compatibility/2006">
              <mc:Choice xmlns:v="urn:schemas-microsoft-com:vml" Requires="v">
                <p:oleObj spid="_x0000_s9049" name="Equation" r:id="rId7" imgW="838080" imgH="279360" progId="Equation.3">
                  <p:embed/>
                </p:oleObj>
              </mc:Choice>
              <mc:Fallback>
                <p:oleObj name="Equation" r:id="rId7" imgW="838080" imgH="279360" progId="Equation.3">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445000"/>
                        <a:ext cx="15240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7" name="Object 32"/>
          <p:cNvGraphicFramePr>
            <a:graphicFrameLocks noChangeAspect="1"/>
          </p:cNvGraphicFramePr>
          <p:nvPr/>
        </p:nvGraphicFramePr>
        <p:xfrm>
          <a:off x="5029200" y="4475163"/>
          <a:ext cx="2062163" cy="477837"/>
        </p:xfrm>
        <a:graphic>
          <a:graphicData uri="http://schemas.openxmlformats.org/presentationml/2006/ole">
            <mc:AlternateContent xmlns:mc="http://schemas.openxmlformats.org/markup-compatibility/2006">
              <mc:Choice xmlns:v="urn:schemas-microsoft-com:vml" Requires="v">
                <p:oleObj spid="_x0000_s9050" name="Equation" r:id="rId9" imgW="1206360" imgH="279360" progId="Equation.3">
                  <p:embed/>
                </p:oleObj>
              </mc:Choice>
              <mc:Fallback>
                <p:oleObj name="Equation" r:id="rId9" imgW="1206360" imgH="279360" progId="Equation.3">
                  <p:embed/>
                  <p:pic>
                    <p:nvPicPr>
                      <p:cNvPr id="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4475163"/>
                        <a:ext cx="2062163"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9" name="Rectangle 37"/>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20" name="Rectangle 39"/>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8221" name="Group 40"/>
          <p:cNvGrpSpPr>
            <a:grpSpLocks/>
          </p:cNvGrpSpPr>
          <p:nvPr/>
        </p:nvGrpSpPr>
        <p:grpSpPr bwMode="auto">
          <a:xfrm>
            <a:off x="1600200" y="1776413"/>
            <a:ext cx="7315200" cy="1881187"/>
            <a:chOff x="1008" y="1104"/>
            <a:chExt cx="4608" cy="1185"/>
          </a:xfrm>
        </p:grpSpPr>
        <p:graphicFrame>
          <p:nvGraphicFramePr>
            <p:cNvPr id="8202" name="Object 12"/>
            <p:cNvGraphicFramePr>
              <a:graphicFrameLocks noChangeAspect="1"/>
            </p:cNvGraphicFramePr>
            <p:nvPr/>
          </p:nvGraphicFramePr>
          <p:xfrm>
            <a:off x="1008" y="1202"/>
            <a:ext cx="1004" cy="404"/>
          </p:xfrm>
          <a:graphic>
            <a:graphicData uri="http://schemas.openxmlformats.org/presentationml/2006/ole">
              <mc:AlternateContent xmlns:mc="http://schemas.openxmlformats.org/markup-compatibility/2006">
                <mc:Choice xmlns:v="urn:schemas-microsoft-com:vml" Requires="v">
                  <p:oleObj spid="_x0000_s9051" name="Equation" r:id="rId11" imgW="1155600" imgH="469800" progId="Equation.DSMT4">
                    <p:embed/>
                  </p:oleObj>
                </mc:Choice>
                <mc:Fallback>
                  <p:oleObj name="Equation" r:id="rId11" imgW="1155600" imgH="4698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8" y="1202"/>
                          <a:ext cx="1004" cy="404"/>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3" name="Object 13"/>
            <p:cNvGraphicFramePr>
              <a:graphicFrameLocks noChangeAspect="1"/>
            </p:cNvGraphicFramePr>
            <p:nvPr/>
          </p:nvGraphicFramePr>
          <p:xfrm>
            <a:off x="2179" y="1112"/>
            <a:ext cx="795" cy="447"/>
          </p:xfrm>
          <a:graphic>
            <a:graphicData uri="http://schemas.openxmlformats.org/presentationml/2006/ole">
              <mc:AlternateContent xmlns:mc="http://schemas.openxmlformats.org/markup-compatibility/2006">
                <mc:Choice xmlns:v="urn:schemas-microsoft-com:vml" Requires="v">
                  <p:oleObj spid="_x0000_s9052" name="Equation" r:id="rId13" imgW="825480" imgH="469800" progId="Equation.DSMT4">
                    <p:embed/>
                  </p:oleObj>
                </mc:Choice>
                <mc:Fallback>
                  <p:oleObj name="Equation" r:id="rId13" imgW="825480" imgH="469800" progId="Equation.DSMT4">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79" y="1112"/>
                          <a:ext cx="795" cy="447"/>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4" name="Object 14"/>
            <p:cNvGraphicFramePr>
              <a:graphicFrameLocks noChangeAspect="1"/>
            </p:cNvGraphicFramePr>
            <p:nvPr/>
          </p:nvGraphicFramePr>
          <p:xfrm>
            <a:off x="1552" y="1724"/>
            <a:ext cx="795" cy="386"/>
          </p:xfrm>
          <a:graphic>
            <a:graphicData uri="http://schemas.openxmlformats.org/presentationml/2006/ole">
              <mc:AlternateContent xmlns:mc="http://schemas.openxmlformats.org/markup-compatibility/2006">
                <mc:Choice xmlns:v="urn:schemas-microsoft-com:vml" Requires="v">
                  <p:oleObj spid="_x0000_s9053" name="Equation" r:id="rId15" imgW="876240" imgH="431640" progId="Equation.DSMT4">
                    <p:embed/>
                  </p:oleObj>
                </mc:Choice>
                <mc:Fallback>
                  <p:oleObj name="Equation" r:id="rId15" imgW="876240" imgH="431640" progId="Equation.DSMT4">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2" y="1724"/>
                          <a:ext cx="795" cy="386"/>
                        </a:xfrm>
                        <a:prstGeom prst="rect">
                          <a:avLst/>
                        </a:prstGeom>
                        <a:solidFill>
                          <a:srgbClr val="00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5" name="Object 15"/>
            <p:cNvGraphicFramePr>
              <a:graphicFrameLocks noChangeAspect="1"/>
            </p:cNvGraphicFramePr>
            <p:nvPr/>
          </p:nvGraphicFramePr>
          <p:xfrm>
            <a:off x="3166" y="1145"/>
            <a:ext cx="1774" cy="594"/>
          </p:xfrm>
          <a:graphic>
            <a:graphicData uri="http://schemas.openxmlformats.org/presentationml/2006/ole">
              <mc:AlternateContent xmlns:mc="http://schemas.openxmlformats.org/markup-compatibility/2006">
                <mc:Choice xmlns:v="urn:schemas-microsoft-com:vml" Requires="v">
                  <p:oleObj spid="_x0000_s9054" name="Equation" r:id="rId17" imgW="1955520" imgH="660240" progId="Equation.DSMT4">
                    <p:embed/>
                  </p:oleObj>
                </mc:Choice>
                <mc:Fallback>
                  <p:oleObj name="Equation" r:id="rId17" imgW="1955520" imgH="660240" progId="Equation.DSMT4">
                    <p:embed/>
                    <p:pic>
                      <p:nvPicPr>
                        <p:cNvPr id="0"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66" y="1145"/>
                          <a:ext cx="1774" cy="594"/>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6" name="Object 16"/>
            <p:cNvGraphicFramePr>
              <a:graphicFrameLocks noChangeAspect="1"/>
            </p:cNvGraphicFramePr>
            <p:nvPr/>
          </p:nvGraphicFramePr>
          <p:xfrm>
            <a:off x="4982" y="1228"/>
            <a:ext cx="586" cy="158"/>
          </p:xfrm>
          <a:graphic>
            <a:graphicData uri="http://schemas.openxmlformats.org/presentationml/2006/ole">
              <mc:AlternateContent xmlns:mc="http://schemas.openxmlformats.org/markup-compatibility/2006">
                <mc:Choice xmlns:v="urn:schemas-microsoft-com:vml" Requires="v">
                  <p:oleObj spid="_x0000_s9055" name="Equation" r:id="rId19" imgW="927000" imgH="253800" progId="Equation.DSMT4">
                    <p:embed/>
                  </p:oleObj>
                </mc:Choice>
                <mc:Fallback>
                  <p:oleObj name="Equation" r:id="rId19" imgW="927000" imgH="253800" progId="Equation.DSMT4">
                    <p:embed/>
                    <p:pic>
                      <p:nvPicPr>
                        <p:cNvPr id="0"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82" y="1228"/>
                          <a:ext cx="586" cy="158"/>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7" name="Object 17"/>
            <p:cNvGraphicFramePr>
              <a:graphicFrameLocks noChangeAspect="1"/>
            </p:cNvGraphicFramePr>
            <p:nvPr/>
          </p:nvGraphicFramePr>
          <p:xfrm>
            <a:off x="4982" y="1517"/>
            <a:ext cx="586" cy="159"/>
          </p:xfrm>
          <a:graphic>
            <a:graphicData uri="http://schemas.openxmlformats.org/presentationml/2006/ole">
              <mc:AlternateContent xmlns:mc="http://schemas.openxmlformats.org/markup-compatibility/2006">
                <mc:Choice xmlns:v="urn:schemas-microsoft-com:vml" Requires="v">
                  <p:oleObj spid="_x0000_s9056" name="Equation" r:id="rId21" imgW="927000" imgH="253800" progId="Equation.DSMT4">
                    <p:embed/>
                  </p:oleObj>
                </mc:Choice>
                <mc:Fallback>
                  <p:oleObj name="Equation" r:id="rId21" imgW="927000" imgH="253800" progId="Equation.DSMT4">
                    <p:embed/>
                    <p:pic>
                      <p:nvPicPr>
                        <p:cNvPr id="0" name="Object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82" y="1517"/>
                          <a:ext cx="586" cy="159"/>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7" name="AutoShape 18"/>
            <p:cNvSpPr>
              <a:spLocks noChangeArrowheads="1"/>
            </p:cNvSpPr>
            <p:nvPr/>
          </p:nvSpPr>
          <p:spPr bwMode="auto">
            <a:xfrm>
              <a:off x="2012" y="1358"/>
              <a:ext cx="209" cy="83"/>
            </a:xfrm>
            <a:prstGeom prst="rightArrow">
              <a:avLst>
                <a:gd name="adj1" fmla="val 50000"/>
                <a:gd name="adj2" fmla="val 62952"/>
              </a:avLst>
            </a:prstGeom>
            <a:solidFill>
              <a:srgbClr val="FF0000"/>
            </a:solidFill>
            <a:ln w="9525">
              <a:solidFill>
                <a:schemeClr val="tx1"/>
              </a:solidFill>
              <a:miter lim="800000"/>
              <a:headEnd/>
              <a:tailEnd/>
            </a:ln>
          </p:spPr>
          <p:txBody>
            <a:bodyPr wrap="none" anchor="ctr"/>
            <a:lstStyle/>
            <a:p>
              <a:endParaRPr lang="en-US"/>
            </a:p>
          </p:txBody>
        </p:sp>
        <p:sp>
          <p:nvSpPr>
            <p:cNvPr id="8228" name="AutoShape 20"/>
            <p:cNvSpPr>
              <a:spLocks noChangeArrowheads="1"/>
            </p:cNvSpPr>
            <p:nvPr/>
          </p:nvSpPr>
          <p:spPr bwMode="auto">
            <a:xfrm>
              <a:off x="2974" y="1352"/>
              <a:ext cx="209" cy="83"/>
            </a:xfrm>
            <a:prstGeom prst="rightArrow">
              <a:avLst>
                <a:gd name="adj1" fmla="val 50000"/>
                <a:gd name="adj2" fmla="val 62952"/>
              </a:avLst>
            </a:prstGeom>
            <a:solidFill>
              <a:srgbClr val="FF0000"/>
            </a:solidFill>
            <a:ln w="9525">
              <a:solidFill>
                <a:schemeClr val="tx1"/>
              </a:solidFill>
              <a:miter lim="800000"/>
              <a:headEnd/>
              <a:tailEnd/>
            </a:ln>
          </p:spPr>
          <p:txBody>
            <a:bodyPr wrap="none" anchor="ctr"/>
            <a:lstStyle/>
            <a:p>
              <a:endParaRPr lang="en-US"/>
            </a:p>
          </p:txBody>
        </p:sp>
        <p:sp>
          <p:nvSpPr>
            <p:cNvPr id="8229" name="Line 21"/>
            <p:cNvSpPr>
              <a:spLocks noChangeShapeType="1"/>
            </p:cNvSpPr>
            <p:nvPr/>
          </p:nvSpPr>
          <p:spPr bwMode="auto">
            <a:xfrm>
              <a:off x="2974" y="1104"/>
              <a:ext cx="0" cy="785"/>
            </a:xfrm>
            <a:prstGeom prst="line">
              <a:avLst/>
            </a:prstGeom>
            <a:noFill/>
            <a:ln w="5715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230" name="AutoShape 22"/>
            <p:cNvSpPr>
              <a:spLocks noChangeArrowheads="1"/>
            </p:cNvSpPr>
            <p:nvPr/>
          </p:nvSpPr>
          <p:spPr bwMode="auto">
            <a:xfrm>
              <a:off x="2347" y="1848"/>
              <a:ext cx="627" cy="82"/>
            </a:xfrm>
            <a:prstGeom prst="rightArrow">
              <a:avLst>
                <a:gd name="adj1" fmla="val 50000"/>
                <a:gd name="adj2" fmla="val 191159"/>
              </a:avLst>
            </a:prstGeom>
            <a:solidFill>
              <a:srgbClr val="FF0000"/>
            </a:solidFill>
            <a:ln w="9525">
              <a:solidFill>
                <a:schemeClr val="tx1"/>
              </a:solidFill>
              <a:miter lim="800000"/>
              <a:headEnd/>
              <a:tailEnd/>
            </a:ln>
          </p:spPr>
          <p:txBody>
            <a:bodyPr wrap="none" anchor="ctr"/>
            <a:lstStyle/>
            <a:p>
              <a:endParaRPr lang="en-US"/>
            </a:p>
          </p:txBody>
        </p:sp>
        <p:graphicFrame>
          <p:nvGraphicFramePr>
            <p:cNvPr id="8208" name="Object 34"/>
            <p:cNvGraphicFramePr>
              <a:graphicFrameLocks noChangeAspect="1"/>
            </p:cNvGraphicFramePr>
            <p:nvPr/>
          </p:nvGraphicFramePr>
          <p:xfrm>
            <a:off x="5032" y="1824"/>
            <a:ext cx="536" cy="160"/>
          </p:xfrm>
          <a:graphic>
            <a:graphicData uri="http://schemas.openxmlformats.org/presentationml/2006/ole">
              <mc:AlternateContent xmlns:mc="http://schemas.openxmlformats.org/markup-compatibility/2006">
                <mc:Choice xmlns:v="urn:schemas-microsoft-com:vml" Requires="v">
                  <p:oleObj spid="_x0000_s9057" r:id="rId23" imgW="850680" imgH="253800" progId="">
                    <p:embed/>
                  </p:oleObj>
                </mc:Choice>
                <mc:Fallback>
                  <p:oleObj r:id="rId23" imgW="850680" imgH="253800" progId="">
                    <p:embed/>
                    <p:pic>
                      <p:nvPicPr>
                        <p:cNvPr id="0" name="Object 3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32" y="1824"/>
                          <a:ext cx="536" cy="160"/>
                        </a:xfrm>
                        <a:prstGeom prst="rect">
                          <a:avLst/>
                        </a:prstGeom>
                        <a:solidFill>
                          <a:srgbClr val="FC98B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9" name="Object 36"/>
            <p:cNvGraphicFramePr>
              <a:graphicFrameLocks noChangeAspect="1"/>
            </p:cNvGraphicFramePr>
            <p:nvPr/>
          </p:nvGraphicFramePr>
          <p:xfrm>
            <a:off x="5028" y="2085"/>
            <a:ext cx="588" cy="150"/>
          </p:xfrm>
          <a:graphic>
            <a:graphicData uri="http://schemas.openxmlformats.org/presentationml/2006/ole">
              <mc:AlternateContent xmlns:mc="http://schemas.openxmlformats.org/markup-compatibility/2006">
                <mc:Choice xmlns:v="urn:schemas-microsoft-com:vml" Requires="v">
                  <p:oleObj spid="_x0000_s9058" name="Equation" r:id="rId25" imgW="901309" imgH="228501" progId="Equation.3">
                    <p:embed/>
                  </p:oleObj>
                </mc:Choice>
                <mc:Fallback>
                  <p:oleObj name="Equation" r:id="rId25" imgW="901309" imgH="228501" progId="Equation.3">
                    <p:embed/>
                    <p:pic>
                      <p:nvPicPr>
                        <p:cNvPr id="0" name="Object 3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28" y="2085"/>
                          <a:ext cx="588" cy="150"/>
                        </a:xfrm>
                        <a:prstGeom prst="rect">
                          <a:avLst/>
                        </a:prstGeom>
                        <a:solidFill>
                          <a:srgbClr val="FF99CC"/>
                        </a:solidFill>
                      </p:spPr>
                    </p:pic>
                  </p:oleObj>
                </mc:Fallback>
              </mc:AlternateContent>
            </a:graphicData>
          </a:graphic>
        </p:graphicFrame>
        <p:graphicFrame>
          <p:nvGraphicFramePr>
            <p:cNvPr id="8210" name="Object 38"/>
            <p:cNvGraphicFramePr>
              <a:graphicFrameLocks noChangeAspect="1"/>
            </p:cNvGraphicFramePr>
            <p:nvPr/>
          </p:nvGraphicFramePr>
          <p:xfrm>
            <a:off x="3744" y="2031"/>
            <a:ext cx="948" cy="258"/>
          </p:xfrm>
          <a:graphic>
            <a:graphicData uri="http://schemas.openxmlformats.org/presentationml/2006/ole">
              <mc:AlternateContent xmlns:mc="http://schemas.openxmlformats.org/markup-compatibility/2006">
                <mc:Choice xmlns:v="urn:schemas-microsoft-com:vml" Requires="v">
                  <p:oleObj spid="_x0000_s9059" name="Equation" r:id="rId27" imgW="1054100" imgH="254000" progId="Equation.3">
                    <p:embed/>
                  </p:oleObj>
                </mc:Choice>
                <mc:Fallback>
                  <p:oleObj name="Equation" r:id="rId27" imgW="1054100" imgH="254000" progId="Equation.3">
                    <p:embed/>
                    <p:pic>
                      <p:nvPicPr>
                        <p:cNvPr id="0" name="Object 3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44" y="2031"/>
                          <a:ext cx="948" cy="258"/>
                        </a:xfrm>
                        <a:prstGeom prst="rect">
                          <a:avLst/>
                        </a:prstGeom>
                        <a:solidFill>
                          <a:srgbClr val="FF99CC"/>
                        </a:solidFill>
                      </p:spPr>
                    </p:pic>
                  </p:oleObj>
                </mc:Fallback>
              </mc:AlternateContent>
            </a:graphicData>
          </a:graphic>
        </p:graphicFrame>
      </p:grpSp>
      <p:sp>
        <p:nvSpPr>
          <p:cNvPr id="8222" name="Text Box 41"/>
          <p:cNvSpPr txBox="1">
            <a:spLocks noChangeArrowheads="1"/>
          </p:cNvSpPr>
          <p:nvPr/>
        </p:nvSpPr>
        <p:spPr bwMode="auto">
          <a:xfrm>
            <a:off x="609600" y="5715000"/>
            <a:ext cx="77882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25000"/>
              <a:buFontTx/>
              <a:buChar char="•"/>
            </a:pPr>
            <a:r>
              <a:rPr lang="en-US"/>
              <a:t> </a:t>
            </a:r>
            <a:r>
              <a:rPr lang="en-US" sz="2000">
                <a:solidFill>
                  <a:schemeClr val="tx2"/>
                </a:solidFill>
              </a:rPr>
              <a:t>In this course, only grid uncertainties studied. So, all the variables with</a:t>
            </a:r>
          </a:p>
          <a:p>
            <a:pPr eaLnBrk="1" hangingPunct="1">
              <a:buClr>
                <a:schemeClr val="tx2"/>
              </a:buClr>
              <a:buSzPct val="125000"/>
            </a:pPr>
            <a:r>
              <a:rPr lang="en-US" sz="2000">
                <a:solidFill>
                  <a:schemeClr val="tx2"/>
                </a:solidFill>
              </a:rPr>
              <a:t>   subscribe symbol k will be replaced by g, such as “U</a:t>
            </a:r>
            <a:r>
              <a:rPr lang="en-US" sz="2000" baseline="-25000">
                <a:solidFill>
                  <a:schemeClr val="tx2"/>
                </a:solidFill>
              </a:rPr>
              <a:t>k</a:t>
            </a:r>
            <a:r>
              <a:rPr lang="en-US" sz="2000">
                <a:solidFill>
                  <a:schemeClr val="tx2"/>
                </a:solidFill>
              </a:rPr>
              <a:t>” will be “U</a:t>
            </a:r>
            <a:r>
              <a:rPr lang="en-US" sz="2000" baseline="-25000">
                <a:solidFill>
                  <a:schemeClr val="tx2"/>
                </a:solidFill>
              </a:rPr>
              <a:t>g</a:t>
            </a:r>
            <a:r>
              <a:rPr lang="en-US" sz="2000">
                <a:solidFill>
                  <a:schemeClr val="tx2"/>
                </a:solidFill>
              </a:rPr>
              <a:t>”</a:t>
            </a:r>
          </a:p>
        </p:txBody>
      </p:sp>
      <p:graphicFrame>
        <p:nvGraphicFramePr>
          <p:cNvPr id="8198" name="Object 42"/>
          <p:cNvGraphicFramePr>
            <a:graphicFrameLocks noChangeAspect="1"/>
          </p:cNvGraphicFramePr>
          <p:nvPr/>
        </p:nvGraphicFramePr>
        <p:xfrm>
          <a:off x="533400" y="3352800"/>
          <a:ext cx="511175" cy="441325"/>
        </p:xfrm>
        <a:graphic>
          <a:graphicData uri="http://schemas.openxmlformats.org/presentationml/2006/ole">
            <mc:AlternateContent xmlns:mc="http://schemas.openxmlformats.org/markup-compatibility/2006">
              <mc:Choice xmlns:v="urn:schemas-microsoft-com:vml" Requires="v">
                <p:oleObj spid="_x0000_s9060" name="Equation" r:id="rId29" imgW="279360" imgH="241200" progId="Equation.3">
                  <p:embed/>
                </p:oleObj>
              </mc:Choice>
              <mc:Fallback>
                <p:oleObj name="Equation" r:id="rId29" imgW="279360" imgH="241200" progId="Equation.3">
                  <p:embed/>
                  <p:pic>
                    <p:nvPicPr>
                      <p:cNvPr id="0" name="Object 4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3400" y="3352800"/>
                        <a:ext cx="511175" cy="4413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3" name="Text Box 43"/>
          <p:cNvSpPr txBox="1">
            <a:spLocks noChangeArrowheads="1"/>
          </p:cNvSpPr>
          <p:nvPr/>
        </p:nvSpPr>
        <p:spPr bwMode="auto">
          <a:xfrm>
            <a:off x="990600" y="3429000"/>
            <a:ext cx="388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chemeClr val="tx2"/>
                </a:solidFill>
              </a:rPr>
              <a:t>is the theoretical order of accuracy, 2 for 2</a:t>
            </a:r>
            <a:r>
              <a:rPr lang="en-US" sz="1600" baseline="30000">
                <a:solidFill>
                  <a:schemeClr val="tx2"/>
                </a:solidFill>
              </a:rPr>
              <a:t>nd</a:t>
            </a:r>
            <a:r>
              <a:rPr lang="en-US" sz="1600">
                <a:solidFill>
                  <a:schemeClr val="tx2"/>
                </a:solidFill>
              </a:rPr>
              <a:t> order and 1 for 1</a:t>
            </a:r>
            <a:r>
              <a:rPr lang="en-US" sz="1600" baseline="30000">
                <a:solidFill>
                  <a:schemeClr val="tx2"/>
                </a:solidFill>
              </a:rPr>
              <a:t>st</a:t>
            </a:r>
            <a:r>
              <a:rPr lang="en-US" sz="1600">
                <a:solidFill>
                  <a:schemeClr val="tx2"/>
                </a:solidFill>
              </a:rPr>
              <a:t> order schemes</a:t>
            </a:r>
          </a:p>
        </p:txBody>
      </p:sp>
      <p:graphicFrame>
        <p:nvGraphicFramePr>
          <p:cNvPr id="8199" name="Object 44"/>
          <p:cNvGraphicFramePr>
            <a:graphicFrameLocks noChangeAspect="1"/>
          </p:cNvGraphicFramePr>
          <p:nvPr/>
        </p:nvGraphicFramePr>
        <p:xfrm>
          <a:off x="5030788" y="3657600"/>
          <a:ext cx="303212" cy="342900"/>
        </p:xfrm>
        <a:graphic>
          <a:graphicData uri="http://schemas.openxmlformats.org/presentationml/2006/ole">
            <mc:AlternateContent xmlns:mc="http://schemas.openxmlformats.org/markup-compatibility/2006">
              <mc:Choice xmlns:v="urn:schemas-microsoft-com:vml" Requires="v">
                <p:oleObj spid="_x0000_s9061" name="Equation" r:id="rId31" imgW="203040" imgH="228600" progId="Equation.3">
                  <p:embed/>
                </p:oleObj>
              </mc:Choice>
              <mc:Fallback>
                <p:oleObj name="Equation" r:id="rId31" imgW="203040" imgH="228600" progId="Equation.3">
                  <p:embed/>
                  <p:pic>
                    <p:nvPicPr>
                      <p:cNvPr id="0" name="Object 4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30788" y="3657600"/>
                        <a:ext cx="303212" cy="342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4" name="Text Box 45"/>
          <p:cNvSpPr txBox="1">
            <a:spLocks noChangeArrowheads="1"/>
          </p:cNvSpPr>
          <p:nvPr/>
        </p:nvSpPr>
        <p:spPr bwMode="auto">
          <a:xfrm>
            <a:off x="5257800" y="3670300"/>
            <a:ext cx="3886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chemeClr val="tx2"/>
                </a:solidFill>
              </a:rPr>
              <a:t>is the uncertainties based on fine mesh solution,        is the uncertainties based on numerical benchmark S</a:t>
            </a:r>
            <a:r>
              <a:rPr lang="en-US" sz="1600" baseline="-25000">
                <a:solidFill>
                  <a:schemeClr val="tx2"/>
                </a:solidFill>
              </a:rPr>
              <a:t>C</a:t>
            </a:r>
          </a:p>
        </p:txBody>
      </p:sp>
      <p:graphicFrame>
        <p:nvGraphicFramePr>
          <p:cNvPr id="8200" name="Object 46"/>
          <p:cNvGraphicFramePr>
            <a:graphicFrameLocks noChangeAspect="1"/>
          </p:cNvGraphicFramePr>
          <p:nvPr/>
        </p:nvGraphicFramePr>
        <p:xfrm>
          <a:off x="6019800" y="3924300"/>
          <a:ext cx="360363" cy="342900"/>
        </p:xfrm>
        <a:graphic>
          <a:graphicData uri="http://schemas.openxmlformats.org/presentationml/2006/ole">
            <mc:AlternateContent xmlns:mc="http://schemas.openxmlformats.org/markup-compatibility/2006">
              <mc:Choice xmlns:v="urn:schemas-microsoft-com:vml" Requires="v">
                <p:oleObj spid="_x0000_s9062" name="Equation" r:id="rId33" imgW="241200" imgH="228600" progId="Equation.3">
                  <p:embed/>
                </p:oleObj>
              </mc:Choice>
              <mc:Fallback>
                <p:oleObj name="Equation" r:id="rId33" imgW="241200" imgH="228600" progId="Equation.3">
                  <p:embed/>
                  <p:pic>
                    <p:nvPicPr>
                      <p:cNvPr id="0" name="Object 4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19800" y="3924300"/>
                        <a:ext cx="360363" cy="342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5" name="Text Box 47"/>
          <p:cNvSpPr txBox="1">
            <a:spLocks noChangeArrowheads="1"/>
          </p:cNvSpPr>
          <p:nvPr/>
        </p:nvSpPr>
        <p:spPr bwMode="auto">
          <a:xfrm>
            <a:off x="990600" y="4006850"/>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chemeClr val="tx2"/>
                </a:solidFill>
              </a:rPr>
              <a:t>is the correction factor</a:t>
            </a:r>
          </a:p>
        </p:txBody>
      </p:sp>
      <p:graphicFrame>
        <p:nvGraphicFramePr>
          <p:cNvPr id="8201" name="Object 48"/>
          <p:cNvGraphicFramePr>
            <a:graphicFrameLocks noChangeAspect="1"/>
          </p:cNvGraphicFramePr>
          <p:nvPr/>
        </p:nvGraphicFramePr>
        <p:xfrm>
          <a:off x="601663" y="3973513"/>
          <a:ext cx="373062" cy="417512"/>
        </p:xfrm>
        <a:graphic>
          <a:graphicData uri="http://schemas.openxmlformats.org/presentationml/2006/ole">
            <mc:AlternateContent xmlns:mc="http://schemas.openxmlformats.org/markup-compatibility/2006">
              <mc:Choice xmlns:v="urn:schemas-microsoft-com:vml" Requires="v">
                <p:oleObj spid="_x0000_s9063" name="Equation" r:id="rId35" imgW="203040" imgH="228600" progId="Equation.3">
                  <p:embed/>
                </p:oleObj>
              </mc:Choice>
              <mc:Fallback>
                <p:oleObj name="Equation" r:id="rId35" imgW="203040" imgH="228600" progId="Equation.3">
                  <p:embed/>
                  <p:pic>
                    <p:nvPicPr>
                      <p:cNvPr id="0" name="Object 4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01663" y="3973513"/>
                        <a:ext cx="373062" cy="4175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6" name="TextBox 37"/>
          <p:cNvSpPr txBox="1">
            <a:spLocks noChangeArrowheads="1"/>
          </p:cNvSpPr>
          <p:nvPr/>
        </p:nvSpPr>
        <p:spPr bwMode="auto">
          <a:xfrm>
            <a:off x="7096125" y="4524375"/>
            <a:ext cx="198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i="1">
                <a:solidFill>
                  <a:srgbClr val="003300"/>
                </a:solidFill>
              </a:rPr>
              <a:t>F</a:t>
            </a:r>
            <a:r>
              <a:rPr lang="en-US" sz="1600" i="1" baseline="-25000">
                <a:solidFill>
                  <a:srgbClr val="003300"/>
                </a:solidFill>
              </a:rPr>
              <a:t>S</a:t>
            </a:r>
            <a:r>
              <a:rPr lang="en-US" sz="1600">
                <a:solidFill>
                  <a:srgbClr val="003300"/>
                </a:solidFill>
              </a:rPr>
              <a:t>: Factor of Safety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4F1CD1-5B3A-4B02-AEA9-309E75CEF614}" type="slidenum">
              <a:rPr lang="en-US" sz="1400" smtClean="0"/>
              <a:pPr eaLnBrk="1" hangingPunct="1"/>
              <a:t>43</a:t>
            </a:fld>
            <a:endParaRPr lang="en-US" sz="1400" smtClean="0"/>
          </a:p>
        </p:txBody>
      </p:sp>
      <p:sp>
        <p:nvSpPr>
          <p:cNvPr id="9224" name="Rectangle 34"/>
          <p:cNvSpPr>
            <a:spLocks noChangeArrowheads="1"/>
          </p:cNvSpPr>
          <p:nvPr/>
        </p:nvSpPr>
        <p:spPr bwMode="auto">
          <a:xfrm>
            <a:off x="685800" y="13716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SzPct val="110000"/>
              <a:buFontTx/>
              <a:buChar char="•"/>
            </a:pPr>
            <a:r>
              <a:rPr lang="en-US">
                <a:solidFill>
                  <a:srgbClr val="FF0000"/>
                </a:solidFill>
                <a:latin typeface="Tahoma" pitchFamily="34" charset="0"/>
              </a:rPr>
              <a:t>Asymptotic Range: </a:t>
            </a:r>
            <a:r>
              <a:rPr lang="en-US">
                <a:latin typeface="Tahoma" pitchFamily="34" charset="0"/>
              </a:rPr>
              <a:t>For sufficiently small </a:t>
            </a:r>
            <a:r>
              <a:rPr lang="en-US">
                <a:latin typeface="Tahoma" pitchFamily="34" charset="0"/>
                <a:sym typeface="Symbol" pitchFamily="18" charset="2"/>
              </a:rPr>
              <a:t>x</a:t>
            </a:r>
            <a:r>
              <a:rPr lang="en-US" baseline="-25000">
                <a:latin typeface="Tahoma" pitchFamily="34" charset="0"/>
                <a:sym typeface="Symbol" pitchFamily="18" charset="2"/>
              </a:rPr>
              <a:t>k</a:t>
            </a:r>
            <a:r>
              <a:rPr lang="en-US">
                <a:latin typeface="Tahoma" pitchFamily="34" charset="0"/>
                <a:sym typeface="Symbol" pitchFamily="18" charset="2"/>
              </a:rPr>
              <a:t>, the solutions are in the asymptotic range such that higher-order terms are negligible and the assumption that      and      are independent of x</a:t>
            </a:r>
            <a:r>
              <a:rPr lang="en-US" baseline="-25000">
                <a:latin typeface="Tahoma" pitchFamily="34" charset="0"/>
                <a:sym typeface="Symbol" pitchFamily="18" charset="2"/>
              </a:rPr>
              <a:t>k </a:t>
            </a:r>
            <a:r>
              <a:rPr lang="en-US">
                <a:latin typeface="Tahoma" pitchFamily="34" charset="0"/>
                <a:sym typeface="Symbol" pitchFamily="18" charset="2"/>
              </a:rPr>
              <a:t>is valid.</a:t>
            </a:r>
          </a:p>
          <a:p>
            <a:pPr marL="342900" indent="-342900">
              <a:spcBef>
                <a:spcPct val="20000"/>
              </a:spcBef>
              <a:buClr>
                <a:schemeClr val="tx2"/>
              </a:buClr>
              <a:buSzPct val="110000"/>
              <a:buFontTx/>
              <a:buChar char="•"/>
            </a:pPr>
            <a:r>
              <a:rPr lang="en-US">
                <a:latin typeface="Tahoma" pitchFamily="34" charset="0"/>
                <a:sym typeface="Symbol" pitchFamily="18" charset="2"/>
              </a:rPr>
              <a:t>When Asymptotic Range reached,     will be close to the theoretical value      , and the correction factor </a:t>
            </a:r>
          </a:p>
          <a:p>
            <a:pPr marL="342900" indent="-342900">
              <a:spcBef>
                <a:spcPct val="20000"/>
              </a:spcBef>
              <a:buClr>
                <a:schemeClr val="tx2"/>
              </a:buClr>
              <a:buSzPct val="110000"/>
            </a:pPr>
            <a:r>
              <a:rPr lang="en-US">
                <a:latin typeface="Tahoma" pitchFamily="34" charset="0"/>
                <a:sym typeface="Symbol" pitchFamily="18" charset="2"/>
              </a:rPr>
              <a:t>        will be close to 1. </a:t>
            </a:r>
          </a:p>
          <a:p>
            <a:pPr marL="342900" indent="-342900">
              <a:spcBef>
                <a:spcPct val="20000"/>
              </a:spcBef>
              <a:buClr>
                <a:schemeClr val="tx2"/>
              </a:buClr>
              <a:buSzPct val="110000"/>
              <a:buFontTx/>
              <a:buChar char="•"/>
            </a:pPr>
            <a:r>
              <a:rPr lang="en-US">
                <a:latin typeface="Tahoma" pitchFamily="34" charset="0"/>
                <a:sym typeface="Symbol" pitchFamily="18" charset="2"/>
              </a:rPr>
              <a:t>To achieve the asymptotic range for practical geometry and conditions is usually not possible and number of grids m&gt;3 is undesirable from a resources point of view</a:t>
            </a:r>
            <a:endParaRPr lang="en-US">
              <a:latin typeface="Tahoma" pitchFamily="34" charset="0"/>
              <a:cs typeface="Tahoma" pitchFamily="34" charset="0"/>
              <a:sym typeface="Symbol" pitchFamily="18" charset="2"/>
            </a:endParaRPr>
          </a:p>
        </p:txBody>
      </p:sp>
      <p:sp>
        <p:nvSpPr>
          <p:cNvPr id="9225" name="Rectangle 5"/>
          <p:cNvSpPr>
            <a:spLocks noGrp="1" noChangeArrowheads="1"/>
          </p:cNvSpPr>
          <p:nvPr>
            <p:ph type="title"/>
          </p:nvPr>
        </p:nvSpPr>
        <p:spPr>
          <a:xfrm>
            <a:off x="685800" y="76200"/>
            <a:ext cx="7772400" cy="1143000"/>
          </a:xfrm>
        </p:spPr>
        <p:txBody>
          <a:bodyPr/>
          <a:lstStyle/>
          <a:p>
            <a:pPr eaLnBrk="1" hangingPunct="1"/>
            <a:r>
              <a:rPr lang="en-US" sz="3600" dirty="0"/>
              <a:t>Results </a:t>
            </a:r>
            <a:r>
              <a:rPr lang="en-US" sz="3600" dirty="0" smtClean="0"/>
              <a:t>(Verification, Asymptotic Range)</a:t>
            </a:r>
          </a:p>
        </p:txBody>
      </p:sp>
      <p:graphicFrame>
        <p:nvGraphicFramePr>
          <p:cNvPr id="9218" name="Object 35"/>
          <p:cNvGraphicFramePr>
            <a:graphicFrameLocks noGrp="1" noChangeAspect="1"/>
          </p:cNvGraphicFramePr>
          <p:nvPr>
            <p:ph sz="half" idx="1"/>
          </p:nvPr>
        </p:nvGraphicFramePr>
        <p:xfrm>
          <a:off x="3429000" y="2514600"/>
          <a:ext cx="381000" cy="381000"/>
        </p:xfrm>
        <a:graphic>
          <a:graphicData uri="http://schemas.openxmlformats.org/presentationml/2006/ole">
            <mc:AlternateContent xmlns:mc="http://schemas.openxmlformats.org/markup-compatibility/2006">
              <mc:Choice xmlns:v="urn:schemas-microsoft-com:vml" Requires="v">
                <p:oleObj spid="_x0000_s9466" name="Equation" r:id="rId3" imgW="241200" imgH="241200" progId="Equation.3">
                  <p:embed/>
                </p:oleObj>
              </mc:Choice>
              <mc:Fallback>
                <p:oleObj name="Equation" r:id="rId3" imgW="241200" imgH="241200" progId="Equation.3">
                  <p:embed/>
                  <p:pic>
                    <p:nvPicPr>
                      <p:cNvPr id="0"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146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37"/>
          <p:cNvGraphicFramePr>
            <a:graphicFrameLocks noChangeAspect="1"/>
          </p:cNvGraphicFramePr>
          <p:nvPr/>
        </p:nvGraphicFramePr>
        <p:xfrm>
          <a:off x="4441825" y="2482850"/>
          <a:ext cx="412750" cy="412750"/>
        </p:xfrm>
        <a:graphic>
          <a:graphicData uri="http://schemas.openxmlformats.org/presentationml/2006/ole">
            <mc:AlternateContent xmlns:mc="http://schemas.openxmlformats.org/markup-compatibility/2006">
              <mc:Choice xmlns:v="urn:schemas-microsoft-com:vml" Requires="v">
                <p:oleObj spid="_x0000_s9467" name="Equation" r:id="rId5" imgW="241200" imgH="241200" progId="Equation.3">
                  <p:embed/>
                </p:oleObj>
              </mc:Choice>
              <mc:Fallback>
                <p:oleObj name="Equation" r:id="rId5" imgW="241200" imgH="241200" progId="Equation.3">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1825" y="2482850"/>
                        <a:ext cx="41275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 name="Object 38"/>
          <p:cNvGraphicFramePr>
            <a:graphicFrameLocks noGrp="1" noChangeAspect="1"/>
          </p:cNvGraphicFramePr>
          <p:nvPr>
            <p:ph sz="half" idx="2"/>
          </p:nvPr>
        </p:nvGraphicFramePr>
        <p:xfrm>
          <a:off x="3886200" y="3657600"/>
          <a:ext cx="533400" cy="460375"/>
        </p:xfrm>
        <a:graphic>
          <a:graphicData uri="http://schemas.openxmlformats.org/presentationml/2006/ole">
            <mc:AlternateContent xmlns:mc="http://schemas.openxmlformats.org/markup-compatibility/2006">
              <mc:Choice xmlns:v="urn:schemas-microsoft-com:vml" Requires="v">
                <p:oleObj spid="_x0000_s9468" name="Equation" r:id="rId7" imgW="279360" imgH="241200" progId="Equation.3">
                  <p:embed/>
                </p:oleObj>
              </mc:Choice>
              <mc:Fallback>
                <p:oleObj name="Equation" r:id="rId7" imgW="279360" imgH="241200" progId="Equation.3">
                  <p:embed/>
                  <p:pic>
                    <p:nvPicPr>
                      <p:cNvPr id="0" name="Object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3657600"/>
                        <a:ext cx="533400" cy="4603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40"/>
          <p:cNvGraphicFramePr>
            <a:graphicFrameLocks noChangeAspect="1"/>
          </p:cNvGraphicFramePr>
          <p:nvPr/>
        </p:nvGraphicFramePr>
        <p:xfrm>
          <a:off x="5732463" y="3276600"/>
          <a:ext cx="363537" cy="436563"/>
        </p:xfrm>
        <a:graphic>
          <a:graphicData uri="http://schemas.openxmlformats.org/presentationml/2006/ole">
            <mc:AlternateContent xmlns:mc="http://schemas.openxmlformats.org/markup-compatibility/2006">
              <mc:Choice xmlns:v="urn:schemas-microsoft-com:vml" Requires="v">
                <p:oleObj spid="_x0000_s9469" name="Equation" r:id="rId9" imgW="190440" imgH="228600" progId="Equation.3">
                  <p:embed/>
                </p:oleObj>
              </mc:Choice>
              <mc:Fallback>
                <p:oleObj name="Equation" r:id="rId9" imgW="190440" imgH="228600" progId="Equation.3">
                  <p:embed/>
                  <p:pic>
                    <p:nvPicPr>
                      <p:cNvPr id="0" name="Object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2463" y="3276600"/>
                        <a:ext cx="363537" cy="4365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2" name="Object 42"/>
          <p:cNvGraphicFramePr>
            <a:graphicFrameLocks noChangeAspect="1"/>
          </p:cNvGraphicFramePr>
          <p:nvPr/>
        </p:nvGraphicFramePr>
        <p:xfrm>
          <a:off x="1136650" y="4114800"/>
          <a:ext cx="387350" cy="436563"/>
        </p:xfrm>
        <a:graphic>
          <a:graphicData uri="http://schemas.openxmlformats.org/presentationml/2006/ole">
            <mc:AlternateContent xmlns:mc="http://schemas.openxmlformats.org/markup-compatibility/2006">
              <mc:Choice xmlns:v="urn:schemas-microsoft-com:vml" Requires="v">
                <p:oleObj spid="_x0000_s9470" name="Equation" r:id="rId11" imgW="203040" imgH="228600" progId="Equation.3">
                  <p:embed/>
                </p:oleObj>
              </mc:Choice>
              <mc:Fallback>
                <p:oleObj name="Equation" r:id="rId11" imgW="203040" imgH="228600" progId="Equation.3">
                  <p:embed/>
                  <p:pic>
                    <p:nvPicPr>
                      <p:cNvPr id="0" name="Object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6650" y="4114800"/>
                        <a:ext cx="387350" cy="4365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2A94EAC-FB46-4D21-8DE0-7C236A7291B0}" type="slidenum">
              <a:rPr lang="en-US" sz="1400" smtClean="0"/>
              <a:pPr eaLnBrk="1" hangingPunct="1"/>
              <a:t>44</a:t>
            </a:fld>
            <a:endParaRPr lang="en-US" sz="1400" smtClean="0"/>
          </a:p>
        </p:txBody>
      </p:sp>
      <p:sp>
        <p:nvSpPr>
          <p:cNvPr id="10245" name="Rectangle 2"/>
          <p:cNvSpPr>
            <a:spLocks noGrp="1" noChangeArrowheads="1"/>
          </p:cNvSpPr>
          <p:nvPr>
            <p:ph type="title"/>
          </p:nvPr>
        </p:nvSpPr>
        <p:spPr>
          <a:xfrm>
            <a:off x="685800" y="298450"/>
            <a:ext cx="7772400" cy="615950"/>
          </a:xfrm>
        </p:spPr>
        <p:txBody>
          <a:bodyPr/>
          <a:lstStyle/>
          <a:p>
            <a:pPr eaLnBrk="1" hangingPunct="1"/>
            <a:r>
              <a:rPr lang="en-US" sz="3200" dirty="0"/>
              <a:t>Results </a:t>
            </a:r>
            <a:r>
              <a:rPr lang="en-US" sz="3200" dirty="0" smtClean="0"/>
              <a:t>(UA, Verification, cont’d)</a:t>
            </a:r>
          </a:p>
        </p:txBody>
      </p:sp>
      <p:sp>
        <p:nvSpPr>
          <p:cNvPr id="10246" name="Rectangle 3"/>
          <p:cNvSpPr>
            <a:spLocks noGrp="1" noChangeArrowheads="1"/>
          </p:cNvSpPr>
          <p:nvPr>
            <p:ph type="body" sz="half" idx="1"/>
          </p:nvPr>
        </p:nvSpPr>
        <p:spPr>
          <a:xfrm>
            <a:off x="685800" y="914400"/>
            <a:ext cx="8001000" cy="1219200"/>
          </a:xfrm>
          <a:noFill/>
        </p:spPr>
        <p:txBody>
          <a:bodyPr/>
          <a:lstStyle/>
          <a:p>
            <a:pPr eaLnBrk="1" hangingPunct="1">
              <a:buClr>
                <a:schemeClr val="tx2"/>
              </a:buClr>
              <a:buSzPct val="110000"/>
              <a:buFontTx/>
              <a:buChar char="•"/>
            </a:pPr>
            <a:r>
              <a:rPr lang="en-US" sz="2400" smtClean="0">
                <a:solidFill>
                  <a:srgbClr val="FF0000"/>
                </a:solidFill>
              </a:rPr>
              <a:t>Verification for velocity profile using AFD: </a:t>
            </a:r>
            <a:r>
              <a:rPr lang="en-US" sz="2000" smtClean="0"/>
              <a:t>To avoid ill-defined ratios, L2 norm of the </a:t>
            </a:r>
            <a:r>
              <a:rPr lang="en-US" sz="2000" smtClean="0">
                <a:sym typeface="Symbol" pitchFamily="18" charset="2"/>
              </a:rPr>
              <a:t></a:t>
            </a:r>
            <a:r>
              <a:rPr lang="en-US" sz="2000" baseline="-25000" smtClean="0">
                <a:sym typeface="Symbol" pitchFamily="18" charset="2"/>
              </a:rPr>
              <a:t>G21 </a:t>
            </a:r>
            <a:r>
              <a:rPr lang="en-US" sz="2000" smtClean="0">
                <a:sym typeface="Symbol" pitchFamily="18" charset="2"/>
              </a:rPr>
              <a:t>and</a:t>
            </a:r>
            <a:r>
              <a:rPr lang="en-US" sz="2000" baseline="-25000" smtClean="0">
                <a:sym typeface="Symbol" pitchFamily="18" charset="2"/>
              </a:rPr>
              <a:t> </a:t>
            </a:r>
            <a:r>
              <a:rPr lang="en-US" sz="2000" smtClean="0">
                <a:sym typeface="Symbol" pitchFamily="18" charset="2"/>
              </a:rPr>
              <a:t></a:t>
            </a:r>
            <a:r>
              <a:rPr lang="en-US" sz="2000" baseline="-25000" smtClean="0">
                <a:sym typeface="Symbol" pitchFamily="18" charset="2"/>
              </a:rPr>
              <a:t>G32 </a:t>
            </a:r>
            <a:r>
              <a:rPr lang="en-US" sz="2000" smtClean="0">
                <a:sym typeface="Symbol" pitchFamily="18" charset="2"/>
              </a:rPr>
              <a:t>are used to define R</a:t>
            </a:r>
            <a:r>
              <a:rPr lang="en-US" sz="2000" baseline="-25000" smtClean="0">
                <a:sym typeface="Symbol" pitchFamily="18" charset="2"/>
              </a:rPr>
              <a:t>G</a:t>
            </a:r>
            <a:r>
              <a:rPr lang="en-US" sz="2000" smtClean="0">
                <a:sym typeface="Symbol" pitchFamily="18" charset="2"/>
              </a:rPr>
              <a:t> and P</a:t>
            </a:r>
            <a:r>
              <a:rPr lang="en-US" sz="2000" baseline="-25000" smtClean="0">
                <a:sym typeface="Symbol" pitchFamily="18" charset="2"/>
              </a:rPr>
              <a:t>G</a:t>
            </a:r>
          </a:p>
        </p:txBody>
      </p:sp>
      <p:graphicFrame>
        <p:nvGraphicFramePr>
          <p:cNvPr id="10242" name="Object 39"/>
          <p:cNvGraphicFramePr>
            <a:graphicFrameLocks noGrp="1" noChangeAspect="1"/>
          </p:cNvGraphicFramePr>
          <p:nvPr>
            <p:ph sz="quarter" idx="2"/>
          </p:nvPr>
        </p:nvGraphicFramePr>
        <p:xfrm>
          <a:off x="2133600" y="1765300"/>
          <a:ext cx="2330450" cy="520700"/>
        </p:xfrm>
        <a:graphic>
          <a:graphicData uri="http://schemas.openxmlformats.org/presentationml/2006/ole">
            <mc:AlternateContent xmlns:mc="http://schemas.openxmlformats.org/markup-compatibility/2006">
              <mc:Choice xmlns:v="urn:schemas-microsoft-com:vml" Requires="v">
                <p:oleObj spid="_x0000_s10350" name="Equation" r:id="rId3" imgW="1307880" imgH="291960" progId="Equation.3">
                  <p:embed/>
                </p:oleObj>
              </mc:Choice>
              <mc:Fallback>
                <p:oleObj name="Equation" r:id="rId3" imgW="1307880" imgH="291960" progId="Equation.3">
                  <p:embed/>
                  <p:pic>
                    <p:nvPicPr>
                      <p:cNvPr id="0" name="Objec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65300"/>
                        <a:ext cx="23304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6"/>
          <p:cNvSpPr txBox="1">
            <a:spLocks noChangeArrowheads="1"/>
          </p:cNvSpPr>
          <p:nvPr/>
        </p:nvSpPr>
        <p:spPr bwMode="auto">
          <a:xfrm>
            <a:off x="914400" y="5222875"/>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10248" name="Rectangle 1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49" name="Rectangle 14"/>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50" name="Text Box 36"/>
          <p:cNvSpPr txBox="1">
            <a:spLocks noChangeArrowheads="1"/>
          </p:cNvSpPr>
          <p:nvPr/>
        </p:nvSpPr>
        <p:spPr bwMode="auto">
          <a:xfrm>
            <a:off x="533400" y="3124200"/>
            <a:ext cx="82296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tx2"/>
                </a:solidFill>
              </a:rPr>
              <a:t>NOTE: For verification using AFD for axial velocity profile in laminar pipe flow (CFD Lab1), there is no modeling error, only grid errors. So, the difference between CFD and AFD, E, can be plot with +Ug and –Ug, and +Ugc and –Ugc to see if solution was verified.</a:t>
            </a:r>
            <a:r>
              <a:rPr lang="en-US"/>
              <a:t> </a:t>
            </a:r>
          </a:p>
        </p:txBody>
      </p:sp>
      <p:graphicFrame>
        <p:nvGraphicFramePr>
          <p:cNvPr id="10243" name="Object 41"/>
          <p:cNvGraphicFramePr>
            <a:graphicFrameLocks noGrp="1" noChangeAspect="1"/>
          </p:cNvGraphicFramePr>
          <p:nvPr>
            <p:ph sz="quarter" idx="3"/>
          </p:nvPr>
        </p:nvGraphicFramePr>
        <p:xfrm>
          <a:off x="5105400" y="1663700"/>
          <a:ext cx="2286000" cy="774700"/>
        </p:xfrm>
        <a:graphic>
          <a:graphicData uri="http://schemas.openxmlformats.org/presentationml/2006/ole">
            <mc:AlternateContent xmlns:mc="http://schemas.openxmlformats.org/markup-compatibility/2006">
              <mc:Choice xmlns:v="urn:schemas-microsoft-com:vml" Requires="v">
                <p:oleObj spid="_x0000_s10351" name="Equation" r:id="rId5" imgW="1536480" imgH="520560" progId="Equation.3">
                  <p:embed/>
                </p:oleObj>
              </mc:Choice>
              <mc:Fallback>
                <p:oleObj name="Equation" r:id="rId5" imgW="1536480" imgH="520560" progId="Equation.3">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663700"/>
                        <a:ext cx="22860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3" name="Text Box 43"/>
          <p:cNvSpPr txBox="1">
            <a:spLocks noChangeArrowheads="1"/>
          </p:cNvSpPr>
          <p:nvPr/>
        </p:nvSpPr>
        <p:spPr bwMode="auto">
          <a:xfrm>
            <a:off x="898525" y="2482850"/>
            <a:ext cx="8016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Where &lt;&gt; and || ||</a:t>
            </a:r>
            <a:r>
              <a:rPr lang="en-US" sz="1800" baseline="-25000"/>
              <a:t>2</a:t>
            </a:r>
            <a:r>
              <a:rPr lang="en-US" sz="1800"/>
              <a:t> are used to denote a profile-averaged quantity (with ratio of solution changes based on L2 norms) and L2 norm, respectively.</a:t>
            </a:r>
          </a:p>
        </p:txBody>
      </p:sp>
      <p:pic>
        <p:nvPicPr>
          <p:cNvPr id="14" name="Picture 1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0718" y="4382758"/>
            <a:ext cx="2741612" cy="205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9069" y="4382758"/>
            <a:ext cx="2945282" cy="205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7F0643-3A41-4A4E-83D7-23DE6FB33CA8}" type="slidenum">
              <a:rPr lang="en-US" sz="1400" smtClean="0"/>
              <a:pPr eaLnBrk="1" hangingPunct="1"/>
              <a:t>45</a:t>
            </a:fld>
            <a:endParaRPr lang="en-US" sz="1400" smtClean="0"/>
          </a:p>
        </p:txBody>
      </p:sp>
      <p:sp>
        <p:nvSpPr>
          <p:cNvPr id="11268" name="Rectangle 2"/>
          <p:cNvSpPr>
            <a:spLocks noGrp="1" noChangeArrowheads="1"/>
          </p:cNvSpPr>
          <p:nvPr>
            <p:ph type="title"/>
          </p:nvPr>
        </p:nvSpPr>
        <p:spPr>
          <a:xfrm>
            <a:off x="685800" y="152400"/>
            <a:ext cx="7772400" cy="1143000"/>
          </a:xfrm>
        </p:spPr>
        <p:txBody>
          <a:bodyPr/>
          <a:lstStyle/>
          <a:p>
            <a:pPr eaLnBrk="1" hangingPunct="1"/>
            <a:r>
              <a:rPr lang="en-US" sz="3200" dirty="0" smtClean="0"/>
              <a:t>Results (Verification: Iterative Convergence)</a:t>
            </a:r>
          </a:p>
        </p:txBody>
      </p:sp>
      <p:sp>
        <p:nvSpPr>
          <p:cNvPr id="11269" name="Rectangle 4"/>
          <p:cNvSpPr>
            <a:spLocks noChangeArrowheads="1"/>
          </p:cNvSpPr>
          <p:nvPr/>
        </p:nvSpPr>
        <p:spPr bwMode="auto">
          <a:xfrm>
            <a:off x="685800" y="1371600"/>
            <a:ext cx="8001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chemeClr val="tx2"/>
              </a:buClr>
              <a:buSzPct val="165000"/>
              <a:buFontTx/>
              <a:buChar char="•"/>
            </a:pPr>
            <a:r>
              <a:rPr lang="en-US" sz="2000"/>
              <a:t>Typical CFD solution techniques for obtaining steady state solutions involve beginning with an initial guess and performing time marching or iteration until a steady state solution is achieved. </a:t>
            </a:r>
          </a:p>
          <a:p>
            <a:pPr>
              <a:buClr>
                <a:schemeClr val="tx2"/>
              </a:buClr>
              <a:buSzPct val="155000"/>
              <a:buFontTx/>
              <a:buChar char="•"/>
            </a:pPr>
            <a:r>
              <a:rPr lang="en-US" sz="2000"/>
              <a:t>The number of order magnitude drop and final level of solution residual can be used to determine stopping criteria for iterative solution techniques </a:t>
            </a:r>
          </a:p>
          <a:p>
            <a:pPr>
              <a:buClr>
                <a:schemeClr val="tx2"/>
              </a:buClr>
              <a:buSzPct val="130000"/>
            </a:pPr>
            <a:r>
              <a:rPr lang="en-US" sz="2000"/>
              <a:t>(1) </a:t>
            </a:r>
            <a:r>
              <a:rPr lang="en-US" sz="2000">
                <a:solidFill>
                  <a:srgbClr val="FF0000"/>
                </a:solidFill>
              </a:rPr>
              <a:t>Oscillatory</a:t>
            </a:r>
            <a:r>
              <a:rPr lang="en-US" sz="2000"/>
              <a:t>  (2) </a:t>
            </a:r>
            <a:r>
              <a:rPr lang="en-US" sz="2000">
                <a:solidFill>
                  <a:srgbClr val="FF0000"/>
                </a:solidFill>
              </a:rPr>
              <a:t>Convergent</a:t>
            </a:r>
            <a:r>
              <a:rPr lang="en-US" sz="2000"/>
              <a:t> (3) </a:t>
            </a:r>
            <a:r>
              <a:rPr lang="en-US" sz="2000">
                <a:solidFill>
                  <a:srgbClr val="FF0000"/>
                </a:solidFill>
              </a:rPr>
              <a:t>Mixed oscillatory/convergent</a:t>
            </a:r>
          </a:p>
        </p:txBody>
      </p:sp>
      <p:sp>
        <p:nvSpPr>
          <p:cNvPr id="11270" name="Rectangle 19"/>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1271"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800"/>
            <a:ext cx="35814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2800"/>
            <a:ext cx="34194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39"/>
          <p:cNvSpPr txBox="1">
            <a:spLocks noChangeArrowheads="1"/>
          </p:cNvSpPr>
          <p:nvPr/>
        </p:nvSpPr>
        <p:spPr bwMode="auto">
          <a:xfrm>
            <a:off x="609600" y="5764213"/>
            <a:ext cx="792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Iteration history for series 60: (a). Solution change (b) magnified view of total resistance over last two periods of oscillation (</a:t>
            </a:r>
            <a:r>
              <a:rPr lang="en-US" sz="1800">
                <a:solidFill>
                  <a:srgbClr val="FF0000"/>
                </a:solidFill>
              </a:rPr>
              <a:t>Oscillatory iterative convergence</a:t>
            </a:r>
            <a:r>
              <a:rPr lang="en-US" sz="1800"/>
              <a:t>)</a:t>
            </a:r>
          </a:p>
        </p:txBody>
      </p:sp>
      <p:sp>
        <p:nvSpPr>
          <p:cNvPr id="11274" name="Text Box 40"/>
          <p:cNvSpPr txBox="1">
            <a:spLocks noChangeArrowheads="1"/>
          </p:cNvSpPr>
          <p:nvPr/>
        </p:nvSpPr>
        <p:spPr bwMode="auto">
          <a:xfrm>
            <a:off x="7391400" y="3505200"/>
            <a:ext cx="4508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(b)</a:t>
            </a:r>
          </a:p>
        </p:txBody>
      </p:sp>
      <p:sp>
        <p:nvSpPr>
          <p:cNvPr id="11275" name="Text Box 41"/>
          <p:cNvSpPr txBox="1">
            <a:spLocks noChangeArrowheads="1"/>
          </p:cNvSpPr>
          <p:nvPr/>
        </p:nvSpPr>
        <p:spPr bwMode="auto">
          <a:xfrm>
            <a:off x="1466850" y="3595688"/>
            <a:ext cx="4381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t>(a)</a:t>
            </a:r>
          </a:p>
        </p:txBody>
      </p:sp>
      <p:graphicFrame>
        <p:nvGraphicFramePr>
          <p:cNvPr id="11266" name="Object 42"/>
          <p:cNvGraphicFramePr>
            <a:graphicFrameLocks noGrp="1" noChangeAspect="1"/>
          </p:cNvGraphicFramePr>
          <p:nvPr>
            <p:ph idx="1"/>
          </p:nvPr>
        </p:nvGraphicFramePr>
        <p:xfrm>
          <a:off x="7543800" y="4495800"/>
          <a:ext cx="1447800" cy="565150"/>
        </p:xfrm>
        <a:graphic>
          <a:graphicData uri="http://schemas.openxmlformats.org/presentationml/2006/ole">
            <mc:AlternateContent xmlns:mc="http://schemas.openxmlformats.org/markup-compatibility/2006">
              <mc:Choice xmlns:v="urn:schemas-microsoft-com:vml" Requires="v">
                <p:oleObj spid="_x0000_s11324" name="Equation" r:id="rId5" imgW="1104840" imgH="431640" progId="Equation.3">
                  <p:embed/>
                </p:oleObj>
              </mc:Choice>
              <mc:Fallback>
                <p:oleObj name="Equation" r:id="rId5" imgW="1104840" imgH="431640" progId="Equation.3">
                  <p:embed/>
                  <p:pic>
                    <p:nvPicPr>
                      <p:cNvPr id="0"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495800"/>
                        <a:ext cx="1447800" cy="56515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C0CD6A-D963-4C43-927A-6B5C69E8BCE5}" type="slidenum">
              <a:rPr lang="en-US" sz="1400" smtClean="0"/>
              <a:pPr eaLnBrk="1" hangingPunct="1"/>
              <a:t>46</a:t>
            </a:fld>
            <a:endParaRPr lang="en-US" sz="1400" smtClean="0"/>
          </a:p>
        </p:txBody>
      </p:sp>
      <p:sp>
        <p:nvSpPr>
          <p:cNvPr id="12296" name="Rectangle 4"/>
          <p:cNvSpPr>
            <a:spLocks noGrp="1" noChangeArrowheads="1"/>
          </p:cNvSpPr>
          <p:nvPr>
            <p:ph type="title"/>
          </p:nvPr>
        </p:nvSpPr>
        <p:spPr>
          <a:xfrm>
            <a:off x="685800" y="457200"/>
            <a:ext cx="7772400" cy="533400"/>
          </a:xfrm>
        </p:spPr>
        <p:txBody>
          <a:bodyPr/>
          <a:lstStyle/>
          <a:p>
            <a:pPr eaLnBrk="1" hangingPunct="1"/>
            <a:r>
              <a:rPr lang="en-US" sz="3200" dirty="0"/>
              <a:t>Results </a:t>
            </a:r>
            <a:r>
              <a:rPr lang="en-US" sz="3200" dirty="0" smtClean="0"/>
              <a:t>(UA, Validation)</a:t>
            </a:r>
          </a:p>
        </p:txBody>
      </p:sp>
      <p:graphicFrame>
        <p:nvGraphicFramePr>
          <p:cNvPr id="12290" name="Object 37"/>
          <p:cNvGraphicFramePr>
            <a:graphicFrameLocks noGrp="1" noChangeAspect="1"/>
          </p:cNvGraphicFramePr>
          <p:nvPr>
            <p:ph sz="half" idx="1"/>
          </p:nvPr>
        </p:nvGraphicFramePr>
        <p:xfrm>
          <a:off x="2533650" y="3930650"/>
          <a:ext cx="114300" cy="215900"/>
        </p:xfrm>
        <a:graphic>
          <a:graphicData uri="http://schemas.openxmlformats.org/presentationml/2006/ole">
            <mc:AlternateContent xmlns:mc="http://schemas.openxmlformats.org/markup-compatibility/2006">
              <mc:Choice xmlns:v="urn:schemas-microsoft-com:vml" Requires="v">
                <p:oleObj spid="_x0000_s12555" name="Equation" r:id="rId3" imgW="114120" imgH="215640" progId="Equation.3">
                  <p:embed/>
                </p:oleObj>
              </mc:Choice>
              <mc:Fallback>
                <p:oleObj name="Equation" r:id="rId3" imgW="114120" imgH="215640" progId="Equation.3">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39306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7" name="Rectangle 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298" name="Rectangle 7"/>
          <p:cNvSpPr>
            <a:spLocks noChangeArrowheads="1"/>
          </p:cNvSpPr>
          <p:nvPr/>
        </p:nvSpPr>
        <p:spPr bwMode="auto">
          <a:xfrm>
            <a:off x="0" y="3048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299" name="Rectangle 8"/>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300" name="Rectangle 11"/>
          <p:cNvSpPr>
            <a:spLocks noChangeArrowheads="1"/>
          </p:cNvSpPr>
          <p:nvPr/>
        </p:nvSpPr>
        <p:spPr bwMode="auto">
          <a:xfrm>
            <a:off x="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301" name="Rectangle 13"/>
          <p:cNvSpPr>
            <a:spLocks noChangeArrowheads="1"/>
          </p:cNvSpPr>
          <p:nvPr/>
        </p:nvSpPr>
        <p:spPr bwMode="auto">
          <a:xfrm>
            <a:off x="76200" y="3276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302" name="Rectangle 15"/>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12303" name="Group 40"/>
          <p:cNvGrpSpPr>
            <a:grpSpLocks/>
          </p:cNvGrpSpPr>
          <p:nvPr/>
        </p:nvGrpSpPr>
        <p:grpSpPr bwMode="auto">
          <a:xfrm>
            <a:off x="822325" y="2743200"/>
            <a:ext cx="3521075" cy="990600"/>
            <a:chOff x="480" y="1920"/>
            <a:chExt cx="2218" cy="624"/>
          </a:xfrm>
        </p:grpSpPr>
        <p:sp>
          <p:nvSpPr>
            <p:cNvPr id="12312" name="Rectangle 2"/>
            <p:cNvSpPr>
              <a:spLocks noChangeArrowheads="1"/>
            </p:cNvSpPr>
            <p:nvPr/>
          </p:nvSpPr>
          <p:spPr bwMode="auto">
            <a:xfrm>
              <a:off x="480" y="1920"/>
              <a:ext cx="2208" cy="624"/>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12293" name="Object 16"/>
            <p:cNvGraphicFramePr>
              <a:graphicFrameLocks noChangeAspect="1"/>
            </p:cNvGraphicFramePr>
            <p:nvPr/>
          </p:nvGraphicFramePr>
          <p:xfrm>
            <a:off x="480" y="1920"/>
            <a:ext cx="576" cy="278"/>
          </p:xfrm>
          <a:graphic>
            <a:graphicData uri="http://schemas.openxmlformats.org/presentationml/2006/ole">
              <mc:AlternateContent xmlns:mc="http://schemas.openxmlformats.org/markup-compatibility/2006">
                <mc:Choice xmlns:v="urn:schemas-microsoft-com:vml" Requires="v">
                  <p:oleObj spid="_x0000_s12556" name="Equation" r:id="rId5" imgW="533169" imgH="253890" progId="Equation.3">
                    <p:embed/>
                  </p:oleObj>
                </mc:Choice>
                <mc:Fallback>
                  <p:oleObj name="Equation" r:id="rId5" imgW="533169" imgH="25389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920"/>
                          <a:ext cx="576" cy="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18"/>
            <p:cNvGraphicFramePr>
              <a:graphicFrameLocks noChangeAspect="1"/>
            </p:cNvGraphicFramePr>
            <p:nvPr/>
          </p:nvGraphicFramePr>
          <p:xfrm>
            <a:off x="480" y="2232"/>
            <a:ext cx="576" cy="264"/>
          </p:xfrm>
          <a:graphic>
            <a:graphicData uri="http://schemas.openxmlformats.org/presentationml/2006/ole">
              <mc:AlternateContent xmlns:mc="http://schemas.openxmlformats.org/markup-compatibility/2006">
                <mc:Choice xmlns:v="urn:schemas-microsoft-com:vml" Requires="v">
                  <p:oleObj spid="_x0000_s12557" name="Equation" r:id="rId7" imgW="558558" imgH="253890" progId="Equation.3">
                    <p:embed/>
                  </p:oleObj>
                </mc:Choice>
                <mc:Fallback>
                  <p:oleObj name="Equation" r:id="rId7" imgW="558558" imgH="253890"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 y="2232"/>
                          <a:ext cx="576"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13" name="Text Box 20"/>
            <p:cNvSpPr txBox="1">
              <a:spLocks noChangeArrowheads="1"/>
            </p:cNvSpPr>
            <p:nvPr/>
          </p:nvSpPr>
          <p:spPr bwMode="auto">
            <a:xfrm>
              <a:off x="1104" y="1920"/>
              <a:ext cx="13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Validation achieved</a:t>
              </a:r>
            </a:p>
          </p:txBody>
        </p:sp>
        <p:sp>
          <p:nvSpPr>
            <p:cNvPr id="12314" name="Text Box 21"/>
            <p:cNvSpPr txBox="1">
              <a:spLocks noChangeArrowheads="1"/>
            </p:cNvSpPr>
            <p:nvPr/>
          </p:nvSpPr>
          <p:spPr bwMode="auto">
            <a:xfrm>
              <a:off x="1056" y="2256"/>
              <a:ext cx="16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Validation not achieved</a:t>
              </a:r>
            </a:p>
          </p:txBody>
        </p:sp>
      </p:grpSp>
      <p:sp>
        <p:nvSpPr>
          <p:cNvPr id="12304" name="Text Box 26"/>
          <p:cNvSpPr txBox="1">
            <a:spLocks noChangeArrowheads="1"/>
          </p:cNvSpPr>
          <p:nvPr/>
        </p:nvSpPr>
        <p:spPr bwMode="auto">
          <a:xfrm>
            <a:off x="596900" y="1066800"/>
            <a:ext cx="8242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30000"/>
              <a:buFontTx/>
              <a:buChar char="•"/>
            </a:pPr>
            <a:r>
              <a:rPr lang="en-US">
                <a:solidFill>
                  <a:srgbClr val="FF0000"/>
                </a:solidFill>
              </a:rPr>
              <a:t> Validation procedure</a:t>
            </a:r>
            <a:r>
              <a:rPr lang="en-US"/>
              <a:t>: simulation modeling uncertainties</a:t>
            </a:r>
          </a:p>
          <a:p>
            <a:pPr eaLnBrk="1" hangingPunct="1">
              <a:buClr>
                <a:schemeClr val="tx2"/>
              </a:buClr>
              <a:buSzPct val="130000"/>
            </a:pPr>
            <a:r>
              <a:rPr lang="en-US"/>
              <a:t>   was presented where for successful validation, the comparison</a:t>
            </a:r>
          </a:p>
          <a:p>
            <a:pPr eaLnBrk="1" hangingPunct="1">
              <a:buClr>
                <a:schemeClr val="tx2"/>
              </a:buClr>
              <a:buSzPct val="130000"/>
            </a:pPr>
            <a:r>
              <a:rPr lang="en-US"/>
              <a:t>   error, E, is less than the validation uncertainty, Uv. </a:t>
            </a:r>
          </a:p>
          <a:p>
            <a:pPr eaLnBrk="1" hangingPunct="1">
              <a:buClr>
                <a:schemeClr val="tx2"/>
              </a:buClr>
              <a:buSzPct val="130000"/>
              <a:buFontTx/>
              <a:buChar char="•"/>
            </a:pPr>
            <a:r>
              <a:rPr lang="en-US">
                <a:solidFill>
                  <a:srgbClr val="FF0000"/>
                </a:solidFill>
              </a:rPr>
              <a:t>  Interpretation of the results of a validation effort</a:t>
            </a:r>
            <a:endParaRPr lang="en-US"/>
          </a:p>
        </p:txBody>
      </p:sp>
      <p:sp>
        <p:nvSpPr>
          <p:cNvPr id="12305" name="AutoShape 36"/>
          <p:cNvSpPr>
            <a:spLocks noChangeArrowheads="1"/>
          </p:cNvSpPr>
          <p:nvPr/>
        </p:nvSpPr>
        <p:spPr bwMode="auto">
          <a:xfrm>
            <a:off x="4343400" y="3124200"/>
            <a:ext cx="609600" cy="228600"/>
          </a:xfrm>
          <a:prstGeom prst="leftArrow">
            <a:avLst>
              <a:gd name="adj1" fmla="val 50000"/>
              <a:gd name="adj2" fmla="val 66667"/>
            </a:avLst>
          </a:prstGeom>
          <a:solidFill>
            <a:srgbClr val="3333FF"/>
          </a:solidFill>
          <a:ln w="9525">
            <a:solidFill>
              <a:schemeClr val="tx1"/>
            </a:solidFill>
            <a:miter lim="800000"/>
            <a:headEnd/>
            <a:tailEnd/>
          </a:ln>
        </p:spPr>
        <p:txBody>
          <a:bodyPr wrap="none" anchor="ctr"/>
          <a:lstStyle/>
          <a:p>
            <a:pPr algn="ctr"/>
            <a:endParaRPr lang="en-US"/>
          </a:p>
        </p:txBody>
      </p:sp>
      <p:sp>
        <p:nvSpPr>
          <p:cNvPr id="12306" name="Text Box 39"/>
          <p:cNvSpPr txBox="1">
            <a:spLocks noChangeArrowheads="1"/>
          </p:cNvSpPr>
          <p:nvPr/>
        </p:nvSpPr>
        <p:spPr bwMode="auto">
          <a:xfrm>
            <a:off x="696913" y="3810000"/>
            <a:ext cx="280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SzPct val="130000"/>
              <a:buFontTx/>
              <a:buChar char="•"/>
            </a:pPr>
            <a:r>
              <a:rPr lang="en-US">
                <a:solidFill>
                  <a:srgbClr val="FF0000"/>
                </a:solidFill>
              </a:rPr>
              <a:t> Validation example</a:t>
            </a:r>
            <a:endParaRPr lang="en-US"/>
          </a:p>
        </p:txBody>
      </p:sp>
      <p:pic>
        <p:nvPicPr>
          <p:cNvPr id="12307" name="Picture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4459288"/>
            <a:ext cx="22098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405313"/>
            <a:ext cx="22860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44"/>
          <p:cNvSpPr txBox="1">
            <a:spLocks noChangeArrowheads="1"/>
          </p:cNvSpPr>
          <p:nvPr/>
        </p:nvSpPr>
        <p:spPr bwMode="auto">
          <a:xfrm>
            <a:off x="5943600" y="4622800"/>
            <a:ext cx="2306638" cy="132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solidFill>
                  <a:srgbClr val="FF0000"/>
                </a:solidFill>
              </a:rPr>
              <a:t>Example: Grid study</a:t>
            </a:r>
          </a:p>
          <a:p>
            <a:pPr eaLnBrk="1" hangingPunct="1"/>
            <a:r>
              <a:rPr lang="en-US" sz="2000">
                <a:solidFill>
                  <a:srgbClr val="FF0000"/>
                </a:solidFill>
              </a:rPr>
              <a:t>and validation of </a:t>
            </a:r>
          </a:p>
          <a:p>
            <a:pPr eaLnBrk="1" hangingPunct="1"/>
            <a:r>
              <a:rPr lang="en-US" sz="2000">
                <a:solidFill>
                  <a:srgbClr val="FF0000"/>
                </a:solidFill>
              </a:rPr>
              <a:t>wave profile for</a:t>
            </a:r>
          </a:p>
          <a:p>
            <a:pPr eaLnBrk="1" hangingPunct="1"/>
            <a:r>
              <a:rPr lang="en-US" sz="2000">
                <a:solidFill>
                  <a:srgbClr val="FF0000"/>
                </a:solidFill>
              </a:rPr>
              <a:t>series 60</a:t>
            </a:r>
          </a:p>
        </p:txBody>
      </p:sp>
      <p:grpSp>
        <p:nvGrpSpPr>
          <p:cNvPr id="12310" name="Group 52"/>
          <p:cNvGrpSpPr>
            <a:grpSpLocks/>
          </p:cNvGrpSpPr>
          <p:nvPr/>
        </p:nvGrpSpPr>
        <p:grpSpPr bwMode="auto">
          <a:xfrm>
            <a:off x="4876800" y="2743200"/>
            <a:ext cx="3048000" cy="1066800"/>
            <a:chOff x="3072" y="1632"/>
            <a:chExt cx="1920" cy="672"/>
          </a:xfrm>
        </p:grpSpPr>
        <p:sp>
          <p:nvSpPr>
            <p:cNvPr id="12311" name="Rectangle 29"/>
            <p:cNvSpPr>
              <a:spLocks noChangeArrowheads="1"/>
            </p:cNvSpPr>
            <p:nvPr/>
          </p:nvSpPr>
          <p:spPr bwMode="auto">
            <a:xfrm>
              <a:off x="3072" y="1632"/>
              <a:ext cx="1920" cy="672"/>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12291" name="Object 30"/>
            <p:cNvGraphicFramePr>
              <a:graphicFrameLocks noChangeAspect="1"/>
            </p:cNvGraphicFramePr>
            <p:nvPr/>
          </p:nvGraphicFramePr>
          <p:xfrm>
            <a:off x="3408" y="1920"/>
            <a:ext cx="1296" cy="325"/>
          </p:xfrm>
          <a:graphic>
            <a:graphicData uri="http://schemas.openxmlformats.org/presentationml/2006/ole">
              <mc:AlternateContent xmlns:mc="http://schemas.openxmlformats.org/markup-compatibility/2006">
                <mc:Choice xmlns:v="urn:schemas-microsoft-com:vml" Requires="v">
                  <p:oleObj spid="_x0000_s12558" name="Equation" r:id="rId11" imgW="1079280" imgH="291960" progId="Equation.3">
                    <p:embed/>
                  </p:oleObj>
                </mc:Choice>
                <mc:Fallback>
                  <p:oleObj name="Equation" r:id="rId11" imgW="1079280" imgH="291960" progId="Equation.3">
                    <p:embed/>
                    <p:pic>
                      <p:nvPicPr>
                        <p:cNvPr id="0" name="Object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8" y="1920"/>
                          <a:ext cx="1296" cy="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5"/>
            <p:cNvGraphicFramePr>
              <a:graphicFrameLocks noChangeAspect="1"/>
            </p:cNvGraphicFramePr>
            <p:nvPr/>
          </p:nvGraphicFramePr>
          <p:xfrm>
            <a:off x="3120" y="1632"/>
            <a:ext cx="1872" cy="239"/>
          </p:xfrm>
          <a:graphic>
            <a:graphicData uri="http://schemas.openxmlformats.org/presentationml/2006/ole">
              <mc:AlternateContent xmlns:mc="http://schemas.openxmlformats.org/markup-compatibility/2006">
                <mc:Choice xmlns:v="urn:schemas-microsoft-com:vml" Requires="v">
                  <p:oleObj spid="_x0000_s12559" name="Equation" r:id="rId13" imgW="1790640" imgH="228600" progId="Equation.3">
                    <p:embed/>
                  </p:oleObj>
                </mc:Choice>
                <mc:Fallback>
                  <p:oleObj name="Equation" r:id="rId13" imgW="1790640" imgH="228600" progId="Equation.3">
                    <p:embed/>
                    <p:pic>
                      <p:nvPicPr>
                        <p:cNvPr id="0" name="Object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20" y="1632"/>
                          <a:ext cx="1872"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533400"/>
          </a:xfrm>
        </p:spPr>
        <p:txBody>
          <a:bodyPr/>
          <a:lstStyle/>
          <a:p>
            <a:r>
              <a:rPr lang="en-US" sz="3200" dirty="0" smtClean="0"/>
              <a:t>ANSYS Workbench</a:t>
            </a:r>
            <a:endParaRPr lang="en-US" sz="3200" dirty="0"/>
          </a:p>
        </p:txBody>
      </p:sp>
      <p:sp>
        <p:nvSpPr>
          <p:cNvPr id="7" name="Rectangle 3"/>
          <p:cNvSpPr txBox="1">
            <a:spLocks noChangeArrowheads="1"/>
          </p:cNvSpPr>
          <p:nvPr/>
        </p:nvSpPr>
        <p:spPr bwMode="auto">
          <a:xfrm>
            <a:off x="533400" y="1036320"/>
            <a:ext cx="9144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a:lstStyle>
          <a:p>
            <a:pPr marL="0" indent="0" eaLnBrk="1" hangingPunct="1">
              <a:buNone/>
            </a:pPr>
            <a:r>
              <a:rPr lang="en-US" sz="2000" dirty="0" smtClean="0">
                <a:latin typeface="Times New Roman" panose="02020603050405020304" pitchFamily="18" charset="0"/>
                <a:cs typeface="Times New Roman" panose="02020603050405020304" pitchFamily="18" charset="0"/>
              </a:rPr>
              <a:t>This project schematic shows the CFD study of airfoil</a:t>
            </a:r>
          </a:p>
          <a:p>
            <a:pPr marL="0" indent="0" eaLnBrk="1" hangingPunct="1">
              <a:buNone/>
            </a:pPr>
            <a:r>
              <a:rPr lang="en-US" sz="2000" dirty="0" smtClean="0">
                <a:latin typeface="Times New Roman" panose="02020603050405020304" pitchFamily="18" charset="0"/>
                <a:cs typeface="Times New Roman" panose="02020603050405020304" pitchFamily="18" charset="0"/>
              </a:rPr>
              <a:t>It includes effect of domain size, domain shape, V&amp;V, effect of angle of attack   </a:t>
            </a:r>
          </a:p>
          <a:p>
            <a:pPr eaLnBrk="1" hangingPunct="1"/>
            <a:endParaRPr lang="en-US" sz="2000" dirty="0" smtClean="0">
              <a:latin typeface="Times New Roman" panose="02020603050405020304" pitchFamily="18" charset="0"/>
              <a:cs typeface="Times New Roman" panose="02020603050405020304" pitchFamily="18" charset="0"/>
            </a:endParaRPr>
          </a:p>
          <a:p>
            <a:pPr eaLnBrk="1" hangingPunct="1"/>
            <a:endParaRPr lang="en-US" sz="2000" dirty="0" smtClean="0">
              <a:latin typeface="Times New Roman" panose="02020603050405020304" pitchFamily="18" charset="0"/>
              <a:cs typeface="Times New Roman" panose="02020603050405020304" pitchFamily="18" charset="0"/>
            </a:endParaRPr>
          </a:p>
        </p:txBody>
      </p:sp>
      <p:sp>
        <p:nvSpPr>
          <p:cNvPr id="10" name="Slide Number Placeholder 6"/>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846125-60B7-4870-B105-5428EB4B762B}" type="slidenum">
              <a:rPr lang="en-US" sz="1400" smtClean="0"/>
              <a:pPr eaLnBrk="1" hangingPunct="1"/>
              <a:t>47</a:t>
            </a:fld>
            <a:endParaRPr lang="en-US" sz="1400" dirty="0" smtClean="0"/>
          </a:p>
        </p:txBody>
      </p:sp>
      <p:sp>
        <p:nvSpPr>
          <p:cNvPr id="8" name="Title 1"/>
          <p:cNvSpPr txBox="1">
            <a:spLocks/>
          </p:cNvSpPr>
          <p:nvPr/>
        </p:nvSpPr>
        <p:spPr bwMode="auto">
          <a:xfrm>
            <a:off x="7620" y="762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a:lstStyle>
          <a:p>
            <a:pPr eaLnBrk="1" hangingPunct="1">
              <a:lnSpc>
                <a:spcPct val="90000"/>
              </a:lnSpc>
              <a:buClr>
                <a:schemeClr val="tx2"/>
              </a:buClr>
              <a:buSzPct val="110000"/>
              <a:buFontTx/>
              <a:buNone/>
            </a:pPr>
            <a:r>
              <a:rPr lang="en-US" sz="3200" dirty="0"/>
              <a:t>Example of CFD </a:t>
            </a:r>
            <a:r>
              <a:rPr lang="en-US" sz="3200" dirty="0" smtClean="0"/>
              <a:t>Process (Airfoil Simulations)</a:t>
            </a:r>
            <a:endParaRPr lang="en-US" sz="32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1905000"/>
            <a:ext cx="6546373" cy="4285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8691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533400"/>
          </a:xfrm>
        </p:spPr>
        <p:txBody>
          <a:bodyPr/>
          <a:lstStyle/>
          <a:p>
            <a:r>
              <a:rPr lang="en-US" sz="3200" dirty="0" smtClean="0"/>
              <a:t>ANSYS Design Modeler</a:t>
            </a:r>
            <a:endParaRPr lang="en-US" sz="3200" dirty="0"/>
          </a:p>
        </p:txBody>
      </p:sp>
      <p:sp>
        <p:nvSpPr>
          <p:cNvPr id="6" name="Rectangle 3"/>
          <p:cNvSpPr txBox="1">
            <a:spLocks noChangeArrowheads="1"/>
          </p:cNvSpPr>
          <p:nvPr/>
        </p:nvSpPr>
        <p:spPr bwMode="auto">
          <a:xfrm>
            <a:off x="685800" y="685800"/>
            <a:ext cx="7772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Char char="•"/>
              <a:defRPr sz="2800">
                <a:solidFill>
                  <a:schemeClr val="tx1"/>
                </a:solidFill>
                <a:latin typeface="+mn-lt"/>
              </a:defRPr>
            </a:lvl2pPr>
            <a:lvl3pPr marL="1143000" indent="-228600" algn="l" rtl="0" eaLnBrk="0" fontAlgn="base" hangingPunct="0">
              <a:spcBef>
                <a:spcPct val="20000"/>
              </a:spcBef>
              <a:spcAft>
                <a:spcPct val="0"/>
              </a:spcAft>
              <a:buClr>
                <a:srgbClr val="0000FF"/>
              </a:buClr>
              <a:buChar char="•"/>
              <a:defRPr sz="2400">
                <a:solidFill>
                  <a:schemeClr val="tx1"/>
                </a:solidFill>
                <a:latin typeface="+mn-lt"/>
              </a:defRPr>
            </a:lvl3pPr>
            <a:lvl4pPr marL="1600200" indent="-228600" algn="l" rtl="0" eaLnBrk="0" fontAlgn="base" hangingPunct="0">
              <a:spcBef>
                <a:spcPct val="20000"/>
              </a:spcBef>
              <a:spcAft>
                <a:spcPct val="0"/>
              </a:spcAft>
              <a:buClr>
                <a:srgbClr val="0000FF"/>
              </a:buClr>
              <a:buChar char="•"/>
              <a:defRPr sz="2000">
                <a:solidFill>
                  <a:schemeClr val="tx1"/>
                </a:solidFill>
                <a:latin typeface="+mn-lt"/>
              </a:defRPr>
            </a:lvl4pPr>
            <a:lvl5pPr marL="2057400" indent="-228600" algn="l" rtl="0" eaLnBrk="0" fontAlgn="base" hangingPunct="0">
              <a:spcBef>
                <a:spcPct val="20000"/>
              </a:spcBef>
              <a:spcAft>
                <a:spcPct val="0"/>
              </a:spcAft>
              <a:buClr>
                <a:srgbClr val="0000FF"/>
              </a:buClr>
              <a:buChar char="•"/>
              <a:defRPr sz="2000">
                <a:solidFill>
                  <a:schemeClr val="tx1"/>
                </a:solidFill>
                <a:latin typeface="+mn-lt"/>
              </a:defRPr>
            </a:lvl5pPr>
            <a:lvl6pPr marL="2514600" indent="-228600" algn="l" rtl="0" fontAlgn="base">
              <a:spcBef>
                <a:spcPct val="20000"/>
              </a:spcBef>
              <a:spcAft>
                <a:spcPct val="0"/>
              </a:spcAft>
              <a:buClr>
                <a:srgbClr val="0000FF"/>
              </a:buClr>
              <a:buChar char="•"/>
              <a:defRPr sz="2000">
                <a:solidFill>
                  <a:schemeClr val="tx1"/>
                </a:solidFill>
                <a:latin typeface="+mn-lt"/>
              </a:defRPr>
            </a:lvl6pPr>
            <a:lvl7pPr marL="2971800" indent="-228600" algn="l" rtl="0" fontAlgn="base">
              <a:spcBef>
                <a:spcPct val="20000"/>
              </a:spcBef>
              <a:spcAft>
                <a:spcPct val="0"/>
              </a:spcAft>
              <a:buClr>
                <a:srgbClr val="0000FF"/>
              </a:buClr>
              <a:buChar char="•"/>
              <a:defRPr sz="2000">
                <a:solidFill>
                  <a:schemeClr val="tx1"/>
                </a:solidFill>
                <a:latin typeface="+mn-lt"/>
              </a:defRPr>
            </a:lvl7pPr>
            <a:lvl8pPr marL="3429000" indent="-228600" algn="l" rtl="0" fontAlgn="base">
              <a:spcBef>
                <a:spcPct val="20000"/>
              </a:spcBef>
              <a:spcAft>
                <a:spcPct val="0"/>
              </a:spcAft>
              <a:buClr>
                <a:srgbClr val="0000FF"/>
              </a:buClr>
              <a:buChar char="•"/>
              <a:defRPr sz="2000">
                <a:solidFill>
                  <a:schemeClr val="tx1"/>
                </a:solidFill>
                <a:latin typeface="+mn-lt"/>
              </a:defRPr>
            </a:lvl8pPr>
            <a:lvl9pPr marL="3886200" indent="-228600" algn="l" rtl="0" fontAlgn="base">
              <a:spcBef>
                <a:spcPct val="20000"/>
              </a:spcBef>
              <a:spcAft>
                <a:spcPct val="0"/>
              </a:spcAft>
              <a:buClr>
                <a:srgbClr val="0000FF"/>
              </a:buClr>
              <a:buChar char="•"/>
              <a:defRPr sz="2000">
                <a:solidFill>
                  <a:schemeClr val="tx1"/>
                </a:solidFill>
                <a:latin typeface="+mn-lt"/>
              </a:defRPr>
            </a:lvl9pPr>
          </a:lstStyle>
          <a:p>
            <a:pPr marL="0" indent="0" eaLnBrk="1" hangingPunct="1">
              <a:buNone/>
            </a:pPr>
            <a:endParaRPr lang="en-US" sz="2400" dirty="0" smtClean="0"/>
          </a:p>
          <a:p>
            <a:pPr marL="0" indent="0" eaLnBrk="1" hangingPunct="1">
              <a:buNone/>
            </a:pPr>
            <a:endParaRPr lang="en-US" dirty="0" smtClean="0"/>
          </a:p>
          <a:p>
            <a:pPr marL="0" indent="0" eaLnBrk="1" hangingPunct="1">
              <a:buNone/>
            </a:pPr>
            <a:endParaRPr lang="en-US" dirty="0" smtClean="0"/>
          </a:p>
        </p:txBody>
      </p:sp>
      <p:sp>
        <p:nvSpPr>
          <p:cNvPr id="8" name="Slide Number Placeholder 5"/>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AB6C91-269B-444D-A57C-5C15A43772CC}" type="slidenum">
              <a:rPr lang="en-US" sz="1400" smtClean="0"/>
              <a:pPr eaLnBrk="1" hangingPunct="1"/>
              <a:t>48</a:t>
            </a:fld>
            <a:endParaRPr lang="en-US" sz="1400" dirty="0" smtClean="0"/>
          </a:p>
        </p:txBody>
      </p:sp>
      <p:pic>
        <p:nvPicPr>
          <p:cNvPr id="14340" name="Picture 250"/>
          <p:cNvPicPr>
            <a:picLocks noChangeAspect="1" noChangeArrowheads="1"/>
          </p:cNvPicPr>
          <p:nvPr/>
        </p:nvPicPr>
        <p:blipFill rotWithShape="1">
          <a:blip r:embed="rId2">
            <a:extLst>
              <a:ext uri="{28A0092B-C50C-407E-A947-70E740481C1C}">
                <a14:useLocalDpi xmlns:a14="http://schemas.microsoft.com/office/drawing/2010/main" val="0"/>
              </a:ext>
            </a:extLst>
          </a:blip>
          <a:srcRect l="69995" t="35621" r="1071" b="27316"/>
          <a:stretch/>
        </p:blipFill>
        <p:spPr bwMode="auto">
          <a:xfrm>
            <a:off x="228600" y="1091534"/>
            <a:ext cx="2061102" cy="165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53"/>
          <p:cNvPicPr>
            <a:picLocks noChangeAspect="1" noChangeArrowheads="1"/>
          </p:cNvPicPr>
          <p:nvPr/>
        </p:nvPicPr>
        <p:blipFill>
          <a:blip r:embed="rId3" cstate="print">
            <a:extLst>
              <a:ext uri="{28A0092B-C50C-407E-A947-70E740481C1C}">
                <a14:useLocalDpi xmlns:a14="http://schemas.microsoft.com/office/drawing/2010/main" val="0"/>
              </a:ext>
            </a:extLst>
          </a:blip>
          <a:srcRect l="38373" t="15810" b="8400"/>
          <a:stretch>
            <a:fillRect/>
          </a:stretch>
        </p:blipFill>
        <p:spPr bwMode="auto">
          <a:xfrm>
            <a:off x="6775087" y="4343400"/>
            <a:ext cx="218603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420" y="1076294"/>
            <a:ext cx="2133600" cy="2199047"/>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1"/>
          <p:cNvPicPr>
            <a:picLocks noChangeAspect="1" noChangeArrowheads="1"/>
          </p:cNvPicPr>
          <p:nvPr/>
        </p:nvPicPr>
        <p:blipFill>
          <a:blip r:embed="rId5">
            <a:extLst>
              <a:ext uri="{28A0092B-C50C-407E-A947-70E740481C1C}">
                <a14:useLocalDpi xmlns:a14="http://schemas.microsoft.com/office/drawing/2010/main" val="0"/>
              </a:ext>
            </a:extLst>
          </a:blip>
          <a:srcRect l="53732" r="34541" b="75603"/>
          <a:stretch>
            <a:fillRect/>
          </a:stretch>
        </p:blipFill>
        <p:spPr bwMode="auto">
          <a:xfrm>
            <a:off x="5003576" y="4261129"/>
            <a:ext cx="17163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51"/>
          <p:cNvPicPr>
            <a:picLocks noChangeAspect="1" noChangeArrowheads="1"/>
          </p:cNvPicPr>
          <p:nvPr/>
        </p:nvPicPr>
        <p:blipFill rotWithShape="1">
          <a:blip r:embed="rId6">
            <a:extLst>
              <a:ext uri="{28A0092B-C50C-407E-A947-70E740481C1C}">
                <a14:useLocalDpi xmlns:a14="http://schemas.microsoft.com/office/drawing/2010/main" val="0"/>
              </a:ext>
            </a:extLst>
          </a:blip>
          <a:srcRect l="50320" t="64455" r="30807" b="9661"/>
          <a:stretch/>
        </p:blipFill>
        <p:spPr bwMode="auto">
          <a:xfrm>
            <a:off x="2289702" y="1076294"/>
            <a:ext cx="2033479" cy="174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723840"/>
            <a:ext cx="5187639" cy="400110"/>
          </a:xfrm>
          <a:prstGeom prst="rect">
            <a:avLst/>
          </a:prstGeom>
          <a:noFill/>
        </p:spPr>
        <p:txBody>
          <a:bodyPr wrap="none" rtlCol="0">
            <a:spAutoFit/>
          </a:bodyPr>
          <a:lstStyle/>
          <a:p>
            <a:r>
              <a:rPr lang="en-US" sz="2000" dirty="0" smtClean="0"/>
              <a:t>Import airfoil geometry and create domain edges</a:t>
            </a:r>
            <a:endParaRPr lang="en-US" sz="2000" dirty="0"/>
          </a:p>
        </p:txBody>
      </p:sp>
      <p:sp>
        <p:nvSpPr>
          <p:cNvPr id="15" name="TextBox 14"/>
          <p:cNvSpPr txBox="1"/>
          <p:nvPr/>
        </p:nvSpPr>
        <p:spPr>
          <a:xfrm>
            <a:off x="5885036" y="723840"/>
            <a:ext cx="2542684" cy="400110"/>
          </a:xfrm>
          <a:prstGeom prst="rect">
            <a:avLst/>
          </a:prstGeom>
          <a:noFill/>
        </p:spPr>
        <p:txBody>
          <a:bodyPr wrap="none" rtlCol="0">
            <a:spAutoFit/>
          </a:bodyPr>
          <a:lstStyle/>
          <a:p>
            <a:r>
              <a:rPr lang="en-US" sz="2000" dirty="0"/>
              <a:t>C</a:t>
            </a:r>
            <a:r>
              <a:rPr lang="en-US" sz="2000" dirty="0" smtClean="0"/>
              <a:t>reate surface (‘fluid’)</a:t>
            </a:r>
            <a:endParaRPr lang="en-US" sz="2000" dirty="0"/>
          </a:p>
        </p:txBody>
      </p:sp>
      <p:sp>
        <p:nvSpPr>
          <p:cNvPr id="16" name="TextBox 15"/>
          <p:cNvSpPr txBox="1"/>
          <p:nvPr/>
        </p:nvSpPr>
        <p:spPr>
          <a:xfrm>
            <a:off x="6374754" y="3845779"/>
            <a:ext cx="1563248" cy="400110"/>
          </a:xfrm>
          <a:prstGeom prst="rect">
            <a:avLst/>
          </a:prstGeom>
          <a:noFill/>
        </p:spPr>
        <p:txBody>
          <a:bodyPr wrap="none" rtlCol="0">
            <a:spAutoFit/>
          </a:bodyPr>
          <a:lstStyle/>
          <a:p>
            <a:r>
              <a:rPr lang="en-US" sz="2000" dirty="0" smtClean="0"/>
              <a:t>Split domain </a:t>
            </a:r>
            <a:endParaRPr lang="en-US" sz="2000" dirty="0"/>
          </a:p>
        </p:txBody>
      </p:sp>
      <p:sp>
        <p:nvSpPr>
          <p:cNvPr id="17" name="TextBox 16"/>
          <p:cNvSpPr txBox="1"/>
          <p:nvPr/>
        </p:nvSpPr>
        <p:spPr>
          <a:xfrm>
            <a:off x="1234156" y="3214529"/>
            <a:ext cx="1798890" cy="400110"/>
          </a:xfrm>
          <a:prstGeom prst="rect">
            <a:avLst/>
          </a:prstGeom>
          <a:noFill/>
        </p:spPr>
        <p:txBody>
          <a:bodyPr wrap="none" rtlCol="0">
            <a:spAutoFit/>
          </a:bodyPr>
          <a:lstStyle/>
          <a:p>
            <a:r>
              <a:rPr lang="en-US" sz="2000" dirty="0" smtClean="0"/>
              <a:t>Final Geometry</a:t>
            </a:r>
            <a:endParaRPr lang="en-US" sz="2000" dirty="0"/>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1" y="3614639"/>
            <a:ext cx="3962400" cy="265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4572000" y="2057400"/>
            <a:ext cx="11430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bwMode="auto">
          <a:xfrm>
            <a:off x="7018020" y="3352800"/>
            <a:ext cx="0" cy="3810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bwMode="auto">
          <a:xfrm flipH="1">
            <a:off x="4198620" y="5181600"/>
            <a:ext cx="577539"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39945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533400"/>
          </a:xfrm>
        </p:spPr>
        <p:txBody>
          <a:bodyPr/>
          <a:lstStyle/>
          <a:p>
            <a:r>
              <a:rPr lang="en-US" sz="3200" dirty="0" smtClean="0"/>
              <a:t>ANSYS Mesh</a:t>
            </a:r>
            <a:endParaRPr lang="en-US" sz="3200" dirty="0"/>
          </a:p>
        </p:txBody>
      </p:sp>
      <p:sp>
        <p:nvSpPr>
          <p:cNvPr id="7" name="Slide Number Placeholder 6"/>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846125-60B7-4870-B105-5428EB4B762B}" type="slidenum">
              <a:rPr lang="en-US" sz="1400" smtClean="0"/>
              <a:pPr eaLnBrk="1" hangingPunct="1"/>
              <a:t>49</a:t>
            </a:fld>
            <a:endParaRPr lang="en-US" sz="1400" dirty="0" smtClean="0"/>
          </a:p>
        </p:txBody>
      </p:sp>
      <p:pic>
        <p:nvPicPr>
          <p:cNvPr id="1536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92319"/>
            <a:ext cx="2133600" cy="176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49925" t="11858" r="24242" b="50769"/>
          <a:stretch>
            <a:fillRect/>
          </a:stretch>
        </p:blipFill>
        <p:spPr bwMode="auto">
          <a:xfrm>
            <a:off x="2453640" y="1262062"/>
            <a:ext cx="1366394" cy="111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l="34282" t="11545" b="16830"/>
          <a:stretch>
            <a:fillRect/>
          </a:stretch>
        </p:blipFill>
        <p:spPr bwMode="auto">
          <a:xfrm>
            <a:off x="5458546" y="2896129"/>
            <a:ext cx="321812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1365" y="1274656"/>
            <a:ext cx="2204919"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2"/>
          <p:cNvPicPr>
            <a:picLocks noChangeAspect="1" noChangeArrowheads="1"/>
          </p:cNvPicPr>
          <p:nvPr/>
        </p:nvPicPr>
        <p:blipFill rotWithShape="1">
          <a:blip r:embed="rId6">
            <a:extLst>
              <a:ext uri="{28A0092B-C50C-407E-A947-70E740481C1C}">
                <a14:useLocalDpi xmlns:a14="http://schemas.microsoft.com/office/drawing/2010/main" val="0"/>
              </a:ext>
            </a:extLst>
          </a:blip>
          <a:srcRect l="1" t="56797" r="83550" b="20743"/>
          <a:stretch/>
        </p:blipFill>
        <p:spPr bwMode="auto">
          <a:xfrm>
            <a:off x="7106284" y="1223962"/>
            <a:ext cx="1851660" cy="157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742890"/>
            <a:ext cx="5458546" cy="400110"/>
          </a:xfrm>
          <a:prstGeom prst="rect">
            <a:avLst/>
          </a:prstGeom>
          <a:noFill/>
        </p:spPr>
        <p:txBody>
          <a:bodyPr wrap="none" rtlCol="0">
            <a:spAutoFit/>
          </a:bodyPr>
          <a:lstStyle/>
          <a:p>
            <a:r>
              <a:rPr lang="en-US" sz="2000" dirty="0" smtClean="0"/>
              <a:t>Specify mesh type (structured vs. unstructured etc.)</a:t>
            </a:r>
            <a:endParaRPr lang="en-US" sz="2000" dirty="0"/>
          </a:p>
        </p:txBody>
      </p:sp>
      <p:sp>
        <p:nvSpPr>
          <p:cNvPr id="12" name="TextBox 11"/>
          <p:cNvSpPr txBox="1"/>
          <p:nvPr/>
        </p:nvSpPr>
        <p:spPr>
          <a:xfrm>
            <a:off x="6199504" y="795959"/>
            <a:ext cx="1386918" cy="400110"/>
          </a:xfrm>
          <a:prstGeom prst="rect">
            <a:avLst/>
          </a:prstGeom>
          <a:noFill/>
        </p:spPr>
        <p:txBody>
          <a:bodyPr wrap="none" rtlCol="0">
            <a:spAutoFit/>
          </a:bodyPr>
          <a:lstStyle/>
          <a:p>
            <a:r>
              <a:rPr lang="en-US" sz="2000" dirty="0" smtClean="0"/>
              <a:t>Edge sizing</a:t>
            </a:r>
            <a:endParaRPr lang="en-US" sz="2000" dirty="0"/>
          </a:p>
        </p:txBody>
      </p:sp>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19" y="3581400"/>
            <a:ext cx="475106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133600" y="3181290"/>
            <a:ext cx="1378904" cy="400110"/>
          </a:xfrm>
          <a:prstGeom prst="rect">
            <a:avLst/>
          </a:prstGeom>
          <a:noFill/>
        </p:spPr>
        <p:txBody>
          <a:bodyPr wrap="none" rtlCol="0">
            <a:spAutoFit/>
          </a:bodyPr>
          <a:lstStyle/>
          <a:p>
            <a:r>
              <a:rPr lang="en-US" sz="2000" dirty="0" smtClean="0"/>
              <a:t>Final mesh </a:t>
            </a:r>
            <a:endParaRPr lang="en-US" sz="2000" dirty="0"/>
          </a:p>
        </p:txBody>
      </p:sp>
      <p:pic>
        <p:nvPicPr>
          <p:cNvPr id="15"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115329"/>
            <a:ext cx="3505200" cy="198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bwMode="auto">
          <a:xfrm>
            <a:off x="3810000" y="1905000"/>
            <a:ext cx="9906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bwMode="auto">
          <a:xfrm flipH="1">
            <a:off x="4114800" y="3126196"/>
            <a:ext cx="1143000" cy="23815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21912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FF8068-29D0-4C00-897F-D7FFCDFF10A4}" type="slidenum">
              <a:rPr lang="en-US" sz="1400" smtClean="0"/>
              <a:pPr eaLnBrk="1" hangingPunct="1"/>
              <a:t>5</a:t>
            </a:fld>
            <a:endParaRPr lang="en-US" sz="1400" smtClean="0"/>
          </a:p>
        </p:txBody>
      </p:sp>
      <p:sp>
        <p:nvSpPr>
          <p:cNvPr id="19459" name="Rectangle 1026"/>
          <p:cNvSpPr>
            <a:spLocks noGrp="1" noChangeArrowheads="1"/>
          </p:cNvSpPr>
          <p:nvPr>
            <p:ph type="title"/>
          </p:nvPr>
        </p:nvSpPr>
        <p:spPr>
          <a:xfrm>
            <a:off x="1447800" y="381000"/>
            <a:ext cx="6781800" cy="685800"/>
          </a:xfrm>
        </p:spPr>
        <p:txBody>
          <a:bodyPr/>
          <a:lstStyle/>
          <a:p>
            <a:pPr eaLnBrk="1" hangingPunct="1"/>
            <a:r>
              <a:rPr lang="en-US" smtClean="0"/>
              <a:t>Where is CFD used?</a:t>
            </a:r>
          </a:p>
        </p:txBody>
      </p:sp>
      <p:sp>
        <p:nvSpPr>
          <p:cNvPr id="19460" name="Rectangle 1027"/>
          <p:cNvSpPr>
            <a:spLocks noGrp="1" noChangeArrowheads="1"/>
          </p:cNvSpPr>
          <p:nvPr>
            <p:ph type="body" idx="1"/>
          </p:nvPr>
        </p:nvSpPr>
        <p:spPr>
          <a:xfrm>
            <a:off x="685800" y="1524000"/>
            <a:ext cx="2819400" cy="4114800"/>
          </a:xfrm>
        </p:spPr>
        <p:txBody>
          <a:bodyPr/>
          <a:lstStyle/>
          <a:p>
            <a:pPr eaLnBrk="1" hangingPunct="1">
              <a:buClr>
                <a:schemeClr val="tx2"/>
              </a:buClr>
              <a:buSzPct val="110000"/>
              <a:buFontTx/>
              <a:buChar char="•"/>
            </a:pPr>
            <a:r>
              <a:rPr lang="en-US" sz="2000" smtClean="0"/>
              <a:t>Where is CFD used?</a:t>
            </a:r>
          </a:p>
          <a:p>
            <a:pPr lvl="1" eaLnBrk="1" hangingPunct="1">
              <a:buClr>
                <a:srgbClr val="3333FF"/>
              </a:buClr>
              <a:buSzPct val="110000"/>
              <a:buFontTx/>
              <a:buChar char="•"/>
            </a:pPr>
            <a:r>
              <a:rPr lang="en-US" sz="2000" b="1" i="1" smtClean="0">
                <a:solidFill>
                  <a:srgbClr val="FF0000"/>
                </a:solidFill>
              </a:rPr>
              <a:t>Aerospace</a:t>
            </a:r>
            <a:endParaRPr lang="en-US" sz="2000" smtClean="0">
              <a:solidFill>
                <a:srgbClr val="FF0000"/>
              </a:solidFill>
            </a:endParaRPr>
          </a:p>
          <a:p>
            <a:pPr lvl="1" eaLnBrk="1" hangingPunct="1">
              <a:buClr>
                <a:srgbClr val="3333FF"/>
              </a:buClr>
              <a:buSzPct val="110000"/>
              <a:buFontTx/>
              <a:buChar char="•"/>
            </a:pPr>
            <a:r>
              <a:rPr lang="en-US" sz="2000" b="1" i="1" smtClean="0">
                <a:solidFill>
                  <a:srgbClr val="FF0000"/>
                </a:solidFill>
              </a:rPr>
              <a:t>Automotive</a:t>
            </a:r>
          </a:p>
          <a:p>
            <a:pPr lvl="1" eaLnBrk="1" hangingPunct="1">
              <a:buClr>
                <a:srgbClr val="3333FF"/>
              </a:buClr>
              <a:buSzPct val="110000"/>
              <a:buFontTx/>
              <a:buChar char="•"/>
            </a:pPr>
            <a:r>
              <a:rPr lang="en-US" sz="2000" b="1" i="1" smtClean="0">
                <a:solidFill>
                  <a:srgbClr val="FF0000"/>
                </a:solidFill>
              </a:rPr>
              <a:t>Biomedical</a:t>
            </a:r>
          </a:p>
          <a:p>
            <a:pPr lvl="1" eaLnBrk="1" hangingPunct="1">
              <a:buClr>
                <a:srgbClr val="3333FF"/>
              </a:buClr>
              <a:buSzPct val="110000"/>
              <a:buFontTx/>
              <a:buChar char="•"/>
            </a:pPr>
            <a:r>
              <a:rPr lang="en-US" sz="1800" smtClean="0">
                <a:solidFill>
                  <a:srgbClr val="3333FF"/>
                </a:solidFill>
              </a:rPr>
              <a:t>Chemical Processing</a:t>
            </a:r>
          </a:p>
          <a:p>
            <a:pPr lvl="1" eaLnBrk="1" hangingPunct="1">
              <a:buClr>
                <a:srgbClr val="3333FF"/>
              </a:buClr>
              <a:buSzPct val="110000"/>
              <a:buFontTx/>
              <a:buChar char="•"/>
            </a:pPr>
            <a:r>
              <a:rPr lang="en-US" sz="1800" smtClean="0">
                <a:solidFill>
                  <a:srgbClr val="3333FF"/>
                </a:solidFill>
              </a:rPr>
              <a:t>HVAC</a:t>
            </a:r>
          </a:p>
          <a:p>
            <a:pPr lvl="1" eaLnBrk="1" hangingPunct="1">
              <a:buClr>
                <a:srgbClr val="3333FF"/>
              </a:buClr>
              <a:buSzPct val="110000"/>
              <a:buFontTx/>
              <a:buChar char="•"/>
            </a:pPr>
            <a:r>
              <a:rPr lang="en-US" sz="1800" smtClean="0">
                <a:solidFill>
                  <a:srgbClr val="3333FF"/>
                </a:solidFill>
              </a:rPr>
              <a:t>Hydraulics</a:t>
            </a:r>
          </a:p>
          <a:p>
            <a:pPr lvl="1" eaLnBrk="1" hangingPunct="1">
              <a:buClr>
                <a:srgbClr val="3333FF"/>
              </a:buClr>
              <a:buSzPct val="110000"/>
              <a:buFontTx/>
              <a:buChar char="•"/>
            </a:pPr>
            <a:r>
              <a:rPr lang="en-US" sz="1800" smtClean="0">
                <a:solidFill>
                  <a:srgbClr val="3333FF"/>
                </a:solidFill>
              </a:rPr>
              <a:t>Marine</a:t>
            </a:r>
          </a:p>
          <a:p>
            <a:pPr lvl="1" eaLnBrk="1" hangingPunct="1">
              <a:buClr>
                <a:srgbClr val="3333FF"/>
              </a:buClr>
              <a:buSzPct val="110000"/>
              <a:buFontTx/>
              <a:buChar char="•"/>
            </a:pPr>
            <a:r>
              <a:rPr lang="en-US" sz="1800" smtClean="0">
                <a:solidFill>
                  <a:srgbClr val="3333FF"/>
                </a:solidFill>
              </a:rPr>
              <a:t>Oil &amp; Gas</a:t>
            </a:r>
          </a:p>
          <a:p>
            <a:pPr lvl="1" eaLnBrk="1" hangingPunct="1">
              <a:buClr>
                <a:srgbClr val="3333FF"/>
              </a:buClr>
              <a:buSzPct val="110000"/>
              <a:buFontTx/>
              <a:buChar char="•"/>
            </a:pPr>
            <a:r>
              <a:rPr lang="en-US" sz="1800" smtClean="0">
                <a:solidFill>
                  <a:srgbClr val="3333FF"/>
                </a:solidFill>
              </a:rPr>
              <a:t>Power Generation</a:t>
            </a:r>
          </a:p>
          <a:p>
            <a:pPr lvl="1" eaLnBrk="1" hangingPunct="1">
              <a:buClr>
                <a:srgbClr val="3333FF"/>
              </a:buClr>
              <a:buSzPct val="110000"/>
              <a:buFontTx/>
              <a:buChar char="•"/>
            </a:pPr>
            <a:r>
              <a:rPr lang="en-US" sz="1800" smtClean="0">
                <a:solidFill>
                  <a:srgbClr val="3333FF"/>
                </a:solidFill>
              </a:rPr>
              <a:t>Sports</a:t>
            </a:r>
            <a:endParaRPr lang="en-US" sz="2000" smtClean="0">
              <a:solidFill>
                <a:srgbClr val="3333FF"/>
              </a:solidFill>
            </a:endParaRPr>
          </a:p>
        </p:txBody>
      </p:sp>
      <p:sp>
        <p:nvSpPr>
          <p:cNvPr id="19461" name="Rectangle 1028"/>
          <p:cNvSpPr>
            <a:spLocks noChangeArrowheads="1"/>
          </p:cNvSpPr>
          <p:nvPr/>
        </p:nvSpPr>
        <p:spPr bwMode="auto">
          <a:xfrm>
            <a:off x="3143250" y="2709863"/>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pic>
        <p:nvPicPr>
          <p:cNvPr id="19462" name="Picture 1029" descr="f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34401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1032"/>
          <p:cNvSpPr>
            <a:spLocks noChangeArrowheads="1"/>
          </p:cNvSpPr>
          <p:nvPr/>
        </p:nvSpPr>
        <p:spPr bwMode="auto">
          <a:xfrm>
            <a:off x="4724400" y="32766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36501" tIns="0" rIns="36501" bIns="0"/>
          <a:lstStyle/>
          <a:p>
            <a:pPr eaLnBrk="0" hangingPunct="0"/>
            <a:r>
              <a:rPr lang="en-US" sz="1200" b="1" i="1">
                <a:solidFill>
                  <a:srgbClr val="808080"/>
                </a:solidFill>
                <a:latin typeface="Arial" charset="0"/>
                <a:cs typeface="Arial" charset="0"/>
              </a:rPr>
              <a:t>F18 Store Separation </a:t>
            </a:r>
          </a:p>
          <a:p>
            <a:pPr eaLnBrk="0" hangingPunct="0"/>
            <a:endParaRPr lang="en-US"/>
          </a:p>
        </p:txBody>
      </p:sp>
      <p:pic>
        <p:nvPicPr>
          <p:cNvPr id="19464" name="Picture 1035" descr="x6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0000"/>
            <a:ext cx="2857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36" descr="a4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667000"/>
            <a:ext cx="219392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1037"/>
          <p:cNvSpPr>
            <a:spLocks noChangeArrowheads="1"/>
          </p:cNvSpPr>
          <p:nvPr/>
        </p:nvSpPr>
        <p:spPr bwMode="auto">
          <a:xfrm>
            <a:off x="6858000" y="5638800"/>
            <a:ext cx="2286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36501" tIns="0" rIns="36501" bIns="0"/>
          <a:lstStyle/>
          <a:p>
            <a:pPr eaLnBrk="0" hangingPunct="0"/>
            <a:r>
              <a:rPr lang="en-US" sz="1200" b="1" i="1">
                <a:latin typeface="Arial" charset="0"/>
                <a:cs typeface="Arial" charset="0"/>
              </a:rPr>
              <a:t>Temperature and natural convection currents in the eye following laser heating. </a:t>
            </a:r>
          </a:p>
          <a:p>
            <a:pPr eaLnBrk="0" hangingPunct="0"/>
            <a:endParaRPr lang="en-US"/>
          </a:p>
        </p:txBody>
      </p:sp>
      <p:sp>
        <p:nvSpPr>
          <p:cNvPr id="19467" name="Text Box 1038"/>
          <p:cNvSpPr txBox="1">
            <a:spLocks noChangeArrowheads="1"/>
          </p:cNvSpPr>
          <p:nvPr/>
        </p:nvSpPr>
        <p:spPr bwMode="auto">
          <a:xfrm>
            <a:off x="3810000" y="1524000"/>
            <a:ext cx="990600" cy="314325"/>
          </a:xfrm>
          <a:prstGeom prst="rect">
            <a:avLst/>
          </a:prstGeom>
          <a:solidFill>
            <a:srgbClr val="3333FF"/>
          </a:solidFill>
          <a:ln w="9525">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Aerospace</a:t>
            </a:r>
          </a:p>
        </p:txBody>
      </p:sp>
      <p:sp>
        <p:nvSpPr>
          <p:cNvPr id="19468" name="Text Box 1039"/>
          <p:cNvSpPr txBox="1">
            <a:spLocks noChangeArrowheads="1"/>
          </p:cNvSpPr>
          <p:nvPr/>
        </p:nvSpPr>
        <p:spPr bwMode="auto">
          <a:xfrm>
            <a:off x="3657600" y="5562600"/>
            <a:ext cx="1081088"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Automotive</a:t>
            </a:r>
          </a:p>
        </p:txBody>
      </p:sp>
      <p:sp>
        <p:nvSpPr>
          <p:cNvPr id="19469" name="Text Box 1040"/>
          <p:cNvSpPr txBox="1">
            <a:spLocks noChangeArrowheads="1"/>
          </p:cNvSpPr>
          <p:nvPr/>
        </p:nvSpPr>
        <p:spPr bwMode="auto">
          <a:xfrm>
            <a:off x="7315200" y="2667000"/>
            <a:ext cx="1042988"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Biomedical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772400" cy="609600"/>
          </a:xfrm>
        </p:spPr>
        <p:txBody>
          <a:bodyPr/>
          <a:lstStyle/>
          <a:p>
            <a:r>
              <a:rPr lang="en-US" sz="3200" dirty="0" smtClean="0"/>
              <a:t>ANSYS Fluent</a:t>
            </a:r>
            <a:endParaRPr lang="en-US" sz="3200" dirty="0"/>
          </a:p>
        </p:txBody>
      </p:sp>
      <p:sp>
        <p:nvSpPr>
          <p:cNvPr id="9" name="Slide Number Placeholder 6"/>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846125-60B7-4870-B105-5428EB4B762B}" type="slidenum">
              <a:rPr lang="en-US" sz="1400" smtClean="0"/>
              <a:pPr eaLnBrk="1" hangingPunct="1"/>
              <a:t>50</a:t>
            </a:fld>
            <a:endParaRPr lang="en-US" sz="1400" dirty="0" smtClean="0"/>
          </a:p>
        </p:txBody>
      </p:sp>
      <p:pic>
        <p:nvPicPr>
          <p:cNvPr id="1741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r="44727" b="42398"/>
          <a:stretch>
            <a:fillRect/>
          </a:stretch>
        </p:blipFill>
        <p:spPr bwMode="auto">
          <a:xfrm>
            <a:off x="4953000" y="1125795"/>
            <a:ext cx="3271974"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87"/>
          <p:cNvPicPr>
            <a:picLocks noChangeAspect="1" noChangeArrowheads="1"/>
          </p:cNvPicPr>
          <p:nvPr/>
        </p:nvPicPr>
        <p:blipFill>
          <a:blip r:embed="rId3">
            <a:extLst>
              <a:ext uri="{28A0092B-C50C-407E-A947-70E740481C1C}">
                <a14:useLocalDpi xmlns:a14="http://schemas.microsoft.com/office/drawing/2010/main" val="0"/>
              </a:ext>
            </a:extLst>
          </a:blip>
          <a:srcRect t="6165" r="33679" b="64780"/>
          <a:stretch>
            <a:fillRect/>
          </a:stretch>
        </p:blipFill>
        <p:spPr bwMode="auto">
          <a:xfrm>
            <a:off x="3950154" y="4388108"/>
            <a:ext cx="4990377" cy="163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tdogan\Desktop\CFD Lab\ANSYS CFD LABS\Intermediate\Lab 1-Pipe\Solution\residual1e-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388108"/>
            <a:ext cx="3111954" cy="2012692"/>
          </a:xfrm>
          <a:prstGeom prst="rect">
            <a:avLst/>
          </a:prstGeom>
          <a:noFill/>
          <a:ln>
            <a:noFill/>
          </a:ln>
        </p:spPr>
      </p:pic>
      <p:sp>
        <p:nvSpPr>
          <p:cNvPr id="11" name="TextBox 10"/>
          <p:cNvSpPr txBox="1"/>
          <p:nvPr/>
        </p:nvSpPr>
        <p:spPr>
          <a:xfrm>
            <a:off x="5425848" y="725685"/>
            <a:ext cx="2326278" cy="400110"/>
          </a:xfrm>
          <a:prstGeom prst="rect">
            <a:avLst/>
          </a:prstGeom>
          <a:noFill/>
        </p:spPr>
        <p:txBody>
          <a:bodyPr wrap="none" rtlCol="0">
            <a:spAutoFit/>
          </a:bodyPr>
          <a:lstStyle/>
          <a:p>
            <a:r>
              <a:rPr lang="en-US" sz="2000" dirty="0" smtClean="0"/>
              <a:t>Boundary conditions</a:t>
            </a:r>
            <a:endParaRPr lang="en-US" sz="2000" dirty="0"/>
          </a:p>
        </p:txBody>
      </p:sp>
      <p:sp>
        <p:nvSpPr>
          <p:cNvPr id="12" name="TextBox 11"/>
          <p:cNvSpPr txBox="1"/>
          <p:nvPr/>
        </p:nvSpPr>
        <p:spPr>
          <a:xfrm>
            <a:off x="3786931" y="3886200"/>
            <a:ext cx="1180131" cy="400110"/>
          </a:xfrm>
          <a:prstGeom prst="rect">
            <a:avLst/>
          </a:prstGeom>
          <a:noFill/>
        </p:spPr>
        <p:txBody>
          <a:bodyPr wrap="none" rtlCol="0">
            <a:spAutoFit/>
          </a:bodyPr>
          <a:lstStyle/>
          <a:p>
            <a:r>
              <a:rPr lang="en-US" sz="2000" dirty="0" smtClean="0"/>
              <a:t>Residuals</a:t>
            </a:r>
            <a:endParaRPr lang="en-US" sz="2000" dirty="0"/>
          </a:p>
        </p:txBody>
      </p:sp>
      <p:pic>
        <p:nvPicPr>
          <p:cNvPr id="1741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r="44727" b="42398"/>
          <a:stretch>
            <a:fillRect/>
          </a:stretch>
        </p:blipFill>
        <p:spPr bwMode="auto">
          <a:xfrm>
            <a:off x="381000" y="1034385"/>
            <a:ext cx="3569154" cy="232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447800" y="664755"/>
            <a:ext cx="853119" cy="400110"/>
          </a:xfrm>
          <a:prstGeom prst="rect">
            <a:avLst/>
          </a:prstGeom>
          <a:noFill/>
        </p:spPr>
        <p:txBody>
          <a:bodyPr wrap="none" rtlCol="0">
            <a:spAutoFit/>
          </a:bodyPr>
          <a:lstStyle/>
          <a:p>
            <a:r>
              <a:rPr lang="en-US" sz="2000" dirty="0" smtClean="0"/>
              <a:t>Model</a:t>
            </a:r>
            <a:endParaRPr lang="en-US" sz="2000" dirty="0"/>
          </a:p>
        </p:txBody>
      </p:sp>
      <p:cxnSp>
        <p:nvCxnSpPr>
          <p:cNvPr id="16" name="Straight Arrow Connector 15"/>
          <p:cNvCxnSpPr/>
          <p:nvPr/>
        </p:nvCxnSpPr>
        <p:spPr bwMode="auto">
          <a:xfrm>
            <a:off x="4000500" y="2286000"/>
            <a:ext cx="8001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bwMode="auto">
          <a:xfrm flipH="1">
            <a:off x="5257800" y="3361771"/>
            <a:ext cx="1295400" cy="44822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27500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772400" cy="609600"/>
          </a:xfrm>
        </p:spPr>
        <p:txBody>
          <a:bodyPr/>
          <a:lstStyle/>
          <a:p>
            <a:r>
              <a:rPr lang="en-US" sz="3200" dirty="0" smtClean="0"/>
              <a:t>ANSYS Fluent</a:t>
            </a:r>
            <a:endParaRPr lang="en-US" sz="32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11816"/>
            <a:ext cx="4959494"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500"/>
          <a:stretch/>
        </p:blipFill>
        <p:spPr bwMode="auto">
          <a:xfrm>
            <a:off x="5417819" y="1704196"/>
            <a:ext cx="3446311"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352800"/>
            <a:ext cx="3446311" cy="2374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6"/>
          <p:cNvSpPr>
            <a:spLocks noGrp="1"/>
          </p:cNvSpPr>
          <p:nvPr>
            <p:ph type="sldNum" sz="quarter" idx="12"/>
          </p:nvPr>
        </p:nvSpPr>
        <p:spPr>
          <a:xfrm>
            <a:off x="6532563" y="63674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846125-60B7-4870-B105-5428EB4B762B}" type="slidenum">
              <a:rPr lang="en-US" sz="1400" smtClean="0"/>
              <a:pPr eaLnBrk="1" hangingPunct="1"/>
              <a:t>51</a:t>
            </a:fld>
            <a:endParaRPr lang="en-US" sz="1400" dirty="0" smtClean="0"/>
          </a:p>
        </p:txBody>
      </p:sp>
      <p:sp>
        <p:nvSpPr>
          <p:cNvPr id="8" name="TextBox 7"/>
          <p:cNvSpPr txBox="1"/>
          <p:nvPr/>
        </p:nvSpPr>
        <p:spPr>
          <a:xfrm>
            <a:off x="3200400" y="1219200"/>
            <a:ext cx="2089033" cy="400110"/>
          </a:xfrm>
          <a:prstGeom prst="rect">
            <a:avLst/>
          </a:prstGeom>
          <a:noFill/>
        </p:spPr>
        <p:txBody>
          <a:bodyPr wrap="none" rtlCol="0">
            <a:spAutoFit/>
          </a:bodyPr>
          <a:lstStyle/>
          <a:p>
            <a:r>
              <a:rPr lang="en-US" sz="2000" dirty="0" smtClean="0"/>
              <a:t>Analysis of results</a:t>
            </a:r>
            <a:endParaRPr lang="en-US" sz="2000" dirty="0"/>
          </a:p>
        </p:txBody>
      </p:sp>
    </p:spTree>
    <p:extLst>
      <p:ext uri="{BB962C8B-B14F-4D97-AF65-F5344CB8AC3E}">
        <p14:creationId xmlns:p14="http://schemas.microsoft.com/office/powerpoint/2010/main" val="8829274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7E4A17-6CF5-45D7-A781-4F1A2BE2D0D8}" type="slidenum">
              <a:rPr lang="en-US" sz="1400" smtClean="0"/>
              <a:pPr eaLnBrk="1" hangingPunct="1"/>
              <a:t>52</a:t>
            </a:fld>
            <a:endParaRPr lang="en-US" sz="1400" smtClean="0"/>
          </a:p>
        </p:txBody>
      </p:sp>
      <p:sp>
        <p:nvSpPr>
          <p:cNvPr id="56323" name="Rectangle 2"/>
          <p:cNvSpPr>
            <a:spLocks noGrp="1" noChangeArrowheads="1"/>
          </p:cNvSpPr>
          <p:nvPr>
            <p:ph type="title"/>
          </p:nvPr>
        </p:nvSpPr>
        <p:spPr>
          <a:xfrm>
            <a:off x="685800" y="0"/>
            <a:ext cx="7772400" cy="685800"/>
          </a:xfrm>
        </p:spPr>
        <p:txBody>
          <a:bodyPr/>
          <a:lstStyle/>
          <a:p>
            <a:pPr eaLnBrk="1" hangingPunct="1"/>
            <a:r>
              <a:rPr lang="en-US" sz="3600" dirty="0" smtClean="0"/>
              <a:t>57:020 CFD Labs</a:t>
            </a:r>
          </a:p>
        </p:txBody>
      </p:sp>
      <p:sp>
        <p:nvSpPr>
          <p:cNvPr id="56324" name="Rectangle 3"/>
          <p:cNvSpPr>
            <a:spLocks noGrp="1" noChangeArrowheads="1"/>
          </p:cNvSpPr>
          <p:nvPr>
            <p:ph type="body" sz="half" idx="1"/>
          </p:nvPr>
        </p:nvSpPr>
        <p:spPr>
          <a:xfrm>
            <a:off x="838200" y="2590800"/>
            <a:ext cx="8001000" cy="1600200"/>
          </a:xfrm>
        </p:spPr>
        <p:txBody>
          <a:bodyPr/>
          <a:lstStyle/>
          <a:p>
            <a:pPr eaLnBrk="1" hangingPunct="1">
              <a:lnSpc>
                <a:spcPct val="80000"/>
              </a:lnSpc>
              <a:buClr>
                <a:schemeClr val="tx2"/>
              </a:buClr>
              <a:buSzPct val="110000"/>
              <a:buFontTx/>
              <a:buChar char="•"/>
            </a:pPr>
            <a:r>
              <a:rPr lang="en-US" sz="1600" dirty="0" smtClean="0"/>
              <a:t>CFD Labs instructed by Maysam Mousaviraad, Timur Dogan, </a:t>
            </a:r>
            <a:r>
              <a:rPr lang="en-US" sz="1600" dirty="0" err="1" smtClean="0"/>
              <a:t>Seongmo</a:t>
            </a:r>
            <a:r>
              <a:rPr lang="en-US" sz="1600" dirty="0" smtClean="0"/>
              <a:t> Yeon, Silvia Volpi, and Dong-Hwan Kim</a:t>
            </a:r>
          </a:p>
          <a:p>
            <a:pPr eaLnBrk="1" hangingPunct="1">
              <a:lnSpc>
                <a:spcPct val="80000"/>
              </a:lnSpc>
              <a:buClr>
                <a:schemeClr val="tx2"/>
              </a:buClr>
              <a:buSzPct val="110000"/>
              <a:buFontTx/>
              <a:buChar char="•"/>
            </a:pPr>
            <a:endParaRPr lang="en-US" sz="1600" dirty="0"/>
          </a:p>
          <a:p>
            <a:pPr eaLnBrk="1" hangingPunct="1">
              <a:lnSpc>
                <a:spcPct val="80000"/>
              </a:lnSpc>
              <a:buClr>
                <a:schemeClr val="tx2"/>
              </a:buClr>
              <a:buSzPct val="110000"/>
              <a:buFontTx/>
              <a:buChar char="•"/>
            </a:pPr>
            <a:r>
              <a:rPr lang="en-US" sz="1600" dirty="0"/>
              <a:t>Labs held at </a:t>
            </a:r>
            <a:r>
              <a:rPr lang="en-US" sz="1600" dirty="0" smtClean="0"/>
              <a:t>Seaman’s Center Room#3231 (</a:t>
            </a:r>
            <a:r>
              <a:rPr lang="en-US" sz="1600" dirty="0"/>
              <a:t>the </a:t>
            </a:r>
            <a:r>
              <a:rPr lang="en-US" sz="1600" dirty="0" smtClean="0"/>
              <a:t>AFL Lab)</a:t>
            </a:r>
          </a:p>
          <a:p>
            <a:pPr eaLnBrk="1" hangingPunct="1">
              <a:lnSpc>
                <a:spcPct val="80000"/>
              </a:lnSpc>
              <a:buClr>
                <a:schemeClr val="tx2"/>
              </a:buClr>
              <a:buSzPct val="110000"/>
              <a:buFontTx/>
              <a:buChar char="•"/>
            </a:pPr>
            <a:endParaRPr lang="en-US" sz="1600" dirty="0"/>
          </a:p>
          <a:p>
            <a:pPr eaLnBrk="1" hangingPunct="1">
              <a:lnSpc>
                <a:spcPct val="80000"/>
              </a:lnSpc>
              <a:buClr>
                <a:schemeClr val="tx2"/>
              </a:buClr>
              <a:buSzPct val="110000"/>
              <a:buFontTx/>
              <a:buChar char="•"/>
            </a:pPr>
            <a:r>
              <a:rPr lang="en-US" sz="1500" dirty="0"/>
              <a:t>You can use any computer lab in SC for accessing ANSYS </a:t>
            </a:r>
            <a:r>
              <a:rPr lang="en-US" sz="1500" dirty="0" smtClean="0"/>
              <a:t>software outside the lab hours</a:t>
            </a:r>
          </a:p>
          <a:p>
            <a:pPr eaLnBrk="1" hangingPunct="1">
              <a:lnSpc>
                <a:spcPct val="80000"/>
              </a:lnSpc>
              <a:buClr>
                <a:schemeClr val="tx2"/>
              </a:buClr>
              <a:buSzPct val="110000"/>
              <a:buFontTx/>
              <a:buNone/>
            </a:pPr>
            <a:r>
              <a:rPr lang="en-US" sz="1600" dirty="0" smtClean="0"/>
              <a:t> </a:t>
            </a:r>
          </a:p>
          <a:p>
            <a:pPr eaLnBrk="1" hangingPunct="1">
              <a:lnSpc>
                <a:spcPct val="80000"/>
              </a:lnSpc>
              <a:buClr>
                <a:schemeClr val="tx2"/>
              </a:buClr>
              <a:buSzPct val="110000"/>
              <a:buFontTx/>
              <a:buChar char="•"/>
            </a:pPr>
            <a:r>
              <a:rPr lang="en-US" sz="1600" dirty="0" smtClean="0"/>
              <a:t>Submit the </a:t>
            </a:r>
            <a:r>
              <a:rPr lang="en-US" sz="1600" dirty="0" err="1" smtClean="0"/>
              <a:t>Prelab</a:t>
            </a:r>
            <a:r>
              <a:rPr lang="en-US" sz="1600" dirty="0" smtClean="0"/>
              <a:t> Questions at the beginning of the </a:t>
            </a:r>
            <a:r>
              <a:rPr lang="en-US" sz="1600" dirty="0" err="1" smtClean="0"/>
              <a:t>Prelab</a:t>
            </a:r>
            <a:r>
              <a:rPr lang="en-US" sz="1600" dirty="0" smtClean="0"/>
              <a:t> sessions</a:t>
            </a:r>
          </a:p>
          <a:p>
            <a:pPr eaLnBrk="1" hangingPunct="1">
              <a:lnSpc>
                <a:spcPct val="80000"/>
              </a:lnSpc>
              <a:buClr>
                <a:schemeClr val="tx2"/>
              </a:buClr>
              <a:buSzPct val="110000"/>
              <a:buFontTx/>
              <a:buChar char="•"/>
            </a:pPr>
            <a:endParaRPr lang="en-US" sz="1600" dirty="0" smtClean="0">
              <a:cs typeface="Times New Roman" pitchFamily="18" charset="0"/>
            </a:endParaRPr>
          </a:p>
          <a:p>
            <a:pPr eaLnBrk="1" hangingPunct="1">
              <a:lnSpc>
                <a:spcPct val="80000"/>
              </a:lnSpc>
              <a:buClr>
                <a:schemeClr val="tx2"/>
              </a:buClr>
              <a:buSzPct val="110000"/>
              <a:buFontTx/>
              <a:buChar char="•"/>
            </a:pPr>
            <a:r>
              <a:rPr lang="en-US" sz="1600" dirty="0" smtClean="0">
                <a:cs typeface="Times New Roman" pitchFamily="18" charset="0"/>
              </a:rPr>
              <a:t>CFD office hours will begin Today, Oct. 8.</a:t>
            </a:r>
          </a:p>
          <a:p>
            <a:pPr eaLnBrk="1" hangingPunct="1">
              <a:lnSpc>
                <a:spcPct val="80000"/>
              </a:lnSpc>
              <a:buClr>
                <a:schemeClr val="tx2"/>
              </a:buClr>
              <a:buSzPct val="110000"/>
              <a:buFontTx/>
              <a:buChar char="•"/>
            </a:pPr>
            <a:endParaRPr lang="en-US" sz="1600" dirty="0">
              <a:cs typeface="Times New Roman" pitchFamily="18" charset="0"/>
            </a:endParaRPr>
          </a:p>
          <a:p>
            <a:pPr eaLnBrk="1" hangingPunct="1">
              <a:lnSpc>
                <a:spcPct val="80000"/>
              </a:lnSpc>
              <a:buClr>
                <a:schemeClr val="tx2"/>
              </a:buClr>
              <a:buSzPct val="110000"/>
              <a:buFontTx/>
              <a:buChar char="•"/>
            </a:pPr>
            <a:r>
              <a:rPr lang="en-US" sz="1600" dirty="0" smtClean="0">
                <a:cs typeface="Times New Roman" pitchFamily="18" charset="0"/>
              </a:rPr>
              <a:t>You need to keep your completed EFD Lab data reduction excel sheets on your H:\ drive or have them with you (in email, USB drive, …) to be used during CFD Labs</a:t>
            </a:r>
          </a:p>
          <a:p>
            <a:pPr eaLnBrk="1" hangingPunct="1">
              <a:lnSpc>
                <a:spcPct val="80000"/>
              </a:lnSpc>
              <a:buClr>
                <a:schemeClr val="tx2"/>
              </a:buClr>
              <a:buSzPct val="110000"/>
              <a:buFontTx/>
              <a:buNone/>
            </a:pPr>
            <a:endParaRPr lang="en-US" sz="1600" dirty="0" smtClean="0"/>
          </a:p>
          <a:p>
            <a:pPr eaLnBrk="1" hangingPunct="1">
              <a:lnSpc>
                <a:spcPct val="80000"/>
              </a:lnSpc>
              <a:buClr>
                <a:schemeClr val="tx2"/>
              </a:buClr>
              <a:buSzPct val="110000"/>
              <a:buFontTx/>
              <a:buChar char="•"/>
            </a:pPr>
            <a:r>
              <a:rPr lang="en-US" sz="1600" dirty="0" smtClean="0"/>
              <a:t>Visit class website for more information</a:t>
            </a:r>
          </a:p>
          <a:p>
            <a:pPr eaLnBrk="1" hangingPunct="1">
              <a:lnSpc>
                <a:spcPct val="80000"/>
              </a:lnSpc>
              <a:buClr>
                <a:schemeClr val="tx2"/>
              </a:buClr>
              <a:buSzPct val="110000"/>
              <a:buFontTx/>
              <a:buNone/>
            </a:pPr>
            <a:r>
              <a:rPr lang="en-US" sz="1600" dirty="0" smtClean="0"/>
              <a:t>   </a:t>
            </a:r>
            <a:r>
              <a:rPr lang="en-US" sz="1600" dirty="0" smtClean="0">
                <a:hlinkClick r:id="rId2"/>
              </a:rPr>
              <a:t>http://css.engineering.uiowa.edu/~fluids</a:t>
            </a:r>
            <a:endParaRPr lang="en-US" sz="1600" dirty="0" smtClean="0"/>
          </a:p>
          <a:p>
            <a:pPr eaLnBrk="1" hangingPunct="1">
              <a:lnSpc>
                <a:spcPct val="80000"/>
              </a:lnSpc>
              <a:buClr>
                <a:schemeClr val="tx2"/>
              </a:buClr>
              <a:buSzPct val="110000"/>
              <a:buFontTx/>
              <a:buNone/>
            </a:pPr>
            <a:endParaRPr lang="en-US" sz="1600" dirty="0" smtClean="0"/>
          </a:p>
          <a:p>
            <a:pPr eaLnBrk="1" hangingPunct="1">
              <a:lnSpc>
                <a:spcPct val="80000"/>
              </a:lnSpc>
              <a:buClr>
                <a:schemeClr val="tx2"/>
              </a:buClr>
              <a:buSzPct val="110000"/>
              <a:buFontTx/>
              <a:buNone/>
            </a:pPr>
            <a:endParaRPr lang="en-US" sz="1600" dirty="0" smtClean="0"/>
          </a:p>
          <a:p>
            <a:pPr eaLnBrk="1" hangingPunct="1">
              <a:lnSpc>
                <a:spcPct val="80000"/>
              </a:lnSpc>
              <a:buClr>
                <a:schemeClr val="tx2"/>
              </a:buClr>
              <a:buSzPct val="110000"/>
              <a:buFontTx/>
              <a:buNone/>
            </a:pPr>
            <a:endParaRPr lang="en-US" sz="1600" dirty="0" smtClean="0"/>
          </a:p>
          <a:p>
            <a:pPr eaLnBrk="1" hangingPunct="1">
              <a:lnSpc>
                <a:spcPct val="80000"/>
              </a:lnSpc>
              <a:buClr>
                <a:schemeClr val="tx2"/>
              </a:buClr>
              <a:buSzPct val="110000"/>
              <a:buFontTx/>
              <a:buChar char="•"/>
            </a:pPr>
            <a:endParaRPr lang="en-US" sz="1400" dirty="0" smtClean="0"/>
          </a:p>
        </p:txBody>
      </p:sp>
      <p:sp>
        <p:nvSpPr>
          <p:cNvPr id="56325" name="Text Box 4"/>
          <p:cNvSpPr txBox="1">
            <a:spLocks noChangeArrowheads="1"/>
          </p:cNvSpPr>
          <p:nvPr/>
        </p:nvSpPr>
        <p:spPr bwMode="auto">
          <a:xfrm>
            <a:off x="7467600" y="40386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graphicFrame>
        <p:nvGraphicFramePr>
          <p:cNvPr id="187552" name="Group 160"/>
          <p:cNvGraphicFramePr>
            <a:graphicFrameLocks noGrp="1"/>
          </p:cNvGraphicFramePr>
          <p:nvPr>
            <p:ph sz="half" idx="2"/>
            <p:extLst>
              <p:ext uri="{D42A27DB-BD31-4B8C-83A1-F6EECF244321}">
                <p14:modId xmlns:p14="http://schemas.microsoft.com/office/powerpoint/2010/main" val="2513061796"/>
              </p:ext>
            </p:extLst>
          </p:nvPr>
        </p:nvGraphicFramePr>
        <p:xfrm>
          <a:off x="434975" y="1112520"/>
          <a:ext cx="8023225" cy="1360488"/>
        </p:xfrm>
        <a:graphic>
          <a:graphicData uri="http://schemas.openxmlformats.org/drawingml/2006/table">
            <a:tbl>
              <a:tblPr/>
              <a:tblGrid>
                <a:gridCol w="1058863"/>
                <a:gridCol w="1555750"/>
                <a:gridCol w="1555750"/>
                <a:gridCol w="1927225"/>
                <a:gridCol w="1925637"/>
              </a:tblGrid>
              <a:tr h="70136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CFD</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Lab</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CFD PreLab1</a:t>
                      </a:r>
                      <a:endParaRPr kumimoji="0" lang="en-US" sz="1600" b="0" i="0" u="none" strike="noStrike" cap="none" normalizeH="0" baseline="0" smtClean="0">
                        <a:ln>
                          <a:noFill/>
                        </a:ln>
                        <a:solidFill>
                          <a:schemeClr val="tx1"/>
                        </a:solidFill>
                        <a:effectLst/>
                        <a:latin typeface="Times New Roman" pitchFamily="18" charset="0"/>
                      </a:endParaRP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CFD Lab1</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CFD PreLab2</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CFD Lab 2</a:t>
                      </a:r>
                      <a:endParaRPr kumimoji="0" lang="en-US" sz="1600" b="1" i="0" u="none" strike="noStrike" cap="none" normalizeH="0" baseline="0" dirty="0" smtClean="0">
                        <a:ln>
                          <a:noFill/>
                        </a:ln>
                        <a:solidFill>
                          <a:schemeClr val="tx1"/>
                        </a:solidFill>
                        <a:effectLst/>
                        <a:latin typeface="Times New Roman" pitchFamily="18" charset="0"/>
                      </a:endParaRP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59121">
                <a:tc>
                  <a:txBody>
                    <a:bodyPr/>
                    <a:lstStyle/>
                    <a:p>
                      <a:pPr marL="342900" marR="0" lvl="0" indent="-1905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Dates</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Oct. 14, 16</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Oct. 21, 23</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Nov. 11, 13</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Nov. 18, 20</a:t>
                      </a:r>
                    </a:p>
                  </a:txBody>
                  <a:tcPr marT="45741" marB="45741"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56346" name="Rectangle 111"/>
          <p:cNvSpPr>
            <a:spLocks noChangeArrowheads="1"/>
          </p:cNvSpPr>
          <p:nvPr/>
        </p:nvSpPr>
        <p:spPr bwMode="auto">
          <a:xfrm>
            <a:off x="3962400" y="685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tx2"/>
              </a:buClr>
              <a:buSzPct val="110000"/>
            </a:pPr>
            <a:r>
              <a:rPr lang="en-US" sz="2000" b="1" dirty="0">
                <a:solidFill>
                  <a:schemeClr val="tx2"/>
                </a:solidFill>
                <a:latin typeface="Tahoma" pitchFamily="34" charset="0"/>
              </a:rPr>
              <a:t>Schedule</a:t>
            </a:r>
          </a:p>
          <a:p>
            <a:pPr marL="342900" indent="-342900">
              <a:lnSpc>
                <a:spcPct val="90000"/>
              </a:lnSpc>
              <a:spcBef>
                <a:spcPct val="20000"/>
              </a:spcBef>
              <a:buClr>
                <a:schemeClr val="tx2"/>
              </a:buClr>
              <a:buSzPct val="110000"/>
            </a:pPr>
            <a:endParaRPr lang="en-US" sz="2000" b="1" dirty="0">
              <a:solidFill>
                <a:schemeClr val="tx2"/>
              </a:solidFill>
              <a:latin typeface="Tahoma" pitchFamily="34" charset="0"/>
            </a:endParaRPr>
          </a:p>
          <a:p>
            <a:pPr marL="342900" indent="-342900">
              <a:lnSpc>
                <a:spcPct val="90000"/>
              </a:lnSpc>
              <a:spcBef>
                <a:spcPct val="20000"/>
              </a:spcBef>
              <a:buClr>
                <a:schemeClr val="tx2"/>
              </a:buClr>
              <a:buSzPct val="110000"/>
              <a:buFontTx/>
              <a:buChar char="•"/>
            </a:pPr>
            <a:endParaRPr lang="en-US" sz="1800" dirty="0">
              <a:latin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CF502E-743A-49CD-A968-D2FD666CE49E}" type="slidenum">
              <a:rPr lang="en-US" sz="1400" smtClean="0"/>
              <a:pPr eaLnBrk="1" hangingPunct="1"/>
              <a:t>6</a:t>
            </a:fld>
            <a:endParaRPr lang="en-US" sz="1400" smtClean="0"/>
          </a:p>
        </p:txBody>
      </p:sp>
      <p:pic>
        <p:nvPicPr>
          <p:cNvPr id="20483" name="Picture 1053" descr="flood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0"/>
            <a:ext cx="2508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026"/>
          <p:cNvSpPr>
            <a:spLocks noGrp="1" noChangeArrowheads="1"/>
          </p:cNvSpPr>
          <p:nvPr>
            <p:ph type="title"/>
          </p:nvPr>
        </p:nvSpPr>
        <p:spPr>
          <a:xfrm>
            <a:off x="685800" y="381000"/>
            <a:ext cx="7772400" cy="685800"/>
          </a:xfrm>
        </p:spPr>
        <p:txBody>
          <a:bodyPr/>
          <a:lstStyle/>
          <a:p>
            <a:pPr eaLnBrk="1" hangingPunct="1"/>
            <a:r>
              <a:rPr lang="en-US" smtClean="0"/>
              <a:t>Where is CFD used?</a:t>
            </a:r>
          </a:p>
        </p:txBody>
      </p:sp>
      <p:pic>
        <p:nvPicPr>
          <p:cNvPr id="20485" name="Picture 1028" descr="x21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6988"/>
            <a:ext cx="23622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029"/>
          <p:cNvSpPr>
            <a:spLocks noChangeArrowheads="1"/>
          </p:cNvSpPr>
          <p:nvPr/>
        </p:nvSpPr>
        <p:spPr bwMode="auto">
          <a:xfrm>
            <a:off x="4800600" y="3200400"/>
            <a:ext cx="320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36501" tIns="0" rIns="36501" bIns="0"/>
          <a:lstStyle/>
          <a:p>
            <a:pPr eaLnBrk="0" hangingPunct="0"/>
            <a:r>
              <a:rPr lang="en-US" sz="1200" b="1" i="1">
                <a:latin typeface="Arial" charset="0"/>
                <a:cs typeface="Arial" charset="0"/>
              </a:rPr>
              <a:t>Polymerization reactor vessel - prediction of flow separation and residence time effects. </a:t>
            </a:r>
          </a:p>
          <a:p>
            <a:pPr eaLnBrk="0" hangingPunct="0"/>
            <a:endParaRPr lang="en-US"/>
          </a:p>
        </p:txBody>
      </p:sp>
      <p:sp>
        <p:nvSpPr>
          <p:cNvPr id="20487" name="Rectangle 1031"/>
          <p:cNvSpPr>
            <a:spLocks noChangeArrowheads="1"/>
          </p:cNvSpPr>
          <p:nvPr/>
        </p:nvSpPr>
        <p:spPr bwMode="auto">
          <a:xfrm>
            <a:off x="3124200" y="2286000"/>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20488" name="Rectangle 1034"/>
          <p:cNvSpPr>
            <a:spLocks noChangeArrowheads="1"/>
          </p:cNvSpPr>
          <p:nvPr/>
        </p:nvSpPr>
        <p:spPr bwMode="auto">
          <a:xfrm>
            <a:off x="3440113" y="2297113"/>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20489" name="Rectangle 1037"/>
          <p:cNvSpPr>
            <a:spLocks noChangeArrowheads="1"/>
          </p:cNvSpPr>
          <p:nvPr/>
        </p:nvSpPr>
        <p:spPr bwMode="auto">
          <a:xfrm>
            <a:off x="3475038" y="2743200"/>
            <a:ext cx="44577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pic>
        <p:nvPicPr>
          <p:cNvPr id="20490" name="Picture 1042" descr="ic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9624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1" name="Group 1043"/>
          <p:cNvGrpSpPr>
            <a:grpSpLocks/>
          </p:cNvGrpSpPr>
          <p:nvPr/>
        </p:nvGrpSpPr>
        <p:grpSpPr bwMode="auto">
          <a:xfrm>
            <a:off x="3733800" y="5867400"/>
            <a:ext cx="2438400" cy="457200"/>
            <a:chOff x="0" y="0"/>
            <a:chExt cx="5760" cy="288"/>
          </a:xfrm>
        </p:grpSpPr>
        <p:sp>
          <p:nvSpPr>
            <p:cNvPr id="20496" name="Rectangle 1044"/>
            <p:cNvSpPr>
              <a:spLocks noChangeArrowheads="1"/>
            </p:cNvSpPr>
            <p:nvPr/>
          </p:nvSpPr>
          <p:spPr bwMode="auto">
            <a:xfrm>
              <a:off x="0" y="0"/>
              <a:ext cx="0" cy="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20497" name="Rectangle 1045"/>
            <p:cNvSpPr>
              <a:spLocks noChangeArrowheads="1"/>
            </p:cNvSpPr>
            <p:nvPr/>
          </p:nvSpPr>
          <p:spPr bwMode="auto">
            <a:xfrm>
              <a:off x="0" y="0"/>
              <a:ext cx="5760" cy="288"/>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eaLnBrk="0" hangingPunct="0"/>
              <a:r>
                <a:rPr lang="en-US" sz="1200" b="1" i="1">
                  <a:solidFill>
                    <a:schemeClr val="bg2"/>
                  </a:solidFill>
                  <a:latin typeface="Arial" charset="0"/>
                </a:rPr>
                <a:t>Streamlines for workstation ventilation</a:t>
              </a:r>
            </a:p>
          </p:txBody>
        </p:sp>
      </p:grpSp>
      <p:sp>
        <p:nvSpPr>
          <p:cNvPr id="20492" name="Rectangle 1048"/>
          <p:cNvSpPr>
            <a:spLocks noGrp="1" noChangeArrowheads="1"/>
          </p:cNvSpPr>
          <p:nvPr>
            <p:ph type="body" idx="1"/>
          </p:nvPr>
        </p:nvSpPr>
        <p:spPr>
          <a:xfrm>
            <a:off x="381000" y="1524000"/>
            <a:ext cx="2971800" cy="4114800"/>
          </a:xfrm>
          <a:noFill/>
        </p:spPr>
        <p:txBody>
          <a:bodyPr/>
          <a:lstStyle/>
          <a:p>
            <a:pPr eaLnBrk="1" hangingPunct="1">
              <a:buClr>
                <a:schemeClr val="tx2"/>
              </a:buClr>
              <a:buSzPct val="110000"/>
              <a:buFontTx/>
              <a:buChar char="•"/>
            </a:pPr>
            <a:r>
              <a:rPr lang="en-US" sz="2000" smtClean="0"/>
              <a:t>Where is CFD used?</a:t>
            </a:r>
          </a:p>
          <a:p>
            <a:pPr lvl="1" eaLnBrk="1" hangingPunct="1">
              <a:buClr>
                <a:srgbClr val="3333FF"/>
              </a:buClr>
              <a:buSzPct val="110000"/>
              <a:buFontTx/>
              <a:buChar char="•"/>
            </a:pPr>
            <a:r>
              <a:rPr lang="en-US" sz="1800" smtClean="0">
                <a:solidFill>
                  <a:srgbClr val="3333FF"/>
                </a:solidFill>
              </a:rPr>
              <a:t>Aerospacee</a:t>
            </a:r>
          </a:p>
          <a:p>
            <a:pPr lvl="1" eaLnBrk="1" hangingPunct="1">
              <a:buClr>
                <a:srgbClr val="3333FF"/>
              </a:buClr>
              <a:buSzPct val="110000"/>
              <a:buFontTx/>
              <a:buChar char="•"/>
            </a:pPr>
            <a:r>
              <a:rPr lang="en-US" sz="1800" smtClean="0">
                <a:solidFill>
                  <a:srgbClr val="3333FF"/>
                </a:solidFill>
              </a:rPr>
              <a:t>Automotive</a:t>
            </a:r>
          </a:p>
          <a:p>
            <a:pPr lvl="1" eaLnBrk="1" hangingPunct="1">
              <a:buClr>
                <a:srgbClr val="3333FF"/>
              </a:buClr>
              <a:buSzPct val="110000"/>
              <a:buFontTx/>
              <a:buChar char="•"/>
            </a:pPr>
            <a:r>
              <a:rPr lang="en-US" sz="1800" smtClean="0">
                <a:solidFill>
                  <a:srgbClr val="3333FF"/>
                </a:solidFill>
              </a:rPr>
              <a:t>Biomedical</a:t>
            </a:r>
          </a:p>
          <a:p>
            <a:pPr lvl="1" eaLnBrk="1" hangingPunct="1">
              <a:buClr>
                <a:srgbClr val="3333FF"/>
              </a:buClr>
              <a:buSzPct val="110000"/>
              <a:buFontTx/>
              <a:buChar char="•"/>
            </a:pPr>
            <a:r>
              <a:rPr lang="en-US" sz="1800" b="1" i="1" smtClean="0">
                <a:solidFill>
                  <a:srgbClr val="FF0000"/>
                </a:solidFill>
              </a:rPr>
              <a:t>Chemical Processing</a:t>
            </a:r>
          </a:p>
          <a:p>
            <a:pPr lvl="1" eaLnBrk="1" hangingPunct="1">
              <a:buClr>
                <a:srgbClr val="3333FF"/>
              </a:buClr>
              <a:buSzPct val="110000"/>
              <a:buFontTx/>
              <a:buChar char="•"/>
            </a:pPr>
            <a:r>
              <a:rPr lang="en-US" sz="1800" b="1" i="1" smtClean="0">
                <a:solidFill>
                  <a:srgbClr val="FF0000"/>
                </a:solidFill>
              </a:rPr>
              <a:t>HVAC</a:t>
            </a:r>
          </a:p>
          <a:p>
            <a:pPr lvl="1" eaLnBrk="1" hangingPunct="1">
              <a:buClr>
                <a:srgbClr val="3333FF"/>
              </a:buClr>
              <a:buSzPct val="110000"/>
              <a:buFontTx/>
              <a:buChar char="•"/>
            </a:pPr>
            <a:r>
              <a:rPr lang="en-US" sz="1800" b="1" i="1" smtClean="0">
                <a:solidFill>
                  <a:srgbClr val="FF0000"/>
                </a:solidFill>
              </a:rPr>
              <a:t>Hydraulics</a:t>
            </a:r>
          </a:p>
          <a:p>
            <a:pPr lvl="1" eaLnBrk="1" hangingPunct="1">
              <a:buClr>
                <a:srgbClr val="3333FF"/>
              </a:buClr>
              <a:buSzPct val="110000"/>
              <a:buFontTx/>
              <a:buChar char="•"/>
            </a:pPr>
            <a:r>
              <a:rPr lang="en-US" sz="1800" smtClean="0">
                <a:solidFill>
                  <a:srgbClr val="3333FF"/>
                </a:solidFill>
              </a:rPr>
              <a:t>Marine</a:t>
            </a:r>
          </a:p>
          <a:p>
            <a:pPr lvl="1" eaLnBrk="1" hangingPunct="1">
              <a:buClr>
                <a:srgbClr val="3333FF"/>
              </a:buClr>
              <a:buSzPct val="110000"/>
              <a:buFontTx/>
              <a:buChar char="•"/>
            </a:pPr>
            <a:r>
              <a:rPr lang="en-US" sz="1800" smtClean="0">
                <a:solidFill>
                  <a:srgbClr val="3333FF"/>
                </a:solidFill>
              </a:rPr>
              <a:t>Oil &amp; Gas</a:t>
            </a:r>
          </a:p>
          <a:p>
            <a:pPr lvl="1" eaLnBrk="1" hangingPunct="1">
              <a:buClr>
                <a:srgbClr val="3333FF"/>
              </a:buClr>
              <a:buSzPct val="110000"/>
              <a:buFontTx/>
              <a:buChar char="•"/>
            </a:pPr>
            <a:r>
              <a:rPr lang="en-US" sz="1800" smtClean="0">
                <a:solidFill>
                  <a:srgbClr val="3333FF"/>
                </a:solidFill>
              </a:rPr>
              <a:t>Power Generation</a:t>
            </a:r>
          </a:p>
          <a:p>
            <a:pPr lvl="1" eaLnBrk="1" hangingPunct="1">
              <a:buClr>
                <a:srgbClr val="3333FF"/>
              </a:buClr>
              <a:buSzPct val="110000"/>
              <a:buFontTx/>
              <a:buChar char="•"/>
            </a:pPr>
            <a:r>
              <a:rPr lang="en-US" sz="1800" smtClean="0">
                <a:solidFill>
                  <a:srgbClr val="3333FF"/>
                </a:solidFill>
              </a:rPr>
              <a:t>Sports</a:t>
            </a:r>
            <a:endParaRPr lang="en-US" sz="2000" smtClean="0">
              <a:solidFill>
                <a:srgbClr val="3333FF"/>
              </a:solidFill>
            </a:endParaRPr>
          </a:p>
        </p:txBody>
      </p:sp>
      <p:sp>
        <p:nvSpPr>
          <p:cNvPr id="20493" name="Text Box 1049"/>
          <p:cNvSpPr txBox="1">
            <a:spLocks noChangeArrowheads="1"/>
          </p:cNvSpPr>
          <p:nvPr/>
        </p:nvSpPr>
        <p:spPr bwMode="auto">
          <a:xfrm>
            <a:off x="3810000" y="5562600"/>
            <a:ext cx="717550"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HVAC</a:t>
            </a:r>
          </a:p>
        </p:txBody>
      </p:sp>
      <p:sp>
        <p:nvSpPr>
          <p:cNvPr id="20494" name="Text Box 1050"/>
          <p:cNvSpPr txBox="1">
            <a:spLocks noChangeArrowheads="1"/>
          </p:cNvSpPr>
          <p:nvPr/>
        </p:nvSpPr>
        <p:spPr bwMode="auto">
          <a:xfrm>
            <a:off x="6216650" y="1371600"/>
            <a:ext cx="1770063"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Chemical Processing</a:t>
            </a:r>
          </a:p>
        </p:txBody>
      </p:sp>
      <p:sp>
        <p:nvSpPr>
          <p:cNvPr id="20495" name="Text Box 1051"/>
          <p:cNvSpPr txBox="1">
            <a:spLocks noChangeArrowheads="1"/>
          </p:cNvSpPr>
          <p:nvPr/>
        </p:nvSpPr>
        <p:spPr bwMode="auto">
          <a:xfrm>
            <a:off x="7848600" y="3657600"/>
            <a:ext cx="1033463"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Hydraulics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8E188BA-3733-490D-86D3-5C67CCFDA334}" type="slidenum">
              <a:rPr lang="en-US" sz="1400" smtClean="0"/>
              <a:pPr eaLnBrk="1" hangingPunct="1"/>
              <a:t>7</a:t>
            </a:fld>
            <a:endParaRPr lang="en-US" sz="1400" smtClean="0"/>
          </a:p>
        </p:txBody>
      </p:sp>
      <p:sp>
        <p:nvSpPr>
          <p:cNvPr id="22532" name="Rectangle 2050"/>
          <p:cNvSpPr>
            <a:spLocks noGrp="1" noChangeArrowheads="1"/>
          </p:cNvSpPr>
          <p:nvPr>
            <p:ph type="title"/>
          </p:nvPr>
        </p:nvSpPr>
        <p:spPr>
          <a:xfrm>
            <a:off x="685800" y="304800"/>
            <a:ext cx="7772400" cy="768350"/>
          </a:xfrm>
        </p:spPr>
        <p:txBody>
          <a:bodyPr/>
          <a:lstStyle/>
          <a:p>
            <a:pPr eaLnBrk="1" hangingPunct="1"/>
            <a:r>
              <a:rPr lang="en-US" smtClean="0"/>
              <a:t>Where is CFD used?</a:t>
            </a:r>
          </a:p>
        </p:txBody>
      </p:sp>
      <p:sp>
        <p:nvSpPr>
          <p:cNvPr id="22533" name="Rectangle 2062"/>
          <p:cNvSpPr>
            <a:spLocks noGrp="1" noChangeArrowheads="1"/>
          </p:cNvSpPr>
          <p:nvPr>
            <p:ph type="body" sz="half" idx="1"/>
          </p:nvPr>
        </p:nvSpPr>
        <p:spPr>
          <a:xfrm>
            <a:off x="533400" y="1600200"/>
            <a:ext cx="3810000" cy="4114800"/>
          </a:xfrm>
          <a:noFill/>
        </p:spPr>
        <p:txBody>
          <a:bodyPr/>
          <a:lstStyle/>
          <a:p>
            <a:pPr eaLnBrk="1" hangingPunct="1">
              <a:buClr>
                <a:schemeClr val="tx2"/>
              </a:buClr>
              <a:buSzPct val="110000"/>
              <a:buFontTx/>
              <a:buChar char="•"/>
            </a:pPr>
            <a:r>
              <a:rPr lang="en-US" sz="2000" smtClean="0"/>
              <a:t>Where is CFD used?</a:t>
            </a:r>
          </a:p>
          <a:p>
            <a:pPr lvl="1" eaLnBrk="1" hangingPunct="1">
              <a:buClr>
                <a:srgbClr val="3333FF"/>
              </a:buClr>
              <a:buSzPct val="110000"/>
              <a:buFontTx/>
              <a:buChar char="•"/>
            </a:pPr>
            <a:r>
              <a:rPr lang="en-US" sz="1800" smtClean="0">
                <a:solidFill>
                  <a:srgbClr val="3333FF"/>
                </a:solidFill>
              </a:rPr>
              <a:t>Aerospace</a:t>
            </a:r>
          </a:p>
          <a:p>
            <a:pPr lvl="1" eaLnBrk="1" hangingPunct="1">
              <a:buClr>
                <a:srgbClr val="3333FF"/>
              </a:buClr>
              <a:buSzPct val="110000"/>
              <a:buFontTx/>
              <a:buChar char="•"/>
            </a:pPr>
            <a:r>
              <a:rPr lang="en-US" sz="1800" smtClean="0">
                <a:solidFill>
                  <a:srgbClr val="3333FF"/>
                </a:solidFill>
              </a:rPr>
              <a:t>Automotive</a:t>
            </a:r>
          </a:p>
          <a:p>
            <a:pPr lvl="1" eaLnBrk="1" hangingPunct="1">
              <a:buClr>
                <a:srgbClr val="3333FF"/>
              </a:buClr>
              <a:buSzPct val="110000"/>
              <a:buFontTx/>
              <a:buChar char="•"/>
            </a:pPr>
            <a:r>
              <a:rPr lang="en-US" sz="1800" smtClean="0">
                <a:solidFill>
                  <a:srgbClr val="3333FF"/>
                </a:solidFill>
              </a:rPr>
              <a:t>Biomedical</a:t>
            </a:r>
          </a:p>
          <a:p>
            <a:pPr lvl="1" eaLnBrk="1" hangingPunct="1">
              <a:buClr>
                <a:srgbClr val="3333FF"/>
              </a:buClr>
              <a:buSzPct val="110000"/>
              <a:buFontTx/>
              <a:buChar char="•"/>
            </a:pPr>
            <a:r>
              <a:rPr lang="en-US" sz="1800" smtClean="0">
                <a:solidFill>
                  <a:srgbClr val="3333FF"/>
                </a:solidFill>
              </a:rPr>
              <a:t>Chemical Processing</a:t>
            </a:r>
          </a:p>
          <a:p>
            <a:pPr lvl="1" eaLnBrk="1" hangingPunct="1">
              <a:buClr>
                <a:srgbClr val="3333FF"/>
              </a:buClr>
              <a:buSzPct val="110000"/>
              <a:buFontTx/>
              <a:buChar char="•"/>
            </a:pPr>
            <a:r>
              <a:rPr lang="en-US" sz="1800" smtClean="0">
                <a:solidFill>
                  <a:srgbClr val="3333FF"/>
                </a:solidFill>
              </a:rPr>
              <a:t>HVAC</a:t>
            </a:r>
          </a:p>
          <a:p>
            <a:pPr lvl="1" eaLnBrk="1" hangingPunct="1">
              <a:buClr>
                <a:srgbClr val="3333FF"/>
              </a:buClr>
              <a:buSzPct val="110000"/>
              <a:buFontTx/>
              <a:buChar char="•"/>
            </a:pPr>
            <a:r>
              <a:rPr lang="en-US" sz="1800" smtClean="0">
                <a:solidFill>
                  <a:srgbClr val="3333FF"/>
                </a:solidFill>
              </a:rPr>
              <a:t>Hydraulics</a:t>
            </a:r>
          </a:p>
          <a:p>
            <a:pPr lvl="1" eaLnBrk="1" hangingPunct="1">
              <a:buClr>
                <a:srgbClr val="3333FF"/>
              </a:buClr>
              <a:buSzPct val="110000"/>
              <a:buFontTx/>
              <a:buChar char="•"/>
            </a:pPr>
            <a:r>
              <a:rPr lang="en-US" sz="1800" b="1" i="1" smtClean="0">
                <a:solidFill>
                  <a:srgbClr val="FF0000"/>
                </a:solidFill>
              </a:rPr>
              <a:t>Marine</a:t>
            </a:r>
          </a:p>
          <a:p>
            <a:pPr lvl="1" eaLnBrk="1" hangingPunct="1">
              <a:buClr>
                <a:srgbClr val="3333FF"/>
              </a:buClr>
              <a:buSzPct val="110000"/>
              <a:buFontTx/>
              <a:buChar char="•"/>
            </a:pPr>
            <a:r>
              <a:rPr lang="en-US" sz="1800" b="1" i="1" smtClean="0">
                <a:solidFill>
                  <a:srgbClr val="FF0000"/>
                </a:solidFill>
              </a:rPr>
              <a:t>Oil &amp; Gas</a:t>
            </a:r>
          </a:p>
          <a:p>
            <a:pPr lvl="1" eaLnBrk="1" hangingPunct="1">
              <a:buClr>
                <a:srgbClr val="3333FF"/>
              </a:buClr>
              <a:buSzPct val="110000"/>
              <a:buFontTx/>
              <a:buChar char="•"/>
            </a:pPr>
            <a:r>
              <a:rPr lang="en-US" sz="1800" b="1" i="1" smtClean="0">
                <a:solidFill>
                  <a:srgbClr val="FF0000"/>
                </a:solidFill>
              </a:rPr>
              <a:t>Power Generation</a:t>
            </a:r>
          </a:p>
          <a:p>
            <a:pPr lvl="1" eaLnBrk="1" hangingPunct="1">
              <a:buClr>
                <a:srgbClr val="3333FF"/>
              </a:buClr>
              <a:buSzPct val="110000"/>
              <a:buFontTx/>
              <a:buChar char="•"/>
            </a:pPr>
            <a:r>
              <a:rPr lang="en-US" sz="1800" b="1" i="1" smtClean="0">
                <a:solidFill>
                  <a:srgbClr val="FF0000"/>
                </a:solidFill>
              </a:rPr>
              <a:t>Sports</a:t>
            </a:r>
          </a:p>
        </p:txBody>
      </p:sp>
      <p:pic>
        <p:nvPicPr>
          <p:cNvPr id="22534" name="Picture 2056" descr="x47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962400"/>
            <a:ext cx="1714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2057"/>
          <p:cNvSpPr>
            <a:spLocks noChangeArrowheads="1"/>
          </p:cNvSpPr>
          <p:nvPr/>
        </p:nvSpPr>
        <p:spPr bwMode="auto">
          <a:xfrm>
            <a:off x="3810000" y="6096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ctr" eaLnBrk="0" hangingPunct="0"/>
            <a:r>
              <a:rPr lang="en-US" sz="1400" b="1" i="1">
                <a:latin typeface="Arial" charset="0"/>
              </a:rPr>
              <a:t>Flow of lubricating mud over drill bit</a:t>
            </a:r>
            <a:endParaRPr lang="en-US" sz="1400">
              <a:latin typeface="Arial" charset="0"/>
            </a:endParaRPr>
          </a:p>
        </p:txBody>
      </p:sp>
      <p:pic>
        <p:nvPicPr>
          <p:cNvPr id="22536" name="Picture 2058" descr="i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962400"/>
            <a:ext cx="1905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2059"/>
          <p:cNvSpPr>
            <a:spLocks noChangeArrowheads="1"/>
          </p:cNvSpPr>
          <p:nvPr/>
        </p:nvSpPr>
        <p:spPr bwMode="auto">
          <a:xfrm>
            <a:off x="5638800" y="61722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ctr" eaLnBrk="0" hangingPunct="0"/>
            <a:r>
              <a:rPr lang="en-US" sz="1400" b="1" i="1">
                <a:latin typeface="Arial" charset="0"/>
              </a:rPr>
              <a:t>Flow around cooling towers</a:t>
            </a:r>
            <a:endParaRPr lang="en-US" sz="1400"/>
          </a:p>
        </p:txBody>
      </p:sp>
      <p:sp>
        <p:nvSpPr>
          <p:cNvPr id="22538" name="Text Box 2063"/>
          <p:cNvSpPr txBox="1">
            <a:spLocks noChangeArrowheads="1"/>
          </p:cNvSpPr>
          <p:nvPr/>
        </p:nvSpPr>
        <p:spPr bwMode="auto">
          <a:xfrm>
            <a:off x="4114800" y="1133475"/>
            <a:ext cx="1443037" cy="314325"/>
          </a:xfrm>
          <a:prstGeom prst="rect">
            <a:avLst/>
          </a:prstGeom>
          <a:solidFill>
            <a:srgbClr val="3333FF"/>
          </a:solidFill>
          <a:ln w="9525">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dirty="0" smtClean="0">
                <a:solidFill>
                  <a:srgbClr val="FF0000"/>
                </a:solidFill>
              </a:rPr>
              <a:t>Marine</a:t>
            </a:r>
            <a:endParaRPr lang="en-US" sz="1400" b="1" dirty="0">
              <a:solidFill>
                <a:srgbClr val="FF0000"/>
              </a:solidFill>
            </a:endParaRPr>
          </a:p>
        </p:txBody>
      </p:sp>
      <p:sp>
        <p:nvSpPr>
          <p:cNvPr id="22539" name="Text Box 2064"/>
          <p:cNvSpPr txBox="1">
            <a:spLocks noChangeArrowheads="1"/>
          </p:cNvSpPr>
          <p:nvPr/>
        </p:nvSpPr>
        <p:spPr bwMode="auto">
          <a:xfrm>
            <a:off x="3810000" y="5705475"/>
            <a:ext cx="963613"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Oil &amp; Gas</a:t>
            </a:r>
          </a:p>
        </p:txBody>
      </p:sp>
      <p:sp>
        <p:nvSpPr>
          <p:cNvPr id="22540" name="Text Box 2065"/>
          <p:cNvSpPr txBox="1">
            <a:spLocks noChangeArrowheads="1"/>
          </p:cNvSpPr>
          <p:nvPr/>
        </p:nvSpPr>
        <p:spPr bwMode="auto">
          <a:xfrm>
            <a:off x="7248525" y="1133475"/>
            <a:ext cx="687387"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dirty="0">
                <a:solidFill>
                  <a:srgbClr val="FF0000"/>
                </a:solidFill>
              </a:rPr>
              <a:t>Sports</a:t>
            </a:r>
          </a:p>
        </p:txBody>
      </p:sp>
      <p:sp>
        <p:nvSpPr>
          <p:cNvPr id="22541" name="Text Box 2066"/>
          <p:cNvSpPr txBox="1">
            <a:spLocks noChangeArrowheads="1"/>
          </p:cNvSpPr>
          <p:nvPr/>
        </p:nvSpPr>
        <p:spPr bwMode="auto">
          <a:xfrm>
            <a:off x="5759450" y="5705475"/>
            <a:ext cx="1581150" cy="314325"/>
          </a:xfrm>
          <a:prstGeom prst="rect">
            <a:avLst/>
          </a:prstGeom>
          <a:solidFill>
            <a:srgbClr val="3333FF"/>
          </a:solidFill>
          <a:ln w="9525">
            <a:solidFill>
              <a:srgbClr val="000000"/>
            </a:solidFill>
            <a:miter lim="800000"/>
            <a:headEnd/>
            <a:tailEnd/>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b="1">
                <a:solidFill>
                  <a:srgbClr val="FF0000"/>
                </a:solidFill>
              </a:rPr>
              <a:t>Power Generation</a:t>
            </a:r>
          </a:p>
        </p:txBody>
      </p:sp>
      <p:pic>
        <p:nvPicPr>
          <p:cNvPr id="2254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925" y="1476375"/>
            <a:ext cx="2511999" cy="22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5" name="Picture 17" descr="Pair of UKSI Spring Bikes Streamlines colored by velocity around a pair of UKSI Spring Bikes in a following configuration. Courtesy of Advantage CFD, www.advantage-cfd.co.uk, UK Sport “Innovation” and Sports Engineering at The Centre for Sports and Exercise Science.  1200x9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1476375"/>
            <a:ext cx="2820015" cy="22560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74664" y="3687900"/>
            <a:ext cx="4572000" cy="184666"/>
          </a:xfrm>
          <a:prstGeom prst="rect">
            <a:avLst/>
          </a:prstGeom>
        </p:spPr>
        <p:txBody>
          <a:bodyPr>
            <a:spAutoFit/>
          </a:bodyPr>
          <a:lstStyle/>
          <a:p>
            <a:r>
              <a:rPr lang="en-US" sz="600" dirty="0" smtClean="0"/>
              <a:t>http://gallery.ensight.com/keyword/sport/1/701168838_KVnHn#!i=701168838&amp;k=KVnHn</a:t>
            </a:r>
            <a:endParaRPr lang="en-US" sz="600" dirty="0"/>
          </a:p>
        </p:txBody>
      </p:sp>
    </p:spTree>
    <p:extLst>
      <p:ext uri="{BB962C8B-B14F-4D97-AF65-F5344CB8AC3E}">
        <p14:creationId xmlns:p14="http://schemas.microsoft.com/office/powerpoint/2010/main" val="2337511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2B2BA6-2C73-4CD5-BEF0-5F26FF29B4B0}" type="slidenum">
              <a:rPr lang="en-US" sz="1400" smtClean="0"/>
              <a:pPr eaLnBrk="1" hangingPunct="1"/>
              <a:t>8</a:t>
            </a:fld>
            <a:endParaRPr lang="en-US" sz="1400" smtClean="0"/>
          </a:p>
        </p:txBody>
      </p:sp>
      <p:sp>
        <p:nvSpPr>
          <p:cNvPr id="22531" name="Rectangle 2"/>
          <p:cNvSpPr>
            <a:spLocks noGrp="1" noChangeArrowheads="1"/>
          </p:cNvSpPr>
          <p:nvPr>
            <p:ph type="title"/>
          </p:nvPr>
        </p:nvSpPr>
        <p:spPr>
          <a:xfrm>
            <a:off x="609600" y="304800"/>
            <a:ext cx="7772400" cy="685800"/>
          </a:xfrm>
        </p:spPr>
        <p:txBody>
          <a:bodyPr/>
          <a:lstStyle/>
          <a:p>
            <a:pPr eaLnBrk="1" hangingPunct="1"/>
            <a:r>
              <a:rPr lang="en-US" sz="4000" smtClean="0"/>
              <a:t>Modeling</a:t>
            </a:r>
          </a:p>
        </p:txBody>
      </p:sp>
      <p:sp>
        <p:nvSpPr>
          <p:cNvPr id="22532" name="Rectangle 3"/>
          <p:cNvSpPr>
            <a:spLocks noGrp="1" noChangeArrowheads="1"/>
          </p:cNvSpPr>
          <p:nvPr>
            <p:ph type="body" idx="1"/>
          </p:nvPr>
        </p:nvSpPr>
        <p:spPr>
          <a:xfrm>
            <a:off x="990600" y="1122363"/>
            <a:ext cx="7239000" cy="4897437"/>
          </a:xfrm>
        </p:spPr>
        <p:txBody>
          <a:bodyPr/>
          <a:lstStyle/>
          <a:p>
            <a:pPr eaLnBrk="1" hangingPunct="1">
              <a:lnSpc>
                <a:spcPct val="80000"/>
              </a:lnSpc>
              <a:buClr>
                <a:schemeClr val="tx2"/>
              </a:buClr>
              <a:buSzPct val="110000"/>
              <a:buFontTx/>
              <a:buChar char="•"/>
            </a:pPr>
            <a:r>
              <a:rPr lang="en-US" sz="2400" smtClean="0">
                <a:solidFill>
                  <a:srgbClr val="FF0000"/>
                </a:solidFill>
              </a:rPr>
              <a:t>Modeling is</a:t>
            </a:r>
            <a:r>
              <a:rPr lang="en-US" sz="2400" smtClean="0"/>
              <a:t> the mathematical physics problem formulation in terms of a continuous initial boundary value problem (IBVP)</a:t>
            </a:r>
          </a:p>
          <a:p>
            <a:pPr eaLnBrk="1" hangingPunct="1">
              <a:lnSpc>
                <a:spcPct val="80000"/>
              </a:lnSpc>
              <a:buClr>
                <a:schemeClr val="tx2"/>
              </a:buClr>
              <a:buSzPct val="110000"/>
              <a:buFontTx/>
              <a:buChar char="•"/>
            </a:pPr>
            <a:r>
              <a:rPr lang="en-US" sz="2400" smtClean="0"/>
              <a:t>IBVP is in the form of Partial Differential Equations (PDEs) with appropriate boundary conditions and initial conditions.</a:t>
            </a:r>
          </a:p>
          <a:p>
            <a:pPr eaLnBrk="1" hangingPunct="1">
              <a:lnSpc>
                <a:spcPct val="80000"/>
              </a:lnSpc>
              <a:buClr>
                <a:schemeClr val="tx2"/>
              </a:buClr>
              <a:buSzPct val="110000"/>
              <a:buFontTx/>
              <a:buChar char="•"/>
            </a:pPr>
            <a:r>
              <a:rPr lang="en-US" sz="2400" smtClean="0">
                <a:solidFill>
                  <a:srgbClr val="FF0000"/>
                </a:solidFill>
              </a:rPr>
              <a:t>Modeling includes</a:t>
            </a:r>
            <a:r>
              <a:rPr lang="en-US" sz="2400" smtClean="0"/>
              <a:t>:</a:t>
            </a:r>
          </a:p>
          <a:p>
            <a:pPr eaLnBrk="1" hangingPunct="1">
              <a:lnSpc>
                <a:spcPct val="80000"/>
              </a:lnSpc>
              <a:buClr>
                <a:schemeClr val="tx2"/>
              </a:buClr>
              <a:buSzPct val="110000"/>
              <a:buFontTx/>
              <a:buNone/>
            </a:pPr>
            <a:r>
              <a:rPr lang="en-US" sz="2400" smtClean="0"/>
              <a:t>    1. Geometry and domain</a:t>
            </a:r>
          </a:p>
          <a:p>
            <a:pPr eaLnBrk="1" hangingPunct="1">
              <a:lnSpc>
                <a:spcPct val="80000"/>
              </a:lnSpc>
              <a:buClr>
                <a:schemeClr val="tx2"/>
              </a:buClr>
              <a:buSzPct val="110000"/>
              <a:buFontTx/>
              <a:buNone/>
            </a:pPr>
            <a:r>
              <a:rPr lang="en-US" sz="2400" smtClean="0"/>
              <a:t>    2. Coordinates</a:t>
            </a:r>
          </a:p>
          <a:p>
            <a:pPr eaLnBrk="1" hangingPunct="1">
              <a:lnSpc>
                <a:spcPct val="80000"/>
              </a:lnSpc>
              <a:buClr>
                <a:schemeClr val="tx2"/>
              </a:buClr>
              <a:buSzPct val="110000"/>
              <a:buFontTx/>
              <a:buNone/>
            </a:pPr>
            <a:r>
              <a:rPr lang="en-US" sz="2400" smtClean="0"/>
              <a:t>    3. Governing equations</a:t>
            </a:r>
          </a:p>
          <a:p>
            <a:pPr eaLnBrk="1" hangingPunct="1">
              <a:lnSpc>
                <a:spcPct val="80000"/>
              </a:lnSpc>
              <a:buClr>
                <a:schemeClr val="tx2"/>
              </a:buClr>
              <a:buSzPct val="110000"/>
              <a:buFontTx/>
              <a:buNone/>
            </a:pPr>
            <a:r>
              <a:rPr lang="en-US" sz="2400" smtClean="0"/>
              <a:t>    4. Flow conditions</a:t>
            </a:r>
          </a:p>
          <a:p>
            <a:pPr eaLnBrk="1" hangingPunct="1">
              <a:lnSpc>
                <a:spcPct val="80000"/>
              </a:lnSpc>
              <a:buClr>
                <a:schemeClr val="tx2"/>
              </a:buClr>
              <a:buSzPct val="110000"/>
              <a:buFontTx/>
              <a:buNone/>
            </a:pPr>
            <a:r>
              <a:rPr lang="en-US" sz="2400" smtClean="0"/>
              <a:t>    5. Initial and boundary conditions</a:t>
            </a:r>
          </a:p>
          <a:p>
            <a:pPr eaLnBrk="1" hangingPunct="1">
              <a:lnSpc>
                <a:spcPct val="80000"/>
              </a:lnSpc>
              <a:buClr>
                <a:schemeClr val="tx2"/>
              </a:buClr>
              <a:buSzPct val="110000"/>
              <a:buFontTx/>
              <a:buNone/>
            </a:pPr>
            <a:r>
              <a:rPr lang="en-US" sz="2400" smtClean="0"/>
              <a:t>    6. Selection of models for different applications</a:t>
            </a:r>
          </a:p>
          <a:p>
            <a:pPr eaLnBrk="1" hangingPunct="1">
              <a:lnSpc>
                <a:spcPct val="80000"/>
              </a:lnSpc>
              <a:buClr>
                <a:schemeClr val="tx2"/>
              </a:buClr>
              <a:buSzPct val="110000"/>
              <a:buFontTx/>
              <a:buNone/>
            </a:pPr>
            <a:r>
              <a:rPr lang="en-US" sz="2000" smtClean="0"/>
              <a:t>    </a:t>
            </a:r>
          </a:p>
          <a:p>
            <a:pPr eaLnBrk="1" hangingPunct="1">
              <a:lnSpc>
                <a:spcPct val="80000"/>
              </a:lnSpc>
              <a:buClr>
                <a:srgbClr val="3333FF"/>
              </a:buClr>
              <a:buSzPct val="110000"/>
              <a:buFontTx/>
              <a:buChar char="•"/>
            </a:pPr>
            <a:endParaRPr lang="en-US"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08BAF20-CA46-4B6E-ABD9-7D0A6BD1413A}" type="slidenum">
              <a:rPr lang="en-US" sz="1400" smtClean="0"/>
              <a:pPr eaLnBrk="1" hangingPunct="1"/>
              <a:t>9</a:t>
            </a:fld>
            <a:endParaRPr lang="en-US" sz="1400" smtClean="0"/>
          </a:p>
        </p:txBody>
      </p:sp>
      <p:sp>
        <p:nvSpPr>
          <p:cNvPr id="23555" name="Rectangle 2"/>
          <p:cNvSpPr>
            <a:spLocks noGrp="1" noChangeArrowheads="1"/>
          </p:cNvSpPr>
          <p:nvPr>
            <p:ph type="title"/>
          </p:nvPr>
        </p:nvSpPr>
        <p:spPr>
          <a:xfrm>
            <a:off x="685800" y="381000"/>
            <a:ext cx="7772400" cy="692150"/>
          </a:xfrm>
        </p:spPr>
        <p:txBody>
          <a:bodyPr/>
          <a:lstStyle/>
          <a:p>
            <a:pPr eaLnBrk="1" hangingPunct="1"/>
            <a:r>
              <a:rPr lang="en-US" sz="4000" smtClean="0"/>
              <a:t>Modeling (geometry and domain)</a:t>
            </a:r>
          </a:p>
        </p:txBody>
      </p:sp>
      <p:sp>
        <p:nvSpPr>
          <p:cNvPr id="23556" name="Rectangle 5"/>
          <p:cNvSpPr>
            <a:spLocks noGrp="1" noChangeArrowheads="1"/>
          </p:cNvSpPr>
          <p:nvPr>
            <p:ph type="body" idx="1"/>
          </p:nvPr>
        </p:nvSpPr>
        <p:spPr>
          <a:xfrm>
            <a:off x="990600" y="1066800"/>
            <a:ext cx="7467600" cy="4876800"/>
          </a:xfrm>
          <a:noFill/>
        </p:spPr>
        <p:txBody>
          <a:bodyPr/>
          <a:lstStyle/>
          <a:p>
            <a:pPr eaLnBrk="1" hangingPunct="1">
              <a:lnSpc>
                <a:spcPct val="90000"/>
              </a:lnSpc>
              <a:buClr>
                <a:schemeClr val="tx2"/>
              </a:buClr>
              <a:buSzPct val="110000"/>
              <a:buFontTx/>
              <a:buChar char="•"/>
            </a:pPr>
            <a:r>
              <a:rPr lang="en-US" sz="2000" smtClean="0">
                <a:solidFill>
                  <a:srgbClr val="FF0000"/>
                </a:solidFill>
              </a:rPr>
              <a:t>Simple geometries</a:t>
            </a:r>
            <a:r>
              <a:rPr lang="en-US" sz="2000" smtClean="0"/>
              <a:t> can be easily created by few geometric parameters (e.g. circular pipe)</a:t>
            </a:r>
          </a:p>
          <a:p>
            <a:pPr eaLnBrk="1" hangingPunct="1">
              <a:lnSpc>
                <a:spcPct val="90000"/>
              </a:lnSpc>
              <a:buClr>
                <a:schemeClr val="tx2"/>
              </a:buClr>
              <a:buSzPct val="110000"/>
              <a:buFontTx/>
              <a:buChar char="•"/>
            </a:pPr>
            <a:r>
              <a:rPr lang="en-US" sz="2000" smtClean="0">
                <a:solidFill>
                  <a:srgbClr val="FF0000"/>
                </a:solidFill>
              </a:rPr>
              <a:t>Complex geometries</a:t>
            </a:r>
            <a:r>
              <a:rPr lang="en-US" sz="2000" smtClean="0"/>
              <a:t> must be created by the partial differential equations or importing the database of the geometry(e.g. airfoil) into commercial software</a:t>
            </a:r>
          </a:p>
          <a:p>
            <a:pPr eaLnBrk="1" hangingPunct="1">
              <a:lnSpc>
                <a:spcPct val="90000"/>
              </a:lnSpc>
              <a:buClr>
                <a:schemeClr val="tx2"/>
              </a:buClr>
              <a:buSzPct val="110000"/>
              <a:buFontTx/>
              <a:buChar char="•"/>
            </a:pPr>
            <a:r>
              <a:rPr lang="en-US" sz="2000" smtClean="0">
                <a:solidFill>
                  <a:srgbClr val="FF0000"/>
                </a:solidFill>
              </a:rPr>
              <a:t>Domain</a:t>
            </a:r>
            <a:r>
              <a:rPr lang="en-US" sz="2000" smtClean="0"/>
              <a:t>: size and shape</a:t>
            </a:r>
            <a:r>
              <a:rPr lang="en-US" sz="2400" smtClean="0"/>
              <a:t> </a:t>
            </a:r>
            <a:endParaRPr lang="en-US" sz="2000" smtClean="0"/>
          </a:p>
          <a:p>
            <a:pPr eaLnBrk="1" hangingPunct="1">
              <a:lnSpc>
                <a:spcPct val="90000"/>
              </a:lnSpc>
              <a:spcBef>
                <a:spcPct val="50000"/>
              </a:spcBef>
              <a:buClr>
                <a:schemeClr val="tx2"/>
              </a:buClr>
              <a:buSzPct val="110000"/>
              <a:buFontTx/>
              <a:buChar char="•"/>
            </a:pPr>
            <a:r>
              <a:rPr lang="en-US" sz="2000" smtClean="0"/>
              <a:t>Typical approaches </a:t>
            </a:r>
          </a:p>
          <a:p>
            <a:pPr lvl="1" eaLnBrk="1" hangingPunct="1">
              <a:lnSpc>
                <a:spcPct val="90000"/>
              </a:lnSpc>
              <a:spcBef>
                <a:spcPct val="50000"/>
              </a:spcBef>
              <a:buClr>
                <a:srgbClr val="3333FF"/>
              </a:buClr>
              <a:buSzPct val="110000"/>
              <a:buFontTx/>
              <a:buChar char="•"/>
            </a:pPr>
            <a:r>
              <a:rPr lang="en-US" sz="1800" smtClean="0"/>
              <a:t>Geometry approximation</a:t>
            </a:r>
          </a:p>
          <a:p>
            <a:pPr lvl="1" eaLnBrk="1" hangingPunct="1">
              <a:lnSpc>
                <a:spcPct val="90000"/>
              </a:lnSpc>
              <a:spcBef>
                <a:spcPct val="50000"/>
              </a:spcBef>
              <a:buClr>
                <a:srgbClr val="3333FF"/>
              </a:buClr>
              <a:buSzPct val="110000"/>
              <a:buFontTx/>
              <a:buChar char="•"/>
            </a:pPr>
            <a:r>
              <a:rPr lang="en-US" sz="1800" smtClean="0"/>
              <a:t>CAD/CAE integration:  use of industry standards such as </a:t>
            </a:r>
            <a:r>
              <a:rPr lang="en-US" sz="1800" smtClean="0">
                <a:solidFill>
                  <a:srgbClr val="333300"/>
                </a:solidFill>
              </a:rPr>
              <a:t>Parasolid, ACIS, STEP, or IGES, etc.</a:t>
            </a:r>
            <a:endParaRPr lang="en-US" sz="1800" smtClean="0"/>
          </a:p>
          <a:p>
            <a:pPr lvl="1" eaLnBrk="1" hangingPunct="1">
              <a:lnSpc>
                <a:spcPct val="90000"/>
              </a:lnSpc>
              <a:spcBef>
                <a:spcPct val="50000"/>
              </a:spcBef>
              <a:buClr>
                <a:srgbClr val="3333FF"/>
              </a:buClr>
              <a:buSzPct val="110000"/>
              <a:buFontTx/>
              <a:buChar char="•"/>
            </a:pPr>
            <a:r>
              <a:rPr lang="en-US" sz="1800" smtClean="0"/>
              <a:t>The three coordinates: Cartesian system (x,y,z), cylindrical system (r, </a:t>
            </a:r>
            <a:r>
              <a:rPr lang="en-US" sz="1800" smtClean="0">
                <a:cs typeface="Times New Roman" pitchFamily="18" charset="0"/>
              </a:rPr>
              <a:t>θ</a:t>
            </a:r>
            <a:r>
              <a:rPr lang="en-US" sz="1800" smtClean="0"/>
              <a:t>, z), and spherical system(r, </a:t>
            </a:r>
            <a:r>
              <a:rPr lang="en-US" sz="1800" smtClean="0">
                <a:cs typeface="Times New Roman" pitchFamily="18" charset="0"/>
              </a:rPr>
              <a:t>θ, Φ) should be appropriately chosen for a better resolution of the geometry (e.g. cylindrical for circular pipe).</a:t>
            </a:r>
            <a:endParaRPr lang="en-US" sz="2000" smtClean="0"/>
          </a:p>
          <a:p>
            <a:pPr lvl="1"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Designs\Sumi Painting.pot</Template>
  <TotalTime>32273</TotalTime>
  <Words>4216</Words>
  <Application>Microsoft Office PowerPoint</Application>
  <PresentationFormat>On-screen Show (4:3)</PresentationFormat>
  <Paragraphs>598</Paragraphs>
  <Slides>52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Sumi Painting</vt:lpstr>
      <vt:lpstr>Equation</vt:lpstr>
      <vt:lpstr>Introduction to Computational Fluid Dynamics (CFD)</vt:lpstr>
      <vt:lpstr>Outline</vt:lpstr>
      <vt:lpstr>What is CFD?</vt:lpstr>
      <vt:lpstr>Why use CFD?</vt:lpstr>
      <vt:lpstr>Where is CFD used?</vt:lpstr>
      <vt:lpstr>Where is CFD used?</vt:lpstr>
      <vt:lpstr>Where is CFD used?</vt:lpstr>
      <vt:lpstr>Modeling</vt:lpstr>
      <vt:lpstr>Modeling (geometry and domain)</vt:lpstr>
      <vt:lpstr>Modeling (coordinates)</vt:lpstr>
      <vt:lpstr>Modeling (governing equations)</vt:lpstr>
      <vt:lpstr>Modeling (flow conditions)</vt:lpstr>
      <vt:lpstr>Modeling (initial conditions)</vt:lpstr>
      <vt:lpstr>Modeling(boundary conditions)</vt:lpstr>
      <vt:lpstr>Modeling (selection of models)</vt:lpstr>
      <vt:lpstr>Modeling (Turbulence and free surface models)</vt:lpstr>
      <vt:lpstr>Examples of Modeling</vt:lpstr>
      <vt:lpstr>Numerical methods</vt:lpstr>
      <vt:lpstr>Discretization methods</vt:lpstr>
      <vt:lpstr>Discretization methods (Cont’d)</vt:lpstr>
      <vt:lpstr>Discretization methods (example)</vt:lpstr>
      <vt:lpstr> Discretization methods (example)</vt:lpstr>
      <vt:lpstr>Solvers and numerical parameters</vt:lpstr>
      <vt:lpstr>Numerical methods (grid generation)</vt:lpstr>
      <vt:lpstr>Numerical methods (grid transformation)</vt:lpstr>
      <vt:lpstr>High performance computing</vt:lpstr>
      <vt:lpstr>PowerPoint Presentation</vt:lpstr>
      <vt:lpstr>Types of CFD codes</vt:lpstr>
      <vt:lpstr>ANSYS Interface</vt:lpstr>
      <vt:lpstr>CFD process</vt:lpstr>
      <vt:lpstr>CFD Process</vt:lpstr>
      <vt:lpstr>Geometry</vt:lpstr>
      <vt:lpstr>Physics</vt:lpstr>
      <vt:lpstr>Mesh</vt:lpstr>
      <vt:lpstr>Solution </vt:lpstr>
      <vt:lpstr>Results</vt:lpstr>
      <vt:lpstr>Results</vt:lpstr>
      <vt:lpstr>Results (Uncertainty Assessment)</vt:lpstr>
      <vt:lpstr>Results (UA, Verification)</vt:lpstr>
      <vt:lpstr>Results (Verification, RE)</vt:lpstr>
      <vt:lpstr>Results (Verification, RE)</vt:lpstr>
      <vt:lpstr>Results (UA, Verification, cont’d)</vt:lpstr>
      <vt:lpstr>Results (Verification, Asymptotic Range)</vt:lpstr>
      <vt:lpstr>Results (UA, Verification, cont’d)</vt:lpstr>
      <vt:lpstr>Results (Verification: Iterative Convergence)</vt:lpstr>
      <vt:lpstr>Results (UA, Validation)</vt:lpstr>
      <vt:lpstr>ANSYS Workbench</vt:lpstr>
      <vt:lpstr>ANSYS Design Modeler</vt:lpstr>
      <vt:lpstr>ANSYS Mesh</vt:lpstr>
      <vt:lpstr>ANSYS Fluent</vt:lpstr>
      <vt:lpstr>ANSYS Fluent</vt:lpstr>
      <vt:lpstr>57:020 CFD Labs</vt:lpstr>
    </vt:vector>
  </TitlesOfParts>
  <Company>IIHR, Univ. of Iowa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Fluid Dynamics:  An Introduction</dc:title>
  <dc:creator>Dr. Eric G. Paterson</dc:creator>
  <cp:lastModifiedBy>Timur Dogan</cp:lastModifiedBy>
  <cp:revision>1424</cp:revision>
  <cp:lastPrinted>1999-10-14T15:22:53Z</cp:lastPrinted>
  <dcterms:created xsi:type="dcterms:W3CDTF">1999-10-13T02:18:42Z</dcterms:created>
  <dcterms:modified xsi:type="dcterms:W3CDTF">2014-10-06T19:29:58Z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4</vt:i4>
  </property>
  <property fmtid="{D5CDD505-2E9C-101B-9397-08002B2CF9AE}" pid="6" name="ScreenUsage">
    <vt:i4>2</vt:i4>
  </property>
  <property fmtid="{D5CDD505-2E9C-101B-9397-08002B2CF9AE}" pid="7" name="MailAddress">
    <vt:lpwstr>eric-paterson@uiowa.edu</vt:lpwstr>
  </property>
  <property fmtid="{D5CDD505-2E9C-101B-9397-08002B2CF9AE}" pid="8" name="HomePage">
    <vt:lpwstr>http://www.icaen.uiowa.edu/~fluids/</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D:\My Documents\ugfluids\documents</vt:lpwstr>
  </property>
</Properties>
</file>