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47"/>
  </p:notesMasterIdLst>
  <p:handoutMasterIdLst>
    <p:handoutMasterId r:id="rId48"/>
  </p:handoutMasterIdLst>
  <p:sldIdLst>
    <p:sldId id="279" r:id="rId2"/>
    <p:sldId id="256" r:id="rId3"/>
    <p:sldId id="257" r:id="rId4"/>
    <p:sldId id="258" r:id="rId5"/>
    <p:sldId id="263" r:id="rId6"/>
    <p:sldId id="259" r:id="rId7"/>
    <p:sldId id="260" r:id="rId8"/>
    <p:sldId id="261" r:id="rId9"/>
    <p:sldId id="262" r:id="rId10"/>
    <p:sldId id="264" r:id="rId11"/>
    <p:sldId id="265" r:id="rId12"/>
    <p:sldId id="305" r:id="rId13"/>
    <p:sldId id="266" r:id="rId14"/>
    <p:sldId id="304" r:id="rId15"/>
    <p:sldId id="306" r:id="rId16"/>
    <p:sldId id="275" r:id="rId17"/>
    <p:sldId id="267" r:id="rId18"/>
    <p:sldId id="291" r:id="rId19"/>
    <p:sldId id="292" r:id="rId20"/>
    <p:sldId id="293" r:id="rId21"/>
    <p:sldId id="294" r:id="rId22"/>
    <p:sldId id="295" r:id="rId23"/>
    <p:sldId id="296" r:id="rId24"/>
    <p:sldId id="297" r:id="rId25"/>
    <p:sldId id="298" r:id="rId26"/>
    <p:sldId id="315" r:id="rId27"/>
    <p:sldId id="299" r:id="rId28"/>
    <p:sldId id="308" r:id="rId29"/>
    <p:sldId id="309" r:id="rId30"/>
    <p:sldId id="316" r:id="rId31"/>
    <p:sldId id="283" r:id="rId32"/>
    <p:sldId id="313" r:id="rId33"/>
    <p:sldId id="268" r:id="rId34"/>
    <p:sldId id="303" r:id="rId35"/>
    <p:sldId id="285" r:id="rId36"/>
    <p:sldId id="290" r:id="rId37"/>
    <p:sldId id="286" r:id="rId38"/>
    <p:sldId id="287" r:id="rId39"/>
    <p:sldId id="310" r:id="rId40"/>
    <p:sldId id="280" r:id="rId41"/>
    <p:sldId id="288" r:id="rId42"/>
    <p:sldId id="289" r:id="rId43"/>
    <p:sldId id="282" r:id="rId44"/>
    <p:sldId id="311" r:id="rId45"/>
    <p:sldId id="312" r:id="rId46"/>
  </p:sldIdLst>
  <p:sldSz cx="9144000" cy="6858000" type="screen4x3"/>
  <p:notesSz cx="6934200" cy="9232900"/>
  <p:defaultTextStyle>
    <a:defPPr>
      <a:defRPr lang="en-US"/>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D9E97"/>
    <a:srgbClr val="FB99A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64" autoAdjust="0"/>
    <p:restoredTop sz="90952" autoAdjust="0"/>
  </p:normalViewPr>
  <p:slideViewPr>
    <p:cSldViewPr>
      <p:cViewPr>
        <p:scale>
          <a:sx n="100" d="100"/>
          <a:sy n="100" d="100"/>
        </p:scale>
        <p:origin x="-342"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4.xml"/><Relationship Id="rId7" Type="http://schemas.openxmlformats.org/officeDocument/2006/relationships/slide" Target="slides/slide1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1.xml"/><Relationship Id="rId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algn="l" defTabSz="923925">
              <a:defRPr sz="1200">
                <a:latin typeface="Tahoma" pitchFamily="34" charset="0"/>
              </a:defRPr>
            </a:lvl1pPr>
          </a:lstStyle>
          <a:p>
            <a:r>
              <a:rPr lang="en-US"/>
              <a:t>57:020 Fluid Mechanics</a:t>
            </a:r>
          </a:p>
        </p:txBody>
      </p:sp>
      <p:sp>
        <p:nvSpPr>
          <p:cNvPr id="111619"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defTabSz="923925">
              <a:defRPr sz="1200">
                <a:latin typeface="Tahoma" pitchFamily="34" charset="0"/>
              </a:defRPr>
            </a:lvl1pPr>
          </a:lstStyle>
          <a:p>
            <a:fld id="{EE1A2A25-0F37-444F-9009-1A7A65CF180D}" type="datetime1">
              <a:rPr lang="en-US"/>
              <a:pPr/>
              <a:t>8/29/2008</a:t>
            </a:fld>
            <a:endParaRPr lang="en-US"/>
          </a:p>
        </p:txBody>
      </p:sp>
      <p:sp>
        <p:nvSpPr>
          <p:cNvPr id="111620"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algn="l" defTabSz="923925">
              <a:defRPr sz="1200">
                <a:latin typeface="Tahoma" pitchFamily="34" charset="0"/>
              </a:defRPr>
            </a:lvl1pPr>
          </a:lstStyle>
          <a:p>
            <a:endParaRPr lang="en-US"/>
          </a:p>
        </p:txBody>
      </p:sp>
      <p:sp>
        <p:nvSpPr>
          <p:cNvPr id="111621"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defTabSz="923925">
              <a:defRPr sz="1200">
                <a:latin typeface="Tahoma" pitchFamily="34" charset="0"/>
              </a:defRPr>
            </a:lvl1pPr>
          </a:lstStyle>
          <a:p>
            <a:fld id="{73E7C4BD-40BC-4048-8F7D-79E655A513A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algn="l" defTabSz="923925">
              <a:defRPr sz="1200">
                <a:latin typeface="Tahoma" pitchFamily="34" charset="0"/>
              </a:defRPr>
            </a:lvl1pPr>
          </a:lstStyle>
          <a:p>
            <a:r>
              <a:rPr lang="en-US"/>
              <a:t>57:020 Fluid Mechanics</a:t>
            </a:r>
          </a:p>
        </p:txBody>
      </p:sp>
      <p:sp>
        <p:nvSpPr>
          <p:cNvPr id="109571"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defTabSz="923925">
              <a:defRPr sz="1200">
                <a:latin typeface="Tahoma" pitchFamily="34" charset="0"/>
              </a:defRPr>
            </a:lvl1pPr>
          </a:lstStyle>
          <a:p>
            <a:fld id="{3A41B274-A611-4E87-BBFD-E2C3F363DBF0}" type="datetime1">
              <a:rPr lang="en-US"/>
              <a:pPr/>
              <a:t>8/29/2008</a:t>
            </a:fld>
            <a:endParaRPr lang="en-US"/>
          </a:p>
        </p:txBody>
      </p:sp>
      <p:sp>
        <p:nvSpPr>
          <p:cNvPr id="109572"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p:spPr>
      </p:sp>
      <p:sp>
        <p:nvSpPr>
          <p:cNvPr id="109573" name="Rectangle 5"/>
          <p:cNvSpPr>
            <a:spLocks noGrp="1" noChangeArrowheads="1"/>
          </p:cNvSpPr>
          <p:nvPr>
            <p:ph type="body" sz="quarter" idx="3"/>
          </p:nvPr>
        </p:nvSpPr>
        <p:spPr bwMode="auto">
          <a:xfrm>
            <a:off x="923925" y="4386263"/>
            <a:ext cx="5086350" cy="4154487"/>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4"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algn="l" defTabSz="923925">
              <a:defRPr sz="1200">
                <a:latin typeface="Tahoma" pitchFamily="34" charset="0"/>
              </a:defRPr>
            </a:lvl1pPr>
          </a:lstStyle>
          <a:p>
            <a:endParaRPr lang="en-US"/>
          </a:p>
        </p:txBody>
      </p:sp>
      <p:sp>
        <p:nvSpPr>
          <p:cNvPr id="109575" name="Rectangle 7"/>
          <p:cNvSpPr>
            <a:spLocks noGrp="1" noChangeArrowheads="1"/>
          </p:cNvSpPr>
          <p:nvPr>
            <p:ph type="sldNum" sz="quarter" idx="5"/>
          </p:nvPr>
        </p:nvSpPr>
        <p:spPr bwMode="auto">
          <a:xfrm>
            <a:off x="3929063" y="8770938"/>
            <a:ext cx="3005137"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defTabSz="923925">
              <a:defRPr sz="1200">
                <a:latin typeface="Tahoma" pitchFamily="34" charset="0"/>
              </a:defRPr>
            </a:lvl1pPr>
          </a:lstStyle>
          <a:p>
            <a:fld id="{368F1BD3-C345-45D3-ABBF-0091792EBB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9026" name="Group 1026"/>
          <p:cNvGrpSpPr>
            <a:grpSpLocks/>
          </p:cNvGrpSpPr>
          <p:nvPr/>
        </p:nvGrpSpPr>
        <p:grpSpPr bwMode="auto">
          <a:xfrm>
            <a:off x="19050" y="1109663"/>
            <a:ext cx="9156700" cy="757237"/>
            <a:chOff x="0" y="0"/>
            <a:chExt cx="5768" cy="477"/>
          </a:xfrm>
        </p:grpSpPr>
        <p:sp>
          <p:nvSpPr>
            <p:cNvPr id="129027" name="Freeform 1027"/>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en-US"/>
            </a:p>
          </p:txBody>
        </p:sp>
        <p:sp>
          <p:nvSpPr>
            <p:cNvPr id="129028" name="Freeform 1028"/>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en-US"/>
            </a:p>
          </p:txBody>
        </p:sp>
        <p:sp>
          <p:nvSpPr>
            <p:cNvPr id="129029" name="Freeform 1029"/>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9030" name="Freeform 1030"/>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9031" name="Freeform 1031"/>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9032" name="Freeform 1032"/>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9033" name="Freeform 1033"/>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9034" name="Freeform 1034"/>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9035" name="Freeform 1035"/>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9036" name="Freeform 1036"/>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9037" name="Freeform 1037"/>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9038" name="Freeform 1038"/>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9039" name="Freeform 1039"/>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9040" name="Freeform 1040"/>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9041" name="Freeform 1041"/>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9042" name="Freeform 1042"/>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9043" name="Freeform 1043"/>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9044" name="Freeform 1044"/>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9045" name="Freeform 1045"/>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9046" name="Freeform 1046"/>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en-US"/>
            </a:p>
          </p:txBody>
        </p:sp>
        <p:sp>
          <p:nvSpPr>
            <p:cNvPr id="129047" name="Freeform 1047"/>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en-US"/>
            </a:p>
          </p:txBody>
        </p:sp>
        <p:sp>
          <p:nvSpPr>
            <p:cNvPr id="129048" name="Freeform 1048"/>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29049" name="Group 1049"/>
          <p:cNvGrpSpPr>
            <a:grpSpLocks/>
          </p:cNvGrpSpPr>
          <p:nvPr/>
        </p:nvGrpSpPr>
        <p:grpSpPr bwMode="auto">
          <a:xfrm>
            <a:off x="20638" y="6161088"/>
            <a:ext cx="9169400" cy="138112"/>
            <a:chOff x="0" y="4032"/>
            <a:chExt cx="5776" cy="87"/>
          </a:xfrm>
        </p:grpSpPr>
        <p:sp>
          <p:nvSpPr>
            <p:cNvPr id="129050" name="Freeform 1050"/>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9051" name="Freeform 1051"/>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9052" name="Freeform 1052"/>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p:nvSpPr>
          <p:cNvPr id="129053" name="Rectangle 1053"/>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29054" name="Rectangle 1054"/>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129055" name="Rectangle 1055"/>
          <p:cNvSpPr>
            <a:spLocks noGrp="1" noChangeArrowheads="1"/>
          </p:cNvSpPr>
          <p:nvPr>
            <p:ph type="dt" sz="quarter" idx="2"/>
          </p:nvPr>
        </p:nvSpPr>
        <p:spPr bwMode="auto">
          <a:xfrm>
            <a:off x="685800" y="6348413"/>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1400"/>
            </a:lvl1pPr>
          </a:lstStyle>
          <a:p>
            <a:fld id="{528B02D4-7FE5-464A-87EC-225D3680B6A5}" type="datetime1">
              <a:rPr lang="en-US"/>
              <a:pPr/>
              <a:t>8/29/2008</a:t>
            </a:fld>
            <a:endParaRPr lang="en-US"/>
          </a:p>
        </p:txBody>
      </p:sp>
      <p:sp>
        <p:nvSpPr>
          <p:cNvPr id="129056" name="Rectangle 1056"/>
          <p:cNvSpPr>
            <a:spLocks noGrp="1" noChangeArrowheads="1"/>
          </p:cNvSpPr>
          <p:nvPr>
            <p:ph type="ftr" sz="quarter" idx="3"/>
          </p:nvPr>
        </p:nvSpPr>
        <p:spPr>
          <a:xfrm>
            <a:off x="3124200" y="6348413"/>
            <a:ext cx="2895600" cy="457200"/>
          </a:xfrm>
        </p:spPr>
        <p:txBody>
          <a:bodyPr/>
          <a:lstStyle>
            <a:lvl1pPr>
              <a:defRPr/>
            </a:lvl1pPr>
          </a:lstStyle>
          <a:p>
            <a:r>
              <a:rPr lang="en-US"/>
              <a:t>57:020 Fluid Mechanics</a:t>
            </a:r>
          </a:p>
        </p:txBody>
      </p:sp>
      <p:sp>
        <p:nvSpPr>
          <p:cNvPr id="129057" name="Rectangle 1057"/>
          <p:cNvSpPr>
            <a:spLocks noGrp="1" noChangeArrowheads="1"/>
          </p:cNvSpPr>
          <p:nvPr>
            <p:ph type="sldNum" sz="quarter" idx="4"/>
          </p:nvPr>
        </p:nvSpPr>
        <p:spPr>
          <a:xfrm>
            <a:off x="6553200" y="6348413"/>
            <a:ext cx="1905000" cy="457200"/>
          </a:xfrm>
        </p:spPr>
        <p:txBody>
          <a:bodyPr/>
          <a:lstStyle>
            <a:lvl1pPr>
              <a:defRPr/>
            </a:lvl1pPr>
          </a:lstStyle>
          <a:p>
            <a:fld id="{1CCDB3B5-2711-4650-89F5-7AB23401F0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57:020 Fluid Mechanics</a:t>
            </a:r>
          </a:p>
        </p:txBody>
      </p:sp>
      <p:sp>
        <p:nvSpPr>
          <p:cNvPr id="5" name="Slide Number Placeholder 4"/>
          <p:cNvSpPr>
            <a:spLocks noGrp="1"/>
          </p:cNvSpPr>
          <p:nvPr>
            <p:ph type="sldNum" sz="quarter" idx="11"/>
          </p:nvPr>
        </p:nvSpPr>
        <p:spPr/>
        <p:txBody>
          <a:bodyPr/>
          <a:lstStyle>
            <a:lvl1pPr>
              <a:defRPr/>
            </a:lvl1pPr>
          </a:lstStyle>
          <a:p>
            <a:fld id="{BA759EBF-F2AC-4176-9622-E4BF578E2A1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57:020 Fluid Mechanics</a:t>
            </a:r>
          </a:p>
        </p:txBody>
      </p:sp>
      <p:sp>
        <p:nvSpPr>
          <p:cNvPr id="5" name="Slide Number Placeholder 4"/>
          <p:cNvSpPr>
            <a:spLocks noGrp="1"/>
          </p:cNvSpPr>
          <p:nvPr>
            <p:ph type="sldNum" sz="quarter" idx="11"/>
          </p:nvPr>
        </p:nvSpPr>
        <p:spPr/>
        <p:txBody>
          <a:bodyPr/>
          <a:lstStyle>
            <a:lvl1pPr>
              <a:defRPr/>
            </a:lvl1pPr>
          </a:lstStyle>
          <a:p>
            <a:fld id="{C7B4CB48-FBFD-45D7-AA88-09CE7B3C2D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Footer Placeholder 4"/>
          <p:cNvSpPr>
            <a:spLocks noGrp="1"/>
          </p:cNvSpPr>
          <p:nvPr>
            <p:ph type="ftr" sz="quarter" idx="10"/>
          </p:nvPr>
        </p:nvSpPr>
        <p:spPr>
          <a:xfrm>
            <a:off x="3103563" y="6367463"/>
            <a:ext cx="2895600" cy="457200"/>
          </a:xfrm>
        </p:spPr>
        <p:txBody>
          <a:bodyPr/>
          <a:lstStyle>
            <a:lvl1pPr>
              <a:defRPr/>
            </a:lvl1pPr>
          </a:lstStyle>
          <a:p>
            <a:r>
              <a:rPr lang="en-US"/>
              <a:t>57:020 Fluid Mechanics</a:t>
            </a:r>
          </a:p>
        </p:txBody>
      </p:sp>
      <p:sp>
        <p:nvSpPr>
          <p:cNvPr id="6" name="Slide Number Placeholder 5"/>
          <p:cNvSpPr>
            <a:spLocks noGrp="1"/>
          </p:cNvSpPr>
          <p:nvPr>
            <p:ph type="sldNum" sz="quarter" idx="11"/>
          </p:nvPr>
        </p:nvSpPr>
        <p:spPr>
          <a:xfrm>
            <a:off x="6532563" y="6367463"/>
            <a:ext cx="1905000" cy="457200"/>
          </a:xfrm>
        </p:spPr>
        <p:txBody>
          <a:bodyPr/>
          <a:lstStyle>
            <a:lvl1pPr>
              <a:defRPr/>
            </a:lvl1pPr>
          </a:lstStyle>
          <a:p>
            <a:fld id="{7878E58C-4C57-4CF4-8EFB-5A72A0838E4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03563" y="6367463"/>
            <a:ext cx="2895600" cy="457200"/>
          </a:xfrm>
        </p:spPr>
        <p:txBody>
          <a:bodyPr/>
          <a:lstStyle>
            <a:lvl1pPr>
              <a:defRPr/>
            </a:lvl1pPr>
          </a:lstStyle>
          <a:p>
            <a:r>
              <a:rPr lang="en-US"/>
              <a:t>57:020 Fluid Mechanics</a:t>
            </a:r>
          </a:p>
        </p:txBody>
      </p:sp>
      <p:sp>
        <p:nvSpPr>
          <p:cNvPr id="7" name="Slide Number Placeholder 6"/>
          <p:cNvSpPr>
            <a:spLocks noGrp="1"/>
          </p:cNvSpPr>
          <p:nvPr>
            <p:ph type="sldNum" sz="quarter" idx="11"/>
          </p:nvPr>
        </p:nvSpPr>
        <p:spPr>
          <a:xfrm>
            <a:off x="6532563" y="6367463"/>
            <a:ext cx="1905000" cy="457200"/>
          </a:xfrm>
        </p:spPr>
        <p:txBody>
          <a:bodyPr/>
          <a:lstStyle>
            <a:lvl1pPr>
              <a:defRPr/>
            </a:lvl1pPr>
          </a:lstStyle>
          <a:p>
            <a:fld id="{BA9B6ACB-4DBB-4BF5-BEBE-2A39C01BEDC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03563" y="6367463"/>
            <a:ext cx="2895600" cy="457200"/>
          </a:xfrm>
        </p:spPr>
        <p:txBody>
          <a:bodyPr/>
          <a:lstStyle>
            <a:lvl1pPr>
              <a:defRPr/>
            </a:lvl1pPr>
          </a:lstStyle>
          <a:p>
            <a:r>
              <a:rPr lang="en-US"/>
              <a:t>57:020 Fluid Mechanics</a:t>
            </a:r>
          </a:p>
        </p:txBody>
      </p:sp>
      <p:sp>
        <p:nvSpPr>
          <p:cNvPr id="7" name="Slide Number Placeholder 6"/>
          <p:cNvSpPr>
            <a:spLocks noGrp="1"/>
          </p:cNvSpPr>
          <p:nvPr>
            <p:ph type="sldNum" sz="quarter" idx="11"/>
          </p:nvPr>
        </p:nvSpPr>
        <p:spPr>
          <a:xfrm>
            <a:off x="6532563" y="6367463"/>
            <a:ext cx="1905000" cy="457200"/>
          </a:xfrm>
        </p:spPr>
        <p:txBody>
          <a:bodyPr/>
          <a:lstStyle>
            <a:lvl1pPr>
              <a:defRPr/>
            </a:lvl1pPr>
          </a:lstStyle>
          <a:p>
            <a:fld id="{07FACBA6-4125-43F3-AC11-5A2D27C9213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Footer Placeholder 3"/>
          <p:cNvSpPr>
            <a:spLocks noGrp="1"/>
          </p:cNvSpPr>
          <p:nvPr>
            <p:ph type="ftr" sz="quarter" idx="10"/>
          </p:nvPr>
        </p:nvSpPr>
        <p:spPr>
          <a:xfrm>
            <a:off x="3103563" y="6367463"/>
            <a:ext cx="2895600" cy="457200"/>
          </a:xfrm>
        </p:spPr>
        <p:txBody>
          <a:bodyPr/>
          <a:lstStyle>
            <a:lvl1pPr>
              <a:defRPr/>
            </a:lvl1pPr>
          </a:lstStyle>
          <a:p>
            <a:r>
              <a:rPr lang="en-US"/>
              <a:t>57:020 Fluid Mechanics</a:t>
            </a:r>
          </a:p>
        </p:txBody>
      </p:sp>
      <p:sp>
        <p:nvSpPr>
          <p:cNvPr id="5" name="Slide Number Placeholder 4"/>
          <p:cNvSpPr>
            <a:spLocks noGrp="1"/>
          </p:cNvSpPr>
          <p:nvPr>
            <p:ph type="sldNum" sz="quarter" idx="11"/>
          </p:nvPr>
        </p:nvSpPr>
        <p:spPr>
          <a:xfrm>
            <a:off x="6532563" y="6367463"/>
            <a:ext cx="1905000" cy="457200"/>
          </a:xfrm>
        </p:spPr>
        <p:txBody>
          <a:bodyPr/>
          <a:lstStyle>
            <a:lvl1pPr>
              <a:defRPr/>
            </a:lvl1pPr>
          </a:lstStyle>
          <a:p>
            <a:fld id="{A06E4EE7-4502-4A06-B01D-52C49181F1F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57:020 Fluid Mechanics</a:t>
            </a:r>
          </a:p>
        </p:txBody>
      </p:sp>
      <p:sp>
        <p:nvSpPr>
          <p:cNvPr id="5" name="Slide Number Placeholder 4"/>
          <p:cNvSpPr>
            <a:spLocks noGrp="1"/>
          </p:cNvSpPr>
          <p:nvPr>
            <p:ph type="sldNum" sz="quarter" idx="11"/>
          </p:nvPr>
        </p:nvSpPr>
        <p:spPr/>
        <p:txBody>
          <a:bodyPr/>
          <a:lstStyle>
            <a:lvl1pPr>
              <a:defRPr/>
            </a:lvl1pPr>
          </a:lstStyle>
          <a:p>
            <a:fld id="{CBD92993-67AC-48B6-83BC-D0B02491F9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57:020 Fluid Mechanics</a:t>
            </a:r>
          </a:p>
        </p:txBody>
      </p:sp>
      <p:sp>
        <p:nvSpPr>
          <p:cNvPr id="5" name="Slide Number Placeholder 4"/>
          <p:cNvSpPr>
            <a:spLocks noGrp="1"/>
          </p:cNvSpPr>
          <p:nvPr>
            <p:ph type="sldNum" sz="quarter" idx="11"/>
          </p:nvPr>
        </p:nvSpPr>
        <p:spPr/>
        <p:txBody>
          <a:bodyPr/>
          <a:lstStyle>
            <a:lvl1pPr>
              <a:defRPr/>
            </a:lvl1pPr>
          </a:lstStyle>
          <a:p>
            <a:fld id="{747AB03A-A709-49C3-B967-FCA73963A5C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57:020 Fluid Mechanics</a:t>
            </a:r>
          </a:p>
        </p:txBody>
      </p:sp>
      <p:sp>
        <p:nvSpPr>
          <p:cNvPr id="6" name="Slide Number Placeholder 5"/>
          <p:cNvSpPr>
            <a:spLocks noGrp="1"/>
          </p:cNvSpPr>
          <p:nvPr>
            <p:ph type="sldNum" sz="quarter" idx="11"/>
          </p:nvPr>
        </p:nvSpPr>
        <p:spPr/>
        <p:txBody>
          <a:bodyPr/>
          <a:lstStyle>
            <a:lvl1pPr>
              <a:defRPr/>
            </a:lvl1pPr>
          </a:lstStyle>
          <a:p>
            <a:fld id="{31B5F59D-3F61-49A7-9941-78AC67611E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57:020 Fluid Mechanics</a:t>
            </a:r>
          </a:p>
        </p:txBody>
      </p:sp>
      <p:sp>
        <p:nvSpPr>
          <p:cNvPr id="8" name="Slide Number Placeholder 7"/>
          <p:cNvSpPr>
            <a:spLocks noGrp="1"/>
          </p:cNvSpPr>
          <p:nvPr>
            <p:ph type="sldNum" sz="quarter" idx="11"/>
          </p:nvPr>
        </p:nvSpPr>
        <p:spPr/>
        <p:txBody>
          <a:bodyPr/>
          <a:lstStyle>
            <a:lvl1pPr>
              <a:defRPr/>
            </a:lvl1pPr>
          </a:lstStyle>
          <a:p>
            <a:fld id="{3AC977C8-6DE3-44E4-98E6-55922A7D7E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57:020 Fluid Mechanics</a:t>
            </a:r>
          </a:p>
        </p:txBody>
      </p:sp>
      <p:sp>
        <p:nvSpPr>
          <p:cNvPr id="4" name="Slide Number Placeholder 3"/>
          <p:cNvSpPr>
            <a:spLocks noGrp="1"/>
          </p:cNvSpPr>
          <p:nvPr>
            <p:ph type="sldNum" sz="quarter" idx="11"/>
          </p:nvPr>
        </p:nvSpPr>
        <p:spPr/>
        <p:txBody>
          <a:bodyPr/>
          <a:lstStyle>
            <a:lvl1pPr>
              <a:defRPr/>
            </a:lvl1pPr>
          </a:lstStyle>
          <a:p>
            <a:fld id="{A1AF24CE-5AC5-483F-8717-67795BE9EA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57:020 Fluid Mechanics</a:t>
            </a:r>
          </a:p>
        </p:txBody>
      </p:sp>
      <p:sp>
        <p:nvSpPr>
          <p:cNvPr id="3" name="Slide Number Placeholder 2"/>
          <p:cNvSpPr>
            <a:spLocks noGrp="1"/>
          </p:cNvSpPr>
          <p:nvPr>
            <p:ph type="sldNum" sz="quarter" idx="11"/>
          </p:nvPr>
        </p:nvSpPr>
        <p:spPr/>
        <p:txBody>
          <a:bodyPr/>
          <a:lstStyle>
            <a:lvl1pPr>
              <a:defRPr/>
            </a:lvl1pPr>
          </a:lstStyle>
          <a:p>
            <a:fld id="{BC83798A-F277-4E90-A589-15CB217231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57:020 Fluid Mechanics</a:t>
            </a:r>
          </a:p>
        </p:txBody>
      </p:sp>
      <p:sp>
        <p:nvSpPr>
          <p:cNvPr id="6" name="Slide Number Placeholder 5"/>
          <p:cNvSpPr>
            <a:spLocks noGrp="1"/>
          </p:cNvSpPr>
          <p:nvPr>
            <p:ph type="sldNum" sz="quarter" idx="11"/>
          </p:nvPr>
        </p:nvSpPr>
        <p:spPr/>
        <p:txBody>
          <a:bodyPr/>
          <a:lstStyle>
            <a:lvl1pPr>
              <a:defRPr/>
            </a:lvl1pPr>
          </a:lstStyle>
          <a:p>
            <a:fld id="{3FEF578F-D318-4CE6-A4B1-34AF8682ECD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57:020 Fluid Mechanics</a:t>
            </a:r>
          </a:p>
        </p:txBody>
      </p:sp>
      <p:sp>
        <p:nvSpPr>
          <p:cNvPr id="6" name="Slide Number Placeholder 5"/>
          <p:cNvSpPr>
            <a:spLocks noGrp="1"/>
          </p:cNvSpPr>
          <p:nvPr>
            <p:ph type="sldNum" sz="quarter" idx="11"/>
          </p:nvPr>
        </p:nvSpPr>
        <p:spPr/>
        <p:txBody>
          <a:bodyPr/>
          <a:lstStyle>
            <a:lvl1pPr>
              <a:defRPr/>
            </a:lvl1pPr>
          </a:lstStyle>
          <a:p>
            <a:fld id="{AEF6FC64-84A3-4132-9A8B-55965B9D53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grpSp>
        <p:nvGrpSpPr>
          <p:cNvPr id="128002" name="Group 2"/>
          <p:cNvGrpSpPr>
            <a:grpSpLocks/>
          </p:cNvGrpSpPr>
          <p:nvPr/>
        </p:nvGrpSpPr>
        <p:grpSpPr bwMode="auto">
          <a:xfrm>
            <a:off x="0" y="0"/>
            <a:ext cx="9156700" cy="757238"/>
            <a:chOff x="0" y="0"/>
            <a:chExt cx="5768" cy="477"/>
          </a:xfrm>
        </p:grpSpPr>
        <p:sp>
          <p:nvSpPr>
            <p:cNvPr id="128003"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en-US"/>
            </a:p>
          </p:txBody>
        </p:sp>
        <p:sp>
          <p:nvSpPr>
            <p:cNvPr id="128004"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en-US"/>
            </a:p>
          </p:txBody>
        </p:sp>
        <p:sp>
          <p:nvSpPr>
            <p:cNvPr id="128005"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800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0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0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800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1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1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1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801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801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802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2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2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en-US"/>
            </a:p>
          </p:txBody>
        </p:sp>
        <p:sp>
          <p:nvSpPr>
            <p:cNvPr id="12802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en-US"/>
            </a:p>
          </p:txBody>
        </p:sp>
        <p:sp>
          <p:nvSpPr>
            <p:cNvPr id="12802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grpSp>
      <p:sp>
        <p:nvSpPr>
          <p:cNvPr id="128029" name="Rectangle 29"/>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8030"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32"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en-US"/>
              <a:t>57:020 Fluid Mechanics</a:t>
            </a:r>
          </a:p>
        </p:txBody>
      </p:sp>
      <p:sp>
        <p:nvSpPr>
          <p:cNvPr id="128033"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4C9C67DD-9A6E-49DA-9C06-E33F974868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itchFamily="34" charset="0"/>
        </a:defRPr>
      </a:lvl2pPr>
      <a:lvl3pPr algn="ctr" rtl="0" fontAlgn="base">
        <a:spcBef>
          <a:spcPct val="0"/>
        </a:spcBef>
        <a:spcAft>
          <a:spcPct val="0"/>
        </a:spcAft>
        <a:defRPr sz="3600">
          <a:solidFill>
            <a:schemeClr val="tx2"/>
          </a:solidFill>
          <a:latin typeface="Tahoma" pitchFamily="34" charset="0"/>
        </a:defRPr>
      </a:lvl3pPr>
      <a:lvl4pPr algn="ctr" rtl="0" fontAlgn="base">
        <a:spcBef>
          <a:spcPct val="0"/>
        </a:spcBef>
        <a:spcAft>
          <a:spcPct val="0"/>
        </a:spcAft>
        <a:defRPr sz="3600">
          <a:solidFill>
            <a:schemeClr val="tx2"/>
          </a:solidFill>
          <a:latin typeface="Tahoma" pitchFamily="34" charset="0"/>
        </a:defRPr>
      </a:lvl4pPr>
      <a:lvl5pPr algn="ctr" rtl="0" fontAlgn="base">
        <a:spcBef>
          <a:spcPct val="0"/>
        </a:spcBef>
        <a:spcAft>
          <a:spcPct val="0"/>
        </a:spcAft>
        <a:defRPr sz="3600">
          <a:solidFill>
            <a:schemeClr val="tx2"/>
          </a:solidFill>
          <a:latin typeface="Tahoma" pitchFamily="34" charset="0"/>
        </a:defRPr>
      </a:lvl5pPr>
      <a:lvl6pPr marL="457200" algn="ctr" rtl="0" fontAlgn="base">
        <a:spcBef>
          <a:spcPct val="0"/>
        </a:spcBef>
        <a:spcAft>
          <a:spcPct val="0"/>
        </a:spcAft>
        <a:defRPr sz="3600">
          <a:solidFill>
            <a:schemeClr val="tx2"/>
          </a:solidFill>
          <a:latin typeface="Tahoma" pitchFamily="34" charset="0"/>
        </a:defRPr>
      </a:lvl6pPr>
      <a:lvl7pPr marL="914400" algn="ctr" rtl="0" fontAlgn="base">
        <a:spcBef>
          <a:spcPct val="0"/>
        </a:spcBef>
        <a:spcAft>
          <a:spcPct val="0"/>
        </a:spcAft>
        <a:defRPr sz="3600">
          <a:solidFill>
            <a:schemeClr val="tx2"/>
          </a:solidFill>
          <a:latin typeface="Tahoma" pitchFamily="34" charset="0"/>
        </a:defRPr>
      </a:lvl7pPr>
      <a:lvl8pPr marL="1371600" algn="ctr" rtl="0" fontAlgn="base">
        <a:spcBef>
          <a:spcPct val="0"/>
        </a:spcBef>
        <a:spcAft>
          <a:spcPct val="0"/>
        </a:spcAft>
        <a:defRPr sz="3600">
          <a:solidFill>
            <a:schemeClr val="tx2"/>
          </a:solidFill>
          <a:latin typeface="Tahoma" pitchFamily="34" charset="0"/>
        </a:defRPr>
      </a:lvl8pPr>
      <a:lvl9pPr marL="1828800" algn="ctr"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FF"/>
        </a:buClr>
        <a:buChar char="•"/>
        <a:defRPr sz="2800">
          <a:solidFill>
            <a:schemeClr val="tx1"/>
          </a:solidFill>
          <a:latin typeface="+mn-lt"/>
        </a:defRPr>
      </a:lvl2pPr>
      <a:lvl3pPr marL="1143000" indent="-228600" algn="l" rtl="0" fontAlgn="base">
        <a:spcBef>
          <a:spcPct val="20000"/>
        </a:spcBef>
        <a:spcAft>
          <a:spcPct val="0"/>
        </a:spcAft>
        <a:buClr>
          <a:srgbClr val="0000FF"/>
        </a:buClr>
        <a:buChar char="•"/>
        <a:defRPr sz="2400">
          <a:solidFill>
            <a:schemeClr val="tx1"/>
          </a:solidFill>
          <a:latin typeface="+mn-lt"/>
        </a:defRPr>
      </a:lvl3pPr>
      <a:lvl4pPr marL="1600200" indent="-228600" algn="l" rtl="0" fontAlgn="base">
        <a:spcBef>
          <a:spcPct val="20000"/>
        </a:spcBef>
        <a:spcAft>
          <a:spcPct val="0"/>
        </a:spcAft>
        <a:buClr>
          <a:srgbClr val="0000FF"/>
        </a:buClr>
        <a:buChar char="•"/>
        <a:defRPr sz="2000">
          <a:solidFill>
            <a:schemeClr val="tx1"/>
          </a:solidFill>
          <a:latin typeface="+mn-lt"/>
        </a:defRPr>
      </a:lvl4pPr>
      <a:lvl5pPr marL="2057400" indent="-228600" algn="l" rtl="0" fontAlgn="base">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video" Target="file:///C:\Documents%20and%20Settings\txing\My%20Documents\IOWAcourse2004\IntroductiontoFMs\vortex3d.mpg"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image" Target="../media/image52.png"/><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5" Type="http://schemas.openxmlformats.org/officeDocument/2006/relationships/oleObject" Target="../embeddings/oleObject1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jpe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damtp.cam.ac.uk/user/turbmix/Biagio/images/vortex-small.gif"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http://www.efunda.com/designstandards/sensors/pitot_tubes/images/Pitot_tube_B.gif" TargetMode="External"/><Relationship Id="rId5" Type="http://schemas.openxmlformats.org/officeDocument/2006/relationships/image" Target="../media/image70.png"/><Relationship Id="rId4" Type="http://schemas.openxmlformats.org/officeDocument/2006/relationships/image" Target="../media/image69.jpe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emf"/><Relationship Id="rId1" Type="http://schemas.openxmlformats.org/officeDocument/2006/relationships/slideLayout" Target="../slideLayouts/slideLayout7.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gap.dcs.st-and.ac.uk/~history/PictDisplay/Taylor_Geoffrey.html" TargetMode="External"/><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hyperlink" Target="Intro-FM-2008-supplemetary-PMM-PIV.pptx" TargetMode="External"/><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hyperlink" Target="../Labs/ePIV/custom.mp4" TargetMode="External"/><Relationship Id="rId5" Type="http://schemas.openxmlformats.org/officeDocument/2006/relationships/image" Target="../media/image91.gif"/><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95.wmf"/></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video" Target="file:///C:\Documents%20and%20Settings\txing\My%20Documents\IOWAcourse2004\IntroductiontoFMs\HflameSurface.mpg" TargetMode="External"/><Relationship Id="rId7" Type="http://schemas.openxmlformats.org/officeDocument/2006/relationships/image" Target="../media/image102.png"/><Relationship Id="rId2" Type="http://schemas.openxmlformats.org/officeDocument/2006/relationships/video" Target="file:///C:\Documents%20and%20Settings\txing\My%20Documents\IOWAcourse2004\IntroductiontoFMs\2DcaseF.avi" TargetMode="External"/><Relationship Id="rId1" Type="http://schemas.openxmlformats.org/officeDocument/2006/relationships/video" Target="file:///C:\Documents%20and%20Settings\txing\My%20Documents\IOWAcourse2004\IntroductiontoFMs\ani6.mpg" TargetMode="Externa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video" Target="file:///C:\Documents%20and%20Settings\txing\My%20Documents\IOWAcourse2004\IntroductiontoFMs\jet_mixfrac.avi" TargetMode="External"/><Relationship Id="rId7" Type="http://schemas.openxmlformats.org/officeDocument/2006/relationships/image" Target="../media/image103.png"/><Relationship Id="rId2" Type="http://schemas.openxmlformats.org/officeDocument/2006/relationships/video" Target="file:///C:\Documents%20and%20Settings\txing\My%20Documents\IOWAcourse2004\IntroductiontoFMs\m5512_fr14barehull_fs2.avi" TargetMode="External"/><Relationship Id="rId1" Type="http://schemas.openxmlformats.org/officeDocument/2006/relationships/video" Target="file:///C:\Documents%20and%20Settings\txing\My%20Documents\IOWAcourse2004\IntroductiontoFMs\vortex3d.mpg" TargetMode="External"/><Relationship Id="rId6" Type="http://schemas.openxmlformats.org/officeDocument/2006/relationships/image" Target="../media/image5.png"/><Relationship Id="rId5" Type="http://schemas.openxmlformats.org/officeDocument/2006/relationships/slideLayout" Target="../slideLayouts/slideLayout14.xml"/><Relationship Id="rId4" Type="http://schemas.openxmlformats.org/officeDocument/2006/relationships/video" Target="file:///C:\Documents%20and%20Settings\txing\My%20Documents\IOWAcourse2004\IntroductiontoFMs\NACA12DESQd4.avi" TargetMode="External"/><Relationship Id="rId9" Type="http://schemas.openxmlformats.org/officeDocument/2006/relationships/image" Target="../media/image105.png"/></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gridpro.com/" TargetMode="External"/><Relationship Id="rId13" Type="http://schemas.openxmlformats.org/officeDocument/2006/relationships/image" Target="../media/image113.png"/><Relationship Id="rId3" Type="http://schemas.openxmlformats.org/officeDocument/2006/relationships/hyperlink" Target="http://www.flowlab.fluent.com/" TargetMode="External"/><Relationship Id="rId7" Type="http://schemas.openxmlformats.org/officeDocument/2006/relationships/hyperlink" Target="http://www.pointwise.com/" TargetMode="External"/><Relationship Id="rId12" Type="http://schemas.openxmlformats.org/officeDocument/2006/relationships/image" Target="../media/image112.png"/><Relationship Id="rId2" Type="http://schemas.openxmlformats.org/officeDocument/2006/relationships/hyperlink" Target="http://www.fluent.com/" TargetMode="External"/><Relationship Id="rId1" Type="http://schemas.openxmlformats.org/officeDocument/2006/relationships/slideLayout" Target="../slideLayouts/slideLayout2.xml"/><Relationship Id="rId6" Type="http://schemas.openxmlformats.org/officeDocument/2006/relationships/hyperlink" Target="http://www.software.aeat.com/cfx" TargetMode="External"/><Relationship Id="rId11" Type="http://schemas.openxmlformats.org/officeDocument/2006/relationships/image" Target="../media/image111.png"/><Relationship Id="rId5" Type="http://schemas.openxmlformats.org/officeDocument/2006/relationships/hyperlink" Target="http://www.cd-adapco.com/" TargetMode="External"/><Relationship Id="rId15" Type="http://schemas.openxmlformats.org/officeDocument/2006/relationships/image" Target="../media/image115.png"/><Relationship Id="rId10" Type="http://schemas.openxmlformats.org/officeDocument/2006/relationships/hyperlink" Target="http://www.ilight.com/" TargetMode="External"/><Relationship Id="rId4" Type="http://schemas.openxmlformats.org/officeDocument/2006/relationships/hyperlink" Target="http://www.cfdrc.com/" TargetMode="External"/><Relationship Id="rId9" Type="http://schemas.openxmlformats.org/officeDocument/2006/relationships/hyperlink" Target="http://www.amtec.com/" TargetMode="External"/><Relationship Id="rId14" Type="http://schemas.openxmlformats.org/officeDocument/2006/relationships/image" Target="../media/image114.png"/></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ihr.uiowa.edu/~istu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css.engineering.uiowa.edu/~fluids" TargetMode="Externa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a:t>57:020 Fluid Mechanics</a:t>
            </a:r>
          </a:p>
        </p:txBody>
      </p:sp>
      <p:sp>
        <p:nvSpPr>
          <p:cNvPr id="12" name="Slide Number Placeholder 5"/>
          <p:cNvSpPr>
            <a:spLocks noGrp="1"/>
          </p:cNvSpPr>
          <p:nvPr>
            <p:ph type="sldNum" sz="quarter" idx="11"/>
          </p:nvPr>
        </p:nvSpPr>
        <p:spPr/>
        <p:txBody>
          <a:bodyPr/>
          <a:lstStyle/>
          <a:p>
            <a:fld id="{4BBA8D4B-D788-476E-A466-49C57F87D5AC}" type="slidenum">
              <a:rPr lang="en-US"/>
              <a:pPr/>
              <a:t>1</a:t>
            </a:fld>
            <a:endParaRPr lang="en-US"/>
          </a:p>
        </p:txBody>
      </p:sp>
      <p:sp>
        <p:nvSpPr>
          <p:cNvPr id="126979" name="Rectangle 3"/>
          <p:cNvSpPr>
            <a:spLocks noGrp="1" noChangeArrowheads="1"/>
          </p:cNvSpPr>
          <p:nvPr>
            <p:ph type="body" sz="half" idx="1"/>
          </p:nvPr>
        </p:nvSpPr>
        <p:spPr>
          <a:xfrm>
            <a:off x="762000" y="457200"/>
            <a:ext cx="7924800" cy="1066800"/>
          </a:xfrm>
        </p:spPr>
        <p:txBody>
          <a:bodyPr/>
          <a:lstStyle/>
          <a:p>
            <a:pPr algn="ctr">
              <a:buFontTx/>
              <a:buNone/>
            </a:pPr>
            <a:r>
              <a:rPr lang="en-US" sz="3600">
                <a:solidFill>
                  <a:srgbClr val="FF3300"/>
                </a:solidFill>
              </a:rPr>
              <a:t>Introduction to Fluid Mechanics</a:t>
            </a:r>
          </a:p>
        </p:txBody>
      </p:sp>
      <p:pic>
        <p:nvPicPr>
          <p:cNvPr id="126982" name="Picture 6" descr="SA03"/>
          <p:cNvPicPr>
            <a:picLocks noChangeAspect="1" noChangeArrowheads="1"/>
          </p:cNvPicPr>
          <p:nvPr/>
        </p:nvPicPr>
        <p:blipFill>
          <a:blip r:embed="rId4"/>
          <a:srcRect/>
          <a:stretch>
            <a:fillRect/>
          </a:stretch>
        </p:blipFill>
        <p:spPr bwMode="auto">
          <a:xfrm>
            <a:off x="3124200" y="3124200"/>
            <a:ext cx="2819400" cy="2209800"/>
          </a:xfrm>
          <a:prstGeom prst="rect">
            <a:avLst/>
          </a:prstGeom>
          <a:noFill/>
        </p:spPr>
      </p:pic>
      <p:sp>
        <p:nvSpPr>
          <p:cNvPr id="126984" name="Text Box 8"/>
          <p:cNvSpPr txBox="1">
            <a:spLocks noChangeArrowheads="1"/>
          </p:cNvSpPr>
          <p:nvPr/>
        </p:nvSpPr>
        <p:spPr bwMode="auto">
          <a:xfrm>
            <a:off x="7070725" y="2667000"/>
            <a:ext cx="777875" cy="457200"/>
          </a:xfrm>
          <a:prstGeom prst="rect">
            <a:avLst/>
          </a:prstGeom>
          <a:noFill/>
          <a:ln w="9525">
            <a:noFill/>
            <a:miter lim="800000"/>
            <a:headEnd/>
            <a:tailEnd/>
          </a:ln>
          <a:effectLst/>
        </p:spPr>
        <p:txBody>
          <a:bodyPr wrap="none">
            <a:spAutoFit/>
          </a:bodyPr>
          <a:lstStyle/>
          <a:p>
            <a:pPr algn="l"/>
            <a:r>
              <a:rPr lang="en-US"/>
              <a:t>CFD</a:t>
            </a:r>
          </a:p>
        </p:txBody>
      </p:sp>
      <p:sp>
        <p:nvSpPr>
          <p:cNvPr id="126985" name="Text Box 9"/>
          <p:cNvSpPr txBox="1">
            <a:spLocks noChangeArrowheads="1"/>
          </p:cNvSpPr>
          <p:nvPr/>
        </p:nvSpPr>
        <p:spPr bwMode="auto">
          <a:xfrm>
            <a:off x="4192588" y="2667000"/>
            <a:ext cx="760412" cy="457200"/>
          </a:xfrm>
          <a:prstGeom prst="rect">
            <a:avLst/>
          </a:prstGeom>
          <a:noFill/>
          <a:ln w="9525">
            <a:noFill/>
            <a:miter lim="800000"/>
            <a:headEnd/>
            <a:tailEnd/>
          </a:ln>
          <a:effectLst/>
        </p:spPr>
        <p:txBody>
          <a:bodyPr wrap="none">
            <a:spAutoFit/>
          </a:bodyPr>
          <a:lstStyle/>
          <a:p>
            <a:pPr algn="l"/>
            <a:r>
              <a:rPr lang="en-US"/>
              <a:t>EFD</a:t>
            </a:r>
          </a:p>
        </p:txBody>
      </p:sp>
      <p:pic>
        <p:nvPicPr>
          <p:cNvPr id="126986" name="Picture 10" descr="boundary-layer-pipe"/>
          <p:cNvPicPr>
            <a:picLocks noChangeAspect="1" noChangeArrowheads="1"/>
          </p:cNvPicPr>
          <p:nvPr/>
        </p:nvPicPr>
        <p:blipFill>
          <a:blip r:embed="rId5"/>
          <a:srcRect/>
          <a:stretch>
            <a:fillRect/>
          </a:stretch>
        </p:blipFill>
        <p:spPr bwMode="auto">
          <a:xfrm>
            <a:off x="228600" y="3124200"/>
            <a:ext cx="2743200" cy="2228850"/>
          </a:xfrm>
          <a:prstGeom prst="rect">
            <a:avLst/>
          </a:prstGeom>
          <a:noFill/>
        </p:spPr>
      </p:pic>
      <p:sp>
        <p:nvSpPr>
          <p:cNvPr id="126987" name="Text Box 11"/>
          <p:cNvSpPr txBox="1">
            <a:spLocks noChangeArrowheads="1"/>
          </p:cNvSpPr>
          <p:nvPr/>
        </p:nvSpPr>
        <p:spPr bwMode="auto">
          <a:xfrm>
            <a:off x="1066800" y="2667000"/>
            <a:ext cx="795338" cy="457200"/>
          </a:xfrm>
          <a:prstGeom prst="rect">
            <a:avLst/>
          </a:prstGeom>
          <a:noFill/>
          <a:ln w="9525">
            <a:noFill/>
            <a:miter lim="800000"/>
            <a:headEnd/>
            <a:tailEnd/>
          </a:ln>
          <a:effectLst/>
        </p:spPr>
        <p:txBody>
          <a:bodyPr wrap="none">
            <a:spAutoFit/>
          </a:bodyPr>
          <a:lstStyle/>
          <a:p>
            <a:pPr algn="l"/>
            <a:r>
              <a:rPr lang="en-US"/>
              <a:t>AFD</a:t>
            </a:r>
          </a:p>
        </p:txBody>
      </p:sp>
      <p:graphicFrame>
        <p:nvGraphicFramePr>
          <p:cNvPr id="126988" name="Object 12"/>
          <p:cNvGraphicFramePr>
            <a:graphicFrameLocks noChangeAspect="1"/>
          </p:cNvGraphicFramePr>
          <p:nvPr/>
        </p:nvGraphicFramePr>
        <p:xfrm>
          <a:off x="762000" y="5410200"/>
          <a:ext cx="1466850" cy="460375"/>
        </p:xfrm>
        <a:graphic>
          <a:graphicData uri="http://schemas.openxmlformats.org/presentationml/2006/ole">
            <p:oleObj spid="_x0000_s126988" name="Equation" r:id="rId6" imgW="1942920" imgH="609480" progId="">
              <p:embed/>
            </p:oleObj>
          </a:graphicData>
        </a:graphic>
      </p:graphicFrame>
      <p:sp>
        <p:nvSpPr>
          <p:cNvPr id="126989" name="Text Box 13"/>
          <p:cNvSpPr txBox="1">
            <a:spLocks noChangeArrowheads="1"/>
          </p:cNvSpPr>
          <p:nvPr/>
        </p:nvSpPr>
        <p:spPr bwMode="auto">
          <a:xfrm>
            <a:off x="1676400" y="1447800"/>
            <a:ext cx="6134100" cy="1371600"/>
          </a:xfrm>
          <a:prstGeom prst="rect">
            <a:avLst/>
          </a:prstGeom>
          <a:noFill/>
          <a:ln w="9525">
            <a:noFill/>
            <a:miter lim="800000"/>
            <a:headEnd/>
            <a:tailEnd/>
          </a:ln>
          <a:effectLst/>
        </p:spPr>
        <p:txBody>
          <a:bodyPr>
            <a:spAutoFit/>
          </a:bodyPr>
          <a:lstStyle/>
          <a:p>
            <a:pPr algn="ctr"/>
            <a:r>
              <a:rPr lang="en-US" dirty="0">
                <a:solidFill>
                  <a:schemeClr val="tx2"/>
                </a:solidFill>
              </a:rPr>
              <a:t>Fred Stern, Tao Xing, Jun </a:t>
            </a:r>
            <a:r>
              <a:rPr lang="en-US" dirty="0" err="1">
                <a:solidFill>
                  <a:schemeClr val="tx2"/>
                </a:solidFill>
              </a:rPr>
              <a:t>Shao</a:t>
            </a:r>
            <a:r>
              <a:rPr lang="en-US" dirty="0">
                <a:solidFill>
                  <a:schemeClr val="tx2"/>
                </a:solidFill>
              </a:rPr>
              <a:t>, </a:t>
            </a:r>
            <a:r>
              <a:rPr lang="en-US" dirty="0" err="1">
                <a:solidFill>
                  <a:schemeClr val="tx2"/>
                </a:solidFill>
              </a:rPr>
              <a:t>Surajeet</a:t>
            </a:r>
            <a:r>
              <a:rPr lang="en-US" dirty="0">
                <a:solidFill>
                  <a:schemeClr val="tx2"/>
                </a:solidFill>
              </a:rPr>
              <a:t> Ghosh </a:t>
            </a:r>
          </a:p>
          <a:p>
            <a:pPr algn="ctr"/>
            <a:endParaRPr lang="en-US" sz="2000" dirty="0">
              <a:solidFill>
                <a:schemeClr val="tx2"/>
              </a:solidFill>
            </a:endParaRPr>
          </a:p>
          <a:p>
            <a:pPr algn="ctr"/>
            <a:r>
              <a:rPr lang="en-US" sz="2000" dirty="0" smtClean="0">
                <a:solidFill>
                  <a:schemeClr val="tx2"/>
                </a:solidFill>
              </a:rPr>
              <a:t>8/29/2008</a:t>
            </a:r>
            <a:endParaRPr lang="en-US" sz="2000" dirty="0">
              <a:solidFill>
                <a:schemeClr val="tx2"/>
              </a:solidFill>
            </a:endParaRPr>
          </a:p>
          <a:p>
            <a:pPr algn="ctr"/>
            <a:endParaRPr lang="en-US" sz="2000" dirty="0">
              <a:solidFill>
                <a:schemeClr val="tx2"/>
              </a:solidFill>
            </a:endParaRPr>
          </a:p>
        </p:txBody>
      </p:sp>
      <p:pic>
        <p:nvPicPr>
          <p:cNvPr id="126991" name="vortex3d.mpg">
            <a:hlinkClick r:id="" action="ppaction://media"/>
          </p:cNvPr>
          <p:cNvPicPr>
            <a:picLocks noGrp="1" noRot="1" noChangeAspect="1" noChangeArrowheads="1"/>
          </p:cNvPicPr>
          <p:nvPr>
            <p:ph sz="half" idx="2"/>
            <a:videoFile r:link="rId2"/>
          </p:nvPr>
        </p:nvPicPr>
        <p:blipFill>
          <a:blip r:embed="rId7"/>
          <a:srcRect/>
          <a:stretch>
            <a:fillRect/>
          </a:stretch>
        </p:blipFill>
        <p:spPr>
          <a:xfrm>
            <a:off x="6172200" y="3124200"/>
            <a:ext cx="2819400" cy="2214563"/>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1269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26991"/>
                </p:tgtEl>
              </p:cMediaNode>
            </p:video>
            <p:seq concurrent="1" nextAc="seek">
              <p:cTn id="8" restart="whenNotActive" fill="hold" evtFilter="cancelBubble" nodeType="interactiveSeq">
                <p:stCondLst>
                  <p:cond evt="onClick" delay="0">
                    <p:tgtEl>
                      <p:spTgt spid="12699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6991"/>
                                        </p:tgtEl>
                                      </p:cBhvr>
                                    </p:cmd>
                                  </p:childTnLst>
                                </p:cTn>
                              </p:par>
                            </p:childTnLst>
                          </p:cTn>
                        </p:par>
                      </p:childTnLst>
                    </p:cTn>
                  </p:par>
                </p:childTnLst>
              </p:cTn>
              <p:nextCondLst>
                <p:cond evt="onClick" delay="0">
                  <p:tgtEl>
                    <p:spTgt spid="12699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0"/>
          </p:nvPr>
        </p:nvSpPr>
        <p:spPr/>
        <p:txBody>
          <a:bodyPr/>
          <a:lstStyle/>
          <a:p>
            <a:r>
              <a:rPr lang="en-US"/>
              <a:t>57:020 Fluid Mechanics</a:t>
            </a:r>
          </a:p>
        </p:txBody>
      </p:sp>
      <p:sp>
        <p:nvSpPr>
          <p:cNvPr id="5" name="Slide Number Placeholder 6"/>
          <p:cNvSpPr>
            <a:spLocks noGrp="1"/>
          </p:cNvSpPr>
          <p:nvPr>
            <p:ph type="sldNum" sz="quarter" idx="11"/>
          </p:nvPr>
        </p:nvSpPr>
        <p:spPr/>
        <p:txBody>
          <a:bodyPr/>
          <a:lstStyle/>
          <a:p>
            <a:fld id="{199E01D5-F777-4EDB-9C6C-48C0A41A9C93}" type="slidenum">
              <a:rPr lang="en-US"/>
              <a:pPr/>
              <a:t>10</a:t>
            </a:fld>
            <a:endParaRPr lang="en-US"/>
          </a:p>
        </p:txBody>
      </p:sp>
      <p:sp>
        <p:nvSpPr>
          <p:cNvPr id="103426" name="Rectangle 2"/>
          <p:cNvSpPr>
            <a:spLocks noGrp="1" noChangeArrowheads="1"/>
          </p:cNvSpPr>
          <p:nvPr>
            <p:ph type="title"/>
          </p:nvPr>
        </p:nvSpPr>
        <p:spPr>
          <a:xfrm>
            <a:off x="838200" y="304800"/>
            <a:ext cx="7772400" cy="609600"/>
          </a:xfrm>
        </p:spPr>
        <p:txBody>
          <a:bodyPr/>
          <a:lstStyle/>
          <a:p>
            <a:r>
              <a:rPr lang="en-US" sz="3200"/>
              <a:t>Fluids Engineering </a:t>
            </a:r>
          </a:p>
        </p:txBody>
      </p:sp>
      <p:pic>
        <p:nvPicPr>
          <p:cNvPr id="103486" name="Picture 62"/>
          <p:cNvPicPr>
            <a:picLocks noChangeAspect="1" noChangeArrowheads="1"/>
          </p:cNvPicPr>
          <p:nvPr/>
        </p:nvPicPr>
        <p:blipFill>
          <a:blip r:embed="rId2"/>
          <a:srcRect l="14783" t="29832" r="11848" b="13802"/>
          <a:stretch>
            <a:fillRect/>
          </a:stretch>
        </p:blipFill>
        <p:spPr bwMode="auto">
          <a:xfrm>
            <a:off x="609600" y="1066800"/>
            <a:ext cx="7772400" cy="4656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B03655FF-B8CB-4F14-A828-601282677262}" type="slidenum">
              <a:rPr lang="en-US"/>
              <a:pPr/>
              <a:t>11</a:t>
            </a:fld>
            <a:endParaRPr lang="en-US"/>
          </a:p>
        </p:txBody>
      </p:sp>
      <p:sp>
        <p:nvSpPr>
          <p:cNvPr id="104459" name="Rectangle 11"/>
          <p:cNvSpPr>
            <a:spLocks noGrp="1" noChangeArrowheads="1"/>
          </p:cNvSpPr>
          <p:nvPr>
            <p:ph type="title"/>
          </p:nvPr>
        </p:nvSpPr>
        <p:spPr>
          <a:xfrm>
            <a:off x="762000" y="381000"/>
            <a:ext cx="7793038" cy="762000"/>
          </a:xfrm>
          <a:noFill/>
          <a:ln/>
        </p:spPr>
        <p:txBody>
          <a:bodyPr/>
          <a:lstStyle/>
          <a:p>
            <a:r>
              <a:rPr lang="en-US"/>
              <a:t>Analytical Fluid Dynamics</a:t>
            </a:r>
          </a:p>
        </p:txBody>
      </p:sp>
      <p:sp>
        <p:nvSpPr>
          <p:cNvPr id="104460" name="Rectangle 12"/>
          <p:cNvSpPr>
            <a:spLocks noGrp="1" noChangeArrowheads="1"/>
          </p:cNvSpPr>
          <p:nvPr>
            <p:ph type="body" idx="1"/>
          </p:nvPr>
        </p:nvSpPr>
        <p:spPr>
          <a:xfrm>
            <a:off x="609600" y="1371600"/>
            <a:ext cx="8229600" cy="4495800"/>
          </a:xfrm>
          <a:noFill/>
          <a:ln/>
        </p:spPr>
        <p:txBody>
          <a:bodyPr/>
          <a:lstStyle/>
          <a:p>
            <a:pPr marL="533400" indent="-533400">
              <a:lnSpc>
                <a:spcPct val="90000"/>
              </a:lnSpc>
            </a:pPr>
            <a:r>
              <a:rPr lang="en-US"/>
              <a:t>The theory of mathematical physics problem formulation</a:t>
            </a:r>
          </a:p>
          <a:p>
            <a:pPr marL="533400" indent="-533400">
              <a:lnSpc>
                <a:spcPct val="90000"/>
              </a:lnSpc>
            </a:pPr>
            <a:r>
              <a:rPr lang="en-US"/>
              <a:t>Control volume &amp; differential analysis</a:t>
            </a:r>
          </a:p>
          <a:p>
            <a:pPr marL="533400" indent="-533400">
              <a:lnSpc>
                <a:spcPct val="90000"/>
              </a:lnSpc>
            </a:pPr>
            <a:r>
              <a:rPr lang="en-US"/>
              <a:t>Exact solutions only exist for simple geometry and conditions</a:t>
            </a:r>
          </a:p>
          <a:p>
            <a:pPr marL="533400" indent="-533400">
              <a:lnSpc>
                <a:spcPct val="90000"/>
              </a:lnSpc>
            </a:pPr>
            <a:r>
              <a:rPr lang="en-US"/>
              <a:t>Approximate solutions for practical applications</a:t>
            </a:r>
          </a:p>
          <a:p>
            <a:pPr marL="914400" lvl="1" indent="-457200">
              <a:lnSpc>
                <a:spcPct val="90000"/>
              </a:lnSpc>
            </a:pPr>
            <a:r>
              <a:rPr lang="en-US"/>
              <a:t>Linear</a:t>
            </a:r>
          </a:p>
          <a:p>
            <a:pPr marL="914400" lvl="1" indent="-457200">
              <a:lnSpc>
                <a:spcPct val="90000"/>
              </a:lnSpc>
            </a:pPr>
            <a:r>
              <a:rPr lang="en-US"/>
              <a:t>Empirical relations using EFD data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57:020 Fluid Mechanics</a:t>
            </a:r>
          </a:p>
        </p:txBody>
      </p:sp>
      <p:sp>
        <p:nvSpPr>
          <p:cNvPr id="5" name="Slide Number Placeholder 2"/>
          <p:cNvSpPr>
            <a:spLocks noGrp="1"/>
          </p:cNvSpPr>
          <p:nvPr>
            <p:ph type="sldNum" sz="quarter" idx="11"/>
          </p:nvPr>
        </p:nvSpPr>
        <p:spPr/>
        <p:txBody>
          <a:bodyPr/>
          <a:lstStyle/>
          <a:p>
            <a:fld id="{21641EA8-F904-4D42-94D3-17CBABF228FF}" type="slidenum">
              <a:rPr lang="en-US"/>
              <a:pPr/>
              <a:t>12</a:t>
            </a:fld>
            <a:endParaRPr lang="en-US"/>
          </a:p>
        </p:txBody>
      </p:sp>
      <p:sp>
        <p:nvSpPr>
          <p:cNvPr id="162820" name="Rectangle 4"/>
          <p:cNvSpPr>
            <a:spLocks noChangeArrowheads="1"/>
          </p:cNvSpPr>
          <p:nvPr/>
        </p:nvSpPr>
        <p:spPr bwMode="auto">
          <a:xfrm>
            <a:off x="685800" y="457200"/>
            <a:ext cx="7793038" cy="68580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Analytical Fluid Dynamics</a:t>
            </a:r>
          </a:p>
        </p:txBody>
      </p:sp>
      <p:sp>
        <p:nvSpPr>
          <p:cNvPr id="162821" name="Rectangle 5"/>
          <p:cNvSpPr>
            <a:spLocks noChangeArrowheads="1"/>
          </p:cNvSpPr>
          <p:nvPr/>
        </p:nvSpPr>
        <p:spPr bwMode="auto">
          <a:xfrm>
            <a:off x="609600" y="1371600"/>
            <a:ext cx="7772400" cy="4114800"/>
          </a:xfrm>
          <a:prstGeom prst="rect">
            <a:avLst/>
          </a:prstGeom>
          <a:noFill/>
          <a:ln w="9525">
            <a:noFill/>
            <a:miter lim="800000"/>
            <a:headEnd/>
            <a:tailEnd/>
          </a:ln>
          <a:effectLst/>
        </p:spPr>
        <p:txBody>
          <a:bodyPr/>
          <a:lstStyle/>
          <a:p>
            <a:pPr marL="533400" indent="-533400" algn="l">
              <a:spcBef>
                <a:spcPct val="20000"/>
              </a:spcBef>
              <a:buClr>
                <a:schemeClr val="tx2"/>
              </a:buClr>
              <a:buFontTx/>
              <a:buChar char="•"/>
            </a:pPr>
            <a:r>
              <a:rPr lang="en-US" sz="2800">
                <a:latin typeface="Tahoma" pitchFamily="34" charset="0"/>
              </a:rPr>
              <a:t>Lecture Part of Fluid Class</a:t>
            </a:r>
          </a:p>
          <a:p>
            <a:pPr marL="914400" lvl="1" indent="-457200" algn="l">
              <a:spcBef>
                <a:spcPct val="20000"/>
              </a:spcBef>
              <a:buClr>
                <a:srgbClr val="0000FF"/>
              </a:buClr>
              <a:buFontTx/>
              <a:buChar char="•"/>
            </a:pPr>
            <a:r>
              <a:rPr lang="en-US">
                <a:latin typeface="Tahoma" pitchFamily="34" charset="0"/>
              </a:rPr>
              <a:t>Definition and fluids properties</a:t>
            </a:r>
          </a:p>
          <a:p>
            <a:pPr marL="914400" lvl="1" indent="-457200" algn="l">
              <a:spcBef>
                <a:spcPct val="20000"/>
              </a:spcBef>
              <a:buClr>
                <a:srgbClr val="0000FF"/>
              </a:buClr>
              <a:buFontTx/>
              <a:buChar char="•"/>
            </a:pPr>
            <a:r>
              <a:rPr lang="en-US">
                <a:latin typeface="Tahoma" pitchFamily="34" charset="0"/>
              </a:rPr>
              <a:t>Fluid statics</a:t>
            </a:r>
          </a:p>
          <a:p>
            <a:pPr marL="914400" lvl="1" indent="-457200" algn="l">
              <a:spcBef>
                <a:spcPct val="20000"/>
              </a:spcBef>
              <a:buClr>
                <a:srgbClr val="0000FF"/>
              </a:buClr>
              <a:buFontTx/>
              <a:buChar char="•"/>
            </a:pPr>
            <a:r>
              <a:rPr lang="en-US">
                <a:latin typeface="Tahoma" pitchFamily="34" charset="0"/>
              </a:rPr>
              <a:t>Fluids in motion</a:t>
            </a:r>
          </a:p>
          <a:p>
            <a:pPr marL="914400" lvl="1" indent="-457200" algn="l">
              <a:spcBef>
                <a:spcPct val="20000"/>
              </a:spcBef>
              <a:buClr>
                <a:srgbClr val="0000FF"/>
              </a:buClr>
              <a:buFontTx/>
              <a:buChar char="•"/>
            </a:pPr>
            <a:r>
              <a:rPr lang="en-US">
                <a:latin typeface="Tahoma" pitchFamily="34" charset="0"/>
              </a:rPr>
              <a:t>Continuity, momentum, and energy principles</a:t>
            </a:r>
          </a:p>
          <a:p>
            <a:pPr marL="914400" lvl="1" indent="-457200" algn="l">
              <a:spcBef>
                <a:spcPct val="20000"/>
              </a:spcBef>
              <a:buClr>
                <a:srgbClr val="0000FF"/>
              </a:buClr>
              <a:buFontTx/>
              <a:buChar char="•"/>
            </a:pPr>
            <a:r>
              <a:rPr lang="en-US">
                <a:latin typeface="Tahoma" pitchFamily="34" charset="0"/>
              </a:rPr>
              <a:t>Dimensional analysis and similitude</a:t>
            </a:r>
          </a:p>
          <a:p>
            <a:pPr marL="914400" lvl="1" indent="-457200" algn="l">
              <a:spcBef>
                <a:spcPct val="20000"/>
              </a:spcBef>
              <a:buClr>
                <a:srgbClr val="0000FF"/>
              </a:buClr>
              <a:buFontTx/>
              <a:buChar char="•"/>
            </a:pPr>
            <a:r>
              <a:rPr lang="en-US">
                <a:latin typeface="Tahoma" pitchFamily="34" charset="0"/>
              </a:rPr>
              <a:t>Surface resistance</a:t>
            </a:r>
          </a:p>
          <a:p>
            <a:pPr marL="914400" lvl="1" indent="-457200" algn="l">
              <a:spcBef>
                <a:spcPct val="20000"/>
              </a:spcBef>
              <a:buClr>
                <a:srgbClr val="0000FF"/>
              </a:buClr>
              <a:buFontTx/>
              <a:buChar char="•"/>
            </a:pPr>
            <a:r>
              <a:rPr lang="en-US">
                <a:latin typeface="Tahoma" pitchFamily="34" charset="0"/>
              </a:rPr>
              <a:t>Flow in conduits </a:t>
            </a:r>
          </a:p>
          <a:p>
            <a:pPr marL="914400" lvl="1" indent="-457200" algn="l">
              <a:spcBef>
                <a:spcPct val="20000"/>
              </a:spcBef>
              <a:buClr>
                <a:srgbClr val="0000FF"/>
              </a:buClr>
              <a:buFontTx/>
              <a:buChar char="•"/>
            </a:pPr>
            <a:r>
              <a:rPr lang="en-US">
                <a:latin typeface="Tahoma" pitchFamily="34" charset="0"/>
              </a:rPr>
              <a:t>Drag and lift</a:t>
            </a:r>
          </a:p>
          <a:p>
            <a:pPr marL="914400" lvl="1" indent="-457200" algn="l">
              <a:spcBef>
                <a:spcPct val="20000"/>
              </a:spcBef>
              <a:buClr>
                <a:srgbClr val="0000FF"/>
              </a:buClr>
              <a:buFontTx/>
              <a:buChar char="•"/>
            </a:pPr>
            <a:endParaRPr lang="en-US">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a:t>57:020 Fluid Mechanics</a:t>
            </a:r>
          </a:p>
        </p:txBody>
      </p:sp>
      <p:sp>
        <p:nvSpPr>
          <p:cNvPr id="23" name="Slide Number Placeholder 4"/>
          <p:cNvSpPr>
            <a:spLocks noGrp="1"/>
          </p:cNvSpPr>
          <p:nvPr>
            <p:ph type="sldNum" sz="quarter" idx="11"/>
          </p:nvPr>
        </p:nvSpPr>
        <p:spPr/>
        <p:txBody>
          <a:bodyPr/>
          <a:lstStyle/>
          <a:p>
            <a:fld id="{404A2B5D-99DD-48DD-BDBA-9E8DEFE66FFA}" type="slidenum">
              <a:rPr lang="en-US"/>
              <a:pPr/>
              <a:t>13</a:t>
            </a:fld>
            <a:endParaRPr lang="en-US"/>
          </a:p>
        </p:txBody>
      </p:sp>
      <p:sp>
        <p:nvSpPr>
          <p:cNvPr id="105511" name="Rectangle 39"/>
          <p:cNvSpPr>
            <a:spLocks noGrp="1" noChangeArrowheads="1"/>
          </p:cNvSpPr>
          <p:nvPr>
            <p:ph type="title"/>
          </p:nvPr>
        </p:nvSpPr>
        <p:spPr>
          <a:xfrm>
            <a:off x="685800" y="381000"/>
            <a:ext cx="7772400" cy="609600"/>
          </a:xfrm>
          <a:noFill/>
          <a:ln/>
        </p:spPr>
        <p:txBody>
          <a:bodyPr/>
          <a:lstStyle/>
          <a:p>
            <a:r>
              <a:rPr lang="en-US"/>
              <a:t>Analytical Fluid Dynamics</a:t>
            </a:r>
          </a:p>
        </p:txBody>
      </p:sp>
      <p:pic>
        <p:nvPicPr>
          <p:cNvPr id="105513" name="Picture 41" descr="boundary-layer-pipe"/>
          <p:cNvPicPr>
            <a:picLocks noChangeAspect="1" noChangeArrowheads="1"/>
          </p:cNvPicPr>
          <p:nvPr/>
        </p:nvPicPr>
        <p:blipFill>
          <a:blip r:embed="rId3"/>
          <a:srcRect/>
          <a:stretch>
            <a:fillRect/>
          </a:stretch>
        </p:blipFill>
        <p:spPr bwMode="auto">
          <a:xfrm>
            <a:off x="5181600" y="2743200"/>
            <a:ext cx="3657600" cy="2971800"/>
          </a:xfrm>
          <a:prstGeom prst="rect">
            <a:avLst/>
          </a:prstGeom>
          <a:noFill/>
        </p:spPr>
      </p:pic>
      <p:sp>
        <p:nvSpPr>
          <p:cNvPr id="105514" name="Text Box 42"/>
          <p:cNvSpPr txBox="1">
            <a:spLocks noChangeArrowheads="1"/>
          </p:cNvSpPr>
          <p:nvPr/>
        </p:nvSpPr>
        <p:spPr bwMode="auto">
          <a:xfrm>
            <a:off x="6172200" y="2133600"/>
            <a:ext cx="1325563" cy="396875"/>
          </a:xfrm>
          <a:prstGeom prst="rect">
            <a:avLst/>
          </a:prstGeom>
          <a:noFill/>
          <a:ln w="9525">
            <a:noFill/>
            <a:miter lim="800000"/>
            <a:headEnd/>
            <a:tailEnd/>
          </a:ln>
          <a:effectLst/>
        </p:spPr>
        <p:txBody>
          <a:bodyPr wrap="none">
            <a:spAutoFit/>
          </a:bodyPr>
          <a:lstStyle/>
          <a:p>
            <a:pPr algn="l"/>
            <a:r>
              <a:rPr lang="en-US" sz="2000">
                <a:latin typeface="Tahoma" pitchFamily="34" charset="0"/>
              </a:rPr>
              <a:t>Schematic</a:t>
            </a:r>
          </a:p>
        </p:txBody>
      </p:sp>
      <p:sp>
        <p:nvSpPr>
          <p:cNvPr id="105529" name="Rectangle 57"/>
          <p:cNvSpPr>
            <a:spLocks noGrp="1" noChangeArrowheads="1"/>
          </p:cNvSpPr>
          <p:nvPr>
            <p:ph type="body" idx="1"/>
          </p:nvPr>
        </p:nvSpPr>
        <p:spPr>
          <a:xfrm>
            <a:off x="762000" y="1143000"/>
            <a:ext cx="7772400" cy="573088"/>
          </a:xfrm>
          <a:noFill/>
          <a:ln/>
        </p:spPr>
        <p:txBody>
          <a:bodyPr/>
          <a:lstStyle/>
          <a:p>
            <a:r>
              <a:rPr lang="en-US" sz="2800"/>
              <a:t>Example: laminar pipe flow</a:t>
            </a:r>
          </a:p>
        </p:txBody>
      </p:sp>
      <p:sp>
        <p:nvSpPr>
          <p:cNvPr id="105530" name="Text Box 58"/>
          <p:cNvSpPr txBox="1">
            <a:spLocks noChangeArrowheads="1"/>
          </p:cNvSpPr>
          <p:nvPr/>
        </p:nvSpPr>
        <p:spPr bwMode="auto">
          <a:xfrm>
            <a:off x="457200" y="4022725"/>
            <a:ext cx="1912938" cy="396875"/>
          </a:xfrm>
          <a:prstGeom prst="rect">
            <a:avLst/>
          </a:prstGeom>
          <a:noFill/>
          <a:ln w="9525">
            <a:noFill/>
            <a:miter lim="800000"/>
            <a:headEnd/>
            <a:tailEnd/>
          </a:ln>
          <a:effectLst/>
        </p:spPr>
        <p:txBody>
          <a:bodyPr wrap="none">
            <a:spAutoFit/>
          </a:bodyPr>
          <a:lstStyle/>
          <a:p>
            <a:pPr algn="l"/>
            <a:r>
              <a:rPr lang="en-US" sz="2000">
                <a:solidFill>
                  <a:srgbClr val="0000FF"/>
                </a:solidFill>
                <a:latin typeface="Tahoma" pitchFamily="34" charset="0"/>
              </a:rPr>
              <a:t>Exact solution</a:t>
            </a:r>
            <a:r>
              <a:rPr lang="en-US" sz="2000">
                <a:latin typeface="Tahoma" pitchFamily="34" charset="0"/>
              </a:rPr>
              <a:t> :</a:t>
            </a:r>
          </a:p>
        </p:txBody>
      </p:sp>
      <p:graphicFrame>
        <p:nvGraphicFramePr>
          <p:cNvPr id="105531" name="Object 59"/>
          <p:cNvGraphicFramePr>
            <a:graphicFrameLocks noChangeAspect="1"/>
          </p:cNvGraphicFramePr>
          <p:nvPr/>
        </p:nvGraphicFramePr>
        <p:xfrm>
          <a:off x="1371600" y="4343400"/>
          <a:ext cx="2806700" cy="660400"/>
        </p:xfrm>
        <a:graphic>
          <a:graphicData uri="http://schemas.openxmlformats.org/presentationml/2006/ole">
            <p:oleObj spid="_x0000_s105531" name="Equation" r:id="rId4" imgW="2806560" imgH="660240" progId="">
              <p:embed/>
            </p:oleObj>
          </a:graphicData>
        </a:graphic>
      </p:graphicFrame>
      <p:sp>
        <p:nvSpPr>
          <p:cNvPr id="105532" name="Text Box 60"/>
          <p:cNvSpPr txBox="1">
            <a:spLocks noChangeArrowheads="1"/>
          </p:cNvSpPr>
          <p:nvPr/>
        </p:nvSpPr>
        <p:spPr bwMode="auto">
          <a:xfrm>
            <a:off x="460375" y="5222875"/>
            <a:ext cx="1825625" cy="396875"/>
          </a:xfrm>
          <a:prstGeom prst="rect">
            <a:avLst/>
          </a:prstGeom>
          <a:noFill/>
          <a:ln w="9525">
            <a:noFill/>
            <a:miter lim="800000"/>
            <a:headEnd/>
            <a:tailEnd/>
          </a:ln>
          <a:effectLst/>
        </p:spPr>
        <p:txBody>
          <a:bodyPr wrap="none">
            <a:spAutoFit/>
          </a:bodyPr>
          <a:lstStyle/>
          <a:p>
            <a:pPr algn="l"/>
            <a:r>
              <a:rPr lang="en-US" sz="2000">
                <a:latin typeface="Tahoma" pitchFamily="34" charset="0"/>
              </a:rPr>
              <a:t>Friction factor:</a:t>
            </a:r>
          </a:p>
        </p:txBody>
      </p:sp>
      <p:graphicFrame>
        <p:nvGraphicFramePr>
          <p:cNvPr id="105533" name="Object 61"/>
          <p:cNvGraphicFramePr>
            <a:graphicFrameLocks noChangeAspect="1"/>
          </p:cNvGraphicFramePr>
          <p:nvPr/>
        </p:nvGraphicFramePr>
        <p:xfrm>
          <a:off x="2273300" y="4857750"/>
          <a:ext cx="2298700" cy="933450"/>
        </p:xfrm>
        <a:graphic>
          <a:graphicData uri="http://schemas.openxmlformats.org/presentationml/2006/ole">
            <p:oleObj spid="_x0000_s105533" name="Equation" r:id="rId5" imgW="2755800" imgH="1117440" progId="">
              <p:embed/>
            </p:oleObj>
          </a:graphicData>
        </a:graphic>
      </p:graphicFrame>
      <p:sp>
        <p:nvSpPr>
          <p:cNvPr id="105534" name="Text Box 62"/>
          <p:cNvSpPr txBox="1">
            <a:spLocks noChangeArrowheads="1"/>
          </p:cNvSpPr>
          <p:nvPr/>
        </p:nvSpPr>
        <p:spPr bwMode="auto">
          <a:xfrm>
            <a:off x="457200" y="1600200"/>
            <a:ext cx="4899025" cy="1616075"/>
          </a:xfrm>
          <a:prstGeom prst="rect">
            <a:avLst/>
          </a:prstGeom>
          <a:noFill/>
          <a:ln w="9525">
            <a:noFill/>
            <a:miter lim="800000"/>
            <a:headEnd/>
            <a:tailEnd/>
          </a:ln>
          <a:effectLst/>
        </p:spPr>
        <p:txBody>
          <a:bodyPr>
            <a:spAutoFit/>
          </a:bodyPr>
          <a:lstStyle/>
          <a:p>
            <a:pPr algn="l"/>
            <a:r>
              <a:rPr lang="en-US" sz="2000">
                <a:solidFill>
                  <a:srgbClr val="FF3300"/>
                </a:solidFill>
                <a:latin typeface="Tahoma" pitchFamily="34" charset="0"/>
              </a:rPr>
              <a:t>Assumptions: </a:t>
            </a:r>
            <a:r>
              <a:rPr lang="en-US" sz="2000">
                <a:latin typeface="Tahoma" pitchFamily="34" charset="0"/>
              </a:rPr>
              <a:t>Fully developed, Low </a:t>
            </a:r>
          </a:p>
          <a:p>
            <a:pPr algn="l"/>
            <a:r>
              <a:rPr lang="en-US" sz="2000">
                <a:solidFill>
                  <a:srgbClr val="FF3300"/>
                </a:solidFill>
                <a:latin typeface="Tahoma" pitchFamily="34" charset="0"/>
              </a:rPr>
              <a:t>Approach</a:t>
            </a:r>
            <a:r>
              <a:rPr lang="en-US" sz="2000">
                <a:latin typeface="Tahoma" pitchFamily="34" charset="0"/>
              </a:rPr>
              <a:t>: Simplify momentum equation,  integrate, apply boundary conditions to determine integration constants and use energy equation to calculate head loss</a:t>
            </a:r>
            <a:endParaRPr lang="en-US" sz="2000">
              <a:solidFill>
                <a:srgbClr val="FF3300"/>
              </a:solidFill>
              <a:latin typeface="Tahoma" pitchFamily="34" charset="0"/>
            </a:endParaRPr>
          </a:p>
        </p:txBody>
      </p:sp>
      <p:graphicFrame>
        <p:nvGraphicFramePr>
          <p:cNvPr id="105535" name="Object 63"/>
          <p:cNvGraphicFramePr>
            <a:graphicFrameLocks noChangeAspect="1"/>
          </p:cNvGraphicFramePr>
          <p:nvPr/>
        </p:nvGraphicFramePr>
        <p:xfrm>
          <a:off x="1143000" y="3429000"/>
          <a:ext cx="3263900" cy="711200"/>
        </p:xfrm>
        <a:graphic>
          <a:graphicData uri="http://schemas.openxmlformats.org/presentationml/2006/ole">
            <p:oleObj spid="_x0000_s105535" name="Equation" r:id="rId6" imgW="1968480" imgH="482400" progId="Equation.3">
              <p:embed/>
            </p:oleObj>
          </a:graphicData>
        </a:graphic>
      </p:graphicFrame>
      <p:sp>
        <p:nvSpPr>
          <p:cNvPr id="105536" name="Text Box 64"/>
          <p:cNvSpPr txBox="1">
            <a:spLocks noChangeArrowheads="1"/>
          </p:cNvSpPr>
          <p:nvPr/>
        </p:nvSpPr>
        <p:spPr bwMode="auto">
          <a:xfrm>
            <a:off x="457200" y="5943600"/>
            <a:ext cx="1354138" cy="396875"/>
          </a:xfrm>
          <a:prstGeom prst="rect">
            <a:avLst/>
          </a:prstGeom>
          <a:noFill/>
          <a:ln w="9525">
            <a:noFill/>
            <a:miter lim="800000"/>
            <a:headEnd/>
            <a:tailEnd/>
          </a:ln>
          <a:effectLst/>
        </p:spPr>
        <p:txBody>
          <a:bodyPr wrap="none">
            <a:spAutoFit/>
          </a:bodyPr>
          <a:lstStyle/>
          <a:p>
            <a:pPr algn="l"/>
            <a:r>
              <a:rPr lang="en-US" sz="2000">
                <a:latin typeface="Tahoma" pitchFamily="34" charset="0"/>
              </a:rPr>
              <a:t>Head loss:</a:t>
            </a:r>
          </a:p>
        </p:txBody>
      </p:sp>
      <p:graphicFrame>
        <p:nvGraphicFramePr>
          <p:cNvPr id="105537" name="Object 65"/>
          <p:cNvGraphicFramePr>
            <a:graphicFrameLocks noChangeAspect="1"/>
          </p:cNvGraphicFramePr>
          <p:nvPr/>
        </p:nvGraphicFramePr>
        <p:xfrm>
          <a:off x="1778000" y="5791200"/>
          <a:ext cx="2184400" cy="660400"/>
        </p:xfrm>
        <a:graphic>
          <a:graphicData uri="http://schemas.openxmlformats.org/presentationml/2006/ole">
            <p:oleObj spid="_x0000_s105537" name="Equation" r:id="rId7" imgW="2184120" imgH="660240" progId="">
              <p:embed/>
            </p:oleObj>
          </a:graphicData>
        </a:graphic>
      </p:graphicFrame>
      <p:graphicFrame>
        <p:nvGraphicFramePr>
          <p:cNvPr id="105538" name="Object 66"/>
          <p:cNvGraphicFramePr>
            <a:graphicFrameLocks noChangeAspect="1"/>
          </p:cNvGraphicFramePr>
          <p:nvPr/>
        </p:nvGraphicFramePr>
        <p:xfrm>
          <a:off x="4305300" y="5778500"/>
          <a:ext cx="2400300" cy="698500"/>
        </p:xfrm>
        <a:graphic>
          <a:graphicData uri="http://schemas.openxmlformats.org/presentationml/2006/ole">
            <p:oleObj spid="_x0000_s105538" name="Equation" r:id="rId8" imgW="2400120" imgH="698400" progId="">
              <p:embed/>
            </p:oleObj>
          </a:graphicData>
        </a:graphic>
      </p:graphicFrame>
      <p:graphicFrame>
        <p:nvGraphicFramePr>
          <p:cNvPr id="105539" name="Object 67"/>
          <p:cNvGraphicFramePr>
            <a:graphicFrameLocks noChangeAspect="1"/>
          </p:cNvGraphicFramePr>
          <p:nvPr/>
        </p:nvGraphicFramePr>
        <p:xfrm>
          <a:off x="4533900" y="1555750"/>
          <a:ext cx="1638300" cy="596900"/>
        </p:xfrm>
        <a:graphic>
          <a:graphicData uri="http://schemas.openxmlformats.org/presentationml/2006/ole">
            <p:oleObj spid="_x0000_s105539" name="Equation" r:id="rId9" imgW="1638000" imgH="596880" progId="">
              <p:embed/>
            </p:oleObj>
          </a:graphicData>
        </a:graphic>
      </p:graphicFrame>
      <p:sp>
        <p:nvSpPr>
          <p:cNvPr id="105540" name="Text Box 68"/>
          <p:cNvSpPr txBox="1">
            <a:spLocks noChangeArrowheads="1"/>
          </p:cNvSpPr>
          <p:nvPr/>
        </p:nvSpPr>
        <p:spPr bwMode="auto">
          <a:xfrm>
            <a:off x="1600200" y="3367088"/>
            <a:ext cx="298450" cy="366712"/>
          </a:xfrm>
          <a:prstGeom prst="rect">
            <a:avLst/>
          </a:prstGeom>
          <a:noFill/>
          <a:ln w="9525">
            <a:noFill/>
            <a:miter lim="800000"/>
            <a:headEnd/>
            <a:tailEnd/>
          </a:ln>
          <a:effectLst/>
        </p:spPr>
        <p:txBody>
          <a:bodyPr wrap="none">
            <a:spAutoFit/>
          </a:bodyPr>
          <a:lstStyle/>
          <a:p>
            <a:pPr algn="l"/>
            <a:r>
              <a:rPr lang="en-US" sz="1800"/>
              <a:t>0</a:t>
            </a:r>
          </a:p>
        </p:txBody>
      </p:sp>
      <p:sp>
        <p:nvSpPr>
          <p:cNvPr id="105541" name="Line 69"/>
          <p:cNvSpPr>
            <a:spLocks noChangeShapeType="1"/>
          </p:cNvSpPr>
          <p:nvPr/>
        </p:nvSpPr>
        <p:spPr bwMode="auto">
          <a:xfrm flipV="1">
            <a:off x="990600" y="3581400"/>
            <a:ext cx="685800" cy="533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5542" name="Text Box 70"/>
          <p:cNvSpPr txBox="1">
            <a:spLocks noChangeArrowheads="1"/>
          </p:cNvSpPr>
          <p:nvPr/>
        </p:nvSpPr>
        <p:spPr bwMode="auto">
          <a:xfrm>
            <a:off x="3130550" y="3200400"/>
            <a:ext cx="298450" cy="366713"/>
          </a:xfrm>
          <a:prstGeom prst="rect">
            <a:avLst/>
          </a:prstGeom>
          <a:noFill/>
          <a:ln w="9525">
            <a:noFill/>
            <a:miter lim="800000"/>
            <a:headEnd/>
            <a:tailEnd/>
          </a:ln>
          <a:effectLst/>
        </p:spPr>
        <p:txBody>
          <a:bodyPr wrap="none">
            <a:spAutoFit/>
          </a:bodyPr>
          <a:lstStyle/>
          <a:p>
            <a:pPr algn="l"/>
            <a:r>
              <a:rPr lang="en-US" sz="1800"/>
              <a:t>0</a:t>
            </a:r>
          </a:p>
        </p:txBody>
      </p:sp>
      <p:sp>
        <p:nvSpPr>
          <p:cNvPr id="105543" name="Line 71"/>
          <p:cNvSpPr>
            <a:spLocks noChangeShapeType="1"/>
          </p:cNvSpPr>
          <p:nvPr/>
        </p:nvSpPr>
        <p:spPr bwMode="auto">
          <a:xfrm flipV="1">
            <a:off x="2667000" y="3429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05544" name="Text Box 72"/>
          <p:cNvSpPr txBox="1">
            <a:spLocks noChangeArrowheads="1"/>
          </p:cNvSpPr>
          <p:nvPr/>
        </p:nvSpPr>
        <p:spPr bwMode="auto">
          <a:xfrm>
            <a:off x="4425950" y="3352800"/>
            <a:ext cx="298450" cy="366713"/>
          </a:xfrm>
          <a:prstGeom prst="rect">
            <a:avLst/>
          </a:prstGeom>
          <a:noFill/>
          <a:ln w="9525">
            <a:noFill/>
            <a:miter lim="800000"/>
            <a:headEnd/>
            <a:tailEnd/>
          </a:ln>
          <a:effectLst/>
        </p:spPr>
        <p:txBody>
          <a:bodyPr wrap="none">
            <a:spAutoFit/>
          </a:bodyPr>
          <a:lstStyle/>
          <a:p>
            <a:pPr algn="l"/>
            <a:r>
              <a:rPr lang="en-US" sz="1800"/>
              <a:t>0</a:t>
            </a:r>
          </a:p>
        </p:txBody>
      </p:sp>
      <p:sp>
        <p:nvSpPr>
          <p:cNvPr id="105545" name="Line 73"/>
          <p:cNvSpPr>
            <a:spLocks noChangeShapeType="1"/>
          </p:cNvSpPr>
          <p:nvPr/>
        </p:nvSpPr>
        <p:spPr bwMode="auto">
          <a:xfrm flipV="1">
            <a:off x="3962400" y="3581400"/>
            <a:ext cx="533400" cy="457200"/>
          </a:xfrm>
          <a:prstGeom prst="line">
            <a:avLst/>
          </a:prstGeom>
          <a:noFill/>
          <a:ln w="9525">
            <a:solidFill>
              <a:schemeClr val="tx1"/>
            </a:solidFill>
            <a:miter lim="800000"/>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1"/>
          <p:cNvSpPr>
            <a:spLocks noGrp="1"/>
          </p:cNvSpPr>
          <p:nvPr>
            <p:ph type="ftr" sz="quarter" idx="10"/>
          </p:nvPr>
        </p:nvSpPr>
        <p:spPr/>
        <p:txBody>
          <a:bodyPr/>
          <a:lstStyle/>
          <a:p>
            <a:r>
              <a:rPr lang="en-US"/>
              <a:t>57:020 Fluid Mechanics</a:t>
            </a:r>
          </a:p>
        </p:txBody>
      </p:sp>
      <p:sp>
        <p:nvSpPr>
          <p:cNvPr id="24" name="Slide Number Placeholder 2"/>
          <p:cNvSpPr>
            <a:spLocks noGrp="1"/>
          </p:cNvSpPr>
          <p:nvPr>
            <p:ph type="sldNum" sz="quarter" idx="11"/>
          </p:nvPr>
        </p:nvSpPr>
        <p:spPr/>
        <p:txBody>
          <a:bodyPr/>
          <a:lstStyle/>
          <a:p>
            <a:fld id="{7DA4A436-7050-4EC2-8D2D-FFD23579210D}" type="slidenum">
              <a:rPr lang="en-US"/>
              <a:pPr/>
              <a:t>14</a:t>
            </a:fld>
            <a:endParaRPr lang="en-US"/>
          </a:p>
        </p:txBody>
      </p:sp>
      <p:sp>
        <p:nvSpPr>
          <p:cNvPr id="161794" name="Rectangle 2"/>
          <p:cNvSpPr>
            <a:spLocks noChangeArrowheads="1"/>
          </p:cNvSpPr>
          <p:nvPr/>
        </p:nvSpPr>
        <p:spPr bwMode="auto">
          <a:xfrm>
            <a:off x="685800" y="228600"/>
            <a:ext cx="7772400" cy="6921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Analytical Fluid Dynamics</a:t>
            </a:r>
          </a:p>
        </p:txBody>
      </p:sp>
      <p:sp>
        <p:nvSpPr>
          <p:cNvPr id="161795" name="Rectangle 3"/>
          <p:cNvSpPr>
            <a:spLocks noChangeArrowheads="1"/>
          </p:cNvSpPr>
          <p:nvPr/>
        </p:nvSpPr>
        <p:spPr bwMode="auto">
          <a:xfrm>
            <a:off x="685800" y="914400"/>
            <a:ext cx="7772400" cy="609600"/>
          </a:xfrm>
          <a:prstGeom prst="rect">
            <a:avLst/>
          </a:prstGeom>
          <a:noFill/>
          <a:ln w="9525">
            <a:noFill/>
            <a:miter lim="800000"/>
            <a:headEnd/>
            <a:tailEnd/>
          </a:ln>
          <a:effectLst/>
        </p:spPr>
        <p:txBody>
          <a:bodyPr/>
          <a:lstStyle/>
          <a:p>
            <a:pPr marL="342900" indent="-342900" algn="l">
              <a:spcBef>
                <a:spcPct val="20000"/>
              </a:spcBef>
              <a:buClr>
                <a:schemeClr val="tx2"/>
              </a:buClr>
              <a:buFontTx/>
              <a:buChar char="•"/>
            </a:pPr>
            <a:r>
              <a:rPr lang="en-US">
                <a:latin typeface="Tahoma" pitchFamily="34" charset="0"/>
              </a:rPr>
              <a:t>Example: turbulent flow in smooth pipe(             )</a:t>
            </a:r>
          </a:p>
        </p:txBody>
      </p:sp>
      <p:pic>
        <p:nvPicPr>
          <p:cNvPr id="161796" name="Picture 4" descr="paste_velocity_profile"/>
          <p:cNvPicPr>
            <a:picLocks noChangeAspect="1" noChangeArrowheads="1"/>
          </p:cNvPicPr>
          <p:nvPr/>
        </p:nvPicPr>
        <p:blipFill>
          <a:blip r:embed="rId3"/>
          <a:srcRect/>
          <a:stretch>
            <a:fillRect/>
          </a:stretch>
        </p:blipFill>
        <p:spPr bwMode="auto">
          <a:xfrm>
            <a:off x="6248400" y="1524000"/>
            <a:ext cx="2754313" cy="1611313"/>
          </a:xfrm>
          <a:prstGeom prst="rect">
            <a:avLst/>
          </a:prstGeom>
          <a:noFill/>
        </p:spPr>
      </p:pic>
      <p:graphicFrame>
        <p:nvGraphicFramePr>
          <p:cNvPr id="161810" name="Object 18"/>
          <p:cNvGraphicFramePr>
            <a:graphicFrameLocks noChangeAspect="1"/>
          </p:cNvGraphicFramePr>
          <p:nvPr/>
        </p:nvGraphicFramePr>
        <p:xfrm>
          <a:off x="2209800" y="2667000"/>
          <a:ext cx="1066800" cy="347663"/>
        </p:xfrm>
        <a:graphic>
          <a:graphicData uri="http://schemas.openxmlformats.org/presentationml/2006/ole">
            <p:oleObj spid="_x0000_s161810" name="Equation" r:id="rId4" imgW="1244520" imgH="406080" progId="">
              <p:embed/>
            </p:oleObj>
          </a:graphicData>
        </a:graphic>
      </p:graphicFrame>
      <p:graphicFrame>
        <p:nvGraphicFramePr>
          <p:cNvPr id="161811" name="Object 19"/>
          <p:cNvGraphicFramePr>
            <a:graphicFrameLocks noChangeAspect="1"/>
          </p:cNvGraphicFramePr>
          <p:nvPr/>
        </p:nvGraphicFramePr>
        <p:xfrm>
          <a:off x="1066800" y="3427413"/>
          <a:ext cx="1371600" cy="500062"/>
        </p:xfrm>
        <a:graphic>
          <a:graphicData uri="http://schemas.openxmlformats.org/presentationml/2006/ole">
            <p:oleObj spid="_x0000_s161811" name="Equation" r:id="rId5" imgW="2057400" imgH="749160" progId="">
              <p:embed/>
            </p:oleObj>
          </a:graphicData>
        </a:graphic>
      </p:graphicFrame>
      <p:graphicFrame>
        <p:nvGraphicFramePr>
          <p:cNvPr id="161812" name="Object 20"/>
          <p:cNvGraphicFramePr>
            <a:graphicFrameLocks noChangeAspect="1"/>
          </p:cNvGraphicFramePr>
          <p:nvPr/>
        </p:nvGraphicFramePr>
        <p:xfrm>
          <a:off x="3200400" y="3556000"/>
          <a:ext cx="1143000" cy="285750"/>
        </p:xfrm>
        <a:graphic>
          <a:graphicData uri="http://schemas.openxmlformats.org/presentationml/2006/ole">
            <p:oleObj spid="_x0000_s161812" name="Equation" r:id="rId6" imgW="1625400" imgH="406080" progId="">
              <p:embed/>
            </p:oleObj>
          </a:graphicData>
        </a:graphic>
      </p:graphicFrame>
      <p:grpSp>
        <p:nvGrpSpPr>
          <p:cNvPr id="161833" name="Group 41"/>
          <p:cNvGrpSpPr>
            <a:grpSpLocks/>
          </p:cNvGrpSpPr>
          <p:nvPr/>
        </p:nvGrpSpPr>
        <p:grpSpPr bwMode="auto">
          <a:xfrm>
            <a:off x="5334000" y="4114800"/>
            <a:ext cx="2133600" cy="533400"/>
            <a:chOff x="3696" y="2407"/>
            <a:chExt cx="1584" cy="425"/>
          </a:xfrm>
        </p:grpSpPr>
        <p:graphicFrame>
          <p:nvGraphicFramePr>
            <p:cNvPr id="161809" name="Object 17"/>
            <p:cNvGraphicFramePr>
              <a:graphicFrameLocks noChangeAspect="1"/>
            </p:cNvGraphicFramePr>
            <p:nvPr/>
          </p:nvGraphicFramePr>
          <p:xfrm>
            <a:off x="3696" y="2407"/>
            <a:ext cx="1056" cy="425"/>
          </p:xfrm>
          <a:graphic>
            <a:graphicData uri="http://schemas.openxmlformats.org/presentationml/2006/ole">
              <p:oleObj spid="_x0000_s161809" name="Equation" r:id="rId7" imgW="2209680" imgH="888840" progId="">
                <p:embed/>
              </p:oleObj>
            </a:graphicData>
          </a:graphic>
        </p:graphicFrame>
        <p:graphicFrame>
          <p:nvGraphicFramePr>
            <p:cNvPr id="161813" name="Object 21"/>
            <p:cNvGraphicFramePr>
              <a:graphicFrameLocks noChangeAspect="1"/>
            </p:cNvGraphicFramePr>
            <p:nvPr/>
          </p:nvGraphicFramePr>
          <p:xfrm>
            <a:off x="4800" y="2498"/>
            <a:ext cx="480" cy="190"/>
          </p:xfrm>
          <a:graphic>
            <a:graphicData uri="http://schemas.openxmlformats.org/presentationml/2006/ole">
              <p:oleObj spid="_x0000_s161813" name="Equation" r:id="rId8" imgW="1028520" imgH="406080" progId="">
                <p:embed/>
              </p:oleObj>
            </a:graphicData>
          </a:graphic>
        </p:graphicFrame>
      </p:grpSp>
      <p:graphicFrame>
        <p:nvGraphicFramePr>
          <p:cNvPr id="161814" name="Object 22"/>
          <p:cNvGraphicFramePr>
            <a:graphicFrameLocks noChangeAspect="1"/>
          </p:cNvGraphicFramePr>
          <p:nvPr/>
        </p:nvGraphicFramePr>
        <p:xfrm>
          <a:off x="1066800" y="2667000"/>
          <a:ext cx="762000" cy="330200"/>
        </p:xfrm>
        <a:graphic>
          <a:graphicData uri="http://schemas.openxmlformats.org/presentationml/2006/ole">
            <p:oleObj spid="_x0000_s161814" name="Equation" r:id="rId9" imgW="939600" imgH="406080" progId="">
              <p:embed/>
            </p:oleObj>
          </a:graphicData>
        </a:graphic>
      </p:graphicFrame>
      <p:graphicFrame>
        <p:nvGraphicFramePr>
          <p:cNvPr id="161815" name="Object 23"/>
          <p:cNvGraphicFramePr>
            <a:graphicFrameLocks noChangeAspect="1"/>
          </p:cNvGraphicFramePr>
          <p:nvPr/>
        </p:nvGraphicFramePr>
        <p:xfrm>
          <a:off x="5181600" y="4648200"/>
          <a:ext cx="2057400" cy="515938"/>
        </p:xfrm>
        <a:graphic>
          <a:graphicData uri="http://schemas.openxmlformats.org/presentationml/2006/ole">
            <p:oleObj spid="_x0000_s161815" name="Equation" r:id="rId10" imgW="3288960" imgH="825480" progId="">
              <p:embed/>
            </p:oleObj>
          </a:graphicData>
        </a:graphic>
      </p:graphicFrame>
      <p:graphicFrame>
        <p:nvGraphicFramePr>
          <p:cNvPr id="161817" name="Object 25"/>
          <p:cNvGraphicFramePr>
            <a:graphicFrameLocks noChangeAspect="1"/>
          </p:cNvGraphicFramePr>
          <p:nvPr/>
        </p:nvGraphicFramePr>
        <p:xfrm>
          <a:off x="6553200" y="1016000"/>
          <a:ext cx="1282700" cy="279400"/>
        </p:xfrm>
        <a:graphic>
          <a:graphicData uri="http://schemas.openxmlformats.org/presentationml/2006/ole">
            <p:oleObj spid="_x0000_s161817" name="Equation" r:id="rId11" imgW="1282680" imgH="279360" progId="">
              <p:embed/>
            </p:oleObj>
          </a:graphicData>
        </a:graphic>
      </p:graphicFrame>
      <p:grpSp>
        <p:nvGrpSpPr>
          <p:cNvPr id="161831" name="Group 39"/>
          <p:cNvGrpSpPr>
            <a:grpSpLocks/>
          </p:cNvGrpSpPr>
          <p:nvPr/>
        </p:nvGrpSpPr>
        <p:grpSpPr bwMode="auto">
          <a:xfrm>
            <a:off x="1066800" y="1752600"/>
            <a:ext cx="4114800" cy="419100"/>
            <a:chOff x="672" y="1056"/>
            <a:chExt cx="2592" cy="264"/>
          </a:xfrm>
        </p:grpSpPr>
        <p:graphicFrame>
          <p:nvGraphicFramePr>
            <p:cNvPr id="161820" name="Object 28"/>
            <p:cNvGraphicFramePr>
              <a:graphicFrameLocks noChangeAspect="1"/>
            </p:cNvGraphicFramePr>
            <p:nvPr/>
          </p:nvGraphicFramePr>
          <p:xfrm>
            <a:off x="1560" y="1104"/>
            <a:ext cx="744" cy="216"/>
          </p:xfrm>
          <a:graphic>
            <a:graphicData uri="http://schemas.openxmlformats.org/presentationml/2006/ole">
              <p:oleObj spid="_x0000_s161820" name="Equation" r:id="rId12" imgW="1180800" imgH="342720" progId="">
                <p:embed/>
              </p:oleObj>
            </a:graphicData>
          </a:graphic>
        </p:graphicFrame>
        <p:graphicFrame>
          <p:nvGraphicFramePr>
            <p:cNvPr id="161821" name="Object 29"/>
            <p:cNvGraphicFramePr>
              <a:graphicFrameLocks noChangeAspect="1"/>
            </p:cNvGraphicFramePr>
            <p:nvPr/>
          </p:nvGraphicFramePr>
          <p:xfrm>
            <a:off x="672" y="1104"/>
            <a:ext cx="640" cy="216"/>
          </p:xfrm>
          <a:graphic>
            <a:graphicData uri="http://schemas.openxmlformats.org/presentationml/2006/ole">
              <p:oleObj spid="_x0000_s161821" name="Equation" r:id="rId13" imgW="1015920" imgH="342720" progId="">
                <p:embed/>
              </p:oleObj>
            </a:graphicData>
          </a:graphic>
        </p:graphicFrame>
        <p:graphicFrame>
          <p:nvGraphicFramePr>
            <p:cNvPr id="161822" name="Object 30"/>
            <p:cNvGraphicFramePr>
              <a:graphicFrameLocks noChangeAspect="1"/>
            </p:cNvGraphicFramePr>
            <p:nvPr/>
          </p:nvGraphicFramePr>
          <p:xfrm>
            <a:off x="2480" y="1056"/>
            <a:ext cx="784" cy="248"/>
          </p:xfrm>
          <a:graphic>
            <a:graphicData uri="http://schemas.openxmlformats.org/presentationml/2006/ole">
              <p:oleObj spid="_x0000_s161822" name="Equation" r:id="rId14" imgW="1244520" imgH="393480" progId="">
                <p:embed/>
              </p:oleObj>
            </a:graphicData>
          </a:graphic>
        </p:graphicFrame>
      </p:grpSp>
      <p:sp>
        <p:nvSpPr>
          <p:cNvPr id="161823" name="Text Box 31"/>
          <p:cNvSpPr txBox="1">
            <a:spLocks noChangeArrowheads="1"/>
          </p:cNvSpPr>
          <p:nvPr/>
        </p:nvSpPr>
        <p:spPr bwMode="auto">
          <a:xfrm>
            <a:off x="381000" y="1412875"/>
            <a:ext cx="6248400" cy="3387725"/>
          </a:xfrm>
          <a:prstGeom prst="rect">
            <a:avLst/>
          </a:prstGeom>
          <a:noFill/>
          <a:ln w="9525">
            <a:noFill/>
            <a:miter lim="800000"/>
            <a:headEnd/>
            <a:tailEnd/>
          </a:ln>
          <a:effectLst/>
        </p:spPr>
        <p:txBody>
          <a:bodyPr>
            <a:spAutoFit/>
          </a:bodyPr>
          <a:lstStyle/>
          <a:p>
            <a:pPr marL="457200" indent="-457200" algn="l"/>
            <a:r>
              <a:rPr lang="en-US" sz="1800">
                <a:latin typeface="Tahoma" pitchFamily="34" charset="0"/>
              </a:rPr>
              <a:t>Three layer concept (using dimensional analysis)</a:t>
            </a:r>
          </a:p>
          <a:p>
            <a:pPr marL="457200" indent="-457200" algn="l"/>
            <a:endParaRPr lang="en-US" sz="1800">
              <a:latin typeface="Tahoma" pitchFamily="34" charset="0"/>
            </a:endParaRPr>
          </a:p>
          <a:p>
            <a:pPr marL="457200" indent="-457200" algn="l"/>
            <a:r>
              <a:rPr lang="en-US" sz="1800">
                <a:latin typeface="Tahoma" pitchFamily="34" charset="0"/>
              </a:rPr>
              <a:t>  </a:t>
            </a:r>
          </a:p>
          <a:p>
            <a:pPr marL="457200" indent="-457200" algn="l">
              <a:buFontTx/>
              <a:buAutoNum type="arabicPeriod"/>
            </a:pPr>
            <a:r>
              <a:rPr lang="en-US" sz="1800">
                <a:latin typeface="Tahoma" pitchFamily="34" charset="0"/>
              </a:rPr>
              <a:t>Laminar sub-layer (viscous shear dominates)</a:t>
            </a:r>
          </a:p>
          <a:p>
            <a:pPr marL="914400" lvl="1" indent="-457200" algn="l">
              <a:buFontTx/>
              <a:buAutoNum type="arabicPeriod"/>
            </a:pPr>
            <a:endParaRPr lang="en-US" sz="1800">
              <a:latin typeface="Tahoma" pitchFamily="34" charset="0"/>
            </a:endParaRPr>
          </a:p>
          <a:p>
            <a:pPr marL="914400" lvl="1" indent="-457200" algn="l"/>
            <a:endParaRPr lang="en-US" sz="1800">
              <a:latin typeface="Tahoma" pitchFamily="34" charset="0"/>
            </a:endParaRPr>
          </a:p>
          <a:p>
            <a:pPr marL="457200" indent="-457200" algn="l">
              <a:buFontTx/>
              <a:buAutoNum type="arabicPeriod"/>
            </a:pPr>
            <a:r>
              <a:rPr lang="en-US" sz="1800">
                <a:latin typeface="Tahoma" pitchFamily="34" charset="0"/>
              </a:rPr>
              <a:t>Overlap layer (viscous and turbulent shear important)</a:t>
            </a:r>
          </a:p>
          <a:p>
            <a:pPr marL="457200" indent="-457200" algn="l"/>
            <a:endParaRPr lang="en-US" sz="1800">
              <a:latin typeface="Tahoma" pitchFamily="34" charset="0"/>
            </a:endParaRPr>
          </a:p>
          <a:p>
            <a:pPr marL="914400" lvl="1" indent="-457200" algn="l">
              <a:buFontTx/>
              <a:buChar char="•"/>
            </a:pPr>
            <a:endParaRPr lang="en-US" sz="1800">
              <a:latin typeface="Tahoma" pitchFamily="34" charset="0"/>
            </a:endParaRPr>
          </a:p>
          <a:p>
            <a:pPr marL="914400" lvl="1" indent="-457200" algn="l">
              <a:buFontTx/>
              <a:buChar char="•"/>
            </a:pPr>
            <a:endParaRPr lang="en-US" sz="1800">
              <a:latin typeface="Tahoma" pitchFamily="34" charset="0"/>
            </a:endParaRPr>
          </a:p>
          <a:p>
            <a:pPr marL="457200" indent="-457200" algn="l"/>
            <a:r>
              <a:rPr lang="en-US" sz="1800">
                <a:latin typeface="Tahoma" pitchFamily="34" charset="0"/>
              </a:rPr>
              <a:t>3.    Outer layer (turbulent shear dominates)</a:t>
            </a:r>
          </a:p>
          <a:p>
            <a:pPr marL="457200" indent="-457200" algn="l"/>
            <a:endParaRPr lang="en-US" sz="1800">
              <a:latin typeface="Tahoma" pitchFamily="34" charset="0"/>
            </a:endParaRPr>
          </a:p>
        </p:txBody>
      </p:sp>
      <p:sp>
        <p:nvSpPr>
          <p:cNvPr id="161824" name="Text Box 32"/>
          <p:cNvSpPr txBox="1">
            <a:spLocks noChangeArrowheads="1"/>
          </p:cNvSpPr>
          <p:nvPr/>
        </p:nvSpPr>
        <p:spPr bwMode="auto">
          <a:xfrm>
            <a:off x="533400" y="4648200"/>
            <a:ext cx="4548188" cy="396875"/>
          </a:xfrm>
          <a:prstGeom prst="rect">
            <a:avLst/>
          </a:prstGeom>
          <a:noFill/>
          <a:ln w="9525">
            <a:noFill/>
            <a:miter lim="800000"/>
            <a:headEnd/>
            <a:tailEnd/>
          </a:ln>
          <a:effectLst/>
        </p:spPr>
        <p:txBody>
          <a:bodyPr wrap="none">
            <a:spAutoFit/>
          </a:bodyPr>
          <a:lstStyle/>
          <a:p>
            <a:pPr algn="l"/>
            <a:r>
              <a:rPr lang="en-US" sz="2000"/>
              <a:t>Assume log-law is valid across entire pipe:</a:t>
            </a:r>
          </a:p>
        </p:txBody>
      </p:sp>
      <p:sp>
        <p:nvSpPr>
          <p:cNvPr id="161825" name="Text Box 33"/>
          <p:cNvSpPr txBox="1">
            <a:spLocks noChangeArrowheads="1"/>
          </p:cNvSpPr>
          <p:nvPr/>
        </p:nvSpPr>
        <p:spPr bwMode="auto">
          <a:xfrm>
            <a:off x="533400" y="5334000"/>
            <a:ext cx="7464425" cy="396875"/>
          </a:xfrm>
          <a:prstGeom prst="rect">
            <a:avLst/>
          </a:prstGeom>
          <a:noFill/>
          <a:ln w="9525">
            <a:noFill/>
            <a:miter lim="800000"/>
            <a:headEnd/>
            <a:tailEnd/>
          </a:ln>
          <a:effectLst/>
        </p:spPr>
        <p:txBody>
          <a:bodyPr wrap="none">
            <a:spAutoFit/>
          </a:bodyPr>
          <a:lstStyle/>
          <a:p>
            <a:pPr algn="l"/>
            <a:r>
              <a:rPr lang="en-US" sz="2000"/>
              <a:t>Integration for average velocity and using EFD data to adjust constants:</a:t>
            </a:r>
          </a:p>
        </p:txBody>
      </p:sp>
      <p:graphicFrame>
        <p:nvGraphicFramePr>
          <p:cNvPr id="161826" name="Object 34"/>
          <p:cNvGraphicFramePr>
            <a:graphicFrameLocks noChangeAspect="1"/>
          </p:cNvGraphicFramePr>
          <p:nvPr/>
        </p:nvGraphicFramePr>
        <p:xfrm>
          <a:off x="3429000" y="5791200"/>
          <a:ext cx="2286000" cy="639763"/>
        </p:xfrm>
        <a:graphic>
          <a:graphicData uri="http://schemas.openxmlformats.org/presentationml/2006/ole">
            <p:oleObj spid="_x0000_s161826" name="Equation" r:id="rId15" imgW="2997000" imgH="838080" progId="">
              <p:embed/>
            </p:oleObj>
          </a:graphicData>
        </a:graphic>
      </p:graphicFrame>
      <p:sp>
        <p:nvSpPr>
          <p:cNvPr id="161832" name="Text Box 40"/>
          <p:cNvSpPr txBox="1">
            <a:spLocks noChangeArrowheads="1"/>
          </p:cNvSpPr>
          <p:nvPr/>
        </p:nvSpPr>
        <p:spPr bwMode="auto">
          <a:xfrm>
            <a:off x="4800600" y="3519488"/>
            <a:ext cx="1671638" cy="366712"/>
          </a:xfrm>
          <a:prstGeom prst="rect">
            <a:avLst/>
          </a:prstGeom>
          <a:noFill/>
          <a:ln w="9525">
            <a:noFill/>
            <a:miter lim="800000"/>
            <a:headEnd/>
            <a:tailEnd/>
          </a:ln>
          <a:effectLst/>
        </p:spPr>
        <p:txBody>
          <a:bodyPr wrap="none">
            <a:spAutoFit/>
          </a:bodyPr>
          <a:lstStyle/>
          <a:p>
            <a:pPr algn="l"/>
            <a:r>
              <a:rPr lang="en-US" sz="1800"/>
              <a:t>(</a:t>
            </a:r>
            <a:r>
              <a:rPr lang="en-US" sz="1800">
                <a:latin typeface="MT Symbol" pitchFamily="82" charset="2"/>
              </a:rPr>
              <a:t>k</a:t>
            </a:r>
            <a:r>
              <a:rPr lang="en-US" sz="1800"/>
              <a:t>=0.41, B=5.5)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0"/>
          </p:nvPr>
        </p:nvSpPr>
        <p:spPr/>
        <p:txBody>
          <a:bodyPr/>
          <a:lstStyle/>
          <a:p>
            <a:r>
              <a:rPr lang="en-US"/>
              <a:t>57:020 Fluid Mechanics</a:t>
            </a:r>
          </a:p>
        </p:txBody>
      </p:sp>
      <p:sp>
        <p:nvSpPr>
          <p:cNvPr id="16" name="Slide Number Placeholder 2"/>
          <p:cNvSpPr>
            <a:spLocks noGrp="1"/>
          </p:cNvSpPr>
          <p:nvPr>
            <p:ph type="sldNum" sz="quarter" idx="11"/>
          </p:nvPr>
        </p:nvSpPr>
        <p:spPr/>
        <p:txBody>
          <a:bodyPr/>
          <a:lstStyle/>
          <a:p>
            <a:fld id="{AB3A26F6-0B4A-4F5A-93CA-F63CDAB7621E}" type="slidenum">
              <a:rPr lang="en-US"/>
              <a:pPr/>
              <a:t>15</a:t>
            </a:fld>
            <a:endParaRPr lang="en-US"/>
          </a:p>
        </p:txBody>
      </p:sp>
      <p:sp>
        <p:nvSpPr>
          <p:cNvPr id="163842" name="Rectangle 2050"/>
          <p:cNvSpPr>
            <a:spLocks noChangeArrowheads="1"/>
          </p:cNvSpPr>
          <p:nvPr/>
        </p:nvSpPr>
        <p:spPr bwMode="auto">
          <a:xfrm>
            <a:off x="685800" y="304800"/>
            <a:ext cx="7772400" cy="6921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Analytical Fluid Dynamics</a:t>
            </a:r>
          </a:p>
        </p:txBody>
      </p:sp>
      <p:sp>
        <p:nvSpPr>
          <p:cNvPr id="163843" name="Rectangle 2051"/>
          <p:cNvSpPr>
            <a:spLocks noChangeArrowheads="1"/>
          </p:cNvSpPr>
          <p:nvPr/>
        </p:nvSpPr>
        <p:spPr bwMode="auto">
          <a:xfrm>
            <a:off x="685800" y="990600"/>
            <a:ext cx="7772400" cy="609600"/>
          </a:xfrm>
          <a:prstGeom prst="rect">
            <a:avLst/>
          </a:prstGeom>
          <a:noFill/>
          <a:ln w="9525">
            <a:noFill/>
            <a:miter lim="800000"/>
            <a:headEnd/>
            <a:tailEnd/>
          </a:ln>
          <a:effectLst/>
        </p:spPr>
        <p:txBody>
          <a:bodyPr/>
          <a:lstStyle/>
          <a:p>
            <a:pPr marL="342900" indent="-342900" algn="l">
              <a:spcBef>
                <a:spcPct val="20000"/>
              </a:spcBef>
              <a:buClr>
                <a:schemeClr val="tx2"/>
              </a:buClr>
              <a:buSzPct val="95000"/>
              <a:buFontTx/>
              <a:buChar char="•"/>
            </a:pPr>
            <a:r>
              <a:rPr lang="en-US">
                <a:latin typeface="Tahoma" pitchFamily="34" charset="0"/>
              </a:rPr>
              <a:t>Example: turbulent flow in rough pipe</a:t>
            </a:r>
          </a:p>
        </p:txBody>
      </p:sp>
      <p:graphicFrame>
        <p:nvGraphicFramePr>
          <p:cNvPr id="186368" name="Object 2048"/>
          <p:cNvGraphicFramePr>
            <a:graphicFrameLocks noChangeAspect="1"/>
          </p:cNvGraphicFramePr>
          <p:nvPr/>
        </p:nvGraphicFramePr>
        <p:xfrm>
          <a:off x="2133600" y="2133600"/>
          <a:ext cx="1689100" cy="444500"/>
        </p:xfrm>
        <a:graphic>
          <a:graphicData uri="http://schemas.openxmlformats.org/presentationml/2006/ole">
            <p:oleObj spid="_x0000_s186368" name="Equation" r:id="rId3" imgW="1688760" imgH="444240" progId="">
              <p:embed/>
            </p:oleObj>
          </a:graphicData>
        </a:graphic>
      </p:graphicFrame>
      <p:graphicFrame>
        <p:nvGraphicFramePr>
          <p:cNvPr id="186369" name="Object 2049"/>
          <p:cNvGraphicFramePr>
            <a:graphicFrameLocks noChangeAspect="1"/>
          </p:cNvGraphicFramePr>
          <p:nvPr/>
        </p:nvGraphicFramePr>
        <p:xfrm>
          <a:off x="2438400" y="3048000"/>
          <a:ext cx="1320800" cy="581025"/>
        </p:xfrm>
        <a:graphic>
          <a:graphicData uri="http://schemas.openxmlformats.org/presentationml/2006/ole">
            <p:oleObj spid="_x0000_s186369" name="Equation" r:id="rId4" imgW="1701720" imgH="749160" progId="">
              <p:embed/>
            </p:oleObj>
          </a:graphicData>
        </a:graphic>
      </p:graphicFrame>
      <p:graphicFrame>
        <p:nvGraphicFramePr>
          <p:cNvPr id="186370" name="Object 2050"/>
          <p:cNvGraphicFramePr>
            <a:graphicFrameLocks noChangeAspect="1"/>
          </p:cNvGraphicFramePr>
          <p:nvPr/>
        </p:nvGraphicFramePr>
        <p:xfrm>
          <a:off x="5943600" y="5334000"/>
          <a:ext cx="1638300" cy="631825"/>
        </p:xfrm>
        <a:graphic>
          <a:graphicData uri="http://schemas.openxmlformats.org/presentationml/2006/ole">
            <p:oleObj spid="_x0000_s186370" name="Equation" r:id="rId5" imgW="2171520" imgH="838080" progId="">
              <p:embed/>
            </p:oleObj>
          </a:graphicData>
        </a:graphic>
      </p:graphicFrame>
      <p:pic>
        <p:nvPicPr>
          <p:cNvPr id="163855" name="Picture 2063" descr="2001_August_a4_f3"/>
          <p:cNvPicPr>
            <a:picLocks noChangeAspect="1" noChangeArrowheads="1"/>
          </p:cNvPicPr>
          <p:nvPr/>
        </p:nvPicPr>
        <p:blipFill>
          <a:blip r:embed="rId6"/>
          <a:srcRect/>
          <a:stretch>
            <a:fillRect/>
          </a:stretch>
        </p:blipFill>
        <p:spPr bwMode="auto">
          <a:xfrm>
            <a:off x="5410200" y="1489075"/>
            <a:ext cx="3581400" cy="1941513"/>
          </a:xfrm>
          <a:prstGeom prst="rect">
            <a:avLst/>
          </a:prstGeom>
          <a:noFill/>
        </p:spPr>
      </p:pic>
      <p:graphicFrame>
        <p:nvGraphicFramePr>
          <p:cNvPr id="186371" name="Object 2051"/>
          <p:cNvGraphicFramePr>
            <a:graphicFrameLocks noChangeAspect="1"/>
          </p:cNvGraphicFramePr>
          <p:nvPr/>
        </p:nvGraphicFramePr>
        <p:xfrm>
          <a:off x="1524000" y="5334000"/>
          <a:ext cx="2311400" cy="523875"/>
        </p:xfrm>
        <a:graphic>
          <a:graphicData uri="http://schemas.openxmlformats.org/presentationml/2006/ole">
            <p:oleObj spid="_x0000_s186371" name="Equation" r:id="rId7" imgW="3301920" imgH="749160" progId="">
              <p:embed/>
            </p:oleObj>
          </a:graphicData>
        </a:graphic>
      </p:graphicFrame>
      <p:sp>
        <p:nvSpPr>
          <p:cNvPr id="163857" name="Text Box 2065"/>
          <p:cNvSpPr txBox="1">
            <a:spLocks noChangeArrowheads="1"/>
          </p:cNvSpPr>
          <p:nvPr/>
        </p:nvSpPr>
        <p:spPr bwMode="auto">
          <a:xfrm>
            <a:off x="609600" y="3733800"/>
            <a:ext cx="6172200" cy="1465263"/>
          </a:xfrm>
          <a:prstGeom prst="rect">
            <a:avLst/>
          </a:prstGeom>
          <a:noFill/>
          <a:ln w="9525">
            <a:noFill/>
            <a:miter lim="800000"/>
            <a:headEnd/>
            <a:tailEnd/>
          </a:ln>
          <a:effectLst/>
        </p:spPr>
        <p:txBody>
          <a:bodyPr>
            <a:spAutoFit/>
          </a:bodyPr>
          <a:lstStyle/>
          <a:p>
            <a:pPr marL="457200" indent="-457200" algn="l"/>
            <a:r>
              <a:rPr lang="en-US" sz="1800">
                <a:latin typeface="Tahoma" pitchFamily="34" charset="0"/>
              </a:rPr>
              <a:t>Three regimes of flow depending on</a:t>
            </a:r>
            <a:r>
              <a:rPr lang="en-US" sz="1800">
                <a:solidFill>
                  <a:srgbClr val="FF3300"/>
                </a:solidFill>
                <a:latin typeface="Tahoma" pitchFamily="34" charset="0"/>
              </a:rPr>
              <a:t> </a:t>
            </a:r>
            <a:r>
              <a:rPr lang="en-US" sz="1800">
                <a:latin typeface="Tahoma" pitchFamily="34" charset="0"/>
              </a:rPr>
              <a:t> k</a:t>
            </a:r>
            <a:r>
              <a:rPr lang="en-US" sz="1800" baseline="30000">
                <a:latin typeface="Tahoma" pitchFamily="34" charset="0"/>
              </a:rPr>
              <a:t>+</a:t>
            </a:r>
            <a:r>
              <a:rPr lang="en-US" sz="1800">
                <a:latin typeface="Tahoma" pitchFamily="34" charset="0"/>
              </a:rPr>
              <a:t> </a:t>
            </a:r>
          </a:p>
          <a:p>
            <a:pPr marL="457200" indent="-457200" algn="l">
              <a:buFontTx/>
              <a:buAutoNum type="arabicPeriod"/>
            </a:pPr>
            <a:r>
              <a:rPr lang="en-US" sz="1800">
                <a:latin typeface="Tahoma" pitchFamily="34" charset="0"/>
              </a:rPr>
              <a:t>K</a:t>
            </a:r>
            <a:r>
              <a:rPr lang="en-US" sz="1800" baseline="30000">
                <a:latin typeface="Tahoma" pitchFamily="34" charset="0"/>
              </a:rPr>
              <a:t>+</a:t>
            </a:r>
            <a:r>
              <a:rPr lang="en-US" sz="1800">
                <a:latin typeface="Tahoma" pitchFamily="34" charset="0"/>
              </a:rPr>
              <a:t>&lt;5, hydraulically smooth (no effect of roughness)</a:t>
            </a:r>
          </a:p>
          <a:p>
            <a:pPr marL="457200" indent="-457200" algn="l">
              <a:buFontTx/>
              <a:buAutoNum type="arabicPeriod"/>
            </a:pPr>
            <a:r>
              <a:rPr lang="en-US" sz="1800">
                <a:latin typeface="Tahoma" pitchFamily="34" charset="0"/>
              </a:rPr>
              <a:t>5 &lt; K</a:t>
            </a:r>
            <a:r>
              <a:rPr lang="en-US" sz="1800" baseline="30000">
                <a:latin typeface="Tahoma" pitchFamily="34" charset="0"/>
              </a:rPr>
              <a:t>+</a:t>
            </a:r>
            <a:r>
              <a:rPr lang="en-US" sz="1800">
                <a:latin typeface="Tahoma" pitchFamily="34" charset="0"/>
              </a:rPr>
              <a:t>&lt; 70, transitional roughness (Re dependent)</a:t>
            </a:r>
          </a:p>
          <a:p>
            <a:pPr marL="457200" indent="-457200" algn="l">
              <a:buFontTx/>
              <a:buAutoNum type="arabicPeriod"/>
            </a:pPr>
            <a:r>
              <a:rPr lang="en-US" sz="1800">
                <a:latin typeface="Tahoma" pitchFamily="34" charset="0"/>
              </a:rPr>
              <a:t>K</a:t>
            </a:r>
            <a:r>
              <a:rPr lang="en-US" sz="1800" baseline="30000">
                <a:latin typeface="Tahoma" pitchFamily="34" charset="0"/>
              </a:rPr>
              <a:t>+</a:t>
            </a:r>
            <a:r>
              <a:rPr lang="en-US" sz="1800">
                <a:latin typeface="Tahoma" pitchFamily="34" charset="0"/>
              </a:rPr>
              <a:t>&gt; 70, fully rough (independent Re)</a:t>
            </a:r>
          </a:p>
          <a:p>
            <a:pPr marL="457200" indent="-457200" algn="l"/>
            <a:endParaRPr lang="en-US" sz="1800">
              <a:latin typeface="Tahoma" pitchFamily="34" charset="0"/>
            </a:endParaRPr>
          </a:p>
        </p:txBody>
      </p:sp>
      <p:sp>
        <p:nvSpPr>
          <p:cNvPr id="163858" name="Text Box 2066"/>
          <p:cNvSpPr txBox="1">
            <a:spLocks noChangeArrowheads="1"/>
          </p:cNvSpPr>
          <p:nvPr/>
        </p:nvSpPr>
        <p:spPr bwMode="auto">
          <a:xfrm>
            <a:off x="533400" y="1447800"/>
            <a:ext cx="4267200" cy="701675"/>
          </a:xfrm>
          <a:prstGeom prst="rect">
            <a:avLst/>
          </a:prstGeom>
          <a:noFill/>
          <a:ln w="9525">
            <a:noFill/>
            <a:miter lim="800000"/>
            <a:headEnd/>
            <a:tailEnd/>
          </a:ln>
          <a:effectLst/>
        </p:spPr>
        <p:txBody>
          <a:bodyPr>
            <a:spAutoFit/>
          </a:bodyPr>
          <a:lstStyle/>
          <a:p>
            <a:pPr algn="l"/>
            <a:r>
              <a:rPr lang="en-US" sz="2000"/>
              <a:t>Both laminar sublayer and overlap layer</a:t>
            </a:r>
          </a:p>
          <a:p>
            <a:pPr algn="l"/>
            <a:r>
              <a:rPr lang="en-US" sz="2000"/>
              <a:t>are affected by roughness</a:t>
            </a:r>
          </a:p>
        </p:txBody>
      </p:sp>
      <p:sp>
        <p:nvSpPr>
          <p:cNvPr id="163859" name="Text Box 2067"/>
          <p:cNvSpPr txBox="1">
            <a:spLocks noChangeArrowheads="1"/>
          </p:cNvSpPr>
          <p:nvPr/>
        </p:nvSpPr>
        <p:spPr bwMode="auto">
          <a:xfrm>
            <a:off x="609600" y="2057400"/>
            <a:ext cx="4175125" cy="1739900"/>
          </a:xfrm>
          <a:prstGeom prst="rect">
            <a:avLst/>
          </a:prstGeom>
          <a:noFill/>
          <a:ln w="9525">
            <a:noFill/>
            <a:miter lim="800000"/>
            <a:headEnd/>
            <a:tailEnd/>
          </a:ln>
          <a:effectLst/>
        </p:spPr>
        <p:txBody>
          <a:bodyPr>
            <a:spAutoFit/>
          </a:bodyPr>
          <a:lstStyle/>
          <a:p>
            <a:pPr marL="457200" indent="-457200" algn="l"/>
            <a:r>
              <a:rPr lang="en-US" sz="1800">
                <a:latin typeface="Tahoma" pitchFamily="34" charset="0"/>
              </a:rPr>
              <a:t>Inner layer:</a:t>
            </a:r>
          </a:p>
          <a:p>
            <a:pPr marL="457200" indent="-457200" algn="l">
              <a:buFontTx/>
              <a:buChar char="•"/>
            </a:pPr>
            <a:endParaRPr lang="en-US" sz="1800">
              <a:latin typeface="Tahoma" pitchFamily="34" charset="0"/>
            </a:endParaRPr>
          </a:p>
          <a:p>
            <a:pPr marL="457200" indent="-457200" algn="l"/>
            <a:r>
              <a:rPr lang="en-US" sz="1800">
                <a:latin typeface="Tahoma" pitchFamily="34" charset="0"/>
              </a:rPr>
              <a:t>Outer layer: unaffected</a:t>
            </a:r>
          </a:p>
          <a:p>
            <a:pPr marL="457200" indent="-457200" algn="l">
              <a:buFontTx/>
              <a:buChar char="•"/>
            </a:pPr>
            <a:endParaRPr lang="en-US" sz="1800">
              <a:latin typeface="Tahoma" pitchFamily="34" charset="0"/>
            </a:endParaRPr>
          </a:p>
          <a:p>
            <a:pPr marL="457200" indent="-457200" algn="l"/>
            <a:r>
              <a:rPr lang="en-US" sz="1800">
                <a:latin typeface="Tahoma" pitchFamily="34" charset="0"/>
              </a:rPr>
              <a:t>Overlap layer:</a:t>
            </a:r>
          </a:p>
          <a:p>
            <a:pPr marL="457200" indent="-457200" algn="l"/>
            <a:endParaRPr lang="en-US" sz="1800">
              <a:latin typeface="Tahoma" pitchFamily="34" charset="0"/>
            </a:endParaRPr>
          </a:p>
        </p:txBody>
      </p:sp>
      <p:sp>
        <p:nvSpPr>
          <p:cNvPr id="163860" name="Text Box 2068"/>
          <p:cNvSpPr txBox="1">
            <a:spLocks noChangeArrowheads="1"/>
          </p:cNvSpPr>
          <p:nvPr/>
        </p:nvSpPr>
        <p:spPr bwMode="auto">
          <a:xfrm>
            <a:off x="4343400" y="5410200"/>
            <a:ext cx="1582738" cy="457200"/>
          </a:xfrm>
          <a:prstGeom prst="rect">
            <a:avLst/>
          </a:prstGeom>
          <a:noFill/>
          <a:ln w="9525">
            <a:noFill/>
            <a:miter lim="800000"/>
            <a:headEnd/>
            <a:tailEnd/>
          </a:ln>
          <a:effectLst/>
        </p:spPr>
        <p:txBody>
          <a:bodyPr wrap="none">
            <a:spAutoFit/>
          </a:bodyPr>
          <a:lstStyle/>
          <a:p>
            <a:pPr algn="l"/>
            <a:r>
              <a:rPr lang="en-US" sz="1800"/>
              <a:t>Friction factor</a:t>
            </a:r>
            <a:r>
              <a:rPr lang="en-US"/>
              <a:t>:</a:t>
            </a:r>
          </a:p>
        </p:txBody>
      </p:sp>
      <p:sp>
        <p:nvSpPr>
          <p:cNvPr id="163861" name="Text Box 2069"/>
          <p:cNvSpPr txBox="1">
            <a:spLocks noChangeArrowheads="1"/>
          </p:cNvSpPr>
          <p:nvPr/>
        </p:nvSpPr>
        <p:spPr bwMode="auto">
          <a:xfrm>
            <a:off x="661988" y="4876800"/>
            <a:ext cx="4438650" cy="396875"/>
          </a:xfrm>
          <a:prstGeom prst="rect">
            <a:avLst/>
          </a:prstGeom>
          <a:noFill/>
          <a:ln w="9525">
            <a:noFill/>
            <a:miter lim="800000"/>
            <a:headEnd/>
            <a:tailEnd/>
          </a:ln>
          <a:effectLst/>
        </p:spPr>
        <p:txBody>
          <a:bodyPr wrap="none">
            <a:spAutoFit/>
          </a:bodyPr>
          <a:lstStyle/>
          <a:p>
            <a:pPr algn="l"/>
            <a:r>
              <a:rPr lang="en-US" sz="2000"/>
              <a:t>For 3, using EFD data to adjust constants:</a:t>
            </a:r>
          </a:p>
        </p:txBody>
      </p:sp>
      <p:sp>
        <p:nvSpPr>
          <p:cNvPr id="163862" name="Text Box 2070"/>
          <p:cNvSpPr txBox="1">
            <a:spLocks noChangeArrowheads="1"/>
          </p:cNvSpPr>
          <p:nvPr/>
        </p:nvSpPr>
        <p:spPr bwMode="auto">
          <a:xfrm>
            <a:off x="3657600" y="3048000"/>
            <a:ext cx="1387475" cy="519113"/>
          </a:xfrm>
          <a:prstGeom prst="rect">
            <a:avLst/>
          </a:prstGeom>
          <a:noFill/>
          <a:ln w="9525">
            <a:noFill/>
            <a:miter lim="800000"/>
            <a:headEnd/>
            <a:tailEnd/>
          </a:ln>
          <a:effectLst/>
        </p:spPr>
        <p:txBody>
          <a:bodyPr wrap="none">
            <a:spAutoFit/>
          </a:bodyPr>
          <a:lstStyle/>
          <a:p>
            <a:pPr algn="l"/>
            <a:r>
              <a:rPr lang="en-US" sz="2800" i="1">
                <a:solidFill>
                  <a:srgbClr val="000000"/>
                </a:solidFill>
              </a:rPr>
              <a:t>constant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57:020 Fluid Mechanics</a:t>
            </a:r>
          </a:p>
        </p:txBody>
      </p:sp>
      <p:sp>
        <p:nvSpPr>
          <p:cNvPr id="9" name="Slide Number Placeholder 4"/>
          <p:cNvSpPr>
            <a:spLocks noGrp="1"/>
          </p:cNvSpPr>
          <p:nvPr>
            <p:ph type="sldNum" sz="quarter" idx="11"/>
          </p:nvPr>
        </p:nvSpPr>
        <p:spPr/>
        <p:txBody>
          <a:bodyPr/>
          <a:lstStyle/>
          <a:p>
            <a:fld id="{C70824FC-E9F8-44E8-96F9-F4E8CE6C4D89}" type="slidenum">
              <a:rPr lang="en-US"/>
              <a:pPr/>
              <a:t>16</a:t>
            </a:fld>
            <a:endParaRPr lang="en-US"/>
          </a:p>
        </p:txBody>
      </p:sp>
      <p:sp>
        <p:nvSpPr>
          <p:cNvPr id="121858" name="Rectangle 2"/>
          <p:cNvSpPr>
            <a:spLocks noGrp="1" noChangeArrowheads="1"/>
          </p:cNvSpPr>
          <p:nvPr>
            <p:ph type="title"/>
          </p:nvPr>
        </p:nvSpPr>
        <p:spPr>
          <a:xfrm>
            <a:off x="685800" y="152400"/>
            <a:ext cx="7772400" cy="692150"/>
          </a:xfrm>
        </p:spPr>
        <p:txBody>
          <a:bodyPr/>
          <a:lstStyle/>
          <a:p>
            <a:r>
              <a:rPr lang="en-US"/>
              <a:t>Analytical Fluid Dynamics</a:t>
            </a:r>
          </a:p>
        </p:txBody>
      </p:sp>
      <p:sp>
        <p:nvSpPr>
          <p:cNvPr id="121878" name="Rectangle 22"/>
          <p:cNvSpPr>
            <a:spLocks noGrp="1" noChangeArrowheads="1"/>
          </p:cNvSpPr>
          <p:nvPr>
            <p:ph type="body" idx="1"/>
          </p:nvPr>
        </p:nvSpPr>
        <p:spPr>
          <a:xfrm>
            <a:off x="609600" y="762000"/>
            <a:ext cx="8153400" cy="609600"/>
          </a:xfrm>
          <a:noFill/>
          <a:ln/>
        </p:spPr>
        <p:txBody>
          <a:bodyPr/>
          <a:lstStyle/>
          <a:p>
            <a:r>
              <a:rPr lang="en-US" sz="2800"/>
              <a:t>Example: Moody diagram for turbulent pipe flow</a:t>
            </a:r>
          </a:p>
        </p:txBody>
      </p:sp>
      <p:grpSp>
        <p:nvGrpSpPr>
          <p:cNvPr id="121894" name="Group 38"/>
          <p:cNvGrpSpPr>
            <a:grpSpLocks/>
          </p:cNvGrpSpPr>
          <p:nvPr/>
        </p:nvGrpSpPr>
        <p:grpSpPr bwMode="auto">
          <a:xfrm>
            <a:off x="1295400" y="1600200"/>
            <a:ext cx="7086600" cy="4897438"/>
            <a:chOff x="816" y="1008"/>
            <a:chExt cx="4464" cy="3085"/>
          </a:xfrm>
        </p:grpSpPr>
        <p:pic>
          <p:nvPicPr>
            <p:cNvPr id="121886" name="Picture 30" descr="moody_diagram"/>
            <p:cNvPicPr>
              <a:picLocks noChangeAspect="1" noChangeArrowheads="1"/>
            </p:cNvPicPr>
            <p:nvPr/>
          </p:nvPicPr>
          <p:blipFill>
            <a:blip r:embed="rId3"/>
            <a:srcRect/>
            <a:stretch>
              <a:fillRect/>
            </a:stretch>
          </p:blipFill>
          <p:spPr bwMode="auto">
            <a:xfrm>
              <a:off x="816" y="1008"/>
              <a:ext cx="4464" cy="3085"/>
            </a:xfrm>
            <a:prstGeom prst="rect">
              <a:avLst/>
            </a:prstGeom>
            <a:noFill/>
          </p:spPr>
        </p:pic>
        <p:graphicFrame>
          <p:nvGraphicFramePr>
            <p:cNvPr id="187392" name="Object 1024"/>
            <p:cNvGraphicFramePr>
              <a:graphicFrameLocks noChangeAspect="1"/>
            </p:cNvGraphicFramePr>
            <p:nvPr/>
          </p:nvGraphicFramePr>
          <p:xfrm>
            <a:off x="1248" y="3216"/>
            <a:ext cx="1536" cy="398"/>
          </p:xfrm>
          <a:graphic>
            <a:graphicData uri="http://schemas.openxmlformats.org/presentationml/2006/ole">
              <p:oleObj spid="_x0000_s187392" name="Equation" r:id="rId4" imgW="3771720" imgH="977760" progId="">
                <p:embed/>
              </p:oleObj>
            </a:graphicData>
          </a:graphic>
        </p:graphicFrame>
      </p:grpSp>
      <p:sp>
        <p:nvSpPr>
          <p:cNvPr id="121892" name="Text Box 36"/>
          <p:cNvSpPr txBox="1">
            <a:spLocks noChangeArrowheads="1"/>
          </p:cNvSpPr>
          <p:nvPr/>
        </p:nvSpPr>
        <p:spPr bwMode="auto">
          <a:xfrm>
            <a:off x="762000" y="1219200"/>
            <a:ext cx="7848600" cy="336550"/>
          </a:xfrm>
          <a:prstGeom prst="rect">
            <a:avLst/>
          </a:prstGeom>
          <a:noFill/>
          <a:ln w="9525">
            <a:noFill/>
            <a:miter lim="800000"/>
            <a:headEnd/>
            <a:tailEnd/>
          </a:ln>
          <a:effectLst/>
        </p:spPr>
        <p:txBody>
          <a:bodyPr>
            <a:spAutoFit/>
          </a:bodyPr>
          <a:lstStyle/>
          <a:p>
            <a:pPr algn="l"/>
            <a:r>
              <a:rPr lang="en-US" sz="1600" b="1"/>
              <a:t>Composite Log-Law for smooth and rough pipes is given by the Moody diagram: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DDDA36AD-3388-40F2-AF35-3C54E4545E81}" type="slidenum">
              <a:rPr lang="en-US"/>
              <a:pPr/>
              <a:t>17</a:t>
            </a:fld>
            <a:endParaRPr lang="en-US"/>
          </a:p>
        </p:txBody>
      </p:sp>
      <p:sp>
        <p:nvSpPr>
          <p:cNvPr id="106512" name="Rectangle 16"/>
          <p:cNvSpPr>
            <a:spLocks noGrp="1" noChangeArrowheads="1"/>
          </p:cNvSpPr>
          <p:nvPr>
            <p:ph type="title"/>
          </p:nvPr>
        </p:nvSpPr>
        <p:spPr>
          <a:xfrm>
            <a:off x="381000" y="0"/>
            <a:ext cx="8305800" cy="692150"/>
          </a:xfrm>
          <a:noFill/>
          <a:ln/>
        </p:spPr>
        <p:txBody>
          <a:bodyPr/>
          <a:lstStyle/>
          <a:p>
            <a:r>
              <a:rPr lang="en-US"/>
              <a:t>Experimental Fluid Dynamics (EFD)</a:t>
            </a:r>
          </a:p>
        </p:txBody>
      </p:sp>
      <p:sp>
        <p:nvSpPr>
          <p:cNvPr id="106515" name="Rectangle 19"/>
          <p:cNvSpPr>
            <a:spLocks noGrp="1" noChangeArrowheads="1"/>
          </p:cNvSpPr>
          <p:nvPr>
            <p:ph type="body" idx="1"/>
          </p:nvPr>
        </p:nvSpPr>
        <p:spPr>
          <a:xfrm>
            <a:off x="990600" y="990600"/>
            <a:ext cx="7848600" cy="4495800"/>
          </a:xfrm>
          <a:noFill/>
          <a:ln/>
        </p:spPr>
        <p:txBody>
          <a:bodyPr/>
          <a:lstStyle/>
          <a:p>
            <a:pPr lvl="1">
              <a:lnSpc>
                <a:spcPct val="80000"/>
              </a:lnSpc>
              <a:buFontTx/>
              <a:buNone/>
            </a:pPr>
            <a:endParaRPr lang="en-US" sz="1800" dirty="0"/>
          </a:p>
          <a:p>
            <a:pPr>
              <a:lnSpc>
                <a:spcPct val="80000"/>
              </a:lnSpc>
              <a:buFontTx/>
              <a:buNone/>
            </a:pPr>
            <a:r>
              <a:rPr lang="en-US" sz="1800" b="1" dirty="0"/>
              <a:t>Definition:</a:t>
            </a:r>
          </a:p>
          <a:p>
            <a:pPr>
              <a:lnSpc>
                <a:spcPct val="80000"/>
              </a:lnSpc>
              <a:buFontTx/>
              <a:buNone/>
            </a:pPr>
            <a:r>
              <a:rPr lang="en-US" sz="1800" dirty="0"/>
              <a:t>     Use of experimental methodology and procedures for solving fluids engineering systems, including full and model scales, large and table top facilities, measurement systems (instrumentation, data acquisition and data reduction), uncertainty analysis, and dimensional analysis and similarity.</a:t>
            </a:r>
          </a:p>
          <a:p>
            <a:pPr>
              <a:lnSpc>
                <a:spcPct val="90000"/>
              </a:lnSpc>
              <a:spcBef>
                <a:spcPct val="0"/>
              </a:spcBef>
              <a:buClrTx/>
              <a:buFontTx/>
              <a:buNone/>
            </a:pPr>
            <a:endParaRPr lang="en-US" sz="1800" b="1" dirty="0"/>
          </a:p>
          <a:p>
            <a:pPr>
              <a:lnSpc>
                <a:spcPct val="90000"/>
              </a:lnSpc>
              <a:spcBef>
                <a:spcPct val="0"/>
              </a:spcBef>
              <a:buClrTx/>
              <a:buFontTx/>
              <a:buNone/>
            </a:pPr>
            <a:r>
              <a:rPr lang="en-US" sz="1800" b="1" dirty="0"/>
              <a:t>EFD philosophy:</a:t>
            </a:r>
            <a:endParaRPr lang="en-US" sz="1800" dirty="0">
              <a:effectLst>
                <a:outerShdw blurRad="38100" dist="38100" dir="2700000" algn="tl">
                  <a:srgbClr val="C0C0C0"/>
                </a:outerShdw>
              </a:effectLst>
              <a:latin typeface="Times New Roman" pitchFamily="18" charset="0"/>
            </a:endParaRPr>
          </a:p>
          <a:p>
            <a:pPr>
              <a:lnSpc>
                <a:spcPct val="90000"/>
              </a:lnSpc>
              <a:buSzPct val="110000"/>
            </a:pPr>
            <a:r>
              <a:rPr lang="en-US" sz="1800" dirty="0">
                <a:cs typeface="Times New Roman" pitchFamily="18" charset="0"/>
              </a:rPr>
              <a:t>Decisions on conducting experiments are governed by the ability of the expected test outcome, to achieve the test objectives within allowable uncertainties. </a:t>
            </a:r>
          </a:p>
          <a:p>
            <a:pPr>
              <a:lnSpc>
                <a:spcPct val="90000"/>
              </a:lnSpc>
              <a:buSzPct val="110000"/>
            </a:pPr>
            <a:r>
              <a:rPr lang="en-US" sz="1800" dirty="0">
                <a:cs typeface="Times New Roman" pitchFamily="18" charset="0"/>
              </a:rPr>
              <a:t>Integration of UA into all test phases should be a key part of entire experimental program </a:t>
            </a:r>
          </a:p>
          <a:p>
            <a:pPr lvl="1">
              <a:lnSpc>
                <a:spcPct val="90000"/>
              </a:lnSpc>
              <a:buSzPct val="110000"/>
            </a:pPr>
            <a:r>
              <a:rPr lang="en-US" sz="1800" dirty="0">
                <a:cs typeface="Times New Roman" pitchFamily="18" charset="0"/>
              </a:rPr>
              <a:t>test design </a:t>
            </a:r>
          </a:p>
          <a:p>
            <a:pPr lvl="1">
              <a:lnSpc>
                <a:spcPct val="90000"/>
              </a:lnSpc>
              <a:buSzPct val="110000"/>
            </a:pPr>
            <a:r>
              <a:rPr lang="en-US" sz="1800" dirty="0">
                <a:cs typeface="Times New Roman" pitchFamily="18" charset="0"/>
              </a:rPr>
              <a:t>determination of error sources </a:t>
            </a:r>
          </a:p>
          <a:p>
            <a:pPr lvl="1">
              <a:lnSpc>
                <a:spcPct val="90000"/>
              </a:lnSpc>
              <a:buSzPct val="110000"/>
            </a:pPr>
            <a:r>
              <a:rPr lang="en-US" sz="1800" dirty="0">
                <a:cs typeface="Times New Roman" pitchFamily="18" charset="0"/>
              </a:rPr>
              <a:t>estimation of uncertainty </a:t>
            </a:r>
          </a:p>
          <a:p>
            <a:pPr lvl="1">
              <a:lnSpc>
                <a:spcPct val="90000"/>
              </a:lnSpc>
              <a:buSzPct val="110000"/>
            </a:pPr>
            <a:r>
              <a:rPr lang="en-US" sz="1800" dirty="0">
                <a:cs typeface="Times New Roman" pitchFamily="18" charset="0"/>
              </a:rPr>
              <a:t>documentation of the results</a:t>
            </a:r>
            <a:endParaRPr lang="en-US" sz="1800" b="1" dirty="0"/>
          </a:p>
          <a:p>
            <a:pPr>
              <a:lnSpc>
                <a:spcPct val="90000"/>
              </a:lnSpc>
              <a:spcBef>
                <a:spcPct val="0"/>
              </a:spcBef>
              <a:buClrTx/>
              <a:buFontTx/>
              <a:buNone/>
            </a:pPr>
            <a:endParaRPr lang="en-US" sz="1800" dirty="0"/>
          </a:p>
          <a:p>
            <a:pPr>
              <a:lnSpc>
                <a:spcPct val="80000"/>
              </a:lnSpc>
              <a:buFontTx/>
              <a:buNone/>
            </a:pPr>
            <a:r>
              <a:rPr lang="en-US" sz="1800" baseline="-25000" dirty="0">
                <a:latin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2A1511AB-EE78-4F4E-B002-E0CBEC2F1222}" type="slidenum">
              <a:rPr lang="en-US"/>
              <a:pPr/>
              <a:t>18</a:t>
            </a:fld>
            <a:endParaRPr lang="en-US"/>
          </a:p>
        </p:txBody>
      </p:sp>
      <p:sp>
        <p:nvSpPr>
          <p:cNvPr id="147460" name="Rectangle 1028"/>
          <p:cNvSpPr>
            <a:spLocks noGrp="1" noChangeArrowheads="1"/>
          </p:cNvSpPr>
          <p:nvPr>
            <p:ph type="title"/>
          </p:nvPr>
        </p:nvSpPr>
        <p:spPr>
          <a:xfrm>
            <a:off x="457200" y="-381000"/>
            <a:ext cx="7772400" cy="1143000"/>
          </a:xfrm>
          <a:noFill/>
          <a:ln/>
        </p:spPr>
        <p:txBody>
          <a:bodyPr/>
          <a:lstStyle/>
          <a:p>
            <a:r>
              <a:rPr lang="en-US"/>
              <a:t>Purpose</a:t>
            </a:r>
          </a:p>
        </p:txBody>
      </p:sp>
      <p:sp>
        <p:nvSpPr>
          <p:cNvPr id="147463" name="Rectangle 1031"/>
          <p:cNvSpPr>
            <a:spLocks noChangeArrowheads="1"/>
          </p:cNvSpPr>
          <p:nvPr/>
        </p:nvSpPr>
        <p:spPr bwMode="auto">
          <a:xfrm>
            <a:off x="381000" y="1219200"/>
            <a:ext cx="8458200" cy="4437063"/>
          </a:xfrm>
          <a:prstGeom prst="rect">
            <a:avLst/>
          </a:prstGeom>
          <a:noFill/>
          <a:ln w="9525">
            <a:noFill/>
            <a:miter lim="800000"/>
            <a:headEnd/>
            <a:tailEnd/>
          </a:ln>
          <a:effectLst/>
        </p:spPr>
        <p:txBody>
          <a:bodyPr>
            <a:spAutoFit/>
          </a:bodyPr>
          <a:lstStyle/>
          <a:p>
            <a:pPr algn="l">
              <a:lnSpc>
                <a:spcPct val="90000"/>
              </a:lnSpc>
              <a:spcBef>
                <a:spcPct val="50000"/>
              </a:spcBef>
              <a:buClr>
                <a:schemeClr val="folHlink"/>
              </a:buClr>
              <a:buSzPct val="45000"/>
              <a:buFont typeface="Wingdings" pitchFamily="2" charset="2"/>
              <a:buNone/>
            </a:pPr>
            <a:endParaRPr lang="en-US">
              <a:solidFill>
                <a:schemeClr val="tx2"/>
              </a:solidFill>
              <a:latin typeface="Tahoma" pitchFamily="34" charset="0"/>
            </a:endParaRPr>
          </a:p>
          <a:p>
            <a:pPr lvl="1" algn="l">
              <a:lnSpc>
                <a:spcPct val="90000"/>
              </a:lnSpc>
              <a:spcBef>
                <a:spcPct val="50000"/>
              </a:spcBef>
              <a:buClr>
                <a:schemeClr val="tx2"/>
              </a:buClr>
              <a:buSzPct val="130000"/>
              <a:buFontTx/>
              <a:buChar char="•"/>
            </a:pPr>
            <a:r>
              <a:rPr lang="en-US" sz="2000">
                <a:solidFill>
                  <a:schemeClr val="tx2"/>
                </a:solidFill>
                <a:latin typeface="Tahoma" pitchFamily="34" charset="0"/>
              </a:rPr>
              <a:t> </a:t>
            </a:r>
            <a:r>
              <a:rPr lang="en-US">
                <a:latin typeface="Tahoma" pitchFamily="34" charset="0"/>
              </a:rPr>
              <a:t>Science &amp; Technology: understand and investigate a phenomenon/process, substantiate and validate a theory (hypothesis)</a:t>
            </a:r>
          </a:p>
          <a:p>
            <a:pPr lvl="1" algn="l">
              <a:lnSpc>
                <a:spcPct val="90000"/>
              </a:lnSpc>
              <a:spcBef>
                <a:spcPct val="50000"/>
              </a:spcBef>
              <a:buClr>
                <a:schemeClr val="tx2"/>
              </a:buClr>
              <a:buSzPct val="105000"/>
              <a:buFontTx/>
              <a:buChar char="•"/>
            </a:pPr>
            <a:r>
              <a:rPr lang="en-US">
                <a:latin typeface="Tahoma" pitchFamily="34" charset="0"/>
              </a:rPr>
              <a:t> Research &amp; Development: document a process/system, provide benchmark data (standard procedures, validations), calibrate instruments, equipment, and facilities</a:t>
            </a:r>
          </a:p>
          <a:p>
            <a:pPr lvl="1" algn="l">
              <a:lnSpc>
                <a:spcPct val="90000"/>
              </a:lnSpc>
              <a:spcBef>
                <a:spcPct val="50000"/>
              </a:spcBef>
              <a:buClr>
                <a:schemeClr val="tx2"/>
              </a:buClr>
              <a:buSzPct val="105000"/>
              <a:buFontTx/>
              <a:buChar char="•"/>
            </a:pPr>
            <a:r>
              <a:rPr lang="en-US">
                <a:latin typeface="Tahoma" pitchFamily="34" charset="0"/>
              </a:rPr>
              <a:t> Industry: design optimization and analysis, provide data for direct use, product liability, and acceptance</a:t>
            </a:r>
          </a:p>
          <a:p>
            <a:pPr lvl="1" algn="l">
              <a:lnSpc>
                <a:spcPct val="90000"/>
              </a:lnSpc>
              <a:spcBef>
                <a:spcPct val="50000"/>
              </a:spcBef>
              <a:buClr>
                <a:schemeClr val="tx2"/>
              </a:buClr>
              <a:buSzPct val="105000"/>
              <a:buFontTx/>
              <a:buChar char="•"/>
            </a:pPr>
            <a:r>
              <a:rPr lang="en-US">
                <a:latin typeface="Tahoma" pitchFamily="34" charset="0"/>
              </a:rPr>
              <a:t> Teaching: instruction/demonstration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57:020 Fluid Mechanics</a:t>
            </a:r>
          </a:p>
        </p:txBody>
      </p:sp>
      <p:sp>
        <p:nvSpPr>
          <p:cNvPr id="9" name="Slide Number Placeholder 4"/>
          <p:cNvSpPr>
            <a:spLocks noGrp="1"/>
          </p:cNvSpPr>
          <p:nvPr>
            <p:ph type="sldNum" sz="quarter" idx="11"/>
          </p:nvPr>
        </p:nvSpPr>
        <p:spPr/>
        <p:txBody>
          <a:bodyPr/>
          <a:lstStyle/>
          <a:p>
            <a:fld id="{3227AF6C-81E4-48FA-9C7E-E1A3EEA75957}" type="slidenum">
              <a:rPr lang="en-US"/>
              <a:pPr/>
              <a:t>19</a:t>
            </a:fld>
            <a:endParaRPr lang="en-US"/>
          </a:p>
        </p:txBody>
      </p:sp>
      <p:sp>
        <p:nvSpPr>
          <p:cNvPr id="148484" name="Rectangle 1028"/>
          <p:cNvSpPr>
            <a:spLocks noGrp="1" noChangeArrowheads="1"/>
          </p:cNvSpPr>
          <p:nvPr>
            <p:ph type="title"/>
          </p:nvPr>
        </p:nvSpPr>
        <p:spPr>
          <a:xfrm>
            <a:off x="381000" y="0"/>
            <a:ext cx="7772400" cy="762000"/>
          </a:xfrm>
          <a:noFill/>
          <a:ln/>
        </p:spPr>
        <p:txBody>
          <a:bodyPr/>
          <a:lstStyle/>
          <a:p>
            <a:r>
              <a:rPr lang="en-US"/>
              <a:t>Applications of EFD</a:t>
            </a:r>
          </a:p>
        </p:txBody>
      </p:sp>
      <p:grpSp>
        <p:nvGrpSpPr>
          <p:cNvPr id="148485" name="Group 1029"/>
          <p:cNvGrpSpPr>
            <a:grpSpLocks/>
          </p:cNvGrpSpPr>
          <p:nvPr/>
        </p:nvGrpSpPr>
        <p:grpSpPr bwMode="auto">
          <a:xfrm>
            <a:off x="304800" y="1631950"/>
            <a:ext cx="8612188" cy="4464050"/>
            <a:chOff x="192" y="768"/>
            <a:chExt cx="5425" cy="2812"/>
          </a:xfrm>
        </p:grpSpPr>
        <p:pic>
          <p:nvPicPr>
            <p:cNvPr id="148486" name="Picture 1030" descr="vortex-small">
              <a:hlinkClick r:id="rId2"/>
            </p:cNvPr>
            <p:cNvPicPr>
              <a:picLocks noChangeAspect="1" noChangeArrowheads="1"/>
            </p:cNvPicPr>
            <p:nvPr/>
          </p:nvPicPr>
          <p:blipFill>
            <a:blip r:embed="rId3"/>
            <a:srcRect/>
            <a:stretch>
              <a:fillRect/>
            </a:stretch>
          </p:blipFill>
          <p:spPr bwMode="auto">
            <a:xfrm>
              <a:off x="192" y="768"/>
              <a:ext cx="2448" cy="1734"/>
            </a:xfrm>
            <a:prstGeom prst="rect">
              <a:avLst/>
            </a:prstGeom>
            <a:noFill/>
          </p:spPr>
        </p:pic>
        <p:pic>
          <p:nvPicPr>
            <p:cNvPr id="148487" name="Picture 1031" descr="Wind Tunnel"/>
            <p:cNvPicPr>
              <a:picLocks noChangeAspect="1" noChangeArrowheads="1"/>
            </p:cNvPicPr>
            <p:nvPr/>
          </p:nvPicPr>
          <p:blipFill>
            <a:blip r:embed="rId4"/>
            <a:srcRect/>
            <a:stretch>
              <a:fillRect/>
            </a:stretch>
          </p:blipFill>
          <p:spPr bwMode="auto">
            <a:xfrm>
              <a:off x="3024" y="768"/>
              <a:ext cx="2544" cy="1730"/>
            </a:xfrm>
            <a:prstGeom prst="rect">
              <a:avLst/>
            </a:prstGeom>
            <a:noFill/>
          </p:spPr>
        </p:pic>
        <p:sp>
          <p:nvSpPr>
            <p:cNvPr id="148488" name="Text Box 1032"/>
            <p:cNvSpPr txBox="1">
              <a:spLocks noChangeArrowheads="1"/>
            </p:cNvSpPr>
            <p:nvPr/>
          </p:nvSpPr>
          <p:spPr bwMode="auto">
            <a:xfrm>
              <a:off x="3024" y="2592"/>
              <a:ext cx="2593" cy="988"/>
            </a:xfrm>
            <a:prstGeom prst="rect">
              <a:avLst/>
            </a:prstGeom>
            <a:noFill/>
            <a:ln w="9525">
              <a:solidFill>
                <a:schemeClr val="tx2"/>
              </a:solidFill>
              <a:miter lim="800000"/>
              <a:headEnd/>
              <a:tailEnd/>
            </a:ln>
            <a:effectLst/>
          </p:spPr>
          <p:txBody>
            <a:bodyPr wrap="none">
              <a:spAutoFit/>
            </a:bodyPr>
            <a:lstStyle/>
            <a:p>
              <a:pPr algn="l"/>
              <a:r>
                <a:rPr lang="en-US" sz="1600" b="1">
                  <a:solidFill>
                    <a:schemeClr val="tx2"/>
                  </a:solidFill>
                </a:rPr>
                <a:t>    </a:t>
              </a:r>
              <a:r>
                <a:rPr lang="en-US" sz="1600" b="1" u="sng"/>
                <a:t>Application in research &amp; development</a:t>
              </a:r>
            </a:p>
            <a:p>
              <a:pPr algn="l"/>
              <a:endParaRPr lang="en-US" sz="1600" b="1"/>
            </a:p>
            <a:p>
              <a:pPr algn="l"/>
              <a:r>
                <a:rPr lang="en-US" sz="1600" b="1"/>
                <a:t>Tropic Wind Tunnel has the ability to create </a:t>
              </a:r>
            </a:p>
            <a:p>
              <a:pPr algn="l"/>
              <a:r>
                <a:rPr lang="en-US" sz="1600" b="1"/>
                <a:t>temperatures ranging from 0 to 165 degrees</a:t>
              </a:r>
            </a:p>
            <a:p>
              <a:pPr algn="l"/>
              <a:r>
                <a:rPr lang="en-US" sz="1600" b="1"/>
                <a:t>Fahrenheit and simulate rain</a:t>
              </a:r>
            </a:p>
            <a:p>
              <a:pPr algn="l"/>
              <a:endParaRPr lang="en-US" sz="1600" b="1"/>
            </a:p>
          </p:txBody>
        </p:sp>
        <p:sp>
          <p:nvSpPr>
            <p:cNvPr id="148489" name="Text Box 1033"/>
            <p:cNvSpPr txBox="1">
              <a:spLocks noChangeArrowheads="1"/>
            </p:cNvSpPr>
            <p:nvPr/>
          </p:nvSpPr>
          <p:spPr bwMode="auto">
            <a:xfrm>
              <a:off x="358" y="2592"/>
              <a:ext cx="2081" cy="526"/>
            </a:xfrm>
            <a:prstGeom prst="rect">
              <a:avLst/>
            </a:prstGeom>
            <a:noFill/>
            <a:ln w="9525">
              <a:solidFill>
                <a:schemeClr val="tx2"/>
              </a:solidFill>
              <a:miter lim="800000"/>
              <a:headEnd/>
              <a:tailEnd/>
            </a:ln>
            <a:effectLst/>
          </p:spPr>
          <p:txBody>
            <a:bodyPr wrap="none">
              <a:spAutoFit/>
            </a:bodyPr>
            <a:lstStyle/>
            <a:p>
              <a:pPr algn="l"/>
              <a:r>
                <a:rPr lang="en-US" sz="1600" b="1" u="sng"/>
                <a:t>Application in science &amp; technology</a:t>
              </a:r>
            </a:p>
            <a:p>
              <a:pPr algn="l"/>
              <a:endParaRPr lang="en-US" sz="1600" b="1"/>
            </a:p>
            <a:p>
              <a:pPr algn="l"/>
              <a:r>
                <a:rPr lang="en-US" sz="1600" b="1"/>
                <a:t>Picture of Karman vortex shedding</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29C2CECA-49EE-4740-94D5-52DBD10AB471}" type="slidenum">
              <a:rPr lang="en-US"/>
              <a:pPr/>
              <a:t>2</a:t>
            </a:fld>
            <a:endParaRPr lang="en-US"/>
          </a:p>
        </p:txBody>
      </p:sp>
      <p:sp>
        <p:nvSpPr>
          <p:cNvPr id="95234" name="Rectangle 2"/>
          <p:cNvSpPr>
            <a:spLocks noGrp="1" noChangeArrowheads="1"/>
          </p:cNvSpPr>
          <p:nvPr>
            <p:ph type="title"/>
          </p:nvPr>
        </p:nvSpPr>
        <p:spPr>
          <a:xfrm>
            <a:off x="1066800" y="304800"/>
            <a:ext cx="7183438" cy="685800"/>
          </a:xfrm>
        </p:spPr>
        <p:txBody>
          <a:bodyPr/>
          <a:lstStyle/>
          <a:p>
            <a:r>
              <a:rPr lang="en-US"/>
              <a:t> Fluid Mechanics</a:t>
            </a:r>
          </a:p>
        </p:txBody>
      </p:sp>
      <p:sp>
        <p:nvSpPr>
          <p:cNvPr id="95235" name="Rectangle 3"/>
          <p:cNvSpPr>
            <a:spLocks noGrp="1" noChangeArrowheads="1"/>
          </p:cNvSpPr>
          <p:nvPr>
            <p:ph type="body" idx="1"/>
          </p:nvPr>
        </p:nvSpPr>
        <p:spPr>
          <a:xfrm>
            <a:off x="381000" y="1371600"/>
            <a:ext cx="8763000" cy="4114800"/>
          </a:xfrm>
        </p:spPr>
        <p:txBody>
          <a:bodyPr/>
          <a:lstStyle/>
          <a:p>
            <a:pPr>
              <a:lnSpc>
                <a:spcPct val="90000"/>
              </a:lnSpc>
            </a:pPr>
            <a:r>
              <a:rPr lang="en-US" sz="2800"/>
              <a:t>Fluids essential to life</a:t>
            </a:r>
          </a:p>
          <a:p>
            <a:pPr lvl="1">
              <a:lnSpc>
                <a:spcPct val="90000"/>
              </a:lnSpc>
            </a:pPr>
            <a:r>
              <a:rPr lang="en-US" sz="2400"/>
              <a:t>Human body 65% water</a:t>
            </a:r>
          </a:p>
          <a:p>
            <a:pPr lvl="1">
              <a:lnSpc>
                <a:spcPct val="90000"/>
              </a:lnSpc>
            </a:pPr>
            <a:r>
              <a:rPr lang="en-US" sz="2400"/>
              <a:t>Earth’s surface is 2/3 water</a:t>
            </a:r>
          </a:p>
          <a:p>
            <a:pPr lvl="1">
              <a:lnSpc>
                <a:spcPct val="90000"/>
              </a:lnSpc>
            </a:pPr>
            <a:r>
              <a:rPr lang="en-US" sz="2400"/>
              <a:t>Atmosphere extends 17km above the earth’s surface</a:t>
            </a:r>
          </a:p>
          <a:p>
            <a:pPr>
              <a:lnSpc>
                <a:spcPct val="90000"/>
              </a:lnSpc>
            </a:pPr>
            <a:r>
              <a:rPr lang="en-US" sz="2800"/>
              <a:t>History shaped by fluid mechanics</a:t>
            </a:r>
          </a:p>
          <a:p>
            <a:pPr lvl="1">
              <a:lnSpc>
                <a:spcPct val="90000"/>
              </a:lnSpc>
            </a:pPr>
            <a:r>
              <a:rPr lang="en-US" sz="2400"/>
              <a:t>Geomorphology</a:t>
            </a:r>
          </a:p>
          <a:p>
            <a:pPr lvl="1">
              <a:lnSpc>
                <a:spcPct val="90000"/>
              </a:lnSpc>
            </a:pPr>
            <a:r>
              <a:rPr lang="en-US" sz="2400"/>
              <a:t>Human migration and civilization</a:t>
            </a:r>
          </a:p>
          <a:p>
            <a:pPr lvl="1">
              <a:lnSpc>
                <a:spcPct val="90000"/>
              </a:lnSpc>
            </a:pPr>
            <a:r>
              <a:rPr lang="en-US" sz="2400"/>
              <a:t>Modern scientific and mathematical theories and methods</a:t>
            </a:r>
          </a:p>
          <a:p>
            <a:pPr lvl="1">
              <a:lnSpc>
                <a:spcPct val="90000"/>
              </a:lnSpc>
            </a:pPr>
            <a:r>
              <a:rPr lang="en-US" sz="2400"/>
              <a:t>Warfare</a:t>
            </a:r>
          </a:p>
          <a:p>
            <a:pPr>
              <a:lnSpc>
                <a:spcPct val="90000"/>
              </a:lnSpc>
            </a:pPr>
            <a:r>
              <a:rPr lang="en-US" sz="2800"/>
              <a:t>Affects every part of our lives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57:020 Fluid Mechanics</a:t>
            </a:r>
          </a:p>
        </p:txBody>
      </p:sp>
      <p:sp>
        <p:nvSpPr>
          <p:cNvPr id="10" name="Slide Number Placeholder 4"/>
          <p:cNvSpPr>
            <a:spLocks noGrp="1"/>
          </p:cNvSpPr>
          <p:nvPr>
            <p:ph type="sldNum" sz="quarter" idx="11"/>
          </p:nvPr>
        </p:nvSpPr>
        <p:spPr/>
        <p:txBody>
          <a:bodyPr/>
          <a:lstStyle/>
          <a:p>
            <a:fld id="{ED393C6A-CDFE-4151-9EFB-485253FCD601}" type="slidenum">
              <a:rPr lang="en-US"/>
              <a:pPr/>
              <a:t>20</a:t>
            </a:fld>
            <a:endParaRPr lang="en-US"/>
          </a:p>
        </p:txBody>
      </p:sp>
      <p:sp>
        <p:nvSpPr>
          <p:cNvPr id="149508" name="Rectangle 4"/>
          <p:cNvSpPr>
            <a:spLocks noGrp="1" noChangeArrowheads="1"/>
          </p:cNvSpPr>
          <p:nvPr>
            <p:ph type="title"/>
          </p:nvPr>
        </p:nvSpPr>
        <p:spPr>
          <a:xfrm>
            <a:off x="381000" y="0"/>
            <a:ext cx="7772400" cy="762000"/>
          </a:xfrm>
          <a:noFill/>
          <a:ln/>
        </p:spPr>
        <p:txBody>
          <a:bodyPr/>
          <a:lstStyle/>
          <a:p>
            <a:r>
              <a:rPr lang="en-US"/>
              <a:t>Applications of EFD (cont’d)</a:t>
            </a:r>
          </a:p>
        </p:txBody>
      </p:sp>
      <p:grpSp>
        <p:nvGrpSpPr>
          <p:cNvPr id="149509" name="Group 5"/>
          <p:cNvGrpSpPr>
            <a:grpSpLocks/>
          </p:cNvGrpSpPr>
          <p:nvPr/>
        </p:nvGrpSpPr>
        <p:grpSpPr bwMode="auto">
          <a:xfrm>
            <a:off x="304800" y="838200"/>
            <a:ext cx="8229600" cy="5724525"/>
            <a:chOff x="192" y="528"/>
            <a:chExt cx="5184" cy="3606"/>
          </a:xfrm>
        </p:grpSpPr>
        <p:pic>
          <p:nvPicPr>
            <p:cNvPr id="149510" name="Picture 6" descr="Cryogenics Wind Tunnel simulating flight conditions"/>
            <p:cNvPicPr>
              <a:picLocks noChangeAspect="1" noChangeArrowheads="1"/>
            </p:cNvPicPr>
            <p:nvPr/>
          </p:nvPicPr>
          <p:blipFill>
            <a:blip r:embed="rId2"/>
            <a:srcRect/>
            <a:stretch>
              <a:fillRect/>
            </a:stretch>
          </p:blipFill>
          <p:spPr bwMode="auto">
            <a:xfrm>
              <a:off x="192" y="762"/>
              <a:ext cx="2688" cy="1734"/>
            </a:xfrm>
            <a:prstGeom prst="rect">
              <a:avLst/>
            </a:prstGeom>
            <a:noFill/>
          </p:spPr>
        </p:pic>
        <p:sp>
          <p:nvSpPr>
            <p:cNvPr id="149511" name="Text Box 7"/>
            <p:cNvSpPr txBox="1">
              <a:spLocks noChangeArrowheads="1"/>
            </p:cNvSpPr>
            <p:nvPr/>
          </p:nvSpPr>
          <p:spPr bwMode="auto">
            <a:xfrm>
              <a:off x="234" y="2592"/>
              <a:ext cx="2700" cy="834"/>
            </a:xfrm>
            <a:prstGeom prst="rect">
              <a:avLst/>
            </a:prstGeom>
            <a:noFill/>
            <a:ln w="9525">
              <a:solidFill>
                <a:schemeClr val="tx2"/>
              </a:solidFill>
              <a:miter lim="800000"/>
              <a:headEnd/>
              <a:tailEnd/>
            </a:ln>
            <a:effectLst/>
          </p:spPr>
          <p:txBody>
            <a:bodyPr wrap="none">
              <a:spAutoFit/>
            </a:bodyPr>
            <a:lstStyle/>
            <a:p>
              <a:pPr algn="l"/>
              <a:r>
                <a:rPr lang="en-US" sz="1600" b="1">
                  <a:solidFill>
                    <a:schemeClr val="tx2"/>
                  </a:solidFill>
                </a:rPr>
                <a:t>        </a:t>
              </a:r>
              <a:r>
                <a:rPr lang="en-US" sz="1600" b="1" u="sng"/>
                <a:t>Example of industrial application</a:t>
              </a:r>
            </a:p>
            <a:p>
              <a:pPr algn="l"/>
              <a:endParaRPr lang="en-US" sz="1600" b="1" u="sng"/>
            </a:p>
            <a:p>
              <a:pPr algn="l"/>
              <a:r>
                <a:rPr lang="en-US" sz="1600" b="1"/>
                <a:t>NASA's cryogenic wind tunnel simulates flight </a:t>
              </a:r>
            </a:p>
            <a:p>
              <a:pPr algn="l"/>
              <a:r>
                <a:rPr lang="en-US" sz="1600" b="1"/>
                <a:t>conditions for scale models--a critical tool in</a:t>
              </a:r>
            </a:p>
            <a:p>
              <a:pPr algn="l"/>
              <a:r>
                <a:rPr lang="en-US" sz="1600" b="1"/>
                <a:t> designing airplanes.</a:t>
              </a:r>
            </a:p>
          </p:txBody>
        </p:sp>
        <p:pic>
          <p:nvPicPr>
            <p:cNvPr id="149512" name="Picture 8" descr="labs058"/>
            <p:cNvPicPr>
              <a:picLocks noChangeAspect="1" noChangeArrowheads="1"/>
            </p:cNvPicPr>
            <p:nvPr/>
          </p:nvPicPr>
          <p:blipFill>
            <a:blip r:embed="rId3"/>
            <a:srcRect/>
            <a:stretch>
              <a:fillRect/>
            </a:stretch>
          </p:blipFill>
          <p:spPr bwMode="auto">
            <a:xfrm>
              <a:off x="3072" y="528"/>
              <a:ext cx="2304" cy="1440"/>
            </a:xfrm>
            <a:prstGeom prst="rect">
              <a:avLst/>
            </a:prstGeom>
            <a:noFill/>
            <a:ln w="9525">
              <a:solidFill>
                <a:schemeClr val="tx2"/>
              </a:solidFill>
              <a:miter lim="800000"/>
              <a:headEnd/>
              <a:tailEnd/>
            </a:ln>
          </p:spPr>
        </p:pic>
        <p:pic>
          <p:nvPicPr>
            <p:cNvPr id="149513" name="Picture 9" descr="labs059"/>
            <p:cNvPicPr>
              <a:picLocks noChangeAspect="1" noChangeArrowheads="1"/>
            </p:cNvPicPr>
            <p:nvPr/>
          </p:nvPicPr>
          <p:blipFill>
            <a:blip r:embed="rId4"/>
            <a:srcRect/>
            <a:stretch>
              <a:fillRect/>
            </a:stretch>
          </p:blipFill>
          <p:spPr bwMode="auto">
            <a:xfrm>
              <a:off x="3072" y="2016"/>
              <a:ext cx="2304" cy="1440"/>
            </a:xfrm>
            <a:prstGeom prst="rect">
              <a:avLst/>
            </a:prstGeom>
            <a:noFill/>
            <a:ln w="9525">
              <a:solidFill>
                <a:schemeClr val="tx2"/>
              </a:solidFill>
              <a:miter lim="800000"/>
              <a:headEnd/>
              <a:tailEnd/>
            </a:ln>
          </p:spPr>
        </p:pic>
        <p:sp>
          <p:nvSpPr>
            <p:cNvPr id="149514" name="Text Box 10"/>
            <p:cNvSpPr txBox="1">
              <a:spLocks noChangeArrowheads="1"/>
            </p:cNvSpPr>
            <p:nvPr/>
          </p:nvSpPr>
          <p:spPr bwMode="auto">
            <a:xfrm>
              <a:off x="3464" y="3608"/>
              <a:ext cx="1582" cy="526"/>
            </a:xfrm>
            <a:prstGeom prst="rect">
              <a:avLst/>
            </a:prstGeom>
            <a:noFill/>
            <a:ln w="9525">
              <a:solidFill>
                <a:schemeClr val="tx2"/>
              </a:solidFill>
              <a:miter lim="800000"/>
              <a:headEnd/>
              <a:tailEnd/>
            </a:ln>
            <a:effectLst/>
          </p:spPr>
          <p:txBody>
            <a:bodyPr wrap="none">
              <a:spAutoFit/>
            </a:bodyPr>
            <a:lstStyle/>
            <a:p>
              <a:pPr algn="l"/>
              <a:r>
                <a:rPr lang="en-US" sz="1600" b="1">
                  <a:solidFill>
                    <a:schemeClr val="tx2"/>
                  </a:solidFill>
                </a:rPr>
                <a:t>  </a:t>
              </a:r>
              <a:r>
                <a:rPr lang="en-US" sz="1600" b="1" u="sng"/>
                <a:t>Application in teaching</a:t>
              </a:r>
            </a:p>
            <a:p>
              <a:pPr algn="l"/>
              <a:endParaRPr lang="en-US" sz="1600" b="1" u="sng"/>
            </a:p>
            <a:p>
              <a:pPr algn="l"/>
              <a:r>
                <a:rPr lang="en-US" sz="1600" b="1"/>
                <a:t>Fluid dynamics laboratory</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57:020 Fluid Mechanics</a:t>
            </a:r>
          </a:p>
        </p:txBody>
      </p:sp>
      <p:sp>
        <p:nvSpPr>
          <p:cNvPr id="7" name="Slide Number Placeholder 2"/>
          <p:cNvSpPr>
            <a:spLocks noGrp="1"/>
          </p:cNvSpPr>
          <p:nvPr>
            <p:ph type="sldNum" sz="quarter" idx="11"/>
          </p:nvPr>
        </p:nvSpPr>
        <p:spPr/>
        <p:txBody>
          <a:bodyPr/>
          <a:lstStyle/>
          <a:p>
            <a:fld id="{61487FF3-C77D-413D-8D81-8D6B92E0870A}" type="slidenum">
              <a:rPr lang="en-US"/>
              <a:pPr/>
              <a:t>21</a:t>
            </a:fld>
            <a:endParaRPr lang="en-US"/>
          </a:p>
        </p:txBody>
      </p:sp>
      <p:sp>
        <p:nvSpPr>
          <p:cNvPr id="150530" name="Rectangle 2"/>
          <p:cNvSpPr>
            <a:spLocks noChangeArrowheads="1"/>
          </p:cNvSpPr>
          <p:nvPr/>
        </p:nvSpPr>
        <p:spPr bwMode="auto">
          <a:xfrm>
            <a:off x="609600" y="152400"/>
            <a:ext cx="7772400" cy="60960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Full and model scale</a:t>
            </a:r>
          </a:p>
        </p:txBody>
      </p:sp>
      <p:pic>
        <p:nvPicPr>
          <p:cNvPr id="150532" name="Picture 4" descr="bwb_windtunnel"/>
          <p:cNvPicPr>
            <a:picLocks noChangeAspect="1" noChangeArrowheads="1"/>
          </p:cNvPicPr>
          <p:nvPr/>
        </p:nvPicPr>
        <p:blipFill>
          <a:blip r:embed="rId2"/>
          <a:srcRect/>
          <a:stretch>
            <a:fillRect/>
          </a:stretch>
        </p:blipFill>
        <p:spPr bwMode="auto">
          <a:xfrm>
            <a:off x="4740275" y="1143000"/>
            <a:ext cx="4175125" cy="3338513"/>
          </a:xfrm>
          <a:prstGeom prst="rect">
            <a:avLst/>
          </a:prstGeom>
          <a:noFill/>
        </p:spPr>
      </p:pic>
      <p:pic>
        <p:nvPicPr>
          <p:cNvPr id="150533" name="Picture 5" descr="us_air2"/>
          <p:cNvPicPr>
            <a:picLocks noChangeAspect="1" noChangeArrowheads="1"/>
          </p:cNvPicPr>
          <p:nvPr/>
        </p:nvPicPr>
        <p:blipFill>
          <a:blip r:embed="rId3"/>
          <a:srcRect/>
          <a:stretch>
            <a:fillRect/>
          </a:stretch>
        </p:blipFill>
        <p:spPr bwMode="auto">
          <a:xfrm>
            <a:off x="228600" y="1143000"/>
            <a:ext cx="4191000" cy="3336925"/>
          </a:xfrm>
          <a:prstGeom prst="rect">
            <a:avLst/>
          </a:prstGeom>
          <a:noFill/>
        </p:spPr>
      </p:pic>
      <p:sp>
        <p:nvSpPr>
          <p:cNvPr id="150534" name="Rectangle 6"/>
          <p:cNvSpPr>
            <a:spLocks noChangeArrowheads="1"/>
          </p:cNvSpPr>
          <p:nvPr/>
        </p:nvSpPr>
        <p:spPr bwMode="auto">
          <a:xfrm>
            <a:off x="152400" y="5181600"/>
            <a:ext cx="8686800" cy="788988"/>
          </a:xfrm>
          <a:prstGeom prst="rect">
            <a:avLst/>
          </a:prstGeom>
          <a:noFill/>
          <a:ln w="9525">
            <a:solidFill>
              <a:schemeClr val="tx1"/>
            </a:solidFill>
            <a:miter lim="800000"/>
            <a:headEnd/>
            <a:tailEnd/>
          </a:ln>
          <a:effectLst/>
        </p:spPr>
        <p:txBody>
          <a:bodyPr>
            <a:spAutoFit/>
          </a:bodyPr>
          <a:lstStyle/>
          <a:p>
            <a:pPr lvl="1" algn="l">
              <a:spcBef>
                <a:spcPct val="50000"/>
              </a:spcBef>
              <a:buClr>
                <a:schemeClr val="tx2"/>
              </a:buClr>
              <a:buFontTx/>
              <a:buChar char="•"/>
            </a:pPr>
            <a:r>
              <a:rPr lang="en-US" sz="1800">
                <a:solidFill>
                  <a:schemeClr val="tx2"/>
                </a:solidFill>
                <a:latin typeface="Tahoma" pitchFamily="34" charset="0"/>
              </a:rPr>
              <a:t> </a:t>
            </a:r>
            <a:r>
              <a:rPr lang="en-US" sz="1800">
                <a:latin typeface="Tahoma" pitchFamily="34" charset="0"/>
              </a:rPr>
              <a:t>Scales: model, and full-scale</a:t>
            </a:r>
          </a:p>
          <a:p>
            <a:pPr lvl="1" algn="l">
              <a:spcBef>
                <a:spcPct val="50000"/>
              </a:spcBef>
              <a:buClr>
                <a:schemeClr val="tx2"/>
              </a:buClr>
              <a:buFontTx/>
              <a:buChar char="•"/>
            </a:pPr>
            <a:r>
              <a:rPr lang="en-US" sz="1800">
                <a:latin typeface="Tahoma" pitchFamily="34" charset="0"/>
              </a:rPr>
              <a:t> Selection of the model scale: governed by dimensional analysis and similarity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57:020 Fluid Mechanics</a:t>
            </a:r>
          </a:p>
        </p:txBody>
      </p:sp>
      <p:sp>
        <p:nvSpPr>
          <p:cNvPr id="5" name="Slide Number Placeholder 2"/>
          <p:cNvSpPr>
            <a:spLocks noGrp="1"/>
          </p:cNvSpPr>
          <p:nvPr>
            <p:ph type="sldNum" sz="quarter" idx="11"/>
          </p:nvPr>
        </p:nvSpPr>
        <p:spPr/>
        <p:txBody>
          <a:bodyPr/>
          <a:lstStyle/>
          <a:p>
            <a:fld id="{C2F22DB1-C1E1-438F-A907-356515B304D9}" type="slidenum">
              <a:rPr lang="en-US"/>
              <a:pPr/>
              <a:t>22</a:t>
            </a:fld>
            <a:endParaRPr lang="en-US"/>
          </a:p>
        </p:txBody>
      </p:sp>
      <p:sp>
        <p:nvSpPr>
          <p:cNvPr id="151554" name="Rectangle 2"/>
          <p:cNvSpPr>
            <a:spLocks noChangeArrowheads="1"/>
          </p:cNvSpPr>
          <p:nvPr/>
        </p:nvSpPr>
        <p:spPr bwMode="auto">
          <a:xfrm>
            <a:off x="609600" y="76200"/>
            <a:ext cx="7772400" cy="6921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Measurement systems</a:t>
            </a:r>
          </a:p>
        </p:txBody>
      </p:sp>
      <p:sp>
        <p:nvSpPr>
          <p:cNvPr id="151556" name="Rectangle 4"/>
          <p:cNvSpPr>
            <a:spLocks noChangeArrowheads="1"/>
          </p:cNvSpPr>
          <p:nvPr/>
        </p:nvSpPr>
        <p:spPr bwMode="auto">
          <a:xfrm>
            <a:off x="685800" y="1066800"/>
            <a:ext cx="7772400" cy="4876800"/>
          </a:xfrm>
          <a:prstGeom prst="rect">
            <a:avLst/>
          </a:prstGeom>
          <a:noFill/>
          <a:ln w="9525">
            <a:noFill/>
            <a:miter lim="800000"/>
            <a:headEnd/>
            <a:tailEnd/>
          </a:ln>
          <a:effectLst/>
        </p:spPr>
        <p:txBody>
          <a:bodyPr/>
          <a:lstStyle/>
          <a:p>
            <a:pPr marL="342900" indent="-342900" algn="l">
              <a:lnSpc>
                <a:spcPct val="90000"/>
              </a:lnSpc>
              <a:spcBef>
                <a:spcPct val="20000"/>
              </a:spcBef>
              <a:buClr>
                <a:schemeClr val="tx2"/>
              </a:buClr>
              <a:buSzPct val="110000"/>
              <a:buFontTx/>
              <a:buChar char="•"/>
            </a:pPr>
            <a:r>
              <a:rPr lang="en-US" b="1">
                <a:latin typeface="Tahoma" pitchFamily="34" charset="0"/>
              </a:rPr>
              <a:t>Instrumentation</a:t>
            </a:r>
          </a:p>
          <a:p>
            <a:pPr marL="742950" lvl="1" indent="-285750" algn="l">
              <a:lnSpc>
                <a:spcPct val="90000"/>
              </a:lnSpc>
              <a:spcBef>
                <a:spcPct val="20000"/>
              </a:spcBef>
              <a:buClr>
                <a:srgbClr val="0000FF"/>
              </a:buClr>
              <a:buFontTx/>
              <a:buChar char="•"/>
            </a:pPr>
            <a:r>
              <a:rPr lang="en-US" sz="2000">
                <a:latin typeface="Tahoma" pitchFamily="34" charset="0"/>
              </a:rPr>
              <a:t>Load cell to measure forces and moments</a:t>
            </a:r>
          </a:p>
          <a:p>
            <a:pPr marL="742950" lvl="1" indent="-285750" algn="l">
              <a:lnSpc>
                <a:spcPct val="90000"/>
              </a:lnSpc>
              <a:spcBef>
                <a:spcPct val="20000"/>
              </a:spcBef>
              <a:buClr>
                <a:srgbClr val="0000FF"/>
              </a:buClr>
              <a:buFontTx/>
              <a:buChar char="•"/>
            </a:pPr>
            <a:r>
              <a:rPr lang="en-US" sz="2000">
                <a:latin typeface="Tahoma" pitchFamily="34" charset="0"/>
              </a:rPr>
              <a:t>Pressure transducers</a:t>
            </a:r>
          </a:p>
          <a:p>
            <a:pPr marL="742950" lvl="1" indent="-285750" algn="l">
              <a:lnSpc>
                <a:spcPct val="90000"/>
              </a:lnSpc>
              <a:spcBef>
                <a:spcPct val="20000"/>
              </a:spcBef>
              <a:buClr>
                <a:srgbClr val="0000FF"/>
              </a:buClr>
              <a:buFontTx/>
              <a:buChar char="•"/>
            </a:pPr>
            <a:r>
              <a:rPr lang="en-US" sz="2000">
                <a:latin typeface="Tahoma" pitchFamily="34" charset="0"/>
              </a:rPr>
              <a:t>Pitot tubes</a:t>
            </a:r>
          </a:p>
          <a:p>
            <a:pPr marL="742950" lvl="1" indent="-285750" algn="l">
              <a:lnSpc>
                <a:spcPct val="90000"/>
              </a:lnSpc>
              <a:spcBef>
                <a:spcPct val="20000"/>
              </a:spcBef>
              <a:buClr>
                <a:srgbClr val="0000FF"/>
              </a:buClr>
              <a:buFontTx/>
              <a:buChar char="•"/>
            </a:pPr>
            <a:r>
              <a:rPr lang="en-US" sz="2000">
                <a:latin typeface="Tahoma" pitchFamily="34" charset="0"/>
              </a:rPr>
              <a:t>Hotwire anemometry</a:t>
            </a:r>
          </a:p>
          <a:p>
            <a:pPr marL="742950" lvl="1" indent="-285750" algn="l">
              <a:lnSpc>
                <a:spcPct val="90000"/>
              </a:lnSpc>
              <a:spcBef>
                <a:spcPct val="20000"/>
              </a:spcBef>
              <a:buClr>
                <a:srgbClr val="0000FF"/>
              </a:buClr>
              <a:buFontTx/>
              <a:buChar char="•"/>
            </a:pPr>
            <a:r>
              <a:rPr lang="en-US" sz="2000">
                <a:latin typeface="Tahoma" pitchFamily="34" charset="0"/>
              </a:rPr>
              <a:t>PIV, LDV</a:t>
            </a:r>
          </a:p>
          <a:p>
            <a:pPr marL="342900" indent="-342900" algn="l">
              <a:lnSpc>
                <a:spcPct val="90000"/>
              </a:lnSpc>
              <a:spcBef>
                <a:spcPct val="20000"/>
              </a:spcBef>
              <a:buClr>
                <a:schemeClr val="tx2"/>
              </a:buClr>
              <a:buSzPct val="110000"/>
              <a:buFontTx/>
              <a:buChar char="•"/>
            </a:pPr>
            <a:r>
              <a:rPr lang="en-US" b="1">
                <a:latin typeface="Tahoma" pitchFamily="34" charset="0"/>
              </a:rPr>
              <a:t>Data acquisition</a:t>
            </a:r>
          </a:p>
          <a:p>
            <a:pPr marL="742950" lvl="1" indent="-285750" algn="l">
              <a:lnSpc>
                <a:spcPct val="90000"/>
              </a:lnSpc>
              <a:spcBef>
                <a:spcPct val="20000"/>
              </a:spcBef>
              <a:buClr>
                <a:srgbClr val="0000FF"/>
              </a:buClr>
              <a:buFontTx/>
              <a:buChar char="•"/>
            </a:pPr>
            <a:r>
              <a:rPr lang="en-US" sz="2000">
                <a:latin typeface="Tahoma" pitchFamily="34" charset="0"/>
              </a:rPr>
              <a:t>Serial port devices</a:t>
            </a:r>
          </a:p>
          <a:p>
            <a:pPr marL="742950" lvl="1" indent="-285750" algn="l">
              <a:lnSpc>
                <a:spcPct val="90000"/>
              </a:lnSpc>
              <a:spcBef>
                <a:spcPct val="20000"/>
              </a:spcBef>
              <a:buClr>
                <a:srgbClr val="0000FF"/>
              </a:buClr>
              <a:buFontTx/>
              <a:buChar char="•"/>
            </a:pPr>
            <a:r>
              <a:rPr lang="en-US" sz="2000">
                <a:latin typeface="Tahoma" pitchFamily="34" charset="0"/>
              </a:rPr>
              <a:t>Desktop PC’s</a:t>
            </a:r>
          </a:p>
          <a:p>
            <a:pPr marL="742950" lvl="1" indent="-285750" algn="l">
              <a:lnSpc>
                <a:spcPct val="90000"/>
              </a:lnSpc>
              <a:spcBef>
                <a:spcPct val="20000"/>
              </a:spcBef>
              <a:buClr>
                <a:srgbClr val="0000FF"/>
              </a:buClr>
              <a:buFontTx/>
              <a:buChar char="•"/>
            </a:pPr>
            <a:r>
              <a:rPr lang="en-US" sz="2000">
                <a:latin typeface="Tahoma" pitchFamily="34" charset="0"/>
              </a:rPr>
              <a:t>Plug-in data acquisition boards</a:t>
            </a:r>
          </a:p>
          <a:p>
            <a:pPr marL="742950" lvl="1" indent="-285750" algn="l">
              <a:lnSpc>
                <a:spcPct val="90000"/>
              </a:lnSpc>
              <a:spcBef>
                <a:spcPct val="20000"/>
              </a:spcBef>
              <a:buClr>
                <a:srgbClr val="0000FF"/>
              </a:buClr>
              <a:buFontTx/>
              <a:buChar char="•"/>
            </a:pPr>
            <a:r>
              <a:rPr lang="en-US" sz="2000">
                <a:latin typeface="Tahoma" pitchFamily="34" charset="0"/>
              </a:rPr>
              <a:t>Data Acquisition software - Labview</a:t>
            </a:r>
            <a:endParaRPr lang="en-US" sz="1800">
              <a:latin typeface="Tahoma" pitchFamily="34" charset="0"/>
            </a:endParaRPr>
          </a:p>
          <a:p>
            <a:pPr marL="342900" indent="-342900" algn="l">
              <a:lnSpc>
                <a:spcPct val="90000"/>
              </a:lnSpc>
              <a:spcBef>
                <a:spcPct val="20000"/>
              </a:spcBef>
              <a:buClr>
                <a:schemeClr val="tx2"/>
              </a:buClr>
              <a:buSzPct val="110000"/>
              <a:buFontTx/>
              <a:buChar char="•"/>
            </a:pPr>
            <a:r>
              <a:rPr lang="en-US" b="1">
                <a:latin typeface="Tahoma" pitchFamily="34" charset="0"/>
              </a:rPr>
              <a:t>Data analysis and data reduction</a:t>
            </a:r>
          </a:p>
          <a:p>
            <a:pPr marL="742950" lvl="1" indent="-285750" algn="l">
              <a:lnSpc>
                <a:spcPct val="90000"/>
              </a:lnSpc>
              <a:spcBef>
                <a:spcPct val="20000"/>
              </a:spcBef>
              <a:buClr>
                <a:srgbClr val="0000FF"/>
              </a:buClr>
              <a:buFontTx/>
              <a:buChar char="•"/>
            </a:pPr>
            <a:r>
              <a:rPr lang="en-US" sz="2000">
                <a:latin typeface="Tahoma" pitchFamily="34" charset="0"/>
              </a:rPr>
              <a:t>Data reduction equations</a:t>
            </a:r>
          </a:p>
          <a:p>
            <a:pPr marL="742950" lvl="1" indent="-285750" algn="l">
              <a:lnSpc>
                <a:spcPct val="90000"/>
              </a:lnSpc>
              <a:spcBef>
                <a:spcPct val="20000"/>
              </a:spcBef>
              <a:buClr>
                <a:srgbClr val="0000FF"/>
              </a:buClr>
              <a:buFontTx/>
              <a:buChar char="•"/>
            </a:pPr>
            <a:r>
              <a:rPr lang="en-US" sz="2000">
                <a:latin typeface="Tahoma" pitchFamily="34" charset="0"/>
              </a:rPr>
              <a:t>Spectral analysis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r>
              <a:rPr lang="en-US"/>
              <a:t>57:020 Fluid Mechanics</a:t>
            </a:r>
          </a:p>
        </p:txBody>
      </p:sp>
      <p:sp>
        <p:nvSpPr>
          <p:cNvPr id="13" name="Slide Number Placeholder 2"/>
          <p:cNvSpPr>
            <a:spLocks noGrp="1"/>
          </p:cNvSpPr>
          <p:nvPr>
            <p:ph type="sldNum" sz="quarter" idx="11"/>
          </p:nvPr>
        </p:nvSpPr>
        <p:spPr/>
        <p:txBody>
          <a:bodyPr/>
          <a:lstStyle/>
          <a:p>
            <a:fld id="{245C9C45-6B99-4456-876A-27EF1D69E28A}" type="slidenum">
              <a:rPr lang="en-US"/>
              <a:pPr/>
              <a:t>23</a:t>
            </a:fld>
            <a:endParaRPr lang="en-US"/>
          </a:p>
        </p:txBody>
      </p:sp>
      <p:sp>
        <p:nvSpPr>
          <p:cNvPr id="152578" name="Rectangle 1026"/>
          <p:cNvSpPr>
            <a:spLocks noChangeArrowheads="1"/>
          </p:cNvSpPr>
          <p:nvPr/>
        </p:nvSpPr>
        <p:spPr bwMode="auto">
          <a:xfrm>
            <a:off x="638175" y="0"/>
            <a:ext cx="7772400" cy="76200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Instrumentation</a:t>
            </a:r>
          </a:p>
        </p:txBody>
      </p:sp>
      <p:grpSp>
        <p:nvGrpSpPr>
          <p:cNvPr id="152590" name="Group 1038"/>
          <p:cNvGrpSpPr>
            <a:grpSpLocks/>
          </p:cNvGrpSpPr>
          <p:nvPr/>
        </p:nvGrpSpPr>
        <p:grpSpPr bwMode="auto">
          <a:xfrm>
            <a:off x="866775" y="1066800"/>
            <a:ext cx="7896225" cy="5486400"/>
            <a:chOff x="546" y="672"/>
            <a:chExt cx="4974" cy="3456"/>
          </a:xfrm>
        </p:grpSpPr>
        <p:pic>
          <p:nvPicPr>
            <p:cNvPr id="152580" name="Picture 1028" descr="Test-stand_feedthrough"/>
            <p:cNvPicPr>
              <a:picLocks noChangeAspect="1" noChangeArrowheads="1"/>
            </p:cNvPicPr>
            <p:nvPr/>
          </p:nvPicPr>
          <p:blipFill>
            <a:blip r:embed="rId2"/>
            <a:srcRect/>
            <a:stretch>
              <a:fillRect/>
            </a:stretch>
          </p:blipFill>
          <p:spPr bwMode="auto">
            <a:xfrm>
              <a:off x="594" y="672"/>
              <a:ext cx="1804" cy="1353"/>
            </a:xfrm>
            <a:prstGeom prst="rect">
              <a:avLst/>
            </a:prstGeom>
            <a:noFill/>
          </p:spPr>
        </p:pic>
        <p:pic>
          <p:nvPicPr>
            <p:cNvPr id="152582" name="Picture 1030" descr="3D-OPSTI.JPG (17677 bytes)"/>
            <p:cNvPicPr>
              <a:picLocks noChangeAspect="1" noChangeArrowheads="1"/>
            </p:cNvPicPr>
            <p:nvPr/>
          </p:nvPicPr>
          <p:blipFill>
            <a:blip r:embed="rId3"/>
            <a:srcRect/>
            <a:stretch>
              <a:fillRect/>
            </a:stretch>
          </p:blipFill>
          <p:spPr bwMode="auto">
            <a:xfrm>
              <a:off x="3570" y="2448"/>
              <a:ext cx="1757" cy="1339"/>
            </a:xfrm>
            <a:prstGeom prst="rect">
              <a:avLst/>
            </a:prstGeom>
            <a:noFill/>
          </p:spPr>
        </p:pic>
        <p:pic>
          <p:nvPicPr>
            <p:cNvPr id="152583" name="Picture 1031" descr="hotfilm"/>
            <p:cNvPicPr>
              <a:picLocks noChangeAspect="1" noChangeArrowheads="1"/>
            </p:cNvPicPr>
            <p:nvPr/>
          </p:nvPicPr>
          <p:blipFill>
            <a:blip r:embed="rId4"/>
            <a:srcRect r="35156" b="41667"/>
            <a:stretch>
              <a:fillRect/>
            </a:stretch>
          </p:blipFill>
          <p:spPr bwMode="auto">
            <a:xfrm>
              <a:off x="546" y="2496"/>
              <a:ext cx="1968" cy="1344"/>
            </a:xfrm>
            <a:prstGeom prst="rect">
              <a:avLst/>
            </a:prstGeom>
            <a:noFill/>
          </p:spPr>
        </p:pic>
        <p:sp>
          <p:nvSpPr>
            <p:cNvPr id="152584" name="Text Box 1032"/>
            <p:cNvSpPr txBox="1">
              <a:spLocks noChangeArrowheads="1"/>
            </p:cNvSpPr>
            <p:nvPr/>
          </p:nvSpPr>
          <p:spPr bwMode="auto">
            <a:xfrm>
              <a:off x="1122" y="1968"/>
              <a:ext cx="834" cy="288"/>
            </a:xfrm>
            <a:prstGeom prst="rect">
              <a:avLst/>
            </a:prstGeom>
            <a:noFill/>
            <a:ln w="9525">
              <a:noFill/>
              <a:miter lim="800000"/>
              <a:headEnd/>
              <a:tailEnd/>
            </a:ln>
            <a:effectLst/>
          </p:spPr>
          <p:txBody>
            <a:bodyPr wrap="none">
              <a:spAutoFit/>
            </a:bodyPr>
            <a:lstStyle/>
            <a:p>
              <a:pPr algn="l"/>
              <a:r>
                <a:rPr lang="en-US"/>
                <a:t>Load cell</a:t>
              </a:r>
            </a:p>
          </p:txBody>
        </p:sp>
        <p:sp>
          <p:nvSpPr>
            <p:cNvPr id="152585" name="Text Box 1033"/>
            <p:cNvSpPr txBox="1">
              <a:spLocks noChangeArrowheads="1"/>
            </p:cNvSpPr>
            <p:nvPr/>
          </p:nvSpPr>
          <p:spPr bwMode="auto">
            <a:xfrm>
              <a:off x="4664" y="1248"/>
              <a:ext cx="856" cy="288"/>
            </a:xfrm>
            <a:prstGeom prst="rect">
              <a:avLst/>
            </a:prstGeom>
            <a:noFill/>
            <a:ln w="9525">
              <a:noFill/>
              <a:miter lim="800000"/>
              <a:headEnd/>
              <a:tailEnd/>
            </a:ln>
            <a:effectLst/>
          </p:spPr>
          <p:txBody>
            <a:bodyPr wrap="none">
              <a:spAutoFit/>
            </a:bodyPr>
            <a:lstStyle/>
            <a:p>
              <a:pPr algn="l"/>
              <a:r>
                <a:rPr lang="en-US"/>
                <a:t>Pitot tube</a:t>
              </a:r>
            </a:p>
          </p:txBody>
        </p:sp>
        <p:sp>
          <p:nvSpPr>
            <p:cNvPr id="152586" name="Text Box 1034"/>
            <p:cNvSpPr txBox="1">
              <a:spLocks noChangeArrowheads="1"/>
            </p:cNvSpPr>
            <p:nvPr/>
          </p:nvSpPr>
          <p:spPr bwMode="auto">
            <a:xfrm>
              <a:off x="1170" y="3840"/>
              <a:ext cx="793" cy="288"/>
            </a:xfrm>
            <a:prstGeom prst="rect">
              <a:avLst/>
            </a:prstGeom>
            <a:noFill/>
            <a:ln w="9525">
              <a:noFill/>
              <a:miter lim="800000"/>
              <a:headEnd/>
              <a:tailEnd/>
            </a:ln>
            <a:effectLst/>
          </p:spPr>
          <p:txBody>
            <a:bodyPr wrap="none">
              <a:spAutoFit/>
            </a:bodyPr>
            <a:lstStyle/>
            <a:p>
              <a:pPr algn="l"/>
              <a:r>
                <a:rPr lang="en-US"/>
                <a:t>Hotwire </a:t>
              </a:r>
            </a:p>
          </p:txBody>
        </p:sp>
        <p:sp>
          <p:nvSpPr>
            <p:cNvPr id="152587" name="Text Box 1035"/>
            <p:cNvSpPr txBox="1">
              <a:spLocks noChangeArrowheads="1"/>
            </p:cNvSpPr>
            <p:nvPr/>
          </p:nvSpPr>
          <p:spPr bwMode="auto">
            <a:xfrm>
              <a:off x="4088" y="3792"/>
              <a:ext cx="821" cy="288"/>
            </a:xfrm>
            <a:prstGeom prst="rect">
              <a:avLst/>
            </a:prstGeom>
            <a:noFill/>
            <a:ln w="9525">
              <a:noFill/>
              <a:miter lim="800000"/>
              <a:headEnd/>
              <a:tailEnd/>
            </a:ln>
            <a:effectLst/>
          </p:spPr>
          <p:txBody>
            <a:bodyPr wrap="none">
              <a:spAutoFit/>
            </a:bodyPr>
            <a:lstStyle/>
            <a:p>
              <a:pPr algn="l"/>
              <a:r>
                <a:rPr lang="en-US"/>
                <a:t>3D - PIV</a:t>
              </a:r>
            </a:p>
          </p:txBody>
        </p:sp>
        <p:pic>
          <p:nvPicPr>
            <p:cNvPr id="152588" name="Picture 1036" descr="http://www.efunda.com/designstandards/sensors/pitot_tubes/images/Pitot_tube_B.gif"/>
            <p:cNvPicPr>
              <a:picLocks noChangeAspect="1" noChangeArrowheads="1"/>
            </p:cNvPicPr>
            <p:nvPr/>
          </p:nvPicPr>
          <p:blipFill>
            <a:blip r:embed="rId5" r:link="rId6"/>
            <a:srcRect/>
            <a:stretch>
              <a:fillRect/>
            </a:stretch>
          </p:blipFill>
          <p:spPr bwMode="auto">
            <a:xfrm>
              <a:off x="3312" y="672"/>
              <a:ext cx="1271" cy="1536"/>
            </a:xfrm>
            <a:prstGeom prst="rect">
              <a:avLst/>
            </a:prstGeom>
            <a:noFill/>
            <a:ln w="9525">
              <a:solidFill>
                <a:schemeClr val="tx2"/>
              </a:solid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57:020 Fluid Mechanics</a:t>
            </a:r>
          </a:p>
        </p:txBody>
      </p:sp>
      <p:sp>
        <p:nvSpPr>
          <p:cNvPr id="8" name="Slide Number Placeholder 2"/>
          <p:cNvSpPr>
            <a:spLocks noGrp="1"/>
          </p:cNvSpPr>
          <p:nvPr>
            <p:ph type="sldNum" sz="quarter" idx="11"/>
          </p:nvPr>
        </p:nvSpPr>
        <p:spPr/>
        <p:txBody>
          <a:bodyPr/>
          <a:lstStyle/>
          <a:p>
            <a:fld id="{EC36A5FA-5BF1-43F0-BC3A-E48671484B6C}" type="slidenum">
              <a:rPr lang="en-US"/>
              <a:pPr/>
              <a:t>24</a:t>
            </a:fld>
            <a:endParaRPr lang="en-US"/>
          </a:p>
        </p:txBody>
      </p:sp>
      <p:sp>
        <p:nvSpPr>
          <p:cNvPr id="153602" name="Rectangle 2"/>
          <p:cNvSpPr>
            <a:spLocks noChangeArrowheads="1"/>
          </p:cNvSpPr>
          <p:nvPr/>
        </p:nvSpPr>
        <p:spPr bwMode="auto">
          <a:xfrm>
            <a:off x="533400" y="152400"/>
            <a:ext cx="7772400" cy="60960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Data acquisition system</a:t>
            </a:r>
          </a:p>
        </p:txBody>
      </p:sp>
      <p:pic>
        <p:nvPicPr>
          <p:cNvPr id="153603" name="Picture 3" descr="ME7842B Tower-Mounted Amplifier Test System"/>
          <p:cNvPicPr>
            <a:picLocks noChangeAspect="1" noChangeArrowheads="1"/>
          </p:cNvPicPr>
          <p:nvPr/>
        </p:nvPicPr>
        <p:blipFill>
          <a:blip r:embed="rId2"/>
          <a:srcRect/>
          <a:stretch>
            <a:fillRect/>
          </a:stretch>
        </p:blipFill>
        <p:spPr bwMode="auto">
          <a:xfrm>
            <a:off x="381000" y="1752600"/>
            <a:ext cx="3511550" cy="4568825"/>
          </a:xfrm>
          <a:prstGeom prst="rect">
            <a:avLst/>
          </a:prstGeom>
          <a:noFill/>
          <a:ln w="9525">
            <a:solidFill>
              <a:schemeClr val="tx2"/>
            </a:solidFill>
            <a:miter lim="800000"/>
            <a:headEnd/>
            <a:tailEnd/>
          </a:ln>
        </p:spPr>
      </p:pic>
      <p:pic>
        <p:nvPicPr>
          <p:cNvPr id="153604" name="Picture 4"/>
          <p:cNvPicPr>
            <a:picLocks noChangeAspect="1" noChangeArrowheads="1"/>
          </p:cNvPicPr>
          <p:nvPr/>
        </p:nvPicPr>
        <p:blipFill>
          <a:blip r:embed="rId3"/>
          <a:srcRect/>
          <a:stretch>
            <a:fillRect/>
          </a:stretch>
        </p:blipFill>
        <p:spPr bwMode="auto">
          <a:xfrm>
            <a:off x="4267200" y="2819400"/>
            <a:ext cx="4572000" cy="2938463"/>
          </a:xfrm>
          <a:prstGeom prst="rect">
            <a:avLst/>
          </a:prstGeom>
          <a:noFill/>
          <a:ln w="9525">
            <a:noFill/>
            <a:miter lim="800000"/>
            <a:headEnd/>
            <a:tailEnd/>
          </a:ln>
          <a:effectLst/>
        </p:spPr>
      </p:pic>
      <p:sp>
        <p:nvSpPr>
          <p:cNvPr id="153606" name="Text Box 6"/>
          <p:cNvSpPr txBox="1">
            <a:spLocks noChangeArrowheads="1"/>
          </p:cNvSpPr>
          <p:nvPr/>
        </p:nvSpPr>
        <p:spPr bwMode="auto">
          <a:xfrm>
            <a:off x="1279525" y="1295400"/>
            <a:ext cx="1263650" cy="457200"/>
          </a:xfrm>
          <a:prstGeom prst="rect">
            <a:avLst/>
          </a:prstGeom>
          <a:noFill/>
          <a:ln w="9525">
            <a:noFill/>
            <a:miter lim="800000"/>
            <a:headEnd/>
            <a:tailEnd/>
          </a:ln>
          <a:effectLst/>
        </p:spPr>
        <p:txBody>
          <a:bodyPr wrap="none">
            <a:spAutoFit/>
          </a:bodyPr>
          <a:lstStyle/>
          <a:p>
            <a:pPr algn="l"/>
            <a:r>
              <a:rPr lang="en-US" sz="1800" b="1"/>
              <a:t>Hardware</a:t>
            </a:r>
            <a:r>
              <a:rPr lang="en-US"/>
              <a:t> </a:t>
            </a:r>
          </a:p>
        </p:txBody>
      </p:sp>
      <p:sp>
        <p:nvSpPr>
          <p:cNvPr id="153607" name="Text Box 7"/>
          <p:cNvSpPr txBox="1">
            <a:spLocks noChangeArrowheads="1"/>
          </p:cNvSpPr>
          <p:nvPr/>
        </p:nvSpPr>
        <p:spPr bwMode="auto">
          <a:xfrm>
            <a:off x="5622925" y="2400300"/>
            <a:ext cx="2089150" cy="366713"/>
          </a:xfrm>
          <a:prstGeom prst="rect">
            <a:avLst/>
          </a:prstGeom>
          <a:noFill/>
          <a:ln w="9525">
            <a:noFill/>
            <a:miter lim="800000"/>
            <a:headEnd/>
            <a:tailEnd/>
          </a:ln>
          <a:effectLst/>
        </p:spPr>
        <p:txBody>
          <a:bodyPr wrap="none">
            <a:spAutoFit/>
          </a:bodyPr>
          <a:lstStyle/>
          <a:p>
            <a:pPr algn="l"/>
            <a:r>
              <a:rPr lang="en-US" sz="1800" b="1"/>
              <a:t>Software - Labview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57:020 Fluid Mechanics</a:t>
            </a:r>
          </a:p>
        </p:txBody>
      </p:sp>
      <p:sp>
        <p:nvSpPr>
          <p:cNvPr id="8" name="Slide Number Placeholder 2"/>
          <p:cNvSpPr>
            <a:spLocks noGrp="1"/>
          </p:cNvSpPr>
          <p:nvPr>
            <p:ph type="sldNum" sz="quarter" idx="11"/>
          </p:nvPr>
        </p:nvSpPr>
        <p:spPr/>
        <p:txBody>
          <a:bodyPr/>
          <a:lstStyle/>
          <a:p>
            <a:fld id="{0FDCEBE7-0A2C-429D-B898-A6B07C36570C}" type="slidenum">
              <a:rPr lang="en-US"/>
              <a:pPr/>
              <a:t>25</a:t>
            </a:fld>
            <a:endParaRPr lang="en-US"/>
          </a:p>
        </p:txBody>
      </p:sp>
      <p:sp>
        <p:nvSpPr>
          <p:cNvPr id="154626" name="Rectangle 1026"/>
          <p:cNvSpPr>
            <a:spLocks noChangeArrowheads="1"/>
          </p:cNvSpPr>
          <p:nvPr/>
        </p:nvSpPr>
        <p:spPr bwMode="auto">
          <a:xfrm>
            <a:off x="914400" y="76200"/>
            <a:ext cx="7772400" cy="6921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Data reduction methods</a:t>
            </a:r>
          </a:p>
        </p:txBody>
      </p:sp>
      <p:pic>
        <p:nvPicPr>
          <p:cNvPr id="154633" name="Picture 1033" descr="experrorblockdiagramFeb2001revised"/>
          <p:cNvPicPr>
            <a:picLocks noChangeAspect="1" noChangeArrowheads="1"/>
          </p:cNvPicPr>
          <p:nvPr/>
        </p:nvPicPr>
        <p:blipFill>
          <a:blip r:embed="rId3"/>
          <a:srcRect l="7364" t="51154" r="33873" b="22391"/>
          <a:stretch>
            <a:fillRect/>
          </a:stretch>
        </p:blipFill>
        <p:spPr bwMode="auto">
          <a:xfrm>
            <a:off x="2743200" y="2743200"/>
            <a:ext cx="4572000" cy="1860550"/>
          </a:xfrm>
          <a:prstGeom prst="rect">
            <a:avLst/>
          </a:prstGeom>
          <a:noFill/>
          <a:ln w="9525">
            <a:solidFill>
              <a:schemeClr val="tx2"/>
            </a:solidFill>
            <a:miter lim="800000"/>
            <a:headEnd/>
            <a:tailEnd/>
          </a:ln>
        </p:spPr>
      </p:pic>
      <p:sp>
        <p:nvSpPr>
          <p:cNvPr id="154634" name="Text Box 1034"/>
          <p:cNvSpPr txBox="1">
            <a:spLocks noChangeArrowheads="1"/>
          </p:cNvSpPr>
          <p:nvPr/>
        </p:nvSpPr>
        <p:spPr bwMode="auto">
          <a:xfrm>
            <a:off x="3048000" y="5638800"/>
            <a:ext cx="3048000" cy="304800"/>
          </a:xfrm>
          <a:prstGeom prst="rect">
            <a:avLst/>
          </a:prstGeom>
          <a:noFill/>
          <a:ln w="9525">
            <a:noFill/>
            <a:miter lim="800000"/>
            <a:headEnd/>
            <a:tailEnd/>
          </a:ln>
          <a:effectLst/>
        </p:spPr>
        <p:txBody>
          <a:bodyPr>
            <a:spAutoFit/>
          </a:bodyPr>
          <a:lstStyle/>
          <a:p>
            <a:pPr algn="ctr"/>
            <a:r>
              <a:rPr lang="en-US" sz="1400" b="1"/>
              <a:t>Example of data reduction equations</a:t>
            </a:r>
          </a:p>
        </p:txBody>
      </p:sp>
      <p:sp>
        <p:nvSpPr>
          <p:cNvPr id="154669" name="Text Box 1069"/>
          <p:cNvSpPr txBox="1">
            <a:spLocks noChangeArrowheads="1"/>
          </p:cNvSpPr>
          <p:nvPr/>
        </p:nvSpPr>
        <p:spPr bwMode="auto">
          <a:xfrm>
            <a:off x="609600" y="1219200"/>
            <a:ext cx="3581400" cy="1004888"/>
          </a:xfrm>
          <a:prstGeom prst="rect">
            <a:avLst/>
          </a:prstGeom>
          <a:noFill/>
          <a:ln w="9525">
            <a:noFill/>
            <a:miter lim="800000"/>
            <a:headEnd/>
            <a:tailEnd/>
          </a:ln>
          <a:effectLst/>
        </p:spPr>
        <p:txBody>
          <a:bodyPr>
            <a:spAutoFit/>
          </a:bodyPr>
          <a:lstStyle/>
          <a:p>
            <a:pPr algn="l">
              <a:spcBef>
                <a:spcPct val="50000"/>
              </a:spcBef>
              <a:buFontTx/>
              <a:buChar char="•"/>
            </a:pPr>
            <a:r>
              <a:rPr lang="en-US"/>
              <a:t> Data reduction equations</a:t>
            </a:r>
          </a:p>
          <a:p>
            <a:pPr algn="l">
              <a:spcBef>
                <a:spcPct val="50000"/>
              </a:spcBef>
              <a:buFontTx/>
              <a:buChar char="•"/>
            </a:pPr>
            <a:r>
              <a:rPr lang="en-US"/>
              <a:t> Spectral analysis</a:t>
            </a:r>
          </a:p>
        </p:txBody>
      </p:sp>
      <p:graphicFrame>
        <p:nvGraphicFramePr>
          <p:cNvPr id="154670" name="Object 1070"/>
          <p:cNvGraphicFramePr>
            <a:graphicFrameLocks noChangeAspect="1"/>
          </p:cNvGraphicFramePr>
          <p:nvPr/>
        </p:nvGraphicFramePr>
        <p:xfrm>
          <a:off x="2743200" y="4622800"/>
          <a:ext cx="3556000" cy="787400"/>
        </p:xfrm>
        <a:graphic>
          <a:graphicData uri="http://schemas.openxmlformats.org/presentationml/2006/ole">
            <p:oleObj spid="_x0000_s154670" name="Equation" r:id="rId4" imgW="1892160" imgH="4190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
          <p:cNvSpPr>
            <a:spLocks noGrp="1"/>
          </p:cNvSpPr>
          <p:nvPr>
            <p:ph type="ftr" sz="quarter" idx="10"/>
          </p:nvPr>
        </p:nvSpPr>
        <p:spPr/>
        <p:txBody>
          <a:bodyPr/>
          <a:lstStyle/>
          <a:p>
            <a:r>
              <a:rPr lang="en-US"/>
              <a:t>57:020 Fluid Mechanics</a:t>
            </a:r>
          </a:p>
        </p:txBody>
      </p:sp>
      <p:sp>
        <p:nvSpPr>
          <p:cNvPr id="20" name="Slide Number Placeholder 2"/>
          <p:cNvSpPr>
            <a:spLocks noGrp="1"/>
          </p:cNvSpPr>
          <p:nvPr>
            <p:ph type="sldNum" sz="quarter" idx="11"/>
          </p:nvPr>
        </p:nvSpPr>
        <p:spPr/>
        <p:txBody>
          <a:bodyPr/>
          <a:lstStyle/>
          <a:p>
            <a:fld id="{F3B47879-D16E-4AB2-A977-92C2C203BF34}" type="slidenum">
              <a:rPr lang="en-US"/>
              <a:pPr/>
              <a:t>26</a:t>
            </a:fld>
            <a:endParaRPr lang="en-US"/>
          </a:p>
        </p:txBody>
      </p:sp>
      <p:sp>
        <p:nvSpPr>
          <p:cNvPr id="185346" name="Rectangle 2"/>
          <p:cNvSpPr>
            <a:spLocks noChangeArrowheads="1"/>
          </p:cNvSpPr>
          <p:nvPr/>
        </p:nvSpPr>
        <p:spPr bwMode="auto">
          <a:xfrm>
            <a:off x="914400" y="76200"/>
            <a:ext cx="7772400" cy="6921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Spectral analysis</a:t>
            </a:r>
          </a:p>
        </p:txBody>
      </p:sp>
      <p:sp>
        <p:nvSpPr>
          <p:cNvPr id="185347" name="Text Box 3"/>
          <p:cNvSpPr txBox="1">
            <a:spLocks noChangeArrowheads="1"/>
          </p:cNvSpPr>
          <p:nvPr/>
        </p:nvSpPr>
        <p:spPr bwMode="auto">
          <a:xfrm>
            <a:off x="3886200" y="762000"/>
            <a:ext cx="4741863" cy="581025"/>
          </a:xfrm>
          <a:prstGeom prst="rect">
            <a:avLst/>
          </a:prstGeom>
          <a:noFill/>
          <a:ln w="9525">
            <a:noFill/>
            <a:miter lim="800000"/>
            <a:headEnd/>
            <a:tailEnd/>
          </a:ln>
          <a:effectLst/>
        </p:spPr>
        <p:txBody>
          <a:bodyPr wrap="none">
            <a:spAutoFit/>
          </a:bodyPr>
          <a:lstStyle/>
          <a:p>
            <a:pPr algn="l"/>
            <a:r>
              <a:rPr lang="en-US" sz="1600" b="1"/>
              <a:t>FFT: </a:t>
            </a:r>
            <a:r>
              <a:rPr lang="en-US" sz="1600" b="1" i="1"/>
              <a:t>Converts a function from amplitude as function </a:t>
            </a:r>
          </a:p>
          <a:p>
            <a:pPr algn="l"/>
            <a:r>
              <a:rPr lang="en-US" sz="1600" b="1" i="1"/>
              <a:t>          of time to amplitude as function of frequency</a:t>
            </a:r>
          </a:p>
        </p:txBody>
      </p:sp>
      <p:sp>
        <p:nvSpPr>
          <p:cNvPr id="185348" name="Text Box 4"/>
          <p:cNvSpPr txBox="1">
            <a:spLocks noChangeArrowheads="1"/>
          </p:cNvSpPr>
          <p:nvPr/>
        </p:nvSpPr>
        <p:spPr bwMode="auto">
          <a:xfrm>
            <a:off x="228600" y="762000"/>
            <a:ext cx="2895600" cy="942975"/>
          </a:xfrm>
          <a:prstGeom prst="rect">
            <a:avLst/>
          </a:prstGeom>
          <a:noFill/>
          <a:ln w="9525">
            <a:noFill/>
            <a:miter lim="800000"/>
            <a:headEnd/>
            <a:tailEnd/>
          </a:ln>
          <a:effectLst/>
        </p:spPr>
        <p:txBody>
          <a:bodyPr>
            <a:spAutoFit/>
          </a:bodyPr>
          <a:lstStyle/>
          <a:p>
            <a:pPr algn="l"/>
            <a:r>
              <a:rPr lang="en-US" sz="1400" b="1"/>
              <a:t>Aim: To analyze the natural unsteadiness of the separated flow, around a surface piercing</a:t>
            </a:r>
          </a:p>
          <a:p>
            <a:pPr algn="l"/>
            <a:r>
              <a:rPr lang="en-US" sz="1400" b="1"/>
              <a:t>strut, using FFT.</a:t>
            </a:r>
          </a:p>
        </p:txBody>
      </p:sp>
      <p:pic>
        <p:nvPicPr>
          <p:cNvPr id="185349" name="Picture 5"/>
          <p:cNvPicPr>
            <a:picLocks noChangeAspect="1" noChangeArrowheads="1"/>
          </p:cNvPicPr>
          <p:nvPr/>
        </p:nvPicPr>
        <p:blipFill>
          <a:blip r:embed="rId2"/>
          <a:srcRect/>
          <a:stretch>
            <a:fillRect/>
          </a:stretch>
        </p:blipFill>
        <p:spPr bwMode="auto">
          <a:xfrm>
            <a:off x="3733800" y="4729163"/>
            <a:ext cx="1981200" cy="1485900"/>
          </a:xfrm>
          <a:prstGeom prst="rect">
            <a:avLst/>
          </a:prstGeom>
          <a:noFill/>
          <a:ln w="9525">
            <a:solidFill>
              <a:schemeClr val="tx2"/>
            </a:solidFill>
            <a:miter lim="800000"/>
            <a:headEnd/>
            <a:tailEnd/>
          </a:ln>
        </p:spPr>
      </p:pic>
      <p:sp>
        <p:nvSpPr>
          <p:cNvPr id="185350" name="Text Box 6"/>
          <p:cNvSpPr txBox="1">
            <a:spLocks noChangeArrowheads="1"/>
          </p:cNvSpPr>
          <p:nvPr/>
        </p:nvSpPr>
        <p:spPr bwMode="auto">
          <a:xfrm>
            <a:off x="5486400" y="2260600"/>
            <a:ext cx="1752600" cy="274638"/>
          </a:xfrm>
          <a:prstGeom prst="rect">
            <a:avLst/>
          </a:prstGeom>
          <a:noFill/>
          <a:ln w="9525">
            <a:noFill/>
            <a:miter lim="800000"/>
            <a:headEnd/>
            <a:tailEnd/>
          </a:ln>
          <a:effectLst/>
        </p:spPr>
        <p:txBody>
          <a:bodyPr wrap="none">
            <a:spAutoFit/>
          </a:bodyPr>
          <a:lstStyle/>
          <a:p>
            <a:pPr algn="l"/>
            <a:r>
              <a:rPr lang="en-US" sz="1200" b="1"/>
              <a:t>Fast Fourier Transform</a:t>
            </a:r>
          </a:p>
        </p:txBody>
      </p:sp>
      <p:pic>
        <p:nvPicPr>
          <p:cNvPr id="185351" name="Picture 7" descr="FFT!"/>
          <p:cNvPicPr>
            <a:picLocks noChangeAspect="1" noChangeArrowheads="1"/>
          </p:cNvPicPr>
          <p:nvPr/>
        </p:nvPicPr>
        <p:blipFill>
          <a:blip r:embed="rId3"/>
          <a:srcRect/>
          <a:stretch>
            <a:fillRect/>
          </a:stretch>
        </p:blipFill>
        <p:spPr bwMode="auto">
          <a:xfrm>
            <a:off x="4343400" y="1447800"/>
            <a:ext cx="4114800" cy="800100"/>
          </a:xfrm>
          <a:prstGeom prst="rect">
            <a:avLst/>
          </a:prstGeom>
          <a:noFill/>
          <a:ln w="9525">
            <a:solidFill>
              <a:schemeClr val="tx2"/>
            </a:solidFill>
            <a:miter lim="800000"/>
            <a:headEnd/>
            <a:tailEnd/>
          </a:ln>
        </p:spPr>
      </p:pic>
      <p:sp>
        <p:nvSpPr>
          <p:cNvPr id="185352" name="Text Box 8"/>
          <p:cNvSpPr txBox="1">
            <a:spLocks noChangeArrowheads="1"/>
          </p:cNvSpPr>
          <p:nvPr/>
        </p:nvSpPr>
        <p:spPr bwMode="auto">
          <a:xfrm>
            <a:off x="457200" y="6172200"/>
            <a:ext cx="2209800" cy="304800"/>
          </a:xfrm>
          <a:prstGeom prst="rect">
            <a:avLst/>
          </a:prstGeom>
          <a:noFill/>
          <a:ln w="9525">
            <a:noFill/>
            <a:miter lim="800000"/>
            <a:headEnd/>
            <a:tailEnd/>
          </a:ln>
          <a:effectLst/>
        </p:spPr>
        <p:txBody>
          <a:bodyPr>
            <a:spAutoFit/>
          </a:bodyPr>
          <a:lstStyle/>
          <a:p>
            <a:pPr algn="ctr"/>
            <a:r>
              <a:rPr lang="en-US" sz="1400" b="1"/>
              <a:t>Surface piercing strut</a:t>
            </a:r>
          </a:p>
        </p:txBody>
      </p:sp>
      <p:pic>
        <p:nvPicPr>
          <p:cNvPr id="185353" name="Picture 9" descr="Foil2"/>
          <p:cNvPicPr>
            <a:picLocks noChangeAspect="1" noChangeArrowheads="1"/>
          </p:cNvPicPr>
          <p:nvPr/>
        </p:nvPicPr>
        <p:blipFill>
          <a:blip r:embed="rId4"/>
          <a:srcRect/>
          <a:stretch>
            <a:fillRect/>
          </a:stretch>
        </p:blipFill>
        <p:spPr bwMode="auto">
          <a:xfrm>
            <a:off x="533400" y="3581400"/>
            <a:ext cx="2100263" cy="2438400"/>
          </a:xfrm>
          <a:prstGeom prst="rect">
            <a:avLst/>
          </a:prstGeom>
          <a:noFill/>
          <a:ln w="9525">
            <a:solidFill>
              <a:schemeClr val="tx2"/>
            </a:solidFill>
            <a:miter lim="800000"/>
            <a:headEnd/>
            <a:tailEnd/>
          </a:ln>
        </p:spPr>
      </p:pic>
      <p:sp>
        <p:nvSpPr>
          <p:cNvPr id="185354" name="Text Box 10"/>
          <p:cNvSpPr txBox="1">
            <a:spLocks noChangeArrowheads="1"/>
          </p:cNvSpPr>
          <p:nvPr/>
        </p:nvSpPr>
        <p:spPr bwMode="auto">
          <a:xfrm>
            <a:off x="6781800" y="6248400"/>
            <a:ext cx="1658938" cy="457200"/>
          </a:xfrm>
          <a:prstGeom prst="rect">
            <a:avLst/>
          </a:prstGeom>
          <a:noFill/>
          <a:ln w="9525">
            <a:noFill/>
            <a:miter lim="800000"/>
            <a:headEnd/>
            <a:tailEnd/>
          </a:ln>
          <a:effectLst/>
        </p:spPr>
        <p:txBody>
          <a:bodyPr wrap="none">
            <a:spAutoFit/>
          </a:bodyPr>
          <a:lstStyle/>
          <a:p>
            <a:pPr algn="ctr"/>
            <a:r>
              <a:rPr lang="en-US" sz="1200" b="1"/>
              <a:t>Power spectral density</a:t>
            </a:r>
          </a:p>
          <a:p>
            <a:pPr algn="ctr"/>
            <a:r>
              <a:rPr lang="en-US" sz="1200" b="1"/>
              <a:t>of wave elevation</a:t>
            </a:r>
          </a:p>
        </p:txBody>
      </p:sp>
      <p:sp>
        <p:nvSpPr>
          <p:cNvPr id="185355" name="Text Box 11"/>
          <p:cNvSpPr txBox="1">
            <a:spLocks noChangeArrowheads="1"/>
          </p:cNvSpPr>
          <p:nvPr/>
        </p:nvSpPr>
        <p:spPr bwMode="auto">
          <a:xfrm>
            <a:off x="3810000" y="4191000"/>
            <a:ext cx="1676400" cy="420688"/>
          </a:xfrm>
          <a:prstGeom prst="rect">
            <a:avLst/>
          </a:prstGeom>
          <a:noFill/>
          <a:ln w="9525">
            <a:noFill/>
            <a:miter lim="800000"/>
            <a:headEnd/>
            <a:tailEnd/>
          </a:ln>
          <a:effectLst/>
        </p:spPr>
        <p:txBody>
          <a:bodyPr>
            <a:spAutoFit/>
          </a:bodyPr>
          <a:lstStyle/>
          <a:p>
            <a:pPr algn="ctr">
              <a:lnSpc>
                <a:spcPct val="60000"/>
              </a:lnSpc>
            </a:pPr>
            <a:r>
              <a:rPr lang="en-US" sz="1200" b="1">
                <a:cs typeface="Times New Roman" pitchFamily="18" charset="0"/>
              </a:rPr>
              <a:t>Free-surface wave elevation contours</a:t>
            </a:r>
            <a:r>
              <a:rPr lang="en-US"/>
              <a:t> </a:t>
            </a:r>
          </a:p>
        </p:txBody>
      </p:sp>
      <p:pic>
        <p:nvPicPr>
          <p:cNvPr id="185356" name="Picture 12"/>
          <p:cNvPicPr>
            <a:picLocks noChangeAspect="1" noChangeArrowheads="1"/>
          </p:cNvPicPr>
          <p:nvPr/>
        </p:nvPicPr>
        <p:blipFill>
          <a:blip r:embed="rId5"/>
          <a:srcRect/>
          <a:stretch>
            <a:fillRect/>
          </a:stretch>
        </p:blipFill>
        <p:spPr bwMode="auto">
          <a:xfrm>
            <a:off x="3352800" y="2590800"/>
            <a:ext cx="2557463" cy="1566863"/>
          </a:xfrm>
          <a:prstGeom prst="rect">
            <a:avLst/>
          </a:prstGeom>
          <a:noFill/>
          <a:ln w="9525">
            <a:solidFill>
              <a:schemeClr val="tx2"/>
            </a:solidFill>
            <a:miter lim="800000"/>
            <a:headEnd/>
            <a:tailEnd/>
          </a:ln>
        </p:spPr>
      </p:pic>
      <p:pic>
        <p:nvPicPr>
          <p:cNvPr id="185357" name="Picture 13"/>
          <p:cNvPicPr>
            <a:picLocks noChangeAspect="1" noChangeArrowheads="1"/>
          </p:cNvPicPr>
          <p:nvPr/>
        </p:nvPicPr>
        <p:blipFill>
          <a:blip r:embed="rId6"/>
          <a:srcRect/>
          <a:stretch>
            <a:fillRect/>
          </a:stretch>
        </p:blipFill>
        <p:spPr bwMode="auto">
          <a:xfrm>
            <a:off x="6629400" y="4724400"/>
            <a:ext cx="1828800" cy="1485900"/>
          </a:xfrm>
          <a:prstGeom prst="rect">
            <a:avLst/>
          </a:prstGeom>
          <a:noFill/>
          <a:ln w="9525">
            <a:solidFill>
              <a:schemeClr val="tx2"/>
            </a:solidFill>
            <a:miter lim="800000"/>
            <a:headEnd/>
            <a:tailEnd/>
          </a:ln>
        </p:spPr>
      </p:pic>
      <p:sp>
        <p:nvSpPr>
          <p:cNvPr id="185358" name="AutoShape 14"/>
          <p:cNvSpPr>
            <a:spLocks noChangeArrowheads="1"/>
          </p:cNvSpPr>
          <p:nvPr/>
        </p:nvSpPr>
        <p:spPr bwMode="auto">
          <a:xfrm>
            <a:off x="4098925" y="3794125"/>
            <a:ext cx="92075" cy="9207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6350">
            <a:solidFill>
              <a:schemeClr val="tx1"/>
            </a:solidFill>
            <a:miter lim="800000"/>
            <a:headEnd/>
            <a:tailEnd/>
          </a:ln>
          <a:effectLst/>
        </p:spPr>
        <p:txBody>
          <a:bodyPr wrap="none" anchor="ctr"/>
          <a:lstStyle/>
          <a:p>
            <a:endParaRPr lang="en-US"/>
          </a:p>
        </p:txBody>
      </p:sp>
      <p:sp>
        <p:nvSpPr>
          <p:cNvPr id="185359" name="Text Box 15"/>
          <p:cNvSpPr txBox="1">
            <a:spLocks noChangeArrowheads="1"/>
          </p:cNvSpPr>
          <p:nvPr/>
        </p:nvSpPr>
        <p:spPr bwMode="auto">
          <a:xfrm>
            <a:off x="3854450" y="6278563"/>
            <a:ext cx="1630363" cy="274637"/>
          </a:xfrm>
          <a:prstGeom prst="rect">
            <a:avLst/>
          </a:prstGeom>
          <a:noFill/>
          <a:ln w="9525">
            <a:noFill/>
            <a:miter lim="800000"/>
            <a:headEnd/>
            <a:tailEnd/>
          </a:ln>
          <a:effectLst/>
        </p:spPr>
        <p:txBody>
          <a:bodyPr wrap="none">
            <a:spAutoFit/>
          </a:bodyPr>
          <a:lstStyle/>
          <a:p>
            <a:pPr algn="ctr"/>
            <a:r>
              <a:rPr lang="en-US" sz="1200" b="1"/>
              <a:t>FFT of wave elevation</a:t>
            </a:r>
          </a:p>
        </p:txBody>
      </p:sp>
      <p:pic>
        <p:nvPicPr>
          <p:cNvPr id="185360" name="Picture 16"/>
          <p:cNvPicPr>
            <a:picLocks noChangeAspect="1" noChangeArrowheads="1"/>
          </p:cNvPicPr>
          <p:nvPr/>
        </p:nvPicPr>
        <p:blipFill>
          <a:blip r:embed="rId7"/>
          <a:srcRect/>
          <a:stretch>
            <a:fillRect/>
          </a:stretch>
        </p:blipFill>
        <p:spPr bwMode="auto">
          <a:xfrm>
            <a:off x="6477000" y="2590800"/>
            <a:ext cx="2057400" cy="1587500"/>
          </a:xfrm>
          <a:prstGeom prst="rect">
            <a:avLst/>
          </a:prstGeom>
          <a:noFill/>
          <a:ln w="9525">
            <a:solidFill>
              <a:schemeClr val="tx2"/>
            </a:solidFill>
            <a:miter lim="800000"/>
            <a:headEnd/>
            <a:tailEnd/>
          </a:ln>
        </p:spPr>
      </p:pic>
      <p:sp>
        <p:nvSpPr>
          <p:cNvPr id="185361" name="Text Box 17"/>
          <p:cNvSpPr txBox="1">
            <a:spLocks noChangeArrowheads="1"/>
          </p:cNvSpPr>
          <p:nvPr/>
        </p:nvSpPr>
        <p:spPr bwMode="auto">
          <a:xfrm>
            <a:off x="6705600" y="4191000"/>
            <a:ext cx="1676400" cy="420688"/>
          </a:xfrm>
          <a:prstGeom prst="rect">
            <a:avLst/>
          </a:prstGeom>
          <a:noFill/>
          <a:ln w="9525">
            <a:noFill/>
            <a:miter lim="800000"/>
            <a:headEnd/>
            <a:tailEnd/>
          </a:ln>
          <a:effectLst/>
        </p:spPr>
        <p:txBody>
          <a:bodyPr>
            <a:spAutoFit/>
          </a:bodyPr>
          <a:lstStyle/>
          <a:p>
            <a:pPr algn="ctr">
              <a:lnSpc>
                <a:spcPct val="60000"/>
              </a:lnSpc>
            </a:pPr>
            <a:r>
              <a:rPr lang="en-US" sz="1200" b="1">
                <a:cs typeface="Times New Roman" pitchFamily="18" charset="0"/>
              </a:rPr>
              <a:t>Time history of wave elevation</a:t>
            </a:r>
            <a:r>
              <a:rPr lang="en-US"/>
              <a:t> </a:t>
            </a:r>
          </a:p>
        </p:txBody>
      </p:sp>
      <p:pic>
        <p:nvPicPr>
          <p:cNvPr id="185362" name="Picture 18"/>
          <p:cNvPicPr>
            <a:picLocks noChangeAspect="1" noChangeArrowheads="1"/>
          </p:cNvPicPr>
          <p:nvPr/>
        </p:nvPicPr>
        <p:blipFill>
          <a:blip r:embed="rId8"/>
          <a:srcRect/>
          <a:stretch>
            <a:fillRect/>
          </a:stretch>
        </p:blipFill>
        <p:spPr bwMode="auto">
          <a:xfrm>
            <a:off x="533400" y="1801813"/>
            <a:ext cx="2133600" cy="1703387"/>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57:020 Fluid Mechanics</a:t>
            </a:r>
          </a:p>
        </p:txBody>
      </p:sp>
      <p:sp>
        <p:nvSpPr>
          <p:cNvPr id="6" name="Slide Number Placeholder 2"/>
          <p:cNvSpPr>
            <a:spLocks noGrp="1"/>
          </p:cNvSpPr>
          <p:nvPr>
            <p:ph type="sldNum" sz="quarter" idx="11"/>
          </p:nvPr>
        </p:nvSpPr>
        <p:spPr/>
        <p:txBody>
          <a:bodyPr/>
          <a:lstStyle/>
          <a:p>
            <a:fld id="{E9A0B749-8C2D-4DA2-87A6-AC0FB717C8CE}" type="slidenum">
              <a:rPr lang="en-US"/>
              <a:pPr/>
              <a:t>27</a:t>
            </a:fld>
            <a:endParaRPr lang="en-US"/>
          </a:p>
        </p:txBody>
      </p:sp>
      <p:sp>
        <p:nvSpPr>
          <p:cNvPr id="155650" name="Rectangle 2"/>
          <p:cNvSpPr>
            <a:spLocks noChangeArrowheads="1"/>
          </p:cNvSpPr>
          <p:nvPr/>
        </p:nvSpPr>
        <p:spPr bwMode="auto">
          <a:xfrm>
            <a:off x="685800" y="0"/>
            <a:ext cx="7772400" cy="6921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Uncertainty analysis</a:t>
            </a:r>
          </a:p>
        </p:txBody>
      </p:sp>
      <p:pic>
        <p:nvPicPr>
          <p:cNvPr id="155651" name="Picture 3"/>
          <p:cNvPicPr>
            <a:picLocks noChangeAspect="1" noChangeArrowheads="1"/>
          </p:cNvPicPr>
          <p:nvPr/>
        </p:nvPicPr>
        <p:blipFill>
          <a:blip r:embed="rId2"/>
          <a:srcRect l="-5000" r="-5000"/>
          <a:stretch>
            <a:fillRect/>
          </a:stretch>
        </p:blipFill>
        <p:spPr bwMode="auto">
          <a:xfrm>
            <a:off x="1981200" y="2016125"/>
            <a:ext cx="5334000" cy="4308475"/>
          </a:xfrm>
          <a:prstGeom prst="rect">
            <a:avLst/>
          </a:prstGeom>
          <a:noFill/>
          <a:ln w="9525">
            <a:solidFill>
              <a:schemeClr val="tx2"/>
            </a:solidFill>
            <a:miter lim="800000"/>
            <a:headEnd/>
            <a:tailEnd/>
          </a:ln>
          <a:effectLst/>
        </p:spPr>
      </p:pic>
      <p:sp>
        <p:nvSpPr>
          <p:cNvPr id="155652" name="Rectangle 4"/>
          <p:cNvSpPr>
            <a:spLocks noChangeArrowheads="1"/>
          </p:cNvSpPr>
          <p:nvPr/>
        </p:nvSpPr>
        <p:spPr bwMode="auto">
          <a:xfrm>
            <a:off x="1524000" y="1177925"/>
            <a:ext cx="6248400" cy="701675"/>
          </a:xfrm>
          <a:prstGeom prst="rect">
            <a:avLst/>
          </a:prstGeom>
          <a:noFill/>
          <a:ln w="9525">
            <a:noFill/>
            <a:miter lim="800000"/>
            <a:headEnd/>
            <a:tailEnd/>
          </a:ln>
          <a:effectLst/>
        </p:spPr>
        <p:txBody>
          <a:bodyPr>
            <a:spAutoFit/>
          </a:bodyPr>
          <a:lstStyle/>
          <a:p>
            <a:pPr algn="ctr"/>
            <a:r>
              <a:rPr lang="en-US" sz="2000">
                <a:latin typeface="Tahoma" pitchFamily="34" charset="0"/>
              </a:rPr>
              <a:t>Rigorous methodology for uncertainty assessment using statistical and engineering concepts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p:cNvSpPr>
            <a:spLocks noGrp="1"/>
          </p:cNvSpPr>
          <p:nvPr>
            <p:ph type="ftr" sz="quarter" idx="10"/>
          </p:nvPr>
        </p:nvSpPr>
        <p:spPr/>
        <p:txBody>
          <a:bodyPr/>
          <a:lstStyle/>
          <a:p>
            <a:r>
              <a:rPr lang="en-US"/>
              <a:t>57:020 Fluid Mechanics</a:t>
            </a:r>
          </a:p>
        </p:txBody>
      </p:sp>
      <p:sp>
        <p:nvSpPr>
          <p:cNvPr id="15" name="Slide Number Placeholder 2"/>
          <p:cNvSpPr>
            <a:spLocks noGrp="1"/>
          </p:cNvSpPr>
          <p:nvPr>
            <p:ph type="sldNum" sz="quarter" idx="11"/>
          </p:nvPr>
        </p:nvSpPr>
        <p:spPr/>
        <p:txBody>
          <a:bodyPr/>
          <a:lstStyle/>
          <a:p>
            <a:fld id="{F7DF014D-5B12-4BCD-9C76-2474BF57F298}" type="slidenum">
              <a:rPr lang="en-US"/>
              <a:pPr/>
              <a:t>28</a:t>
            </a:fld>
            <a:endParaRPr lang="en-US"/>
          </a:p>
        </p:txBody>
      </p:sp>
      <p:sp>
        <p:nvSpPr>
          <p:cNvPr id="166914" name="Rectangle 1026"/>
          <p:cNvSpPr>
            <a:spLocks noChangeArrowheads="1"/>
          </p:cNvSpPr>
          <p:nvPr/>
        </p:nvSpPr>
        <p:spPr bwMode="auto">
          <a:xfrm>
            <a:off x="762000" y="76200"/>
            <a:ext cx="7772400" cy="61595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Dimensional analysis</a:t>
            </a:r>
          </a:p>
        </p:txBody>
      </p:sp>
      <p:sp>
        <p:nvSpPr>
          <p:cNvPr id="166915" name="Text Box 1027"/>
          <p:cNvSpPr txBox="1">
            <a:spLocks noChangeArrowheads="1"/>
          </p:cNvSpPr>
          <p:nvPr/>
        </p:nvSpPr>
        <p:spPr bwMode="auto">
          <a:xfrm>
            <a:off x="304800" y="914400"/>
            <a:ext cx="8686800" cy="2871788"/>
          </a:xfrm>
          <a:prstGeom prst="rect">
            <a:avLst/>
          </a:prstGeom>
          <a:noFill/>
          <a:ln w="9525">
            <a:noFill/>
            <a:miter lim="800000"/>
            <a:headEnd/>
            <a:tailEnd/>
          </a:ln>
          <a:effectLst/>
        </p:spPr>
        <p:txBody>
          <a:bodyPr>
            <a:spAutoFit/>
          </a:bodyPr>
          <a:lstStyle/>
          <a:p>
            <a:pPr algn="l">
              <a:buSzPct val="135000"/>
              <a:buFontTx/>
              <a:buChar char="•"/>
            </a:pPr>
            <a:r>
              <a:rPr lang="en-US" sz="1800" b="1">
                <a:solidFill>
                  <a:schemeClr val="tx2"/>
                </a:solidFill>
              </a:rPr>
              <a:t> </a:t>
            </a:r>
            <a:r>
              <a:rPr lang="en-US" sz="1800" b="1" u="sng"/>
              <a:t>Definition </a:t>
            </a:r>
            <a:r>
              <a:rPr lang="en-US" sz="1800" b="1"/>
              <a:t>: </a:t>
            </a:r>
            <a:r>
              <a:rPr lang="en-US" sz="1600" b="1"/>
              <a:t>Dimensional analysis is a process of formulating fluid mechanics problems in </a:t>
            </a:r>
          </a:p>
          <a:p>
            <a:pPr algn="l">
              <a:buSzPct val="135000"/>
            </a:pPr>
            <a:r>
              <a:rPr lang="en-US" sz="1600" b="1"/>
              <a:t>                          in terms of non-dimensional variables and parameters.</a:t>
            </a:r>
          </a:p>
          <a:p>
            <a:pPr algn="l">
              <a:buClr>
                <a:schemeClr val="tx2"/>
              </a:buClr>
              <a:buSzPct val="135000"/>
              <a:buFontTx/>
              <a:buChar char="•"/>
            </a:pPr>
            <a:r>
              <a:rPr lang="en-US" sz="1800" b="1"/>
              <a:t> </a:t>
            </a:r>
            <a:r>
              <a:rPr lang="en-US" sz="1800" b="1" u="sng"/>
              <a:t>Why is it used</a:t>
            </a:r>
            <a:r>
              <a:rPr lang="en-US" sz="1800" b="1"/>
              <a:t> : </a:t>
            </a:r>
          </a:p>
          <a:p>
            <a:pPr lvl="1" algn="l">
              <a:buClr>
                <a:srgbClr val="0000FF"/>
              </a:buClr>
              <a:buSzPct val="105000"/>
              <a:buFontTx/>
              <a:buChar char="•"/>
            </a:pPr>
            <a:r>
              <a:rPr lang="en-US" sz="1800" b="1"/>
              <a:t> </a:t>
            </a:r>
            <a:r>
              <a:rPr lang="en-US" sz="1600" b="1"/>
              <a:t>Reduction in variables ( If F(A1, A2, … , An) = 0, then f(</a:t>
            </a:r>
            <a:r>
              <a:rPr lang="en-US" sz="1600" b="1">
                <a:latin typeface="Symbol" pitchFamily="18" charset="2"/>
              </a:rPr>
              <a:t>P</a:t>
            </a:r>
            <a:r>
              <a:rPr lang="en-US" sz="1600" b="1"/>
              <a:t>1, </a:t>
            </a:r>
            <a:r>
              <a:rPr lang="en-US" sz="1600" b="1">
                <a:latin typeface="Symbol" pitchFamily="18" charset="2"/>
              </a:rPr>
              <a:t>P</a:t>
            </a:r>
            <a:r>
              <a:rPr lang="en-US" sz="1600" b="1"/>
              <a:t>2, … </a:t>
            </a:r>
            <a:r>
              <a:rPr lang="en-US" sz="1600" b="1">
                <a:latin typeface="Symbol" pitchFamily="18" charset="2"/>
              </a:rPr>
              <a:t>P</a:t>
            </a:r>
            <a:r>
              <a:rPr lang="en-US" sz="1600" b="1"/>
              <a:t>r &lt; n) = 0, </a:t>
            </a:r>
          </a:p>
          <a:p>
            <a:pPr lvl="1" algn="l">
              <a:buClr>
                <a:srgbClr val="0000FF"/>
              </a:buClr>
              <a:buSzPct val="105000"/>
            </a:pPr>
            <a:r>
              <a:rPr lang="en-US" sz="1600" b="1"/>
              <a:t>    where, F = functional form, Ai = dimensional variables,  </a:t>
            </a:r>
            <a:r>
              <a:rPr lang="en-US" sz="1600" b="1">
                <a:latin typeface="Symbol" pitchFamily="18" charset="2"/>
              </a:rPr>
              <a:t>P</a:t>
            </a:r>
            <a:r>
              <a:rPr lang="en-US" sz="1600" b="1"/>
              <a:t>j = non-dimensional</a:t>
            </a:r>
          </a:p>
          <a:p>
            <a:pPr lvl="1" algn="l">
              <a:buClr>
                <a:srgbClr val="0000FF"/>
              </a:buClr>
              <a:buSzPct val="105000"/>
            </a:pPr>
            <a:r>
              <a:rPr lang="en-US" sz="1600" b="1"/>
              <a:t>    parameters, m = number of important dimensions, n = number of dimensional variables, r</a:t>
            </a:r>
          </a:p>
          <a:p>
            <a:pPr lvl="1" algn="l">
              <a:buClr>
                <a:srgbClr val="0000FF"/>
              </a:buClr>
              <a:buSzPct val="105000"/>
            </a:pPr>
            <a:r>
              <a:rPr lang="en-US" sz="1600" b="1"/>
              <a:t>    = n – m ). Thereby the number of experiments required to determine f vs. F is reduced.</a:t>
            </a:r>
          </a:p>
          <a:p>
            <a:pPr lvl="1" algn="l">
              <a:buClr>
                <a:srgbClr val="0000FF"/>
              </a:buClr>
              <a:buSzPct val="135000"/>
              <a:buFontTx/>
              <a:buChar char="•"/>
            </a:pPr>
            <a:r>
              <a:rPr lang="en-US" sz="1600" b="1"/>
              <a:t> Helps in understanding physics</a:t>
            </a:r>
          </a:p>
          <a:p>
            <a:pPr lvl="1" algn="l">
              <a:buClr>
                <a:srgbClr val="0000FF"/>
              </a:buClr>
              <a:buSzPct val="135000"/>
              <a:buFontTx/>
              <a:buChar char="•"/>
            </a:pPr>
            <a:r>
              <a:rPr lang="en-US" sz="1600" b="1"/>
              <a:t> Useful in data analysis and modeling</a:t>
            </a:r>
          </a:p>
          <a:p>
            <a:pPr lvl="1" algn="l">
              <a:buClr>
                <a:srgbClr val="0000FF"/>
              </a:buClr>
              <a:buSzPct val="135000"/>
              <a:buFontTx/>
              <a:buChar char="•"/>
            </a:pPr>
            <a:r>
              <a:rPr lang="en-US" sz="1600" b="1"/>
              <a:t> Enables scaling of different physical dimensions and fluid properties</a:t>
            </a:r>
          </a:p>
          <a:p>
            <a:pPr lvl="1" algn="l">
              <a:buClr>
                <a:srgbClr val="0000FF"/>
              </a:buClr>
              <a:buFontTx/>
              <a:buChar char="•"/>
            </a:pPr>
            <a:endParaRPr lang="en-US" sz="1600" b="1"/>
          </a:p>
        </p:txBody>
      </p:sp>
      <p:sp>
        <p:nvSpPr>
          <p:cNvPr id="166916" name="Text Box 1028"/>
          <p:cNvSpPr txBox="1">
            <a:spLocks noChangeArrowheads="1"/>
          </p:cNvSpPr>
          <p:nvPr/>
        </p:nvSpPr>
        <p:spPr bwMode="auto">
          <a:xfrm>
            <a:off x="3962400" y="3505200"/>
            <a:ext cx="1047750" cy="366713"/>
          </a:xfrm>
          <a:prstGeom prst="rect">
            <a:avLst/>
          </a:prstGeom>
          <a:noFill/>
          <a:ln w="9525">
            <a:noFill/>
            <a:miter lim="800000"/>
            <a:headEnd/>
            <a:tailEnd/>
          </a:ln>
          <a:effectLst/>
        </p:spPr>
        <p:txBody>
          <a:bodyPr wrap="none">
            <a:spAutoFit/>
          </a:bodyPr>
          <a:lstStyle/>
          <a:p>
            <a:pPr algn="l"/>
            <a:r>
              <a:rPr lang="en-US" sz="1800" b="1" u="sng"/>
              <a:t>Example</a:t>
            </a:r>
          </a:p>
        </p:txBody>
      </p:sp>
      <p:grpSp>
        <p:nvGrpSpPr>
          <p:cNvPr id="166917" name="Group 1029"/>
          <p:cNvGrpSpPr>
            <a:grpSpLocks/>
          </p:cNvGrpSpPr>
          <p:nvPr/>
        </p:nvGrpSpPr>
        <p:grpSpPr bwMode="auto">
          <a:xfrm>
            <a:off x="152400" y="3581400"/>
            <a:ext cx="8991600" cy="2774950"/>
            <a:chOff x="96" y="2256"/>
            <a:chExt cx="5376" cy="1748"/>
          </a:xfrm>
        </p:grpSpPr>
        <p:grpSp>
          <p:nvGrpSpPr>
            <p:cNvPr id="166918" name="Group 1030"/>
            <p:cNvGrpSpPr>
              <a:grpSpLocks/>
            </p:cNvGrpSpPr>
            <p:nvPr/>
          </p:nvGrpSpPr>
          <p:grpSpPr bwMode="auto">
            <a:xfrm>
              <a:off x="96" y="2496"/>
              <a:ext cx="1872" cy="1508"/>
              <a:chOff x="96" y="2496"/>
              <a:chExt cx="1872" cy="1508"/>
            </a:xfrm>
          </p:grpSpPr>
          <p:pic>
            <p:nvPicPr>
              <p:cNvPr id="166919" name="Picture 1031" descr="vorm2"/>
              <p:cNvPicPr>
                <a:picLocks noChangeAspect="1" noChangeArrowheads="1"/>
              </p:cNvPicPr>
              <p:nvPr/>
            </p:nvPicPr>
            <p:blipFill>
              <a:blip r:embed="rId2"/>
              <a:srcRect/>
              <a:stretch>
                <a:fillRect/>
              </a:stretch>
            </p:blipFill>
            <p:spPr bwMode="auto">
              <a:xfrm>
                <a:off x="96" y="2496"/>
                <a:ext cx="1872" cy="1289"/>
              </a:xfrm>
              <a:prstGeom prst="rect">
                <a:avLst/>
              </a:prstGeom>
              <a:noFill/>
              <a:ln w="9525">
                <a:solidFill>
                  <a:schemeClr val="tx2"/>
                </a:solidFill>
                <a:miter lim="800000"/>
                <a:headEnd/>
                <a:tailEnd/>
              </a:ln>
            </p:spPr>
          </p:pic>
          <p:sp>
            <p:nvSpPr>
              <p:cNvPr id="166920" name="Text Box 1032"/>
              <p:cNvSpPr txBox="1">
                <a:spLocks noChangeArrowheads="1"/>
              </p:cNvSpPr>
              <p:nvPr/>
            </p:nvSpPr>
            <p:spPr bwMode="auto">
              <a:xfrm>
                <a:off x="96" y="3792"/>
                <a:ext cx="1809" cy="212"/>
              </a:xfrm>
              <a:prstGeom prst="rect">
                <a:avLst/>
              </a:prstGeom>
              <a:noFill/>
              <a:ln w="9525">
                <a:noFill/>
                <a:miter lim="800000"/>
                <a:headEnd/>
                <a:tailEnd/>
              </a:ln>
              <a:effectLst/>
            </p:spPr>
            <p:txBody>
              <a:bodyPr wrap="none">
                <a:spAutoFit/>
              </a:bodyPr>
              <a:lstStyle/>
              <a:p>
                <a:pPr algn="l"/>
                <a:r>
                  <a:rPr lang="en-US" sz="1600" b="1"/>
                  <a:t>Vortex shedding behind cylinder</a:t>
                </a:r>
              </a:p>
            </p:txBody>
          </p:sp>
        </p:grpSp>
        <p:grpSp>
          <p:nvGrpSpPr>
            <p:cNvPr id="166921" name="Group 1033"/>
            <p:cNvGrpSpPr>
              <a:grpSpLocks/>
            </p:cNvGrpSpPr>
            <p:nvPr/>
          </p:nvGrpSpPr>
          <p:grpSpPr bwMode="auto">
            <a:xfrm>
              <a:off x="3398" y="2256"/>
              <a:ext cx="2074" cy="1344"/>
              <a:chOff x="3062" y="2352"/>
              <a:chExt cx="2266" cy="1510"/>
            </a:xfrm>
          </p:grpSpPr>
          <p:sp>
            <p:nvSpPr>
              <p:cNvPr id="166922" name="Text Box 1034"/>
              <p:cNvSpPr txBox="1">
                <a:spLocks noChangeArrowheads="1"/>
              </p:cNvSpPr>
              <p:nvPr/>
            </p:nvSpPr>
            <p:spPr bwMode="auto">
              <a:xfrm>
                <a:off x="3062" y="2352"/>
                <a:ext cx="2266" cy="497"/>
              </a:xfrm>
              <a:prstGeom prst="rect">
                <a:avLst/>
              </a:prstGeom>
              <a:noFill/>
              <a:ln w="9525">
                <a:noFill/>
                <a:miter lim="800000"/>
                <a:headEnd/>
                <a:tailEnd/>
              </a:ln>
              <a:effectLst/>
            </p:spPr>
            <p:txBody>
              <a:bodyPr>
                <a:spAutoFit/>
              </a:bodyPr>
              <a:lstStyle/>
              <a:p>
                <a:pPr algn="l"/>
                <a:r>
                  <a:rPr lang="en-US" sz="1600" b="1"/>
                  <a:t>Drag = f(V, L, r, m, c, t, e, T, etc.)</a:t>
                </a:r>
              </a:p>
              <a:p>
                <a:pPr algn="l"/>
                <a:r>
                  <a:rPr lang="en-US" sz="1600" b="1"/>
                  <a:t>From dimensional analysis</a:t>
                </a:r>
                <a:r>
                  <a:rPr lang="en-US"/>
                  <a:t>,</a:t>
                </a:r>
              </a:p>
            </p:txBody>
          </p:sp>
          <p:pic>
            <p:nvPicPr>
              <p:cNvPr id="166923" name="Picture 1035"/>
              <p:cNvPicPr>
                <a:picLocks noChangeAspect="1" noChangeArrowheads="1"/>
              </p:cNvPicPr>
              <p:nvPr/>
            </p:nvPicPr>
            <p:blipFill>
              <a:blip r:embed="rId3"/>
              <a:srcRect/>
              <a:stretch>
                <a:fillRect/>
              </a:stretch>
            </p:blipFill>
            <p:spPr bwMode="auto">
              <a:xfrm>
                <a:off x="3072" y="2880"/>
                <a:ext cx="2064" cy="982"/>
              </a:xfrm>
              <a:prstGeom prst="rect">
                <a:avLst/>
              </a:prstGeom>
              <a:noFill/>
              <a:ln w="9525">
                <a:solidFill>
                  <a:schemeClr val="tx2"/>
                </a:solidFill>
                <a:miter lim="800000"/>
                <a:headEnd/>
                <a:tailEnd/>
              </a:ln>
              <a:effectLst/>
            </p:spPr>
          </p:pic>
        </p:grpSp>
        <p:pic>
          <p:nvPicPr>
            <p:cNvPr id="166924" name="Picture 1036"/>
            <p:cNvPicPr>
              <a:picLocks noChangeAspect="1" noChangeArrowheads="1"/>
            </p:cNvPicPr>
            <p:nvPr/>
          </p:nvPicPr>
          <p:blipFill>
            <a:blip r:embed="rId4"/>
            <a:srcRect/>
            <a:stretch>
              <a:fillRect/>
            </a:stretch>
          </p:blipFill>
          <p:spPr bwMode="auto">
            <a:xfrm>
              <a:off x="2016" y="2832"/>
              <a:ext cx="1344" cy="672"/>
            </a:xfrm>
            <a:prstGeom prst="rect">
              <a:avLst/>
            </a:prstGeom>
            <a:noFill/>
            <a:ln w="9525">
              <a:solidFill>
                <a:schemeClr val="tx2"/>
              </a:solidFill>
              <a:miter lim="800000"/>
              <a:headEnd/>
              <a:tailEnd/>
            </a:ln>
            <a:effectLst/>
          </p:spPr>
        </p:pic>
      </p:grpSp>
      <p:sp>
        <p:nvSpPr>
          <p:cNvPr id="166925" name="Text Box 1037"/>
          <p:cNvSpPr txBox="1">
            <a:spLocks noChangeArrowheads="1"/>
          </p:cNvSpPr>
          <p:nvPr/>
        </p:nvSpPr>
        <p:spPr bwMode="auto">
          <a:xfrm>
            <a:off x="3689350" y="5943600"/>
            <a:ext cx="5149850" cy="527050"/>
          </a:xfrm>
          <a:prstGeom prst="rect">
            <a:avLst/>
          </a:prstGeom>
          <a:noFill/>
          <a:ln w="9525">
            <a:solidFill>
              <a:schemeClr val="tx2"/>
            </a:solidFill>
            <a:miter lim="800000"/>
            <a:headEnd/>
            <a:tailEnd/>
          </a:ln>
          <a:effectLst/>
        </p:spPr>
        <p:txBody>
          <a:bodyPr wrap="none">
            <a:spAutoFit/>
          </a:bodyPr>
          <a:lstStyle/>
          <a:p>
            <a:pPr algn="ctr"/>
            <a:r>
              <a:rPr lang="en-US" sz="1400" b="1"/>
              <a:t>Examples of dimensionless quantities</a:t>
            </a:r>
            <a:r>
              <a:rPr lang="en-US" sz="1400" b="1">
                <a:solidFill>
                  <a:schemeClr val="tx2"/>
                </a:solidFill>
              </a:rPr>
              <a:t> : </a:t>
            </a:r>
            <a:r>
              <a:rPr lang="en-US" sz="1400" b="1">
                <a:solidFill>
                  <a:schemeClr val="folHlink"/>
                </a:solidFill>
              </a:rPr>
              <a:t>Reynolds number, Froude</a:t>
            </a:r>
          </a:p>
          <a:p>
            <a:pPr algn="ctr"/>
            <a:r>
              <a:rPr lang="en-US" sz="1400" b="1">
                <a:solidFill>
                  <a:schemeClr val="folHlink"/>
                </a:solidFill>
              </a:rPr>
              <a:t>Number, Strouhal number, Euler number, etc</a:t>
            </a:r>
            <a:r>
              <a:rPr lang="en-US" sz="1400" b="1">
                <a:solidFill>
                  <a:schemeClr val="accent1"/>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57:020 Fluid Mechanics</a:t>
            </a:r>
          </a:p>
        </p:txBody>
      </p:sp>
      <p:sp>
        <p:nvSpPr>
          <p:cNvPr id="7" name="Slide Number Placeholder 2"/>
          <p:cNvSpPr>
            <a:spLocks noGrp="1"/>
          </p:cNvSpPr>
          <p:nvPr>
            <p:ph type="sldNum" sz="quarter" idx="11"/>
          </p:nvPr>
        </p:nvSpPr>
        <p:spPr/>
        <p:txBody>
          <a:bodyPr/>
          <a:lstStyle/>
          <a:p>
            <a:fld id="{FAEC983A-FC16-4565-952F-2C73B6A3BE87}" type="slidenum">
              <a:rPr lang="en-US"/>
              <a:pPr/>
              <a:t>29</a:t>
            </a:fld>
            <a:endParaRPr lang="en-US"/>
          </a:p>
        </p:txBody>
      </p:sp>
      <p:sp>
        <p:nvSpPr>
          <p:cNvPr id="167938" name="Rectangle 2"/>
          <p:cNvSpPr>
            <a:spLocks noChangeArrowheads="1"/>
          </p:cNvSpPr>
          <p:nvPr/>
        </p:nvSpPr>
        <p:spPr bwMode="auto">
          <a:xfrm>
            <a:off x="533400" y="-76200"/>
            <a:ext cx="7772400" cy="762000"/>
          </a:xfrm>
          <a:prstGeom prst="rect">
            <a:avLst/>
          </a:prstGeom>
          <a:noFill/>
          <a:ln w="9525">
            <a:noFill/>
            <a:miter lim="800000"/>
            <a:headEnd/>
            <a:tailEnd/>
          </a:ln>
          <a:effectLst/>
        </p:spPr>
        <p:txBody>
          <a:bodyPr anchor="b"/>
          <a:lstStyle/>
          <a:p>
            <a:pPr algn="ctr"/>
            <a:r>
              <a:rPr lang="en-US" sz="3600" dirty="0">
                <a:solidFill>
                  <a:schemeClr val="tx2"/>
                </a:solidFill>
                <a:latin typeface="Tahoma" pitchFamily="34" charset="0"/>
              </a:rPr>
              <a:t>Similarity and model testing</a:t>
            </a:r>
          </a:p>
        </p:txBody>
      </p:sp>
      <p:sp>
        <p:nvSpPr>
          <p:cNvPr id="167940" name="Text Box 4"/>
          <p:cNvSpPr txBox="1">
            <a:spLocks noChangeArrowheads="1"/>
          </p:cNvSpPr>
          <p:nvPr/>
        </p:nvSpPr>
        <p:spPr bwMode="auto">
          <a:xfrm>
            <a:off x="381000" y="838200"/>
            <a:ext cx="8382000" cy="3605213"/>
          </a:xfrm>
          <a:prstGeom prst="rect">
            <a:avLst/>
          </a:prstGeom>
          <a:noFill/>
          <a:ln w="9525">
            <a:noFill/>
            <a:miter lim="800000"/>
            <a:headEnd/>
            <a:tailEnd/>
          </a:ln>
          <a:effectLst/>
        </p:spPr>
        <p:txBody>
          <a:bodyPr>
            <a:spAutoFit/>
          </a:bodyPr>
          <a:lstStyle/>
          <a:p>
            <a:pPr algn="l">
              <a:buSzPct val="135000"/>
              <a:buFontTx/>
              <a:buChar char="•"/>
            </a:pPr>
            <a:r>
              <a:rPr lang="en-US" sz="1800" b="1" dirty="0">
                <a:solidFill>
                  <a:schemeClr val="tx2"/>
                </a:solidFill>
              </a:rPr>
              <a:t> </a:t>
            </a:r>
            <a:r>
              <a:rPr lang="en-US" sz="1800" b="1" u="sng" dirty="0"/>
              <a:t>Definition </a:t>
            </a:r>
            <a:r>
              <a:rPr lang="en-US" sz="1800" b="1" dirty="0"/>
              <a:t>: </a:t>
            </a:r>
            <a:r>
              <a:rPr lang="en-US" sz="1600" b="1" dirty="0"/>
              <a:t>Flow conditions for a model test are completely similar if all relevant dimensionless parameters have the same corresponding values for model and prototype.</a:t>
            </a:r>
          </a:p>
          <a:p>
            <a:pPr lvl="1" algn="l">
              <a:buClr>
                <a:srgbClr val="0000FF"/>
              </a:buClr>
              <a:buSzPct val="120000"/>
              <a:buFontTx/>
              <a:buChar char="•"/>
            </a:pPr>
            <a:r>
              <a:rPr lang="en-US" sz="1600" b="1" dirty="0"/>
              <a:t> </a:t>
            </a:r>
            <a:r>
              <a:rPr lang="en-US" sz="1600" b="1" dirty="0">
                <a:latin typeface="Symbol" pitchFamily="18" charset="2"/>
              </a:rPr>
              <a:t>P</a:t>
            </a:r>
            <a:r>
              <a:rPr lang="en-US" sz="1600" b="1" dirty="0"/>
              <a:t>i model = </a:t>
            </a:r>
            <a:r>
              <a:rPr lang="en-US" sz="1600" b="1" dirty="0">
                <a:latin typeface="Symbol" pitchFamily="18" charset="2"/>
              </a:rPr>
              <a:t>P</a:t>
            </a:r>
            <a:r>
              <a:rPr lang="en-US" sz="1600" b="1" dirty="0"/>
              <a:t>i prototype </a:t>
            </a:r>
            <a:r>
              <a:rPr lang="en-US" sz="1600" b="1" dirty="0" err="1"/>
              <a:t>i</a:t>
            </a:r>
            <a:r>
              <a:rPr lang="en-US" sz="1600" b="1" dirty="0"/>
              <a:t> = 1</a:t>
            </a:r>
          </a:p>
          <a:p>
            <a:pPr lvl="1" algn="l">
              <a:buClr>
                <a:srgbClr val="0000FF"/>
              </a:buClr>
              <a:buSzPct val="120000"/>
              <a:buFontTx/>
              <a:buChar char="•"/>
            </a:pPr>
            <a:r>
              <a:rPr lang="en-US" sz="1600" b="1" dirty="0"/>
              <a:t> Enables extrapolation from model to full scale</a:t>
            </a:r>
          </a:p>
          <a:p>
            <a:pPr lvl="1" algn="l">
              <a:buClr>
                <a:srgbClr val="0000FF"/>
              </a:buClr>
              <a:buSzPct val="120000"/>
              <a:buFontTx/>
              <a:buChar char="•"/>
            </a:pPr>
            <a:r>
              <a:rPr lang="en-US" sz="1600" b="1" dirty="0"/>
              <a:t> However, complete similarity usually not possible. Therefore, often it is necessary to</a:t>
            </a:r>
          </a:p>
          <a:p>
            <a:pPr lvl="1" algn="l">
              <a:buClr>
                <a:srgbClr val="0000FF"/>
              </a:buClr>
              <a:buSzPct val="120000"/>
            </a:pPr>
            <a:r>
              <a:rPr lang="en-US" sz="1600" b="1" dirty="0"/>
              <a:t>   use   Re, or   Fr, or Ma scaling, i.e., select most important </a:t>
            </a:r>
            <a:r>
              <a:rPr lang="en-US" sz="1600" b="1" dirty="0">
                <a:latin typeface="Symbol" pitchFamily="18" charset="2"/>
              </a:rPr>
              <a:t>P </a:t>
            </a:r>
            <a:r>
              <a:rPr lang="en-US" sz="1600" b="1" dirty="0"/>
              <a:t>and accommodate others</a:t>
            </a:r>
          </a:p>
          <a:p>
            <a:pPr lvl="1" algn="l">
              <a:buClr>
                <a:srgbClr val="0000FF"/>
              </a:buClr>
              <a:buSzPct val="120000"/>
            </a:pPr>
            <a:r>
              <a:rPr lang="en-US" sz="1600" b="1" dirty="0"/>
              <a:t>   as best possible.</a:t>
            </a:r>
          </a:p>
          <a:p>
            <a:pPr algn="l">
              <a:buClr>
                <a:schemeClr val="tx2"/>
              </a:buClr>
              <a:buSzPct val="135000"/>
              <a:buFontTx/>
              <a:buChar char="•"/>
            </a:pPr>
            <a:r>
              <a:rPr lang="en-US" sz="1800" b="1" dirty="0"/>
              <a:t> </a:t>
            </a:r>
            <a:r>
              <a:rPr lang="en-US" sz="1800" b="1" u="sng" dirty="0"/>
              <a:t>Types of similarity</a:t>
            </a:r>
            <a:r>
              <a:rPr lang="en-US" sz="1800" b="1" dirty="0"/>
              <a:t>: </a:t>
            </a:r>
          </a:p>
          <a:p>
            <a:pPr lvl="1" algn="l">
              <a:buClr>
                <a:srgbClr val="0000FF"/>
              </a:buClr>
              <a:buSzPct val="120000"/>
              <a:buFontTx/>
              <a:buChar char="•"/>
            </a:pPr>
            <a:r>
              <a:rPr lang="en-US" sz="1800" b="1" dirty="0"/>
              <a:t> </a:t>
            </a:r>
            <a:r>
              <a:rPr lang="en-US" sz="1600" b="1" dirty="0"/>
              <a:t>Geometric Similarity : all body dimensions in all three coordinates have the same</a:t>
            </a:r>
          </a:p>
          <a:p>
            <a:pPr lvl="1" algn="l">
              <a:buClr>
                <a:srgbClr val="0000FF"/>
              </a:buClr>
              <a:buSzPct val="120000"/>
            </a:pPr>
            <a:r>
              <a:rPr lang="en-US" sz="1600" b="1" dirty="0"/>
              <a:t>    linear-scale ratios.</a:t>
            </a:r>
          </a:p>
          <a:p>
            <a:pPr lvl="1" algn="l">
              <a:buClr>
                <a:srgbClr val="0000FF"/>
              </a:buClr>
              <a:buSzPct val="120000"/>
              <a:buFontTx/>
              <a:buChar char="•"/>
            </a:pPr>
            <a:r>
              <a:rPr lang="en-US" sz="1600" b="1" dirty="0"/>
              <a:t> Kinematic Similarity : homologous (same relative position) particles lie at homologous</a:t>
            </a:r>
          </a:p>
          <a:p>
            <a:pPr lvl="1" algn="l">
              <a:buClr>
                <a:srgbClr val="0000FF"/>
              </a:buClr>
              <a:buSzPct val="120000"/>
            </a:pPr>
            <a:r>
              <a:rPr lang="en-US" sz="1600" b="1" dirty="0"/>
              <a:t>   points at homologous times.</a:t>
            </a:r>
          </a:p>
          <a:p>
            <a:pPr lvl="1" algn="l">
              <a:buClr>
                <a:srgbClr val="0000FF"/>
              </a:buClr>
              <a:buSzPct val="120000"/>
              <a:buFontTx/>
              <a:buChar char="•"/>
            </a:pPr>
            <a:r>
              <a:rPr lang="en-US" sz="1600" b="1" dirty="0"/>
              <a:t> Dynamic Similarity : in addition to the requirements for kinematic similarity the model</a:t>
            </a:r>
          </a:p>
          <a:p>
            <a:pPr lvl="1" algn="l">
              <a:buClr>
                <a:srgbClr val="0000FF"/>
              </a:buClr>
              <a:buSzPct val="120000"/>
            </a:pPr>
            <a:r>
              <a:rPr lang="en-US" sz="1600" b="1" dirty="0"/>
              <a:t>   and prototype forces must be in a constant ratio.</a:t>
            </a:r>
          </a:p>
        </p:txBody>
      </p:sp>
      <p:pic>
        <p:nvPicPr>
          <p:cNvPr id="167944" name="Picture 8"/>
          <p:cNvPicPr>
            <a:picLocks noChangeAspect="1" noChangeArrowheads="1"/>
          </p:cNvPicPr>
          <p:nvPr/>
        </p:nvPicPr>
        <p:blipFill>
          <a:blip r:embed="rId2"/>
          <a:srcRect/>
          <a:stretch>
            <a:fillRect/>
          </a:stretch>
        </p:blipFill>
        <p:spPr bwMode="auto">
          <a:xfrm>
            <a:off x="2667000" y="4495800"/>
            <a:ext cx="2286000" cy="2006600"/>
          </a:xfrm>
          <a:prstGeom prst="rect">
            <a:avLst/>
          </a:prstGeom>
          <a:noFill/>
          <a:ln w="9525">
            <a:solidFill>
              <a:schemeClr val="tx2"/>
            </a:solidFill>
            <a:miter lim="800000"/>
            <a:headEnd/>
            <a:tailEnd/>
          </a:ln>
          <a:effectLst/>
        </p:spPr>
      </p:pic>
      <p:pic>
        <p:nvPicPr>
          <p:cNvPr id="167945" name="Picture 9"/>
          <p:cNvPicPr>
            <a:picLocks noChangeAspect="1" noChangeArrowheads="1"/>
          </p:cNvPicPr>
          <p:nvPr/>
        </p:nvPicPr>
        <p:blipFill>
          <a:blip r:embed="rId3"/>
          <a:srcRect/>
          <a:stretch>
            <a:fillRect/>
          </a:stretch>
        </p:blipFill>
        <p:spPr bwMode="auto">
          <a:xfrm>
            <a:off x="5029200" y="4495800"/>
            <a:ext cx="1162050"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r>
              <a:rPr lang="en-US"/>
              <a:t>57:020 Fluid Mechanics</a:t>
            </a:r>
          </a:p>
        </p:txBody>
      </p:sp>
      <p:sp>
        <p:nvSpPr>
          <p:cNvPr id="26" name="Slide Number Placeholder 4"/>
          <p:cNvSpPr>
            <a:spLocks noGrp="1"/>
          </p:cNvSpPr>
          <p:nvPr>
            <p:ph type="sldNum" sz="quarter" idx="11"/>
          </p:nvPr>
        </p:nvSpPr>
        <p:spPr/>
        <p:txBody>
          <a:bodyPr/>
          <a:lstStyle/>
          <a:p>
            <a:fld id="{E2948F38-1A05-46F1-9672-33E276568FE4}" type="slidenum">
              <a:rPr lang="en-US"/>
              <a:pPr/>
              <a:t>3</a:t>
            </a:fld>
            <a:endParaRPr lang="en-US"/>
          </a:p>
        </p:txBody>
      </p:sp>
      <p:sp>
        <p:nvSpPr>
          <p:cNvPr id="96258" name="Rectangle 2"/>
          <p:cNvSpPr>
            <a:spLocks noGrp="1" noChangeArrowheads="1"/>
          </p:cNvSpPr>
          <p:nvPr>
            <p:ph type="title"/>
          </p:nvPr>
        </p:nvSpPr>
        <p:spPr>
          <a:xfrm>
            <a:off x="1057275" y="0"/>
            <a:ext cx="7400925" cy="1143000"/>
          </a:xfrm>
        </p:spPr>
        <p:txBody>
          <a:bodyPr/>
          <a:lstStyle/>
          <a:p>
            <a:r>
              <a:rPr lang="en-US"/>
              <a:t>History</a:t>
            </a:r>
          </a:p>
        </p:txBody>
      </p:sp>
      <p:pic>
        <p:nvPicPr>
          <p:cNvPr id="96260" name="Picture 4" descr="archimedes"/>
          <p:cNvPicPr>
            <a:picLocks noChangeAspect="1" noChangeArrowheads="1"/>
          </p:cNvPicPr>
          <p:nvPr/>
        </p:nvPicPr>
        <p:blipFill>
          <a:blip r:embed="rId2"/>
          <a:srcRect/>
          <a:stretch>
            <a:fillRect/>
          </a:stretch>
        </p:blipFill>
        <p:spPr bwMode="auto">
          <a:xfrm>
            <a:off x="701675" y="2057400"/>
            <a:ext cx="1089025" cy="1447800"/>
          </a:xfrm>
          <a:prstGeom prst="rect">
            <a:avLst/>
          </a:prstGeom>
          <a:noFill/>
        </p:spPr>
      </p:pic>
      <p:pic>
        <p:nvPicPr>
          <p:cNvPr id="96262" name="Picture 6" descr="Newton"/>
          <p:cNvPicPr>
            <a:picLocks noChangeAspect="1" noChangeArrowheads="1"/>
          </p:cNvPicPr>
          <p:nvPr/>
        </p:nvPicPr>
        <p:blipFill>
          <a:blip r:embed="rId3"/>
          <a:srcRect/>
          <a:stretch>
            <a:fillRect/>
          </a:stretch>
        </p:blipFill>
        <p:spPr bwMode="auto">
          <a:xfrm>
            <a:off x="2362200" y="2057400"/>
            <a:ext cx="1144588" cy="1447800"/>
          </a:xfrm>
          <a:prstGeom prst="rect">
            <a:avLst/>
          </a:prstGeom>
          <a:noFill/>
        </p:spPr>
      </p:pic>
      <p:pic>
        <p:nvPicPr>
          <p:cNvPr id="96263" name="Picture 7" descr="leibniz"/>
          <p:cNvPicPr>
            <a:picLocks noChangeAspect="1" noChangeArrowheads="1"/>
          </p:cNvPicPr>
          <p:nvPr/>
        </p:nvPicPr>
        <p:blipFill>
          <a:blip r:embed="rId4"/>
          <a:srcRect/>
          <a:stretch>
            <a:fillRect/>
          </a:stretch>
        </p:blipFill>
        <p:spPr bwMode="auto">
          <a:xfrm>
            <a:off x="4114800" y="2057400"/>
            <a:ext cx="1143000" cy="1447800"/>
          </a:xfrm>
          <a:prstGeom prst="rect">
            <a:avLst/>
          </a:prstGeom>
          <a:noFill/>
        </p:spPr>
      </p:pic>
      <p:pic>
        <p:nvPicPr>
          <p:cNvPr id="96264" name="Picture 8" descr="euler"/>
          <p:cNvPicPr>
            <a:picLocks noChangeAspect="1" noChangeArrowheads="1"/>
          </p:cNvPicPr>
          <p:nvPr/>
        </p:nvPicPr>
        <p:blipFill>
          <a:blip r:embed="rId5"/>
          <a:srcRect/>
          <a:stretch>
            <a:fillRect/>
          </a:stretch>
        </p:blipFill>
        <p:spPr bwMode="auto">
          <a:xfrm>
            <a:off x="7543800" y="2057400"/>
            <a:ext cx="990600" cy="1447800"/>
          </a:xfrm>
          <a:prstGeom prst="rect">
            <a:avLst/>
          </a:prstGeom>
          <a:noFill/>
        </p:spPr>
      </p:pic>
      <p:pic>
        <p:nvPicPr>
          <p:cNvPr id="96265" name="Picture 9" descr="bernoulli"/>
          <p:cNvPicPr>
            <a:picLocks noChangeAspect="1" noChangeArrowheads="1"/>
          </p:cNvPicPr>
          <p:nvPr/>
        </p:nvPicPr>
        <p:blipFill>
          <a:blip r:embed="rId6"/>
          <a:srcRect/>
          <a:stretch>
            <a:fillRect/>
          </a:stretch>
        </p:blipFill>
        <p:spPr bwMode="auto">
          <a:xfrm>
            <a:off x="5791200" y="2057400"/>
            <a:ext cx="1189038" cy="1447800"/>
          </a:xfrm>
          <a:prstGeom prst="rect">
            <a:avLst/>
          </a:prstGeom>
          <a:noFill/>
        </p:spPr>
      </p:pic>
      <p:pic>
        <p:nvPicPr>
          <p:cNvPr id="96266" name="Picture 10" descr="Navier"/>
          <p:cNvPicPr>
            <a:picLocks noChangeAspect="1" noChangeArrowheads="1"/>
          </p:cNvPicPr>
          <p:nvPr/>
        </p:nvPicPr>
        <p:blipFill>
          <a:blip r:embed="rId7"/>
          <a:srcRect/>
          <a:stretch>
            <a:fillRect/>
          </a:stretch>
        </p:blipFill>
        <p:spPr bwMode="auto">
          <a:xfrm>
            <a:off x="609600" y="4267200"/>
            <a:ext cx="1189038" cy="1447800"/>
          </a:xfrm>
          <a:prstGeom prst="rect">
            <a:avLst/>
          </a:prstGeom>
          <a:noFill/>
        </p:spPr>
      </p:pic>
      <p:pic>
        <p:nvPicPr>
          <p:cNvPr id="96267" name="Picture 11" descr="Stokes"/>
          <p:cNvPicPr>
            <a:picLocks noChangeAspect="1" noChangeArrowheads="1"/>
          </p:cNvPicPr>
          <p:nvPr/>
        </p:nvPicPr>
        <p:blipFill>
          <a:blip r:embed="rId8"/>
          <a:srcRect/>
          <a:stretch>
            <a:fillRect/>
          </a:stretch>
        </p:blipFill>
        <p:spPr bwMode="auto">
          <a:xfrm>
            <a:off x="2286000" y="4267200"/>
            <a:ext cx="1231900" cy="1447800"/>
          </a:xfrm>
          <a:prstGeom prst="rect">
            <a:avLst/>
          </a:prstGeom>
          <a:noFill/>
        </p:spPr>
      </p:pic>
      <p:pic>
        <p:nvPicPr>
          <p:cNvPr id="96268" name="Picture 12" descr="reynolds"/>
          <p:cNvPicPr>
            <a:picLocks noChangeAspect="1" noChangeArrowheads="1"/>
          </p:cNvPicPr>
          <p:nvPr/>
        </p:nvPicPr>
        <p:blipFill>
          <a:blip r:embed="rId9"/>
          <a:srcRect/>
          <a:stretch>
            <a:fillRect/>
          </a:stretch>
        </p:blipFill>
        <p:spPr bwMode="auto">
          <a:xfrm>
            <a:off x="4064000" y="4267200"/>
            <a:ext cx="1193800" cy="1447800"/>
          </a:xfrm>
          <a:prstGeom prst="rect">
            <a:avLst/>
          </a:prstGeom>
          <a:noFill/>
        </p:spPr>
      </p:pic>
      <p:pic>
        <p:nvPicPr>
          <p:cNvPr id="96269" name="Picture 13" descr="Prandtl"/>
          <p:cNvPicPr>
            <a:picLocks noChangeAspect="1" noChangeArrowheads="1"/>
          </p:cNvPicPr>
          <p:nvPr/>
        </p:nvPicPr>
        <p:blipFill>
          <a:blip r:embed="rId10"/>
          <a:srcRect/>
          <a:stretch>
            <a:fillRect/>
          </a:stretch>
        </p:blipFill>
        <p:spPr bwMode="auto">
          <a:xfrm>
            <a:off x="5829300" y="4267200"/>
            <a:ext cx="1104900" cy="1447800"/>
          </a:xfrm>
          <a:prstGeom prst="rect">
            <a:avLst/>
          </a:prstGeom>
          <a:noFill/>
        </p:spPr>
      </p:pic>
      <p:sp>
        <p:nvSpPr>
          <p:cNvPr id="96270" name="Text Box 14"/>
          <p:cNvSpPr txBox="1">
            <a:spLocks noChangeArrowheads="1"/>
          </p:cNvSpPr>
          <p:nvPr/>
        </p:nvSpPr>
        <p:spPr bwMode="auto">
          <a:xfrm>
            <a:off x="762000" y="1219200"/>
            <a:ext cx="4854575" cy="457200"/>
          </a:xfrm>
          <a:prstGeom prst="rect">
            <a:avLst/>
          </a:prstGeom>
          <a:noFill/>
          <a:ln w="9525">
            <a:noFill/>
            <a:miter lim="800000"/>
            <a:headEnd/>
            <a:tailEnd/>
          </a:ln>
          <a:effectLst/>
        </p:spPr>
        <p:txBody>
          <a:bodyPr>
            <a:spAutoFit/>
          </a:bodyPr>
          <a:lstStyle/>
          <a:p>
            <a:pPr algn="l">
              <a:spcBef>
                <a:spcPct val="50000"/>
              </a:spcBef>
            </a:pPr>
            <a:r>
              <a:rPr lang="en-US">
                <a:latin typeface="Tahoma" pitchFamily="34" charset="0"/>
              </a:rPr>
              <a:t>Faces of Fluid Mechanics</a:t>
            </a:r>
          </a:p>
        </p:txBody>
      </p:sp>
      <p:sp>
        <p:nvSpPr>
          <p:cNvPr id="96271" name="Text Box 15"/>
          <p:cNvSpPr txBox="1">
            <a:spLocks noChangeArrowheads="1"/>
          </p:cNvSpPr>
          <p:nvPr/>
        </p:nvSpPr>
        <p:spPr bwMode="auto">
          <a:xfrm>
            <a:off x="593725" y="3843338"/>
            <a:ext cx="1311275" cy="457200"/>
          </a:xfrm>
          <a:prstGeom prst="rect">
            <a:avLst/>
          </a:prstGeom>
          <a:noFill/>
          <a:ln w="9525">
            <a:noFill/>
            <a:miter lim="800000"/>
            <a:headEnd/>
            <a:tailEnd/>
          </a:ln>
          <a:effectLst/>
        </p:spPr>
        <p:txBody>
          <a:bodyPr>
            <a:spAutoFit/>
          </a:bodyPr>
          <a:lstStyle/>
          <a:p>
            <a:pPr algn="l"/>
            <a:endParaRPr lang="en-US">
              <a:latin typeface="Tahoma" pitchFamily="34" charset="0"/>
            </a:endParaRPr>
          </a:p>
        </p:txBody>
      </p:sp>
      <p:sp>
        <p:nvSpPr>
          <p:cNvPr id="96272" name="Text Box 16"/>
          <p:cNvSpPr txBox="1">
            <a:spLocks noChangeArrowheads="1"/>
          </p:cNvSpPr>
          <p:nvPr/>
        </p:nvSpPr>
        <p:spPr bwMode="auto">
          <a:xfrm>
            <a:off x="381000" y="3565525"/>
            <a:ext cx="1692275" cy="641350"/>
          </a:xfrm>
          <a:prstGeom prst="rect">
            <a:avLst/>
          </a:prstGeom>
          <a:noFill/>
          <a:ln w="9525">
            <a:noFill/>
            <a:miter lim="800000"/>
            <a:headEnd/>
            <a:tailEnd/>
          </a:ln>
          <a:effectLst/>
        </p:spPr>
        <p:txBody>
          <a:bodyPr>
            <a:spAutoFit/>
          </a:bodyPr>
          <a:lstStyle/>
          <a:p>
            <a:pPr algn="ctr"/>
            <a:r>
              <a:rPr lang="en-US" sz="2000">
                <a:latin typeface="Tahoma" pitchFamily="34" charset="0"/>
              </a:rPr>
              <a:t>Archimedes</a:t>
            </a:r>
          </a:p>
          <a:p>
            <a:pPr algn="ctr"/>
            <a:r>
              <a:rPr lang="en-US" sz="1600">
                <a:latin typeface="Tahoma" pitchFamily="34" charset="0"/>
              </a:rPr>
              <a:t>(C. 287-212 BC)</a:t>
            </a:r>
          </a:p>
        </p:txBody>
      </p:sp>
      <p:sp>
        <p:nvSpPr>
          <p:cNvPr id="96274" name="Text Box 18"/>
          <p:cNvSpPr txBox="1">
            <a:spLocks noChangeArrowheads="1"/>
          </p:cNvSpPr>
          <p:nvPr/>
        </p:nvSpPr>
        <p:spPr bwMode="auto">
          <a:xfrm>
            <a:off x="2286000" y="3581400"/>
            <a:ext cx="1447800" cy="641350"/>
          </a:xfrm>
          <a:prstGeom prst="rect">
            <a:avLst/>
          </a:prstGeom>
          <a:noFill/>
          <a:ln w="9525">
            <a:noFill/>
            <a:miter lim="800000"/>
            <a:headEnd/>
            <a:tailEnd/>
          </a:ln>
          <a:effectLst/>
        </p:spPr>
        <p:txBody>
          <a:bodyPr>
            <a:spAutoFit/>
          </a:bodyPr>
          <a:lstStyle/>
          <a:p>
            <a:pPr algn="ctr"/>
            <a:r>
              <a:rPr lang="en-US" sz="2000">
                <a:latin typeface="Tahoma" pitchFamily="34" charset="0"/>
              </a:rPr>
              <a:t>Newton</a:t>
            </a:r>
          </a:p>
          <a:p>
            <a:pPr algn="ctr"/>
            <a:r>
              <a:rPr lang="en-US" sz="1600">
                <a:latin typeface="Tahoma" pitchFamily="34" charset="0"/>
              </a:rPr>
              <a:t>(1642-1727)</a:t>
            </a:r>
          </a:p>
        </p:txBody>
      </p:sp>
      <p:sp>
        <p:nvSpPr>
          <p:cNvPr id="96276" name="Text Box 20"/>
          <p:cNvSpPr txBox="1">
            <a:spLocks noChangeArrowheads="1"/>
          </p:cNvSpPr>
          <p:nvPr/>
        </p:nvSpPr>
        <p:spPr bwMode="auto">
          <a:xfrm>
            <a:off x="3886200" y="3581400"/>
            <a:ext cx="1447800" cy="641350"/>
          </a:xfrm>
          <a:prstGeom prst="rect">
            <a:avLst/>
          </a:prstGeom>
          <a:noFill/>
          <a:ln w="9525">
            <a:noFill/>
            <a:miter lim="800000"/>
            <a:headEnd/>
            <a:tailEnd/>
          </a:ln>
          <a:effectLst/>
        </p:spPr>
        <p:txBody>
          <a:bodyPr>
            <a:spAutoFit/>
          </a:bodyPr>
          <a:lstStyle/>
          <a:p>
            <a:pPr algn="ctr"/>
            <a:r>
              <a:rPr lang="en-US" sz="2000">
                <a:latin typeface="Tahoma" pitchFamily="34" charset="0"/>
              </a:rPr>
              <a:t>Leibniz</a:t>
            </a:r>
          </a:p>
          <a:p>
            <a:pPr algn="l"/>
            <a:r>
              <a:rPr lang="en-US" sz="1600">
                <a:latin typeface="Tahoma" pitchFamily="34" charset="0"/>
              </a:rPr>
              <a:t>(1646-1716)</a:t>
            </a:r>
          </a:p>
        </p:txBody>
      </p:sp>
      <p:sp>
        <p:nvSpPr>
          <p:cNvPr id="96277" name="Text Box 21"/>
          <p:cNvSpPr txBox="1">
            <a:spLocks noChangeArrowheads="1"/>
          </p:cNvSpPr>
          <p:nvPr/>
        </p:nvSpPr>
        <p:spPr bwMode="auto">
          <a:xfrm>
            <a:off x="7391400" y="3581400"/>
            <a:ext cx="1447800" cy="641350"/>
          </a:xfrm>
          <a:prstGeom prst="rect">
            <a:avLst/>
          </a:prstGeom>
          <a:noFill/>
          <a:ln w="9525">
            <a:noFill/>
            <a:miter lim="800000"/>
            <a:headEnd/>
            <a:tailEnd/>
          </a:ln>
          <a:effectLst/>
        </p:spPr>
        <p:txBody>
          <a:bodyPr>
            <a:spAutoFit/>
          </a:bodyPr>
          <a:lstStyle/>
          <a:p>
            <a:pPr algn="ctr"/>
            <a:r>
              <a:rPr lang="en-US" sz="2000">
                <a:latin typeface="Tahoma" pitchFamily="34" charset="0"/>
              </a:rPr>
              <a:t>Euler</a:t>
            </a:r>
          </a:p>
          <a:p>
            <a:pPr algn="ctr"/>
            <a:r>
              <a:rPr lang="en-US" sz="1600">
                <a:latin typeface="Tahoma" pitchFamily="34" charset="0"/>
              </a:rPr>
              <a:t>(1707-1783)</a:t>
            </a:r>
          </a:p>
        </p:txBody>
      </p:sp>
      <p:sp>
        <p:nvSpPr>
          <p:cNvPr id="96280" name="Text Box 24"/>
          <p:cNvSpPr txBox="1">
            <a:spLocks noChangeArrowheads="1"/>
          </p:cNvSpPr>
          <p:nvPr/>
        </p:nvSpPr>
        <p:spPr bwMode="auto">
          <a:xfrm>
            <a:off x="533400" y="5715000"/>
            <a:ext cx="1303338" cy="641350"/>
          </a:xfrm>
          <a:prstGeom prst="rect">
            <a:avLst/>
          </a:prstGeom>
          <a:noFill/>
          <a:ln w="9525">
            <a:noFill/>
            <a:miter lim="800000"/>
            <a:headEnd/>
            <a:tailEnd/>
          </a:ln>
          <a:effectLst/>
        </p:spPr>
        <p:txBody>
          <a:bodyPr wrap="none">
            <a:spAutoFit/>
          </a:bodyPr>
          <a:lstStyle/>
          <a:p>
            <a:pPr algn="ctr"/>
            <a:r>
              <a:rPr lang="en-US" sz="2000">
                <a:latin typeface="Tahoma" pitchFamily="34" charset="0"/>
              </a:rPr>
              <a:t>Navier</a:t>
            </a:r>
          </a:p>
          <a:p>
            <a:pPr algn="ctr"/>
            <a:r>
              <a:rPr lang="en-US" sz="1600">
                <a:latin typeface="Tahoma" pitchFamily="34" charset="0"/>
              </a:rPr>
              <a:t>(1785-1836)</a:t>
            </a:r>
          </a:p>
        </p:txBody>
      </p:sp>
      <p:sp>
        <p:nvSpPr>
          <p:cNvPr id="96281" name="Text Box 25"/>
          <p:cNvSpPr txBox="1">
            <a:spLocks noChangeArrowheads="1"/>
          </p:cNvSpPr>
          <p:nvPr/>
        </p:nvSpPr>
        <p:spPr bwMode="auto">
          <a:xfrm>
            <a:off x="2278063" y="5759450"/>
            <a:ext cx="1303337" cy="641350"/>
          </a:xfrm>
          <a:prstGeom prst="rect">
            <a:avLst/>
          </a:prstGeom>
          <a:noFill/>
          <a:ln w="9525">
            <a:noFill/>
            <a:miter lim="800000"/>
            <a:headEnd/>
            <a:tailEnd/>
          </a:ln>
          <a:effectLst/>
        </p:spPr>
        <p:txBody>
          <a:bodyPr wrap="none">
            <a:spAutoFit/>
          </a:bodyPr>
          <a:lstStyle/>
          <a:p>
            <a:pPr algn="ctr"/>
            <a:r>
              <a:rPr lang="en-US" sz="2000">
                <a:latin typeface="Tahoma" pitchFamily="34" charset="0"/>
              </a:rPr>
              <a:t>Stokes</a:t>
            </a:r>
          </a:p>
          <a:p>
            <a:pPr algn="ctr"/>
            <a:r>
              <a:rPr lang="en-US" sz="1600">
                <a:latin typeface="Tahoma" pitchFamily="34" charset="0"/>
              </a:rPr>
              <a:t>(1819-1903)</a:t>
            </a:r>
          </a:p>
        </p:txBody>
      </p:sp>
      <p:sp>
        <p:nvSpPr>
          <p:cNvPr id="96282" name="Text Box 26"/>
          <p:cNvSpPr txBox="1">
            <a:spLocks noChangeArrowheads="1"/>
          </p:cNvSpPr>
          <p:nvPr/>
        </p:nvSpPr>
        <p:spPr bwMode="auto">
          <a:xfrm>
            <a:off x="4038600" y="5791200"/>
            <a:ext cx="1303338" cy="641350"/>
          </a:xfrm>
          <a:prstGeom prst="rect">
            <a:avLst/>
          </a:prstGeom>
          <a:noFill/>
          <a:ln w="9525">
            <a:noFill/>
            <a:miter lim="800000"/>
            <a:headEnd/>
            <a:tailEnd/>
          </a:ln>
          <a:effectLst/>
        </p:spPr>
        <p:txBody>
          <a:bodyPr wrap="none">
            <a:spAutoFit/>
          </a:bodyPr>
          <a:lstStyle/>
          <a:p>
            <a:pPr algn="ctr"/>
            <a:r>
              <a:rPr lang="en-US" sz="2000">
                <a:latin typeface="Tahoma" pitchFamily="34" charset="0"/>
              </a:rPr>
              <a:t>Reynolds</a:t>
            </a:r>
          </a:p>
          <a:p>
            <a:pPr algn="ctr"/>
            <a:r>
              <a:rPr lang="en-US" sz="1600">
                <a:latin typeface="Tahoma" pitchFamily="34" charset="0"/>
              </a:rPr>
              <a:t>(1842-1912)</a:t>
            </a:r>
          </a:p>
        </p:txBody>
      </p:sp>
      <p:sp>
        <p:nvSpPr>
          <p:cNvPr id="96283" name="Text Box 27"/>
          <p:cNvSpPr txBox="1">
            <a:spLocks noChangeArrowheads="1"/>
          </p:cNvSpPr>
          <p:nvPr/>
        </p:nvSpPr>
        <p:spPr bwMode="auto">
          <a:xfrm>
            <a:off x="5707063" y="5759450"/>
            <a:ext cx="1303337" cy="641350"/>
          </a:xfrm>
          <a:prstGeom prst="rect">
            <a:avLst/>
          </a:prstGeom>
          <a:noFill/>
          <a:ln w="9525">
            <a:noFill/>
            <a:miter lim="800000"/>
            <a:headEnd/>
            <a:tailEnd/>
          </a:ln>
          <a:effectLst/>
        </p:spPr>
        <p:txBody>
          <a:bodyPr wrap="none">
            <a:spAutoFit/>
          </a:bodyPr>
          <a:lstStyle/>
          <a:p>
            <a:pPr algn="ctr"/>
            <a:r>
              <a:rPr lang="en-US" sz="2000">
                <a:latin typeface="Tahoma" pitchFamily="34" charset="0"/>
              </a:rPr>
              <a:t>Prandtl</a:t>
            </a:r>
          </a:p>
          <a:p>
            <a:pPr algn="ctr"/>
            <a:r>
              <a:rPr lang="en-US" sz="1600">
                <a:latin typeface="Tahoma" pitchFamily="34" charset="0"/>
              </a:rPr>
              <a:t>(1875-1953)</a:t>
            </a:r>
          </a:p>
        </p:txBody>
      </p:sp>
      <p:sp>
        <p:nvSpPr>
          <p:cNvPr id="96284" name="Text Box 28"/>
          <p:cNvSpPr txBox="1">
            <a:spLocks noChangeArrowheads="1"/>
          </p:cNvSpPr>
          <p:nvPr/>
        </p:nvSpPr>
        <p:spPr bwMode="auto">
          <a:xfrm>
            <a:off x="5638800" y="3581400"/>
            <a:ext cx="1447800" cy="641350"/>
          </a:xfrm>
          <a:prstGeom prst="rect">
            <a:avLst/>
          </a:prstGeom>
          <a:noFill/>
          <a:ln w="9525">
            <a:noFill/>
            <a:miter lim="800000"/>
            <a:headEnd/>
            <a:tailEnd/>
          </a:ln>
          <a:effectLst/>
        </p:spPr>
        <p:txBody>
          <a:bodyPr>
            <a:spAutoFit/>
          </a:bodyPr>
          <a:lstStyle/>
          <a:p>
            <a:pPr algn="ctr"/>
            <a:r>
              <a:rPr lang="en-US" sz="2000">
                <a:latin typeface="Tahoma" pitchFamily="34" charset="0"/>
              </a:rPr>
              <a:t>Bernoulli</a:t>
            </a:r>
          </a:p>
          <a:p>
            <a:pPr algn="ctr"/>
            <a:r>
              <a:rPr lang="en-US" sz="1600">
                <a:latin typeface="Tahoma" pitchFamily="34" charset="0"/>
              </a:rPr>
              <a:t>(1667-1748)</a:t>
            </a:r>
          </a:p>
        </p:txBody>
      </p:sp>
      <p:pic>
        <p:nvPicPr>
          <p:cNvPr id="96286" name="Picture 30" descr="Taylor_Geoffrey">
            <a:hlinkClick r:id="rId11"/>
          </p:cNvPr>
          <p:cNvPicPr>
            <a:picLocks noChangeAspect="1" noChangeArrowheads="1"/>
          </p:cNvPicPr>
          <p:nvPr/>
        </p:nvPicPr>
        <p:blipFill>
          <a:blip r:embed="rId12"/>
          <a:srcRect/>
          <a:stretch>
            <a:fillRect/>
          </a:stretch>
        </p:blipFill>
        <p:spPr bwMode="auto">
          <a:xfrm>
            <a:off x="7467600" y="4240213"/>
            <a:ext cx="1217613" cy="1474787"/>
          </a:xfrm>
          <a:prstGeom prst="rect">
            <a:avLst/>
          </a:prstGeom>
          <a:noFill/>
        </p:spPr>
      </p:pic>
      <p:sp>
        <p:nvSpPr>
          <p:cNvPr id="96287" name="Text Box 31"/>
          <p:cNvSpPr txBox="1">
            <a:spLocks noChangeArrowheads="1"/>
          </p:cNvSpPr>
          <p:nvPr/>
        </p:nvSpPr>
        <p:spPr bwMode="auto">
          <a:xfrm>
            <a:off x="7459663" y="5835650"/>
            <a:ext cx="1303337" cy="641350"/>
          </a:xfrm>
          <a:prstGeom prst="rect">
            <a:avLst/>
          </a:prstGeom>
          <a:noFill/>
          <a:ln w="9525">
            <a:noFill/>
            <a:miter lim="800000"/>
            <a:headEnd/>
            <a:tailEnd/>
          </a:ln>
          <a:effectLst/>
        </p:spPr>
        <p:txBody>
          <a:bodyPr wrap="none">
            <a:spAutoFit/>
          </a:bodyPr>
          <a:lstStyle/>
          <a:p>
            <a:pPr algn="ctr"/>
            <a:r>
              <a:rPr lang="en-US" sz="2000">
                <a:latin typeface="Tahoma" pitchFamily="34" charset="0"/>
              </a:rPr>
              <a:t>Taylor</a:t>
            </a:r>
          </a:p>
          <a:p>
            <a:pPr algn="ctr"/>
            <a:r>
              <a:rPr lang="en-US" sz="1600">
                <a:latin typeface="Tahoma" pitchFamily="34" charset="0"/>
              </a:rPr>
              <a:t>(1886-1975)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57:020 Fluid Mechanics</a:t>
            </a:r>
            <a:endParaRPr lang="en-US" dirty="0"/>
          </a:p>
        </p:txBody>
      </p:sp>
      <p:sp>
        <p:nvSpPr>
          <p:cNvPr id="3" name="Slide Number Placeholder 2"/>
          <p:cNvSpPr>
            <a:spLocks noGrp="1"/>
          </p:cNvSpPr>
          <p:nvPr>
            <p:ph type="sldNum" sz="quarter" idx="11"/>
          </p:nvPr>
        </p:nvSpPr>
        <p:spPr/>
        <p:txBody>
          <a:bodyPr/>
          <a:lstStyle/>
          <a:p>
            <a:fld id="{BC83798A-F277-4E90-A589-15CB217231D4}" type="slidenum">
              <a:rPr lang="en-US" smtClean="0"/>
              <a:pPr/>
              <a:t>30</a:t>
            </a:fld>
            <a:endParaRPr lang="en-US" dirty="0"/>
          </a:p>
        </p:txBody>
      </p:sp>
      <p:sp>
        <p:nvSpPr>
          <p:cNvPr id="7" name="Rectangle 2"/>
          <p:cNvSpPr>
            <a:spLocks noChangeArrowheads="1"/>
          </p:cNvSpPr>
          <p:nvPr/>
        </p:nvSpPr>
        <p:spPr bwMode="auto">
          <a:xfrm>
            <a:off x="533400" y="-76200"/>
            <a:ext cx="7772400" cy="762000"/>
          </a:xfrm>
          <a:prstGeom prst="rect">
            <a:avLst/>
          </a:prstGeom>
          <a:noFill/>
          <a:ln w="9525">
            <a:noFill/>
            <a:miter lim="800000"/>
            <a:headEnd/>
            <a:tailEnd/>
          </a:ln>
          <a:effectLst/>
        </p:spPr>
        <p:txBody>
          <a:bodyPr anchor="b"/>
          <a:lstStyle/>
          <a:p>
            <a:pPr algn="ctr"/>
            <a:r>
              <a:rPr lang="en-US" sz="3600" dirty="0" smtClean="0">
                <a:solidFill>
                  <a:schemeClr val="tx2"/>
                </a:solidFill>
                <a:latin typeface="Tahoma" pitchFamily="34" charset="0"/>
              </a:rPr>
              <a:t>Particle Image Velocimetry (PIV)</a:t>
            </a:r>
            <a:endParaRPr lang="en-US" sz="3600" dirty="0">
              <a:solidFill>
                <a:schemeClr val="tx2"/>
              </a:solidFill>
              <a:latin typeface="Tahoma" pitchFamily="34" charset="0"/>
            </a:endParaRPr>
          </a:p>
        </p:txBody>
      </p:sp>
      <p:sp>
        <p:nvSpPr>
          <p:cNvPr id="8" name="Text Box 4"/>
          <p:cNvSpPr txBox="1">
            <a:spLocks noChangeArrowheads="1"/>
          </p:cNvSpPr>
          <p:nvPr/>
        </p:nvSpPr>
        <p:spPr bwMode="auto">
          <a:xfrm>
            <a:off x="381000" y="838200"/>
            <a:ext cx="8382000" cy="2400657"/>
          </a:xfrm>
          <a:prstGeom prst="rect">
            <a:avLst/>
          </a:prstGeom>
          <a:noFill/>
          <a:ln w="9525">
            <a:noFill/>
            <a:miter lim="800000"/>
            <a:headEnd/>
            <a:tailEnd/>
          </a:ln>
          <a:effectLst/>
        </p:spPr>
        <p:txBody>
          <a:bodyPr>
            <a:spAutoFit/>
          </a:bodyPr>
          <a:lstStyle/>
          <a:p>
            <a:pPr algn="l">
              <a:buSzPct val="135000"/>
              <a:buFontTx/>
              <a:buChar char="•"/>
            </a:pPr>
            <a:r>
              <a:rPr lang="en-US" sz="1800" b="1" dirty="0">
                <a:solidFill>
                  <a:schemeClr val="tx2"/>
                </a:solidFill>
              </a:rPr>
              <a:t> </a:t>
            </a:r>
            <a:r>
              <a:rPr lang="en-US" sz="1800" b="1" u="sng" dirty="0"/>
              <a:t>Definition </a:t>
            </a:r>
            <a:r>
              <a:rPr lang="en-US" sz="1800" b="1" dirty="0"/>
              <a:t>: </a:t>
            </a:r>
            <a:r>
              <a:rPr lang="en-US" sz="1600" dirty="0" smtClean="0"/>
              <a:t>PIV measures whole velocity fields by taking two images shortly after each other and calculating the distance individual particles travelled within this time. From the known time difference and the measured displacement the velocity is calculated.</a:t>
            </a:r>
          </a:p>
          <a:p>
            <a:pPr algn="l">
              <a:buSzPct val="135000"/>
              <a:buFontTx/>
              <a:buChar char="•"/>
            </a:pPr>
            <a:endParaRPr lang="en-US" sz="1600" b="1" dirty="0" smtClean="0"/>
          </a:p>
          <a:p>
            <a:pPr lvl="1" algn="l">
              <a:buClr>
                <a:srgbClr val="0000FF"/>
              </a:buClr>
              <a:buSzPct val="120000"/>
              <a:buFontTx/>
              <a:buChar char="•"/>
            </a:pPr>
            <a:r>
              <a:rPr lang="en-US" sz="1400" b="1" dirty="0" smtClean="0"/>
              <a:t>Seeding: </a:t>
            </a:r>
            <a:r>
              <a:rPr lang="en-US" sz="1400" dirty="0" smtClean="0"/>
              <a:t>The flow medium must be seeded with particles.</a:t>
            </a:r>
          </a:p>
          <a:p>
            <a:pPr lvl="1" algn="l">
              <a:buClr>
                <a:srgbClr val="0000FF"/>
              </a:buClr>
              <a:buSzPct val="120000"/>
              <a:buFontTx/>
              <a:buChar char="•"/>
            </a:pPr>
            <a:r>
              <a:rPr lang="en-US" sz="1400" b="1" dirty="0" smtClean="0"/>
              <a:t> Double Pulsed Laser: </a:t>
            </a:r>
            <a:r>
              <a:rPr lang="en-US" sz="1400" dirty="0" smtClean="0"/>
              <a:t>Two laser pulses illuminate these particles with short time difference.</a:t>
            </a:r>
          </a:p>
          <a:p>
            <a:pPr lvl="1" algn="l">
              <a:buClr>
                <a:srgbClr val="0000FF"/>
              </a:buClr>
              <a:buSzPct val="120000"/>
              <a:buFontTx/>
              <a:buChar char="•"/>
            </a:pPr>
            <a:r>
              <a:rPr lang="en-US" sz="1400" b="1" dirty="0" smtClean="0"/>
              <a:t> Light Sheet Optics: </a:t>
            </a:r>
            <a:r>
              <a:rPr lang="en-US" sz="1400" dirty="0" smtClean="0"/>
              <a:t>Laser light is formed into a thin light plane guided into the flow medium.</a:t>
            </a:r>
          </a:p>
          <a:p>
            <a:pPr lvl="1" algn="l">
              <a:buClr>
                <a:srgbClr val="0000FF"/>
              </a:buClr>
              <a:buSzPct val="120000"/>
              <a:buFontTx/>
              <a:buChar char="•"/>
            </a:pPr>
            <a:r>
              <a:rPr lang="en-US" sz="1400" b="1" dirty="0" smtClean="0"/>
              <a:t> </a:t>
            </a:r>
            <a:r>
              <a:rPr lang="en-US" sz="1400" b="1" dirty="0" err="1" smtClean="0"/>
              <a:t>CCD</a:t>
            </a:r>
            <a:r>
              <a:rPr lang="en-US" sz="1400" b="1" dirty="0" smtClean="0"/>
              <a:t> Camera: </a:t>
            </a:r>
            <a:r>
              <a:rPr lang="en-US" sz="1400" dirty="0" smtClean="0"/>
              <a:t>A fast frame-transfer </a:t>
            </a:r>
            <a:r>
              <a:rPr lang="en-US" sz="1400" dirty="0" err="1" smtClean="0"/>
              <a:t>CCD</a:t>
            </a:r>
            <a:r>
              <a:rPr lang="en-US" sz="1400" dirty="0" smtClean="0"/>
              <a:t> captures two frames exposed by laser pulses.</a:t>
            </a:r>
          </a:p>
          <a:p>
            <a:pPr lvl="1" algn="l">
              <a:buClr>
                <a:srgbClr val="0000FF"/>
              </a:buClr>
              <a:buSzPct val="120000"/>
              <a:buFontTx/>
              <a:buChar char="•"/>
            </a:pPr>
            <a:r>
              <a:rPr lang="en-US" sz="1400" b="1" dirty="0" smtClean="0"/>
              <a:t>Timing Controller: </a:t>
            </a:r>
            <a:r>
              <a:rPr lang="en-US" sz="1400" dirty="0" smtClean="0"/>
              <a:t>Highly accurate electronics control the laser and camera(s).</a:t>
            </a:r>
          </a:p>
          <a:p>
            <a:pPr lvl="1" algn="l">
              <a:buClr>
                <a:srgbClr val="0000FF"/>
              </a:buClr>
              <a:buSzPct val="120000"/>
              <a:buFontTx/>
              <a:buChar char="•"/>
            </a:pPr>
            <a:r>
              <a:rPr lang="en-US" sz="1400" b="1" dirty="0" smtClean="0"/>
              <a:t> Software: </a:t>
            </a:r>
            <a:r>
              <a:rPr lang="en-US" sz="1400" dirty="0" smtClean="0"/>
              <a:t>Particle image capture, evaluation and display.</a:t>
            </a:r>
          </a:p>
        </p:txBody>
      </p:sp>
      <p:grpSp>
        <p:nvGrpSpPr>
          <p:cNvPr id="11" name="Group 10"/>
          <p:cNvGrpSpPr/>
          <p:nvPr/>
        </p:nvGrpSpPr>
        <p:grpSpPr>
          <a:xfrm>
            <a:off x="228600" y="3428999"/>
            <a:ext cx="2743202" cy="2819401"/>
            <a:chOff x="609598" y="3428999"/>
            <a:chExt cx="2743202" cy="2819401"/>
          </a:xfrm>
        </p:grpSpPr>
        <p:pic>
          <p:nvPicPr>
            <p:cNvPr id="217090" name="Picture 2"/>
            <p:cNvPicPr>
              <a:picLocks noChangeAspect="1" noChangeArrowheads="1"/>
            </p:cNvPicPr>
            <p:nvPr/>
          </p:nvPicPr>
          <p:blipFill>
            <a:blip r:embed="rId2" cstate="print"/>
            <a:srcRect/>
            <a:stretch>
              <a:fillRect/>
            </a:stretch>
          </p:blipFill>
          <p:spPr bwMode="auto">
            <a:xfrm>
              <a:off x="609598" y="3428999"/>
              <a:ext cx="2743200" cy="1532433"/>
            </a:xfrm>
            <a:prstGeom prst="rect">
              <a:avLst/>
            </a:prstGeom>
            <a:noFill/>
            <a:ln w="9525">
              <a:noFill/>
              <a:miter lim="800000"/>
              <a:headEnd/>
              <a:tailEnd/>
            </a:ln>
            <a:effectLst/>
          </p:spPr>
        </p:pic>
        <p:pic>
          <p:nvPicPr>
            <p:cNvPr id="217091" name="Picture 3"/>
            <p:cNvPicPr>
              <a:picLocks noChangeAspect="1" noChangeArrowheads="1"/>
            </p:cNvPicPr>
            <p:nvPr/>
          </p:nvPicPr>
          <p:blipFill>
            <a:blip r:embed="rId3" cstate="print"/>
            <a:srcRect/>
            <a:stretch>
              <a:fillRect/>
            </a:stretch>
          </p:blipFill>
          <p:spPr bwMode="auto">
            <a:xfrm>
              <a:off x="609600" y="4953000"/>
              <a:ext cx="2743200" cy="1273143"/>
            </a:xfrm>
            <a:prstGeom prst="rect">
              <a:avLst/>
            </a:prstGeom>
            <a:noFill/>
            <a:ln w="9525">
              <a:noFill/>
              <a:miter lim="800000"/>
              <a:headEnd/>
              <a:tailEnd/>
            </a:ln>
            <a:effectLst/>
          </p:spPr>
        </p:pic>
        <p:sp>
          <p:nvSpPr>
            <p:cNvPr id="9" name="Rectangle 8"/>
            <p:cNvSpPr/>
            <p:nvPr/>
          </p:nvSpPr>
          <p:spPr bwMode="auto">
            <a:xfrm>
              <a:off x="609600" y="4572000"/>
              <a:ext cx="838200" cy="4572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09600" y="5943600"/>
              <a:ext cx="838200" cy="3048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217093" name="Picture 5"/>
          <p:cNvPicPr>
            <a:picLocks noChangeAspect="1" noChangeArrowheads="1"/>
          </p:cNvPicPr>
          <p:nvPr/>
        </p:nvPicPr>
        <p:blipFill>
          <a:blip r:embed="rId4"/>
          <a:srcRect/>
          <a:stretch>
            <a:fillRect/>
          </a:stretch>
        </p:blipFill>
        <p:spPr bwMode="auto">
          <a:xfrm>
            <a:off x="6501860" y="3657600"/>
            <a:ext cx="2438400" cy="1828800"/>
          </a:xfrm>
          <a:prstGeom prst="rect">
            <a:avLst/>
          </a:prstGeom>
          <a:noFill/>
          <a:ln w="9525">
            <a:noFill/>
            <a:miter lim="800000"/>
            <a:headEnd/>
            <a:tailEnd/>
          </a:ln>
          <a:effectLst/>
        </p:spPr>
      </p:pic>
      <p:sp>
        <p:nvSpPr>
          <p:cNvPr id="14" name="Notched Right Arrow 13"/>
          <p:cNvSpPr/>
          <p:nvPr/>
        </p:nvSpPr>
        <p:spPr bwMode="auto">
          <a:xfrm>
            <a:off x="5943600" y="4267200"/>
            <a:ext cx="457200" cy="381000"/>
          </a:xfrm>
          <a:prstGeom prst="notched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3700750" y="5486400"/>
            <a:ext cx="1437701" cy="338554"/>
          </a:xfrm>
          <a:prstGeom prst="rect">
            <a:avLst/>
          </a:prstGeom>
          <a:noFill/>
        </p:spPr>
        <p:txBody>
          <a:bodyPr wrap="none" rtlCol="0">
            <a:spAutoFit/>
          </a:bodyPr>
          <a:lstStyle/>
          <a:p>
            <a:r>
              <a:rPr lang="en-US" sz="1600" dirty="0" smtClean="0"/>
              <a:t>PIV image pair</a:t>
            </a:r>
            <a:endParaRPr lang="en-US" sz="1600" dirty="0"/>
          </a:p>
        </p:txBody>
      </p:sp>
      <p:sp>
        <p:nvSpPr>
          <p:cNvPr id="16" name="TextBox 15"/>
          <p:cNvSpPr txBox="1"/>
          <p:nvPr/>
        </p:nvSpPr>
        <p:spPr>
          <a:xfrm>
            <a:off x="6450520" y="5486400"/>
            <a:ext cx="2541080" cy="338554"/>
          </a:xfrm>
          <a:prstGeom prst="rect">
            <a:avLst/>
          </a:prstGeom>
          <a:noFill/>
        </p:spPr>
        <p:txBody>
          <a:bodyPr wrap="none" rtlCol="0">
            <a:spAutoFit/>
          </a:bodyPr>
          <a:lstStyle/>
          <a:p>
            <a:r>
              <a:rPr lang="en-US" sz="1600" dirty="0" smtClean="0"/>
              <a:t>Cross-correlated vector field</a:t>
            </a:r>
            <a:endParaRPr lang="en-US" sz="1600" dirty="0"/>
          </a:p>
        </p:txBody>
      </p:sp>
      <p:pic>
        <p:nvPicPr>
          <p:cNvPr id="217095" name="Picture 7" descr="C:\Documents and Settings\hyn\My Documents\My Work\Fred\57-020\Labs\ePIV\piv_pair.gif"/>
          <p:cNvPicPr>
            <a:picLocks noChangeAspect="1" noChangeArrowheads="1" noCrop="1"/>
          </p:cNvPicPr>
          <p:nvPr/>
        </p:nvPicPr>
        <p:blipFill>
          <a:blip r:embed="rId5"/>
          <a:srcRect/>
          <a:stretch>
            <a:fillRect/>
          </a:stretch>
        </p:blipFill>
        <p:spPr bwMode="auto">
          <a:xfrm>
            <a:off x="3124200" y="3429000"/>
            <a:ext cx="2743200" cy="2057400"/>
          </a:xfrm>
          <a:prstGeom prst="rect">
            <a:avLst/>
          </a:prstGeom>
          <a:noFill/>
        </p:spPr>
      </p:pic>
      <p:sp>
        <p:nvSpPr>
          <p:cNvPr id="19" name="TextBox 18"/>
          <p:cNvSpPr txBox="1"/>
          <p:nvPr/>
        </p:nvSpPr>
        <p:spPr>
          <a:xfrm>
            <a:off x="5943600" y="6096000"/>
            <a:ext cx="1928733" cy="646331"/>
          </a:xfrm>
          <a:prstGeom prst="rect">
            <a:avLst/>
          </a:prstGeom>
          <a:noFill/>
          <a:ln>
            <a:solidFill>
              <a:schemeClr val="tx2"/>
            </a:solidFill>
          </a:ln>
        </p:spPr>
        <p:txBody>
          <a:bodyPr wrap="none" rtlCol="0">
            <a:spAutoFit/>
          </a:bodyPr>
          <a:lstStyle/>
          <a:p>
            <a:pPr algn="l"/>
            <a:r>
              <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Links: </a:t>
            </a:r>
            <a:r>
              <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action="ppaction://hlinkfile"/>
              </a:rPr>
              <a:t>Video clip</a:t>
            </a:r>
            <a:endPar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lvl="1" algn="l"/>
            <a:r>
              <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action="ppaction://hlinkpres?slideindex=1&amp;slidetitle="/>
              </a:rPr>
              <a:t>PMM-PIV</a:t>
            </a:r>
            <a:endParaRPr lang="en-US"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57:020 Fluid Mechanics</a:t>
            </a:r>
          </a:p>
        </p:txBody>
      </p:sp>
      <p:sp>
        <p:nvSpPr>
          <p:cNvPr id="6" name="Slide Number Placeholder 4"/>
          <p:cNvSpPr>
            <a:spLocks noGrp="1"/>
          </p:cNvSpPr>
          <p:nvPr>
            <p:ph type="sldNum" sz="quarter" idx="11"/>
          </p:nvPr>
        </p:nvSpPr>
        <p:spPr/>
        <p:txBody>
          <a:bodyPr/>
          <a:lstStyle/>
          <a:p>
            <a:fld id="{61377971-2088-4626-92F2-76A4CA8A514F}" type="slidenum">
              <a:rPr lang="en-US"/>
              <a:pPr/>
              <a:t>31</a:t>
            </a:fld>
            <a:endParaRPr lang="en-US"/>
          </a:p>
        </p:txBody>
      </p:sp>
      <p:sp>
        <p:nvSpPr>
          <p:cNvPr id="136198" name="Rectangle 6"/>
          <p:cNvSpPr>
            <a:spLocks noGrp="1" noChangeArrowheads="1"/>
          </p:cNvSpPr>
          <p:nvPr>
            <p:ph type="title"/>
          </p:nvPr>
        </p:nvSpPr>
        <p:spPr>
          <a:xfrm>
            <a:off x="685800" y="76200"/>
            <a:ext cx="7772400" cy="615950"/>
          </a:xfrm>
          <a:noFill/>
          <a:ln/>
        </p:spPr>
        <p:txBody>
          <a:bodyPr/>
          <a:lstStyle/>
          <a:p>
            <a:r>
              <a:rPr lang="en-US"/>
              <a:t>EFD process</a:t>
            </a:r>
          </a:p>
        </p:txBody>
      </p:sp>
      <p:sp>
        <p:nvSpPr>
          <p:cNvPr id="136200" name="Rectangle 8"/>
          <p:cNvSpPr>
            <a:spLocks noChangeArrowheads="1"/>
          </p:cNvSpPr>
          <p:nvPr/>
        </p:nvSpPr>
        <p:spPr bwMode="auto">
          <a:xfrm>
            <a:off x="609600" y="990600"/>
            <a:ext cx="8153400" cy="1370013"/>
          </a:xfrm>
          <a:prstGeom prst="rect">
            <a:avLst/>
          </a:prstGeom>
          <a:noFill/>
          <a:ln w="9525">
            <a:noFill/>
            <a:miter lim="800000"/>
            <a:headEnd/>
            <a:tailEnd/>
          </a:ln>
          <a:effectLst/>
        </p:spPr>
        <p:txBody>
          <a:bodyPr>
            <a:spAutoFit/>
          </a:bodyPr>
          <a:lstStyle/>
          <a:p>
            <a:pPr algn="l">
              <a:lnSpc>
                <a:spcPct val="80000"/>
              </a:lnSpc>
              <a:spcBef>
                <a:spcPct val="50000"/>
              </a:spcBef>
              <a:buClr>
                <a:schemeClr val="tx2"/>
              </a:buClr>
              <a:buSzPct val="140000"/>
              <a:buFontTx/>
              <a:buChar char="•"/>
            </a:pPr>
            <a:r>
              <a:rPr lang="en-US" sz="2000">
                <a:latin typeface="Tahoma" pitchFamily="34" charset="0"/>
              </a:rPr>
              <a:t> “</a:t>
            </a:r>
            <a:r>
              <a:rPr lang="en-US">
                <a:latin typeface="Tahoma" pitchFamily="34" charset="0"/>
              </a:rPr>
              <a:t>EFD process” is the steps to set up an experiment and</a:t>
            </a:r>
          </a:p>
          <a:p>
            <a:pPr algn="l">
              <a:lnSpc>
                <a:spcPct val="80000"/>
              </a:lnSpc>
              <a:spcBef>
                <a:spcPct val="50000"/>
              </a:spcBef>
              <a:buClr>
                <a:schemeClr val="tx2"/>
              </a:buClr>
              <a:buSzPct val="140000"/>
            </a:pPr>
            <a:r>
              <a:rPr lang="en-US">
                <a:latin typeface="Tahoma" pitchFamily="34" charset="0"/>
              </a:rPr>
              <a:t>   take data</a:t>
            </a:r>
          </a:p>
          <a:p>
            <a:pPr algn="l">
              <a:lnSpc>
                <a:spcPct val="90000"/>
              </a:lnSpc>
              <a:spcBef>
                <a:spcPct val="50000"/>
              </a:spcBef>
              <a:buClr>
                <a:schemeClr val="folHlink"/>
              </a:buClr>
              <a:buSzPct val="80000"/>
              <a:buFont typeface="Wingdings" pitchFamily="2" charset="2"/>
              <a:buNone/>
            </a:pPr>
            <a:r>
              <a:rPr lang="en-US"/>
              <a:t>       </a:t>
            </a:r>
            <a:endParaRPr lang="en-US" baseline="-25000"/>
          </a:p>
        </p:txBody>
      </p:sp>
      <p:pic>
        <p:nvPicPr>
          <p:cNvPr id="136201" name="Picture 9"/>
          <p:cNvPicPr>
            <a:picLocks noChangeAspect="1" noChangeArrowheads="1"/>
          </p:cNvPicPr>
          <p:nvPr/>
        </p:nvPicPr>
        <p:blipFill>
          <a:blip r:embed="rId2"/>
          <a:srcRect/>
          <a:stretch>
            <a:fillRect/>
          </a:stretch>
        </p:blipFill>
        <p:spPr bwMode="auto">
          <a:xfrm>
            <a:off x="1143000" y="2057400"/>
            <a:ext cx="6781800" cy="410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p:cNvSpPr>
            <a:spLocks noGrp="1"/>
          </p:cNvSpPr>
          <p:nvPr>
            <p:ph type="ftr" sz="quarter" idx="10"/>
          </p:nvPr>
        </p:nvSpPr>
        <p:spPr/>
        <p:txBody>
          <a:bodyPr/>
          <a:lstStyle/>
          <a:p>
            <a:r>
              <a:rPr lang="en-US"/>
              <a:t>57:020 Fluid Mechanics</a:t>
            </a:r>
          </a:p>
        </p:txBody>
      </p:sp>
      <p:sp>
        <p:nvSpPr>
          <p:cNvPr id="11" name="Slide Number Placeholder 2"/>
          <p:cNvSpPr>
            <a:spLocks noGrp="1"/>
          </p:cNvSpPr>
          <p:nvPr>
            <p:ph type="sldNum" sz="quarter" idx="11"/>
          </p:nvPr>
        </p:nvSpPr>
        <p:spPr/>
        <p:txBody>
          <a:bodyPr/>
          <a:lstStyle/>
          <a:p>
            <a:fld id="{1CC423B9-6F0E-4F31-B1E9-E0BB5782D729}" type="slidenum">
              <a:rPr lang="en-US"/>
              <a:pPr/>
              <a:t>32</a:t>
            </a:fld>
            <a:endParaRPr lang="en-US" dirty="0"/>
          </a:p>
        </p:txBody>
      </p:sp>
      <p:sp>
        <p:nvSpPr>
          <p:cNvPr id="178178" name="Rectangle 2"/>
          <p:cNvSpPr>
            <a:spLocks noChangeArrowheads="1"/>
          </p:cNvSpPr>
          <p:nvPr/>
        </p:nvSpPr>
        <p:spPr bwMode="auto">
          <a:xfrm>
            <a:off x="457200" y="-76200"/>
            <a:ext cx="7772400" cy="762000"/>
          </a:xfrm>
          <a:prstGeom prst="rect">
            <a:avLst/>
          </a:prstGeom>
          <a:noFill/>
          <a:ln w="9525">
            <a:noFill/>
            <a:miter lim="800000"/>
            <a:headEnd/>
            <a:tailEnd/>
          </a:ln>
          <a:effectLst/>
        </p:spPr>
        <p:txBody>
          <a:bodyPr anchor="b"/>
          <a:lstStyle/>
          <a:p>
            <a:pPr algn="ctr"/>
            <a:r>
              <a:rPr lang="en-US" sz="3600">
                <a:solidFill>
                  <a:schemeClr val="tx2"/>
                </a:solidFill>
                <a:latin typeface="Tahoma" pitchFamily="34" charset="0"/>
              </a:rPr>
              <a:t>EFD – “hands on” experience</a:t>
            </a:r>
          </a:p>
        </p:txBody>
      </p:sp>
      <p:sp>
        <p:nvSpPr>
          <p:cNvPr id="178179" name="Text Box 3"/>
          <p:cNvSpPr txBox="1">
            <a:spLocks noChangeArrowheads="1"/>
          </p:cNvSpPr>
          <p:nvPr/>
        </p:nvSpPr>
        <p:spPr bwMode="auto">
          <a:xfrm>
            <a:off x="762000" y="2819400"/>
            <a:ext cx="3297237" cy="646331"/>
          </a:xfrm>
          <a:prstGeom prst="rect">
            <a:avLst/>
          </a:prstGeom>
          <a:noFill/>
          <a:ln w="9525">
            <a:noFill/>
            <a:miter lim="800000"/>
            <a:headEnd/>
            <a:tailEnd/>
          </a:ln>
          <a:effectLst/>
        </p:spPr>
        <p:txBody>
          <a:bodyPr>
            <a:spAutoFit/>
          </a:bodyPr>
          <a:lstStyle/>
          <a:p>
            <a:pPr algn="l"/>
            <a:r>
              <a:rPr lang="en-US" sz="1200" b="1" dirty="0"/>
              <a:t>Lab1: Measurement of density </a:t>
            </a:r>
            <a:r>
              <a:rPr lang="en-US" sz="1200" b="1" dirty="0" smtClean="0"/>
              <a:t>and kinematic </a:t>
            </a:r>
            <a:r>
              <a:rPr lang="en-US" sz="1200" b="1" dirty="0"/>
              <a:t>viscosity of a </a:t>
            </a:r>
            <a:r>
              <a:rPr lang="en-US" sz="1200" b="1" dirty="0" smtClean="0"/>
              <a:t>fluid and visualization of flow around a cylinder.</a:t>
            </a:r>
            <a:endParaRPr lang="en-US" sz="1200" b="1" dirty="0"/>
          </a:p>
        </p:txBody>
      </p:sp>
      <p:sp>
        <p:nvSpPr>
          <p:cNvPr id="178180" name="Text Box 4"/>
          <p:cNvSpPr txBox="1">
            <a:spLocks noChangeArrowheads="1"/>
          </p:cNvSpPr>
          <p:nvPr/>
        </p:nvSpPr>
        <p:spPr bwMode="auto">
          <a:xfrm>
            <a:off x="5562599" y="2743200"/>
            <a:ext cx="2971800" cy="830997"/>
          </a:xfrm>
          <a:prstGeom prst="rect">
            <a:avLst/>
          </a:prstGeom>
          <a:noFill/>
          <a:ln w="9525">
            <a:noFill/>
            <a:miter lim="800000"/>
            <a:headEnd/>
            <a:tailEnd/>
          </a:ln>
          <a:effectLst/>
        </p:spPr>
        <p:txBody>
          <a:bodyPr wrap="square">
            <a:spAutoFit/>
          </a:bodyPr>
          <a:lstStyle/>
          <a:p>
            <a:pPr algn="l"/>
            <a:r>
              <a:rPr lang="en-US" sz="1200" b="1" dirty="0"/>
              <a:t>Lab2: Measurement of </a:t>
            </a:r>
            <a:r>
              <a:rPr lang="en-US" sz="1200" b="1" dirty="0" smtClean="0"/>
              <a:t>flow </a:t>
            </a:r>
            <a:r>
              <a:rPr lang="en-US" sz="1200" b="1" dirty="0"/>
              <a:t>rate, friction factor </a:t>
            </a:r>
            <a:r>
              <a:rPr lang="en-US" sz="1200" b="1" dirty="0" smtClean="0"/>
              <a:t>and velocity </a:t>
            </a:r>
            <a:r>
              <a:rPr lang="en-US" sz="1200" b="1" dirty="0"/>
              <a:t>profiles in smooth </a:t>
            </a:r>
            <a:r>
              <a:rPr lang="en-US" sz="1200" b="1" dirty="0" smtClean="0"/>
              <a:t>and rough pipes, and measurement of flow rate through a nozzle using PIV technique.</a:t>
            </a:r>
            <a:endParaRPr lang="en-US" sz="1200" b="1" dirty="0"/>
          </a:p>
        </p:txBody>
      </p:sp>
      <p:sp>
        <p:nvSpPr>
          <p:cNvPr id="178181" name="Text Box 5"/>
          <p:cNvSpPr txBox="1">
            <a:spLocks noChangeArrowheads="1"/>
          </p:cNvSpPr>
          <p:nvPr/>
        </p:nvSpPr>
        <p:spPr bwMode="auto">
          <a:xfrm>
            <a:off x="662029" y="5791200"/>
            <a:ext cx="3581400" cy="830997"/>
          </a:xfrm>
          <a:prstGeom prst="rect">
            <a:avLst/>
          </a:prstGeom>
          <a:noFill/>
          <a:ln w="9525">
            <a:noFill/>
            <a:miter lim="800000"/>
            <a:headEnd/>
            <a:tailEnd/>
          </a:ln>
          <a:effectLst/>
        </p:spPr>
        <p:txBody>
          <a:bodyPr wrap="square">
            <a:spAutoFit/>
          </a:bodyPr>
          <a:lstStyle/>
          <a:p>
            <a:pPr algn="l"/>
            <a:r>
              <a:rPr lang="en-US" sz="1200" b="1" dirty="0"/>
              <a:t>Lab3: Measurement of surface pressure </a:t>
            </a:r>
            <a:r>
              <a:rPr lang="en-US" sz="1200" b="1" dirty="0" smtClean="0"/>
              <a:t>distribution</a:t>
            </a:r>
            <a:r>
              <a:rPr lang="en-US" sz="1200" b="1" dirty="0"/>
              <a:t>, lift and drag coefficient for an </a:t>
            </a:r>
            <a:r>
              <a:rPr lang="en-US" sz="1200" b="1" dirty="0" smtClean="0"/>
              <a:t>airfoil, and measurement of flow velocity field around an airfoil using PIV technique. </a:t>
            </a:r>
            <a:endParaRPr lang="en-US" sz="1200" b="1" dirty="0"/>
          </a:p>
        </p:txBody>
      </p:sp>
      <p:grpSp>
        <p:nvGrpSpPr>
          <p:cNvPr id="13" name="Group 12"/>
          <p:cNvGrpSpPr>
            <a:grpSpLocks noChangeAspect="1"/>
          </p:cNvGrpSpPr>
          <p:nvPr/>
        </p:nvGrpSpPr>
        <p:grpSpPr>
          <a:xfrm>
            <a:off x="738189" y="1143000"/>
            <a:ext cx="2848707" cy="1645920"/>
            <a:chOff x="204788" y="1066800"/>
            <a:chExt cx="3429000" cy="1981200"/>
          </a:xfrm>
        </p:grpSpPr>
        <p:pic>
          <p:nvPicPr>
            <p:cNvPr id="178182" name="Picture 6"/>
            <p:cNvPicPr>
              <a:picLocks noChangeAspect="1" noChangeArrowheads="1"/>
            </p:cNvPicPr>
            <p:nvPr/>
          </p:nvPicPr>
          <p:blipFill>
            <a:blip r:embed="rId2"/>
            <a:srcRect/>
            <a:stretch>
              <a:fillRect/>
            </a:stretch>
          </p:blipFill>
          <p:spPr bwMode="auto">
            <a:xfrm>
              <a:off x="1652588" y="1066800"/>
              <a:ext cx="1981200" cy="1981200"/>
            </a:xfrm>
            <a:prstGeom prst="rect">
              <a:avLst/>
            </a:prstGeom>
            <a:noFill/>
            <a:ln w="9525">
              <a:solidFill>
                <a:schemeClr val="tx2"/>
              </a:solidFill>
              <a:miter lim="800000"/>
              <a:headEnd/>
              <a:tailEnd/>
            </a:ln>
            <a:effectLst/>
          </p:spPr>
        </p:pic>
        <p:pic>
          <p:nvPicPr>
            <p:cNvPr id="178183" name="Picture 7" descr="webviscousitysmall"/>
            <p:cNvPicPr>
              <a:picLocks noChangeAspect="1" noChangeArrowheads="1"/>
            </p:cNvPicPr>
            <p:nvPr/>
          </p:nvPicPr>
          <p:blipFill>
            <a:blip r:embed="rId3"/>
            <a:srcRect l="14795" t="29155" r="60524" b="40836"/>
            <a:stretch>
              <a:fillRect/>
            </a:stretch>
          </p:blipFill>
          <p:spPr bwMode="auto">
            <a:xfrm>
              <a:off x="204788" y="1066800"/>
              <a:ext cx="1485900" cy="1981200"/>
            </a:xfrm>
            <a:prstGeom prst="rect">
              <a:avLst/>
            </a:prstGeom>
            <a:noFill/>
            <a:ln w="9525">
              <a:solidFill>
                <a:schemeClr val="tx2"/>
              </a:solidFill>
              <a:miter lim="800000"/>
              <a:headEnd/>
              <a:tailEnd/>
            </a:ln>
          </p:spPr>
        </p:pic>
      </p:grpSp>
      <p:pic>
        <p:nvPicPr>
          <p:cNvPr id="178184" name="Picture 8"/>
          <p:cNvPicPr>
            <a:picLocks noChangeAspect="1" noChangeArrowheads="1"/>
          </p:cNvPicPr>
          <p:nvPr/>
        </p:nvPicPr>
        <p:blipFill>
          <a:blip r:embed="rId4"/>
          <a:srcRect/>
          <a:stretch>
            <a:fillRect/>
          </a:stretch>
        </p:blipFill>
        <p:spPr bwMode="auto">
          <a:xfrm>
            <a:off x="1524000" y="3733800"/>
            <a:ext cx="1652629" cy="2011680"/>
          </a:xfrm>
          <a:prstGeom prst="rect">
            <a:avLst/>
          </a:prstGeom>
          <a:noFill/>
          <a:ln w="9525">
            <a:solidFill>
              <a:schemeClr val="tx2"/>
            </a:solidFill>
            <a:miter lim="800000"/>
            <a:headEnd/>
            <a:tailEnd/>
          </a:ln>
        </p:spPr>
      </p:pic>
      <p:pic>
        <p:nvPicPr>
          <p:cNvPr id="178185" name="Picture 9" descr="IMG_0764"/>
          <p:cNvPicPr>
            <a:picLocks noChangeAspect="1" noChangeArrowheads="1"/>
          </p:cNvPicPr>
          <p:nvPr/>
        </p:nvPicPr>
        <p:blipFill>
          <a:blip r:embed="rId5" cstate="print"/>
          <a:srcRect/>
          <a:stretch>
            <a:fillRect/>
          </a:stretch>
        </p:blipFill>
        <p:spPr bwMode="auto">
          <a:xfrm>
            <a:off x="5562600" y="1066800"/>
            <a:ext cx="2486362" cy="1645920"/>
          </a:xfrm>
          <a:prstGeom prst="rect">
            <a:avLst/>
          </a:prstGeom>
          <a:noFill/>
          <a:ln w="9525">
            <a:solidFill>
              <a:schemeClr val="tx2"/>
            </a:solidFill>
            <a:miter lim="800000"/>
            <a:headEnd/>
            <a:tailEnd/>
          </a:ln>
        </p:spPr>
      </p:pic>
      <p:pic>
        <p:nvPicPr>
          <p:cNvPr id="209922" name="Picture 2"/>
          <p:cNvPicPr>
            <a:picLocks noChangeAspect="1" noChangeArrowheads="1"/>
          </p:cNvPicPr>
          <p:nvPr/>
        </p:nvPicPr>
        <p:blipFill>
          <a:blip r:embed="rId6"/>
          <a:srcRect/>
          <a:stretch>
            <a:fillRect/>
          </a:stretch>
        </p:blipFill>
        <p:spPr bwMode="auto">
          <a:xfrm>
            <a:off x="4648200" y="4267200"/>
            <a:ext cx="3329126" cy="1371600"/>
          </a:xfrm>
          <a:prstGeom prst="rect">
            <a:avLst/>
          </a:prstGeom>
          <a:noFill/>
          <a:ln w="9525">
            <a:noFill/>
            <a:miter lim="800000"/>
            <a:headEnd/>
            <a:tailEnd/>
          </a:ln>
          <a:effectLst/>
        </p:spPr>
      </p:pic>
      <p:sp>
        <p:nvSpPr>
          <p:cNvPr id="15" name="Text Box 5"/>
          <p:cNvSpPr txBox="1">
            <a:spLocks noChangeArrowheads="1"/>
          </p:cNvSpPr>
          <p:nvPr/>
        </p:nvSpPr>
        <p:spPr bwMode="auto">
          <a:xfrm>
            <a:off x="4648200" y="5715000"/>
            <a:ext cx="3581400" cy="461665"/>
          </a:xfrm>
          <a:prstGeom prst="rect">
            <a:avLst/>
          </a:prstGeom>
          <a:noFill/>
          <a:ln w="9525">
            <a:noFill/>
            <a:miter lim="800000"/>
            <a:headEnd/>
            <a:tailEnd/>
          </a:ln>
          <a:effectLst/>
        </p:spPr>
        <p:txBody>
          <a:bodyPr wrap="square">
            <a:spAutoFit/>
          </a:bodyPr>
          <a:lstStyle/>
          <a:p>
            <a:pPr algn="l"/>
            <a:r>
              <a:rPr lang="en-US" sz="1200" b="1" dirty="0" smtClean="0"/>
              <a:t>Lab 1, 2, 3</a:t>
            </a:r>
            <a:r>
              <a:rPr lang="en-US" sz="1200" b="1" dirty="0"/>
              <a:t>: </a:t>
            </a:r>
            <a:r>
              <a:rPr lang="en-US" sz="1200" b="1" dirty="0" smtClean="0"/>
              <a:t>PIV based flow measurement and visualization</a:t>
            </a:r>
            <a:endParaRPr lang="en-US" sz="1200" b="1" dirty="0"/>
          </a:p>
        </p:txBody>
      </p:sp>
      <p:sp>
        <p:nvSpPr>
          <p:cNvPr id="17" name="Notched Right Arrow 16"/>
          <p:cNvSpPr/>
          <p:nvPr/>
        </p:nvSpPr>
        <p:spPr bwMode="auto">
          <a:xfrm rot="17567899">
            <a:off x="4916698" y="3282580"/>
            <a:ext cx="817466" cy="464385"/>
          </a:xfrm>
          <a:prstGeom prst="notched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Notched Right Arrow 17"/>
          <p:cNvSpPr/>
          <p:nvPr/>
        </p:nvSpPr>
        <p:spPr bwMode="auto">
          <a:xfrm rot="10800000">
            <a:off x="3557260" y="4672340"/>
            <a:ext cx="817466" cy="464385"/>
          </a:xfrm>
          <a:prstGeom prst="notched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Notched Right Arrow 18"/>
          <p:cNvSpPr/>
          <p:nvPr/>
        </p:nvSpPr>
        <p:spPr bwMode="auto">
          <a:xfrm rot="13665978">
            <a:off x="3847917" y="3426907"/>
            <a:ext cx="817466" cy="464385"/>
          </a:xfrm>
          <a:prstGeom prst="notched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57:020 Fluid Mechanics</a:t>
            </a:r>
          </a:p>
        </p:txBody>
      </p:sp>
      <p:sp>
        <p:nvSpPr>
          <p:cNvPr id="9" name="Slide Number Placeholder 4"/>
          <p:cNvSpPr>
            <a:spLocks noGrp="1"/>
          </p:cNvSpPr>
          <p:nvPr>
            <p:ph type="sldNum" sz="quarter" idx="11"/>
          </p:nvPr>
        </p:nvSpPr>
        <p:spPr/>
        <p:txBody>
          <a:bodyPr/>
          <a:lstStyle/>
          <a:p>
            <a:fld id="{E5179CE2-FCD2-4680-AAC2-64E738671AA7}" type="slidenum">
              <a:rPr lang="en-US"/>
              <a:pPr/>
              <a:t>33</a:t>
            </a:fld>
            <a:endParaRPr lang="en-US"/>
          </a:p>
        </p:txBody>
      </p:sp>
      <p:sp>
        <p:nvSpPr>
          <p:cNvPr id="108546" name="Rectangle 2"/>
          <p:cNvSpPr>
            <a:spLocks noGrp="1" noChangeArrowheads="1"/>
          </p:cNvSpPr>
          <p:nvPr>
            <p:ph type="title"/>
          </p:nvPr>
        </p:nvSpPr>
        <p:spPr>
          <a:xfrm>
            <a:off x="685800" y="304800"/>
            <a:ext cx="7772400" cy="762000"/>
          </a:xfrm>
        </p:spPr>
        <p:txBody>
          <a:bodyPr/>
          <a:lstStyle/>
          <a:p>
            <a:r>
              <a:rPr lang="en-US"/>
              <a:t>Computational Fluid Dynamics</a:t>
            </a:r>
          </a:p>
        </p:txBody>
      </p:sp>
      <p:sp>
        <p:nvSpPr>
          <p:cNvPr id="108547" name="Rectangle 3"/>
          <p:cNvSpPr>
            <a:spLocks noGrp="1" noChangeArrowheads="1"/>
          </p:cNvSpPr>
          <p:nvPr>
            <p:ph type="body" idx="1"/>
          </p:nvPr>
        </p:nvSpPr>
        <p:spPr>
          <a:xfrm>
            <a:off x="798513" y="1066800"/>
            <a:ext cx="7888287" cy="4495800"/>
          </a:xfrm>
        </p:spPr>
        <p:txBody>
          <a:bodyPr/>
          <a:lstStyle/>
          <a:p>
            <a:r>
              <a:rPr lang="en-US" sz="2800"/>
              <a:t>CFD is use of computational methods for solving fluid engineering systems, including modeling (mathematical &amp; Physics) and numerical methods (solvers, finite differences, and grid generations, etc.).</a:t>
            </a:r>
          </a:p>
          <a:p>
            <a:r>
              <a:rPr lang="en-US" sz="2800"/>
              <a:t>Rapid growth in CFD technology since advent of computer</a:t>
            </a:r>
          </a:p>
          <a:p>
            <a:pPr>
              <a:buFontTx/>
              <a:buNone/>
            </a:pPr>
            <a:endParaRPr lang="en-US" sz="2800"/>
          </a:p>
          <a:p>
            <a:endParaRPr lang="en-US" sz="2000"/>
          </a:p>
          <a:p>
            <a:endParaRPr lang="en-US" sz="2000"/>
          </a:p>
          <a:p>
            <a:endParaRPr lang="en-US" sz="2000"/>
          </a:p>
        </p:txBody>
      </p:sp>
      <p:pic>
        <p:nvPicPr>
          <p:cNvPr id="108548" name="Picture 4" descr="ENIAC 1, 1946"/>
          <p:cNvPicPr>
            <a:picLocks noChangeAspect="1" noChangeArrowheads="1"/>
          </p:cNvPicPr>
          <p:nvPr/>
        </p:nvPicPr>
        <p:blipFill>
          <a:blip r:embed="rId3"/>
          <a:srcRect/>
          <a:stretch>
            <a:fillRect/>
          </a:stretch>
        </p:blipFill>
        <p:spPr bwMode="auto">
          <a:xfrm>
            <a:off x="2590800" y="4387850"/>
            <a:ext cx="1447800" cy="1135063"/>
          </a:xfrm>
          <a:prstGeom prst="rect">
            <a:avLst/>
          </a:prstGeom>
          <a:noFill/>
        </p:spPr>
      </p:pic>
      <p:pic>
        <p:nvPicPr>
          <p:cNvPr id="108550" name="Picture 6" descr="IBM WorkStation"/>
          <p:cNvPicPr>
            <a:picLocks noChangeAspect="1" noChangeArrowheads="1"/>
          </p:cNvPicPr>
          <p:nvPr/>
        </p:nvPicPr>
        <p:blipFill>
          <a:blip r:embed="rId4"/>
          <a:srcRect/>
          <a:stretch>
            <a:fillRect/>
          </a:stretch>
        </p:blipFill>
        <p:spPr bwMode="auto">
          <a:xfrm>
            <a:off x="5257800" y="4387850"/>
            <a:ext cx="1676400" cy="1135063"/>
          </a:xfrm>
          <a:prstGeom prst="rect">
            <a:avLst/>
          </a:prstGeom>
          <a:noFill/>
        </p:spPr>
      </p:pic>
      <p:sp>
        <p:nvSpPr>
          <p:cNvPr id="108551" name="Text Box 7"/>
          <p:cNvSpPr txBox="1">
            <a:spLocks noChangeArrowheads="1"/>
          </p:cNvSpPr>
          <p:nvPr/>
        </p:nvSpPr>
        <p:spPr bwMode="auto">
          <a:xfrm>
            <a:off x="2616200" y="5454650"/>
            <a:ext cx="1498600" cy="336550"/>
          </a:xfrm>
          <a:prstGeom prst="rect">
            <a:avLst/>
          </a:prstGeom>
          <a:noFill/>
          <a:ln w="9525">
            <a:noFill/>
            <a:miter lim="800000"/>
            <a:headEnd/>
            <a:tailEnd/>
          </a:ln>
          <a:effectLst/>
        </p:spPr>
        <p:txBody>
          <a:bodyPr wrap="none">
            <a:spAutoFit/>
          </a:bodyPr>
          <a:lstStyle/>
          <a:p>
            <a:pPr algn="l"/>
            <a:r>
              <a:rPr lang="en-US" sz="1600">
                <a:latin typeface="Tahoma" pitchFamily="34" charset="0"/>
              </a:rPr>
              <a:t>ENIAC 1, 1946</a:t>
            </a:r>
          </a:p>
        </p:txBody>
      </p:sp>
      <p:sp>
        <p:nvSpPr>
          <p:cNvPr id="108552" name="Text Box 8"/>
          <p:cNvSpPr txBox="1">
            <a:spLocks noChangeArrowheads="1"/>
          </p:cNvSpPr>
          <p:nvPr/>
        </p:nvSpPr>
        <p:spPr bwMode="auto">
          <a:xfrm>
            <a:off x="5181600" y="5454650"/>
            <a:ext cx="1693863" cy="336550"/>
          </a:xfrm>
          <a:prstGeom prst="rect">
            <a:avLst/>
          </a:prstGeom>
          <a:noFill/>
          <a:ln w="9525">
            <a:noFill/>
            <a:miter lim="800000"/>
            <a:headEnd/>
            <a:tailEnd/>
          </a:ln>
          <a:effectLst/>
        </p:spPr>
        <p:txBody>
          <a:bodyPr wrap="none">
            <a:spAutoFit/>
          </a:bodyPr>
          <a:lstStyle/>
          <a:p>
            <a:pPr algn="l"/>
            <a:r>
              <a:rPr lang="en-US" sz="1600">
                <a:latin typeface="Tahoma" pitchFamily="34" charset="0"/>
              </a:rPr>
              <a:t>IBM WorkStation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57:020 Fluid Mechanics</a:t>
            </a:r>
          </a:p>
        </p:txBody>
      </p:sp>
      <p:sp>
        <p:nvSpPr>
          <p:cNvPr id="6" name="Slide Number Placeholder 4"/>
          <p:cNvSpPr>
            <a:spLocks noGrp="1"/>
          </p:cNvSpPr>
          <p:nvPr>
            <p:ph type="sldNum" sz="quarter" idx="11"/>
          </p:nvPr>
        </p:nvSpPr>
        <p:spPr/>
        <p:txBody>
          <a:bodyPr/>
          <a:lstStyle/>
          <a:p>
            <a:fld id="{A8813B5F-3F76-4CDD-A1DE-2313192576E8}" type="slidenum">
              <a:rPr lang="en-US"/>
              <a:pPr/>
              <a:t>34</a:t>
            </a:fld>
            <a:endParaRPr lang="en-US"/>
          </a:p>
        </p:txBody>
      </p:sp>
      <p:sp>
        <p:nvSpPr>
          <p:cNvPr id="159746" name="Rectangle 2"/>
          <p:cNvSpPr>
            <a:spLocks noGrp="1" noChangeArrowheads="1"/>
          </p:cNvSpPr>
          <p:nvPr>
            <p:ph type="title"/>
          </p:nvPr>
        </p:nvSpPr>
        <p:spPr>
          <a:xfrm>
            <a:off x="685800" y="374650"/>
            <a:ext cx="7772400" cy="692150"/>
          </a:xfrm>
        </p:spPr>
        <p:txBody>
          <a:bodyPr/>
          <a:lstStyle/>
          <a:p>
            <a:r>
              <a:rPr lang="en-US"/>
              <a:t>Purpose</a:t>
            </a:r>
          </a:p>
        </p:txBody>
      </p:sp>
      <p:sp>
        <p:nvSpPr>
          <p:cNvPr id="159748" name="Text Box 4"/>
          <p:cNvSpPr txBox="1">
            <a:spLocks noChangeArrowheads="1"/>
          </p:cNvSpPr>
          <p:nvPr/>
        </p:nvSpPr>
        <p:spPr bwMode="auto">
          <a:xfrm>
            <a:off x="593725" y="1184275"/>
            <a:ext cx="184150" cy="457200"/>
          </a:xfrm>
          <a:prstGeom prst="rect">
            <a:avLst/>
          </a:prstGeom>
          <a:noFill/>
          <a:ln w="9525">
            <a:noFill/>
            <a:miter lim="800000"/>
            <a:headEnd/>
            <a:tailEnd/>
          </a:ln>
          <a:effectLst/>
        </p:spPr>
        <p:txBody>
          <a:bodyPr wrap="none">
            <a:spAutoFit/>
          </a:bodyPr>
          <a:lstStyle/>
          <a:p>
            <a:pPr algn="l"/>
            <a:endParaRPr lang="en-US"/>
          </a:p>
        </p:txBody>
      </p:sp>
      <p:sp>
        <p:nvSpPr>
          <p:cNvPr id="159750" name="Rectangle 6"/>
          <p:cNvSpPr>
            <a:spLocks noGrp="1" noChangeArrowheads="1"/>
          </p:cNvSpPr>
          <p:nvPr>
            <p:ph type="body" idx="1"/>
          </p:nvPr>
        </p:nvSpPr>
        <p:spPr>
          <a:xfrm>
            <a:off x="798513" y="1066800"/>
            <a:ext cx="7888287" cy="5181600"/>
          </a:xfrm>
          <a:noFill/>
          <a:ln/>
        </p:spPr>
        <p:txBody>
          <a:bodyPr/>
          <a:lstStyle/>
          <a:p>
            <a:r>
              <a:rPr lang="en-US" sz="2400"/>
              <a:t>The objective of CFD is to model the continuous fluids with Partial Differential Equations (PDEs) and discretize PDEs into an algebra problem, solve it, validate it and achieve </a:t>
            </a:r>
            <a:r>
              <a:rPr lang="en-US" sz="2400">
                <a:solidFill>
                  <a:srgbClr val="FF3300"/>
                </a:solidFill>
              </a:rPr>
              <a:t>simulation based design</a:t>
            </a:r>
            <a:r>
              <a:rPr lang="en-US" sz="2400"/>
              <a:t> instead of “build &amp; test” </a:t>
            </a:r>
          </a:p>
          <a:p>
            <a:endParaRPr lang="en-US" sz="2400"/>
          </a:p>
          <a:p>
            <a:r>
              <a:rPr lang="en-US" sz="2400"/>
              <a:t>Simulation of physical fluid phenomena that are difficult to be measured by experiments: </a:t>
            </a:r>
            <a:r>
              <a:rPr lang="en-US" sz="2400">
                <a:solidFill>
                  <a:srgbClr val="FF3300"/>
                </a:solidFill>
              </a:rPr>
              <a:t>scale simulations</a:t>
            </a:r>
            <a:r>
              <a:rPr lang="en-US" sz="2400"/>
              <a:t> (full-scale ships, airplanes), </a:t>
            </a:r>
            <a:r>
              <a:rPr lang="en-US" sz="2400">
                <a:solidFill>
                  <a:srgbClr val="FF3300"/>
                </a:solidFill>
              </a:rPr>
              <a:t>hazards </a:t>
            </a:r>
            <a:r>
              <a:rPr lang="en-US" sz="2400"/>
              <a:t>(explosions,radiations,pollution), </a:t>
            </a:r>
            <a:r>
              <a:rPr lang="en-US" sz="2400">
                <a:solidFill>
                  <a:srgbClr val="FF3300"/>
                </a:solidFill>
              </a:rPr>
              <a:t>physics </a:t>
            </a:r>
            <a:r>
              <a:rPr lang="en-US" sz="2400"/>
              <a:t>(weather prediction, planetary boundary layer, stellar evolution).</a:t>
            </a:r>
          </a:p>
          <a:p>
            <a:endParaRPr lang="en-US"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170A6A10-A057-4E2C-B978-FC66558CAF0A}" type="slidenum">
              <a:rPr lang="en-US"/>
              <a:pPr/>
              <a:t>35</a:t>
            </a:fld>
            <a:endParaRPr lang="en-US"/>
          </a:p>
        </p:txBody>
      </p:sp>
      <p:sp>
        <p:nvSpPr>
          <p:cNvPr id="141314" name="Rectangle 2"/>
          <p:cNvSpPr>
            <a:spLocks noGrp="1" noChangeArrowheads="1"/>
          </p:cNvSpPr>
          <p:nvPr>
            <p:ph type="title"/>
          </p:nvPr>
        </p:nvSpPr>
        <p:spPr>
          <a:xfrm>
            <a:off x="685800" y="222250"/>
            <a:ext cx="7772400" cy="692150"/>
          </a:xfrm>
        </p:spPr>
        <p:txBody>
          <a:bodyPr/>
          <a:lstStyle/>
          <a:p>
            <a:r>
              <a:rPr lang="en-US"/>
              <a:t>Modeling</a:t>
            </a:r>
          </a:p>
        </p:txBody>
      </p:sp>
      <p:sp>
        <p:nvSpPr>
          <p:cNvPr id="141315" name="Rectangle 3"/>
          <p:cNvSpPr>
            <a:spLocks noGrp="1" noChangeArrowheads="1"/>
          </p:cNvSpPr>
          <p:nvPr>
            <p:ph type="body" idx="1"/>
          </p:nvPr>
        </p:nvSpPr>
        <p:spPr>
          <a:xfrm>
            <a:off x="533400" y="1066800"/>
            <a:ext cx="8153400" cy="5029200"/>
          </a:xfrm>
        </p:spPr>
        <p:txBody>
          <a:bodyPr/>
          <a:lstStyle/>
          <a:p>
            <a:pPr>
              <a:lnSpc>
                <a:spcPct val="90000"/>
              </a:lnSpc>
            </a:pPr>
            <a:r>
              <a:rPr lang="en-US" sz="2200"/>
              <a:t>Mathematical physics problem formulation of fluid engineering system</a:t>
            </a:r>
          </a:p>
          <a:p>
            <a:pPr>
              <a:lnSpc>
                <a:spcPct val="90000"/>
              </a:lnSpc>
            </a:pPr>
            <a:r>
              <a:rPr lang="en-US" sz="2200">
                <a:solidFill>
                  <a:srgbClr val="FF3300"/>
                </a:solidFill>
              </a:rPr>
              <a:t>Governing equations</a:t>
            </a:r>
            <a:r>
              <a:rPr lang="en-US" sz="2200"/>
              <a:t>: Navier-Stokes equations (momentum), continuity equation, pressure Poisson equation, energy equation, ideal gas law, combustions (chemical reaction equation), multi-phase flows(e.g. Rayleigh equation), and turbulent models (RANS, LES, DES).</a:t>
            </a:r>
          </a:p>
          <a:p>
            <a:pPr>
              <a:lnSpc>
                <a:spcPct val="90000"/>
              </a:lnSpc>
            </a:pPr>
            <a:r>
              <a:rPr lang="en-US" sz="2200">
                <a:solidFill>
                  <a:srgbClr val="FF3300"/>
                </a:solidFill>
              </a:rPr>
              <a:t>Coordinates</a:t>
            </a:r>
            <a:r>
              <a:rPr lang="en-US" sz="2200"/>
              <a:t>: Cartesian, cylindrical and spherical coordinates result in different form of governing equations</a:t>
            </a:r>
          </a:p>
          <a:p>
            <a:pPr>
              <a:lnSpc>
                <a:spcPct val="90000"/>
              </a:lnSpc>
            </a:pPr>
            <a:r>
              <a:rPr lang="en-US" sz="2200">
                <a:solidFill>
                  <a:srgbClr val="FF3300"/>
                </a:solidFill>
              </a:rPr>
              <a:t>Initial conditions</a:t>
            </a:r>
            <a:r>
              <a:rPr lang="en-US" sz="2200"/>
              <a:t>(initial guess of the solution) and </a:t>
            </a:r>
            <a:r>
              <a:rPr lang="en-US" sz="2200">
                <a:solidFill>
                  <a:srgbClr val="FF3300"/>
                </a:solidFill>
              </a:rPr>
              <a:t>Boundary Conditions</a:t>
            </a:r>
            <a:r>
              <a:rPr lang="en-US" sz="2200"/>
              <a:t> (no-slip wall, free-surface, zero-gradient, symmetry, velocity/pressure inlet/outlet)</a:t>
            </a:r>
          </a:p>
          <a:p>
            <a:pPr>
              <a:lnSpc>
                <a:spcPct val="90000"/>
              </a:lnSpc>
            </a:pPr>
            <a:r>
              <a:rPr lang="en-US" sz="2200">
                <a:solidFill>
                  <a:srgbClr val="FF3300"/>
                </a:solidFill>
              </a:rPr>
              <a:t>Flow conditions</a:t>
            </a:r>
            <a:r>
              <a:rPr lang="en-US" sz="2200"/>
              <a:t>: Geometry approximation, domain, Reynolds Number, and Mach Number, etc.</a:t>
            </a:r>
          </a:p>
          <a:p>
            <a:pPr>
              <a:lnSpc>
                <a:spcPct val="90000"/>
              </a:lnSpc>
            </a:pPr>
            <a:endParaRPr lang="en-US" sz="2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r>
              <a:rPr lang="en-US"/>
              <a:t>57:020 Fluid Mechanics</a:t>
            </a:r>
          </a:p>
        </p:txBody>
      </p:sp>
      <p:sp>
        <p:nvSpPr>
          <p:cNvPr id="11" name="Slide Number Placeholder 6"/>
          <p:cNvSpPr>
            <a:spLocks noGrp="1"/>
          </p:cNvSpPr>
          <p:nvPr>
            <p:ph type="sldNum" sz="quarter" idx="11"/>
          </p:nvPr>
        </p:nvSpPr>
        <p:spPr/>
        <p:txBody>
          <a:bodyPr/>
          <a:lstStyle/>
          <a:p>
            <a:fld id="{948AFFD6-FC7F-426A-93CF-815E4DA7D586}" type="slidenum">
              <a:rPr lang="en-US"/>
              <a:pPr/>
              <a:t>36</a:t>
            </a:fld>
            <a:endParaRPr lang="en-US"/>
          </a:p>
        </p:txBody>
      </p:sp>
      <p:sp>
        <p:nvSpPr>
          <p:cNvPr id="146434" name="Rectangle 2"/>
          <p:cNvSpPr>
            <a:spLocks noGrp="1" noChangeArrowheads="1"/>
          </p:cNvSpPr>
          <p:nvPr>
            <p:ph type="title"/>
          </p:nvPr>
        </p:nvSpPr>
        <p:spPr>
          <a:xfrm>
            <a:off x="457200" y="152400"/>
            <a:ext cx="7772400" cy="533400"/>
          </a:xfrm>
        </p:spPr>
        <p:txBody>
          <a:bodyPr/>
          <a:lstStyle/>
          <a:p>
            <a:r>
              <a:rPr lang="en-US" sz="3200"/>
              <a:t>Modeling (examples)</a:t>
            </a:r>
          </a:p>
        </p:txBody>
      </p:sp>
      <p:pic>
        <p:nvPicPr>
          <p:cNvPr id="146444" name="ani6.mpg">
            <a:hlinkClick r:id="" action="ppaction://media"/>
          </p:cNvPr>
          <p:cNvPicPr>
            <a:picLocks noGrp="1" noRot="1" noChangeAspect="1" noChangeArrowheads="1"/>
          </p:cNvPicPr>
          <p:nvPr>
            <p:ph sz="half" idx="1"/>
            <a:videoFile r:link="rId1"/>
          </p:nvPr>
        </p:nvPicPr>
        <p:blipFill>
          <a:blip r:embed="rId5"/>
          <a:srcRect/>
          <a:stretch>
            <a:fillRect/>
          </a:stretch>
        </p:blipFill>
        <p:spPr>
          <a:xfrm>
            <a:off x="533400" y="1676400"/>
            <a:ext cx="3962400" cy="3408363"/>
          </a:xfrm>
          <a:ln/>
        </p:spPr>
      </p:pic>
      <p:pic>
        <p:nvPicPr>
          <p:cNvPr id="146446" name="2DcaseF.avi">
            <a:hlinkClick r:id="" action="ppaction://media"/>
          </p:cNvPr>
          <p:cNvPicPr>
            <a:picLocks noGrp="1" noRot="1" noChangeAspect="1" noChangeArrowheads="1"/>
          </p:cNvPicPr>
          <p:nvPr>
            <p:ph sz="quarter" idx="2"/>
            <a:videoFile r:link="rId2"/>
          </p:nvPr>
        </p:nvPicPr>
        <p:blipFill>
          <a:blip r:embed="rId6"/>
          <a:srcRect/>
          <a:stretch>
            <a:fillRect/>
          </a:stretch>
        </p:blipFill>
        <p:spPr>
          <a:xfrm>
            <a:off x="4800600" y="3962400"/>
            <a:ext cx="3200400" cy="2579688"/>
          </a:xfrm>
          <a:ln/>
        </p:spPr>
      </p:pic>
      <p:sp>
        <p:nvSpPr>
          <p:cNvPr id="146436" name="Text Box 4"/>
          <p:cNvSpPr txBox="1">
            <a:spLocks noChangeArrowheads="1"/>
          </p:cNvSpPr>
          <p:nvPr/>
        </p:nvSpPr>
        <p:spPr bwMode="auto">
          <a:xfrm>
            <a:off x="838200" y="1066800"/>
            <a:ext cx="2971800" cy="457200"/>
          </a:xfrm>
          <a:prstGeom prst="rect">
            <a:avLst/>
          </a:prstGeom>
          <a:noFill/>
          <a:ln w="9525">
            <a:noFill/>
            <a:miter lim="800000"/>
            <a:headEnd/>
            <a:tailEnd/>
          </a:ln>
          <a:effectLst/>
        </p:spPr>
        <p:txBody>
          <a:bodyPr>
            <a:spAutoFit/>
          </a:bodyPr>
          <a:lstStyle/>
          <a:p>
            <a:pPr algn="l"/>
            <a:r>
              <a:rPr lang="en-US" sz="1200" b="1">
                <a:latin typeface="Tahoma" pitchFamily="34" charset="0"/>
              </a:rPr>
              <a:t>Free surface animation for ship in regular waves</a:t>
            </a:r>
            <a:r>
              <a:rPr lang="en-US" sz="1200">
                <a:latin typeface="Tahoma" pitchFamily="34" charset="0"/>
              </a:rPr>
              <a:t> </a:t>
            </a:r>
          </a:p>
        </p:txBody>
      </p:sp>
      <p:sp>
        <p:nvSpPr>
          <p:cNvPr id="146440" name="Text Box 8"/>
          <p:cNvSpPr txBox="1">
            <a:spLocks noChangeArrowheads="1"/>
          </p:cNvSpPr>
          <p:nvPr/>
        </p:nvSpPr>
        <p:spPr bwMode="auto">
          <a:xfrm>
            <a:off x="4724400" y="792163"/>
            <a:ext cx="3505200" cy="274637"/>
          </a:xfrm>
          <a:prstGeom prst="rect">
            <a:avLst/>
          </a:prstGeom>
          <a:noFill/>
          <a:ln w="9525">
            <a:noFill/>
            <a:miter lim="800000"/>
            <a:headEnd/>
            <a:tailEnd/>
          </a:ln>
          <a:effectLst/>
        </p:spPr>
        <p:txBody>
          <a:bodyPr>
            <a:spAutoFit/>
          </a:bodyPr>
          <a:lstStyle/>
          <a:p>
            <a:pPr algn="l"/>
            <a:r>
              <a:rPr lang="en-US" sz="1200" b="1">
                <a:latin typeface="Tahoma" pitchFamily="34" charset="0"/>
              </a:rPr>
              <a:t>Developing flame surface (Bell et al., 2001)</a:t>
            </a:r>
            <a:r>
              <a:rPr lang="en-US" sz="1200">
                <a:latin typeface="Tahoma" pitchFamily="34" charset="0"/>
              </a:rPr>
              <a:t> </a:t>
            </a:r>
          </a:p>
        </p:txBody>
      </p:sp>
      <p:sp>
        <p:nvSpPr>
          <p:cNvPr id="146442" name="Text Box 10"/>
          <p:cNvSpPr txBox="1">
            <a:spLocks noChangeArrowheads="1"/>
          </p:cNvSpPr>
          <p:nvPr/>
        </p:nvSpPr>
        <p:spPr bwMode="auto">
          <a:xfrm>
            <a:off x="381000" y="5562600"/>
            <a:ext cx="4102100" cy="457200"/>
          </a:xfrm>
          <a:prstGeom prst="rect">
            <a:avLst/>
          </a:prstGeom>
          <a:noFill/>
          <a:ln w="9525">
            <a:noFill/>
            <a:miter lim="800000"/>
            <a:headEnd/>
            <a:tailEnd/>
          </a:ln>
          <a:effectLst/>
        </p:spPr>
        <p:txBody>
          <a:bodyPr wrap="none">
            <a:spAutoFit/>
          </a:bodyPr>
          <a:lstStyle/>
          <a:p>
            <a:pPr algn="l"/>
            <a:r>
              <a:rPr lang="en-US" sz="1200"/>
              <a:t>Evolution of a 2D mixing layer laden with particles of Stokes</a:t>
            </a:r>
          </a:p>
          <a:p>
            <a:pPr algn="l"/>
            <a:r>
              <a:rPr lang="en-US" sz="1200"/>
              <a:t>Number 0.3 with respect to the vortex time scale (C.Narayanan)</a:t>
            </a:r>
          </a:p>
        </p:txBody>
      </p:sp>
      <p:sp>
        <p:nvSpPr>
          <p:cNvPr id="146443" name="AutoShape 11"/>
          <p:cNvSpPr>
            <a:spLocks noChangeArrowheads="1"/>
          </p:cNvSpPr>
          <p:nvPr/>
        </p:nvSpPr>
        <p:spPr bwMode="auto">
          <a:xfrm>
            <a:off x="4419600" y="55626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pic>
        <p:nvPicPr>
          <p:cNvPr id="146448" name="HflameSurface.mpg">
            <a:hlinkClick r:id="" action="ppaction://media"/>
          </p:cNvPr>
          <p:cNvPicPr>
            <a:picLocks noGrp="1" noRot="1" noChangeAspect="1" noChangeArrowheads="1"/>
          </p:cNvPicPr>
          <p:nvPr>
            <p:ph sz="quarter" idx="3"/>
            <a:videoFile r:link="rId3"/>
          </p:nvPr>
        </p:nvPicPr>
        <p:blipFill>
          <a:blip r:embed="rId7"/>
          <a:srcRect/>
          <a:stretch>
            <a:fillRect/>
          </a:stretch>
        </p:blipFill>
        <p:spPr>
          <a:xfrm>
            <a:off x="4800600" y="1066800"/>
            <a:ext cx="3200400" cy="286385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0" fill="hold"/>
                                        <p:tgtEl>
                                          <p:spTgt spid="146444"/>
                                        </p:tgtEl>
                                      </p:cBhvr>
                                    </p:cmd>
                                  </p:childTnLst>
                                </p:cTn>
                              </p:par>
                            </p:childTnLst>
                          </p:cTn>
                        </p:par>
                        <p:par>
                          <p:cTn id="7" fill="hold">
                            <p:stCondLst>
                              <p:cond delay="4800"/>
                            </p:stCondLst>
                            <p:childTnLst>
                              <p:par>
                                <p:cTn id="8" presetID="1" presetClass="mediacall" presetSubtype="0" fill="hold" nodeType="afterEffect">
                                  <p:stCondLst>
                                    <p:cond delay="0"/>
                                  </p:stCondLst>
                                  <p:childTnLst>
                                    <p:cmd type="call" cmd="playFrom(0.0)">
                                      <p:cBhvr>
                                        <p:cTn id="9" dur="7600" fill="hold"/>
                                        <p:tgtEl>
                                          <p:spTgt spid="146446"/>
                                        </p:tgtEl>
                                      </p:cBhvr>
                                    </p:cmd>
                                  </p:childTnLst>
                                </p:cTn>
                              </p:par>
                            </p:childTnLst>
                          </p:cTn>
                        </p:par>
                        <p:par>
                          <p:cTn id="10" fill="hold">
                            <p:stCondLst>
                              <p:cond delay="12400"/>
                            </p:stCondLst>
                            <p:childTnLst>
                              <p:par>
                                <p:cTn id="11" presetID="1" presetClass="mediacall" presetSubtype="0" fill="hold" nodeType="afterEffect">
                                  <p:stCondLst>
                                    <p:cond delay="0"/>
                                  </p:stCondLst>
                                  <p:childTnLst>
                                    <p:cmd type="call" cmd="playFrom(0.0)">
                                      <p:cBhvr>
                                        <p:cTn id="12" dur="6300" fill="hold"/>
                                        <p:tgtEl>
                                          <p:spTgt spid="14644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146444"/>
                </p:tgtEl>
              </p:cMediaNode>
            </p:video>
            <p:seq concurrent="1" nextAc="seek">
              <p:cTn id="14" restart="whenNotActive" fill="hold" evtFilter="cancelBubble" nodeType="interactiveSeq">
                <p:stCondLst>
                  <p:cond evt="onClick" delay="0">
                    <p:tgtEl>
                      <p:spTgt spid="14644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46444"/>
                                        </p:tgtEl>
                                      </p:cBhvr>
                                    </p:cmd>
                                  </p:childTnLst>
                                </p:cTn>
                              </p:par>
                            </p:childTnLst>
                          </p:cTn>
                        </p:par>
                      </p:childTnLst>
                    </p:cTn>
                  </p:par>
                </p:childTnLst>
              </p:cTn>
              <p:nextCondLst>
                <p:cond evt="onClick" delay="0">
                  <p:tgtEl>
                    <p:spTgt spid="146444"/>
                  </p:tgtEl>
                </p:cond>
              </p:nextCondLst>
            </p:seq>
            <p:video>
              <p:cMediaNode>
                <p:cTn id="19" repeatCount="indefinite" fill="hold" display="0">
                  <p:stCondLst>
                    <p:cond delay="indefinite"/>
                  </p:stCondLst>
                  <p:endCondLst>
                    <p:cond evt="onNext" delay="0">
                      <p:tgtEl>
                        <p:sldTgt/>
                      </p:tgtEl>
                    </p:cond>
                    <p:cond evt="onPrev" delay="0">
                      <p:tgtEl>
                        <p:sldTgt/>
                      </p:tgtEl>
                    </p:cond>
                  </p:endCondLst>
                </p:cTn>
                <p:tgtEl>
                  <p:spTgt spid="146446"/>
                </p:tgtEl>
              </p:cMediaNode>
            </p:video>
            <p:seq concurrent="1" nextAc="seek">
              <p:cTn id="20" restart="whenNotActive" fill="hold" evtFilter="cancelBubble" nodeType="interactiveSeq">
                <p:stCondLst>
                  <p:cond evt="onClick" delay="0">
                    <p:tgtEl>
                      <p:spTgt spid="146446"/>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46446"/>
                                        </p:tgtEl>
                                      </p:cBhvr>
                                    </p:cmd>
                                  </p:childTnLst>
                                </p:cTn>
                              </p:par>
                            </p:childTnLst>
                          </p:cTn>
                        </p:par>
                      </p:childTnLst>
                    </p:cTn>
                  </p:par>
                </p:childTnLst>
              </p:cTn>
              <p:nextCondLst>
                <p:cond evt="onClick" delay="0">
                  <p:tgtEl>
                    <p:spTgt spid="146446"/>
                  </p:tgtEl>
                </p:cond>
              </p:nextCondLst>
            </p:seq>
            <p:video>
              <p:cMediaNode>
                <p:cTn id="25" repeatCount="indefinite" fill="hold" display="0">
                  <p:stCondLst>
                    <p:cond delay="indefinite"/>
                  </p:stCondLst>
                  <p:endCondLst>
                    <p:cond evt="onNext" delay="0">
                      <p:tgtEl>
                        <p:sldTgt/>
                      </p:tgtEl>
                    </p:cond>
                    <p:cond evt="onPrev" delay="0">
                      <p:tgtEl>
                        <p:sldTgt/>
                      </p:tgtEl>
                    </p:cond>
                  </p:endCondLst>
                </p:cTn>
                <p:tgtEl>
                  <p:spTgt spid="146448"/>
                </p:tgtEl>
              </p:cMediaNode>
            </p:video>
            <p:seq concurrent="1" nextAc="seek">
              <p:cTn id="26" restart="whenNotActive" fill="hold" evtFilter="cancelBubble" nodeType="interactiveSeq">
                <p:stCondLst>
                  <p:cond evt="onClick" delay="0">
                    <p:tgtEl>
                      <p:spTgt spid="146448"/>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46448"/>
                                        </p:tgtEl>
                                      </p:cBhvr>
                                    </p:cmd>
                                  </p:childTnLst>
                                </p:cTn>
                              </p:par>
                            </p:childTnLst>
                          </p:cTn>
                        </p:par>
                      </p:childTnLst>
                    </p:cTn>
                  </p:par>
                </p:childTnLst>
              </p:cTn>
              <p:nextCondLst>
                <p:cond evt="onClick" delay="0">
                  <p:tgtEl>
                    <p:spTgt spid="14644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r>
              <a:rPr lang="en-US"/>
              <a:t>57:020 Fluid Mechanics</a:t>
            </a:r>
          </a:p>
        </p:txBody>
      </p:sp>
      <p:sp>
        <p:nvSpPr>
          <p:cNvPr id="11" name="Slide Number Placeholder 6"/>
          <p:cNvSpPr>
            <a:spLocks noGrp="1"/>
          </p:cNvSpPr>
          <p:nvPr>
            <p:ph type="sldNum" sz="quarter" idx="11"/>
          </p:nvPr>
        </p:nvSpPr>
        <p:spPr/>
        <p:txBody>
          <a:bodyPr/>
          <a:lstStyle/>
          <a:p>
            <a:fld id="{6FFF83EF-C5F3-46E7-8EAD-EC19DF19CEC8}" type="slidenum">
              <a:rPr lang="en-US"/>
              <a:pPr/>
              <a:t>37</a:t>
            </a:fld>
            <a:endParaRPr lang="en-US"/>
          </a:p>
        </p:txBody>
      </p:sp>
      <p:sp>
        <p:nvSpPr>
          <p:cNvPr id="142338" name="Rectangle 2"/>
          <p:cNvSpPr>
            <a:spLocks noGrp="1" noChangeArrowheads="1"/>
          </p:cNvSpPr>
          <p:nvPr>
            <p:ph type="title"/>
          </p:nvPr>
        </p:nvSpPr>
        <p:spPr>
          <a:xfrm>
            <a:off x="457200" y="76200"/>
            <a:ext cx="7772400" cy="533400"/>
          </a:xfrm>
        </p:spPr>
        <p:txBody>
          <a:bodyPr/>
          <a:lstStyle/>
          <a:p>
            <a:r>
              <a:rPr lang="en-US" sz="3200"/>
              <a:t>Modeling (examples, cont’d)</a:t>
            </a:r>
          </a:p>
        </p:txBody>
      </p:sp>
      <p:sp>
        <p:nvSpPr>
          <p:cNvPr id="142341" name="Rectangle 5"/>
          <p:cNvSpPr>
            <a:spLocks noGrp="1" noChangeArrowheads="1"/>
          </p:cNvSpPr>
          <p:nvPr>
            <p:ph type="body" sz="half" idx="1"/>
          </p:nvPr>
        </p:nvSpPr>
        <p:spPr>
          <a:xfrm>
            <a:off x="685800" y="3276600"/>
            <a:ext cx="3810000" cy="228600"/>
          </a:xfrm>
          <a:noFill/>
          <a:ln/>
        </p:spPr>
        <p:txBody>
          <a:bodyPr/>
          <a:lstStyle/>
          <a:p>
            <a:pPr>
              <a:lnSpc>
                <a:spcPct val="90000"/>
              </a:lnSpc>
              <a:buFontTx/>
              <a:buNone/>
            </a:pPr>
            <a:r>
              <a:rPr lang="en-US" sz="900" b="1"/>
              <a:t>3D vortex shedding behind a circular cylinder (Re=100,</a:t>
            </a:r>
            <a:r>
              <a:rPr lang="en-US" sz="900" b="1">
                <a:solidFill>
                  <a:srgbClr val="FF3300"/>
                </a:solidFill>
              </a:rPr>
              <a:t>DNS</a:t>
            </a:r>
            <a:r>
              <a:rPr lang="en-US" sz="900" b="1"/>
              <a:t>,J.Dijkstra)</a:t>
            </a:r>
          </a:p>
          <a:p>
            <a:pPr>
              <a:lnSpc>
                <a:spcPct val="90000"/>
              </a:lnSpc>
              <a:buFontTx/>
              <a:buNone/>
            </a:pPr>
            <a:endParaRPr lang="en-US" sz="900" b="1"/>
          </a:p>
          <a:p>
            <a:pPr>
              <a:lnSpc>
                <a:spcPct val="90000"/>
              </a:lnSpc>
            </a:pPr>
            <a:endParaRPr lang="en-US" sz="2400"/>
          </a:p>
        </p:txBody>
      </p:sp>
      <p:pic>
        <p:nvPicPr>
          <p:cNvPr id="142353" name="vortex3d.mpg">
            <a:hlinkClick r:id="" action="ppaction://media"/>
          </p:cNvPr>
          <p:cNvPicPr>
            <a:picLocks noGrp="1" noRot="1" noChangeAspect="1" noChangeArrowheads="1"/>
          </p:cNvPicPr>
          <p:nvPr>
            <p:ph sz="quarter" idx="3"/>
            <a:videoFile r:link="rId1"/>
          </p:nvPr>
        </p:nvPicPr>
        <p:blipFill>
          <a:blip r:embed="rId6"/>
          <a:srcRect/>
          <a:stretch>
            <a:fillRect/>
          </a:stretch>
        </p:blipFill>
        <p:spPr>
          <a:xfrm>
            <a:off x="625475" y="533400"/>
            <a:ext cx="3794125" cy="2757488"/>
          </a:xfrm>
          <a:ln/>
        </p:spPr>
      </p:pic>
      <p:sp>
        <p:nvSpPr>
          <p:cNvPr id="142344" name="Text Box 8"/>
          <p:cNvSpPr txBox="1">
            <a:spLocks noChangeArrowheads="1"/>
          </p:cNvSpPr>
          <p:nvPr/>
        </p:nvSpPr>
        <p:spPr bwMode="auto">
          <a:xfrm>
            <a:off x="8001000" y="3810000"/>
            <a:ext cx="1143000" cy="1797050"/>
          </a:xfrm>
          <a:prstGeom prst="rect">
            <a:avLst/>
          </a:prstGeom>
          <a:noFill/>
          <a:ln w="9525">
            <a:noFill/>
            <a:miter lim="800000"/>
            <a:headEnd/>
            <a:tailEnd/>
          </a:ln>
          <a:effectLst/>
        </p:spPr>
        <p:txBody>
          <a:bodyPr>
            <a:spAutoFit/>
          </a:bodyPr>
          <a:lstStyle/>
          <a:p>
            <a:pPr algn="l">
              <a:spcBef>
                <a:spcPct val="50000"/>
              </a:spcBef>
            </a:pPr>
            <a:r>
              <a:rPr lang="en-US" sz="1600" b="1">
                <a:solidFill>
                  <a:srgbClr val="FF3300"/>
                </a:solidFill>
              </a:rPr>
              <a:t>DES</a:t>
            </a:r>
            <a:r>
              <a:rPr lang="en-US" sz="1600"/>
              <a:t>,</a:t>
            </a:r>
            <a:r>
              <a:rPr lang="en-US" sz="1200"/>
              <a:t> Re=10</a:t>
            </a:r>
            <a:r>
              <a:rPr lang="en-US" sz="1200" baseline="30000"/>
              <a:t>5</a:t>
            </a:r>
            <a:r>
              <a:rPr lang="en-US" sz="1200"/>
              <a:t>, Iso-surface of Q criterion (0.4) for turbulent flow around NACA12 with angle of attack 60 degrees</a:t>
            </a:r>
          </a:p>
        </p:txBody>
      </p:sp>
      <p:sp>
        <p:nvSpPr>
          <p:cNvPr id="142350" name="Text Box 14"/>
          <p:cNvSpPr txBox="1">
            <a:spLocks noChangeArrowheads="1"/>
          </p:cNvSpPr>
          <p:nvPr/>
        </p:nvSpPr>
        <p:spPr bwMode="auto">
          <a:xfrm>
            <a:off x="365125" y="6156325"/>
            <a:ext cx="4359275" cy="549275"/>
          </a:xfrm>
          <a:prstGeom prst="rect">
            <a:avLst/>
          </a:prstGeom>
          <a:noFill/>
          <a:ln w="9525">
            <a:noFill/>
            <a:miter lim="800000"/>
            <a:headEnd/>
            <a:tailEnd/>
          </a:ln>
          <a:effectLst/>
        </p:spPr>
        <p:txBody>
          <a:bodyPr>
            <a:spAutoFit/>
          </a:bodyPr>
          <a:lstStyle/>
          <a:p>
            <a:pPr algn="l"/>
            <a:r>
              <a:rPr lang="en-US" sz="1000" b="1">
                <a:solidFill>
                  <a:srgbClr val="FF3300"/>
                </a:solidFill>
              </a:rPr>
              <a:t>LES</a:t>
            </a:r>
            <a:r>
              <a:rPr lang="en-US" sz="1000"/>
              <a:t> of a turbulent jet. Back wall shows a slice of the dissipation rate and the bottom wall shows a carpet plot of the mixture fraction in a slice through the jet centerline, Re=21,000 (D. Glaze).</a:t>
            </a:r>
          </a:p>
        </p:txBody>
      </p:sp>
      <p:pic>
        <p:nvPicPr>
          <p:cNvPr id="142355" name="m5512_fr14barehull_fs2.avi">
            <a:hlinkClick r:id="" action="ppaction://media"/>
          </p:cNvPr>
          <p:cNvPicPr>
            <a:picLocks noRot="1" noChangeAspect="1" noChangeArrowheads="1"/>
          </p:cNvPicPr>
          <p:nvPr>
            <a:videoFile r:link="rId2"/>
          </p:nvPr>
        </p:nvPicPr>
        <p:blipFill>
          <a:blip r:embed="rId7"/>
          <a:srcRect/>
          <a:stretch>
            <a:fillRect/>
          </a:stretch>
        </p:blipFill>
        <p:spPr bwMode="auto">
          <a:xfrm>
            <a:off x="4724400" y="609600"/>
            <a:ext cx="3733800" cy="3062288"/>
          </a:xfrm>
          <a:prstGeom prst="rect">
            <a:avLst/>
          </a:prstGeom>
          <a:noFill/>
        </p:spPr>
      </p:pic>
      <p:pic>
        <p:nvPicPr>
          <p:cNvPr id="142356" name="jet_mixfrac.avi">
            <a:hlinkClick r:id="" action="ppaction://media"/>
          </p:cNvPr>
          <p:cNvPicPr>
            <a:picLocks noRot="1" noChangeAspect="1" noChangeArrowheads="1"/>
          </p:cNvPicPr>
          <p:nvPr>
            <a:videoFile r:link="rId3"/>
          </p:nvPr>
        </p:nvPicPr>
        <p:blipFill>
          <a:blip r:embed="rId8"/>
          <a:srcRect/>
          <a:stretch>
            <a:fillRect/>
          </a:stretch>
        </p:blipFill>
        <p:spPr bwMode="auto">
          <a:xfrm>
            <a:off x="685800" y="3505200"/>
            <a:ext cx="3657600" cy="2662238"/>
          </a:xfrm>
          <a:prstGeom prst="rect">
            <a:avLst/>
          </a:prstGeom>
          <a:noFill/>
        </p:spPr>
      </p:pic>
      <p:pic>
        <p:nvPicPr>
          <p:cNvPr id="142358" name="NACA12DESQd4.avi">
            <a:hlinkClick r:id="" action="ppaction://media"/>
          </p:cNvPr>
          <p:cNvPicPr>
            <a:picLocks noGrp="1" noRot="1" noChangeAspect="1" noChangeArrowheads="1"/>
          </p:cNvPicPr>
          <p:nvPr>
            <p:ph sz="quarter" idx="2"/>
            <a:videoFile r:link="rId4"/>
          </p:nvPr>
        </p:nvPicPr>
        <p:blipFill>
          <a:blip r:embed="rId9"/>
          <a:srcRect/>
          <a:stretch>
            <a:fillRect/>
          </a:stretch>
        </p:blipFill>
        <p:spPr>
          <a:xfrm>
            <a:off x="4724400" y="3733800"/>
            <a:ext cx="3276600" cy="28194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142353"/>
                                        </p:tgtEl>
                                      </p:cBhvr>
                                    </p:cmd>
                                  </p:childTnLst>
                                </p:cTn>
                              </p:par>
                            </p:childTnLst>
                          </p:cTn>
                        </p:par>
                        <p:par>
                          <p:cTn id="7" fill="hold">
                            <p:stCondLst>
                              <p:cond delay="4100"/>
                            </p:stCondLst>
                            <p:childTnLst>
                              <p:par>
                                <p:cTn id="8" presetID="1" presetClass="mediacall" presetSubtype="0" fill="hold" nodeType="afterEffect">
                                  <p:stCondLst>
                                    <p:cond delay="0"/>
                                  </p:stCondLst>
                                  <p:childTnLst>
                                    <p:cmd type="call" cmd="playFrom(0.0)">
                                      <p:cBhvr>
                                        <p:cTn id="9" dur="16600" fill="hold"/>
                                        <p:tgtEl>
                                          <p:spTgt spid="142355"/>
                                        </p:tgtEl>
                                      </p:cBhvr>
                                    </p:cmd>
                                  </p:childTnLst>
                                </p:cTn>
                              </p:par>
                            </p:childTnLst>
                          </p:cTn>
                        </p:par>
                        <p:par>
                          <p:cTn id="10" fill="hold">
                            <p:stCondLst>
                              <p:cond delay="20700"/>
                            </p:stCondLst>
                            <p:childTnLst>
                              <p:par>
                                <p:cTn id="11" presetID="1" presetClass="mediacall" presetSubtype="0" fill="hold" nodeType="afterEffect">
                                  <p:stCondLst>
                                    <p:cond delay="0"/>
                                  </p:stCondLst>
                                  <p:childTnLst>
                                    <p:cmd type="call" cmd="playFrom(0.0)">
                                      <p:cBhvr>
                                        <p:cTn id="12" dur="10000" fill="hold"/>
                                        <p:tgtEl>
                                          <p:spTgt spid="142356"/>
                                        </p:tgtEl>
                                      </p:cBhvr>
                                    </p:cmd>
                                  </p:childTnLst>
                                </p:cTn>
                              </p:par>
                            </p:childTnLst>
                          </p:cTn>
                        </p:par>
                        <p:par>
                          <p:cTn id="13" fill="hold">
                            <p:stCondLst>
                              <p:cond delay="30700"/>
                            </p:stCondLst>
                            <p:childTnLst>
                              <p:par>
                                <p:cTn id="14" presetID="1" presetClass="mediacall" presetSubtype="0" fill="hold" nodeType="afterEffect">
                                  <p:stCondLst>
                                    <p:cond delay="0"/>
                                  </p:stCondLst>
                                  <p:childTnLst>
                                    <p:cmd type="call" cmd="playFrom(0.0)">
                                      <p:cBhvr>
                                        <p:cTn id="15" dur="9000" fill="hold"/>
                                        <p:tgtEl>
                                          <p:spTgt spid="1423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142353"/>
                </p:tgtEl>
              </p:cMediaNode>
            </p:video>
            <p:seq concurrent="1" nextAc="seek">
              <p:cTn id="17" restart="whenNotActive" fill="hold" evtFilter="cancelBubble" nodeType="interactiveSeq">
                <p:stCondLst>
                  <p:cond evt="onClick" delay="0">
                    <p:tgtEl>
                      <p:spTgt spid="14235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42353"/>
                                        </p:tgtEl>
                                      </p:cBhvr>
                                    </p:cmd>
                                  </p:childTnLst>
                                </p:cTn>
                              </p:par>
                            </p:childTnLst>
                          </p:cTn>
                        </p:par>
                      </p:childTnLst>
                    </p:cTn>
                  </p:par>
                </p:childTnLst>
              </p:cTn>
              <p:nextCondLst>
                <p:cond evt="onClick" delay="0">
                  <p:tgtEl>
                    <p:spTgt spid="142353"/>
                  </p:tgtEl>
                </p:cond>
              </p:nextCondLst>
            </p:seq>
            <p:video>
              <p:cMediaNode>
                <p:cTn id="22" repeatCount="indefinite" fill="hold" display="0">
                  <p:stCondLst>
                    <p:cond delay="indefinite"/>
                  </p:stCondLst>
                  <p:endCondLst>
                    <p:cond evt="onNext" delay="0">
                      <p:tgtEl>
                        <p:sldTgt/>
                      </p:tgtEl>
                    </p:cond>
                    <p:cond evt="onPrev" delay="0">
                      <p:tgtEl>
                        <p:sldTgt/>
                      </p:tgtEl>
                    </p:cond>
                  </p:endCondLst>
                </p:cTn>
                <p:tgtEl>
                  <p:spTgt spid="142355"/>
                </p:tgtEl>
              </p:cMediaNode>
            </p:video>
            <p:seq concurrent="1" nextAc="seek">
              <p:cTn id="23" restart="whenNotActive" fill="hold" evtFilter="cancelBubble" nodeType="interactiveSeq">
                <p:stCondLst>
                  <p:cond evt="onClick" delay="0">
                    <p:tgtEl>
                      <p:spTgt spid="14235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42355"/>
                                        </p:tgtEl>
                                      </p:cBhvr>
                                    </p:cmd>
                                  </p:childTnLst>
                                </p:cTn>
                              </p:par>
                            </p:childTnLst>
                          </p:cTn>
                        </p:par>
                      </p:childTnLst>
                    </p:cTn>
                  </p:par>
                </p:childTnLst>
              </p:cTn>
              <p:nextCondLst>
                <p:cond evt="onClick" delay="0">
                  <p:tgtEl>
                    <p:spTgt spid="142355"/>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142356"/>
                </p:tgtEl>
              </p:cMediaNode>
            </p:video>
            <p:seq concurrent="1" nextAc="seek">
              <p:cTn id="29" restart="whenNotActive" fill="hold" evtFilter="cancelBubble" nodeType="interactiveSeq">
                <p:stCondLst>
                  <p:cond evt="onClick" delay="0">
                    <p:tgtEl>
                      <p:spTgt spid="142356"/>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42356"/>
                                        </p:tgtEl>
                                      </p:cBhvr>
                                    </p:cmd>
                                  </p:childTnLst>
                                </p:cTn>
                              </p:par>
                            </p:childTnLst>
                          </p:cTn>
                        </p:par>
                      </p:childTnLst>
                    </p:cTn>
                  </p:par>
                </p:childTnLst>
              </p:cTn>
              <p:nextCondLst>
                <p:cond evt="onClick" delay="0">
                  <p:tgtEl>
                    <p:spTgt spid="142356"/>
                  </p:tgtEl>
                </p:cond>
              </p:nextCondLst>
            </p:seq>
            <p:video>
              <p:cMediaNode>
                <p:cTn id="34" repeatCount="indefinite" fill="hold" display="0">
                  <p:stCondLst>
                    <p:cond delay="indefinite"/>
                  </p:stCondLst>
                  <p:endCondLst>
                    <p:cond evt="onNext" delay="0">
                      <p:tgtEl>
                        <p:sldTgt/>
                      </p:tgtEl>
                    </p:cond>
                    <p:cond evt="onPrev" delay="0">
                      <p:tgtEl>
                        <p:sldTgt/>
                      </p:tgtEl>
                    </p:cond>
                  </p:endCondLst>
                </p:cTn>
                <p:tgtEl>
                  <p:spTgt spid="142358"/>
                </p:tgtEl>
              </p:cMediaNode>
            </p:video>
            <p:seq concurrent="1" nextAc="seek">
              <p:cTn id="35" restart="whenNotActive" fill="hold" evtFilter="cancelBubble" nodeType="interactiveSeq">
                <p:stCondLst>
                  <p:cond evt="onClick" delay="0">
                    <p:tgtEl>
                      <p:spTgt spid="142358"/>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42358"/>
                                        </p:tgtEl>
                                      </p:cBhvr>
                                    </p:cmd>
                                  </p:childTnLst>
                                </p:cTn>
                              </p:par>
                            </p:childTnLst>
                          </p:cTn>
                        </p:par>
                      </p:childTnLst>
                    </p:cTn>
                  </p:par>
                </p:childTnLst>
              </p:cTn>
              <p:nextCondLst>
                <p:cond evt="onClick" delay="0">
                  <p:tgtEl>
                    <p:spTgt spid="142358"/>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10"/>
          </p:nvPr>
        </p:nvSpPr>
        <p:spPr/>
        <p:txBody>
          <a:bodyPr/>
          <a:lstStyle/>
          <a:p>
            <a:r>
              <a:rPr lang="en-US"/>
              <a:t>57:020 Fluid Mechanics</a:t>
            </a:r>
          </a:p>
        </p:txBody>
      </p:sp>
      <p:sp>
        <p:nvSpPr>
          <p:cNvPr id="41" name="Slide Number Placeholder 4"/>
          <p:cNvSpPr>
            <a:spLocks noGrp="1"/>
          </p:cNvSpPr>
          <p:nvPr>
            <p:ph type="sldNum" sz="quarter" idx="11"/>
          </p:nvPr>
        </p:nvSpPr>
        <p:spPr/>
        <p:txBody>
          <a:bodyPr/>
          <a:lstStyle/>
          <a:p>
            <a:fld id="{2C4D3F89-8E75-47A4-B199-003AE89AEDB6}" type="slidenum">
              <a:rPr lang="en-US"/>
              <a:pPr/>
              <a:t>38</a:t>
            </a:fld>
            <a:endParaRPr lang="en-US"/>
          </a:p>
        </p:txBody>
      </p:sp>
      <p:sp>
        <p:nvSpPr>
          <p:cNvPr id="143362" name="Rectangle 1026"/>
          <p:cNvSpPr>
            <a:spLocks noGrp="1" noChangeArrowheads="1"/>
          </p:cNvSpPr>
          <p:nvPr>
            <p:ph type="title"/>
          </p:nvPr>
        </p:nvSpPr>
        <p:spPr>
          <a:xfrm>
            <a:off x="685800" y="228600"/>
            <a:ext cx="7772400" cy="685800"/>
          </a:xfrm>
        </p:spPr>
        <p:txBody>
          <a:bodyPr/>
          <a:lstStyle/>
          <a:p>
            <a:r>
              <a:rPr lang="en-US"/>
              <a:t>Numerical methods</a:t>
            </a:r>
          </a:p>
        </p:txBody>
      </p:sp>
      <p:sp>
        <p:nvSpPr>
          <p:cNvPr id="143363" name="Rectangle 1027"/>
          <p:cNvSpPr>
            <a:spLocks noGrp="1" noChangeArrowheads="1"/>
          </p:cNvSpPr>
          <p:nvPr>
            <p:ph type="body" idx="1"/>
          </p:nvPr>
        </p:nvSpPr>
        <p:spPr>
          <a:xfrm>
            <a:off x="304800" y="914400"/>
            <a:ext cx="4495800" cy="5181600"/>
          </a:xfrm>
        </p:spPr>
        <p:txBody>
          <a:bodyPr/>
          <a:lstStyle/>
          <a:p>
            <a:pPr>
              <a:lnSpc>
                <a:spcPct val="80000"/>
              </a:lnSpc>
            </a:pPr>
            <a:r>
              <a:rPr lang="en-US" sz="2000" b="1"/>
              <a:t>Finite difference methods</a:t>
            </a:r>
            <a:r>
              <a:rPr lang="en-US" sz="2000"/>
              <a:t>: using numerical scheme to approximate the exact derivatives in the PDEs</a:t>
            </a:r>
          </a:p>
          <a:p>
            <a:pPr>
              <a:lnSpc>
                <a:spcPct val="80000"/>
              </a:lnSpc>
              <a:buFontTx/>
              <a:buNone/>
            </a:pPr>
            <a:endParaRPr lang="en-US" sz="2000"/>
          </a:p>
          <a:p>
            <a:pPr>
              <a:lnSpc>
                <a:spcPct val="80000"/>
              </a:lnSpc>
              <a:buFontTx/>
              <a:buNone/>
            </a:pPr>
            <a:endParaRPr lang="en-US" sz="2400"/>
          </a:p>
          <a:p>
            <a:pPr>
              <a:lnSpc>
                <a:spcPct val="80000"/>
              </a:lnSpc>
              <a:buFontTx/>
              <a:buNone/>
            </a:pPr>
            <a:endParaRPr lang="en-US" sz="2400"/>
          </a:p>
          <a:p>
            <a:pPr>
              <a:lnSpc>
                <a:spcPct val="80000"/>
              </a:lnSpc>
            </a:pPr>
            <a:endParaRPr lang="en-US" sz="2000" b="1"/>
          </a:p>
          <a:p>
            <a:pPr>
              <a:lnSpc>
                <a:spcPct val="80000"/>
              </a:lnSpc>
            </a:pPr>
            <a:r>
              <a:rPr lang="en-US" sz="2000" b="1"/>
              <a:t>Finite volume methods</a:t>
            </a:r>
          </a:p>
          <a:p>
            <a:pPr>
              <a:lnSpc>
                <a:spcPct val="80000"/>
              </a:lnSpc>
            </a:pPr>
            <a:r>
              <a:rPr lang="en-US" sz="2000" b="1"/>
              <a:t>Grid generation:</a:t>
            </a:r>
            <a:r>
              <a:rPr lang="en-US" sz="2000"/>
              <a:t> conformal mapping, algebraic methods and differential equation methods</a:t>
            </a:r>
          </a:p>
          <a:p>
            <a:pPr>
              <a:lnSpc>
                <a:spcPct val="80000"/>
              </a:lnSpc>
            </a:pPr>
            <a:r>
              <a:rPr lang="en-US" sz="2000" b="1"/>
              <a:t>Grid types</a:t>
            </a:r>
            <a:r>
              <a:rPr lang="en-US" sz="2000"/>
              <a:t>: structured, unstructured</a:t>
            </a:r>
          </a:p>
          <a:p>
            <a:pPr>
              <a:lnSpc>
                <a:spcPct val="80000"/>
              </a:lnSpc>
            </a:pPr>
            <a:r>
              <a:rPr lang="en-US" sz="2000" b="1"/>
              <a:t>Solvers</a:t>
            </a:r>
            <a:r>
              <a:rPr lang="en-US" sz="2000"/>
              <a:t>: </a:t>
            </a:r>
            <a:r>
              <a:rPr lang="en-US" sz="2000">
                <a:solidFill>
                  <a:srgbClr val="FF3300"/>
                </a:solidFill>
              </a:rPr>
              <a:t>direct methods</a:t>
            </a:r>
            <a:r>
              <a:rPr lang="en-US" sz="2000"/>
              <a:t> (Cramer’s rule, Gauss elimination, LU decomposition) and </a:t>
            </a:r>
            <a:r>
              <a:rPr lang="en-US" sz="2000">
                <a:solidFill>
                  <a:srgbClr val="FF3300"/>
                </a:solidFill>
              </a:rPr>
              <a:t>iterative methods</a:t>
            </a:r>
            <a:r>
              <a:rPr lang="en-US" sz="2000"/>
              <a:t> (Jacobi, Gauss-Seidel, SOR) </a:t>
            </a:r>
          </a:p>
        </p:txBody>
      </p:sp>
      <p:pic>
        <p:nvPicPr>
          <p:cNvPr id="143364" name="Picture 1028" descr="p3"/>
          <p:cNvPicPr>
            <a:picLocks noChangeAspect="1" noChangeArrowheads="1"/>
          </p:cNvPicPr>
          <p:nvPr/>
        </p:nvPicPr>
        <p:blipFill>
          <a:blip r:embed="rId3"/>
          <a:srcRect/>
          <a:stretch>
            <a:fillRect/>
          </a:stretch>
        </p:blipFill>
        <p:spPr bwMode="auto">
          <a:xfrm>
            <a:off x="5181600" y="3505200"/>
            <a:ext cx="2819400" cy="2792413"/>
          </a:xfrm>
          <a:prstGeom prst="rect">
            <a:avLst/>
          </a:prstGeom>
          <a:noFill/>
        </p:spPr>
      </p:pic>
      <p:sp>
        <p:nvSpPr>
          <p:cNvPr id="143365" name="Text Box 1029"/>
          <p:cNvSpPr txBox="1">
            <a:spLocks noChangeArrowheads="1"/>
          </p:cNvSpPr>
          <p:nvPr/>
        </p:nvSpPr>
        <p:spPr bwMode="auto">
          <a:xfrm>
            <a:off x="5241925" y="6172200"/>
            <a:ext cx="3216275" cy="304800"/>
          </a:xfrm>
          <a:prstGeom prst="rect">
            <a:avLst/>
          </a:prstGeom>
          <a:noFill/>
          <a:ln w="9525">
            <a:noFill/>
            <a:miter lim="800000"/>
            <a:headEnd/>
            <a:tailEnd/>
          </a:ln>
          <a:effectLst/>
        </p:spPr>
        <p:txBody>
          <a:bodyPr>
            <a:spAutoFit/>
          </a:bodyPr>
          <a:lstStyle/>
          <a:p>
            <a:pPr algn="l"/>
            <a:r>
              <a:rPr lang="en-US" sz="1400" b="1"/>
              <a:t>Slice of 3D mesh of a fighter aircraft</a:t>
            </a:r>
          </a:p>
        </p:txBody>
      </p:sp>
      <p:sp>
        <p:nvSpPr>
          <p:cNvPr id="143366" name="Line 1030"/>
          <p:cNvSpPr>
            <a:spLocks noChangeShapeType="1"/>
          </p:cNvSpPr>
          <p:nvPr/>
        </p:nvSpPr>
        <p:spPr bwMode="auto">
          <a:xfrm>
            <a:off x="5257800" y="3006725"/>
            <a:ext cx="3124200" cy="0"/>
          </a:xfrm>
          <a:prstGeom prst="line">
            <a:avLst/>
          </a:prstGeom>
          <a:noFill/>
          <a:ln w="12700" cap="sq">
            <a:solidFill>
              <a:schemeClr val="tx1"/>
            </a:solidFill>
            <a:round/>
            <a:headEnd type="none" w="sm" len="sm"/>
            <a:tailEnd type="stealth" w="med" len="lg"/>
          </a:ln>
          <a:effectLst/>
        </p:spPr>
        <p:txBody>
          <a:bodyPr wrap="none"/>
          <a:lstStyle/>
          <a:p>
            <a:endParaRPr lang="en-US"/>
          </a:p>
        </p:txBody>
      </p:sp>
      <p:sp>
        <p:nvSpPr>
          <p:cNvPr id="143367" name="Line 1031"/>
          <p:cNvSpPr>
            <a:spLocks noChangeShapeType="1"/>
          </p:cNvSpPr>
          <p:nvPr/>
        </p:nvSpPr>
        <p:spPr bwMode="auto">
          <a:xfrm>
            <a:off x="5257800" y="1406525"/>
            <a:ext cx="26670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68" name="Line 1032"/>
          <p:cNvSpPr>
            <a:spLocks noChangeShapeType="1"/>
          </p:cNvSpPr>
          <p:nvPr/>
        </p:nvSpPr>
        <p:spPr bwMode="auto">
          <a:xfrm>
            <a:off x="5257800" y="2092325"/>
            <a:ext cx="26670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69" name="Line 1033"/>
          <p:cNvSpPr>
            <a:spLocks noChangeShapeType="1"/>
          </p:cNvSpPr>
          <p:nvPr/>
        </p:nvSpPr>
        <p:spPr bwMode="auto">
          <a:xfrm>
            <a:off x="5257800" y="2397125"/>
            <a:ext cx="26670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0" name="Line 1034"/>
          <p:cNvSpPr>
            <a:spLocks noChangeShapeType="1"/>
          </p:cNvSpPr>
          <p:nvPr/>
        </p:nvSpPr>
        <p:spPr bwMode="auto">
          <a:xfrm>
            <a:off x="5257800" y="2701925"/>
            <a:ext cx="26670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1" name="Line 1035"/>
          <p:cNvSpPr>
            <a:spLocks noChangeShapeType="1"/>
          </p:cNvSpPr>
          <p:nvPr/>
        </p:nvSpPr>
        <p:spPr bwMode="auto">
          <a:xfrm>
            <a:off x="5257800" y="1787525"/>
            <a:ext cx="26670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2" name="Line 1036"/>
          <p:cNvSpPr>
            <a:spLocks noChangeShapeType="1"/>
          </p:cNvSpPr>
          <p:nvPr/>
        </p:nvSpPr>
        <p:spPr bwMode="auto">
          <a:xfrm>
            <a:off x="5638800" y="1406525"/>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3" name="Line 1037"/>
          <p:cNvSpPr>
            <a:spLocks noChangeShapeType="1"/>
          </p:cNvSpPr>
          <p:nvPr/>
        </p:nvSpPr>
        <p:spPr bwMode="auto">
          <a:xfrm>
            <a:off x="6019800" y="1406525"/>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4" name="Line 1038"/>
          <p:cNvSpPr>
            <a:spLocks noChangeShapeType="1"/>
          </p:cNvSpPr>
          <p:nvPr/>
        </p:nvSpPr>
        <p:spPr bwMode="auto">
          <a:xfrm>
            <a:off x="6400800" y="1406525"/>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5" name="Line 1039"/>
          <p:cNvSpPr>
            <a:spLocks noChangeShapeType="1"/>
          </p:cNvSpPr>
          <p:nvPr/>
        </p:nvSpPr>
        <p:spPr bwMode="auto">
          <a:xfrm>
            <a:off x="7162800" y="1406525"/>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6" name="Line 1040"/>
          <p:cNvSpPr>
            <a:spLocks noChangeShapeType="1"/>
          </p:cNvSpPr>
          <p:nvPr/>
        </p:nvSpPr>
        <p:spPr bwMode="auto">
          <a:xfrm>
            <a:off x="7543800" y="1406525"/>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7" name="Line 1041"/>
          <p:cNvSpPr>
            <a:spLocks noChangeShapeType="1"/>
          </p:cNvSpPr>
          <p:nvPr/>
        </p:nvSpPr>
        <p:spPr bwMode="auto">
          <a:xfrm>
            <a:off x="6781800" y="1406525"/>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43378" name="Text Box 1042"/>
          <p:cNvSpPr txBox="1">
            <a:spLocks noChangeArrowheads="1"/>
          </p:cNvSpPr>
          <p:nvPr/>
        </p:nvSpPr>
        <p:spPr bwMode="auto">
          <a:xfrm>
            <a:off x="4997450" y="2854325"/>
            <a:ext cx="336550" cy="457200"/>
          </a:xfrm>
          <a:prstGeom prst="rect">
            <a:avLst/>
          </a:prstGeom>
          <a:noFill/>
          <a:ln w="12700" cap="sq">
            <a:noFill/>
            <a:miter lim="800000"/>
            <a:headEnd type="none" w="sm" len="sm"/>
            <a:tailEnd type="none" w="sm" len="sm"/>
          </a:ln>
          <a:effectLst/>
        </p:spPr>
        <p:txBody>
          <a:bodyPr wrap="none">
            <a:spAutoFit/>
          </a:bodyPr>
          <a:lstStyle/>
          <a:p>
            <a:pPr algn="l"/>
            <a:r>
              <a:rPr lang="en-US"/>
              <a:t>o</a:t>
            </a:r>
          </a:p>
        </p:txBody>
      </p:sp>
      <p:sp>
        <p:nvSpPr>
          <p:cNvPr id="143379" name="Text Box 1043"/>
          <p:cNvSpPr txBox="1">
            <a:spLocks noChangeArrowheads="1"/>
          </p:cNvSpPr>
          <p:nvPr/>
        </p:nvSpPr>
        <p:spPr bwMode="auto">
          <a:xfrm>
            <a:off x="8289925" y="2971800"/>
            <a:ext cx="319088" cy="457200"/>
          </a:xfrm>
          <a:prstGeom prst="rect">
            <a:avLst/>
          </a:prstGeom>
          <a:noFill/>
          <a:ln w="12700" cap="sq">
            <a:noFill/>
            <a:miter lim="800000"/>
            <a:headEnd type="none" w="sm" len="sm"/>
            <a:tailEnd type="none" w="sm" len="sm"/>
          </a:ln>
          <a:effectLst/>
        </p:spPr>
        <p:txBody>
          <a:bodyPr wrap="none">
            <a:spAutoFit/>
          </a:bodyPr>
          <a:lstStyle/>
          <a:p>
            <a:pPr algn="l"/>
            <a:r>
              <a:rPr lang="en-US" i="1"/>
              <a:t>x</a:t>
            </a:r>
          </a:p>
        </p:txBody>
      </p:sp>
      <p:sp>
        <p:nvSpPr>
          <p:cNvPr id="143380" name="Text Box 1044"/>
          <p:cNvSpPr txBox="1">
            <a:spLocks noChangeArrowheads="1"/>
          </p:cNvSpPr>
          <p:nvPr/>
        </p:nvSpPr>
        <p:spPr bwMode="auto">
          <a:xfrm>
            <a:off x="5318125" y="762000"/>
            <a:ext cx="319088" cy="457200"/>
          </a:xfrm>
          <a:prstGeom prst="rect">
            <a:avLst/>
          </a:prstGeom>
          <a:noFill/>
          <a:ln w="12700" cap="sq">
            <a:noFill/>
            <a:miter lim="800000"/>
            <a:headEnd type="none" w="sm" len="sm"/>
            <a:tailEnd type="none" w="sm" len="sm"/>
          </a:ln>
          <a:effectLst/>
        </p:spPr>
        <p:txBody>
          <a:bodyPr wrap="none">
            <a:spAutoFit/>
          </a:bodyPr>
          <a:lstStyle/>
          <a:p>
            <a:pPr algn="l"/>
            <a:r>
              <a:rPr lang="en-US" i="1"/>
              <a:t>y</a:t>
            </a:r>
          </a:p>
        </p:txBody>
      </p:sp>
      <p:sp>
        <p:nvSpPr>
          <p:cNvPr id="143381" name="Oval 1045"/>
          <p:cNvSpPr>
            <a:spLocks noChangeArrowheads="1"/>
          </p:cNvSpPr>
          <p:nvPr/>
        </p:nvSpPr>
        <p:spPr bwMode="auto">
          <a:xfrm>
            <a:off x="6705600" y="2016125"/>
            <a:ext cx="152400" cy="152400"/>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143382" name="Oval 1046"/>
          <p:cNvSpPr>
            <a:spLocks noChangeArrowheads="1"/>
          </p:cNvSpPr>
          <p:nvPr/>
        </p:nvSpPr>
        <p:spPr bwMode="auto">
          <a:xfrm>
            <a:off x="6324600" y="2016125"/>
            <a:ext cx="152400" cy="152400"/>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143383" name="Oval 1047"/>
          <p:cNvSpPr>
            <a:spLocks noChangeArrowheads="1"/>
          </p:cNvSpPr>
          <p:nvPr/>
        </p:nvSpPr>
        <p:spPr bwMode="auto">
          <a:xfrm>
            <a:off x="6705600" y="2320925"/>
            <a:ext cx="152400" cy="152400"/>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143384" name="Oval 1048"/>
          <p:cNvSpPr>
            <a:spLocks noChangeArrowheads="1"/>
          </p:cNvSpPr>
          <p:nvPr/>
        </p:nvSpPr>
        <p:spPr bwMode="auto">
          <a:xfrm>
            <a:off x="7086600" y="2016125"/>
            <a:ext cx="152400" cy="152400"/>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143385" name="Oval 1049"/>
          <p:cNvSpPr>
            <a:spLocks noChangeArrowheads="1"/>
          </p:cNvSpPr>
          <p:nvPr/>
        </p:nvSpPr>
        <p:spPr bwMode="auto">
          <a:xfrm>
            <a:off x="6705600" y="1711325"/>
            <a:ext cx="152400" cy="152400"/>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143386" name="Text Box 1050"/>
          <p:cNvSpPr txBox="1">
            <a:spLocks noChangeArrowheads="1"/>
          </p:cNvSpPr>
          <p:nvPr/>
        </p:nvSpPr>
        <p:spPr bwMode="auto">
          <a:xfrm>
            <a:off x="6665913" y="2979738"/>
            <a:ext cx="254000" cy="396875"/>
          </a:xfrm>
          <a:prstGeom prst="rect">
            <a:avLst/>
          </a:prstGeom>
          <a:noFill/>
          <a:ln w="12700" cap="sq">
            <a:noFill/>
            <a:miter lim="800000"/>
            <a:headEnd type="none" w="sm" len="sm"/>
            <a:tailEnd type="none" w="sm" len="sm"/>
          </a:ln>
          <a:effectLst/>
        </p:spPr>
        <p:txBody>
          <a:bodyPr wrap="none">
            <a:spAutoFit/>
          </a:bodyPr>
          <a:lstStyle/>
          <a:p>
            <a:pPr algn="l"/>
            <a:r>
              <a:rPr lang="en-US" sz="2000"/>
              <a:t>i</a:t>
            </a:r>
          </a:p>
        </p:txBody>
      </p:sp>
      <p:sp>
        <p:nvSpPr>
          <p:cNvPr id="143387" name="Text Box 1051"/>
          <p:cNvSpPr txBox="1">
            <a:spLocks noChangeArrowheads="1"/>
          </p:cNvSpPr>
          <p:nvPr/>
        </p:nvSpPr>
        <p:spPr bwMode="auto">
          <a:xfrm>
            <a:off x="6918325" y="2979738"/>
            <a:ext cx="523875" cy="396875"/>
          </a:xfrm>
          <a:prstGeom prst="rect">
            <a:avLst/>
          </a:prstGeom>
          <a:noFill/>
          <a:ln w="12700" cap="sq">
            <a:noFill/>
            <a:miter lim="800000"/>
            <a:headEnd type="none" w="sm" len="sm"/>
            <a:tailEnd type="none" w="sm" len="sm"/>
          </a:ln>
          <a:effectLst/>
        </p:spPr>
        <p:txBody>
          <a:bodyPr wrap="none">
            <a:spAutoFit/>
          </a:bodyPr>
          <a:lstStyle/>
          <a:p>
            <a:pPr algn="l"/>
            <a:r>
              <a:rPr lang="en-US" sz="2000"/>
              <a:t>i+1</a:t>
            </a:r>
          </a:p>
        </p:txBody>
      </p:sp>
      <p:sp>
        <p:nvSpPr>
          <p:cNvPr id="143388" name="Text Box 1052"/>
          <p:cNvSpPr txBox="1">
            <a:spLocks noChangeArrowheads="1"/>
          </p:cNvSpPr>
          <p:nvPr/>
        </p:nvSpPr>
        <p:spPr bwMode="auto">
          <a:xfrm>
            <a:off x="6172200" y="2990850"/>
            <a:ext cx="465138" cy="396875"/>
          </a:xfrm>
          <a:prstGeom prst="rect">
            <a:avLst/>
          </a:prstGeom>
          <a:noFill/>
          <a:ln w="12700" cap="sq">
            <a:noFill/>
            <a:miter lim="800000"/>
            <a:headEnd type="none" w="sm" len="sm"/>
            <a:tailEnd type="none" w="sm" len="sm"/>
          </a:ln>
          <a:effectLst/>
        </p:spPr>
        <p:txBody>
          <a:bodyPr wrap="none">
            <a:spAutoFit/>
          </a:bodyPr>
          <a:lstStyle/>
          <a:p>
            <a:pPr algn="l"/>
            <a:r>
              <a:rPr lang="en-US" sz="2000"/>
              <a:t>i-1</a:t>
            </a:r>
          </a:p>
        </p:txBody>
      </p:sp>
      <p:sp>
        <p:nvSpPr>
          <p:cNvPr id="143389" name="Text Box 1053"/>
          <p:cNvSpPr txBox="1">
            <a:spLocks noChangeArrowheads="1"/>
          </p:cNvSpPr>
          <p:nvPr/>
        </p:nvSpPr>
        <p:spPr bwMode="auto">
          <a:xfrm>
            <a:off x="4800600" y="1558925"/>
            <a:ext cx="523875" cy="396875"/>
          </a:xfrm>
          <a:prstGeom prst="rect">
            <a:avLst/>
          </a:prstGeom>
          <a:noFill/>
          <a:ln w="12700" cap="sq">
            <a:noFill/>
            <a:miter lim="800000"/>
            <a:headEnd type="none" w="sm" len="sm"/>
            <a:tailEnd type="none" w="sm" len="sm"/>
          </a:ln>
          <a:effectLst/>
        </p:spPr>
        <p:txBody>
          <a:bodyPr wrap="none">
            <a:spAutoFit/>
          </a:bodyPr>
          <a:lstStyle/>
          <a:p>
            <a:pPr algn="l"/>
            <a:r>
              <a:rPr lang="en-US" sz="2000"/>
              <a:t>j+1</a:t>
            </a:r>
          </a:p>
        </p:txBody>
      </p:sp>
      <p:sp>
        <p:nvSpPr>
          <p:cNvPr id="143390" name="Text Box 1054"/>
          <p:cNvSpPr txBox="1">
            <a:spLocks noChangeArrowheads="1"/>
          </p:cNvSpPr>
          <p:nvPr/>
        </p:nvSpPr>
        <p:spPr bwMode="auto">
          <a:xfrm>
            <a:off x="4927600" y="1863725"/>
            <a:ext cx="254000" cy="396875"/>
          </a:xfrm>
          <a:prstGeom prst="rect">
            <a:avLst/>
          </a:prstGeom>
          <a:noFill/>
          <a:ln w="12700" cap="sq">
            <a:noFill/>
            <a:miter lim="800000"/>
            <a:headEnd type="none" w="sm" len="sm"/>
            <a:tailEnd type="none" w="sm" len="sm"/>
          </a:ln>
          <a:effectLst/>
        </p:spPr>
        <p:txBody>
          <a:bodyPr wrap="none">
            <a:spAutoFit/>
          </a:bodyPr>
          <a:lstStyle/>
          <a:p>
            <a:pPr algn="l"/>
            <a:r>
              <a:rPr lang="en-US" sz="2000"/>
              <a:t>j</a:t>
            </a:r>
          </a:p>
        </p:txBody>
      </p:sp>
      <p:sp>
        <p:nvSpPr>
          <p:cNvPr id="143391" name="Text Box 1055"/>
          <p:cNvSpPr txBox="1">
            <a:spLocks noChangeArrowheads="1"/>
          </p:cNvSpPr>
          <p:nvPr/>
        </p:nvSpPr>
        <p:spPr bwMode="auto">
          <a:xfrm>
            <a:off x="4800600" y="2168525"/>
            <a:ext cx="465138" cy="396875"/>
          </a:xfrm>
          <a:prstGeom prst="rect">
            <a:avLst/>
          </a:prstGeom>
          <a:noFill/>
          <a:ln w="12700" cap="sq">
            <a:noFill/>
            <a:miter lim="800000"/>
            <a:headEnd type="none" w="sm" len="sm"/>
            <a:tailEnd type="none" w="sm" len="sm"/>
          </a:ln>
          <a:effectLst/>
        </p:spPr>
        <p:txBody>
          <a:bodyPr wrap="none">
            <a:spAutoFit/>
          </a:bodyPr>
          <a:lstStyle/>
          <a:p>
            <a:pPr algn="l"/>
            <a:r>
              <a:rPr lang="en-US" sz="2000"/>
              <a:t>j-1</a:t>
            </a:r>
          </a:p>
        </p:txBody>
      </p:sp>
      <p:sp>
        <p:nvSpPr>
          <p:cNvPr id="143392" name="Text Box 1056"/>
          <p:cNvSpPr txBox="1">
            <a:spLocks noChangeArrowheads="1"/>
          </p:cNvSpPr>
          <p:nvPr/>
        </p:nvSpPr>
        <p:spPr bwMode="auto">
          <a:xfrm>
            <a:off x="7705725" y="2990850"/>
            <a:ext cx="690563" cy="396875"/>
          </a:xfrm>
          <a:prstGeom prst="rect">
            <a:avLst/>
          </a:prstGeom>
          <a:noFill/>
          <a:ln w="12700" cap="sq">
            <a:noFill/>
            <a:miter lim="800000"/>
            <a:headEnd type="none" w="sm" len="sm"/>
            <a:tailEnd type="none" w="sm" len="sm"/>
          </a:ln>
          <a:effectLst/>
        </p:spPr>
        <p:txBody>
          <a:bodyPr wrap="none">
            <a:spAutoFit/>
          </a:bodyPr>
          <a:lstStyle/>
          <a:p>
            <a:pPr algn="l"/>
            <a:r>
              <a:rPr lang="en-US" sz="2000"/>
              <a:t>imax</a:t>
            </a:r>
          </a:p>
        </p:txBody>
      </p:sp>
      <p:sp>
        <p:nvSpPr>
          <p:cNvPr id="143393" name="Text Box 1057"/>
          <p:cNvSpPr txBox="1">
            <a:spLocks noChangeArrowheads="1"/>
          </p:cNvSpPr>
          <p:nvPr/>
        </p:nvSpPr>
        <p:spPr bwMode="auto">
          <a:xfrm>
            <a:off x="4643438" y="1177925"/>
            <a:ext cx="690562" cy="396875"/>
          </a:xfrm>
          <a:prstGeom prst="rect">
            <a:avLst/>
          </a:prstGeom>
          <a:noFill/>
          <a:ln w="12700" cap="sq">
            <a:noFill/>
            <a:miter lim="800000"/>
            <a:headEnd type="none" w="sm" len="sm"/>
            <a:tailEnd type="none" w="sm" len="sm"/>
          </a:ln>
          <a:effectLst/>
        </p:spPr>
        <p:txBody>
          <a:bodyPr wrap="none">
            <a:spAutoFit/>
          </a:bodyPr>
          <a:lstStyle/>
          <a:p>
            <a:pPr algn="l"/>
            <a:r>
              <a:rPr lang="en-US" sz="2000"/>
              <a:t>jmax</a:t>
            </a:r>
          </a:p>
        </p:txBody>
      </p:sp>
      <p:graphicFrame>
        <p:nvGraphicFramePr>
          <p:cNvPr id="188416" name="Object 1024"/>
          <p:cNvGraphicFramePr>
            <a:graphicFrameLocks noChangeAspect="1"/>
          </p:cNvGraphicFramePr>
          <p:nvPr/>
        </p:nvGraphicFramePr>
        <p:xfrm>
          <a:off x="6858000" y="1104900"/>
          <a:ext cx="304800" cy="250825"/>
        </p:xfrm>
        <a:graphic>
          <a:graphicData uri="http://schemas.openxmlformats.org/presentationml/2006/ole">
            <p:oleObj spid="_x0000_s188416" name="Equation" r:id="rId4" imgW="215640" imgH="177480" progId="">
              <p:embed/>
            </p:oleObj>
          </a:graphicData>
        </a:graphic>
      </p:graphicFrame>
      <p:graphicFrame>
        <p:nvGraphicFramePr>
          <p:cNvPr id="188417" name="Object 1025"/>
          <p:cNvGraphicFramePr>
            <a:graphicFrameLocks noChangeAspect="1"/>
          </p:cNvGraphicFramePr>
          <p:nvPr/>
        </p:nvGraphicFramePr>
        <p:xfrm>
          <a:off x="8001000" y="2128838"/>
          <a:ext cx="304800" cy="287337"/>
        </p:xfrm>
        <a:graphic>
          <a:graphicData uri="http://schemas.openxmlformats.org/presentationml/2006/ole">
            <p:oleObj spid="_x0000_s188417" name="Equation" r:id="rId5" imgW="215640" imgH="203040" progId="">
              <p:embed/>
            </p:oleObj>
          </a:graphicData>
        </a:graphic>
      </p:graphicFrame>
      <p:sp>
        <p:nvSpPr>
          <p:cNvPr id="143396" name="Line 1060"/>
          <p:cNvSpPr>
            <a:spLocks noChangeShapeType="1"/>
          </p:cNvSpPr>
          <p:nvPr/>
        </p:nvSpPr>
        <p:spPr bwMode="auto">
          <a:xfrm flipV="1">
            <a:off x="5257800" y="914400"/>
            <a:ext cx="0" cy="2057400"/>
          </a:xfrm>
          <a:prstGeom prst="line">
            <a:avLst/>
          </a:prstGeom>
          <a:noFill/>
          <a:ln w="19050" cap="sq">
            <a:solidFill>
              <a:schemeClr val="tx1"/>
            </a:solidFill>
            <a:round/>
            <a:headEnd type="none" w="sm" len="sm"/>
            <a:tailEnd type="stealth" w="med" len="lg"/>
          </a:ln>
          <a:effectLst/>
        </p:spPr>
        <p:txBody>
          <a:bodyPr wrap="none"/>
          <a:lstStyle/>
          <a:p>
            <a:endParaRPr lang="en-US"/>
          </a:p>
        </p:txBody>
      </p:sp>
      <p:sp>
        <p:nvSpPr>
          <p:cNvPr id="143397" name="Line 1061"/>
          <p:cNvSpPr>
            <a:spLocks noChangeShapeType="1"/>
          </p:cNvSpPr>
          <p:nvPr/>
        </p:nvSpPr>
        <p:spPr bwMode="auto">
          <a:xfrm>
            <a:off x="7924800" y="1371600"/>
            <a:ext cx="0" cy="1600200"/>
          </a:xfrm>
          <a:prstGeom prst="line">
            <a:avLst/>
          </a:prstGeom>
          <a:noFill/>
          <a:ln w="12700" cap="sq">
            <a:solidFill>
              <a:schemeClr val="tx1"/>
            </a:solidFill>
            <a:round/>
            <a:headEnd type="none" w="sm" len="sm"/>
            <a:tailEnd type="none" w="sm" len="sm"/>
          </a:ln>
          <a:effectLst/>
        </p:spPr>
        <p:txBody>
          <a:bodyPr wrap="none"/>
          <a:lstStyle/>
          <a:p>
            <a:endParaRPr lang="en-US"/>
          </a:p>
        </p:txBody>
      </p:sp>
      <p:graphicFrame>
        <p:nvGraphicFramePr>
          <p:cNvPr id="188418" name="Object 1026"/>
          <p:cNvGraphicFramePr>
            <a:graphicFrameLocks noChangeAspect="1"/>
          </p:cNvGraphicFramePr>
          <p:nvPr/>
        </p:nvGraphicFramePr>
        <p:xfrm>
          <a:off x="1219200" y="1773238"/>
          <a:ext cx="2286000" cy="588962"/>
        </p:xfrm>
        <a:graphic>
          <a:graphicData uri="http://schemas.openxmlformats.org/presentationml/2006/ole">
            <p:oleObj spid="_x0000_s188418" name="Equation" r:id="rId6" imgW="1346040" imgH="419040" progId="">
              <p:embed/>
            </p:oleObj>
          </a:graphicData>
        </a:graphic>
      </p:graphicFrame>
      <p:graphicFrame>
        <p:nvGraphicFramePr>
          <p:cNvPr id="188419" name="Object 1027"/>
          <p:cNvGraphicFramePr>
            <a:graphicFrameLocks noChangeAspect="1"/>
          </p:cNvGraphicFramePr>
          <p:nvPr/>
        </p:nvGraphicFramePr>
        <p:xfrm>
          <a:off x="1219200" y="2409825"/>
          <a:ext cx="2286000" cy="561975"/>
        </p:xfrm>
        <a:graphic>
          <a:graphicData uri="http://schemas.openxmlformats.org/presentationml/2006/ole">
            <p:oleObj spid="_x0000_s188419" name="Equation" r:id="rId7" imgW="1409400" imgH="444240"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3"/>
          <p:cNvSpPr>
            <a:spLocks noGrp="1"/>
          </p:cNvSpPr>
          <p:nvPr>
            <p:ph type="ftr" sz="quarter" idx="10"/>
          </p:nvPr>
        </p:nvSpPr>
        <p:spPr/>
        <p:txBody>
          <a:bodyPr/>
          <a:lstStyle/>
          <a:p>
            <a:r>
              <a:rPr lang="en-US"/>
              <a:t>57:020 Fluid Mechanics</a:t>
            </a:r>
          </a:p>
        </p:txBody>
      </p:sp>
      <p:sp>
        <p:nvSpPr>
          <p:cNvPr id="64" name="Slide Number Placeholder 4"/>
          <p:cNvSpPr>
            <a:spLocks noGrp="1"/>
          </p:cNvSpPr>
          <p:nvPr>
            <p:ph type="sldNum" sz="quarter" idx="11"/>
          </p:nvPr>
        </p:nvSpPr>
        <p:spPr/>
        <p:txBody>
          <a:bodyPr/>
          <a:lstStyle/>
          <a:p>
            <a:fld id="{7F252A39-26CE-4BC3-8E06-2D9CA5070268}" type="slidenum">
              <a:rPr lang="en-US"/>
              <a:pPr/>
              <a:t>39</a:t>
            </a:fld>
            <a:endParaRPr lang="en-US"/>
          </a:p>
        </p:txBody>
      </p:sp>
      <p:sp>
        <p:nvSpPr>
          <p:cNvPr id="169986" name="Rectangle 2"/>
          <p:cNvSpPr>
            <a:spLocks noGrp="1" noChangeArrowheads="1"/>
          </p:cNvSpPr>
          <p:nvPr>
            <p:ph type="title"/>
          </p:nvPr>
        </p:nvSpPr>
        <p:spPr>
          <a:xfrm>
            <a:off x="685800" y="0"/>
            <a:ext cx="7772400" cy="692150"/>
          </a:xfrm>
        </p:spPr>
        <p:txBody>
          <a:bodyPr/>
          <a:lstStyle/>
          <a:p>
            <a:r>
              <a:rPr lang="en-US"/>
              <a:t>CFD process</a:t>
            </a:r>
          </a:p>
        </p:txBody>
      </p:sp>
      <p:grpSp>
        <p:nvGrpSpPr>
          <p:cNvPr id="170107" name="Group 123"/>
          <p:cNvGrpSpPr>
            <a:grpSpLocks/>
          </p:cNvGrpSpPr>
          <p:nvPr/>
        </p:nvGrpSpPr>
        <p:grpSpPr bwMode="auto">
          <a:xfrm>
            <a:off x="1219200" y="838200"/>
            <a:ext cx="6934200" cy="5486400"/>
            <a:chOff x="756" y="2700"/>
            <a:chExt cx="10440" cy="8280"/>
          </a:xfrm>
        </p:grpSpPr>
        <p:grpSp>
          <p:nvGrpSpPr>
            <p:cNvPr id="170108" name="Group 124"/>
            <p:cNvGrpSpPr>
              <a:grpSpLocks/>
            </p:cNvGrpSpPr>
            <p:nvPr/>
          </p:nvGrpSpPr>
          <p:grpSpPr bwMode="auto">
            <a:xfrm>
              <a:off x="756" y="2700"/>
              <a:ext cx="10440" cy="8280"/>
              <a:chOff x="756" y="2700"/>
              <a:chExt cx="10440" cy="8280"/>
            </a:xfrm>
          </p:grpSpPr>
          <p:sp>
            <p:nvSpPr>
              <p:cNvPr id="170109" name="Text Box 125"/>
              <p:cNvSpPr txBox="1">
                <a:spLocks noChangeArrowheads="1"/>
              </p:cNvSpPr>
              <p:nvPr/>
            </p:nvSpPr>
            <p:spPr bwMode="auto">
              <a:xfrm>
                <a:off x="2556" y="756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Viscous Model</a:t>
                </a:r>
                <a:endParaRPr lang="en-US"/>
              </a:p>
            </p:txBody>
          </p:sp>
          <p:sp>
            <p:nvSpPr>
              <p:cNvPr id="170110" name="Text Box 126"/>
              <p:cNvSpPr txBox="1">
                <a:spLocks noChangeArrowheads="1"/>
              </p:cNvSpPr>
              <p:nvPr/>
            </p:nvSpPr>
            <p:spPr bwMode="auto">
              <a:xfrm>
                <a:off x="2556" y="882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Boundary Conditions</a:t>
                </a:r>
                <a:endParaRPr lang="en-US"/>
              </a:p>
            </p:txBody>
          </p:sp>
          <p:sp>
            <p:nvSpPr>
              <p:cNvPr id="170111" name="Text Box 127"/>
              <p:cNvSpPr txBox="1">
                <a:spLocks noChangeArrowheads="1"/>
              </p:cNvSpPr>
              <p:nvPr/>
            </p:nvSpPr>
            <p:spPr bwMode="auto">
              <a:xfrm>
                <a:off x="2556" y="1008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Initial Conditions</a:t>
                </a:r>
                <a:endParaRPr lang="en-US"/>
              </a:p>
            </p:txBody>
          </p:sp>
          <p:sp>
            <p:nvSpPr>
              <p:cNvPr id="170112" name="Text Box 12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Convergent Limit</a:t>
                </a:r>
                <a:endParaRPr lang="en-US"/>
              </a:p>
            </p:txBody>
          </p:sp>
          <p:sp>
            <p:nvSpPr>
              <p:cNvPr id="170113" name="Text Box 129"/>
              <p:cNvSpPr txBox="1">
                <a:spLocks noChangeArrowheads="1"/>
              </p:cNvSpPr>
              <p:nvPr/>
            </p:nvSpPr>
            <p:spPr bwMode="auto">
              <a:xfrm>
                <a:off x="9756" y="378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Contours</a:t>
                </a:r>
                <a:endParaRPr lang="en-US"/>
              </a:p>
            </p:txBody>
          </p:sp>
          <p:sp>
            <p:nvSpPr>
              <p:cNvPr id="170114" name="Text Box 13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Precisions</a:t>
                </a:r>
              </a:p>
              <a:p>
                <a:pPr algn="ctr"/>
                <a:r>
                  <a:rPr lang="en-US" altLang="zh-CN" sz="1000">
                    <a:ea typeface="SimSun" pitchFamily="2" charset="-122"/>
                  </a:rPr>
                  <a:t>(single/</a:t>
                </a:r>
              </a:p>
              <a:p>
                <a:pPr algn="ctr"/>
                <a:r>
                  <a:rPr lang="en-US" altLang="zh-CN" sz="1000">
                    <a:ea typeface="SimSun" pitchFamily="2" charset="-122"/>
                  </a:rPr>
                  <a:t>double)</a:t>
                </a:r>
                <a:endParaRPr lang="en-US"/>
              </a:p>
            </p:txBody>
          </p:sp>
          <p:sp>
            <p:nvSpPr>
              <p:cNvPr id="170115" name="Text Box 13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Numerical Scheme</a:t>
                </a:r>
                <a:endParaRPr lang="en-US"/>
              </a:p>
            </p:txBody>
          </p:sp>
          <p:sp>
            <p:nvSpPr>
              <p:cNvPr id="170116" name="Text Box 132"/>
              <p:cNvSpPr txBox="1">
                <a:spLocks noChangeArrowheads="1"/>
              </p:cNvSpPr>
              <p:nvPr/>
            </p:nvSpPr>
            <p:spPr bwMode="auto">
              <a:xfrm>
                <a:off x="9756" y="504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Vectors</a:t>
                </a:r>
                <a:endParaRPr lang="en-US"/>
              </a:p>
            </p:txBody>
          </p:sp>
          <p:sp>
            <p:nvSpPr>
              <p:cNvPr id="170117" name="Text Box 133"/>
              <p:cNvSpPr txBox="1">
                <a:spLocks noChangeArrowheads="1"/>
              </p:cNvSpPr>
              <p:nvPr/>
            </p:nvSpPr>
            <p:spPr bwMode="auto">
              <a:xfrm>
                <a:off x="9756" y="630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Streamlines</a:t>
                </a:r>
                <a:endParaRPr lang="en-US"/>
              </a:p>
            </p:txBody>
          </p:sp>
          <p:sp>
            <p:nvSpPr>
              <p:cNvPr id="170118" name="Text Box 13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Verification</a:t>
                </a:r>
                <a:endParaRPr lang="en-US"/>
              </a:p>
            </p:txBody>
          </p:sp>
          <p:sp>
            <p:nvSpPr>
              <p:cNvPr id="170119" name="Text Box 13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p>
                <a:pPr algn="ctr"/>
                <a:r>
                  <a:rPr lang="en-US" altLang="zh-CN" sz="1200" b="1">
                    <a:ea typeface="SimSun" pitchFamily="2" charset="-122"/>
                  </a:rPr>
                  <a:t>Geometry</a:t>
                </a:r>
              </a:p>
              <a:p>
                <a:pPr algn="l"/>
                <a:endParaRPr lang="en-US"/>
              </a:p>
            </p:txBody>
          </p:sp>
          <p:sp>
            <p:nvSpPr>
              <p:cNvPr id="170120" name="Text Box 136"/>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Select Geometry</a:t>
                </a:r>
                <a:endParaRPr lang="en-US"/>
              </a:p>
            </p:txBody>
          </p:sp>
          <p:sp>
            <p:nvSpPr>
              <p:cNvPr id="170121" name="Text Box 137"/>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p>
                <a:pPr algn="ctr"/>
                <a:endParaRPr lang="en-US" altLang="zh-CN" sz="800">
                  <a:ea typeface="SimSun" pitchFamily="2" charset="-122"/>
                </a:endParaRPr>
              </a:p>
              <a:p>
                <a:pPr algn="ctr"/>
                <a:r>
                  <a:rPr lang="en-US" altLang="zh-CN" sz="1000">
                    <a:ea typeface="SimSun" pitchFamily="2" charset="-122"/>
                  </a:rPr>
                  <a:t>Geometry Parameters</a:t>
                </a:r>
                <a:endParaRPr lang="en-US"/>
              </a:p>
            </p:txBody>
          </p:sp>
          <p:sp>
            <p:nvSpPr>
              <p:cNvPr id="170122" name="Text Box 13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p>
                <a:pPr algn="ctr"/>
                <a:r>
                  <a:rPr lang="en-US" altLang="zh-CN" sz="1200" b="1">
                    <a:ea typeface="SimSun" pitchFamily="2" charset="-122"/>
                  </a:rPr>
                  <a:t>Physics</a:t>
                </a:r>
                <a:endParaRPr lang="en-US"/>
              </a:p>
            </p:txBody>
          </p:sp>
          <p:sp>
            <p:nvSpPr>
              <p:cNvPr id="170123" name="Text Box 13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p>
                <a:pPr algn="ctr"/>
                <a:r>
                  <a:rPr lang="en-US" altLang="zh-CN" sz="1200" b="1">
                    <a:ea typeface="SimSun" pitchFamily="2" charset="-122"/>
                  </a:rPr>
                  <a:t>Mesh</a:t>
                </a:r>
                <a:endParaRPr lang="en-US"/>
              </a:p>
            </p:txBody>
          </p:sp>
          <p:sp>
            <p:nvSpPr>
              <p:cNvPr id="170124" name="Text Box 14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p>
                <a:pPr algn="ctr"/>
                <a:r>
                  <a:rPr lang="en-US" altLang="zh-CN" sz="1200" b="1">
                    <a:ea typeface="SimSun" pitchFamily="2" charset="-122"/>
                  </a:rPr>
                  <a:t>Solve </a:t>
                </a:r>
                <a:endParaRPr lang="en-US"/>
              </a:p>
            </p:txBody>
          </p:sp>
          <p:sp>
            <p:nvSpPr>
              <p:cNvPr id="170125" name="Text Box 141"/>
              <p:cNvSpPr txBox="1">
                <a:spLocks noChangeArrowheads="1"/>
              </p:cNvSpPr>
              <p:nvPr/>
            </p:nvSpPr>
            <p:spPr bwMode="auto">
              <a:xfrm>
                <a:off x="9756" y="2700"/>
                <a:ext cx="1440" cy="720"/>
              </a:xfrm>
              <a:prstGeom prst="rect">
                <a:avLst/>
              </a:prstGeom>
              <a:solidFill>
                <a:srgbClr val="C0C0C0"/>
              </a:solidFill>
              <a:ln w="9525">
                <a:solidFill>
                  <a:srgbClr val="000000"/>
                </a:solidFill>
                <a:miter lim="800000"/>
                <a:headEnd/>
                <a:tailEnd/>
              </a:ln>
            </p:spPr>
            <p:txBody>
              <a:bodyPr/>
              <a:lstStyle/>
              <a:p>
                <a:pPr algn="ctr"/>
                <a:r>
                  <a:rPr lang="en-US" altLang="zh-CN" sz="1200" b="1">
                    <a:ea typeface="SimSun" pitchFamily="2" charset="-122"/>
                  </a:rPr>
                  <a:t>Post-Processing</a:t>
                </a:r>
                <a:endParaRPr lang="en-US"/>
              </a:p>
            </p:txBody>
          </p:sp>
          <p:sp>
            <p:nvSpPr>
              <p:cNvPr id="170126" name="Text Box 142"/>
              <p:cNvSpPr txBox="1">
                <a:spLocks noChangeArrowheads="1"/>
              </p:cNvSpPr>
              <p:nvPr/>
            </p:nvSpPr>
            <p:spPr bwMode="auto">
              <a:xfrm>
                <a:off x="2556" y="5040"/>
                <a:ext cx="1440" cy="900"/>
              </a:xfrm>
              <a:prstGeom prst="rect">
                <a:avLst/>
              </a:prstGeom>
              <a:solidFill>
                <a:srgbClr val="FFFFFF"/>
              </a:solidFill>
              <a:ln w="9525">
                <a:solidFill>
                  <a:srgbClr val="000000"/>
                </a:solidFill>
                <a:miter lim="800000"/>
                <a:headEnd/>
                <a:tailEnd/>
              </a:ln>
            </p:spPr>
            <p:txBody>
              <a:bodyPr/>
              <a:lstStyle/>
              <a:p>
                <a:pPr algn="l"/>
                <a:r>
                  <a:rPr lang="en-US" altLang="zh-CN" sz="1000">
                    <a:ea typeface="SimSun" pitchFamily="2" charset="-122"/>
                  </a:rPr>
                  <a:t>Compressible</a:t>
                </a:r>
              </a:p>
              <a:p>
                <a:pPr algn="ctr"/>
                <a:r>
                  <a:rPr lang="en-US" altLang="zh-CN" sz="1000">
                    <a:ea typeface="SimSun" pitchFamily="2" charset="-122"/>
                  </a:rPr>
                  <a:t>ON/OFF</a:t>
                </a:r>
                <a:endParaRPr lang="en-US"/>
              </a:p>
            </p:txBody>
          </p:sp>
          <p:sp>
            <p:nvSpPr>
              <p:cNvPr id="170127" name="Text Box 143"/>
              <p:cNvSpPr txBox="1">
                <a:spLocks noChangeArrowheads="1"/>
              </p:cNvSpPr>
              <p:nvPr/>
            </p:nvSpPr>
            <p:spPr bwMode="auto">
              <a:xfrm>
                <a:off x="2556" y="630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Flow properties</a:t>
                </a:r>
                <a:endParaRPr lang="en-US"/>
              </a:p>
            </p:txBody>
          </p:sp>
          <p:sp>
            <p:nvSpPr>
              <p:cNvPr id="170128" name="Text Box 14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Unstructured</a:t>
                </a:r>
              </a:p>
              <a:p>
                <a:pPr algn="ctr"/>
                <a:r>
                  <a:rPr lang="en-US" altLang="zh-CN" sz="1000">
                    <a:ea typeface="SimSun" pitchFamily="2" charset="-122"/>
                  </a:rPr>
                  <a:t>(automatic/</a:t>
                </a:r>
              </a:p>
              <a:p>
                <a:pPr algn="ctr"/>
                <a:r>
                  <a:rPr lang="en-US" altLang="zh-CN" sz="1000">
                    <a:ea typeface="SimSun" pitchFamily="2" charset="-122"/>
                  </a:rPr>
                  <a:t>manual)</a:t>
                </a:r>
                <a:endParaRPr lang="en-US"/>
              </a:p>
            </p:txBody>
          </p:sp>
          <p:sp>
            <p:nvSpPr>
              <p:cNvPr id="170129" name="Text Box 14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Steady/</a:t>
                </a:r>
              </a:p>
              <a:p>
                <a:pPr algn="ctr"/>
                <a:r>
                  <a:rPr lang="en-US" altLang="zh-CN" sz="1000">
                    <a:ea typeface="SimSun" pitchFamily="2" charset="-122"/>
                  </a:rPr>
                  <a:t>Unsteady</a:t>
                </a:r>
                <a:endParaRPr lang="en-US"/>
              </a:p>
            </p:txBody>
          </p:sp>
          <p:sp>
            <p:nvSpPr>
              <p:cNvPr id="170130" name="Text Box 14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p>
                <a:pPr algn="l"/>
                <a:r>
                  <a:rPr lang="en-US" altLang="zh-CN" sz="1000">
                    <a:ea typeface="SimSun" pitchFamily="2" charset="-122"/>
                  </a:rPr>
                  <a:t>Forces Report</a:t>
                </a:r>
              </a:p>
              <a:p>
                <a:pPr algn="l"/>
                <a:r>
                  <a:rPr lang="en-US" altLang="zh-CN" sz="900">
                    <a:ea typeface="SimSun" pitchFamily="2" charset="-122"/>
                  </a:rPr>
                  <a:t>(lift/drag, shear stress, etc)</a:t>
                </a:r>
                <a:endParaRPr lang="en-US"/>
              </a:p>
            </p:txBody>
          </p:sp>
          <p:sp>
            <p:nvSpPr>
              <p:cNvPr id="170131" name="Text Box 14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XY Plot</a:t>
                </a:r>
              </a:p>
              <a:p>
                <a:pPr algn="l"/>
                <a:endParaRPr lang="en-US"/>
              </a:p>
            </p:txBody>
          </p:sp>
          <p:sp>
            <p:nvSpPr>
              <p:cNvPr id="170132" name="Text Box 148"/>
              <p:cNvSpPr txBox="1">
                <a:spLocks noChangeArrowheads="1"/>
              </p:cNvSpPr>
              <p:nvPr/>
            </p:nvSpPr>
            <p:spPr bwMode="auto">
              <a:xfrm>
                <a:off x="756" y="630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Domain Shape and Size</a:t>
                </a:r>
                <a:endParaRPr lang="en-US"/>
              </a:p>
            </p:txBody>
          </p:sp>
          <p:sp>
            <p:nvSpPr>
              <p:cNvPr id="170133" name="Text Box 149"/>
              <p:cNvSpPr txBox="1">
                <a:spLocks noChangeArrowheads="1"/>
              </p:cNvSpPr>
              <p:nvPr/>
            </p:nvSpPr>
            <p:spPr bwMode="auto">
              <a:xfrm>
                <a:off x="2556" y="378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Heat Transfer ON/OFF</a:t>
                </a:r>
                <a:endParaRPr lang="en-US"/>
              </a:p>
            </p:txBody>
          </p:sp>
          <p:sp>
            <p:nvSpPr>
              <p:cNvPr id="170134" name="Text Box 15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Structured</a:t>
                </a:r>
              </a:p>
              <a:p>
                <a:pPr algn="ctr"/>
                <a:r>
                  <a:rPr lang="en-US" altLang="zh-CN" sz="1000">
                    <a:ea typeface="SimSun" pitchFamily="2" charset="-122"/>
                  </a:rPr>
                  <a:t>(automatic/</a:t>
                </a:r>
              </a:p>
              <a:p>
                <a:pPr algn="ctr"/>
                <a:r>
                  <a:rPr lang="en-US" altLang="zh-CN" sz="1000">
                    <a:ea typeface="SimSun" pitchFamily="2" charset="-122"/>
                  </a:rPr>
                  <a:t>manual)</a:t>
                </a:r>
                <a:endParaRPr lang="en-US"/>
              </a:p>
            </p:txBody>
          </p:sp>
          <p:sp>
            <p:nvSpPr>
              <p:cNvPr id="170135" name="Text Box 15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Iterations/</a:t>
                </a:r>
              </a:p>
              <a:p>
                <a:pPr algn="ctr"/>
                <a:r>
                  <a:rPr lang="en-US" altLang="zh-CN" sz="1000">
                    <a:ea typeface="SimSun" pitchFamily="2" charset="-122"/>
                  </a:rPr>
                  <a:t>Steps</a:t>
                </a:r>
                <a:endParaRPr lang="en-US"/>
              </a:p>
            </p:txBody>
          </p:sp>
          <p:sp>
            <p:nvSpPr>
              <p:cNvPr id="170136" name="Text Box 152"/>
              <p:cNvSpPr txBox="1">
                <a:spLocks noChangeArrowheads="1"/>
              </p:cNvSpPr>
              <p:nvPr/>
            </p:nvSpPr>
            <p:spPr bwMode="auto">
              <a:xfrm>
                <a:off x="7956" y="7560"/>
                <a:ext cx="1440" cy="900"/>
              </a:xfrm>
              <a:prstGeom prst="rect">
                <a:avLst/>
              </a:prstGeom>
              <a:solidFill>
                <a:srgbClr val="FFFFFF"/>
              </a:solidFill>
              <a:ln w="9525">
                <a:solidFill>
                  <a:srgbClr val="000000"/>
                </a:solidFill>
                <a:miter lim="800000"/>
                <a:headEnd/>
                <a:tailEnd/>
              </a:ln>
            </p:spPr>
            <p:txBody>
              <a:bodyPr/>
              <a:lstStyle/>
              <a:p>
                <a:pPr algn="ctr"/>
                <a:r>
                  <a:rPr lang="en-US" altLang="zh-CN" sz="1000">
                    <a:ea typeface="SimSun" pitchFamily="2" charset="-122"/>
                  </a:rPr>
                  <a:t>Validation</a:t>
                </a:r>
                <a:endParaRPr lang="en-US"/>
              </a:p>
            </p:txBody>
          </p:sp>
          <p:sp>
            <p:nvSpPr>
              <p:cNvPr id="170137" name="Text Box 15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p>
                <a:pPr algn="ctr"/>
                <a:r>
                  <a:rPr lang="en-US" altLang="zh-CN" sz="1200" b="1">
                    <a:ea typeface="SimSun" pitchFamily="2" charset="-122"/>
                  </a:rPr>
                  <a:t>Reports </a:t>
                </a:r>
                <a:endParaRPr lang="en-US"/>
              </a:p>
            </p:txBody>
          </p:sp>
        </p:grpSp>
        <p:grpSp>
          <p:nvGrpSpPr>
            <p:cNvPr id="170138" name="Group 154"/>
            <p:cNvGrpSpPr>
              <a:grpSpLocks/>
            </p:cNvGrpSpPr>
            <p:nvPr/>
          </p:nvGrpSpPr>
          <p:grpSpPr bwMode="auto">
            <a:xfrm>
              <a:off x="1476" y="3060"/>
              <a:ext cx="9000" cy="7020"/>
              <a:chOff x="1476" y="3060"/>
              <a:chExt cx="9000" cy="7020"/>
            </a:xfrm>
          </p:grpSpPr>
          <p:sp>
            <p:nvSpPr>
              <p:cNvPr id="170139" name="Line 155"/>
              <p:cNvSpPr>
                <a:spLocks noChangeShapeType="1"/>
              </p:cNvSpPr>
              <p:nvPr/>
            </p:nvSpPr>
            <p:spPr bwMode="auto">
              <a:xfrm>
                <a:off x="5076" y="3420"/>
                <a:ext cx="0" cy="360"/>
              </a:xfrm>
              <a:prstGeom prst="line">
                <a:avLst/>
              </a:prstGeom>
              <a:noFill/>
              <a:ln w="9525">
                <a:solidFill>
                  <a:srgbClr val="000000"/>
                </a:solidFill>
                <a:round/>
                <a:headEnd/>
                <a:tailEnd type="triangle" w="med" len="med"/>
              </a:ln>
            </p:spPr>
            <p:txBody>
              <a:bodyPr/>
              <a:lstStyle/>
              <a:p>
                <a:endParaRPr lang="en-US"/>
              </a:p>
            </p:txBody>
          </p:sp>
          <p:sp>
            <p:nvSpPr>
              <p:cNvPr id="170140" name="Line 156"/>
              <p:cNvSpPr>
                <a:spLocks noChangeShapeType="1"/>
              </p:cNvSpPr>
              <p:nvPr/>
            </p:nvSpPr>
            <p:spPr bwMode="auto">
              <a:xfrm>
                <a:off x="2196" y="3060"/>
                <a:ext cx="360" cy="0"/>
              </a:xfrm>
              <a:prstGeom prst="line">
                <a:avLst/>
              </a:prstGeom>
              <a:noFill/>
              <a:ln w="9525">
                <a:solidFill>
                  <a:srgbClr val="000000"/>
                </a:solidFill>
                <a:round/>
                <a:headEnd/>
                <a:tailEnd type="triangle" w="med" len="med"/>
              </a:ln>
            </p:spPr>
            <p:txBody>
              <a:bodyPr/>
              <a:lstStyle/>
              <a:p>
                <a:endParaRPr lang="en-US"/>
              </a:p>
            </p:txBody>
          </p:sp>
          <p:sp>
            <p:nvSpPr>
              <p:cNvPr id="170141" name="Line 157"/>
              <p:cNvSpPr>
                <a:spLocks noChangeShapeType="1"/>
              </p:cNvSpPr>
              <p:nvPr/>
            </p:nvSpPr>
            <p:spPr bwMode="auto">
              <a:xfrm>
                <a:off x="3996" y="3060"/>
                <a:ext cx="360" cy="0"/>
              </a:xfrm>
              <a:prstGeom prst="line">
                <a:avLst/>
              </a:prstGeom>
              <a:noFill/>
              <a:ln w="9525">
                <a:solidFill>
                  <a:srgbClr val="000000"/>
                </a:solidFill>
                <a:round/>
                <a:headEnd/>
                <a:tailEnd type="triangle" w="med" len="med"/>
              </a:ln>
            </p:spPr>
            <p:txBody>
              <a:bodyPr/>
              <a:lstStyle/>
              <a:p>
                <a:endParaRPr lang="en-US"/>
              </a:p>
            </p:txBody>
          </p:sp>
          <p:sp>
            <p:nvSpPr>
              <p:cNvPr id="170142" name="Line 158"/>
              <p:cNvSpPr>
                <a:spLocks noChangeShapeType="1"/>
              </p:cNvSpPr>
              <p:nvPr/>
            </p:nvSpPr>
            <p:spPr bwMode="auto">
              <a:xfrm>
                <a:off x="5796" y="3060"/>
                <a:ext cx="360" cy="0"/>
              </a:xfrm>
              <a:prstGeom prst="line">
                <a:avLst/>
              </a:prstGeom>
              <a:noFill/>
              <a:ln w="9525">
                <a:solidFill>
                  <a:srgbClr val="000000"/>
                </a:solidFill>
                <a:round/>
                <a:headEnd/>
                <a:tailEnd type="triangle" w="med" len="med"/>
              </a:ln>
            </p:spPr>
            <p:txBody>
              <a:bodyPr/>
              <a:lstStyle/>
              <a:p>
                <a:endParaRPr lang="en-US"/>
              </a:p>
            </p:txBody>
          </p:sp>
          <p:sp>
            <p:nvSpPr>
              <p:cNvPr id="170143" name="Line 159"/>
              <p:cNvSpPr>
                <a:spLocks noChangeShapeType="1"/>
              </p:cNvSpPr>
              <p:nvPr/>
            </p:nvSpPr>
            <p:spPr bwMode="auto">
              <a:xfrm>
                <a:off x="7596" y="3060"/>
                <a:ext cx="360" cy="0"/>
              </a:xfrm>
              <a:prstGeom prst="line">
                <a:avLst/>
              </a:prstGeom>
              <a:noFill/>
              <a:ln w="9525">
                <a:solidFill>
                  <a:srgbClr val="000000"/>
                </a:solidFill>
                <a:round/>
                <a:headEnd/>
                <a:tailEnd type="triangle" w="med" len="med"/>
              </a:ln>
            </p:spPr>
            <p:txBody>
              <a:bodyPr/>
              <a:lstStyle/>
              <a:p>
                <a:endParaRPr lang="en-US"/>
              </a:p>
            </p:txBody>
          </p:sp>
          <p:sp>
            <p:nvSpPr>
              <p:cNvPr id="170144" name="Line 160"/>
              <p:cNvSpPr>
                <a:spLocks noChangeShapeType="1"/>
              </p:cNvSpPr>
              <p:nvPr/>
            </p:nvSpPr>
            <p:spPr bwMode="auto">
              <a:xfrm>
                <a:off x="1476" y="3420"/>
                <a:ext cx="0" cy="360"/>
              </a:xfrm>
              <a:prstGeom prst="line">
                <a:avLst/>
              </a:prstGeom>
              <a:noFill/>
              <a:ln w="9525">
                <a:solidFill>
                  <a:srgbClr val="000000"/>
                </a:solidFill>
                <a:round/>
                <a:headEnd/>
                <a:tailEnd type="triangle" w="med" len="med"/>
              </a:ln>
            </p:spPr>
            <p:txBody>
              <a:bodyPr/>
              <a:lstStyle/>
              <a:p>
                <a:endParaRPr lang="en-US"/>
              </a:p>
            </p:txBody>
          </p:sp>
          <p:sp>
            <p:nvSpPr>
              <p:cNvPr id="170145" name="Line 161"/>
              <p:cNvSpPr>
                <a:spLocks noChangeShapeType="1"/>
              </p:cNvSpPr>
              <p:nvPr/>
            </p:nvSpPr>
            <p:spPr bwMode="auto">
              <a:xfrm>
                <a:off x="1476" y="4680"/>
                <a:ext cx="0" cy="360"/>
              </a:xfrm>
              <a:prstGeom prst="line">
                <a:avLst/>
              </a:prstGeom>
              <a:noFill/>
              <a:ln w="9525">
                <a:solidFill>
                  <a:srgbClr val="000000"/>
                </a:solidFill>
                <a:round/>
                <a:headEnd/>
                <a:tailEnd type="triangle" w="med" len="med"/>
              </a:ln>
            </p:spPr>
            <p:txBody>
              <a:bodyPr/>
              <a:lstStyle/>
              <a:p>
                <a:endParaRPr lang="en-US"/>
              </a:p>
            </p:txBody>
          </p:sp>
          <p:sp>
            <p:nvSpPr>
              <p:cNvPr id="170146" name="Line 162"/>
              <p:cNvSpPr>
                <a:spLocks noChangeShapeType="1"/>
              </p:cNvSpPr>
              <p:nvPr/>
            </p:nvSpPr>
            <p:spPr bwMode="auto">
              <a:xfrm>
                <a:off x="3276" y="3420"/>
                <a:ext cx="0" cy="360"/>
              </a:xfrm>
              <a:prstGeom prst="line">
                <a:avLst/>
              </a:prstGeom>
              <a:noFill/>
              <a:ln w="9525">
                <a:solidFill>
                  <a:srgbClr val="000000"/>
                </a:solidFill>
                <a:round/>
                <a:headEnd/>
                <a:tailEnd type="triangle" w="med" len="med"/>
              </a:ln>
            </p:spPr>
            <p:txBody>
              <a:bodyPr/>
              <a:lstStyle/>
              <a:p>
                <a:endParaRPr lang="en-US"/>
              </a:p>
            </p:txBody>
          </p:sp>
          <p:sp>
            <p:nvSpPr>
              <p:cNvPr id="170147" name="Line 163"/>
              <p:cNvSpPr>
                <a:spLocks noChangeShapeType="1"/>
              </p:cNvSpPr>
              <p:nvPr/>
            </p:nvSpPr>
            <p:spPr bwMode="auto">
              <a:xfrm>
                <a:off x="6876" y="3420"/>
                <a:ext cx="0" cy="360"/>
              </a:xfrm>
              <a:prstGeom prst="line">
                <a:avLst/>
              </a:prstGeom>
              <a:noFill/>
              <a:ln w="9525">
                <a:solidFill>
                  <a:srgbClr val="000000"/>
                </a:solidFill>
                <a:round/>
                <a:headEnd/>
                <a:tailEnd type="triangle" w="med" len="med"/>
              </a:ln>
            </p:spPr>
            <p:txBody>
              <a:bodyPr/>
              <a:lstStyle/>
              <a:p>
                <a:endParaRPr lang="en-US"/>
              </a:p>
            </p:txBody>
          </p:sp>
          <p:sp>
            <p:nvSpPr>
              <p:cNvPr id="170148" name="Line 164"/>
              <p:cNvSpPr>
                <a:spLocks noChangeShapeType="1"/>
              </p:cNvSpPr>
              <p:nvPr/>
            </p:nvSpPr>
            <p:spPr bwMode="auto">
              <a:xfrm>
                <a:off x="8676" y="3420"/>
                <a:ext cx="0" cy="360"/>
              </a:xfrm>
              <a:prstGeom prst="line">
                <a:avLst/>
              </a:prstGeom>
              <a:noFill/>
              <a:ln w="9525">
                <a:solidFill>
                  <a:srgbClr val="000000"/>
                </a:solidFill>
                <a:round/>
                <a:headEnd/>
                <a:tailEnd type="triangle" w="med" len="med"/>
              </a:ln>
            </p:spPr>
            <p:txBody>
              <a:bodyPr/>
              <a:lstStyle/>
              <a:p>
                <a:endParaRPr lang="en-US"/>
              </a:p>
            </p:txBody>
          </p:sp>
          <p:sp>
            <p:nvSpPr>
              <p:cNvPr id="170149" name="Line 165"/>
              <p:cNvSpPr>
                <a:spLocks noChangeShapeType="1"/>
              </p:cNvSpPr>
              <p:nvPr/>
            </p:nvSpPr>
            <p:spPr bwMode="auto">
              <a:xfrm>
                <a:off x="3276" y="4680"/>
                <a:ext cx="0" cy="360"/>
              </a:xfrm>
              <a:prstGeom prst="line">
                <a:avLst/>
              </a:prstGeom>
              <a:noFill/>
              <a:ln w="9525">
                <a:solidFill>
                  <a:srgbClr val="000000"/>
                </a:solidFill>
                <a:round/>
                <a:headEnd/>
                <a:tailEnd type="triangle" w="med" len="med"/>
              </a:ln>
            </p:spPr>
            <p:txBody>
              <a:bodyPr/>
              <a:lstStyle/>
              <a:p>
                <a:endParaRPr lang="en-US"/>
              </a:p>
            </p:txBody>
          </p:sp>
          <p:sp>
            <p:nvSpPr>
              <p:cNvPr id="170150" name="Line 166"/>
              <p:cNvSpPr>
                <a:spLocks noChangeShapeType="1"/>
              </p:cNvSpPr>
              <p:nvPr/>
            </p:nvSpPr>
            <p:spPr bwMode="auto">
              <a:xfrm>
                <a:off x="5076" y="4680"/>
                <a:ext cx="0" cy="360"/>
              </a:xfrm>
              <a:prstGeom prst="line">
                <a:avLst/>
              </a:prstGeom>
              <a:noFill/>
              <a:ln w="9525">
                <a:solidFill>
                  <a:srgbClr val="000000"/>
                </a:solidFill>
                <a:round/>
                <a:headEnd/>
                <a:tailEnd type="triangle" w="med" len="med"/>
              </a:ln>
            </p:spPr>
            <p:txBody>
              <a:bodyPr/>
              <a:lstStyle/>
              <a:p>
                <a:endParaRPr lang="en-US"/>
              </a:p>
            </p:txBody>
          </p:sp>
          <p:sp>
            <p:nvSpPr>
              <p:cNvPr id="170151" name="Line 167"/>
              <p:cNvSpPr>
                <a:spLocks noChangeShapeType="1"/>
              </p:cNvSpPr>
              <p:nvPr/>
            </p:nvSpPr>
            <p:spPr bwMode="auto">
              <a:xfrm>
                <a:off x="6876" y="4680"/>
                <a:ext cx="0" cy="360"/>
              </a:xfrm>
              <a:prstGeom prst="line">
                <a:avLst/>
              </a:prstGeom>
              <a:noFill/>
              <a:ln w="9525">
                <a:solidFill>
                  <a:srgbClr val="000000"/>
                </a:solidFill>
                <a:round/>
                <a:headEnd/>
                <a:tailEnd type="triangle" w="med" len="med"/>
              </a:ln>
            </p:spPr>
            <p:txBody>
              <a:bodyPr/>
              <a:lstStyle/>
              <a:p>
                <a:endParaRPr lang="en-US"/>
              </a:p>
            </p:txBody>
          </p:sp>
          <p:sp>
            <p:nvSpPr>
              <p:cNvPr id="170152" name="Line 168"/>
              <p:cNvSpPr>
                <a:spLocks noChangeShapeType="1"/>
              </p:cNvSpPr>
              <p:nvPr/>
            </p:nvSpPr>
            <p:spPr bwMode="auto">
              <a:xfrm>
                <a:off x="1476" y="5940"/>
                <a:ext cx="0" cy="360"/>
              </a:xfrm>
              <a:prstGeom prst="line">
                <a:avLst/>
              </a:prstGeom>
              <a:noFill/>
              <a:ln w="9525">
                <a:solidFill>
                  <a:srgbClr val="000000"/>
                </a:solidFill>
                <a:round/>
                <a:headEnd/>
                <a:tailEnd type="triangle" w="med" len="med"/>
              </a:ln>
            </p:spPr>
            <p:txBody>
              <a:bodyPr/>
              <a:lstStyle/>
              <a:p>
                <a:endParaRPr lang="en-US"/>
              </a:p>
            </p:txBody>
          </p:sp>
          <p:sp>
            <p:nvSpPr>
              <p:cNvPr id="170153" name="Line 169"/>
              <p:cNvSpPr>
                <a:spLocks noChangeShapeType="1"/>
              </p:cNvSpPr>
              <p:nvPr/>
            </p:nvSpPr>
            <p:spPr bwMode="auto">
              <a:xfrm>
                <a:off x="3276" y="5940"/>
                <a:ext cx="0" cy="360"/>
              </a:xfrm>
              <a:prstGeom prst="line">
                <a:avLst/>
              </a:prstGeom>
              <a:noFill/>
              <a:ln w="9525">
                <a:solidFill>
                  <a:srgbClr val="000000"/>
                </a:solidFill>
                <a:round/>
                <a:headEnd/>
                <a:tailEnd type="triangle" w="med" len="med"/>
              </a:ln>
            </p:spPr>
            <p:txBody>
              <a:bodyPr/>
              <a:lstStyle/>
              <a:p>
                <a:endParaRPr lang="en-US"/>
              </a:p>
            </p:txBody>
          </p:sp>
          <p:sp>
            <p:nvSpPr>
              <p:cNvPr id="170154" name="Line 170"/>
              <p:cNvSpPr>
                <a:spLocks noChangeShapeType="1"/>
              </p:cNvSpPr>
              <p:nvPr/>
            </p:nvSpPr>
            <p:spPr bwMode="auto">
              <a:xfrm>
                <a:off x="6876" y="5940"/>
                <a:ext cx="0" cy="360"/>
              </a:xfrm>
              <a:prstGeom prst="line">
                <a:avLst/>
              </a:prstGeom>
              <a:noFill/>
              <a:ln w="9525">
                <a:solidFill>
                  <a:srgbClr val="000000"/>
                </a:solidFill>
                <a:round/>
                <a:headEnd/>
                <a:tailEnd type="triangle" w="med" len="med"/>
              </a:ln>
            </p:spPr>
            <p:txBody>
              <a:bodyPr/>
              <a:lstStyle/>
              <a:p>
                <a:endParaRPr lang="en-US"/>
              </a:p>
            </p:txBody>
          </p:sp>
          <p:sp>
            <p:nvSpPr>
              <p:cNvPr id="170155" name="Line 171"/>
              <p:cNvSpPr>
                <a:spLocks noChangeShapeType="1"/>
              </p:cNvSpPr>
              <p:nvPr/>
            </p:nvSpPr>
            <p:spPr bwMode="auto">
              <a:xfrm>
                <a:off x="8676" y="5940"/>
                <a:ext cx="0" cy="360"/>
              </a:xfrm>
              <a:prstGeom prst="line">
                <a:avLst/>
              </a:prstGeom>
              <a:noFill/>
              <a:ln w="9525">
                <a:solidFill>
                  <a:srgbClr val="000000"/>
                </a:solidFill>
                <a:round/>
                <a:headEnd/>
                <a:tailEnd type="triangle" w="med" len="med"/>
              </a:ln>
            </p:spPr>
            <p:txBody>
              <a:bodyPr/>
              <a:lstStyle/>
              <a:p>
                <a:endParaRPr lang="en-US"/>
              </a:p>
            </p:txBody>
          </p:sp>
          <p:sp>
            <p:nvSpPr>
              <p:cNvPr id="170156" name="Line 172"/>
              <p:cNvSpPr>
                <a:spLocks noChangeShapeType="1"/>
              </p:cNvSpPr>
              <p:nvPr/>
            </p:nvSpPr>
            <p:spPr bwMode="auto">
              <a:xfrm>
                <a:off x="3276" y="7200"/>
                <a:ext cx="0" cy="360"/>
              </a:xfrm>
              <a:prstGeom prst="line">
                <a:avLst/>
              </a:prstGeom>
              <a:noFill/>
              <a:ln w="9525">
                <a:solidFill>
                  <a:srgbClr val="000000"/>
                </a:solidFill>
                <a:round/>
                <a:headEnd/>
                <a:tailEnd type="triangle" w="med" len="med"/>
              </a:ln>
            </p:spPr>
            <p:txBody>
              <a:bodyPr/>
              <a:lstStyle/>
              <a:p>
                <a:endParaRPr lang="en-US"/>
              </a:p>
            </p:txBody>
          </p:sp>
          <p:sp>
            <p:nvSpPr>
              <p:cNvPr id="170157" name="Line 173"/>
              <p:cNvSpPr>
                <a:spLocks noChangeShapeType="1"/>
              </p:cNvSpPr>
              <p:nvPr/>
            </p:nvSpPr>
            <p:spPr bwMode="auto">
              <a:xfrm>
                <a:off x="3276" y="8460"/>
                <a:ext cx="0" cy="360"/>
              </a:xfrm>
              <a:prstGeom prst="line">
                <a:avLst/>
              </a:prstGeom>
              <a:noFill/>
              <a:ln w="9525">
                <a:solidFill>
                  <a:srgbClr val="000000"/>
                </a:solidFill>
                <a:round/>
                <a:headEnd/>
                <a:tailEnd type="triangle" w="med" len="med"/>
              </a:ln>
            </p:spPr>
            <p:txBody>
              <a:bodyPr/>
              <a:lstStyle/>
              <a:p>
                <a:endParaRPr lang="en-US"/>
              </a:p>
            </p:txBody>
          </p:sp>
          <p:sp>
            <p:nvSpPr>
              <p:cNvPr id="170158" name="Line 174"/>
              <p:cNvSpPr>
                <a:spLocks noChangeShapeType="1"/>
              </p:cNvSpPr>
              <p:nvPr/>
            </p:nvSpPr>
            <p:spPr bwMode="auto">
              <a:xfrm>
                <a:off x="3276" y="9720"/>
                <a:ext cx="0" cy="360"/>
              </a:xfrm>
              <a:prstGeom prst="line">
                <a:avLst/>
              </a:prstGeom>
              <a:noFill/>
              <a:ln w="9525">
                <a:solidFill>
                  <a:srgbClr val="000000"/>
                </a:solidFill>
                <a:round/>
                <a:headEnd/>
                <a:tailEnd type="triangle" w="med" len="med"/>
              </a:ln>
            </p:spPr>
            <p:txBody>
              <a:bodyPr/>
              <a:lstStyle/>
              <a:p>
                <a:endParaRPr lang="en-US"/>
              </a:p>
            </p:txBody>
          </p:sp>
          <p:sp>
            <p:nvSpPr>
              <p:cNvPr id="170159" name="Line 175"/>
              <p:cNvSpPr>
                <a:spLocks noChangeShapeType="1"/>
              </p:cNvSpPr>
              <p:nvPr/>
            </p:nvSpPr>
            <p:spPr bwMode="auto">
              <a:xfrm>
                <a:off x="6876" y="7200"/>
                <a:ext cx="0" cy="360"/>
              </a:xfrm>
              <a:prstGeom prst="line">
                <a:avLst/>
              </a:prstGeom>
              <a:noFill/>
              <a:ln w="9525">
                <a:solidFill>
                  <a:srgbClr val="000000"/>
                </a:solidFill>
                <a:round/>
                <a:headEnd/>
                <a:tailEnd type="triangle" w="med" len="med"/>
              </a:ln>
            </p:spPr>
            <p:txBody>
              <a:bodyPr/>
              <a:lstStyle/>
              <a:p>
                <a:endParaRPr lang="en-US"/>
              </a:p>
            </p:txBody>
          </p:sp>
          <p:sp>
            <p:nvSpPr>
              <p:cNvPr id="170160" name="Line 176"/>
              <p:cNvSpPr>
                <a:spLocks noChangeShapeType="1"/>
              </p:cNvSpPr>
              <p:nvPr/>
            </p:nvSpPr>
            <p:spPr bwMode="auto">
              <a:xfrm>
                <a:off x="6876" y="8460"/>
                <a:ext cx="0" cy="360"/>
              </a:xfrm>
              <a:prstGeom prst="line">
                <a:avLst/>
              </a:prstGeom>
              <a:noFill/>
              <a:ln w="9525">
                <a:solidFill>
                  <a:srgbClr val="000000"/>
                </a:solidFill>
                <a:round/>
                <a:headEnd/>
                <a:tailEnd type="triangle" w="med" len="med"/>
              </a:ln>
            </p:spPr>
            <p:txBody>
              <a:bodyPr/>
              <a:lstStyle/>
              <a:p>
                <a:endParaRPr lang="en-US"/>
              </a:p>
            </p:txBody>
          </p:sp>
          <p:sp>
            <p:nvSpPr>
              <p:cNvPr id="170161" name="Line 177"/>
              <p:cNvSpPr>
                <a:spLocks noChangeShapeType="1"/>
              </p:cNvSpPr>
              <p:nvPr/>
            </p:nvSpPr>
            <p:spPr bwMode="auto">
              <a:xfrm>
                <a:off x="8676" y="4680"/>
                <a:ext cx="0" cy="360"/>
              </a:xfrm>
              <a:prstGeom prst="line">
                <a:avLst/>
              </a:prstGeom>
              <a:noFill/>
              <a:ln w="9525">
                <a:solidFill>
                  <a:srgbClr val="000000"/>
                </a:solidFill>
                <a:round/>
                <a:headEnd/>
                <a:tailEnd type="triangle" w="med" len="med"/>
              </a:ln>
            </p:spPr>
            <p:txBody>
              <a:bodyPr/>
              <a:lstStyle/>
              <a:p>
                <a:endParaRPr lang="en-US"/>
              </a:p>
            </p:txBody>
          </p:sp>
          <p:sp>
            <p:nvSpPr>
              <p:cNvPr id="170162" name="Line 178"/>
              <p:cNvSpPr>
                <a:spLocks noChangeShapeType="1"/>
              </p:cNvSpPr>
              <p:nvPr/>
            </p:nvSpPr>
            <p:spPr bwMode="auto">
              <a:xfrm>
                <a:off x="10476" y="3420"/>
                <a:ext cx="0" cy="360"/>
              </a:xfrm>
              <a:prstGeom prst="line">
                <a:avLst/>
              </a:prstGeom>
              <a:noFill/>
              <a:ln w="9525">
                <a:solidFill>
                  <a:srgbClr val="000000"/>
                </a:solidFill>
                <a:round/>
                <a:headEnd/>
                <a:tailEnd type="triangle" w="med" len="med"/>
              </a:ln>
            </p:spPr>
            <p:txBody>
              <a:bodyPr/>
              <a:lstStyle/>
              <a:p>
                <a:endParaRPr lang="en-US"/>
              </a:p>
            </p:txBody>
          </p:sp>
          <p:sp>
            <p:nvSpPr>
              <p:cNvPr id="170163" name="Line 179"/>
              <p:cNvSpPr>
                <a:spLocks noChangeShapeType="1"/>
              </p:cNvSpPr>
              <p:nvPr/>
            </p:nvSpPr>
            <p:spPr bwMode="auto">
              <a:xfrm>
                <a:off x="8676" y="7200"/>
                <a:ext cx="0" cy="360"/>
              </a:xfrm>
              <a:prstGeom prst="line">
                <a:avLst/>
              </a:prstGeom>
              <a:noFill/>
              <a:ln w="9525">
                <a:solidFill>
                  <a:srgbClr val="000000"/>
                </a:solidFill>
                <a:round/>
                <a:headEnd/>
                <a:tailEnd type="triangle" w="med" len="med"/>
              </a:ln>
            </p:spPr>
            <p:txBody>
              <a:bodyPr/>
              <a:lstStyle/>
              <a:p>
                <a:endParaRPr lang="en-US"/>
              </a:p>
            </p:txBody>
          </p:sp>
          <p:sp>
            <p:nvSpPr>
              <p:cNvPr id="170164" name="Line 180"/>
              <p:cNvSpPr>
                <a:spLocks noChangeShapeType="1"/>
              </p:cNvSpPr>
              <p:nvPr/>
            </p:nvSpPr>
            <p:spPr bwMode="auto">
              <a:xfrm>
                <a:off x="10476" y="4680"/>
                <a:ext cx="0" cy="360"/>
              </a:xfrm>
              <a:prstGeom prst="line">
                <a:avLst/>
              </a:prstGeom>
              <a:noFill/>
              <a:ln w="9525">
                <a:solidFill>
                  <a:srgbClr val="000000"/>
                </a:solidFill>
                <a:round/>
                <a:headEnd/>
                <a:tailEnd type="triangle" w="med" len="med"/>
              </a:ln>
            </p:spPr>
            <p:txBody>
              <a:bodyPr/>
              <a:lstStyle/>
              <a:p>
                <a:endParaRPr lang="en-US"/>
              </a:p>
            </p:txBody>
          </p:sp>
          <p:sp>
            <p:nvSpPr>
              <p:cNvPr id="170165" name="Line 181"/>
              <p:cNvSpPr>
                <a:spLocks noChangeShapeType="1"/>
              </p:cNvSpPr>
              <p:nvPr/>
            </p:nvSpPr>
            <p:spPr bwMode="auto">
              <a:xfrm>
                <a:off x="9396" y="3060"/>
                <a:ext cx="360" cy="0"/>
              </a:xfrm>
              <a:prstGeom prst="line">
                <a:avLst/>
              </a:prstGeom>
              <a:noFill/>
              <a:ln w="9525">
                <a:solidFill>
                  <a:srgbClr val="000000"/>
                </a:solidFill>
                <a:round/>
                <a:headEnd/>
                <a:tailEnd type="triangle" w="med" len="med"/>
              </a:ln>
            </p:spPr>
            <p:txBody>
              <a:bodyPr/>
              <a:lstStyle/>
              <a:p>
                <a:endParaRPr lang="en-US"/>
              </a:p>
            </p:txBody>
          </p:sp>
          <p:sp>
            <p:nvSpPr>
              <p:cNvPr id="170166" name="Line 182"/>
              <p:cNvSpPr>
                <a:spLocks noChangeShapeType="1"/>
              </p:cNvSpPr>
              <p:nvPr/>
            </p:nvSpPr>
            <p:spPr bwMode="auto">
              <a:xfrm>
                <a:off x="10476" y="5940"/>
                <a:ext cx="0" cy="360"/>
              </a:xfrm>
              <a:prstGeom prst="line">
                <a:avLst/>
              </a:prstGeom>
              <a:noFill/>
              <a:ln w="9525">
                <a:solidFill>
                  <a:srgbClr val="000000"/>
                </a:solidFill>
                <a:round/>
                <a:headEnd/>
                <a:tailEnd type="triangle" w="med" len="med"/>
              </a:ln>
            </p:spPr>
            <p:txBody>
              <a:bodyPr/>
              <a:lstStyle/>
              <a:p>
                <a:endParaRPr lang="en-US"/>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53E417D5-E047-4484-80C1-3226C04E44F4}" type="slidenum">
              <a:rPr lang="en-US"/>
              <a:pPr/>
              <a:t>4</a:t>
            </a:fld>
            <a:endParaRPr lang="en-US"/>
          </a:p>
        </p:txBody>
      </p:sp>
      <p:sp>
        <p:nvSpPr>
          <p:cNvPr id="97282" name="Rectangle 2"/>
          <p:cNvSpPr>
            <a:spLocks noGrp="1" noChangeArrowheads="1"/>
          </p:cNvSpPr>
          <p:nvPr>
            <p:ph type="title"/>
          </p:nvPr>
        </p:nvSpPr>
        <p:spPr>
          <a:xfrm>
            <a:off x="1133475" y="228600"/>
            <a:ext cx="7324725" cy="838200"/>
          </a:xfrm>
        </p:spPr>
        <p:txBody>
          <a:bodyPr/>
          <a:lstStyle/>
          <a:p>
            <a:r>
              <a:rPr lang="en-US"/>
              <a:t>Significance</a:t>
            </a:r>
          </a:p>
        </p:txBody>
      </p:sp>
      <p:sp>
        <p:nvSpPr>
          <p:cNvPr id="97283" name="Rectangle 3"/>
          <p:cNvSpPr>
            <a:spLocks noGrp="1" noChangeArrowheads="1"/>
          </p:cNvSpPr>
          <p:nvPr>
            <p:ph type="body" idx="1"/>
          </p:nvPr>
        </p:nvSpPr>
        <p:spPr>
          <a:xfrm>
            <a:off x="685800" y="1219200"/>
            <a:ext cx="7772400" cy="4114800"/>
          </a:xfrm>
        </p:spPr>
        <p:txBody>
          <a:bodyPr/>
          <a:lstStyle/>
          <a:p>
            <a:r>
              <a:rPr lang="en-US"/>
              <a:t>Fluids omnipresent</a:t>
            </a:r>
          </a:p>
          <a:p>
            <a:pPr lvl="1"/>
            <a:r>
              <a:rPr lang="en-US"/>
              <a:t>Weather &amp; climate</a:t>
            </a:r>
          </a:p>
          <a:p>
            <a:pPr lvl="1"/>
            <a:r>
              <a:rPr lang="en-US"/>
              <a:t>Vehicles: automobiles, trains, ships, and planes, etc.</a:t>
            </a:r>
          </a:p>
          <a:p>
            <a:pPr lvl="1"/>
            <a:r>
              <a:rPr lang="en-US"/>
              <a:t>Environment</a:t>
            </a:r>
          </a:p>
          <a:p>
            <a:pPr lvl="1"/>
            <a:r>
              <a:rPr lang="en-US"/>
              <a:t>Physiology and medicine</a:t>
            </a:r>
          </a:p>
          <a:p>
            <a:pPr lvl="1"/>
            <a:r>
              <a:rPr lang="en-US"/>
              <a:t>Sports &amp; recreation</a:t>
            </a:r>
          </a:p>
          <a:p>
            <a:pPr lvl="1"/>
            <a:r>
              <a:rPr lang="en-US"/>
              <a:t>Many other examples!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57:020 Fluid Mechanics</a:t>
            </a:r>
          </a:p>
        </p:txBody>
      </p:sp>
      <p:sp>
        <p:nvSpPr>
          <p:cNvPr id="10" name="Slide Number Placeholder 4"/>
          <p:cNvSpPr>
            <a:spLocks noGrp="1"/>
          </p:cNvSpPr>
          <p:nvPr>
            <p:ph type="sldNum" sz="quarter" idx="11"/>
          </p:nvPr>
        </p:nvSpPr>
        <p:spPr/>
        <p:txBody>
          <a:bodyPr/>
          <a:lstStyle/>
          <a:p>
            <a:fld id="{FD26579D-E0CD-40F0-87D6-AD9B61309A6C}" type="slidenum">
              <a:rPr lang="en-US"/>
              <a:pPr/>
              <a:t>40</a:t>
            </a:fld>
            <a:endParaRPr lang="en-US"/>
          </a:p>
        </p:txBody>
      </p:sp>
      <p:sp>
        <p:nvSpPr>
          <p:cNvPr id="131074" name="Rectangle 1026"/>
          <p:cNvSpPr>
            <a:spLocks noGrp="1" noChangeArrowheads="1"/>
          </p:cNvSpPr>
          <p:nvPr>
            <p:ph type="title"/>
          </p:nvPr>
        </p:nvSpPr>
        <p:spPr>
          <a:xfrm>
            <a:off x="685800" y="304800"/>
            <a:ext cx="7772400" cy="762000"/>
          </a:xfrm>
        </p:spPr>
        <p:txBody>
          <a:bodyPr/>
          <a:lstStyle/>
          <a:p>
            <a:r>
              <a:rPr lang="en-US"/>
              <a:t>Commercial software</a:t>
            </a:r>
          </a:p>
        </p:txBody>
      </p:sp>
      <p:sp>
        <p:nvSpPr>
          <p:cNvPr id="131075" name="Rectangle 1027"/>
          <p:cNvSpPr>
            <a:spLocks noGrp="1" noChangeArrowheads="1"/>
          </p:cNvSpPr>
          <p:nvPr>
            <p:ph type="body" idx="1"/>
          </p:nvPr>
        </p:nvSpPr>
        <p:spPr>
          <a:xfrm>
            <a:off x="381000" y="990600"/>
            <a:ext cx="6248400" cy="5105400"/>
          </a:xfrm>
        </p:spPr>
        <p:txBody>
          <a:bodyPr/>
          <a:lstStyle/>
          <a:p>
            <a:pPr marL="533400" indent="-533400">
              <a:lnSpc>
                <a:spcPct val="80000"/>
              </a:lnSpc>
            </a:pPr>
            <a:r>
              <a:rPr lang="en-US" sz="2800">
                <a:solidFill>
                  <a:srgbClr val="FF3300"/>
                </a:solidFill>
              </a:rPr>
              <a:t>CFD software</a:t>
            </a:r>
          </a:p>
          <a:p>
            <a:pPr marL="533400" indent="-533400">
              <a:lnSpc>
                <a:spcPct val="80000"/>
              </a:lnSpc>
              <a:buFontTx/>
              <a:buNone/>
            </a:pPr>
            <a:r>
              <a:rPr lang="en-US" sz="2800"/>
              <a:t>     </a:t>
            </a:r>
            <a:r>
              <a:rPr lang="en-US" sz="2000"/>
              <a:t>1. FLUENT:  </a:t>
            </a:r>
            <a:r>
              <a:rPr lang="en-US" sz="2000" u="sng">
                <a:hlinkClick r:id="rId2"/>
              </a:rPr>
              <a:t>http://www.fluent.com</a:t>
            </a:r>
            <a:endParaRPr lang="en-US" sz="2000" u="sng"/>
          </a:p>
          <a:p>
            <a:pPr marL="533400" indent="-533400">
              <a:lnSpc>
                <a:spcPct val="80000"/>
              </a:lnSpc>
              <a:buFontTx/>
              <a:buNone/>
            </a:pPr>
            <a:r>
              <a:rPr lang="en-US" sz="2000"/>
              <a:t>       2. FLOWLAB: </a:t>
            </a:r>
            <a:r>
              <a:rPr lang="en-US" sz="2000" u="sng"/>
              <a:t> </a:t>
            </a:r>
            <a:r>
              <a:rPr lang="en-US" sz="2000" u="sng">
                <a:hlinkClick r:id="rId3"/>
              </a:rPr>
              <a:t>http://www.flowlab.fluent.com</a:t>
            </a:r>
            <a:endParaRPr lang="en-US" sz="2000" u="sng"/>
          </a:p>
          <a:p>
            <a:pPr marL="533400" indent="-533400">
              <a:lnSpc>
                <a:spcPct val="80000"/>
              </a:lnSpc>
              <a:buFontTx/>
              <a:buNone/>
            </a:pPr>
            <a:r>
              <a:rPr lang="en-US" sz="2000"/>
              <a:t>       3. CFDRC:    </a:t>
            </a:r>
            <a:r>
              <a:rPr lang="en-US" sz="2000" u="sng">
                <a:hlinkClick r:id="rId4"/>
              </a:rPr>
              <a:t>http://www.cfdrc.com</a:t>
            </a:r>
            <a:endParaRPr lang="en-US" sz="2000" u="sng"/>
          </a:p>
          <a:p>
            <a:pPr marL="533400" indent="-533400">
              <a:lnSpc>
                <a:spcPct val="80000"/>
              </a:lnSpc>
              <a:buFontTx/>
              <a:buNone/>
            </a:pPr>
            <a:r>
              <a:rPr lang="en-US" sz="2000"/>
              <a:t>       4. STAR-CD: </a:t>
            </a:r>
            <a:r>
              <a:rPr lang="en-US" sz="2000" u="sng">
                <a:hlinkClick r:id="rId5"/>
              </a:rPr>
              <a:t>http://www.cd-adapco.com</a:t>
            </a:r>
            <a:endParaRPr lang="en-US" sz="2000" u="sng"/>
          </a:p>
          <a:p>
            <a:pPr marL="533400" indent="-533400">
              <a:lnSpc>
                <a:spcPct val="80000"/>
              </a:lnSpc>
              <a:buFontTx/>
              <a:buNone/>
            </a:pPr>
            <a:r>
              <a:rPr lang="en-US" sz="2000"/>
              <a:t>       5. CFX/AEA:  </a:t>
            </a:r>
            <a:r>
              <a:rPr lang="en-US" sz="2000" u="sng">
                <a:hlinkClick r:id="rId6"/>
              </a:rPr>
              <a:t>http://www.software.aeat.com/cfx</a:t>
            </a:r>
            <a:endParaRPr lang="en-US" sz="2000" u="sng"/>
          </a:p>
          <a:p>
            <a:pPr marL="533400" indent="-533400">
              <a:lnSpc>
                <a:spcPct val="80000"/>
              </a:lnSpc>
            </a:pPr>
            <a:r>
              <a:rPr lang="en-US" sz="2800">
                <a:solidFill>
                  <a:srgbClr val="FF3300"/>
                </a:solidFill>
              </a:rPr>
              <a:t>Grid Generation software</a:t>
            </a:r>
          </a:p>
          <a:p>
            <a:pPr marL="533400" indent="-533400">
              <a:lnSpc>
                <a:spcPct val="80000"/>
              </a:lnSpc>
              <a:buFontTx/>
              <a:buNone/>
            </a:pPr>
            <a:r>
              <a:rPr lang="en-US" sz="2800">
                <a:solidFill>
                  <a:srgbClr val="FF3300"/>
                </a:solidFill>
              </a:rPr>
              <a:t>     </a:t>
            </a:r>
            <a:r>
              <a:rPr lang="en-US" sz="2000"/>
              <a:t>1. Gridgen: </a:t>
            </a:r>
            <a:r>
              <a:rPr lang="en-US" sz="2000" u="sng">
                <a:hlinkClick r:id="rId7"/>
              </a:rPr>
              <a:t>http://www.pointwise.com</a:t>
            </a:r>
            <a:endParaRPr lang="en-US" sz="2000" u="sng"/>
          </a:p>
          <a:p>
            <a:pPr marL="533400" indent="-533400">
              <a:lnSpc>
                <a:spcPct val="80000"/>
              </a:lnSpc>
              <a:buFontTx/>
              <a:buNone/>
            </a:pPr>
            <a:r>
              <a:rPr lang="en-US" sz="2000"/>
              <a:t>       2. GridPro: </a:t>
            </a:r>
            <a:r>
              <a:rPr lang="en-US" sz="2000" u="sng">
                <a:hlinkClick r:id="rId8"/>
              </a:rPr>
              <a:t>http://www.gridpro.com</a:t>
            </a:r>
            <a:endParaRPr lang="en-US" sz="2000" u="sng"/>
          </a:p>
          <a:p>
            <a:pPr marL="533400" indent="-533400">
              <a:lnSpc>
                <a:spcPct val="80000"/>
              </a:lnSpc>
            </a:pPr>
            <a:r>
              <a:rPr lang="en-US" sz="2800">
                <a:solidFill>
                  <a:srgbClr val="FF3300"/>
                </a:solidFill>
              </a:rPr>
              <a:t>Visualization software</a:t>
            </a:r>
          </a:p>
          <a:p>
            <a:pPr marL="533400" indent="-533400">
              <a:lnSpc>
                <a:spcPct val="80000"/>
              </a:lnSpc>
              <a:buFontTx/>
              <a:buNone/>
            </a:pPr>
            <a:r>
              <a:rPr lang="en-US" sz="2800">
                <a:solidFill>
                  <a:srgbClr val="FF3300"/>
                </a:solidFill>
              </a:rPr>
              <a:t>     </a:t>
            </a:r>
            <a:r>
              <a:rPr lang="en-US" sz="2000"/>
              <a:t>1. Tecplot:    </a:t>
            </a:r>
            <a:r>
              <a:rPr lang="en-US" sz="2000" u="sng">
                <a:hlinkClick r:id="rId9"/>
              </a:rPr>
              <a:t>http://www.amtec.com</a:t>
            </a:r>
            <a:endParaRPr lang="en-US" sz="2000" u="sng"/>
          </a:p>
          <a:p>
            <a:pPr marL="533400" indent="-533400">
              <a:lnSpc>
                <a:spcPct val="80000"/>
              </a:lnSpc>
              <a:buFontTx/>
              <a:buNone/>
            </a:pPr>
            <a:r>
              <a:rPr lang="en-US" sz="2000"/>
              <a:t>       2. Fieldview: </a:t>
            </a:r>
            <a:r>
              <a:rPr lang="en-US" sz="2000" u="sng">
                <a:hlinkClick r:id="rId10"/>
              </a:rPr>
              <a:t>http://www.ilight.com</a:t>
            </a:r>
            <a:endParaRPr lang="en-US" sz="2000" u="sng"/>
          </a:p>
        </p:txBody>
      </p:sp>
      <p:pic>
        <p:nvPicPr>
          <p:cNvPr id="131078" name="Picture 1030" descr="Starcd"/>
          <p:cNvPicPr>
            <a:picLocks noChangeAspect="1" noChangeArrowheads="1"/>
          </p:cNvPicPr>
          <p:nvPr/>
        </p:nvPicPr>
        <p:blipFill>
          <a:blip r:embed="rId11"/>
          <a:srcRect/>
          <a:stretch>
            <a:fillRect/>
          </a:stretch>
        </p:blipFill>
        <p:spPr bwMode="auto">
          <a:xfrm>
            <a:off x="6705600" y="1676400"/>
            <a:ext cx="1981200" cy="1371600"/>
          </a:xfrm>
          <a:prstGeom prst="rect">
            <a:avLst/>
          </a:prstGeom>
          <a:noFill/>
        </p:spPr>
      </p:pic>
      <p:pic>
        <p:nvPicPr>
          <p:cNvPr id="131079" name="Picture 1031" descr="fluennt"/>
          <p:cNvPicPr>
            <a:picLocks noChangeAspect="1" noChangeArrowheads="1"/>
          </p:cNvPicPr>
          <p:nvPr/>
        </p:nvPicPr>
        <p:blipFill>
          <a:blip r:embed="rId12"/>
          <a:srcRect/>
          <a:stretch>
            <a:fillRect/>
          </a:stretch>
        </p:blipFill>
        <p:spPr bwMode="auto">
          <a:xfrm>
            <a:off x="6172200" y="1028700"/>
            <a:ext cx="2582863" cy="571500"/>
          </a:xfrm>
          <a:prstGeom prst="rect">
            <a:avLst/>
          </a:prstGeom>
          <a:noFill/>
        </p:spPr>
      </p:pic>
      <p:pic>
        <p:nvPicPr>
          <p:cNvPr id="131080" name="Picture 1032" descr="logo"/>
          <p:cNvPicPr>
            <a:picLocks noChangeAspect="1" noChangeArrowheads="1"/>
          </p:cNvPicPr>
          <p:nvPr/>
        </p:nvPicPr>
        <p:blipFill>
          <a:blip r:embed="rId13"/>
          <a:srcRect/>
          <a:stretch>
            <a:fillRect/>
          </a:stretch>
        </p:blipFill>
        <p:spPr bwMode="auto">
          <a:xfrm>
            <a:off x="6400800" y="5562600"/>
            <a:ext cx="2009775" cy="441325"/>
          </a:xfrm>
          <a:prstGeom prst="rect">
            <a:avLst/>
          </a:prstGeom>
          <a:noFill/>
        </p:spPr>
      </p:pic>
      <p:pic>
        <p:nvPicPr>
          <p:cNvPr id="131081" name="Picture 1033" descr="screens"/>
          <p:cNvPicPr>
            <a:picLocks noChangeAspect="1" noChangeArrowheads="1"/>
          </p:cNvPicPr>
          <p:nvPr/>
        </p:nvPicPr>
        <p:blipFill>
          <a:blip r:embed="rId14"/>
          <a:srcRect/>
          <a:stretch>
            <a:fillRect/>
          </a:stretch>
        </p:blipFill>
        <p:spPr bwMode="auto">
          <a:xfrm>
            <a:off x="6400800" y="4556125"/>
            <a:ext cx="2590800" cy="1016000"/>
          </a:xfrm>
          <a:prstGeom prst="rect">
            <a:avLst/>
          </a:prstGeom>
          <a:noFill/>
        </p:spPr>
      </p:pic>
      <p:pic>
        <p:nvPicPr>
          <p:cNvPr id="131082" name="Picture 1034" descr="gridgen"/>
          <p:cNvPicPr>
            <a:picLocks noChangeAspect="1" noChangeArrowheads="1"/>
          </p:cNvPicPr>
          <p:nvPr/>
        </p:nvPicPr>
        <p:blipFill>
          <a:blip r:embed="rId15"/>
          <a:srcRect/>
          <a:stretch>
            <a:fillRect/>
          </a:stretch>
        </p:blipFill>
        <p:spPr bwMode="auto">
          <a:xfrm>
            <a:off x="5867400" y="3352800"/>
            <a:ext cx="2925763" cy="914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57:020 Fluid Mechanics</a:t>
            </a:r>
          </a:p>
        </p:txBody>
      </p:sp>
      <p:sp>
        <p:nvSpPr>
          <p:cNvPr id="6" name="Slide Number Placeholder 4"/>
          <p:cNvSpPr>
            <a:spLocks noGrp="1"/>
          </p:cNvSpPr>
          <p:nvPr>
            <p:ph type="sldNum" sz="quarter" idx="11"/>
          </p:nvPr>
        </p:nvSpPr>
        <p:spPr/>
        <p:txBody>
          <a:bodyPr/>
          <a:lstStyle/>
          <a:p>
            <a:fld id="{638DA0E4-B6D8-477E-A920-416AACA6F504}" type="slidenum">
              <a:rPr lang="en-US"/>
              <a:pPr/>
              <a:t>41</a:t>
            </a:fld>
            <a:endParaRPr lang="en-US"/>
          </a:p>
        </p:txBody>
      </p:sp>
      <p:sp>
        <p:nvSpPr>
          <p:cNvPr id="144386" name="Rectangle 2"/>
          <p:cNvSpPr>
            <a:spLocks noGrp="1" noChangeArrowheads="1"/>
          </p:cNvSpPr>
          <p:nvPr>
            <p:ph type="title"/>
          </p:nvPr>
        </p:nvSpPr>
        <p:spPr>
          <a:xfrm>
            <a:off x="685800" y="615950"/>
            <a:ext cx="7772400" cy="527050"/>
          </a:xfrm>
        </p:spPr>
        <p:txBody>
          <a:bodyPr/>
          <a:lstStyle/>
          <a:p>
            <a:r>
              <a:rPr lang="en-US" sz="3200"/>
              <a:t>“Hands-on” experience using CFD Educational Interface (pipe template)</a:t>
            </a:r>
          </a:p>
        </p:txBody>
      </p:sp>
      <p:pic>
        <p:nvPicPr>
          <p:cNvPr id="144392" name="Picture 8"/>
          <p:cNvPicPr>
            <a:picLocks noChangeAspect="1" noChangeArrowheads="1"/>
          </p:cNvPicPr>
          <p:nvPr/>
        </p:nvPicPr>
        <p:blipFill>
          <a:blip r:embed="rId2"/>
          <a:srcRect/>
          <a:stretch>
            <a:fillRect/>
          </a:stretch>
        </p:blipFill>
        <p:spPr bwMode="auto">
          <a:xfrm>
            <a:off x="1066800" y="1130300"/>
            <a:ext cx="7010400" cy="5078413"/>
          </a:xfrm>
          <a:prstGeom prst="rect">
            <a:avLst/>
          </a:prstGeom>
          <a:noFill/>
          <a:ln w="9525">
            <a:noFill/>
            <a:miter lim="800000"/>
            <a:headEnd/>
            <a:tailEnd/>
          </a:ln>
          <a:effectLst/>
        </p:spPr>
      </p:pic>
      <p:pic>
        <p:nvPicPr>
          <p:cNvPr id="144393" name="Picture 9"/>
          <p:cNvPicPr>
            <a:picLocks noChangeAspect="1" noChangeArrowheads="1"/>
          </p:cNvPicPr>
          <p:nvPr/>
        </p:nvPicPr>
        <p:blipFill>
          <a:blip r:embed="rId3"/>
          <a:srcRect/>
          <a:stretch>
            <a:fillRect/>
          </a:stretch>
        </p:blipFill>
        <p:spPr bwMode="auto">
          <a:xfrm>
            <a:off x="3810000" y="2667000"/>
            <a:ext cx="34925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57:020 Fluid Mechanics</a:t>
            </a:r>
          </a:p>
        </p:txBody>
      </p:sp>
      <p:sp>
        <p:nvSpPr>
          <p:cNvPr id="6" name="Slide Number Placeholder 4"/>
          <p:cNvSpPr>
            <a:spLocks noGrp="1"/>
          </p:cNvSpPr>
          <p:nvPr>
            <p:ph type="sldNum" sz="quarter" idx="11"/>
          </p:nvPr>
        </p:nvSpPr>
        <p:spPr/>
        <p:txBody>
          <a:bodyPr/>
          <a:lstStyle/>
          <a:p>
            <a:fld id="{8F16EBCC-3327-4101-9E33-2CBE225B3D2B}" type="slidenum">
              <a:rPr lang="en-US"/>
              <a:pPr/>
              <a:t>42</a:t>
            </a:fld>
            <a:endParaRPr lang="en-US"/>
          </a:p>
        </p:txBody>
      </p:sp>
      <p:sp>
        <p:nvSpPr>
          <p:cNvPr id="145410" name="Rectangle 3074"/>
          <p:cNvSpPr>
            <a:spLocks noGrp="1" noChangeArrowheads="1"/>
          </p:cNvSpPr>
          <p:nvPr>
            <p:ph type="title"/>
          </p:nvPr>
        </p:nvSpPr>
        <p:spPr>
          <a:xfrm>
            <a:off x="685800" y="450850"/>
            <a:ext cx="7772400" cy="768350"/>
          </a:xfrm>
        </p:spPr>
        <p:txBody>
          <a:bodyPr/>
          <a:lstStyle/>
          <a:p>
            <a:r>
              <a:rPr lang="en-US" sz="3200"/>
              <a:t>“Hands-on” experience using CFD Educational Interface (airfoil template)</a:t>
            </a:r>
          </a:p>
        </p:txBody>
      </p:sp>
      <p:pic>
        <p:nvPicPr>
          <p:cNvPr id="145414" name="Picture 3078"/>
          <p:cNvPicPr>
            <a:picLocks noChangeAspect="1" noChangeArrowheads="1"/>
          </p:cNvPicPr>
          <p:nvPr/>
        </p:nvPicPr>
        <p:blipFill>
          <a:blip r:embed="rId2"/>
          <a:srcRect/>
          <a:stretch>
            <a:fillRect/>
          </a:stretch>
        </p:blipFill>
        <p:spPr bwMode="auto">
          <a:xfrm>
            <a:off x="1295400" y="1219200"/>
            <a:ext cx="7162800" cy="5191125"/>
          </a:xfrm>
          <a:prstGeom prst="rect">
            <a:avLst/>
          </a:prstGeom>
          <a:noFill/>
          <a:ln w="9525">
            <a:noFill/>
            <a:miter lim="800000"/>
            <a:headEnd/>
            <a:tailEnd/>
          </a:ln>
          <a:effectLst/>
        </p:spPr>
      </p:pic>
      <p:pic>
        <p:nvPicPr>
          <p:cNvPr id="145415" name="Picture 3079"/>
          <p:cNvPicPr>
            <a:picLocks noChangeAspect="1" noChangeArrowheads="1"/>
          </p:cNvPicPr>
          <p:nvPr/>
        </p:nvPicPr>
        <p:blipFill>
          <a:blip r:embed="rId3"/>
          <a:srcRect/>
          <a:stretch>
            <a:fillRect/>
          </a:stretch>
        </p:blipFill>
        <p:spPr bwMode="auto">
          <a:xfrm>
            <a:off x="5453063" y="2819400"/>
            <a:ext cx="3005137"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57:020 Fluid Mechanics</a:t>
            </a:r>
          </a:p>
        </p:txBody>
      </p:sp>
      <p:sp>
        <p:nvSpPr>
          <p:cNvPr id="5" name="Slide Number Placeholder 4"/>
          <p:cNvSpPr>
            <a:spLocks noGrp="1"/>
          </p:cNvSpPr>
          <p:nvPr>
            <p:ph type="sldNum" sz="quarter" idx="11"/>
          </p:nvPr>
        </p:nvSpPr>
        <p:spPr/>
        <p:txBody>
          <a:bodyPr/>
          <a:lstStyle/>
          <a:p>
            <a:fld id="{50681EAE-750A-45E9-82E9-4C60E60FA494}" type="slidenum">
              <a:rPr lang="en-US"/>
              <a:pPr/>
              <a:t>43</a:t>
            </a:fld>
            <a:endParaRPr lang="en-US"/>
          </a:p>
        </p:txBody>
      </p:sp>
      <p:sp>
        <p:nvSpPr>
          <p:cNvPr id="135170" name="Rectangle 2"/>
          <p:cNvSpPr>
            <a:spLocks noGrp="1" noChangeArrowheads="1"/>
          </p:cNvSpPr>
          <p:nvPr>
            <p:ph type="title"/>
          </p:nvPr>
        </p:nvSpPr>
        <p:spPr>
          <a:xfrm>
            <a:off x="228600" y="304800"/>
            <a:ext cx="8915400" cy="685800"/>
          </a:xfrm>
        </p:spPr>
        <p:txBody>
          <a:bodyPr/>
          <a:lstStyle/>
          <a:p>
            <a:r>
              <a:rPr lang="en-US"/>
              <a:t> </a:t>
            </a:r>
            <a:r>
              <a:rPr lang="en-US" sz="3200" b="1">
                <a:latin typeface="Arial" charset="0"/>
                <a:cs typeface="Arial" charset="0"/>
              </a:rPr>
              <a:t>57:020 Fluid Mechanics</a:t>
            </a:r>
            <a:r>
              <a:rPr lang="en-US" sz="2800">
                <a:latin typeface="Arial" charset="0"/>
                <a:cs typeface="Arial" charset="0"/>
              </a:rPr>
              <a:t> </a:t>
            </a:r>
            <a:endParaRPr lang="en-US"/>
          </a:p>
        </p:txBody>
      </p:sp>
      <p:sp>
        <p:nvSpPr>
          <p:cNvPr id="135171" name="Rectangle 3"/>
          <p:cNvSpPr>
            <a:spLocks noGrp="1" noChangeArrowheads="1"/>
          </p:cNvSpPr>
          <p:nvPr>
            <p:ph type="body" idx="1"/>
          </p:nvPr>
        </p:nvSpPr>
        <p:spPr>
          <a:xfrm>
            <a:off x="838200" y="1143000"/>
            <a:ext cx="7772400" cy="5029200"/>
          </a:xfrm>
        </p:spPr>
        <p:txBody>
          <a:bodyPr/>
          <a:lstStyle/>
          <a:p>
            <a:r>
              <a:rPr lang="en-US" sz="2400"/>
              <a:t>Lectures cover basic concepts in fluid statics, kinematics, and dynamics, control-volume, and differential-equation analysis methods. Homework assignments, tests, and complementary EFD/CFD labs</a:t>
            </a:r>
          </a:p>
          <a:p>
            <a:r>
              <a:rPr lang="en-US" sz="2400"/>
              <a:t>This class provides an introduction to all three tools: AFD through lecture and CFD and EFD through labs</a:t>
            </a:r>
          </a:p>
          <a:p>
            <a:r>
              <a:rPr lang="en-US" sz="2400"/>
              <a:t>ISTUE Teaching Modules (</a:t>
            </a:r>
            <a:r>
              <a:rPr lang="en-US" sz="2400">
                <a:hlinkClick r:id="rId2"/>
              </a:rPr>
              <a:t>http://www.iihr.uiowa.edu/~istue</a:t>
            </a:r>
            <a:r>
              <a:rPr lang="en-US" sz="2400"/>
              <a:t>) (next two slides)</a:t>
            </a:r>
          </a:p>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3"/>
          <p:cNvSpPr>
            <a:spLocks noGrp="1"/>
          </p:cNvSpPr>
          <p:nvPr>
            <p:ph type="ftr" sz="quarter" idx="10"/>
          </p:nvPr>
        </p:nvSpPr>
        <p:spPr/>
        <p:txBody>
          <a:bodyPr/>
          <a:lstStyle/>
          <a:p>
            <a:r>
              <a:rPr lang="en-US"/>
              <a:t>57:020 Fluid Mechanics</a:t>
            </a:r>
          </a:p>
        </p:txBody>
      </p:sp>
      <p:sp>
        <p:nvSpPr>
          <p:cNvPr id="49" name="Slide Number Placeholder 4"/>
          <p:cNvSpPr>
            <a:spLocks noGrp="1"/>
          </p:cNvSpPr>
          <p:nvPr>
            <p:ph type="sldNum" sz="quarter" idx="11"/>
          </p:nvPr>
        </p:nvSpPr>
        <p:spPr/>
        <p:txBody>
          <a:bodyPr/>
          <a:lstStyle/>
          <a:p>
            <a:fld id="{0D29A350-1778-48B0-A43D-D557A5CEA1B5}" type="slidenum">
              <a:rPr lang="en-US"/>
              <a:pPr/>
              <a:t>44</a:t>
            </a:fld>
            <a:endParaRPr lang="en-US"/>
          </a:p>
        </p:txBody>
      </p:sp>
      <p:sp>
        <p:nvSpPr>
          <p:cNvPr id="173058" name="Rectangle 2"/>
          <p:cNvSpPr>
            <a:spLocks noGrp="1" noChangeArrowheads="1"/>
          </p:cNvSpPr>
          <p:nvPr>
            <p:ph type="title"/>
          </p:nvPr>
        </p:nvSpPr>
        <p:spPr>
          <a:xfrm>
            <a:off x="687388" y="228600"/>
            <a:ext cx="7772400" cy="639763"/>
          </a:xfrm>
        </p:spPr>
        <p:txBody>
          <a:bodyPr/>
          <a:lstStyle/>
          <a:p>
            <a:r>
              <a:rPr lang="en-US" altLang="zh-CN" sz="3200">
                <a:ea typeface="SimSun" pitchFamily="2" charset="-122"/>
              </a:rPr>
              <a:t>TM Descriptions</a:t>
            </a:r>
            <a:endParaRPr lang="en-US" sz="3200" baseline="-25000"/>
          </a:p>
        </p:txBody>
      </p:sp>
      <p:sp>
        <p:nvSpPr>
          <p:cNvPr id="173059" name="Rectangle 3"/>
          <p:cNvSpPr>
            <a:spLocks noChangeArrowheads="1"/>
          </p:cNvSpPr>
          <p:nvPr/>
        </p:nvSpPr>
        <p:spPr bwMode="auto">
          <a:xfrm>
            <a:off x="3890963" y="2624138"/>
            <a:ext cx="9144000" cy="0"/>
          </a:xfrm>
          <a:prstGeom prst="rect">
            <a:avLst/>
          </a:prstGeom>
          <a:noFill/>
          <a:ln w="9525">
            <a:noFill/>
            <a:miter lim="800000"/>
            <a:headEnd/>
            <a:tailEnd/>
          </a:ln>
          <a:effectLst/>
        </p:spPr>
        <p:txBody>
          <a:bodyPr>
            <a:spAutoFit/>
          </a:bodyPr>
          <a:lstStyle/>
          <a:p>
            <a:endParaRPr lang="en-US"/>
          </a:p>
        </p:txBody>
      </p:sp>
      <p:sp>
        <p:nvSpPr>
          <p:cNvPr id="173060" name="Rectangle 4"/>
          <p:cNvSpPr>
            <a:spLocks noChangeArrowheads="1"/>
          </p:cNvSpPr>
          <p:nvPr/>
        </p:nvSpPr>
        <p:spPr bwMode="auto">
          <a:xfrm>
            <a:off x="3895725" y="2614613"/>
            <a:ext cx="9144000" cy="0"/>
          </a:xfrm>
          <a:prstGeom prst="rect">
            <a:avLst/>
          </a:prstGeom>
          <a:noFill/>
          <a:ln w="9525">
            <a:noFill/>
            <a:miter lim="800000"/>
            <a:headEnd/>
            <a:tailEnd/>
          </a:ln>
          <a:effectLst/>
        </p:spPr>
        <p:txBody>
          <a:bodyPr>
            <a:spAutoFit/>
          </a:bodyPr>
          <a:lstStyle/>
          <a:p>
            <a:endParaRPr lang="en-US"/>
          </a:p>
        </p:txBody>
      </p:sp>
      <p:sp>
        <p:nvSpPr>
          <p:cNvPr id="173061" name="Rectangle 5"/>
          <p:cNvSpPr>
            <a:spLocks noChangeArrowheads="1"/>
          </p:cNvSpPr>
          <p:nvPr/>
        </p:nvSpPr>
        <p:spPr bwMode="auto">
          <a:xfrm>
            <a:off x="3819525" y="2562225"/>
            <a:ext cx="9144000" cy="0"/>
          </a:xfrm>
          <a:prstGeom prst="rect">
            <a:avLst/>
          </a:prstGeom>
          <a:noFill/>
          <a:ln w="9525">
            <a:noFill/>
            <a:miter lim="800000"/>
            <a:headEnd/>
            <a:tailEnd/>
          </a:ln>
          <a:effectLst/>
        </p:spPr>
        <p:txBody>
          <a:bodyPr>
            <a:spAutoFit/>
          </a:bodyPr>
          <a:lstStyle/>
          <a:p>
            <a:endParaRPr lang="en-US"/>
          </a:p>
        </p:txBody>
      </p:sp>
      <p:sp>
        <p:nvSpPr>
          <p:cNvPr id="173062" name="Rectangle 6"/>
          <p:cNvSpPr>
            <a:spLocks noChangeArrowheads="1"/>
          </p:cNvSpPr>
          <p:nvPr/>
        </p:nvSpPr>
        <p:spPr bwMode="auto">
          <a:xfrm>
            <a:off x="3738563" y="2590800"/>
            <a:ext cx="9144000" cy="0"/>
          </a:xfrm>
          <a:prstGeom prst="rect">
            <a:avLst/>
          </a:prstGeom>
          <a:noFill/>
          <a:ln w="9525">
            <a:noFill/>
            <a:miter lim="800000"/>
            <a:headEnd/>
            <a:tailEnd/>
          </a:ln>
          <a:effectLst/>
        </p:spPr>
        <p:txBody>
          <a:bodyPr>
            <a:spAutoFit/>
          </a:bodyPr>
          <a:lstStyle/>
          <a:p>
            <a:endParaRPr lang="en-US"/>
          </a:p>
        </p:txBody>
      </p:sp>
      <p:sp>
        <p:nvSpPr>
          <p:cNvPr id="173063" name="Rectangle 7"/>
          <p:cNvSpPr>
            <a:spLocks noChangeArrowheads="1"/>
          </p:cNvSpPr>
          <p:nvPr/>
        </p:nvSpPr>
        <p:spPr bwMode="auto">
          <a:xfrm>
            <a:off x="3900488" y="2628900"/>
            <a:ext cx="9144000" cy="0"/>
          </a:xfrm>
          <a:prstGeom prst="rect">
            <a:avLst/>
          </a:prstGeom>
          <a:noFill/>
          <a:ln w="9525">
            <a:noFill/>
            <a:miter lim="800000"/>
            <a:headEnd/>
            <a:tailEnd/>
          </a:ln>
          <a:effectLst/>
        </p:spPr>
        <p:txBody>
          <a:bodyPr>
            <a:spAutoFit/>
          </a:bodyPr>
          <a:lstStyle/>
          <a:p>
            <a:endParaRPr lang="en-US"/>
          </a:p>
        </p:txBody>
      </p:sp>
      <p:sp>
        <p:nvSpPr>
          <p:cNvPr id="173064" name="Rectangle 8"/>
          <p:cNvSpPr>
            <a:spLocks noChangeArrowheads="1"/>
          </p:cNvSpPr>
          <p:nvPr/>
        </p:nvSpPr>
        <p:spPr bwMode="auto">
          <a:xfrm>
            <a:off x="3905250" y="2619375"/>
            <a:ext cx="9144000" cy="0"/>
          </a:xfrm>
          <a:prstGeom prst="rect">
            <a:avLst/>
          </a:prstGeom>
          <a:noFill/>
          <a:ln w="9525">
            <a:noFill/>
            <a:miter lim="800000"/>
            <a:headEnd/>
            <a:tailEnd/>
          </a:ln>
          <a:effectLst/>
        </p:spPr>
        <p:txBody>
          <a:bodyPr>
            <a:spAutoFit/>
          </a:bodyPr>
          <a:lstStyle/>
          <a:p>
            <a:endParaRPr lang="en-US"/>
          </a:p>
        </p:txBody>
      </p:sp>
      <p:sp>
        <p:nvSpPr>
          <p:cNvPr id="173065" name="Rectangle 9"/>
          <p:cNvSpPr>
            <a:spLocks noChangeArrowheads="1"/>
          </p:cNvSpPr>
          <p:nvPr/>
        </p:nvSpPr>
        <p:spPr bwMode="auto">
          <a:xfrm>
            <a:off x="3800475" y="2605088"/>
            <a:ext cx="9144000" cy="0"/>
          </a:xfrm>
          <a:prstGeom prst="rect">
            <a:avLst/>
          </a:prstGeom>
          <a:noFill/>
          <a:ln w="9525">
            <a:noFill/>
            <a:miter lim="800000"/>
            <a:headEnd/>
            <a:tailEnd/>
          </a:ln>
          <a:effectLst/>
        </p:spPr>
        <p:txBody>
          <a:bodyPr>
            <a:spAutoFit/>
          </a:bodyPr>
          <a:lstStyle/>
          <a:p>
            <a:endParaRPr lang="en-US"/>
          </a:p>
        </p:txBody>
      </p:sp>
      <p:sp>
        <p:nvSpPr>
          <p:cNvPr id="173066" name="Rectangle 10"/>
          <p:cNvSpPr>
            <a:spLocks noChangeArrowheads="1"/>
          </p:cNvSpPr>
          <p:nvPr/>
        </p:nvSpPr>
        <p:spPr bwMode="auto">
          <a:xfrm>
            <a:off x="3814763" y="2638425"/>
            <a:ext cx="9144000" cy="0"/>
          </a:xfrm>
          <a:prstGeom prst="rect">
            <a:avLst/>
          </a:prstGeom>
          <a:noFill/>
          <a:ln w="9525">
            <a:noFill/>
            <a:miter lim="800000"/>
            <a:headEnd/>
            <a:tailEnd/>
          </a:ln>
          <a:effectLst/>
        </p:spPr>
        <p:txBody>
          <a:bodyPr>
            <a:spAutoFit/>
          </a:bodyPr>
          <a:lstStyle/>
          <a:p>
            <a:endParaRPr lang="en-US"/>
          </a:p>
        </p:txBody>
      </p:sp>
      <p:sp>
        <p:nvSpPr>
          <p:cNvPr id="173067" name="Rectangle 11"/>
          <p:cNvSpPr>
            <a:spLocks noChangeArrowheads="1"/>
          </p:cNvSpPr>
          <p:nvPr/>
        </p:nvSpPr>
        <p:spPr bwMode="auto">
          <a:xfrm>
            <a:off x="4648200" y="3581400"/>
            <a:ext cx="381000" cy="228600"/>
          </a:xfrm>
          <a:prstGeom prst="rect">
            <a:avLst/>
          </a:prstGeom>
          <a:solidFill>
            <a:schemeClr val="bg1"/>
          </a:solidFill>
          <a:ln w="9525">
            <a:noFill/>
            <a:miter lim="800000"/>
            <a:headEnd/>
            <a:tailEnd/>
          </a:ln>
          <a:effectLst/>
        </p:spPr>
        <p:txBody>
          <a:bodyPr wrap="none" anchor="ctr"/>
          <a:lstStyle/>
          <a:p>
            <a:endParaRPr lang="en-US"/>
          </a:p>
        </p:txBody>
      </p:sp>
      <p:sp>
        <p:nvSpPr>
          <p:cNvPr id="173068" name="Text Box 12"/>
          <p:cNvSpPr txBox="1">
            <a:spLocks noChangeArrowheads="1"/>
          </p:cNvSpPr>
          <p:nvPr/>
        </p:nvSpPr>
        <p:spPr bwMode="auto">
          <a:xfrm>
            <a:off x="2051050" y="6021388"/>
            <a:ext cx="5075238" cy="457200"/>
          </a:xfrm>
          <a:prstGeom prst="rect">
            <a:avLst/>
          </a:prstGeom>
          <a:noFill/>
          <a:ln w="9525">
            <a:noFill/>
            <a:miter lim="800000"/>
            <a:headEnd/>
            <a:tailEnd/>
          </a:ln>
          <a:effectLst/>
        </p:spPr>
        <p:txBody>
          <a:bodyPr wrap="none">
            <a:spAutoFit/>
          </a:bodyPr>
          <a:lstStyle/>
          <a:p>
            <a:pPr algn="l"/>
            <a:r>
              <a:rPr lang="en-US" altLang="zh-CN">
                <a:ea typeface="SimSun" pitchFamily="2" charset="-122"/>
                <a:hlinkClick r:id="rId2"/>
              </a:rPr>
              <a:t>http://css.engineering.uiowa.edu/~fluids</a:t>
            </a:r>
            <a:endParaRPr lang="en-US"/>
          </a:p>
        </p:txBody>
      </p:sp>
      <p:sp>
        <p:nvSpPr>
          <p:cNvPr id="173069" name="Text Box 13"/>
          <p:cNvSpPr txBox="1">
            <a:spLocks noChangeArrowheads="1"/>
          </p:cNvSpPr>
          <p:nvPr/>
        </p:nvSpPr>
        <p:spPr bwMode="auto">
          <a:xfrm>
            <a:off x="971550" y="914400"/>
            <a:ext cx="7470775" cy="336550"/>
          </a:xfrm>
          <a:prstGeom prst="rect">
            <a:avLst/>
          </a:prstGeom>
          <a:noFill/>
          <a:ln w="9525">
            <a:noFill/>
            <a:miter lim="800000"/>
            <a:headEnd/>
            <a:tailEnd/>
          </a:ln>
          <a:effectLst/>
        </p:spPr>
        <p:txBody>
          <a:bodyPr wrap="none">
            <a:spAutoFit/>
          </a:bodyPr>
          <a:lstStyle/>
          <a:p>
            <a:pPr algn="l"/>
            <a:r>
              <a:rPr lang="en-US" altLang="zh-CN" sz="1600" b="1">
                <a:ea typeface="SimSun" pitchFamily="2" charset="-122"/>
              </a:rPr>
              <a:t>Table 1: ISTUE Teaching Modules for Introductory Level Fluid Mechanics at Iowa </a:t>
            </a:r>
            <a:endParaRPr lang="en-US" sz="1600" b="1"/>
          </a:p>
        </p:txBody>
      </p:sp>
      <p:sp>
        <p:nvSpPr>
          <p:cNvPr id="173070" name="Line 14"/>
          <p:cNvSpPr>
            <a:spLocks noChangeShapeType="1"/>
          </p:cNvSpPr>
          <p:nvPr/>
        </p:nvSpPr>
        <p:spPr bwMode="auto">
          <a:xfrm>
            <a:off x="1028700" y="2068513"/>
            <a:ext cx="0" cy="0"/>
          </a:xfrm>
          <a:prstGeom prst="line">
            <a:avLst/>
          </a:prstGeom>
          <a:noFill/>
          <a:ln w="12700" cap="rnd">
            <a:solidFill>
              <a:srgbClr val="000000"/>
            </a:solidFill>
            <a:miter lim="800000"/>
            <a:headEnd/>
            <a:tailEnd/>
          </a:ln>
          <a:effectLst/>
        </p:spPr>
        <p:txBody>
          <a:bodyPr wrap="none"/>
          <a:lstStyle/>
          <a:p>
            <a:endParaRPr lang="en-US"/>
          </a:p>
        </p:txBody>
      </p:sp>
      <p:graphicFrame>
        <p:nvGraphicFramePr>
          <p:cNvPr id="173111" name="Group 55"/>
          <p:cNvGraphicFramePr>
            <a:graphicFrameLocks noGrp="1"/>
          </p:cNvGraphicFramePr>
          <p:nvPr/>
        </p:nvGraphicFramePr>
        <p:xfrm>
          <a:off x="755650" y="1309688"/>
          <a:ext cx="7704138" cy="4179254"/>
        </p:xfrm>
        <a:graphic>
          <a:graphicData uri="http://schemas.openxmlformats.org/drawingml/2006/table">
            <a:tbl>
              <a:tblPr/>
              <a:tblGrid>
                <a:gridCol w="1773238"/>
                <a:gridCol w="1663700"/>
                <a:gridCol w="1982787"/>
                <a:gridCol w="2284413"/>
              </a:tblGrid>
              <a:tr h="50958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Teaching Modules</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Fluid Property</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Pipe Flow</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Airfoil Flow</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510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Overall Purpose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1" u="none" strike="noStrike" cap="none" normalizeH="0" baseline="0" smtClean="0">
                          <a:ln>
                            <a:noFill/>
                          </a:ln>
                          <a:solidFill>
                            <a:srgbClr val="070709"/>
                          </a:solidFill>
                          <a:effectLst/>
                          <a:latin typeface="Times New Roman" pitchFamily="18" charset="0"/>
                          <a:cs typeface="Times New Roman" pitchFamily="18" charset="0"/>
                        </a:rPr>
                        <a:t>Hands-on</a:t>
                      </a: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 student experience with table-top facility and simple MS for fluid property measurement, including comparison manufacturer values and rigorous implementation standard EFD UA</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1" u="none" strike="noStrike" cap="none" normalizeH="0" baseline="0" smtClean="0">
                          <a:ln>
                            <a:noFill/>
                          </a:ln>
                          <a:solidFill>
                            <a:srgbClr val="070709"/>
                          </a:solidFill>
                          <a:effectLst/>
                          <a:latin typeface="Times New Roman" pitchFamily="18" charset="0"/>
                          <a:cs typeface="Times New Roman" pitchFamily="18" charset="0"/>
                        </a:rPr>
                        <a:t>Hands-on</a:t>
                      </a: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 student experience with complementary EFD, CFD, and UA for Introductory Pipe Flow, including friction factor and mean velocity measurements and comparisons benchmark data, laminar and turbulent flow CFD simulations, modeling and verification studies, and validation using AFD and EFD.</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1" u="none" strike="noStrike" cap="none" normalizeH="0" baseline="0" smtClean="0">
                          <a:ln>
                            <a:noFill/>
                          </a:ln>
                          <a:solidFill>
                            <a:srgbClr val="070709"/>
                          </a:solidFill>
                          <a:effectLst/>
                          <a:latin typeface="Times New Roman" pitchFamily="18" charset="0"/>
                          <a:cs typeface="Times New Roman" pitchFamily="18" charset="0"/>
                        </a:rPr>
                        <a:t>Hands-on</a:t>
                      </a: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 student experience with complementary EFD, CFD, and UA for Introductory Airfoil Flow, including lift and drag, surface pressure, and mean and turbulent wake velocity profile measurements and comparisons benchmark data, inviscid and turbulent flow simulations, modeling and verification studies, and validation using AFD and EFD.</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78263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Educational Materials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FM and EFD lecture; lab report instructions; pre lab questions, and EFD exercise notes.</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FM, EFD and CFD lectures; lab report instructions; pre lab questions, and EFD and CFD exercise notes.</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FM, EFD and CFD lectures; lab report instructions; pre lab questions, and EFD and CFD exercise notes.</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rPr>
                        <a:t>ISTUE ASEE papers</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rPr>
                        <a:t>Paper 1</a:t>
                      </a:r>
                      <a:r>
                        <a:rPr kumimoji="0" lang="en-US" sz="1200" b="1" i="0" u="none" strike="noStrike" cap="none" normalizeH="0" baseline="0" smtClean="0">
                          <a:ln>
                            <a:noFill/>
                          </a:ln>
                          <a:solidFill>
                            <a:srgbClr val="070709"/>
                          </a:solidFill>
                          <a:effectLst/>
                          <a:latin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rPr>
                        <a:t>Paper2</a:t>
                      </a:r>
                      <a:r>
                        <a:rPr kumimoji="0" lang="en-US" sz="1200" b="1" i="0" u="none" strike="noStrike" cap="none" normalizeH="0" baseline="0" smtClean="0">
                          <a:ln>
                            <a:noFill/>
                          </a:ln>
                          <a:solidFill>
                            <a:srgbClr val="070709"/>
                          </a:solidFill>
                          <a:effectLst/>
                          <a:latin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rPr>
                        <a:t>Paper 3</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48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FM Lecture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Introduction to Fluid Mechanics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0958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Lab Report Instructions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lab report Instructions</a:t>
                      </a: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lab report Instructions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73099" name="Text Box 43"/>
          <p:cNvSpPr txBox="1">
            <a:spLocks noChangeArrowheads="1"/>
          </p:cNvSpPr>
          <p:nvPr/>
        </p:nvSpPr>
        <p:spPr bwMode="auto">
          <a:xfrm>
            <a:off x="2967038" y="5635625"/>
            <a:ext cx="4268787" cy="457200"/>
          </a:xfrm>
          <a:prstGeom prst="rect">
            <a:avLst/>
          </a:prstGeom>
          <a:noFill/>
          <a:ln w="9525">
            <a:noFill/>
            <a:miter lim="800000"/>
            <a:headEnd/>
            <a:tailEnd/>
          </a:ln>
          <a:effectLst/>
        </p:spPr>
        <p:txBody>
          <a:bodyPr>
            <a:spAutoFit/>
          </a:bodyPr>
          <a:lstStyle/>
          <a:p>
            <a:pPr algn="l"/>
            <a:r>
              <a:rPr lang="en-US">
                <a:solidFill>
                  <a:srgbClr val="FF0000"/>
                </a:solidFill>
              </a:rPr>
              <a:t>Continued in next slide…</a:t>
            </a:r>
          </a:p>
        </p:txBody>
      </p:sp>
      <p:sp>
        <p:nvSpPr>
          <p:cNvPr id="173100" name="AutoShape 44"/>
          <p:cNvSpPr>
            <a:spLocks noChangeArrowheads="1"/>
          </p:cNvSpPr>
          <p:nvPr/>
        </p:nvSpPr>
        <p:spPr bwMode="auto">
          <a:xfrm>
            <a:off x="2773363" y="5518150"/>
            <a:ext cx="214312" cy="431800"/>
          </a:xfrm>
          <a:prstGeom prst="curvedRightArrow">
            <a:avLst>
              <a:gd name="adj1" fmla="val 40296"/>
              <a:gd name="adj2" fmla="val 805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3"/>
          <p:cNvSpPr>
            <a:spLocks noGrp="1"/>
          </p:cNvSpPr>
          <p:nvPr>
            <p:ph type="ftr" sz="quarter" idx="10"/>
          </p:nvPr>
        </p:nvSpPr>
        <p:spPr/>
        <p:txBody>
          <a:bodyPr/>
          <a:lstStyle/>
          <a:p>
            <a:r>
              <a:rPr lang="en-US"/>
              <a:t>57:020 Fluid Mechanics</a:t>
            </a:r>
          </a:p>
        </p:txBody>
      </p:sp>
      <p:sp>
        <p:nvSpPr>
          <p:cNvPr id="57" name="Slide Number Placeholder 4"/>
          <p:cNvSpPr>
            <a:spLocks noGrp="1"/>
          </p:cNvSpPr>
          <p:nvPr>
            <p:ph type="sldNum" sz="quarter" idx="11"/>
          </p:nvPr>
        </p:nvSpPr>
        <p:spPr/>
        <p:txBody>
          <a:bodyPr/>
          <a:lstStyle/>
          <a:p>
            <a:fld id="{1954ED42-1B34-45BC-AB4C-0513885BFAEE}" type="slidenum">
              <a:rPr lang="en-US"/>
              <a:pPr/>
              <a:t>45</a:t>
            </a:fld>
            <a:endParaRPr lang="en-US"/>
          </a:p>
        </p:txBody>
      </p:sp>
      <p:sp>
        <p:nvSpPr>
          <p:cNvPr id="174082" name="Rectangle 2"/>
          <p:cNvSpPr>
            <a:spLocks noGrp="1" noChangeArrowheads="1"/>
          </p:cNvSpPr>
          <p:nvPr>
            <p:ph type="title"/>
          </p:nvPr>
        </p:nvSpPr>
        <p:spPr>
          <a:xfrm>
            <a:off x="685800" y="76200"/>
            <a:ext cx="7772400" cy="782638"/>
          </a:xfrm>
        </p:spPr>
        <p:txBody>
          <a:bodyPr/>
          <a:lstStyle/>
          <a:p>
            <a:r>
              <a:rPr lang="en-US" altLang="zh-CN">
                <a:ea typeface="SimSun" pitchFamily="2" charset="-122"/>
              </a:rPr>
              <a:t>TM Descriptions, cont’d</a:t>
            </a:r>
            <a:endParaRPr lang="en-US">
              <a:ea typeface="SimSun" pitchFamily="2" charset="-122"/>
            </a:endParaRPr>
          </a:p>
        </p:txBody>
      </p:sp>
      <p:sp>
        <p:nvSpPr>
          <p:cNvPr id="174083" name="Rectangle 3"/>
          <p:cNvSpPr>
            <a:spLocks noChangeArrowheads="1"/>
          </p:cNvSpPr>
          <p:nvPr/>
        </p:nvSpPr>
        <p:spPr bwMode="auto">
          <a:xfrm>
            <a:off x="3890963" y="2624138"/>
            <a:ext cx="9144000" cy="0"/>
          </a:xfrm>
          <a:prstGeom prst="rect">
            <a:avLst/>
          </a:prstGeom>
          <a:noFill/>
          <a:ln w="9525">
            <a:noFill/>
            <a:miter lim="800000"/>
            <a:headEnd/>
            <a:tailEnd/>
          </a:ln>
          <a:effectLst/>
        </p:spPr>
        <p:txBody>
          <a:bodyPr>
            <a:spAutoFit/>
          </a:bodyPr>
          <a:lstStyle/>
          <a:p>
            <a:endParaRPr lang="en-US"/>
          </a:p>
        </p:txBody>
      </p:sp>
      <p:sp>
        <p:nvSpPr>
          <p:cNvPr id="174084" name="Rectangle 4"/>
          <p:cNvSpPr>
            <a:spLocks noChangeArrowheads="1"/>
          </p:cNvSpPr>
          <p:nvPr/>
        </p:nvSpPr>
        <p:spPr bwMode="auto">
          <a:xfrm>
            <a:off x="3895725" y="2614613"/>
            <a:ext cx="9144000" cy="0"/>
          </a:xfrm>
          <a:prstGeom prst="rect">
            <a:avLst/>
          </a:prstGeom>
          <a:noFill/>
          <a:ln w="9525">
            <a:noFill/>
            <a:miter lim="800000"/>
            <a:headEnd/>
            <a:tailEnd/>
          </a:ln>
          <a:effectLst/>
        </p:spPr>
        <p:txBody>
          <a:bodyPr>
            <a:spAutoFit/>
          </a:bodyPr>
          <a:lstStyle/>
          <a:p>
            <a:endParaRPr lang="en-US"/>
          </a:p>
        </p:txBody>
      </p:sp>
      <p:sp>
        <p:nvSpPr>
          <p:cNvPr id="174085" name="Rectangle 5"/>
          <p:cNvSpPr>
            <a:spLocks noChangeArrowheads="1"/>
          </p:cNvSpPr>
          <p:nvPr/>
        </p:nvSpPr>
        <p:spPr bwMode="auto">
          <a:xfrm>
            <a:off x="3819525" y="2562225"/>
            <a:ext cx="9144000" cy="0"/>
          </a:xfrm>
          <a:prstGeom prst="rect">
            <a:avLst/>
          </a:prstGeom>
          <a:noFill/>
          <a:ln w="9525">
            <a:noFill/>
            <a:miter lim="800000"/>
            <a:headEnd/>
            <a:tailEnd/>
          </a:ln>
          <a:effectLst/>
        </p:spPr>
        <p:txBody>
          <a:bodyPr>
            <a:spAutoFit/>
          </a:bodyPr>
          <a:lstStyle/>
          <a:p>
            <a:endParaRPr lang="en-US"/>
          </a:p>
        </p:txBody>
      </p:sp>
      <p:sp>
        <p:nvSpPr>
          <p:cNvPr id="174086" name="Rectangle 6"/>
          <p:cNvSpPr>
            <a:spLocks noChangeArrowheads="1"/>
          </p:cNvSpPr>
          <p:nvPr/>
        </p:nvSpPr>
        <p:spPr bwMode="auto">
          <a:xfrm>
            <a:off x="3738563" y="2590800"/>
            <a:ext cx="9144000" cy="0"/>
          </a:xfrm>
          <a:prstGeom prst="rect">
            <a:avLst/>
          </a:prstGeom>
          <a:noFill/>
          <a:ln w="9525">
            <a:noFill/>
            <a:miter lim="800000"/>
            <a:headEnd/>
            <a:tailEnd/>
          </a:ln>
          <a:effectLst/>
        </p:spPr>
        <p:txBody>
          <a:bodyPr>
            <a:spAutoFit/>
          </a:bodyPr>
          <a:lstStyle/>
          <a:p>
            <a:endParaRPr lang="en-US"/>
          </a:p>
        </p:txBody>
      </p:sp>
      <p:sp>
        <p:nvSpPr>
          <p:cNvPr id="174087" name="Rectangle 7"/>
          <p:cNvSpPr>
            <a:spLocks noChangeArrowheads="1"/>
          </p:cNvSpPr>
          <p:nvPr/>
        </p:nvSpPr>
        <p:spPr bwMode="auto">
          <a:xfrm>
            <a:off x="3900488" y="2628900"/>
            <a:ext cx="9144000" cy="0"/>
          </a:xfrm>
          <a:prstGeom prst="rect">
            <a:avLst/>
          </a:prstGeom>
          <a:noFill/>
          <a:ln w="9525">
            <a:noFill/>
            <a:miter lim="800000"/>
            <a:headEnd/>
            <a:tailEnd/>
          </a:ln>
          <a:effectLst/>
        </p:spPr>
        <p:txBody>
          <a:bodyPr>
            <a:spAutoFit/>
          </a:bodyPr>
          <a:lstStyle/>
          <a:p>
            <a:endParaRPr lang="en-US"/>
          </a:p>
        </p:txBody>
      </p:sp>
      <p:sp>
        <p:nvSpPr>
          <p:cNvPr id="174088" name="Rectangle 8"/>
          <p:cNvSpPr>
            <a:spLocks noChangeArrowheads="1"/>
          </p:cNvSpPr>
          <p:nvPr/>
        </p:nvSpPr>
        <p:spPr bwMode="auto">
          <a:xfrm>
            <a:off x="3905250" y="2619375"/>
            <a:ext cx="9144000" cy="0"/>
          </a:xfrm>
          <a:prstGeom prst="rect">
            <a:avLst/>
          </a:prstGeom>
          <a:noFill/>
          <a:ln w="9525">
            <a:noFill/>
            <a:miter lim="800000"/>
            <a:headEnd/>
            <a:tailEnd/>
          </a:ln>
          <a:effectLst/>
        </p:spPr>
        <p:txBody>
          <a:bodyPr>
            <a:spAutoFit/>
          </a:bodyPr>
          <a:lstStyle/>
          <a:p>
            <a:endParaRPr lang="en-US"/>
          </a:p>
        </p:txBody>
      </p:sp>
      <p:sp>
        <p:nvSpPr>
          <p:cNvPr id="174089" name="Rectangle 9"/>
          <p:cNvSpPr>
            <a:spLocks noChangeArrowheads="1"/>
          </p:cNvSpPr>
          <p:nvPr/>
        </p:nvSpPr>
        <p:spPr bwMode="auto">
          <a:xfrm>
            <a:off x="3800475" y="2605088"/>
            <a:ext cx="9144000" cy="0"/>
          </a:xfrm>
          <a:prstGeom prst="rect">
            <a:avLst/>
          </a:prstGeom>
          <a:noFill/>
          <a:ln w="9525">
            <a:noFill/>
            <a:miter lim="800000"/>
            <a:headEnd/>
            <a:tailEnd/>
          </a:ln>
          <a:effectLst/>
        </p:spPr>
        <p:txBody>
          <a:bodyPr>
            <a:spAutoFit/>
          </a:bodyPr>
          <a:lstStyle/>
          <a:p>
            <a:endParaRPr lang="en-US"/>
          </a:p>
        </p:txBody>
      </p:sp>
      <p:sp>
        <p:nvSpPr>
          <p:cNvPr id="174090" name="Rectangle 10"/>
          <p:cNvSpPr>
            <a:spLocks noChangeArrowheads="1"/>
          </p:cNvSpPr>
          <p:nvPr/>
        </p:nvSpPr>
        <p:spPr bwMode="auto">
          <a:xfrm>
            <a:off x="3814763" y="2638425"/>
            <a:ext cx="9144000" cy="0"/>
          </a:xfrm>
          <a:prstGeom prst="rect">
            <a:avLst/>
          </a:prstGeom>
          <a:noFill/>
          <a:ln w="9525">
            <a:noFill/>
            <a:miter lim="800000"/>
            <a:headEnd/>
            <a:tailEnd/>
          </a:ln>
          <a:effectLst/>
        </p:spPr>
        <p:txBody>
          <a:bodyPr>
            <a:spAutoFit/>
          </a:bodyPr>
          <a:lstStyle/>
          <a:p>
            <a:endParaRPr lang="en-US"/>
          </a:p>
        </p:txBody>
      </p:sp>
      <p:sp>
        <p:nvSpPr>
          <p:cNvPr id="174091" name="Rectangle 11"/>
          <p:cNvSpPr>
            <a:spLocks noChangeArrowheads="1"/>
          </p:cNvSpPr>
          <p:nvPr/>
        </p:nvSpPr>
        <p:spPr bwMode="auto">
          <a:xfrm>
            <a:off x="4648200" y="3581400"/>
            <a:ext cx="381000" cy="228600"/>
          </a:xfrm>
          <a:prstGeom prst="rect">
            <a:avLst/>
          </a:prstGeom>
          <a:solidFill>
            <a:schemeClr val="bg1"/>
          </a:solidFill>
          <a:ln w="9525">
            <a:noFill/>
            <a:miter lim="800000"/>
            <a:headEnd/>
            <a:tailEnd/>
          </a:ln>
          <a:effectLst/>
        </p:spPr>
        <p:txBody>
          <a:bodyPr wrap="none" anchor="ctr"/>
          <a:lstStyle/>
          <a:p>
            <a:endParaRPr lang="en-US"/>
          </a:p>
        </p:txBody>
      </p:sp>
      <p:sp>
        <p:nvSpPr>
          <p:cNvPr id="174092" name="Line 12"/>
          <p:cNvSpPr>
            <a:spLocks noChangeShapeType="1"/>
          </p:cNvSpPr>
          <p:nvPr/>
        </p:nvSpPr>
        <p:spPr bwMode="auto">
          <a:xfrm>
            <a:off x="1028700" y="2068513"/>
            <a:ext cx="0" cy="0"/>
          </a:xfrm>
          <a:prstGeom prst="line">
            <a:avLst/>
          </a:prstGeom>
          <a:noFill/>
          <a:ln w="12700" cap="rnd">
            <a:solidFill>
              <a:srgbClr val="000000"/>
            </a:solidFill>
            <a:miter lim="800000"/>
            <a:headEnd/>
            <a:tailEnd/>
          </a:ln>
          <a:effectLst/>
        </p:spPr>
        <p:txBody>
          <a:bodyPr wrap="none"/>
          <a:lstStyle/>
          <a:p>
            <a:endParaRPr lang="en-US"/>
          </a:p>
        </p:txBody>
      </p:sp>
      <p:graphicFrame>
        <p:nvGraphicFramePr>
          <p:cNvPr id="174185" name="Group 105"/>
          <p:cNvGraphicFramePr>
            <a:graphicFrameLocks noGrp="1"/>
          </p:cNvGraphicFramePr>
          <p:nvPr/>
        </p:nvGraphicFramePr>
        <p:xfrm>
          <a:off x="609600" y="914400"/>
          <a:ext cx="8305800" cy="4729163"/>
        </p:xfrm>
        <a:graphic>
          <a:graphicData uri="http://schemas.openxmlformats.org/drawingml/2006/table">
            <a:tbl>
              <a:tblPr/>
              <a:tblGrid>
                <a:gridCol w="838200"/>
                <a:gridCol w="1295400"/>
                <a:gridCol w="1938338"/>
                <a:gridCol w="1968500"/>
                <a:gridCol w="2265362"/>
              </a:tblGrid>
              <a:tr h="330200">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Teaching Modules</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Fluid Property</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Pipe Flow</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Airfoil Flow</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8450">
                <a:tc row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    CFD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CFD Lecture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Introduction to CFD</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228725">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Exercise Notes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None</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Prelab1</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PreLab1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Lab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Lab1 Concepts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CFDLab1-template.doc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Data</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Prelab2</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 2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Lab2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Concepts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CFDLab2-template.doc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Data</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19100">
                <a:tc row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EFD</a:t>
                      </a:r>
                      <a:endParaRPr kumimoji="0" lang="en-US" sz="1000" b="0"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Lecture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and UA</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387475">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Exercise Notes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PreLab1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Lab1 Lecture</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1 exercise 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1 data reduction sheet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Lab1 concepts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PreLab2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Lecture</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2 exercise 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data reduction sheet (smooth &amp; rough)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EFDlab2-template.doc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concepts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PreLab3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Lab3 Lecture</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3 exercise notes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3 data reduction sheet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Lab3 concepts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5083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UA(EFD)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References:</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 EFD UA Report;</a:t>
                      </a: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UA Summary;</a:t>
                      </a: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UA Example</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UA(CFD)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200" b="1" i="0" u="none" strike="noStrike" cap="none" normalizeH="0" baseline="0" smtClean="0">
                        <a:ln>
                          <a:noFill/>
                        </a:ln>
                        <a:solidFill>
                          <a:srgbClr val="070709"/>
                        </a:solidFill>
                        <a:effectLst/>
                        <a:latin typeface="Tahoma"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57:020 Fluid Mechanics</a:t>
            </a:r>
          </a:p>
        </p:txBody>
      </p:sp>
      <p:sp>
        <p:nvSpPr>
          <p:cNvPr id="12" name="Slide Number Placeholder 4"/>
          <p:cNvSpPr>
            <a:spLocks noGrp="1"/>
          </p:cNvSpPr>
          <p:nvPr>
            <p:ph type="sldNum" sz="quarter" idx="11"/>
          </p:nvPr>
        </p:nvSpPr>
        <p:spPr/>
        <p:txBody>
          <a:bodyPr/>
          <a:lstStyle/>
          <a:p>
            <a:fld id="{47CA9B35-5AC2-4F6E-889D-57542D9FDD9A}" type="slidenum">
              <a:rPr lang="en-US"/>
              <a:pPr/>
              <a:t>5</a:t>
            </a:fld>
            <a:endParaRPr lang="en-US"/>
          </a:p>
        </p:txBody>
      </p:sp>
      <p:sp>
        <p:nvSpPr>
          <p:cNvPr id="102402" name="Rectangle 2"/>
          <p:cNvSpPr>
            <a:spLocks noGrp="1" noChangeArrowheads="1"/>
          </p:cNvSpPr>
          <p:nvPr>
            <p:ph type="title"/>
          </p:nvPr>
        </p:nvSpPr>
        <p:spPr>
          <a:xfrm>
            <a:off x="906463" y="381000"/>
            <a:ext cx="7551737" cy="692150"/>
          </a:xfrm>
        </p:spPr>
        <p:txBody>
          <a:bodyPr/>
          <a:lstStyle/>
          <a:p>
            <a:r>
              <a:rPr lang="en-US"/>
              <a:t>Weather &amp; Climate</a:t>
            </a:r>
          </a:p>
        </p:txBody>
      </p:sp>
      <p:sp>
        <p:nvSpPr>
          <p:cNvPr id="102407" name="Text Box 7"/>
          <p:cNvSpPr txBox="1">
            <a:spLocks noChangeArrowheads="1"/>
          </p:cNvSpPr>
          <p:nvPr/>
        </p:nvSpPr>
        <p:spPr bwMode="auto">
          <a:xfrm>
            <a:off x="2144713" y="1371600"/>
            <a:ext cx="1360487" cy="396875"/>
          </a:xfrm>
          <a:prstGeom prst="rect">
            <a:avLst/>
          </a:prstGeom>
          <a:noFill/>
          <a:ln w="9525">
            <a:noFill/>
            <a:miter lim="800000"/>
            <a:headEnd/>
            <a:tailEnd/>
          </a:ln>
          <a:effectLst/>
        </p:spPr>
        <p:txBody>
          <a:bodyPr wrap="none">
            <a:spAutoFit/>
          </a:bodyPr>
          <a:lstStyle/>
          <a:p>
            <a:pPr algn="l"/>
            <a:r>
              <a:rPr lang="en-US" sz="2000">
                <a:latin typeface="Tahoma" pitchFamily="34" charset="0"/>
              </a:rPr>
              <a:t>Tornadoes</a:t>
            </a:r>
          </a:p>
        </p:txBody>
      </p:sp>
      <p:sp>
        <p:nvSpPr>
          <p:cNvPr id="102408" name="Text Box 8"/>
          <p:cNvSpPr txBox="1">
            <a:spLocks noChangeArrowheads="1"/>
          </p:cNvSpPr>
          <p:nvPr/>
        </p:nvSpPr>
        <p:spPr bwMode="auto">
          <a:xfrm>
            <a:off x="5562600" y="3505200"/>
            <a:ext cx="1600200" cy="396875"/>
          </a:xfrm>
          <a:prstGeom prst="rect">
            <a:avLst/>
          </a:prstGeom>
          <a:noFill/>
          <a:ln w="9525">
            <a:noFill/>
            <a:miter lim="800000"/>
            <a:headEnd/>
            <a:tailEnd/>
          </a:ln>
          <a:effectLst/>
        </p:spPr>
        <p:txBody>
          <a:bodyPr>
            <a:spAutoFit/>
          </a:bodyPr>
          <a:lstStyle/>
          <a:p>
            <a:pPr algn="l"/>
            <a:r>
              <a:rPr lang="en-US" sz="2000">
                <a:latin typeface="Tahoma" pitchFamily="34" charset="0"/>
              </a:rPr>
              <a:t>Hurricanes</a:t>
            </a:r>
          </a:p>
        </p:txBody>
      </p:sp>
      <p:sp>
        <p:nvSpPr>
          <p:cNvPr id="102409" name="Text Box 9"/>
          <p:cNvSpPr txBox="1">
            <a:spLocks noChangeArrowheads="1"/>
          </p:cNvSpPr>
          <p:nvPr/>
        </p:nvSpPr>
        <p:spPr bwMode="auto">
          <a:xfrm>
            <a:off x="1905000" y="3505200"/>
            <a:ext cx="1797050" cy="396875"/>
          </a:xfrm>
          <a:prstGeom prst="rect">
            <a:avLst/>
          </a:prstGeom>
          <a:noFill/>
          <a:ln w="9525">
            <a:noFill/>
            <a:miter lim="800000"/>
            <a:headEnd/>
            <a:tailEnd/>
          </a:ln>
          <a:effectLst/>
        </p:spPr>
        <p:txBody>
          <a:bodyPr wrap="none">
            <a:spAutoFit/>
          </a:bodyPr>
          <a:lstStyle/>
          <a:p>
            <a:pPr algn="l"/>
            <a:r>
              <a:rPr lang="en-US" sz="2000">
                <a:latin typeface="Tahoma" pitchFamily="34" charset="0"/>
              </a:rPr>
              <a:t>Global Climate</a:t>
            </a:r>
            <a:endParaRPr lang="en-US">
              <a:latin typeface="Tahoma" pitchFamily="34" charset="0"/>
            </a:endParaRPr>
          </a:p>
        </p:txBody>
      </p:sp>
      <p:sp>
        <p:nvSpPr>
          <p:cNvPr id="102410" name="Text Box 10"/>
          <p:cNvSpPr txBox="1">
            <a:spLocks noChangeArrowheads="1"/>
          </p:cNvSpPr>
          <p:nvPr/>
        </p:nvSpPr>
        <p:spPr bwMode="auto">
          <a:xfrm>
            <a:off x="5400675" y="1371600"/>
            <a:ext cx="1762125" cy="396875"/>
          </a:xfrm>
          <a:prstGeom prst="rect">
            <a:avLst/>
          </a:prstGeom>
          <a:noFill/>
          <a:ln w="9525">
            <a:noFill/>
            <a:miter lim="800000"/>
            <a:headEnd/>
            <a:tailEnd/>
          </a:ln>
          <a:effectLst/>
        </p:spPr>
        <p:txBody>
          <a:bodyPr wrap="none">
            <a:spAutoFit/>
          </a:bodyPr>
          <a:lstStyle/>
          <a:p>
            <a:pPr algn="l"/>
            <a:r>
              <a:rPr lang="en-US" sz="2000">
                <a:latin typeface="Tahoma" pitchFamily="34" charset="0"/>
              </a:rPr>
              <a:t>Thunderstorm</a:t>
            </a:r>
          </a:p>
        </p:txBody>
      </p:sp>
      <p:pic>
        <p:nvPicPr>
          <p:cNvPr id="102411" name="Picture 11" descr="Tornadoes"/>
          <p:cNvPicPr>
            <a:picLocks noChangeAspect="1" noChangeArrowheads="1"/>
          </p:cNvPicPr>
          <p:nvPr/>
        </p:nvPicPr>
        <p:blipFill>
          <a:blip r:embed="rId2"/>
          <a:srcRect/>
          <a:stretch>
            <a:fillRect/>
          </a:stretch>
        </p:blipFill>
        <p:spPr bwMode="auto">
          <a:xfrm>
            <a:off x="1524000" y="1752600"/>
            <a:ext cx="2514600" cy="1546225"/>
          </a:xfrm>
          <a:prstGeom prst="rect">
            <a:avLst/>
          </a:prstGeom>
          <a:noFill/>
        </p:spPr>
      </p:pic>
      <p:pic>
        <p:nvPicPr>
          <p:cNvPr id="102412" name="Picture 12" descr="Thunderstorm"/>
          <p:cNvPicPr>
            <a:picLocks noChangeAspect="1" noChangeArrowheads="1"/>
          </p:cNvPicPr>
          <p:nvPr/>
        </p:nvPicPr>
        <p:blipFill>
          <a:blip r:embed="rId3"/>
          <a:srcRect/>
          <a:stretch>
            <a:fillRect/>
          </a:stretch>
        </p:blipFill>
        <p:spPr bwMode="auto">
          <a:xfrm>
            <a:off x="5105400" y="1752600"/>
            <a:ext cx="2286000" cy="1550988"/>
          </a:xfrm>
          <a:prstGeom prst="rect">
            <a:avLst/>
          </a:prstGeom>
          <a:noFill/>
        </p:spPr>
      </p:pic>
      <p:pic>
        <p:nvPicPr>
          <p:cNvPr id="102413" name="Picture 13" descr="el-nino-la-nina"/>
          <p:cNvPicPr>
            <a:picLocks noChangeAspect="1" noChangeArrowheads="1"/>
          </p:cNvPicPr>
          <p:nvPr/>
        </p:nvPicPr>
        <p:blipFill>
          <a:blip r:embed="rId4"/>
          <a:srcRect/>
          <a:stretch>
            <a:fillRect/>
          </a:stretch>
        </p:blipFill>
        <p:spPr bwMode="auto">
          <a:xfrm>
            <a:off x="1824038" y="3886200"/>
            <a:ext cx="1909762" cy="2209800"/>
          </a:xfrm>
          <a:prstGeom prst="rect">
            <a:avLst/>
          </a:prstGeom>
          <a:noFill/>
        </p:spPr>
      </p:pic>
      <p:pic>
        <p:nvPicPr>
          <p:cNvPr id="102414" name="Picture 14" descr="hurricanes_pic"/>
          <p:cNvPicPr>
            <a:picLocks noChangeAspect="1" noChangeArrowheads="1"/>
          </p:cNvPicPr>
          <p:nvPr/>
        </p:nvPicPr>
        <p:blipFill>
          <a:blip r:embed="rId5"/>
          <a:srcRect/>
          <a:stretch>
            <a:fillRect/>
          </a:stretch>
        </p:blipFill>
        <p:spPr bwMode="auto">
          <a:xfrm>
            <a:off x="5105400" y="3886200"/>
            <a:ext cx="2133600" cy="21224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57:020 Fluid Mechanics</a:t>
            </a:r>
          </a:p>
        </p:txBody>
      </p:sp>
      <p:sp>
        <p:nvSpPr>
          <p:cNvPr id="12" name="Slide Number Placeholder 4"/>
          <p:cNvSpPr>
            <a:spLocks noGrp="1"/>
          </p:cNvSpPr>
          <p:nvPr>
            <p:ph type="sldNum" sz="quarter" idx="11"/>
          </p:nvPr>
        </p:nvSpPr>
        <p:spPr/>
        <p:txBody>
          <a:bodyPr/>
          <a:lstStyle/>
          <a:p>
            <a:fld id="{824F2F70-7124-4B0E-B43F-648C5D2A7E77}" type="slidenum">
              <a:rPr lang="en-US"/>
              <a:pPr/>
              <a:t>6</a:t>
            </a:fld>
            <a:endParaRPr lang="en-US"/>
          </a:p>
        </p:txBody>
      </p:sp>
      <p:sp>
        <p:nvSpPr>
          <p:cNvPr id="98306" name="Rectangle 2"/>
          <p:cNvSpPr>
            <a:spLocks noGrp="1" noChangeArrowheads="1"/>
          </p:cNvSpPr>
          <p:nvPr>
            <p:ph type="title"/>
          </p:nvPr>
        </p:nvSpPr>
        <p:spPr>
          <a:xfrm>
            <a:off x="906463" y="381000"/>
            <a:ext cx="7551737" cy="692150"/>
          </a:xfrm>
        </p:spPr>
        <p:txBody>
          <a:bodyPr/>
          <a:lstStyle/>
          <a:p>
            <a:r>
              <a:rPr lang="en-US"/>
              <a:t>Vehicles</a:t>
            </a:r>
          </a:p>
        </p:txBody>
      </p:sp>
      <p:pic>
        <p:nvPicPr>
          <p:cNvPr id="98308" name="Picture 4" descr="Aircraft"/>
          <p:cNvPicPr>
            <a:picLocks noChangeAspect="1" noChangeArrowheads="1"/>
          </p:cNvPicPr>
          <p:nvPr/>
        </p:nvPicPr>
        <p:blipFill>
          <a:blip r:embed="rId2"/>
          <a:srcRect/>
          <a:stretch>
            <a:fillRect/>
          </a:stretch>
        </p:blipFill>
        <p:spPr bwMode="auto">
          <a:xfrm>
            <a:off x="1600200" y="1752600"/>
            <a:ext cx="2590800" cy="1717675"/>
          </a:xfrm>
          <a:prstGeom prst="rect">
            <a:avLst/>
          </a:prstGeom>
          <a:noFill/>
        </p:spPr>
      </p:pic>
      <p:pic>
        <p:nvPicPr>
          <p:cNvPr id="98309" name="Picture 5" descr="submarines"/>
          <p:cNvPicPr>
            <a:picLocks noChangeAspect="1" noChangeArrowheads="1"/>
          </p:cNvPicPr>
          <p:nvPr/>
        </p:nvPicPr>
        <p:blipFill>
          <a:blip r:embed="rId3"/>
          <a:srcRect/>
          <a:stretch>
            <a:fillRect/>
          </a:stretch>
        </p:blipFill>
        <p:spPr bwMode="auto">
          <a:xfrm>
            <a:off x="5715000" y="4038600"/>
            <a:ext cx="1397000" cy="1676400"/>
          </a:xfrm>
          <a:prstGeom prst="rect">
            <a:avLst/>
          </a:prstGeom>
          <a:noFill/>
        </p:spPr>
      </p:pic>
      <p:pic>
        <p:nvPicPr>
          <p:cNvPr id="98310" name="Picture 6" descr="High-speed rail"/>
          <p:cNvPicPr>
            <a:picLocks noChangeAspect="1" noChangeArrowheads="1"/>
          </p:cNvPicPr>
          <p:nvPr/>
        </p:nvPicPr>
        <p:blipFill>
          <a:blip r:embed="rId4"/>
          <a:srcRect/>
          <a:stretch>
            <a:fillRect/>
          </a:stretch>
        </p:blipFill>
        <p:spPr bwMode="auto">
          <a:xfrm>
            <a:off x="1524000" y="4038600"/>
            <a:ext cx="2895600" cy="1695450"/>
          </a:xfrm>
          <a:prstGeom prst="rect">
            <a:avLst/>
          </a:prstGeom>
          <a:noFill/>
        </p:spPr>
      </p:pic>
      <p:pic>
        <p:nvPicPr>
          <p:cNvPr id="98311" name="Picture 7" descr="Surface ships"/>
          <p:cNvPicPr>
            <a:picLocks noChangeAspect="1" noChangeArrowheads="1"/>
          </p:cNvPicPr>
          <p:nvPr/>
        </p:nvPicPr>
        <p:blipFill>
          <a:blip r:embed="rId5"/>
          <a:srcRect/>
          <a:stretch>
            <a:fillRect/>
          </a:stretch>
        </p:blipFill>
        <p:spPr bwMode="auto">
          <a:xfrm>
            <a:off x="5334000" y="1752600"/>
            <a:ext cx="2133600" cy="1706563"/>
          </a:xfrm>
          <a:prstGeom prst="rect">
            <a:avLst/>
          </a:prstGeom>
          <a:noFill/>
        </p:spPr>
      </p:pic>
      <p:sp>
        <p:nvSpPr>
          <p:cNvPr id="98312" name="Text Box 8"/>
          <p:cNvSpPr txBox="1">
            <a:spLocks noChangeArrowheads="1"/>
          </p:cNvSpPr>
          <p:nvPr/>
        </p:nvSpPr>
        <p:spPr bwMode="auto">
          <a:xfrm>
            <a:off x="2349500" y="1328738"/>
            <a:ext cx="1155700" cy="457200"/>
          </a:xfrm>
          <a:prstGeom prst="rect">
            <a:avLst/>
          </a:prstGeom>
          <a:noFill/>
          <a:ln w="9525">
            <a:noFill/>
            <a:miter lim="800000"/>
            <a:headEnd/>
            <a:tailEnd/>
          </a:ln>
          <a:effectLst/>
        </p:spPr>
        <p:txBody>
          <a:bodyPr wrap="none">
            <a:spAutoFit/>
          </a:bodyPr>
          <a:lstStyle/>
          <a:p>
            <a:pPr algn="l"/>
            <a:r>
              <a:rPr lang="en-US">
                <a:latin typeface="Tahoma" pitchFamily="34" charset="0"/>
              </a:rPr>
              <a:t>Aircraft</a:t>
            </a:r>
          </a:p>
        </p:txBody>
      </p:sp>
      <p:sp>
        <p:nvSpPr>
          <p:cNvPr id="98313" name="Text Box 9"/>
          <p:cNvSpPr txBox="1">
            <a:spLocks noChangeArrowheads="1"/>
          </p:cNvSpPr>
          <p:nvPr/>
        </p:nvSpPr>
        <p:spPr bwMode="auto">
          <a:xfrm>
            <a:off x="5486400" y="3505200"/>
            <a:ext cx="1905000" cy="457200"/>
          </a:xfrm>
          <a:prstGeom prst="rect">
            <a:avLst/>
          </a:prstGeom>
          <a:noFill/>
          <a:ln w="9525">
            <a:noFill/>
            <a:miter lim="800000"/>
            <a:headEnd/>
            <a:tailEnd/>
          </a:ln>
          <a:effectLst/>
        </p:spPr>
        <p:txBody>
          <a:bodyPr>
            <a:spAutoFit/>
          </a:bodyPr>
          <a:lstStyle/>
          <a:p>
            <a:pPr algn="l"/>
            <a:r>
              <a:rPr lang="en-US">
                <a:latin typeface="Tahoma" pitchFamily="34" charset="0"/>
              </a:rPr>
              <a:t>Submarines</a:t>
            </a:r>
          </a:p>
        </p:txBody>
      </p:sp>
      <p:sp>
        <p:nvSpPr>
          <p:cNvPr id="98314" name="Text Box 10"/>
          <p:cNvSpPr txBox="1">
            <a:spLocks noChangeArrowheads="1"/>
          </p:cNvSpPr>
          <p:nvPr/>
        </p:nvSpPr>
        <p:spPr bwMode="auto">
          <a:xfrm>
            <a:off x="1660525" y="3538538"/>
            <a:ext cx="2208213" cy="457200"/>
          </a:xfrm>
          <a:prstGeom prst="rect">
            <a:avLst/>
          </a:prstGeom>
          <a:noFill/>
          <a:ln w="9525">
            <a:noFill/>
            <a:miter lim="800000"/>
            <a:headEnd/>
            <a:tailEnd/>
          </a:ln>
          <a:effectLst/>
        </p:spPr>
        <p:txBody>
          <a:bodyPr wrap="none">
            <a:spAutoFit/>
          </a:bodyPr>
          <a:lstStyle/>
          <a:p>
            <a:pPr algn="l"/>
            <a:r>
              <a:rPr lang="en-US">
                <a:latin typeface="Tahoma" pitchFamily="34" charset="0"/>
              </a:rPr>
              <a:t>High-speed rail</a:t>
            </a:r>
          </a:p>
        </p:txBody>
      </p:sp>
      <p:sp>
        <p:nvSpPr>
          <p:cNvPr id="98315" name="Text Box 11"/>
          <p:cNvSpPr txBox="1">
            <a:spLocks noChangeArrowheads="1"/>
          </p:cNvSpPr>
          <p:nvPr/>
        </p:nvSpPr>
        <p:spPr bwMode="auto">
          <a:xfrm>
            <a:off x="5422900" y="1295400"/>
            <a:ext cx="1968500" cy="457200"/>
          </a:xfrm>
          <a:prstGeom prst="rect">
            <a:avLst/>
          </a:prstGeom>
          <a:noFill/>
          <a:ln w="9525">
            <a:noFill/>
            <a:miter lim="800000"/>
            <a:headEnd/>
            <a:tailEnd/>
          </a:ln>
          <a:effectLst/>
        </p:spPr>
        <p:txBody>
          <a:bodyPr wrap="none">
            <a:spAutoFit/>
          </a:bodyPr>
          <a:lstStyle/>
          <a:p>
            <a:pPr algn="l"/>
            <a:r>
              <a:rPr lang="en-US">
                <a:latin typeface="Tahoma" pitchFamily="34" charset="0"/>
              </a:rPr>
              <a:t>Surface ships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57:020 Fluid Mechanics</a:t>
            </a:r>
          </a:p>
        </p:txBody>
      </p:sp>
      <p:sp>
        <p:nvSpPr>
          <p:cNvPr id="8" name="Slide Number Placeholder 4"/>
          <p:cNvSpPr>
            <a:spLocks noGrp="1"/>
          </p:cNvSpPr>
          <p:nvPr>
            <p:ph type="sldNum" sz="quarter" idx="11"/>
          </p:nvPr>
        </p:nvSpPr>
        <p:spPr/>
        <p:txBody>
          <a:bodyPr/>
          <a:lstStyle/>
          <a:p>
            <a:fld id="{4CE8AD27-BA0E-4F04-ADC3-0C1C6738776A}" type="slidenum">
              <a:rPr lang="en-US"/>
              <a:pPr/>
              <a:t>7</a:t>
            </a:fld>
            <a:endParaRPr lang="en-US"/>
          </a:p>
        </p:txBody>
      </p:sp>
      <p:sp>
        <p:nvSpPr>
          <p:cNvPr id="99330" name="Rectangle 2"/>
          <p:cNvSpPr>
            <a:spLocks noGrp="1" noChangeArrowheads="1"/>
          </p:cNvSpPr>
          <p:nvPr>
            <p:ph type="title"/>
          </p:nvPr>
        </p:nvSpPr>
        <p:spPr>
          <a:xfrm>
            <a:off x="1057275" y="381000"/>
            <a:ext cx="7400925" cy="685800"/>
          </a:xfrm>
        </p:spPr>
        <p:txBody>
          <a:bodyPr/>
          <a:lstStyle/>
          <a:p>
            <a:r>
              <a:rPr lang="en-US"/>
              <a:t>Environment</a:t>
            </a:r>
          </a:p>
        </p:txBody>
      </p:sp>
      <p:pic>
        <p:nvPicPr>
          <p:cNvPr id="99332" name="Picture 4" descr="Air Pollution"/>
          <p:cNvPicPr>
            <a:picLocks noChangeAspect="1" noChangeArrowheads="1"/>
          </p:cNvPicPr>
          <p:nvPr/>
        </p:nvPicPr>
        <p:blipFill>
          <a:blip r:embed="rId2"/>
          <a:srcRect/>
          <a:stretch>
            <a:fillRect/>
          </a:stretch>
        </p:blipFill>
        <p:spPr bwMode="auto">
          <a:xfrm>
            <a:off x="990600" y="2259013"/>
            <a:ext cx="4572000" cy="3151187"/>
          </a:xfrm>
          <a:prstGeom prst="rect">
            <a:avLst/>
          </a:prstGeom>
          <a:noFill/>
        </p:spPr>
      </p:pic>
      <p:pic>
        <p:nvPicPr>
          <p:cNvPr id="99333" name="Picture 5" descr="River Hydraulics"/>
          <p:cNvPicPr>
            <a:picLocks noChangeAspect="1" noChangeArrowheads="1"/>
          </p:cNvPicPr>
          <p:nvPr/>
        </p:nvPicPr>
        <p:blipFill>
          <a:blip r:embed="rId3"/>
          <a:srcRect/>
          <a:stretch>
            <a:fillRect/>
          </a:stretch>
        </p:blipFill>
        <p:spPr bwMode="auto">
          <a:xfrm>
            <a:off x="6096000" y="2259013"/>
            <a:ext cx="2451100" cy="3124200"/>
          </a:xfrm>
          <a:prstGeom prst="rect">
            <a:avLst/>
          </a:prstGeom>
          <a:noFill/>
        </p:spPr>
      </p:pic>
      <p:sp>
        <p:nvSpPr>
          <p:cNvPr id="99334" name="Text Box 6"/>
          <p:cNvSpPr txBox="1">
            <a:spLocks noChangeArrowheads="1"/>
          </p:cNvSpPr>
          <p:nvPr/>
        </p:nvSpPr>
        <p:spPr bwMode="auto">
          <a:xfrm>
            <a:off x="2552700" y="1606550"/>
            <a:ext cx="1790700" cy="457200"/>
          </a:xfrm>
          <a:prstGeom prst="rect">
            <a:avLst/>
          </a:prstGeom>
          <a:noFill/>
          <a:ln w="9525">
            <a:noFill/>
            <a:miter lim="800000"/>
            <a:headEnd/>
            <a:tailEnd/>
          </a:ln>
          <a:effectLst/>
        </p:spPr>
        <p:txBody>
          <a:bodyPr wrap="none">
            <a:spAutoFit/>
          </a:bodyPr>
          <a:lstStyle/>
          <a:p>
            <a:pPr algn="l"/>
            <a:r>
              <a:rPr lang="en-US">
                <a:latin typeface="Tahoma" pitchFamily="34" charset="0"/>
              </a:rPr>
              <a:t>Air pollution</a:t>
            </a:r>
          </a:p>
        </p:txBody>
      </p:sp>
      <p:sp>
        <p:nvSpPr>
          <p:cNvPr id="99335" name="Text Box 7"/>
          <p:cNvSpPr txBox="1">
            <a:spLocks noChangeArrowheads="1"/>
          </p:cNvSpPr>
          <p:nvPr/>
        </p:nvSpPr>
        <p:spPr bwMode="auto">
          <a:xfrm>
            <a:off x="6019800" y="1573213"/>
            <a:ext cx="2308225" cy="457200"/>
          </a:xfrm>
          <a:prstGeom prst="rect">
            <a:avLst/>
          </a:prstGeom>
          <a:noFill/>
          <a:ln w="9525">
            <a:noFill/>
            <a:miter lim="800000"/>
            <a:headEnd/>
            <a:tailEnd/>
          </a:ln>
          <a:effectLst/>
        </p:spPr>
        <p:txBody>
          <a:bodyPr wrap="none">
            <a:spAutoFit/>
          </a:bodyPr>
          <a:lstStyle/>
          <a:p>
            <a:pPr algn="l"/>
            <a:r>
              <a:rPr lang="en-US">
                <a:latin typeface="Tahoma" pitchFamily="34" charset="0"/>
              </a:rPr>
              <a:t>River hydraulics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57:020 Fluid Mechanics</a:t>
            </a:r>
          </a:p>
        </p:txBody>
      </p:sp>
      <p:sp>
        <p:nvSpPr>
          <p:cNvPr id="8" name="Slide Number Placeholder 4"/>
          <p:cNvSpPr>
            <a:spLocks noGrp="1"/>
          </p:cNvSpPr>
          <p:nvPr>
            <p:ph type="sldNum" sz="quarter" idx="11"/>
          </p:nvPr>
        </p:nvSpPr>
        <p:spPr/>
        <p:txBody>
          <a:bodyPr/>
          <a:lstStyle/>
          <a:p>
            <a:fld id="{D3AC8E5E-B953-4932-B87B-1EBDEBADDF25}" type="slidenum">
              <a:rPr lang="en-US"/>
              <a:pPr/>
              <a:t>8</a:t>
            </a:fld>
            <a:endParaRPr lang="en-US"/>
          </a:p>
        </p:txBody>
      </p:sp>
      <p:sp>
        <p:nvSpPr>
          <p:cNvPr id="100354" name="Rectangle 2"/>
          <p:cNvSpPr>
            <a:spLocks noGrp="1" noChangeArrowheads="1"/>
          </p:cNvSpPr>
          <p:nvPr>
            <p:ph type="title"/>
          </p:nvPr>
        </p:nvSpPr>
        <p:spPr>
          <a:xfrm>
            <a:off x="1057275" y="304800"/>
            <a:ext cx="7400925" cy="762000"/>
          </a:xfrm>
        </p:spPr>
        <p:txBody>
          <a:bodyPr/>
          <a:lstStyle/>
          <a:p>
            <a:r>
              <a:rPr lang="en-US"/>
              <a:t>Physiology and Medicine</a:t>
            </a:r>
          </a:p>
        </p:txBody>
      </p:sp>
      <p:sp>
        <p:nvSpPr>
          <p:cNvPr id="100357" name="Text Box 5"/>
          <p:cNvSpPr txBox="1">
            <a:spLocks noChangeArrowheads="1"/>
          </p:cNvSpPr>
          <p:nvPr/>
        </p:nvSpPr>
        <p:spPr bwMode="auto">
          <a:xfrm>
            <a:off x="1411288" y="1524000"/>
            <a:ext cx="1789112" cy="457200"/>
          </a:xfrm>
          <a:prstGeom prst="rect">
            <a:avLst/>
          </a:prstGeom>
          <a:noFill/>
          <a:ln w="9525">
            <a:noFill/>
            <a:miter lim="800000"/>
            <a:headEnd/>
            <a:tailEnd/>
          </a:ln>
          <a:effectLst/>
        </p:spPr>
        <p:txBody>
          <a:bodyPr wrap="none">
            <a:spAutoFit/>
          </a:bodyPr>
          <a:lstStyle/>
          <a:p>
            <a:pPr algn="l"/>
            <a:r>
              <a:rPr lang="en-US">
                <a:latin typeface="Tahoma" pitchFamily="34" charset="0"/>
              </a:rPr>
              <a:t>Blood pump</a:t>
            </a:r>
          </a:p>
        </p:txBody>
      </p:sp>
      <p:sp>
        <p:nvSpPr>
          <p:cNvPr id="100358" name="Text Box 6"/>
          <p:cNvSpPr txBox="1">
            <a:spLocks noChangeArrowheads="1"/>
          </p:cNvSpPr>
          <p:nvPr/>
        </p:nvSpPr>
        <p:spPr bwMode="auto">
          <a:xfrm>
            <a:off x="4435475" y="1524000"/>
            <a:ext cx="3413125" cy="457200"/>
          </a:xfrm>
          <a:prstGeom prst="rect">
            <a:avLst/>
          </a:prstGeom>
          <a:noFill/>
          <a:ln w="9525">
            <a:noFill/>
            <a:miter lim="800000"/>
            <a:headEnd/>
            <a:tailEnd/>
          </a:ln>
          <a:effectLst/>
        </p:spPr>
        <p:txBody>
          <a:bodyPr wrap="none">
            <a:spAutoFit/>
          </a:bodyPr>
          <a:lstStyle/>
          <a:p>
            <a:pPr algn="l"/>
            <a:r>
              <a:rPr lang="en-US">
                <a:latin typeface="Tahoma" pitchFamily="34" charset="0"/>
              </a:rPr>
              <a:t>Ventricular assist device</a:t>
            </a:r>
          </a:p>
        </p:txBody>
      </p:sp>
      <p:pic>
        <p:nvPicPr>
          <p:cNvPr id="100359" name="Picture 7" descr="Blood pump"/>
          <p:cNvPicPr>
            <a:picLocks noChangeAspect="1" noChangeArrowheads="1"/>
          </p:cNvPicPr>
          <p:nvPr/>
        </p:nvPicPr>
        <p:blipFill>
          <a:blip r:embed="rId2"/>
          <a:srcRect/>
          <a:stretch>
            <a:fillRect/>
          </a:stretch>
        </p:blipFill>
        <p:spPr bwMode="auto">
          <a:xfrm>
            <a:off x="1143000" y="2286000"/>
            <a:ext cx="2257425" cy="3352800"/>
          </a:xfrm>
          <a:prstGeom prst="rect">
            <a:avLst/>
          </a:prstGeom>
          <a:noFill/>
        </p:spPr>
      </p:pic>
      <p:pic>
        <p:nvPicPr>
          <p:cNvPr id="100360" name="Picture 8" descr="Ventricular assist device"/>
          <p:cNvPicPr>
            <a:picLocks noChangeAspect="1" noChangeArrowheads="1"/>
          </p:cNvPicPr>
          <p:nvPr/>
        </p:nvPicPr>
        <p:blipFill>
          <a:blip r:embed="rId3"/>
          <a:srcRect/>
          <a:stretch>
            <a:fillRect/>
          </a:stretch>
        </p:blipFill>
        <p:spPr bwMode="auto">
          <a:xfrm>
            <a:off x="3886200" y="2286000"/>
            <a:ext cx="4419600" cy="2063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t>57:020 Fluid Mechanics</a:t>
            </a:r>
          </a:p>
        </p:txBody>
      </p:sp>
      <p:sp>
        <p:nvSpPr>
          <p:cNvPr id="14" name="Slide Number Placeholder 4"/>
          <p:cNvSpPr>
            <a:spLocks noGrp="1"/>
          </p:cNvSpPr>
          <p:nvPr>
            <p:ph type="sldNum" sz="quarter" idx="11"/>
          </p:nvPr>
        </p:nvSpPr>
        <p:spPr/>
        <p:txBody>
          <a:bodyPr/>
          <a:lstStyle/>
          <a:p>
            <a:fld id="{44CB3FBF-7FE9-485D-ACA4-F7E7E7CA4F10}" type="slidenum">
              <a:rPr lang="en-US"/>
              <a:pPr/>
              <a:t>9</a:t>
            </a:fld>
            <a:endParaRPr lang="en-US"/>
          </a:p>
        </p:txBody>
      </p:sp>
      <p:sp>
        <p:nvSpPr>
          <p:cNvPr id="101378" name="Rectangle 2"/>
          <p:cNvSpPr>
            <a:spLocks noGrp="1" noChangeArrowheads="1"/>
          </p:cNvSpPr>
          <p:nvPr>
            <p:ph type="title"/>
          </p:nvPr>
        </p:nvSpPr>
        <p:spPr>
          <a:xfrm>
            <a:off x="906463" y="228600"/>
            <a:ext cx="7551737" cy="838200"/>
          </a:xfrm>
        </p:spPr>
        <p:txBody>
          <a:bodyPr/>
          <a:lstStyle/>
          <a:p>
            <a:r>
              <a:rPr lang="en-US"/>
              <a:t>Sports &amp; Recreation</a:t>
            </a:r>
          </a:p>
        </p:txBody>
      </p:sp>
      <p:sp>
        <p:nvSpPr>
          <p:cNvPr id="101383" name="Text Box 7"/>
          <p:cNvSpPr txBox="1">
            <a:spLocks noChangeArrowheads="1"/>
          </p:cNvSpPr>
          <p:nvPr/>
        </p:nvSpPr>
        <p:spPr bwMode="auto">
          <a:xfrm>
            <a:off x="1143000" y="1614488"/>
            <a:ext cx="1617663" cy="396875"/>
          </a:xfrm>
          <a:prstGeom prst="rect">
            <a:avLst/>
          </a:prstGeom>
          <a:noFill/>
          <a:ln w="9525">
            <a:noFill/>
            <a:miter lim="800000"/>
            <a:headEnd/>
            <a:tailEnd/>
          </a:ln>
          <a:effectLst/>
        </p:spPr>
        <p:txBody>
          <a:bodyPr wrap="none">
            <a:spAutoFit/>
          </a:bodyPr>
          <a:lstStyle/>
          <a:p>
            <a:pPr algn="l"/>
            <a:r>
              <a:rPr lang="en-US" sz="2000">
                <a:latin typeface="Tahoma" pitchFamily="34" charset="0"/>
              </a:rPr>
              <a:t>Water sports</a:t>
            </a:r>
          </a:p>
        </p:txBody>
      </p:sp>
      <p:sp>
        <p:nvSpPr>
          <p:cNvPr id="101384" name="Text Box 8"/>
          <p:cNvSpPr txBox="1">
            <a:spLocks noChangeArrowheads="1"/>
          </p:cNvSpPr>
          <p:nvPr/>
        </p:nvSpPr>
        <p:spPr bwMode="auto">
          <a:xfrm>
            <a:off x="2057400" y="3900488"/>
            <a:ext cx="1600200" cy="396875"/>
          </a:xfrm>
          <a:prstGeom prst="rect">
            <a:avLst/>
          </a:prstGeom>
          <a:noFill/>
          <a:ln w="9525">
            <a:noFill/>
            <a:miter lim="800000"/>
            <a:headEnd/>
            <a:tailEnd/>
          </a:ln>
          <a:effectLst/>
        </p:spPr>
        <p:txBody>
          <a:bodyPr>
            <a:spAutoFit/>
          </a:bodyPr>
          <a:lstStyle/>
          <a:p>
            <a:pPr algn="l"/>
            <a:r>
              <a:rPr lang="en-US" sz="2000">
                <a:latin typeface="Tahoma" pitchFamily="34" charset="0"/>
              </a:rPr>
              <a:t>Auto racing</a:t>
            </a:r>
          </a:p>
        </p:txBody>
      </p:sp>
      <p:sp>
        <p:nvSpPr>
          <p:cNvPr id="101385" name="Text Box 9"/>
          <p:cNvSpPr txBox="1">
            <a:spLocks noChangeArrowheads="1"/>
          </p:cNvSpPr>
          <p:nvPr/>
        </p:nvSpPr>
        <p:spPr bwMode="auto">
          <a:xfrm>
            <a:off x="6400800" y="1614488"/>
            <a:ext cx="1905000" cy="396875"/>
          </a:xfrm>
          <a:prstGeom prst="rect">
            <a:avLst/>
          </a:prstGeom>
          <a:noFill/>
          <a:ln w="9525">
            <a:noFill/>
            <a:miter lim="800000"/>
            <a:headEnd/>
            <a:tailEnd/>
          </a:ln>
          <a:effectLst/>
        </p:spPr>
        <p:txBody>
          <a:bodyPr wrap="none">
            <a:spAutoFit/>
          </a:bodyPr>
          <a:lstStyle/>
          <a:p>
            <a:pPr algn="l"/>
            <a:r>
              <a:rPr lang="en-US" sz="2000">
                <a:latin typeface="Tahoma" pitchFamily="34" charset="0"/>
              </a:rPr>
              <a:t>Offshore racing</a:t>
            </a:r>
          </a:p>
        </p:txBody>
      </p:sp>
      <p:sp>
        <p:nvSpPr>
          <p:cNvPr id="101386" name="Text Box 10"/>
          <p:cNvSpPr txBox="1">
            <a:spLocks noChangeArrowheads="1"/>
          </p:cNvSpPr>
          <p:nvPr/>
        </p:nvSpPr>
        <p:spPr bwMode="auto">
          <a:xfrm>
            <a:off x="4419600" y="1614488"/>
            <a:ext cx="979488" cy="396875"/>
          </a:xfrm>
          <a:prstGeom prst="rect">
            <a:avLst/>
          </a:prstGeom>
          <a:noFill/>
          <a:ln w="9525">
            <a:noFill/>
            <a:miter lim="800000"/>
            <a:headEnd/>
            <a:tailEnd/>
          </a:ln>
          <a:effectLst/>
        </p:spPr>
        <p:txBody>
          <a:bodyPr wrap="none">
            <a:spAutoFit/>
          </a:bodyPr>
          <a:lstStyle/>
          <a:p>
            <a:pPr algn="l"/>
            <a:r>
              <a:rPr lang="en-US" sz="2000">
                <a:latin typeface="Tahoma" pitchFamily="34" charset="0"/>
              </a:rPr>
              <a:t>Cycling</a:t>
            </a:r>
          </a:p>
        </p:txBody>
      </p:sp>
      <p:pic>
        <p:nvPicPr>
          <p:cNvPr id="101387" name="Picture 11" descr="Watersports"/>
          <p:cNvPicPr>
            <a:picLocks noChangeAspect="1" noChangeArrowheads="1"/>
          </p:cNvPicPr>
          <p:nvPr/>
        </p:nvPicPr>
        <p:blipFill>
          <a:blip r:embed="rId2"/>
          <a:srcRect/>
          <a:stretch>
            <a:fillRect/>
          </a:stretch>
        </p:blipFill>
        <p:spPr bwMode="auto">
          <a:xfrm>
            <a:off x="838200" y="1995488"/>
            <a:ext cx="2209800" cy="1657350"/>
          </a:xfrm>
          <a:prstGeom prst="rect">
            <a:avLst/>
          </a:prstGeom>
          <a:noFill/>
        </p:spPr>
      </p:pic>
      <p:pic>
        <p:nvPicPr>
          <p:cNvPr id="101388" name="Picture 12" descr="Cycling"/>
          <p:cNvPicPr>
            <a:picLocks noChangeAspect="1" noChangeArrowheads="1"/>
          </p:cNvPicPr>
          <p:nvPr/>
        </p:nvPicPr>
        <p:blipFill>
          <a:blip r:embed="rId3"/>
          <a:srcRect/>
          <a:stretch>
            <a:fillRect/>
          </a:stretch>
        </p:blipFill>
        <p:spPr bwMode="auto">
          <a:xfrm>
            <a:off x="3886200" y="1995488"/>
            <a:ext cx="2133600" cy="1655762"/>
          </a:xfrm>
          <a:prstGeom prst="rect">
            <a:avLst/>
          </a:prstGeom>
          <a:noFill/>
        </p:spPr>
      </p:pic>
      <p:pic>
        <p:nvPicPr>
          <p:cNvPr id="101389" name="Picture 13" descr="Offshore racing"/>
          <p:cNvPicPr>
            <a:picLocks noChangeAspect="1" noChangeArrowheads="1"/>
          </p:cNvPicPr>
          <p:nvPr/>
        </p:nvPicPr>
        <p:blipFill>
          <a:blip r:embed="rId4"/>
          <a:srcRect/>
          <a:stretch>
            <a:fillRect/>
          </a:stretch>
        </p:blipFill>
        <p:spPr bwMode="auto">
          <a:xfrm>
            <a:off x="6629400" y="1995488"/>
            <a:ext cx="1262063" cy="1676400"/>
          </a:xfrm>
          <a:prstGeom prst="rect">
            <a:avLst/>
          </a:prstGeom>
          <a:noFill/>
        </p:spPr>
      </p:pic>
      <p:pic>
        <p:nvPicPr>
          <p:cNvPr id="101390" name="Picture 14" descr="Auto racing"/>
          <p:cNvPicPr>
            <a:picLocks noChangeAspect="1" noChangeArrowheads="1"/>
          </p:cNvPicPr>
          <p:nvPr/>
        </p:nvPicPr>
        <p:blipFill>
          <a:blip r:embed="rId5"/>
          <a:srcRect/>
          <a:stretch>
            <a:fillRect/>
          </a:stretch>
        </p:blipFill>
        <p:spPr bwMode="auto">
          <a:xfrm>
            <a:off x="1676400" y="4281488"/>
            <a:ext cx="2209800" cy="1662112"/>
          </a:xfrm>
          <a:prstGeom prst="rect">
            <a:avLst/>
          </a:prstGeom>
          <a:noFill/>
        </p:spPr>
      </p:pic>
      <p:pic>
        <p:nvPicPr>
          <p:cNvPr id="101391" name="Picture 15" descr="Surfing"/>
          <p:cNvPicPr>
            <a:picLocks noChangeAspect="1" noChangeArrowheads="1"/>
          </p:cNvPicPr>
          <p:nvPr/>
        </p:nvPicPr>
        <p:blipFill>
          <a:blip r:embed="rId6"/>
          <a:srcRect/>
          <a:stretch>
            <a:fillRect/>
          </a:stretch>
        </p:blipFill>
        <p:spPr bwMode="auto">
          <a:xfrm>
            <a:off x="5105400" y="4281488"/>
            <a:ext cx="2209800" cy="1657350"/>
          </a:xfrm>
          <a:prstGeom prst="rect">
            <a:avLst/>
          </a:prstGeom>
          <a:noFill/>
        </p:spPr>
      </p:pic>
      <p:sp>
        <p:nvSpPr>
          <p:cNvPr id="101392" name="Text Box 16"/>
          <p:cNvSpPr txBox="1">
            <a:spLocks noChangeArrowheads="1"/>
          </p:cNvSpPr>
          <p:nvPr/>
        </p:nvSpPr>
        <p:spPr bwMode="auto">
          <a:xfrm>
            <a:off x="5715000" y="3900488"/>
            <a:ext cx="979488" cy="396875"/>
          </a:xfrm>
          <a:prstGeom prst="rect">
            <a:avLst/>
          </a:prstGeom>
          <a:noFill/>
          <a:ln w="9525">
            <a:noFill/>
            <a:miter lim="800000"/>
            <a:headEnd/>
            <a:tailEnd/>
          </a:ln>
          <a:effectLst/>
        </p:spPr>
        <p:txBody>
          <a:bodyPr wrap="none">
            <a:spAutoFit/>
          </a:bodyPr>
          <a:lstStyle/>
          <a:p>
            <a:pPr algn="l"/>
            <a:r>
              <a:rPr lang="en-US" sz="2000">
                <a:latin typeface="Tahoma" pitchFamily="34" charset="0"/>
              </a:rPr>
              <a:t>Surfing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23048</TotalTime>
  <Words>2781</Words>
  <Application>Microsoft PowerPoint</Application>
  <PresentationFormat>On-screen Show (4:3)</PresentationFormat>
  <Paragraphs>545</Paragraphs>
  <Slides>45</Slides>
  <Notes>1</Notes>
  <HiddenSlides>0</HiddenSlides>
  <MMClips>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Sumi Painting</vt:lpstr>
      <vt:lpstr>Equation</vt:lpstr>
      <vt:lpstr>Slide 1</vt:lpstr>
      <vt:lpstr> Fluid Mechanics</vt:lpstr>
      <vt:lpstr>History</vt:lpstr>
      <vt:lpstr>Significance</vt:lpstr>
      <vt:lpstr>Weather &amp; Climate</vt:lpstr>
      <vt:lpstr>Vehicles</vt:lpstr>
      <vt:lpstr>Environment</vt:lpstr>
      <vt:lpstr>Physiology and Medicine</vt:lpstr>
      <vt:lpstr>Sports &amp; Recreation</vt:lpstr>
      <vt:lpstr>Fluids Engineering </vt:lpstr>
      <vt:lpstr>Analytical Fluid Dynamics</vt:lpstr>
      <vt:lpstr>Slide 12</vt:lpstr>
      <vt:lpstr>Analytical Fluid Dynamics</vt:lpstr>
      <vt:lpstr>Slide 14</vt:lpstr>
      <vt:lpstr>Slide 15</vt:lpstr>
      <vt:lpstr>Analytical Fluid Dynamics</vt:lpstr>
      <vt:lpstr>Experimental Fluid Dynamics (EFD)</vt:lpstr>
      <vt:lpstr>Purpose</vt:lpstr>
      <vt:lpstr>Applications of EFD</vt:lpstr>
      <vt:lpstr>Applications of EFD (cont’d)</vt:lpstr>
      <vt:lpstr>Slide 21</vt:lpstr>
      <vt:lpstr>Slide 22</vt:lpstr>
      <vt:lpstr>Slide 23</vt:lpstr>
      <vt:lpstr>Slide 24</vt:lpstr>
      <vt:lpstr>Slide 25</vt:lpstr>
      <vt:lpstr>Slide 26</vt:lpstr>
      <vt:lpstr>Slide 27</vt:lpstr>
      <vt:lpstr>Slide 28</vt:lpstr>
      <vt:lpstr>Slide 29</vt:lpstr>
      <vt:lpstr>Slide 30</vt:lpstr>
      <vt:lpstr>EFD process</vt:lpstr>
      <vt:lpstr>Slide 32</vt:lpstr>
      <vt:lpstr>Computational Fluid Dynamics</vt:lpstr>
      <vt:lpstr>Purpose</vt:lpstr>
      <vt:lpstr>Modeling</vt:lpstr>
      <vt:lpstr>Modeling (examples)</vt:lpstr>
      <vt:lpstr>Modeling (examples, cont’d)</vt:lpstr>
      <vt:lpstr>Numerical methods</vt:lpstr>
      <vt:lpstr>CFD process</vt:lpstr>
      <vt:lpstr>Commercial software</vt:lpstr>
      <vt:lpstr>“Hands-on” experience using CFD Educational Interface (pipe template)</vt:lpstr>
      <vt:lpstr>“Hands-on” experience using CFD Educational Interface (airfoil template)</vt:lpstr>
      <vt:lpstr> 57:020 Fluid Mechanics </vt:lpstr>
      <vt:lpstr>TM Descriptions</vt:lpstr>
      <vt:lpstr>TM Descriptions, cont’d</vt:lpstr>
    </vt:vector>
  </TitlesOfParts>
  <Company>IIHR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Dynamics</dc:title>
  <dc:creator>jshao</dc:creator>
  <cp:lastModifiedBy>Hyunse Yoon</cp:lastModifiedBy>
  <cp:revision>328</cp:revision>
  <cp:lastPrinted>1601-01-01T00:00:00Z</cp:lastPrinted>
  <dcterms:created xsi:type="dcterms:W3CDTF">2002-07-28T21:14:15Z</dcterms:created>
  <dcterms:modified xsi:type="dcterms:W3CDTF">2008-08-29T15:14:39Z</dcterms:modified>
</cp:coreProperties>
</file>