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300" r:id="rId14"/>
    <p:sldId id="301" r:id="rId15"/>
    <p:sldId id="302" r:id="rId16"/>
    <p:sldId id="303" r:id="rId17"/>
    <p:sldId id="305" r:id="rId18"/>
    <p:sldId id="30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2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10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4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3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6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39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13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79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8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04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7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03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CB8A1-8012-4527-8249-332B5BADCFFC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C2993-4094-484B-80B1-EA9A5EBDB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7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r-wei-bai@uiowa.edu" TargetMode="External"/><Relationship Id="rId2" Type="http://schemas.openxmlformats.org/officeDocument/2006/relationships/hyperlink" Target="mailto:rachel-loomis@uiowa.ed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lego.com/en-gb/product-resources/mindstorms-ev3/teacher-resources/nxt-compatibility" TargetMode="External"/><Relationship Id="rId2" Type="http://schemas.openxmlformats.org/officeDocument/2006/relationships/hyperlink" Target="https://www.lego.com/en-us/themes/mindstorms/download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LEGO MINDSTORMS NXT PROGRAMMING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8475" y="3886200"/>
            <a:ext cx="7795034" cy="1752600"/>
          </a:xfrm>
        </p:spPr>
        <p:txBody>
          <a:bodyPr>
            <a:normAutofit/>
          </a:bodyPr>
          <a:lstStyle/>
          <a:p>
            <a:r>
              <a:rPr lang="en-US" dirty="0"/>
              <a:t>Send questions to TA or Instructor</a:t>
            </a:r>
          </a:p>
          <a:p>
            <a:r>
              <a:rPr lang="en-US" dirty="0">
                <a:hlinkClick r:id="rId2"/>
              </a:rPr>
              <a:t>rachel-loomis@uiowa.edu</a:t>
            </a:r>
            <a:endParaRPr lang="en-US" dirty="0"/>
          </a:p>
          <a:p>
            <a:r>
              <a:rPr lang="en-US" dirty="0">
                <a:hlinkClick r:id="rId3"/>
              </a:rPr>
              <a:t>er-wei-bai@uiowa.edu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438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7"/>
          <a:stretch/>
        </p:blipFill>
        <p:spPr bwMode="auto">
          <a:xfrm>
            <a:off x="391111" y="651848"/>
            <a:ext cx="8314706" cy="498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181886" y="1113576"/>
            <a:ext cx="316870" cy="4164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611517" y="1448554"/>
            <a:ext cx="570369" cy="15390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181886" y="1738265"/>
            <a:ext cx="3204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loop icon should have all the actions inside it and a stopping criteria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78" r="61023" b="4501"/>
          <a:stretch/>
        </p:blipFill>
        <p:spPr bwMode="auto">
          <a:xfrm>
            <a:off x="2426326" y="3395048"/>
            <a:ext cx="4696865" cy="90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391111" y="4753069"/>
            <a:ext cx="3393238" cy="9687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1111" y="3146078"/>
            <a:ext cx="1881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Stopping criterion for loop: could be forever, time based or sensor based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181886" y="3277354"/>
            <a:ext cx="1104522" cy="21728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12745" y="4429903"/>
            <a:ext cx="1642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Selecting the sensor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385996" y="3884742"/>
            <a:ext cx="280657" cy="47902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93420" y="2499747"/>
            <a:ext cx="228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to which sensor is connected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269117" y="3146079"/>
            <a:ext cx="289711" cy="34855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4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8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5"/>
          <a:stretch/>
        </p:blipFill>
        <p:spPr bwMode="auto">
          <a:xfrm>
            <a:off x="448144" y="651850"/>
            <a:ext cx="7890098" cy="512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458016" y="1013988"/>
            <a:ext cx="552261" cy="5703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837853" y="1584356"/>
            <a:ext cx="552262" cy="19917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90114" y="1783533"/>
            <a:ext cx="5033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switch icon is like if-else. The actions in upper part is executed if condition of switch is true otherwise the actions is lower part are executed.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90" r="62746" b="3905"/>
          <a:stretch/>
        </p:blipFill>
        <p:spPr bwMode="auto">
          <a:xfrm>
            <a:off x="2628519" y="3304514"/>
            <a:ext cx="4713441" cy="108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425510" y="4879819"/>
            <a:ext cx="3241143" cy="10049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5629" y="2835596"/>
            <a:ext cx="2779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for switch block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39905" y="3204928"/>
            <a:ext cx="488887" cy="235389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95050" y="4617267"/>
            <a:ext cx="1590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sensor controlling switch block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539905" y="3847721"/>
            <a:ext cx="244443" cy="76954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95043" y="2717778"/>
            <a:ext cx="23267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to which sensor is connected</a:t>
            </a:r>
          </a:p>
        </p:txBody>
      </p:sp>
      <p:cxnSp>
        <p:nvCxnSpPr>
          <p:cNvPr id="18" name="Straight Arrow Connector 17"/>
          <p:cNvCxnSpPr>
            <a:stCxn id="7" idx="3"/>
          </p:cNvCxnSpPr>
          <p:nvPr/>
        </p:nvCxnSpPr>
        <p:spPr>
          <a:xfrm flipH="1">
            <a:off x="5459240" y="3020262"/>
            <a:ext cx="135803" cy="420055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89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sensors and motors do?</a:t>
            </a:r>
          </a:p>
        </p:txBody>
      </p:sp>
      <p:pic>
        <p:nvPicPr>
          <p:cNvPr id="3" name="Picture 3" descr="\\engin.uiowa.edu\stuff\home\ibhattacharya\windowsdata\Desktop\NXT pics\nxt_mo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07" y="1567273"/>
            <a:ext cx="201771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50194" y="1729212"/>
            <a:ext cx="4065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3 identical servo motors  are used to drive the LEGO machine. You can select power of engine duration of motion, turning angle etc.</a:t>
            </a:r>
          </a:p>
        </p:txBody>
      </p:sp>
      <p:pic>
        <p:nvPicPr>
          <p:cNvPr id="5" name="Picture 4" descr="\\engin.uiowa.edu\stuff\home\ibhattacharya\windowsdata\Desktop\NXT pics\touchSens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5" y="3433287"/>
            <a:ext cx="1371600" cy="9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36756" y="3433287"/>
            <a:ext cx="35706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LEGO touch sensor can sense if it is pressed or not or if it is bumped.</a:t>
            </a:r>
          </a:p>
        </p:txBody>
      </p:sp>
      <p:pic>
        <p:nvPicPr>
          <p:cNvPr id="7" name="Picture 5" descr="\\engin.uiowa.edu\stuff\home\ibhattacharya\windowsdata\Desktop\NXT pics\lightSens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71" y="5135258"/>
            <a:ext cx="1285783" cy="87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48959" y="4950592"/>
            <a:ext cx="33678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LEGO light sensor can do precise light measurement on the scale of 0 to 100. It can measure the external light intensity and generate light. </a:t>
            </a:r>
          </a:p>
        </p:txBody>
      </p:sp>
    </p:spTree>
    <p:extLst>
      <p:ext uri="{BB962C8B-B14F-4D97-AF65-F5344CB8AC3E}">
        <p14:creationId xmlns:p14="http://schemas.microsoft.com/office/powerpoint/2010/main" val="1584729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sensors and motors do?</a:t>
            </a:r>
          </a:p>
        </p:txBody>
      </p:sp>
      <p:pic>
        <p:nvPicPr>
          <p:cNvPr id="3" name="Picture 6" descr="\\engin.uiowa.edu\stuff\home\ibhattacharya\windowsdata\Desktop\NXT pics\soundSens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1595189"/>
            <a:ext cx="1371600" cy="9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4269" y="1595189"/>
            <a:ext cx="4544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main function of LEGO sound sensor is registering sound. It can measure sound level in dB</a:t>
            </a:r>
          </a:p>
        </p:txBody>
      </p:sp>
      <p:pic>
        <p:nvPicPr>
          <p:cNvPr id="5" name="Picture 7" descr="\\engin.uiowa.edu\stuff\home\ibhattacharya\windowsdata\Desktop\NXT pics\ultrasonicSens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69" y="3240386"/>
            <a:ext cx="1524000" cy="10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05339" y="3331675"/>
            <a:ext cx="4164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ultrasonic sensor has a reliable range of 5 till 220 cm. The distance shown is the distance measured from the back of the sensor, as it were the rear side of the ‘eyes’ of the sensor.</a:t>
            </a:r>
          </a:p>
        </p:txBody>
      </p:sp>
    </p:spTree>
    <p:extLst>
      <p:ext uri="{BB962C8B-B14F-4D97-AF65-F5344CB8AC3E}">
        <p14:creationId xmlns:p14="http://schemas.microsoft.com/office/powerpoint/2010/main" val="15800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798"/>
            <a:ext cx="8229600" cy="1143000"/>
          </a:xfrm>
        </p:spPr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0737" y="1557196"/>
            <a:ext cx="706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 will see an example using some of the common programming features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1972" y="2426329"/>
            <a:ext cx="72246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program will execute a few functions in a loop and have a stopping criterion based on information from a sensor.</a:t>
            </a:r>
          </a:p>
        </p:txBody>
      </p:sp>
    </p:spTree>
    <p:extLst>
      <p:ext uri="{BB962C8B-B14F-4D97-AF65-F5344CB8AC3E}">
        <p14:creationId xmlns:p14="http://schemas.microsoft.com/office/powerpoint/2010/main" val="1242397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Mov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" y="561315"/>
            <a:ext cx="8301572" cy="51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W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" y="561315"/>
            <a:ext cx="8301572" cy="51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Tu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" y="561315"/>
            <a:ext cx="8301572" cy="51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S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" y="561315"/>
            <a:ext cx="8301572" cy="51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Loop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" y="561315"/>
            <a:ext cx="8301572" cy="51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Loop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" y="561315"/>
            <a:ext cx="8301572" cy="51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Senso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" y="561315"/>
            <a:ext cx="8301572" cy="51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GoodBy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" y="561315"/>
            <a:ext cx="8301572" cy="5188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-Move"/>
          <p:cNvSpPr txBox="1"/>
          <p:nvPr/>
        </p:nvSpPr>
        <p:spPr>
          <a:xfrm>
            <a:off x="3349782" y="1557196"/>
            <a:ext cx="4463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Drag the MOVE icon to the starting block from the </a:t>
            </a:r>
            <a:r>
              <a:rPr lang="en-US" dirty="0" err="1"/>
              <a:t>flyout</a:t>
            </a:r>
            <a:r>
              <a:rPr lang="en-US" dirty="0"/>
              <a:t> menu shown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Select the Ports, Direction, Steering, Power, duration and next action</a:t>
            </a:r>
          </a:p>
        </p:txBody>
      </p:sp>
      <p:sp>
        <p:nvSpPr>
          <p:cNvPr id="4" name="Rectangle-Move"/>
          <p:cNvSpPr/>
          <p:nvPr/>
        </p:nvSpPr>
        <p:spPr>
          <a:xfrm>
            <a:off x="724277" y="4834550"/>
            <a:ext cx="2734147" cy="6790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-Wait"/>
          <p:cNvSpPr/>
          <p:nvPr/>
        </p:nvSpPr>
        <p:spPr>
          <a:xfrm>
            <a:off x="706170" y="4906978"/>
            <a:ext cx="1403287" cy="5975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-Wait"/>
          <p:cNvSpPr txBox="1"/>
          <p:nvPr/>
        </p:nvSpPr>
        <p:spPr>
          <a:xfrm>
            <a:off x="3268301" y="1421394"/>
            <a:ext cx="4209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Drag the WAIT icon from the </a:t>
            </a:r>
            <a:r>
              <a:rPr lang="en-US" dirty="0" err="1"/>
              <a:t>flyout</a:t>
            </a:r>
            <a:r>
              <a:rPr lang="en-US" dirty="0"/>
              <a:t> menu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Select TIME as control from the drop menu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Input 1 second as the wait time</a:t>
            </a:r>
          </a:p>
        </p:txBody>
      </p:sp>
      <p:sp>
        <p:nvSpPr>
          <p:cNvPr id="7" name="Rectangle-Turn"/>
          <p:cNvSpPr/>
          <p:nvPr/>
        </p:nvSpPr>
        <p:spPr>
          <a:xfrm>
            <a:off x="733331" y="4897925"/>
            <a:ext cx="2779414" cy="6427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-Turn"/>
          <p:cNvSpPr txBox="1"/>
          <p:nvPr/>
        </p:nvSpPr>
        <p:spPr>
          <a:xfrm>
            <a:off x="3612333" y="1511929"/>
            <a:ext cx="4200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Drag another MOVE icon from the </a:t>
            </a:r>
            <a:r>
              <a:rPr lang="en-US" dirty="0" err="1"/>
              <a:t>flyout</a:t>
            </a:r>
            <a:r>
              <a:rPr lang="en-US" dirty="0"/>
              <a:t> menu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Adjust parameters to make the turn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Which way to turn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How long (rotation, time or degrees)</a:t>
            </a:r>
          </a:p>
        </p:txBody>
      </p:sp>
      <p:sp>
        <p:nvSpPr>
          <p:cNvPr id="9" name="Rectangle-Sound"/>
          <p:cNvSpPr/>
          <p:nvPr/>
        </p:nvSpPr>
        <p:spPr>
          <a:xfrm>
            <a:off x="715224" y="4916032"/>
            <a:ext cx="2706986" cy="6246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-Sound"/>
          <p:cNvSpPr txBox="1"/>
          <p:nvPr/>
        </p:nvSpPr>
        <p:spPr>
          <a:xfrm>
            <a:off x="3766242" y="1774479"/>
            <a:ext cx="4246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Drag the SOUND icon from the </a:t>
            </a:r>
            <a:r>
              <a:rPr lang="en-US" dirty="0" err="1"/>
              <a:t>flyout</a:t>
            </a:r>
            <a:r>
              <a:rPr lang="en-US" dirty="0"/>
              <a:t> menu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Select the parameters to play a note for a certain time (in this case note A)</a:t>
            </a:r>
          </a:p>
        </p:txBody>
      </p:sp>
      <p:sp>
        <p:nvSpPr>
          <p:cNvPr id="11" name="TextBox-Loop1"/>
          <p:cNvSpPr txBox="1"/>
          <p:nvPr/>
        </p:nvSpPr>
        <p:spPr>
          <a:xfrm>
            <a:off x="4273236" y="1729212"/>
            <a:ext cx="407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Drag the LOOP icon from the </a:t>
            </a:r>
            <a:r>
              <a:rPr lang="en-US" dirty="0" err="1"/>
              <a:t>flyout</a:t>
            </a:r>
            <a:r>
              <a:rPr lang="en-US" dirty="0"/>
              <a:t> menu</a:t>
            </a:r>
          </a:p>
        </p:txBody>
      </p:sp>
      <p:sp>
        <p:nvSpPr>
          <p:cNvPr id="12" name="TextBox-loop2"/>
          <p:cNvSpPr txBox="1"/>
          <p:nvPr/>
        </p:nvSpPr>
        <p:spPr>
          <a:xfrm>
            <a:off x="1069681" y="3089366"/>
            <a:ext cx="391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Drag all the placed icons inside the loop</a:t>
            </a:r>
          </a:p>
        </p:txBody>
      </p:sp>
      <p:sp>
        <p:nvSpPr>
          <p:cNvPr id="13" name="TextBox-Sensor"/>
          <p:cNvSpPr txBox="1"/>
          <p:nvPr/>
        </p:nvSpPr>
        <p:spPr>
          <a:xfrm>
            <a:off x="5555967" y="3185878"/>
            <a:ext cx="3766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Select the stopping criterion for the loop (Ultrasonic sensor)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Set the parameters and the port to which the sensor is connected</a:t>
            </a:r>
          </a:p>
        </p:txBody>
      </p:sp>
      <p:sp>
        <p:nvSpPr>
          <p:cNvPr id="14" name="Rectangle-Sensor"/>
          <p:cNvSpPr/>
          <p:nvPr/>
        </p:nvSpPr>
        <p:spPr>
          <a:xfrm>
            <a:off x="724277" y="4943192"/>
            <a:ext cx="2670773" cy="5613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-Goodbye"/>
          <p:cNvSpPr/>
          <p:nvPr/>
        </p:nvSpPr>
        <p:spPr>
          <a:xfrm>
            <a:off x="715224" y="4906978"/>
            <a:ext cx="2688879" cy="615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740303" y="3499350"/>
            <a:ext cx="4051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Drag the SOUND icon from the </a:t>
            </a:r>
            <a:r>
              <a:rPr lang="en-US" dirty="0" err="1"/>
              <a:t>flyout</a:t>
            </a:r>
            <a:r>
              <a:rPr lang="en-US" dirty="0"/>
              <a:t> menu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Select a sound file to play (GOOD BYE)</a:t>
            </a:r>
          </a:p>
        </p:txBody>
      </p:sp>
    </p:spTree>
    <p:extLst>
      <p:ext uri="{BB962C8B-B14F-4D97-AF65-F5344CB8AC3E}">
        <p14:creationId xmlns:p14="http://schemas.microsoft.com/office/powerpoint/2010/main" val="8785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animBg="1"/>
      <p:bldP spid="4" grpId="1" animBg="1"/>
      <p:bldP spid="5" grpId="0" animBg="1"/>
      <p:bldP spid="5" grpId="1" animBg="1"/>
      <p:bldP spid="6" grpId="0" build="allAtOnce"/>
      <p:bldP spid="7" grpId="0" animBg="1"/>
      <p:bldP spid="7" grpId="1" animBg="1"/>
      <p:bldP spid="8" grpId="0" build="allAtOnce"/>
      <p:bldP spid="9" grpId="0" animBg="1"/>
      <p:bldP spid="9" grpId="1" animBg="1"/>
      <p:bldP spid="10" grpId="0" build="allAtOnce"/>
      <p:bldP spid="11" grpId="0"/>
      <p:bldP spid="11" grpId="1"/>
      <p:bldP spid="12" grpId="0"/>
      <p:bldP spid="12" grpId="1"/>
      <p:bldP spid="13" grpId="0" build="allAtOnce"/>
      <p:bldP spid="14" grpId="0" animBg="1"/>
      <p:bldP spid="14" grpId="1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9" y="392693"/>
            <a:ext cx="8768280" cy="5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8193386" y="4590107"/>
            <a:ext cx="398353" cy="3983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52665" y="3943776"/>
            <a:ext cx="5715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Connect the NXT brick via the USB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Download the program by clicking the download button</a:t>
            </a:r>
          </a:p>
        </p:txBody>
      </p:sp>
    </p:spTree>
    <p:extLst>
      <p:ext uri="{BB962C8B-B14F-4D97-AF65-F5344CB8AC3E}">
        <p14:creationId xmlns:p14="http://schemas.microsoft.com/office/powerpoint/2010/main" val="8479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10" y="23786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second example is of a multiple sensor robot using switch blocks. The video would explain each step of how the program is written in LEGO NXT .</a:t>
            </a:r>
            <a:br>
              <a:rPr lang="en-US" dirty="0"/>
            </a:br>
            <a:r>
              <a:rPr lang="en-US" dirty="0"/>
              <a:t>The video begins with  the flowchart explaining the task to be executed by </a:t>
            </a:r>
            <a:r>
              <a:rPr lang="en-US"/>
              <a:t>the program.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87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rogrammingNXTMultipleSensorsH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76275"/>
            <a:ext cx="9144000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4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Things we will learn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Components of NXT</a:t>
            </a:r>
          </a:p>
          <a:p>
            <a:r>
              <a:rPr lang="en-US" dirty="0"/>
              <a:t>NXT Programming</a:t>
            </a:r>
          </a:p>
          <a:p>
            <a:pPr marL="0" indent="0">
              <a:buNone/>
            </a:pPr>
            <a:r>
              <a:rPr lang="en-US" sz="2200" dirty="0"/>
              <a:t>     To download the Lego NXT software, go to</a:t>
            </a:r>
          </a:p>
          <a:p>
            <a:pPr marL="0" indent="0">
              <a:buNone/>
            </a:pPr>
            <a:r>
              <a:rPr lang="en-US" sz="2200" dirty="0">
                <a:hlinkClick r:id="rId2"/>
              </a:rPr>
              <a:t>https://www.lego.com/en-us/themes/mindstorms/downloads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/>
              <a:t>      and follow the instructions for both Mac and Windows users.</a:t>
            </a:r>
          </a:p>
          <a:p>
            <a:pPr marL="0" indent="0">
              <a:buNone/>
            </a:pPr>
            <a:r>
              <a:rPr lang="en-US" sz="2200" dirty="0"/>
              <a:t>       or go to</a:t>
            </a:r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https://education.lego.com/en-gb/product-resources/mindstorms-ev3/teacher-resources/nxt-compatibility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You can program your NXT Brick using the LEGO MINDSTORMS Education EV3 Software. </a:t>
            </a:r>
          </a:p>
          <a:p>
            <a:r>
              <a:rPr lang="en-US" dirty="0"/>
              <a:t>An example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of NXT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NXT Brick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Servo Motors (X3)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Sensors </a:t>
            </a:r>
          </a:p>
          <a:p>
            <a:pPr lvl="1">
              <a:buFont typeface="Arial" pitchFamily="34" charset="0"/>
              <a:buChar char="•"/>
            </a:pPr>
            <a:r>
              <a:rPr lang="en-US" dirty="0"/>
              <a:t>Touch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Light  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Sound sensor </a:t>
            </a:r>
          </a:p>
          <a:p>
            <a:pPr lvl="1">
              <a:buFont typeface="Arial" pitchFamily="34" charset="0"/>
              <a:buChar char="•"/>
            </a:pPr>
            <a:endParaRPr lang="en-US" dirty="0"/>
          </a:p>
          <a:p>
            <a:pPr lvl="1">
              <a:buFont typeface="Arial" pitchFamily="34" charset="0"/>
              <a:buChar char="•"/>
            </a:pPr>
            <a:r>
              <a:rPr lang="en-US" dirty="0"/>
              <a:t>Ultrasonic Sensor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6" name="Picture 2" descr="\\engin.uiowa.edu\stuff\home\ibhattacharya\windowsdata\Desktop\NXT pics\3664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2819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engin.uiowa.edu\stuff\home\ibhattacharya\windowsdata\Desktop\NXT pics\nxt_mo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39" y="5089071"/>
            <a:ext cx="2017713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engin.uiowa.edu\stuff\home\ibhattacharya\windowsdata\Desktop\NXT pics\touchSens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722" y="1877787"/>
            <a:ext cx="1371600" cy="9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engin.uiowa.edu\stuff\home\ibhattacharya\windowsdata\Desktop\NXT pics\lightSens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39" y="2808517"/>
            <a:ext cx="1285783" cy="87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engin.uiowa.edu\stuff\home\ibhattacharya\windowsdata\Desktop\NXT pics\soundSenso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76" y="3641272"/>
            <a:ext cx="1371600" cy="93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engin.uiowa.edu\stuff\home\ibhattacharya\windowsdata\Desktop\NXT pics\ultrasonicSenso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76" y="5105400"/>
            <a:ext cx="1524000" cy="10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7976" y="6119336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Other sensors available, which are not included in kit are, gyroscopic, infrared tracker, accelerometer, temperature sensor etc.</a:t>
            </a:r>
          </a:p>
        </p:txBody>
      </p:sp>
    </p:spTree>
    <p:extLst>
      <p:ext uri="{BB962C8B-B14F-4D97-AF65-F5344CB8AC3E}">
        <p14:creationId xmlns:p14="http://schemas.microsoft.com/office/powerpoint/2010/main" val="193713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NXT Programming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46" y="1752600"/>
            <a:ext cx="478765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5715000" y="1600200"/>
            <a:ext cx="2971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Type program name in the box under “Start New Program” and click on “Go”</a:t>
            </a:r>
          </a:p>
          <a:p>
            <a:r>
              <a:rPr lang="en-US" dirty="0"/>
              <a:t>If you are working on a program that is already saved, navigate to it in the box under “Open Recent Program”</a:t>
            </a:r>
          </a:p>
        </p:txBody>
      </p:sp>
      <p:sp>
        <p:nvSpPr>
          <p:cNvPr id="8" name="Oval 7"/>
          <p:cNvSpPr/>
          <p:nvPr/>
        </p:nvSpPr>
        <p:spPr>
          <a:xfrm>
            <a:off x="2286000" y="4085393"/>
            <a:ext cx="914400" cy="157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3292503" y="4244082"/>
            <a:ext cx="45719" cy="1143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6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NXT Programming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55626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          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9"/>
          <a:stretch/>
        </p:blipFill>
        <p:spPr bwMode="auto">
          <a:xfrm>
            <a:off x="457200" y="2116647"/>
            <a:ext cx="5410200" cy="345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33400" y="5105400"/>
            <a:ext cx="152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1336" y="537099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Complete Palette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01336" y="5334000"/>
            <a:ext cx="1524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47047" y="1812521"/>
            <a:ext cx="27883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This is the first screen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Click on the middle tab to see “Complete Palette” of icons.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Each of the icons have a </a:t>
            </a:r>
            <a:r>
              <a:rPr lang="en-US" dirty="0" err="1"/>
              <a:t>flyout</a:t>
            </a:r>
            <a:r>
              <a:rPr lang="en-US" dirty="0"/>
              <a:t> menu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36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on common features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2"/>
          <a:stretch/>
        </p:blipFill>
        <p:spPr bwMode="auto">
          <a:xfrm>
            <a:off x="346229" y="1047543"/>
            <a:ext cx="8282866" cy="557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712601" y="1575088"/>
            <a:ext cx="317209" cy="3513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……</a:t>
            </a:r>
          </a:p>
        </p:txBody>
      </p:sp>
      <p:sp>
        <p:nvSpPr>
          <p:cNvPr id="8" name="Oval 7"/>
          <p:cNvSpPr/>
          <p:nvPr/>
        </p:nvSpPr>
        <p:spPr>
          <a:xfrm>
            <a:off x="1294374" y="1575088"/>
            <a:ext cx="317209" cy="3513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……</a:t>
            </a:r>
          </a:p>
        </p:txBody>
      </p:sp>
      <p:sp>
        <p:nvSpPr>
          <p:cNvPr id="9" name="Oval 8"/>
          <p:cNvSpPr/>
          <p:nvPr/>
        </p:nvSpPr>
        <p:spPr>
          <a:xfrm>
            <a:off x="1869657" y="1575088"/>
            <a:ext cx="317209" cy="3513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……</a:t>
            </a:r>
          </a:p>
        </p:txBody>
      </p:sp>
      <p:sp>
        <p:nvSpPr>
          <p:cNvPr id="10" name="Oval 9"/>
          <p:cNvSpPr/>
          <p:nvPr/>
        </p:nvSpPr>
        <p:spPr>
          <a:xfrm>
            <a:off x="2186866" y="1575088"/>
            <a:ext cx="317209" cy="3513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……</a:t>
            </a:r>
          </a:p>
        </p:txBody>
      </p:sp>
      <p:sp>
        <p:nvSpPr>
          <p:cNvPr id="11" name="Oval 10"/>
          <p:cNvSpPr/>
          <p:nvPr/>
        </p:nvSpPr>
        <p:spPr>
          <a:xfrm>
            <a:off x="2504075" y="1575088"/>
            <a:ext cx="317209" cy="35136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……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9810" y="3391270"/>
            <a:ext cx="1016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Move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12271" y="3391270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Sound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95041" y="3391270"/>
            <a:ext cx="86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Wait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6256" y="339127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Loop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14922" y="3391270"/>
            <a:ext cx="1142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Switch</a:t>
            </a:r>
          </a:p>
        </p:txBody>
      </p:sp>
      <p:sp>
        <p:nvSpPr>
          <p:cNvPr id="12" name="Oval 11"/>
          <p:cNvSpPr/>
          <p:nvPr/>
        </p:nvSpPr>
        <p:spPr>
          <a:xfrm>
            <a:off x="600410" y="1358020"/>
            <a:ext cx="2823721" cy="7801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57601" y="1768878"/>
            <a:ext cx="4937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Flyout</a:t>
            </a:r>
            <a:r>
              <a:rPr lang="en-US" dirty="0"/>
              <a:t> menu for the most commonly used features</a:t>
            </a:r>
          </a:p>
        </p:txBody>
      </p:sp>
      <p:sp>
        <p:nvSpPr>
          <p:cNvPr id="18" name="Oval 17"/>
          <p:cNvSpPr/>
          <p:nvPr/>
        </p:nvSpPr>
        <p:spPr>
          <a:xfrm>
            <a:off x="997693" y="2213572"/>
            <a:ext cx="593361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186942" y="2310494"/>
            <a:ext cx="147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Starting Block</a:t>
            </a:r>
          </a:p>
        </p:txBody>
      </p:sp>
    </p:spTree>
    <p:extLst>
      <p:ext uri="{BB962C8B-B14F-4D97-AF65-F5344CB8AC3E}">
        <p14:creationId xmlns:p14="http://schemas.microsoft.com/office/powerpoint/2010/main" val="87858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7" grpId="0"/>
      <p:bldP spid="13" grpId="0"/>
      <p:bldP spid="14" grpId="0"/>
      <p:bldP spid="15" grpId="0"/>
      <p:bldP spid="16" grpId="0"/>
      <p:bldP spid="12" grpId="0" animBg="1"/>
      <p:bldP spid="12" grpId="1" animBg="1"/>
      <p:bldP spid="17" grpId="0"/>
      <p:bldP spid="17" grpId="1"/>
      <p:bldP spid="18" grpId="0" animBg="1"/>
      <p:bldP spid="18" grpId="1" animBg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"/>
          <a:stretch/>
        </p:blipFill>
        <p:spPr bwMode="auto">
          <a:xfrm>
            <a:off x="236527" y="590739"/>
            <a:ext cx="8484129" cy="508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593001" y="1059256"/>
            <a:ext cx="457200" cy="3802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14400" y="1439502"/>
            <a:ext cx="208230" cy="21728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31675" y="1249379"/>
            <a:ext cx="491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Drag and drop the MOVE icon to the starting block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5" r="62734" b="4341"/>
          <a:stretch/>
        </p:blipFill>
        <p:spPr bwMode="auto">
          <a:xfrm>
            <a:off x="1122630" y="2498756"/>
            <a:ext cx="7281262" cy="1475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81069" y="4870764"/>
            <a:ext cx="3558012" cy="9506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ate"/>
          <p:cNvSpPr txBox="1"/>
          <p:nvPr/>
        </p:nvSpPr>
        <p:spPr>
          <a:xfrm>
            <a:off x="1505393" y="1852424"/>
            <a:ext cx="1405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select a gate </a:t>
            </a:r>
          </a:p>
          <a:p>
            <a:r>
              <a:rPr lang="en-US" dirty="0"/>
              <a:t>on the NXT</a:t>
            </a:r>
          </a:p>
        </p:txBody>
      </p:sp>
      <p:sp>
        <p:nvSpPr>
          <p:cNvPr id="12" name="Power"/>
          <p:cNvSpPr txBox="1"/>
          <p:nvPr/>
        </p:nvSpPr>
        <p:spPr>
          <a:xfrm>
            <a:off x="3862309" y="1852425"/>
            <a:ext cx="1801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the power</a:t>
            </a:r>
          </a:p>
          <a:p>
            <a:r>
              <a:rPr lang="en-US" dirty="0"/>
              <a:t> of the engine</a:t>
            </a:r>
          </a:p>
        </p:txBody>
      </p:sp>
      <p:sp>
        <p:nvSpPr>
          <p:cNvPr id="13" name="Turn"/>
          <p:cNvSpPr txBox="1"/>
          <p:nvPr/>
        </p:nvSpPr>
        <p:spPr>
          <a:xfrm>
            <a:off x="3396286" y="4123336"/>
            <a:ext cx="256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make the NXT turn under</a:t>
            </a:r>
          </a:p>
          <a:p>
            <a:r>
              <a:rPr lang="en-US" dirty="0"/>
              <a:t> a well defined angle</a:t>
            </a:r>
          </a:p>
        </p:txBody>
      </p:sp>
      <p:sp>
        <p:nvSpPr>
          <p:cNvPr id="14" name="Direction"/>
          <p:cNvSpPr txBox="1"/>
          <p:nvPr/>
        </p:nvSpPr>
        <p:spPr>
          <a:xfrm>
            <a:off x="792986" y="3984989"/>
            <a:ext cx="26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the direction:</a:t>
            </a:r>
          </a:p>
          <a:p>
            <a:r>
              <a:rPr lang="en-US" dirty="0"/>
              <a:t>Forward, backward or stop</a:t>
            </a:r>
          </a:p>
        </p:txBody>
      </p:sp>
      <p:sp>
        <p:nvSpPr>
          <p:cNvPr id="15" name="distance"/>
          <p:cNvSpPr txBox="1"/>
          <p:nvPr/>
        </p:nvSpPr>
        <p:spPr>
          <a:xfrm>
            <a:off x="6601988" y="1852425"/>
            <a:ext cx="2003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the distance</a:t>
            </a:r>
          </a:p>
          <a:p>
            <a:r>
              <a:rPr lang="en-US" dirty="0"/>
              <a:t>NXT has to cover</a:t>
            </a:r>
          </a:p>
        </p:txBody>
      </p:sp>
      <p:sp>
        <p:nvSpPr>
          <p:cNvPr id="16" name="Next"/>
          <p:cNvSpPr txBox="1"/>
          <p:nvPr/>
        </p:nvSpPr>
        <p:spPr>
          <a:xfrm>
            <a:off x="5890586" y="4264094"/>
            <a:ext cx="224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the next action</a:t>
            </a:r>
          </a:p>
          <a:p>
            <a:r>
              <a:rPr lang="en-US" dirty="0"/>
              <a:t>NXT has to take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734147" y="2399168"/>
            <a:ext cx="0" cy="37119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5450186" y="2399168"/>
            <a:ext cx="338251" cy="26255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957180" y="2245259"/>
            <a:ext cx="644808" cy="88837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88437" y="3594226"/>
            <a:ext cx="657630" cy="66986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53077" y="3521798"/>
            <a:ext cx="923454" cy="60153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960075" y="3236613"/>
            <a:ext cx="529628" cy="74837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27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7" grpId="0" animBg="1"/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7" b="4159"/>
          <a:stretch/>
        </p:blipFill>
        <p:spPr bwMode="auto">
          <a:xfrm>
            <a:off x="412842" y="570368"/>
            <a:ext cx="7923593" cy="521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321806" y="1077362"/>
            <a:ext cx="344032" cy="4526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31271" y="1430448"/>
            <a:ext cx="90535" cy="244443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72420" y="1674891"/>
            <a:ext cx="316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Drag and drop the SOUND icon</a:t>
            </a:r>
          </a:p>
        </p:txBody>
      </p:sp>
      <p:sp>
        <p:nvSpPr>
          <p:cNvPr id="7" name="Oval 6"/>
          <p:cNvSpPr/>
          <p:nvPr/>
        </p:nvSpPr>
        <p:spPr>
          <a:xfrm>
            <a:off x="552261" y="4879818"/>
            <a:ext cx="2942376" cy="102304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41" r="62586" b="4182"/>
          <a:stretch/>
        </p:blipFill>
        <p:spPr bwMode="auto">
          <a:xfrm>
            <a:off x="2915215" y="3177766"/>
            <a:ext cx="4191756" cy="87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10032" y="2254436"/>
            <a:ext cx="213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sound file or a tone to play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22622" y="4155541"/>
            <a:ext cx="1493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volume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2036" y="2420033"/>
            <a:ext cx="1874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Select a  sound file from the list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748135" y="2900767"/>
            <a:ext cx="36214" cy="37658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3856776" y="3775295"/>
            <a:ext cx="108642" cy="38024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545655" y="2900767"/>
            <a:ext cx="9054" cy="37658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64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 animBg="1"/>
      <p:bldP spid="8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"/>
          <a:stretch/>
        </p:blipFill>
        <p:spPr bwMode="auto">
          <a:xfrm>
            <a:off x="266627" y="542926"/>
            <a:ext cx="8560502" cy="544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874067" y="1050202"/>
            <a:ext cx="316872" cy="46172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240325" y="1421394"/>
            <a:ext cx="633742" cy="23539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7687" y="1656784"/>
            <a:ext cx="3060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Drag and drop the WAIT icon</a:t>
            </a:r>
          </a:p>
        </p:txBody>
      </p:sp>
      <p:sp>
        <p:nvSpPr>
          <p:cNvPr id="6" name="Oval 5"/>
          <p:cNvSpPr/>
          <p:nvPr/>
        </p:nvSpPr>
        <p:spPr>
          <a:xfrm>
            <a:off x="389299" y="5106154"/>
            <a:ext cx="3286408" cy="10502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72" r="63148" b="4327"/>
          <a:stretch/>
        </p:blipFill>
        <p:spPr bwMode="auto">
          <a:xfrm>
            <a:off x="2190939" y="3069123"/>
            <a:ext cx="5428004" cy="108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1696" y="2130323"/>
            <a:ext cx="213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 triggering wait(sensor/time)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259248" y="2776654"/>
            <a:ext cx="226336" cy="383005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51018" y="4255129"/>
            <a:ext cx="158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Choosing sensor type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259248" y="3612332"/>
            <a:ext cx="113168" cy="642797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7756" y="2130322"/>
            <a:ext cx="224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to which sensor is connected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5595042" y="2776654"/>
            <a:ext cx="561314" cy="383005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29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830</Words>
  <Application>Microsoft Office PowerPoint</Application>
  <PresentationFormat>On-screen Show (4:3)</PresentationFormat>
  <Paragraphs>113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LEGO MINDSTORMS NXT PROGRAMMING</vt:lpstr>
      <vt:lpstr>Things we will learn</vt:lpstr>
      <vt:lpstr>Components of NXT</vt:lpstr>
      <vt:lpstr>NXT Programming</vt:lpstr>
      <vt:lpstr>NXT Programming</vt:lpstr>
      <vt:lpstr>Details on common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sensors and motors do?</vt:lpstr>
      <vt:lpstr>What do sensors and motors do?</vt:lpstr>
      <vt:lpstr>An example</vt:lpstr>
      <vt:lpstr>PowerPoint Presentation</vt:lpstr>
      <vt:lpstr>PowerPoint Presentation</vt:lpstr>
      <vt:lpstr>The second example is of a multiple sensor robot using switch blocks. The video would explain each step of how the program is written in LEGO NXT . The video begins with  the flowchart explaining the task to be executed by the program.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LEGO MINDSTORMS NXT PROGRAMMING</dc:title>
  <dc:creator>Ipshita Bhattacharya</dc:creator>
  <cp:lastModifiedBy>Bai, Er-Wei</cp:lastModifiedBy>
  <cp:revision>39</cp:revision>
  <dcterms:created xsi:type="dcterms:W3CDTF">2012-10-29T16:03:27Z</dcterms:created>
  <dcterms:modified xsi:type="dcterms:W3CDTF">2023-08-10T01:07:41Z</dcterms:modified>
</cp:coreProperties>
</file>