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C7FF6-2BF5-477C-95B5-F86285171520}" type="datetimeFigureOut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5E981-2ACB-4399-8A7D-68EEDB6311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5E981-2ACB-4399-8A7D-68EEDB6311B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39E403-CE8A-4A5E-A445-DB4EC7DDA35B}" type="datetime1">
              <a:rPr lang="en-US" smtClean="0"/>
              <a:pPr/>
              <a:t>9/16/2007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4FC21E-750D-4AD1-9D30-8A78EFC75B8A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6DE39-EE38-4B5A-9392-A210BA5B6F25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7B05AD-7613-4619-8414-0C59D6D9ED1E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E37AA-4517-4D4E-9B08-298281AC9651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FE196-352B-4857-81E2-DAE9F11D0B51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A18EDF-1901-48A7-B915-7FB021365A72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63C4D-5418-41BD-BF11-E4E3DD608FBB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E0899-84F8-4EA5-BF40-3C810E162E5E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026CF3-8B8F-4166-9B17-BFFA9E5CD906}" type="datetime1">
              <a:rPr lang="en-US" smtClean="0"/>
              <a:pPr/>
              <a:t>9/16/2007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6AD29-96C3-4C62-AA46-BD906D89DA0A}" type="datetime1">
              <a:rPr lang="en-US" smtClean="0"/>
              <a:pPr/>
              <a:t>9/16/2007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E4C98F-462B-4985-A0ED-8592862FC271}" type="datetime1">
              <a:rPr lang="en-US" smtClean="0"/>
              <a:pPr/>
              <a:t>9/16/2007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latin typeface="Times New Roman" pitchFamily="18" charset="0"/>
              </a:rPr>
              <a:t>IDEF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for recording and analyzing data from interviews</a:t>
            </a:r>
          </a:p>
          <a:p>
            <a:r>
              <a:rPr lang="en-US" dirty="0" smtClean="0"/>
              <a:t>To support simulation models</a:t>
            </a:r>
          </a:p>
          <a:p>
            <a:r>
              <a:rPr lang="en-US" dirty="0" smtClean="0"/>
              <a:t>To collect data for expert systems</a:t>
            </a:r>
          </a:p>
          <a:p>
            <a:r>
              <a:rPr lang="en-US" dirty="0" smtClean="0"/>
              <a:t>To document data flows</a:t>
            </a:r>
          </a:p>
          <a:p>
            <a:r>
              <a:rPr lang="en-US" dirty="0" smtClean="0"/>
              <a:t>To facilitate design of software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Uses of IDEF3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UOBs Unit of Behavior (represented as box) e.g. fall asleep, paint part, do homework</a:t>
            </a:r>
          </a:p>
          <a:p>
            <a:r>
              <a:rPr lang="en-US" dirty="0" smtClean="0"/>
              <a:t>Junctions</a:t>
            </a:r>
          </a:p>
          <a:p>
            <a:r>
              <a:rPr lang="en-US" dirty="0" smtClean="0"/>
              <a:t>Links</a:t>
            </a:r>
          </a:p>
          <a:p>
            <a:r>
              <a:rPr lang="en-US" dirty="0" smtClean="0"/>
              <a:t>Referents</a:t>
            </a:r>
          </a:p>
          <a:p>
            <a:r>
              <a:rPr lang="en-US" dirty="0" smtClean="0"/>
              <a:t>Elaborations</a:t>
            </a:r>
          </a:p>
          <a:p>
            <a:r>
              <a:rPr lang="en-US" dirty="0" smtClean="0"/>
              <a:t>Decompositions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Basic Elements of IDEF3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11</a:t>
            </a:fld>
            <a:endParaRPr kumimoji="0"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85672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charset="0"/>
              </a:rPr>
              <a:t>Function, Activity, Action, Process, Operation, Event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UOB Box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54150" y="2597150"/>
            <a:ext cx="4330700" cy="2425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40386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657600" y="4038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08125" y="2665413"/>
            <a:ext cx="306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UOB Label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84325" y="4265613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Node #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870325" y="4251325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IDEF Ref#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12</a:t>
            </a:fld>
            <a:endParaRPr kumimoji="0"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Junction Boxes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3150" y="2139950"/>
            <a:ext cx="1206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219200" y="213360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03325" y="2193925"/>
            <a:ext cx="1006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 dirty="0"/>
              <a:t>Junction Type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73150" y="3816350"/>
            <a:ext cx="1206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219200" y="3810000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03325" y="3870325"/>
            <a:ext cx="1006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 dirty="0"/>
              <a:t>Junction Type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133600" y="3810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422525" y="2255838"/>
            <a:ext cx="302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Asynchronous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422525" y="3932238"/>
            <a:ext cx="2781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Synchronous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776913" y="1874838"/>
            <a:ext cx="307498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Junction Type:</a:t>
            </a:r>
          </a:p>
          <a:p>
            <a:endParaRPr lang="en-US" sz="3200" b="1" dirty="0">
              <a:solidFill>
                <a:schemeClr val="tx2"/>
              </a:solidFill>
              <a:latin typeface="Arial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AND ( &amp; )</a:t>
            </a:r>
          </a:p>
          <a:p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OR ( O )</a:t>
            </a:r>
          </a:p>
          <a:p>
            <a:r>
              <a:rPr lang="en-US" sz="3200" b="1" dirty="0">
                <a:solidFill>
                  <a:schemeClr val="tx2"/>
                </a:solidFill>
                <a:latin typeface="Arial" charset="0"/>
              </a:rPr>
              <a:t>XOR ( X 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13</a:t>
            </a:fld>
            <a:endParaRPr kumimoji="0"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Synchronous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Adds that processes start/finish simultaneously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rial" charset="0"/>
              </a:rPr>
              <a:t>AND ( &amp; )</a:t>
            </a:r>
          </a:p>
          <a:p>
            <a:pPr lvl="1"/>
            <a:r>
              <a:rPr lang="en-US" dirty="0" smtClean="0"/>
              <a:t>INPUTS: All preceding processes must complete</a:t>
            </a:r>
          </a:p>
          <a:p>
            <a:pPr lvl="1"/>
            <a:r>
              <a:rPr lang="en-US" dirty="0" smtClean="0"/>
              <a:t>OUTPUTS: All following processes will start.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rial" charset="0"/>
              </a:rPr>
              <a:t>OR ( O )</a:t>
            </a:r>
          </a:p>
          <a:p>
            <a:pPr lvl="1"/>
            <a:r>
              <a:rPr lang="en-US" dirty="0" smtClean="0"/>
              <a:t>INPUTS: One or more of the preceding processes must complete</a:t>
            </a:r>
          </a:p>
          <a:p>
            <a:pPr lvl="1"/>
            <a:r>
              <a:rPr lang="en-US" dirty="0" smtClean="0"/>
              <a:t>OUTPUTS: One or more of the following processes will start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rial" charset="0"/>
              </a:rPr>
              <a:t>XOR ( X )</a:t>
            </a:r>
          </a:p>
          <a:p>
            <a:pPr lvl="1"/>
            <a:r>
              <a:rPr lang="en-US" dirty="0" smtClean="0"/>
              <a:t>INPUTS: Exactly one of the preceding processes must complete</a:t>
            </a:r>
          </a:p>
          <a:p>
            <a:pPr lvl="1"/>
            <a:r>
              <a:rPr lang="en-US" dirty="0" smtClean="0"/>
              <a:t>OUTPUTS: Exactly one of the following processes will start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charset="0"/>
              </a:rPr>
              <a:t>Junction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14</a:t>
            </a:fld>
            <a:endParaRPr kumimoji="0"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266700"/>
            <a:ext cx="8382000" cy="1104900"/>
          </a:xfrm>
          <a:prstGeom prst="rect">
            <a:avLst/>
          </a:prstGeom>
          <a:noFill/>
          <a:ln/>
        </p:spPr>
        <p:txBody>
          <a:bodyPr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Junctions in Process Flow Diagrams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63550" y="32829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57200" y="3886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1430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525" y="3351213"/>
            <a:ext cx="138747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1400" dirty="0"/>
              <a:t>Requirements</a:t>
            </a:r>
          </a:p>
          <a:p>
            <a:r>
              <a:rPr lang="en-US" sz="1400" dirty="0"/>
              <a:t>planning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69925" y="38846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901950" y="22923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895600" y="2895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35814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955925" y="2360613"/>
            <a:ext cx="1131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Mechanical</a:t>
            </a:r>
          </a:p>
          <a:p>
            <a:r>
              <a:rPr lang="en-US" sz="1600" dirty="0"/>
              <a:t>design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108325" y="28940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2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901950" y="43497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2895600" y="4953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581400" y="4953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955925" y="4418013"/>
            <a:ext cx="96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Electrical</a:t>
            </a:r>
          </a:p>
          <a:p>
            <a:r>
              <a:rPr lang="en-US" sz="1600" dirty="0"/>
              <a:t>design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108325" y="49514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3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5187950" y="32829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5181600" y="3886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5867400" y="3886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5241925" y="3351213"/>
            <a:ext cx="89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Evaluate</a:t>
            </a:r>
          </a:p>
          <a:p>
            <a:r>
              <a:rPr lang="en-US" sz="1600" dirty="0"/>
              <a:t>design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5394325" y="38846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7626350" y="22923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7620000" y="2895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83058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7680325" y="2360613"/>
            <a:ext cx="736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Revise</a:t>
            </a:r>
          </a:p>
          <a:p>
            <a:r>
              <a:rPr lang="en-US" sz="1600" dirty="0"/>
              <a:t>design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7832725" y="28940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5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7626350" y="45021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7620000" y="5105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8305800" y="5105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7680325" y="4570413"/>
            <a:ext cx="809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Accept </a:t>
            </a:r>
          </a:p>
          <a:p>
            <a:r>
              <a:rPr lang="en-US" sz="1600" dirty="0"/>
              <a:t>design</a:t>
            </a:r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7832725" y="51038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1600" dirty="0"/>
              <a:t>6</a:t>
            </a: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2139950" y="3435350"/>
            <a:ext cx="5207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>
            <a:off x="2286000" y="3429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2270125" y="348932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&amp;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4502150" y="3435350"/>
            <a:ext cx="5207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4648200" y="3429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4632325" y="348932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&amp;</a:t>
            </a:r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>
            <a:off x="6788150" y="3435350"/>
            <a:ext cx="5207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3" name="Line 40"/>
          <p:cNvSpPr>
            <a:spLocks noChangeShapeType="1"/>
          </p:cNvSpPr>
          <p:nvPr/>
        </p:nvSpPr>
        <p:spPr bwMode="auto">
          <a:xfrm>
            <a:off x="6934200" y="3429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6918325" y="3489325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45" name="Line 42"/>
          <p:cNvSpPr>
            <a:spLocks noChangeShapeType="1"/>
          </p:cNvSpPr>
          <p:nvPr/>
        </p:nvSpPr>
        <p:spPr bwMode="auto">
          <a:xfrm>
            <a:off x="1828800" y="3733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6" name="Line 43"/>
          <p:cNvSpPr>
            <a:spLocks noChangeShapeType="1"/>
          </p:cNvSpPr>
          <p:nvPr/>
        </p:nvSpPr>
        <p:spPr bwMode="auto">
          <a:xfrm>
            <a:off x="2743200" y="26670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2667000" y="3733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2743200" y="2667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>
            <a:off x="2743200" y="4800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4419600" y="26670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4267200" y="2667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>
            <a:off x="4267200" y="4800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>
            <a:off x="4419600" y="3733800"/>
            <a:ext cx="7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" name="Line 51"/>
          <p:cNvSpPr>
            <a:spLocks noChangeShapeType="1"/>
          </p:cNvSpPr>
          <p:nvPr/>
        </p:nvSpPr>
        <p:spPr bwMode="auto">
          <a:xfrm>
            <a:off x="5029200" y="3733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6553200" y="37338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7467600" y="2667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7467600" y="2667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7467600" y="4876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7315200" y="3733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15</a:t>
            </a:fld>
            <a:endParaRPr kumimoji="0"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www.lanner.com/en/simulation_professionals/_media/IDEF3Model_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7943850" cy="58483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5200" y="624840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http://www.lanner.com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Computer-Aided Manufacturing (ICAM) Definition Languages</a:t>
            </a:r>
          </a:p>
          <a:p>
            <a:r>
              <a:rPr lang="en-US" dirty="0" smtClean="0"/>
              <a:t>Comprehensive, formal syntax for describing a process</a:t>
            </a:r>
          </a:p>
          <a:p>
            <a:r>
              <a:rPr lang="en-US" dirty="0" smtClean="0"/>
              <a:t>Better analysis and communication techniques</a:t>
            </a:r>
          </a:p>
          <a:p>
            <a:r>
              <a:rPr lang="en-US" dirty="0" smtClean="0"/>
              <a:t>Widely used in the government, industrial and commercial sectors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IDEF0 - Function Modeling Technique</a:t>
            </a:r>
          </a:p>
          <a:p>
            <a:r>
              <a:rPr lang="en-US" dirty="0" smtClean="0"/>
              <a:t>IDEF1 - Information Modeling Technique</a:t>
            </a:r>
          </a:p>
          <a:p>
            <a:r>
              <a:rPr lang="en-US" dirty="0" smtClean="0"/>
              <a:t>IDEF2 - Dynamic Modeling Technique</a:t>
            </a:r>
          </a:p>
          <a:p>
            <a:r>
              <a:rPr lang="en-US" dirty="0" smtClean="0"/>
              <a:t>IDEF3 - Process Flow Technique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ICAM Definition Languages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IDEF0 Functional Modeling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0550" y="2825750"/>
            <a:ext cx="2806700" cy="1282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943600" y="3429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447800" y="3429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55725" y="2955925"/>
            <a:ext cx="1208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Input (I)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03925" y="2955925"/>
            <a:ext cx="153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Output (O)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572000" y="2057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572000" y="41148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17925" y="1584325"/>
            <a:ext cx="167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Control (C) 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641725" y="4860925"/>
            <a:ext cx="215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/>
              <a:t>Mechanism (M)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657600" y="3124200"/>
            <a:ext cx="162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>
                <a:solidFill>
                  <a:schemeClr val="bg2"/>
                </a:solidFill>
              </a:rPr>
              <a:t>Function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from top left to bottom right</a:t>
            </a:r>
          </a:p>
          <a:p>
            <a:r>
              <a:rPr lang="en-US" dirty="0" smtClean="0"/>
              <a:t>Input e.g. raw </a:t>
            </a:r>
            <a:r>
              <a:rPr lang="en-US" dirty="0" smtClean="0"/>
              <a:t>hamburger meat</a:t>
            </a:r>
            <a:endParaRPr lang="en-US" dirty="0" smtClean="0"/>
          </a:p>
          <a:p>
            <a:r>
              <a:rPr lang="en-US" dirty="0" smtClean="0"/>
              <a:t>Control e.g. order, schedule</a:t>
            </a:r>
          </a:p>
          <a:p>
            <a:r>
              <a:rPr lang="en-US" dirty="0" smtClean="0"/>
              <a:t>Mechanism e.g. machine, oven</a:t>
            </a:r>
          </a:p>
          <a:p>
            <a:r>
              <a:rPr lang="en-US" dirty="0" smtClean="0"/>
              <a:t>Output e.g. cooked </a:t>
            </a:r>
            <a:r>
              <a:rPr lang="en-US" dirty="0" smtClean="0"/>
              <a:t>hamburger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IDEF0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Diagram not cluttered.</a:t>
            </a:r>
          </a:p>
          <a:p>
            <a:r>
              <a:rPr lang="en-US" dirty="0" smtClean="0"/>
              <a:t>Boxes balanced with regard to detail.</a:t>
            </a:r>
          </a:p>
          <a:p>
            <a:r>
              <a:rPr lang="en-US" dirty="0" smtClean="0"/>
              <a:t>Diagram consistent with readers expertise.</a:t>
            </a:r>
          </a:p>
          <a:p>
            <a:r>
              <a:rPr lang="en-US" dirty="0" smtClean="0"/>
              <a:t>Supplementary text can be used.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IDEF0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meraldinsight.com/fig/156010030402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685800"/>
            <a:ext cx="8665234" cy="46672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43400" y="6400800"/>
            <a:ext cx="451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http://www.emeraldinsight.com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csob.berry.edu/faculty/jgrout/processmaps/Idef0_diagram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28600"/>
            <a:ext cx="4572000" cy="58314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34000" y="6248400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From: http://csob.berry.edu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up business process modeling</a:t>
            </a:r>
          </a:p>
          <a:p>
            <a:r>
              <a:rPr lang="en-US" dirty="0" smtClean="0"/>
              <a:t>Support project management process</a:t>
            </a:r>
          </a:p>
          <a:p>
            <a:r>
              <a:rPr lang="en-US" dirty="0" smtClean="0"/>
              <a:t>Facilitate the systems requirements definition process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IDEF3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402</Words>
  <Application>Microsoft Office PowerPoint</Application>
  <PresentationFormat>On-screen Show (4:3)</PresentationFormat>
  <Paragraphs>131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IDEF</vt:lpstr>
      <vt:lpstr>IDEF</vt:lpstr>
      <vt:lpstr>ICAM Definition Languages</vt:lpstr>
      <vt:lpstr>IDEF0 Functional Modeling</vt:lpstr>
      <vt:lpstr>IDEF0</vt:lpstr>
      <vt:lpstr>IDEF0</vt:lpstr>
      <vt:lpstr>Slide 7</vt:lpstr>
      <vt:lpstr>Slide 8</vt:lpstr>
      <vt:lpstr>Motivation for IDEF3</vt:lpstr>
      <vt:lpstr>Potential Uses of IDEF3</vt:lpstr>
      <vt:lpstr>Basic Elements of IDEF3</vt:lpstr>
      <vt:lpstr>UOB Box</vt:lpstr>
      <vt:lpstr>Slide 13</vt:lpstr>
      <vt:lpstr>Junction Types</vt:lpstr>
      <vt:lpstr>Slide 15</vt:lpstr>
      <vt:lpstr>Slide 16</vt:lpstr>
    </vt:vector>
  </TitlesOfParts>
  <Company>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IDEF</dc:title>
  <dc:creator>xx</dc:creator>
  <cp:lastModifiedBy>xx</cp:lastModifiedBy>
  <cp:revision>7</cp:revision>
  <dcterms:created xsi:type="dcterms:W3CDTF">2007-09-14T14:19:04Z</dcterms:created>
  <dcterms:modified xsi:type="dcterms:W3CDTF">2007-09-16T20:33:38Z</dcterms:modified>
</cp:coreProperties>
</file>