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64" r:id="rId11"/>
    <p:sldId id="265" r:id="rId12"/>
    <p:sldId id="266" r:id="rId13"/>
    <p:sldId id="267" r:id="rId14"/>
    <p:sldId id="269" r:id="rId15"/>
    <p:sldId id="268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6C7FF6-2BF5-477C-95B5-F86285171520}" type="datetimeFigureOut">
              <a:rPr lang="en-US" smtClean="0"/>
              <a:pPr/>
              <a:t>9/16/2007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5E981-2ACB-4399-8A7D-68EEDB6311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5E981-2ACB-4399-8A7D-68EEDB6311B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5E981-2ACB-4399-8A7D-68EEDB6311BA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5E981-2ACB-4399-8A7D-68EEDB6311BA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5E981-2ACB-4399-8A7D-68EEDB6311BA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5E981-2ACB-4399-8A7D-68EEDB6311BA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5E981-2ACB-4399-8A7D-68EEDB6311BA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5E981-2ACB-4399-8A7D-68EEDB6311BA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5E981-2ACB-4399-8A7D-68EEDB6311BA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5E981-2ACB-4399-8A7D-68EEDB6311BA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5E981-2ACB-4399-8A7D-68EEDB6311BA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5E981-2ACB-4399-8A7D-68EEDB6311BA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5E981-2ACB-4399-8A7D-68EEDB6311BA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5E981-2ACB-4399-8A7D-68EEDB6311BA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5E981-2ACB-4399-8A7D-68EEDB6311BA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5E981-2ACB-4399-8A7D-68EEDB6311BA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5E981-2ACB-4399-8A7D-68EEDB6311BA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39E403-CE8A-4A5E-A445-DB4EC7DDA35B}" type="datetime1">
              <a:rPr lang="en-US" smtClean="0"/>
              <a:pPr/>
              <a:t>9/16/2007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 dirty="0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FC21E-750D-4AD1-9D30-8A78EFC75B8A}" type="datetime1">
              <a:rPr lang="en-US" smtClean="0"/>
              <a:pPr/>
              <a:t>9/16/2007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56DE39-EE38-4B5A-9392-A210BA5B6F25}" type="datetime1">
              <a:rPr lang="en-US" smtClean="0"/>
              <a:pPr/>
              <a:t>9/16/2007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B05AD-7613-4619-8414-0C59D6D9ED1E}" type="datetime1">
              <a:rPr lang="en-US" smtClean="0"/>
              <a:pPr/>
              <a:t>9/16/2007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BE37AA-4517-4D4E-9B08-298281AC9651}" type="datetime1">
              <a:rPr lang="en-US" smtClean="0"/>
              <a:pPr/>
              <a:t>9/16/2007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FE196-352B-4857-81E2-DAE9F11D0B51}" type="datetime1">
              <a:rPr lang="en-US" smtClean="0"/>
              <a:pPr/>
              <a:t>9/16/2007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A18EDF-1901-48A7-B915-7FB021365A72}" type="datetime1">
              <a:rPr lang="en-US" smtClean="0"/>
              <a:pPr/>
              <a:t>9/16/2007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63C4D-5418-41BD-BF11-E4E3DD608FBB}" type="datetime1">
              <a:rPr lang="en-US" smtClean="0"/>
              <a:pPr/>
              <a:t>9/16/2007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EE0899-84F8-4EA5-BF40-3C810E162E5E}" type="datetime1">
              <a:rPr lang="en-US" smtClean="0"/>
              <a:pPr/>
              <a:t>9/16/2007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3026CF3-8B8F-4166-9B17-BFFA9E5CD906}" type="datetime1">
              <a:rPr lang="en-US" smtClean="0"/>
              <a:pPr/>
              <a:t>9/16/2007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26AD29-96C3-4C62-AA46-BD906D89DA0A}" type="datetime1">
              <a:rPr lang="en-US" smtClean="0"/>
              <a:pPr/>
              <a:t>9/16/2007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AE4C98F-462B-4985-A0ED-8592862FC271}" type="datetime1">
              <a:rPr lang="en-US" smtClean="0"/>
              <a:pPr/>
              <a:t>9/16/2007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 smtClean="0">
                <a:latin typeface="Times New Roman" pitchFamily="18" charset="0"/>
              </a:rPr>
              <a:t>IDEF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 for recording and analyzing data from interviews</a:t>
            </a:r>
          </a:p>
          <a:p>
            <a:r>
              <a:rPr lang="en-US" dirty="0" smtClean="0"/>
              <a:t>To support simulation models</a:t>
            </a:r>
          </a:p>
          <a:p>
            <a:r>
              <a:rPr lang="en-US" dirty="0" smtClean="0"/>
              <a:t>To collect data for expert systems</a:t>
            </a:r>
          </a:p>
          <a:p>
            <a:r>
              <a:rPr lang="en-US" dirty="0" smtClean="0"/>
              <a:t>To document data flows</a:t>
            </a:r>
          </a:p>
          <a:p>
            <a:r>
              <a:rPr lang="en-US" dirty="0" smtClean="0"/>
              <a:t>To facilitate design of software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Uses of IDEF3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10</a:t>
            </a:fld>
            <a:endParaRPr kumimoji="0"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UOBs Unit of Behavior (represented as box) e.g. fall asleep, paint part, do homework</a:t>
            </a:r>
          </a:p>
          <a:p>
            <a:r>
              <a:rPr lang="en-US" dirty="0" smtClean="0"/>
              <a:t>Junctions</a:t>
            </a:r>
          </a:p>
          <a:p>
            <a:r>
              <a:rPr lang="en-US" dirty="0" smtClean="0"/>
              <a:t>Links</a:t>
            </a:r>
          </a:p>
          <a:p>
            <a:r>
              <a:rPr lang="en-US" dirty="0" smtClean="0"/>
              <a:t>Referents</a:t>
            </a:r>
          </a:p>
          <a:p>
            <a:r>
              <a:rPr lang="en-US" dirty="0" smtClean="0"/>
              <a:t>Elaborations</a:t>
            </a:r>
          </a:p>
          <a:p>
            <a:r>
              <a:rPr lang="en-US" dirty="0" smtClean="0"/>
              <a:t>Decompositions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Basic Elements of IDEF3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11</a:t>
            </a:fld>
            <a:endParaRPr kumimoji="0"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185672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2"/>
                </a:solidFill>
                <a:latin typeface="Arial" charset="0"/>
              </a:rPr>
              <a:t>Function, Activity, Action, Process, Operation, Event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UOB Box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54150" y="2597150"/>
            <a:ext cx="4330700" cy="2425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447800" y="40386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657600" y="40386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508125" y="2665413"/>
            <a:ext cx="306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 sz="2400" dirty="0"/>
              <a:t>UOB Label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584325" y="4265613"/>
            <a:ext cx="1311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 sz="2400" dirty="0"/>
              <a:t>Node #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870325" y="4251325"/>
            <a:ext cx="153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/>
              <a:t>IDEF Ref#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12</a:t>
            </a:fld>
            <a:endParaRPr kumimoji="0"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Junction Boxes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3150" y="2139950"/>
            <a:ext cx="1206500" cy="1054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1219200" y="2133600"/>
            <a:ext cx="0" cy="1085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203325" y="2193925"/>
            <a:ext cx="10064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 sz="1600" dirty="0"/>
              <a:t>Junction Type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073150" y="3816350"/>
            <a:ext cx="1206500" cy="1054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1219200" y="3810000"/>
            <a:ext cx="0" cy="1085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203325" y="3870325"/>
            <a:ext cx="10064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 sz="1600" dirty="0"/>
              <a:t>Junction Type</a:t>
            </a: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2133600" y="3810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2422525" y="2255838"/>
            <a:ext cx="3028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Arial" charset="0"/>
              </a:rPr>
              <a:t>Asynchronous</a:t>
            </a: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2422525" y="3932238"/>
            <a:ext cx="27813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Arial" charset="0"/>
              </a:rPr>
              <a:t>Synchronous</a:t>
            </a: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5776913" y="1874838"/>
            <a:ext cx="3074987" cy="25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Arial" charset="0"/>
              </a:rPr>
              <a:t>Junction Type:</a:t>
            </a:r>
          </a:p>
          <a:p>
            <a:endParaRPr lang="en-US" sz="3200" b="1" dirty="0">
              <a:solidFill>
                <a:schemeClr val="tx2"/>
              </a:solidFill>
              <a:latin typeface="Arial" charset="0"/>
            </a:endParaRPr>
          </a:p>
          <a:p>
            <a:r>
              <a:rPr lang="en-US" sz="3200" b="1" dirty="0">
                <a:solidFill>
                  <a:schemeClr val="tx2"/>
                </a:solidFill>
                <a:latin typeface="Arial" charset="0"/>
              </a:rPr>
              <a:t>AND ( &amp; )</a:t>
            </a:r>
          </a:p>
          <a:p>
            <a:r>
              <a:rPr lang="en-US" sz="3200" b="1" dirty="0">
                <a:solidFill>
                  <a:schemeClr val="tx2"/>
                </a:solidFill>
                <a:latin typeface="Arial" charset="0"/>
              </a:rPr>
              <a:t>OR ( O )</a:t>
            </a:r>
          </a:p>
          <a:p>
            <a:r>
              <a:rPr lang="en-US" sz="3200" b="1" dirty="0">
                <a:solidFill>
                  <a:schemeClr val="tx2"/>
                </a:solidFill>
                <a:latin typeface="Arial" charset="0"/>
              </a:rPr>
              <a:t>XOR ( X )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13</a:t>
            </a:fld>
            <a:endParaRPr kumimoji="0"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+mj-lt"/>
              </a:rPr>
              <a:t>Synchronous</a:t>
            </a:r>
          </a:p>
          <a:p>
            <a:pPr lvl="1"/>
            <a:r>
              <a:rPr lang="en-US" sz="2400" dirty="0" smtClean="0">
                <a:solidFill>
                  <a:schemeClr val="tx2"/>
                </a:solidFill>
              </a:rPr>
              <a:t>Adds that processes start/finish simultaneously</a:t>
            </a:r>
          </a:p>
          <a:p>
            <a:r>
              <a:rPr lang="en-US" sz="2800" b="1" dirty="0" smtClean="0">
                <a:solidFill>
                  <a:schemeClr val="tx2"/>
                </a:solidFill>
                <a:latin typeface="Arial" charset="0"/>
              </a:rPr>
              <a:t>AND ( &amp; )</a:t>
            </a:r>
          </a:p>
          <a:p>
            <a:pPr lvl="1"/>
            <a:r>
              <a:rPr lang="en-US" dirty="0" smtClean="0"/>
              <a:t>INPUTS: All preceding processes must complete</a:t>
            </a:r>
          </a:p>
          <a:p>
            <a:pPr lvl="1"/>
            <a:r>
              <a:rPr lang="en-US" dirty="0" smtClean="0"/>
              <a:t>OUTPUTS: All following processes will start.</a:t>
            </a:r>
          </a:p>
          <a:p>
            <a:r>
              <a:rPr lang="en-US" sz="2800" b="1" dirty="0" smtClean="0">
                <a:solidFill>
                  <a:schemeClr val="tx2"/>
                </a:solidFill>
                <a:latin typeface="Arial" charset="0"/>
              </a:rPr>
              <a:t>OR ( O )</a:t>
            </a:r>
          </a:p>
          <a:p>
            <a:pPr lvl="1"/>
            <a:r>
              <a:rPr lang="en-US" dirty="0" smtClean="0"/>
              <a:t>INPUTS: One or more of the preceding processes must complete</a:t>
            </a:r>
          </a:p>
          <a:p>
            <a:pPr lvl="1"/>
            <a:r>
              <a:rPr lang="en-US" dirty="0" smtClean="0"/>
              <a:t>OUTPUTS: One or more of the following processes will start</a:t>
            </a:r>
          </a:p>
          <a:p>
            <a:r>
              <a:rPr lang="en-US" sz="2800" b="1" dirty="0" smtClean="0">
                <a:solidFill>
                  <a:schemeClr val="tx2"/>
                </a:solidFill>
                <a:latin typeface="Arial" charset="0"/>
              </a:rPr>
              <a:t>XOR ( X )</a:t>
            </a:r>
          </a:p>
          <a:p>
            <a:pPr lvl="1"/>
            <a:r>
              <a:rPr lang="en-US" dirty="0" smtClean="0"/>
              <a:t>INPUTS: Exactly one of the preceding processes must complete</a:t>
            </a:r>
          </a:p>
          <a:p>
            <a:pPr lvl="1"/>
            <a:r>
              <a:rPr lang="en-US" dirty="0" smtClean="0"/>
              <a:t>OUTPUTS: Exactly one of the following processes will start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rial" charset="0"/>
              </a:rPr>
              <a:t>Junction Types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14</a:t>
            </a:fld>
            <a:endParaRPr kumimoji="0"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266700"/>
            <a:ext cx="8382000" cy="1104900"/>
          </a:xfrm>
          <a:prstGeom prst="rect">
            <a:avLst/>
          </a:prstGeom>
          <a:noFill/>
          <a:ln/>
        </p:spPr>
        <p:txBody>
          <a:bodyPr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Junctions in Process Flow Diagrams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63550" y="3282950"/>
            <a:ext cx="1358900" cy="825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457200" y="388620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1143000" y="3886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525" y="3351213"/>
            <a:ext cx="1387475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r>
              <a:rPr lang="en-US" sz="1400" dirty="0"/>
              <a:t>Requirements</a:t>
            </a:r>
          </a:p>
          <a:p>
            <a:r>
              <a:rPr lang="en-US" sz="1400" dirty="0"/>
              <a:t>planning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669925" y="388461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901950" y="2292350"/>
            <a:ext cx="1358900" cy="825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2895600" y="289560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35814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2955925" y="2360613"/>
            <a:ext cx="11318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1600" dirty="0"/>
              <a:t>Mechanical</a:t>
            </a:r>
          </a:p>
          <a:p>
            <a:r>
              <a:rPr lang="en-US" sz="1600" dirty="0"/>
              <a:t>design</a:t>
            </a: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3108325" y="289401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1600" dirty="0"/>
              <a:t>2</a:t>
            </a: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2901950" y="4349750"/>
            <a:ext cx="1358900" cy="825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2895600" y="495300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3581400" y="4953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2955925" y="4418013"/>
            <a:ext cx="962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1600" dirty="0"/>
              <a:t>Electrical</a:t>
            </a:r>
          </a:p>
          <a:p>
            <a:r>
              <a:rPr lang="en-US" sz="1600" dirty="0"/>
              <a:t>design</a:t>
            </a: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3108325" y="495141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1600" dirty="0"/>
              <a:t>3</a:t>
            </a: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5187950" y="3282950"/>
            <a:ext cx="1358900" cy="825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5181600" y="388620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5867400" y="3886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5241925" y="3351213"/>
            <a:ext cx="8953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1600" dirty="0"/>
              <a:t>Evaluate</a:t>
            </a:r>
          </a:p>
          <a:p>
            <a:r>
              <a:rPr lang="en-US" sz="1600" dirty="0"/>
              <a:t>design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5394325" y="388461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7626350" y="2292350"/>
            <a:ext cx="1358900" cy="825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7" name="Line 24"/>
          <p:cNvSpPr>
            <a:spLocks noChangeShapeType="1"/>
          </p:cNvSpPr>
          <p:nvPr/>
        </p:nvSpPr>
        <p:spPr bwMode="auto">
          <a:xfrm>
            <a:off x="7620000" y="289560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" name="Line 25"/>
          <p:cNvSpPr>
            <a:spLocks noChangeShapeType="1"/>
          </p:cNvSpPr>
          <p:nvPr/>
        </p:nvSpPr>
        <p:spPr bwMode="auto">
          <a:xfrm>
            <a:off x="83058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7680325" y="2360613"/>
            <a:ext cx="736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1600" dirty="0"/>
              <a:t>Revise</a:t>
            </a:r>
          </a:p>
          <a:p>
            <a:r>
              <a:rPr lang="en-US" sz="1600" dirty="0"/>
              <a:t>design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7832725" y="289401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1600" dirty="0"/>
              <a:t>5</a:t>
            </a:r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7626350" y="4502150"/>
            <a:ext cx="1358900" cy="825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>
            <a:off x="7620000" y="510540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" name="Line 30"/>
          <p:cNvSpPr>
            <a:spLocks noChangeShapeType="1"/>
          </p:cNvSpPr>
          <p:nvPr/>
        </p:nvSpPr>
        <p:spPr bwMode="auto">
          <a:xfrm>
            <a:off x="8305800" y="5105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7680325" y="4570413"/>
            <a:ext cx="8096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1600" dirty="0"/>
              <a:t>Accept </a:t>
            </a:r>
          </a:p>
          <a:p>
            <a:r>
              <a:rPr lang="en-US" sz="1600" dirty="0"/>
              <a:t>design</a:t>
            </a:r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7832725" y="510381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1600" dirty="0"/>
              <a:t>6</a:t>
            </a:r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2139950" y="3435350"/>
            <a:ext cx="520700" cy="520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7" name="Line 34"/>
          <p:cNvSpPr>
            <a:spLocks noChangeShapeType="1"/>
          </p:cNvSpPr>
          <p:nvPr/>
        </p:nvSpPr>
        <p:spPr bwMode="auto">
          <a:xfrm>
            <a:off x="2286000" y="34290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2270125" y="3489325"/>
            <a:ext cx="396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 sz="2400" dirty="0"/>
              <a:t>&amp;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4502150" y="3435350"/>
            <a:ext cx="520700" cy="520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0" name="Line 37"/>
          <p:cNvSpPr>
            <a:spLocks noChangeShapeType="1"/>
          </p:cNvSpPr>
          <p:nvPr/>
        </p:nvSpPr>
        <p:spPr bwMode="auto">
          <a:xfrm>
            <a:off x="4648200" y="34290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" name="Rectangle 38"/>
          <p:cNvSpPr>
            <a:spLocks noChangeArrowheads="1"/>
          </p:cNvSpPr>
          <p:nvPr/>
        </p:nvSpPr>
        <p:spPr bwMode="auto">
          <a:xfrm>
            <a:off x="4632325" y="3489325"/>
            <a:ext cx="396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 sz="2400" dirty="0"/>
              <a:t>&amp;</a:t>
            </a:r>
          </a:p>
        </p:txBody>
      </p:sp>
      <p:sp>
        <p:nvSpPr>
          <p:cNvPr id="42" name="Rectangle 39"/>
          <p:cNvSpPr>
            <a:spLocks noChangeArrowheads="1"/>
          </p:cNvSpPr>
          <p:nvPr/>
        </p:nvSpPr>
        <p:spPr bwMode="auto">
          <a:xfrm>
            <a:off x="6788150" y="3435350"/>
            <a:ext cx="520700" cy="520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>
            <a:off x="6934200" y="34290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4" name="Rectangle 41"/>
          <p:cNvSpPr>
            <a:spLocks noChangeArrowheads="1"/>
          </p:cNvSpPr>
          <p:nvPr/>
        </p:nvSpPr>
        <p:spPr bwMode="auto">
          <a:xfrm>
            <a:off x="6918325" y="3489325"/>
            <a:ext cx="396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 sz="2400" dirty="0"/>
              <a:t>X</a:t>
            </a:r>
          </a:p>
        </p:txBody>
      </p:sp>
      <p:sp>
        <p:nvSpPr>
          <p:cNvPr id="45" name="Line 42"/>
          <p:cNvSpPr>
            <a:spLocks noChangeShapeType="1"/>
          </p:cNvSpPr>
          <p:nvPr/>
        </p:nvSpPr>
        <p:spPr bwMode="auto">
          <a:xfrm>
            <a:off x="1828800" y="37338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6" name="Line 43"/>
          <p:cNvSpPr>
            <a:spLocks noChangeShapeType="1"/>
          </p:cNvSpPr>
          <p:nvPr/>
        </p:nvSpPr>
        <p:spPr bwMode="auto">
          <a:xfrm>
            <a:off x="2743200" y="26670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7" name="Line 44"/>
          <p:cNvSpPr>
            <a:spLocks noChangeShapeType="1"/>
          </p:cNvSpPr>
          <p:nvPr/>
        </p:nvSpPr>
        <p:spPr bwMode="auto">
          <a:xfrm>
            <a:off x="2667000" y="3733800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8" name="Line 45"/>
          <p:cNvSpPr>
            <a:spLocks noChangeShapeType="1"/>
          </p:cNvSpPr>
          <p:nvPr/>
        </p:nvSpPr>
        <p:spPr bwMode="auto">
          <a:xfrm>
            <a:off x="2743200" y="2667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9" name="Line 46"/>
          <p:cNvSpPr>
            <a:spLocks noChangeShapeType="1"/>
          </p:cNvSpPr>
          <p:nvPr/>
        </p:nvSpPr>
        <p:spPr bwMode="auto">
          <a:xfrm>
            <a:off x="2743200" y="4800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0" name="Line 47"/>
          <p:cNvSpPr>
            <a:spLocks noChangeShapeType="1"/>
          </p:cNvSpPr>
          <p:nvPr/>
        </p:nvSpPr>
        <p:spPr bwMode="auto">
          <a:xfrm>
            <a:off x="4419600" y="26670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" name="Line 48"/>
          <p:cNvSpPr>
            <a:spLocks noChangeShapeType="1"/>
          </p:cNvSpPr>
          <p:nvPr/>
        </p:nvSpPr>
        <p:spPr bwMode="auto">
          <a:xfrm>
            <a:off x="4267200" y="2667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2" name="Line 49"/>
          <p:cNvSpPr>
            <a:spLocks noChangeShapeType="1"/>
          </p:cNvSpPr>
          <p:nvPr/>
        </p:nvSpPr>
        <p:spPr bwMode="auto">
          <a:xfrm>
            <a:off x="4267200" y="4800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3" name="Line 50"/>
          <p:cNvSpPr>
            <a:spLocks noChangeShapeType="1"/>
          </p:cNvSpPr>
          <p:nvPr/>
        </p:nvSpPr>
        <p:spPr bwMode="auto">
          <a:xfrm>
            <a:off x="4419600" y="3733800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4" name="Line 51"/>
          <p:cNvSpPr>
            <a:spLocks noChangeShapeType="1"/>
          </p:cNvSpPr>
          <p:nvPr/>
        </p:nvSpPr>
        <p:spPr bwMode="auto">
          <a:xfrm>
            <a:off x="5029200" y="3733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5" name="Line 52"/>
          <p:cNvSpPr>
            <a:spLocks noChangeShapeType="1"/>
          </p:cNvSpPr>
          <p:nvPr/>
        </p:nvSpPr>
        <p:spPr bwMode="auto">
          <a:xfrm>
            <a:off x="6553200" y="37338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Line 53"/>
          <p:cNvSpPr>
            <a:spLocks noChangeShapeType="1"/>
          </p:cNvSpPr>
          <p:nvPr/>
        </p:nvSpPr>
        <p:spPr bwMode="auto">
          <a:xfrm>
            <a:off x="7467600" y="26670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" name="Line 54"/>
          <p:cNvSpPr>
            <a:spLocks noChangeShapeType="1"/>
          </p:cNvSpPr>
          <p:nvPr/>
        </p:nvSpPr>
        <p:spPr bwMode="auto">
          <a:xfrm>
            <a:off x="7467600" y="2667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" name="Line 55"/>
          <p:cNvSpPr>
            <a:spLocks noChangeShapeType="1"/>
          </p:cNvSpPr>
          <p:nvPr/>
        </p:nvSpPr>
        <p:spPr bwMode="auto">
          <a:xfrm>
            <a:off x="7467600" y="4876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9" name="Line 56"/>
          <p:cNvSpPr>
            <a:spLocks noChangeShapeType="1"/>
          </p:cNvSpPr>
          <p:nvPr/>
        </p:nvSpPr>
        <p:spPr bwMode="auto">
          <a:xfrm>
            <a:off x="7315200" y="3733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0" name="Slide Number Placeholder 5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15</a:t>
            </a:fld>
            <a:endParaRPr kumimoji="0"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http://www.lanner.com/en/simulation_professionals/_media/IDEF3Model_lar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28600"/>
            <a:ext cx="7943850" cy="584835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05200" y="6248400"/>
            <a:ext cx="3544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From: http://www.lanner.com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16</a:t>
            </a:fld>
            <a:endParaRPr kumimoji="0"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Integrated Computer-Aided Manufacturing (ICAM) Definition Languages</a:t>
            </a:r>
          </a:p>
          <a:p>
            <a:r>
              <a:rPr lang="en-US" dirty="0" smtClean="0"/>
              <a:t>Comprehensive, formal syntax for describing a process</a:t>
            </a:r>
          </a:p>
          <a:p>
            <a:r>
              <a:rPr lang="en-US" dirty="0" smtClean="0"/>
              <a:t>Better analysis and communication techniques</a:t>
            </a:r>
          </a:p>
          <a:p>
            <a:r>
              <a:rPr lang="en-US" dirty="0" smtClean="0"/>
              <a:t>Widely used in the government, industrial and commercial sectors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2</a:t>
            </a:fld>
            <a:endParaRPr kumimoji="0"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IDEF0 - Function Modeling Technique</a:t>
            </a:r>
          </a:p>
          <a:p>
            <a:r>
              <a:rPr lang="en-US" dirty="0" smtClean="0"/>
              <a:t>IDEF1 - Information Modeling Technique</a:t>
            </a:r>
          </a:p>
          <a:p>
            <a:r>
              <a:rPr lang="en-US" dirty="0" smtClean="0"/>
              <a:t>IDEF2 - Dynamic Modeling Technique</a:t>
            </a:r>
          </a:p>
          <a:p>
            <a:r>
              <a:rPr lang="en-US" dirty="0" smtClean="0"/>
              <a:t>IDEF3 - Process Flow Technique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ICAM Definition Languages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3</a:t>
            </a:fld>
            <a:endParaRPr kumimoji="0"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IDEF0 Functional Modeling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30550" y="2825750"/>
            <a:ext cx="2806700" cy="1282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5943600" y="34290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1447800" y="34290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355725" y="2955925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/>
              <a:t>Input (I)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6003925" y="2955925"/>
            <a:ext cx="153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/>
              <a:t>Output (O)</a:t>
            </a: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4572000" y="2057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4572000" y="41148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17925" y="1584325"/>
            <a:ext cx="167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/>
              <a:t>Control (C) 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3641725" y="4860925"/>
            <a:ext cx="2155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/>
              <a:t>Mechanism (M)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657600" y="3124200"/>
            <a:ext cx="16287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3200" dirty="0">
                <a:solidFill>
                  <a:schemeClr val="bg2"/>
                </a:solidFill>
              </a:rPr>
              <a:t>Function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4</a:t>
            </a:fld>
            <a:endParaRPr kumimoji="0"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Flow from top left to bottom right</a:t>
            </a:r>
          </a:p>
          <a:p>
            <a:r>
              <a:rPr lang="en-US" dirty="0" smtClean="0"/>
              <a:t>Input e.g. raw </a:t>
            </a:r>
            <a:r>
              <a:rPr lang="en-US" dirty="0" smtClean="0"/>
              <a:t>hamburger meat</a:t>
            </a:r>
            <a:endParaRPr lang="en-US" dirty="0" smtClean="0"/>
          </a:p>
          <a:p>
            <a:r>
              <a:rPr lang="en-US" dirty="0" smtClean="0"/>
              <a:t>Control e.g. order, schedule</a:t>
            </a:r>
          </a:p>
          <a:p>
            <a:r>
              <a:rPr lang="en-US" dirty="0" smtClean="0"/>
              <a:t>Mechanism e.g. machine, oven</a:t>
            </a:r>
          </a:p>
          <a:p>
            <a:r>
              <a:rPr lang="en-US" dirty="0" smtClean="0"/>
              <a:t>Output e.g. cooked </a:t>
            </a:r>
            <a:r>
              <a:rPr lang="en-US" dirty="0" smtClean="0"/>
              <a:t>hamburger 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IDEF0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5</a:t>
            </a:fld>
            <a:endParaRPr kumimoji="0"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Diagram not cluttered.</a:t>
            </a:r>
          </a:p>
          <a:p>
            <a:r>
              <a:rPr lang="en-US" dirty="0" smtClean="0"/>
              <a:t>Boxes balanced with regard to detail.</a:t>
            </a:r>
          </a:p>
          <a:p>
            <a:r>
              <a:rPr lang="en-US" dirty="0" smtClean="0"/>
              <a:t>Diagram consistent with readers expertise.</a:t>
            </a:r>
          </a:p>
          <a:p>
            <a:r>
              <a:rPr lang="en-US" dirty="0" smtClean="0"/>
              <a:t>Supplementary text can be used.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IDEF0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6</a:t>
            </a:fld>
            <a:endParaRPr kumimoji="0"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emeraldinsight.com/fig/1560100304027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685800"/>
            <a:ext cx="8665234" cy="466725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343400" y="6400800"/>
            <a:ext cx="4515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From: http://www.emeraldinsight.com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7</a:t>
            </a:fld>
            <a:endParaRPr kumimoji="0"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csob.berry.edu/faculty/jgrout/processmaps/Idef0_diagram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228600"/>
            <a:ext cx="4572000" cy="583141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334000" y="6248400"/>
            <a:ext cx="3355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From: http://csob.berry.edu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533400"/>
            <a:ext cx="1869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Decomposition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8</a:t>
            </a:fld>
            <a:endParaRPr kumimoji="0"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Speed up business process modeling</a:t>
            </a:r>
          </a:p>
          <a:p>
            <a:r>
              <a:rPr lang="en-US" dirty="0" smtClean="0"/>
              <a:t>Support project management process</a:t>
            </a:r>
          </a:p>
          <a:p>
            <a:r>
              <a:rPr lang="en-US" dirty="0" smtClean="0"/>
              <a:t>Facilitate the systems requirements definition process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IDEF3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9</a:t>
            </a:fld>
            <a:endParaRPr kumimoji="0"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</TotalTime>
  <Words>402</Words>
  <Application>Microsoft Office PowerPoint</Application>
  <PresentationFormat>On-screen Show (4:3)</PresentationFormat>
  <Paragraphs>131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IDEF</vt:lpstr>
      <vt:lpstr>IDEF</vt:lpstr>
      <vt:lpstr>ICAM Definition Languages</vt:lpstr>
      <vt:lpstr>IDEF0 Functional Modeling</vt:lpstr>
      <vt:lpstr>IDEF0</vt:lpstr>
      <vt:lpstr>IDEF0</vt:lpstr>
      <vt:lpstr>Slide 7</vt:lpstr>
      <vt:lpstr>Slide 8</vt:lpstr>
      <vt:lpstr>Motivation for IDEF3</vt:lpstr>
      <vt:lpstr>Potential Uses of IDEF3</vt:lpstr>
      <vt:lpstr>Basic Elements of IDEF3</vt:lpstr>
      <vt:lpstr>UOB Box</vt:lpstr>
      <vt:lpstr>Slide 13</vt:lpstr>
      <vt:lpstr>Junction Types</vt:lpstr>
      <vt:lpstr>Slide 15</vt:lpstr>
      <vt:lpstr>Slide 16</vt:lpstr>
    </vt:vector>
  </TitlesOfParts>
  <Company>xx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IDEF</dc:title>
  <dc:creator>xx</dc:creator>
  <cp:lastModifiedBy>xx</cp:lastModifiedBy>
  <cp:revision>7</cp:revision>
  <dcterms:created xsi:type="dcterms:W3CDTF">2007-09-14T14:19:04Z</dcterms:created>
  <dcterms:modified xsi:type="dcterms:W3CDTF">2007-09-16T20:33:38Z</dcterms:modified>
</cp:coreProperties>
</file>