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49" r:id="rId2"/>
    <p:sldMasterId id="2147483656" r:id="rId3"/>
    <p:sldMasterId id="2147483839" r:id="rId4"/>
    <p:sldMasterId id="2147483851" r:id="rId5"/>
  </p:sldMasterIdLst>
  <p:notesMasterIdLst>
    <p:notesMasterId r:id="rId20"/>
  </p:notesMasterIdLst>
  <p:handoutMasterIdLst>
    <p:handoutMasterId r:id="rId21"/>
  </p:handoutMasterIdLst>
  <p:sldIdLst>
    <p:sldId id="256" r:id="rId6"/>
    <p:sldId id="973" r:id="rId7"/>
    <p:sldId id="794" r:id="rId8"/>
    <p:sldId id="927" r:id="rId9"/>
    <p:sldId id="962" r:id="rId10"/>
    <p:sldId id="926" r:id="rId11"/>
    <p:sldId id="815" r:id="rId12"/>
    <p:sldId id="929" r:id="rId13"/>
    <p:sldId id="930" r:id="rId14"/>
    <p:sldId id="931" r:id="rId15"/>
    <p:sldId id="932" r:id="rId16"/>
    <p:sldId id="933" r:id="rId17"/>
    <p:sldId id="971" r:id="rId18"/>
    <p:sldId id="972" r:id="rId1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00FF00"/>
    <a:srgbClr val="FF0066"/>
    <a:srgbClr val="FF9900"/>
    <a:srgbClr val="DDDDDD"/>
    <a:srgbClr val="FFFF00"/>
    <a:srgbClr val="20B692"/>
    <a:srgbClr val="C0C0C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3" autoAdjust="0"/>
    <p:restoredTop sz="93526" autoAdjust="0"/>
  </p:normalViewPr>
  <p:slideViewPr>
    <p:cSldViewPr>
      <p:cViewPr varScale="1">
        <p:scale>
          <a:sx n="83" d="100"/>
          <a:sy n="83" d="100"/>
        </p:scale>
        <p:origin x="140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2"/>
    </p:cViewPr>
  </p:sorterViewPr>
  <p:notesViewPr>
    <p:cSldViewPr>
      <p:cViewPr varScale="1">
        <p:scale>
          <a:sx n="56" d="100"/>
          <a:sy n="56" d="100"/>
        </p:scale>
        <p:origin x="-1380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19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19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BE8A1C58-DC57-478C-8B53-21742A2D31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5FEB680B-3303-4974-BE48-6DF9710670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22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33662D-1284-4ECF-B4BF-7FA86C0C5EAA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98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673DD2-169E-4ABC-85A0-D03EC2FC890D}" type="slidenum">
              <a:rPr lang="en-US"/>
              <a:pPr/>
              <a:t>4</a:t>
            </a:fld>
            <a:endParaRPr lang="en-US"/>
          </a:p>
        </p:txBody>
      </p:sp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20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828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Sept 9, 2010</a:t>
            </a:r>
            <a:endParaRPr lang="en-US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77000"/>
            <a:ext cx="4267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IDNR Workgroup - Stanier</a:t>
            </a:r>
            <a:endParaRPr lang="en-US">
              <a:latin typeface="Time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1BC91-433C-4A0F-8FC7-2E71B17221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22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828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Sept 9, 2010</a:t>
            </a:r>
            <a:endParaRPr lang="en-US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77000"/>
            <a:ext cx="4267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IDNR Workgroup - Stanier</a:t>
            </a:r>
            <a:endParaRPr lang="en-US">
              <a:latin typeface="Time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C73D5-E78E-4D4D-AF77-F00B31DFFE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85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828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Sept 9, 2010</a:t>
            </a:r>
            <a:endParaRPr lang="en-US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77000"/>
            <a:ext cx="4267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IDNR Workgroup - Stanier</a:t>
            </a:r>
            <a:endParaRPr lang="en-US">
              <a:latin typeface="Time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87EEB8-FEE8-4E2E-AF96-4C2577B784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10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76200"/>
            <a:ext cx="82296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4770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769FA30C-91DF-4607-9D5B-042C765560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74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C89B98-9E90-4300-AABE-D5300840DC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74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7CADCB-79BA-4006-992B-35A8934C94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7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759EB1-D2AB-4B1B-BE2E-70AF4448F2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66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6177CA-7414-4D97-81BC-B9564FBA0A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14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CBA708-82EA-4DE6-86F2-BBFCC24BAE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15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89F039-D4C7-4DD9-A651-4081C8945F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52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41018F-EE6B-48D2-9A3B-1313AFC5F0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87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828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Sept 9, 2010</a:t>
            </a:r>
            <a:endParaRPr lang="en-US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77000"/>
            <a:ext cx="4267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IDNR Workgroup - Stanier</a:t>
            </a:r>
            <a:endParaRPr lang="en-US">
              <a:latin typeface="Time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F5953-8701-40C4-95E1-10D0115D44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908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29AFEE-7FF3-44FE-B9A2-DB8965F3B3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2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E63CE0-279B-47D5-BF69-9C5E4DA955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12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F40AE6-C3F8-4716-8C7D-AF7FEF0D06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89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C66578-2DC4-41AA-8FCA-C24B4EF2DE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61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6FAB18-A7AD-42D3-A7C6-6D694B0F7A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155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 9,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Understanding PM Iowa - Stanier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0CE6D-A994-4348-8EF4-A5A0AFC9C0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109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 9,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Understanding PM Iowa - Stanier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6A7B3-52DC-4085-A617-FE3936CC1D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176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 9,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Understanding PM Iowa - Stanier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C7029-09A4-408C-BD60-B8FE9B853E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087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 9,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Understanding PM Iowa - Stanier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48BE0-A0B7-4F71-9703-829F2D9488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350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 9,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Understanding PM Iowa - Stanier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13939-04AE-4AAD-98C4-FDC17EEE84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6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828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Sept 9, 2010</a:t>
            </a:r>
            <a:endParaRPr lang="en-US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77000"/>
            <a:ext cx="4267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IDNR Workgroup - Stanier</a:t>
            </a:r>
            <a:endParaRPr lang="en-US">
              <a:latin typeface="Time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83FA6-3081-4EAD-BE77-13A5CFB17B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895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 9,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Understanding PM Iowa - Stanier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12EDF-A11A-4C2E-AFAF-AF0EBCD212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90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 9,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Understanding PM Iowa - Stanier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36FDF-EDF7-4F19-B900-80B40395FC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093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 9,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Understanding PM Iowa - Stanier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3C46C-D9C9-4019-BC98-BFE2249C1E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807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 9,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Understanding PM Iowa - Stanier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F574E-CD54-43BA-9EED-69101E032F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982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 9,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Understanding PM Iowa - Stanier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23D88-C672-4081-94D6-0F43C9E5F9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789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 9,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Understanding PM Iowa - Stanier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567FB-4D9A-41C7-8CF8-0BB99A1BD9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010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Jan 9,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Understanding PM Iowa - Stanier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0CE6D-A994-4348-8EF4-A5A0AFC9C0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9672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Jan 9,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Understanding PM Iowa - Stanier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6A7B3-52DC-4085-A617-FE3936CC1D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817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Jan 9,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Understanding PM Iowa - Stanier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C7029-09A4-408C-BD60-B8FE9B853E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3501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Jan 9,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Understanding PM Iowa - Stanier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48BE0-A0B7-4F71-9703-829F2D9488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917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828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Sept 9, 2010</a:t>
            </a:r>
            <a:endParaRPr lang="en-US">
              <a:latin typeface="Time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77000"/>
            <a:ext cx="4267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IDNR Workgroup - Stanier</a:t>
            </a:r>
            <a:endParaRPr lang="en-US">
              <a:latin typeface="Times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DBFF5-2FA7-48CF-B390-8B244B6ECD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880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Jan 9,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Understanding PM Iowa - Stanier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13939-04AE-4AAD-98C4-FDC17EEE84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3623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Jan 9,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Understanding PM Iowa - Stanier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12EDF-A11A-4C2E-AFAF-AF0EBCD212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1636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Jan 9,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Understanding PM Iowa - Stanier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36FDF-EDF7-4F19-B900-80B40395FC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4343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Jan 9,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Understanding PM Iowa - Stanier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3C46C-D9C9-4019-BC98-BFE2249C1E0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0537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Jan 9,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Understanding PM Iowa - Stanier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F574E-CD54-43BA-9EED-69101E032F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30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Jan 9,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Understanding PM Iowa - Stanier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23D88-C672-4081-94D6-0F43C9E5F9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564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Jan 9,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Understanding PM Iowa - Stanier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567FB-4D9A-41C7-8CF8-0BB99A1BD9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003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Jan 9,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Understanding PM Iowa - Stanier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0CE6D-A994-4348-8EF4-A5A0AFC9C0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8195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Jan 9,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Understanding PM Iowa - Stanier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6A7B3-52DC-4085-A617-FE3936CC1D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788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Jan 9,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Understanding PM Iowa - Stanier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C7029-09A4-408C-BD60-B8FE9B853E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780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828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Sept 9, 2010</a:t>
            </a:r>
            <a:endParaRPr lang="en-US">
              <a:latin typeface="Times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77000"/>
            <a:ext cx="4267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IDNR Workgroup - Stanier</a:t>
            </a:r>
            <a:endParaRPr lang="en-US">
              <a:latin typeface="Times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0D1CB-93C6-4542-B1F0-C4349DAFD2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566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Jan 9,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Understanding PM Iowa - Stanier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48BE0-A0B7-4F71-9703-829F2D9488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4187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Jan 9,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Understanding PM Iowa - Stanier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13939-04AE-4AAD-98C4-FDC17EEE84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909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Jan 9,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Understanding PM Iowa - Stanier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12EDF-A11A-4C2E-AFAF-AF0EBCD212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6694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Jan 9,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Understanding PM Iowa - Stanier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36FDF-EDF7-4F19-B900-80B40395FC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059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Jan 9,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Understanding PM Iowa - Stanier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3C46C-D9C9-4019-BC98-BFE2249C1E0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7288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Jan 9,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Understanding PM Iowa - Stanier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F574E-CD54-43BA-9EED-69101E032F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2984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Jan 9,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Understanding PM Iowa - Stanier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23D88-C672-4081-94D6-0F43C9E5F9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14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Jan 9,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Understanding PM Iowa - Stanier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567FB-4D9A-41C7-8CF8-0BB99A1BD9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00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828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Sept 9, 2010</a:t>
            </a:r>
            <a:endParaRPr lang="en-US">
              <a:latin typeface="Time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477000"/>
            <a:ext cx="4267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IDNR Workgroup - Stanier</a:t>
            </a:r>
            <a:endParaRPr lang="en-US">
              <a:latin typeface="Times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F27AE-5B54-410F-A3A6-BA209F6B8E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4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828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Sept 9, 2010</a:t>
            </a:r>
            <a:endParaRPr lang="en-US">
              <a:latin typeface="Times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477000"/>
            <a:ext cx="4267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IDNR Workgroup - Stanier</a:t>
            </a:r>
            <a:endParaRPr lang="en-US">
              <a:latin typeface="Time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44705-1FAD-44CF-BA61-15506F54AE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7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828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Sept 9, 2010</a:t>
            </a:r>
            <a:endParaRPr lang="en-US">
              <a:latin typeface="Time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77000"/>
            <a:ext cx="4267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IDNR Workgroup - Stanier</a:t>
            </a:r>
            <a:endParaRPr lang="en-US">
              <a:latin typeface="Times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5B2E5-5429-4456-A85F-6597088C64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6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828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Sept 9, 2010</a:t>
            </a:r>
            <a:endParaRPr lang="en-US">
              <a:latin typeface="Time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77000"/>
            <a:ext cx="4267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IDNR Workgroup - Stanier</a:t>
            </a:r>
            <a:endParaRPr lang="en-US">
              <a:latin typeface="Times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05CF7-AE83-4AAA-9C78-99524AFE54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4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2B497EE2-DDB9-4D2A-9718-E22E5B49CF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726" r:id="rId12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8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fld id="{F3886E59-E9C3-44A4-92A9-BDA1D9E6A47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725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92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r>
              <a:rPr lang="en-US"/>
              <a:t>Jan 9, 2009</a:t>
            </a:r>
          </a:p>
        </p:txBody>
      </p:sp>
      <p:sp>
        <p:nvSpPr>
          <p:cNvPr id="1092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r>
              <a:rPr lang="en-US"/>
              <a:t>Understanding PM Iowa - Stanier</a:t>
            </a:r>
          </a:p>
        </p:txBody>
      </p:sp>
      <p:sp>
        <p:nvSpPr>
          <p:cNvPr id="1092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83EF0CE9-2383-429F-88B0-7A4686E55A5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92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Jan 9, 2009</a:t>
            </a:r>
          </a:p>
        </p:txBody>
      </p:sp>
      <p:sp>
        <p:nvSpPr>
          <p:cNvPr id="1092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Understanding PM Iowa - Stanier</a:t>
            </a:r>
          </a:p>
        </p:txBody>
      </p:sp>
      <p:sp>
        <p:nvSpPr>
          <p:cNvPr id="1092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83EF0CE9-2383-429F-88B0-7A4686E55A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95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92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Jan 9, 2009</a:t>
            </a:r>
          </a:p>
        </p:txBody>
      </p:sp>
      <p:sp>
        <p:nvSpPr>
          <p:cNvPr id="1092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Understanding PM Iowa - Stanier</a:t>
            </a:r>
          </a:p>
        </p:txBody>
      </p:sp>
      <p:sp>
        <p:nvSpPr>
          <p:cNvPr id="1092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83EF0CE9-2383-429F-88B0-7A4686E55A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10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mailto:charles-stanier@uiowa.ed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 t="28343" r="19919" b="43512"/>
          <a:stretch>
            <a:fillRect/>
          </a:stretch>
        </p:blipFill>
        <p:spPr bwMode="auto">
          <a:xfrm>
            <a:off x="0" y="457200"/>
            <a:ext cx="9144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304800"/>
            <a:ext cx="9144000" cy="3429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739775"/>
            <a:ext cx="8915400" cy="1470025"/>
          </a:xfrm>
        </p:spPr>
        <p:txBody>
          <a:bodyPr/>
          <a:lstStyle/>
          <a:p>
            <a:r>
              <a:rPr lang="en-US" sz="3600" dirty="0" smtClean="0"/>
              <a:t>Visualizing Winter Nitrate Formation</a:t>
            </a:r>
            <a:br>
              <a:rPr lang="en-US" sz="3600" dirty="0" smtClean="0"/>
            </a:br>
            <a:r>
              <a:rPr lang="en-US" sz="3600" dirty="0" smtClean="0"/>
              <a:t>Using CMAQ </a:t>
            </a:r>
            <a:r>
              <a:rPr lang="en-US" sz="3600" dirty="0" smtClean="0"/>
              <a:t>Process Analysis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652044"/>
            <a:ext cx="7086600" cy="1752600"/>
          </a:xfrm>
        </p:spPr>
        <p:txBody>
          <a:bodyPr/>
          <a:lstStyle/>
          <a:p>
            <a:pPr algn="l"/>
            <a:r>
              <a:rPr lang="en-US" sz="2800" dirty="0"/>
              <a:t>Charles </a:t>
            </a:r>
            <a:r>
              <a:rPr lang="en-US" sz="2800" dirty="0" err="1"/>
              <a:t>Stanier</a:t>
            </a:r>
            <a:r>
              <a:rPr lang="en-US" sz="2800" dirty="0"/>
              <a:t> – University of Iowa</a:t>
            </a:r>
          </a:p>
          <a:p>
            <a:pPr algn="l"/>
            <a:r>
              <a:rPr lang="en-US" sz="2800" dirty="0">
                <a:hlinkClick r:id="rId4"/>
              </a:rPr>
              <a:t>charles-stanier@uiowa.edu</a:t>
            </a:r>
            <a:endParaRPr lang="en-US" sz="2800" dirty="0"/>
          </a:p>
          <a:p>
            <a:pPr algn="l"/>
            <a:r>
              <a:rPr lang="en-US" sz="2800" dirty="0"/>
              <a:t>319-335-1399</a:t>
            </a:r>
          </a:p>
        </p:txBody>
      </p:sp>
      <p:pic>
        <p:nvPicPr>
          <p:cNvPr id="2052" name="Picture 4" descr="OriginalIIHR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95713"/>
            <a:ext cx="23622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greg_bann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714875"/>
            <a:ext cx="4267200" cy="79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748213" y="5267325"/>
            <a:ext cx="43672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rial Narrow" pitchFamily="34" charset="0"/>
              </a:rPr>
              <a:t>CENTER FOR GLOBAL AND REGIONAL ENVIRONMENTAL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6FDF-EDF7-4F19-B900-80B40395FC6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62266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16718626">
            <a:off x="802381" y="1886114"/>
            <a:ext cx="2845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Aerosol Nitrate Fraction x10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112327"/>
            <a:ext cx="56605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Dotted = nighttime period.  Solid = daytime.</a:t>
            </a:r>
          </a:p>
          <a:p>
            <a:r>
              <a:rPr lang="en-US" dirty="0" smtClean="0"/>
              <a:t>Mayville episode buildup periods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2289498" y="3119458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9900"/>
                </a:solidFill>
              </a:rPr>
              <a:t>N2O5 x 100 (ppb)</a:t>
            </a:r>
            <a:endParaRPr lang="en-US" sz="1800" dirty="0">
              <a:solidFill>
                <a:srgbClr val="0099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634853" y="1062058"/>
            <a:ext cx="201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7030A0"/>
                </a:solidFill>
              </a:rPr>
              <a:t>Nitric Acid (</a:t>
            </a:r>
            <a:r>
              <a:rPr lang="en-US" sz="1800" dirty="0" err="1" smtClean="0">
                <a:solidFill>
                  <a:srgbClr val="7030A0"/>
                </a:solidFill>
              </a:rPr>
              <a:t>ug</a:t>
            </a:r>
            <a:r>
              <a:rPr lang="en-US" sz="1800" dirty="0" smtClean="0">
                <a:solidFill>
                  <a:srgbClr val="7030A0"/>
                </a:solidFill>
              </a:rPr>
              <a:t>/m3)</a:t>
            </a:r>
            <a:endParaRPr lang="en-US" sz="1800" dirty="0">
              <a:solidFill>
                <a:srgbClr val="7030A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 bwMode="auto">
          <a:xfrm>
            <a:off x="1644136" y="2256007"/>
            <a:ext cx="170809" cy="17341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 rot="16803144">
            <a:off x="1585775" y="2478563"/>
            <a:ext cx="2403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</a:rPr>
              <a:t>Nitrate Aerosol (</a:t>
            </a:r>
            <a:r>
              <a:rPr lang="en-US" sz="1800" dirty="0" err="1" smtClean="0">
                <a:solidFill>
                  <a:srgbClr val="0070C0"/>
                </a:solidFill>
              </a:rPr>
              <a:t>ug</a:t>
            </a:r>
            <a:r>
              <a:rPr lang="en-US" sz="1800" dirty="0" smtClean="0">
                <a:solidFill>
                  <a:srgbClr val="0070C0"/>
                </a:solidFill>
              </a:rPr>
              <a:t>/m3)</a:t>
            </a:r>
            <a:endParaRPr lang="en-US" sz="1800" dirty="0">
              <a:solidFill>
                <a:srgbClr val="0070C0"/>
              </a:solidFill>
            </a:endParaRPr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 bwMode="auto">
          <a:xfrm flipH="1">
            <a:off x="1967345" y="3846426"/>
            <a:ext cx="610328" cy="2960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 rot="16200000">
            <a:off x="4976738" y="1917511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</a:rPr>
              <a:t>O</a:t>
            </a:r>
            <a:r>
              <a:rPr lang="en-US" sz="1800" baseline="-25000" dirty="0" smtClean="0">
                <a:solidFill>
                  <a:srgbClr val="C00000"/>
                </a:solidFill>
              </a:rPr>
              <a:t>3</a:t>
            </a:r>
            <a:r>
              <a:rPr lang="en-US" sz="1800" dirty="0" smtClean="0">
                <a:solidFill>
                  <a:srgbClr val="C00000"/>
                </a:solidFill>
              </a:rPr>
              <a:t>/10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3224090" y="1359791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9900"/>
                </a:solidFill>
              </a:rPr>
              <a:t>Gas Ratio</a:t>
            </a:r>
            <a:endParaRPr lang="en-US" sz="1800" dirty="0">
              <a:solidFill>
                <a:srgbClr val="0099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727852" y="3031663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Total Ammonia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3467061" y="400054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</a:rPr>
              <a:t>NH3(g)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1800" y="5158493"/>
            <a:ext cx="16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OH+NO2 (day)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 flipV="1">
            <a:off x="6934200" y="4495800"/>
            <a:ext cx="152764" cy="7359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6954982" y="3168179"/>
            <a:ext cx="1678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</a:rPr>
              <a:t>N2O5 pathways</a:t>
            </a:r>
          </a:p>
          <a:p>
            <a:r>
              <a:rPr lang="en-US" sz="1800" dirty="0" smtClean="0">
                <a:solidFill>
                  <a:srgbClr val="0070C0"/>
                </a:solidFill>
              </a:rPr>
              <a:t>(night)</a:t>
            </a:r>
            <a:endParaRPr lang="en-US" sz="1800" dirty="0">
              <a:solidFill>
                <a:srgbClr val="0070C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7544528" y="3758161"/>
            <a:ext cx="249786" cy="4270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8221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6FDF-EDF7-4F19-B900-80B40395FC6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1330" y="410646"/>
            <a:ext cx="7101470" cy="5105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10400" y="838200"/>
            <a:ext cx="22028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Reservoir </a:t>
            </a:r>
            <a:r>
              <a:rPr lang="en-US" sz="1200" dirty="0" smtClean="0"/>
              <a:t>in µmole </a:t>
            </a:r>
            <a:r>
              <a:rPr lang="en-US" sz="1200" dirty="0"/>
              <a:t>N / m</a:t>
            </a:r>
            <a:r>
              <a:rPr lang="en-US" sz="1200" baseline="30000" dirty="0"/>
              <a:t>2</a:t>
            </a:r>
            <a:r>
              <a:rPr lang="en-US" sz="1200" dirty="0"/>
              <a:t>.  </a:t>
            </a:r>
            <a:endParaRPr lang="en-US" sz="1200" dirty="0" smtClean="0"/>
          </a:p>
          <a:p>
            <a:r>
              <a:rPr lang="en-US" sz="1200" dirty="0" smtClean="0"/>
              <a:t>Fluxes </a:t>
            </a:r>
            <a:r>
              <a:rPr lang="en-US" sz="1200" dirty="0"/>
              <a:t>are in </a:t>
            </a:r>
            <a:r>
              <a:rPr lang="en-US" sz="1200" dirty="0" smtClean="0"/>
              <a:t>µmole </a:t>
            </a:r>
            <a:r>
              <a:rPr lang="en-US" sz="1200" dirty="0"/>
              <a:t>N / m</a:t>
            </a:r>
            <a:r>
              <a:rPr lang="en-US" sz="1200" baseline="30000" dirty="0"/>
              <a:t>2</a:t>
            </a:r>
            <a:r>
              <a:rPr lang="en-US" sz="1200" dirty="0"/>
              <a:t>-hr.  </a:t>
            </a:r>
            <a:endParaRPr lang="en-US" sz="1200" dirty="0" smtClean="0"/>
          </a:p>
          <a:p>
            <a:endParaRPr lang="en-US" sz="1200" dirty="0"/>
          </a:p>
          <a:p>
            <a:r>
              <a:rPr lang="en-US" sz="1200" u="sng" dirty="0" smtClean="0"/>
              <a:t>Black lines</a:t>
            </a:r>
          </a:p>
          <a:p>
            <a:r>
              <a:rPr lang="en-US" sz="1200" b="1" dirty="0" smtClean="0"/>
              <a:t>A</a:t>
            </a:r>
            <a:r>
              <a:rPr lang="en-US" sz="1200" dirty="0" smtClean="0"/>
              <a:t>erosol process</a:t>
            </a:r>
          </a:p>
          <a:p>
            <a:r>
              <a:rPr lang="en-US" sz="1200" b="1" dirty="0"/>
              <a:t>H</a:t>
            </a:r>
            <a:r>
              <a:rPr lang="en-US" sz="1200" dirty="0" smtClean="0"/>
              <a:t>orizontal </a:t>
            </a:r>
            <a:r>
              <a:rPr lang="en-US" sz="1200" dirty="0"/>
              <a:t>advection and </a:t>
            </a:r>
            <a:r>
              <a:rPr lang="en-US" sz="1200" dirty="0" smtClean="0"/>
              <a:t>diffusion</a:t>
            </a:r>
          </a:p>
          <a:p>
            <a:r>
              <a:rPr lang="en-US" sz="1200" b="1" dirty="0"/>
              <a:t>V</a:t>
            </a:r>
            <a:r>
              <a:rPr lang="en-US" sz="1200" dirty="0" smtClean="0"/>
              <a:t>ertical </a:t>
            </a:r>
            <a:r>
              <a:rPr lang="en-US" sz="1200" dirty="0"/>
              <a:t>advection and </a:t>
            </a:r>
            <a:r>
              <a:rPr lang="en-US" sz="1200" dirty="0" smtClean="0"/>
              <a:t>diffusion</a:t>
            </a:r>
          </a:p>
          <a:p>
            <a:r>
              <a:rPr lang="en-US" sz="1200" b="1" dirty="0" smtClean="0"/>
              <a:t>E</a:t>
            </a:r>
            <a:r>
              <a:rPr lang="en-US" sz="1200" dirty="0" smtClean="0"/>
              <a:t>missions</a:t>
            </a:r>
          </a:p>
          <a:p>
            <a:r>
              <a:rPr lang="en-US" sz="1200" b="1" dirty="0" smtClean="0"/>
              <a:t>DDEP</a:t>
            </a:r>
          </a:p>
          <a:p>
            <a:endParaRPr lang="en-US" sz="1200" b="1" dirty="0"/>
          </a:p>
          <a:p>
            <a:r>
              <a:rPr lang="en-US" sz="1200" b="1" dirty="0" smtClean="0"/>
              <a:t>a</a:t>
            </a:r>
            <a:r>
              <a:rPr lang="en-US" sz="1200" dirty="0"/>
              <a:t>:  net NO</a:t>
            </a:r>
            <a:r>
              <a:rPr lang="en-US" sz="1200" baseline="-25000" dirty="0"/>
              <a:t>3</a:t>
            </a:r>
            <a:r>
              <a:rPr lang="en-US" sz="1200" dirty="0"/>
              <a:t> radical </a:t>
            </a:r>
            <a:r>
              <a:rPr lang="en-US" sz="1200" dirty="0" smtClean="0"/>
              <a:t>formation</a:t>
            </a:r>
          </a:p>
          <a:p>
            <a:r>
              <a:rPr lang="en-US" sz="1200" b="1" dirty="0" smtClean="0"/>
              <a:t>c</a:t>
            </a:r>
            <a:r>
              <a:rPr lang="en-US" sz="1200" dirty="0"/>
              <a:t>: net N</a:t>
            </a:r>
            <a:r>
              <a:rPr lang="en-US" sz="1200" baseline="-25000" dirty="0"/>
              <a:t>2</a:t>
            </a:r>
            <a:r>
              <a:rPr lang="en-US" sz="1200" dirty="0"/>
              <a:t>O</a:t>
            </a:r>
            <a:r>
              <a:rPr lang="en-US" sz="1200" baseline="-25000" dirty="0"/>
              <a:t>5</a:t>
            </a:r>
            <a:r>
              <a:rPr lang="en-US" sz="1200" dirty="0"/>
              <a:t> formation</a:t>
            </a:r>
          </a:p>
          <a:p>
            <a:r>
              <a:rPr lang="en-US" sz="1200" b="1" dirty="0" smtClean="0"/>
              <a:t>g</a:t>
            </a:r>
            <a:r>
              <a:rPr lang="en-US" sz="1200" dirty="0"/>
              <a:t>: HNO</a:t>
            </a:r>
            <a:r>
              <a:rPr lang="en-US" sz="1200" baseline="-25000" dirty="0"/>
              <a:t>3</a:t>
            </a:r>
            <a:r>
              <a:rPr lang="en-US" sz="1200" dirty="0"/>
              <a:t> formation from the NO</a:t>
            </a:r>
            <a:r>
              <a:rPr lang="en-US" sz="1200" baseline="-25000" dirty="0"/>
              <a:t>3</a:t>
            </a:r>
            <a:r>
              <a:rPr lang="en-US" sz="1200" dirty="0"/>
              <a:t> radical</a:t>
            </a:r>
          </a:p>
          <a:p>
            <a:endParaRPr lang="en-US" sz="1200" dirty="0"/>
          </a:p>
          <a:p>
            <a:r>
              <a:rPr lang="en-US" sz="1200" u="sng" dirty="0" smtClean="0"/>
              <a:t>Colored lines</a:t>
            </a:r>
            <a:endParaRPr lang="en-US" sz="1200" u="sng" dirty="0"/>
          </a:p>
          <a:p>
            <a:r>
              <a:rPr lang="en-US" sz="1200" dirty="0" smtClean="0">
                <a:solidFill>
                  <a:srgbClr val="FF0000"/>
                </a:solidFill>
              </a:rPr>
              <a:t>b</a:t>
            </a:r>
            <a:r>
              <a:rPr lang="en-US" sz="1200" dirty="0">
                <a:solidFill>
                  <a:srgbClr val="FF0000"/>
                </a:solidFill>
              </a:rPr>
              <a:t>: NO</a:t>
            </a:r>
            <a:r>
              <a:rPr lang="en-US" sz="1200" baseline="-25000" dirty="0">
                <a:solidFill>
                  <a:srgbClr val="FF0000"/>
                </a:solidFill>
              </a:rPr>
              <a:t>2 </a:t>
            </a:r>
            <a:r>
              <a:rPr lang="en-US" sz="1200" dirty="0">
                <a:solidFill>
                  <a:srgbClr val="FF0000"/>
                </a:solidFill>
              </a:rPr>
              <a:t>+ OH → HNO</a:t>
            </a:r>
            <a:r>
              <a:rPr lang="en-US" sz="1200" baseline="-25000" dirty="0">
                <a:solidFill>
                  <a:srgbClr val="FF0000"/>
                </a:solidFill>
              </a:rPr>
              <a:t>3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</a:p>
          <a:p>
            <a:r>
              <a:rPr lang="en-US" sz="1200" dirty="0" smtClean="0">
                <a:solidFill>
                  <a:srgbClr val="0070C0"/>
                </a:solidFill>
              </a:rPr>
              <a:t>d</a:t>
            </a:r>
            <a:r>
              <a:rPr lang="en-US" sz="1200" dirty="0">
                <a:solidFill>
                  <a:srgbClr val="0070C0"/>
                </a:solidFill>
              </a:rPr>
              <a:t>: homogenous formation of HNO</a:t>
            </a:r>
            <a:r>
              <a:rPr lang="en-US" sz="1200" baseline="-25000" dirty="0">
                <a:solidFill>
                  <a:srgbClr val="0070C0"/>
                </a:solidFill>
              </a:rPr>
              <a:t>3</a:t>
            </a:r>
            <a:r>
              <a:rPr lang="en-US" sz="1200" dirty="0">
                <a:solidFill>
                  <a:srgbClr val="0070C0"/>
                </a:solidFill>
              </a:rPr>
              <a:t> from N</a:t>
            </a:r>
            <a:r>
              <a:rPr lang="en-US" sz="1200" baseline="-25000" dirty="0">
                <a:solidFill>
                  <a:srgbClr val="0070C0"/>
                </a:solidFill>
              </a:rPr>
              <a:t>2</a:t>
            </a:r>
            <a:r>
              <a:rPr lang="en-US" sz="1200" dirty="0">
                <a:solidFill>
                  <a:srgbClr val="0070C0"/>
                </a:solidFill>
              </a:rPr>
              <a:t>O</a:t>
            </a:r>
            <a:r>
              <a:rPr lang="en-US" sz="1200" baseline="-25000" dirty="0">
                <a:solidFill>
                  <a:srgbClr val="0070C0"/>
                </a:solidFill>
              </a:rPr>
              <a:t>5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</a:p>
          <a:p>
            <a:r>
              <a:rPr lang="en-US" sz="1200" dirty="0" smtClean="0">
                <a:solidFill>
                  <a:srgbClr val="009900"/>
                </a:solidFill>
              </a:rPr>
              <a:t>Flux </a:t>
            </a:r>
            <a:r>
              <a:rPr lang="en-US" sz="1200" dirty="0">
                <a:solidFill>
                  <a:srgbClr val="009900"/>
                </a:solidFill>
              </a:rPr>
              <a:t>e: heterogeneous formation of HNO</a:t>
            </a:r>
            <a:r>
              <a:rPr lang="en-US" sz="1200" baseline="-25000" dirty="0">
                <a:solidFill>
                  <a:srgbClr val="009900"/>
                </a:solidFill>
              </a:rPr>
              <a:t>3</a:t>
            </a:r>
            <a:r>
              <a:rPr lang="en-US" sz="1200" dirty="0">
                <a:solidFill>
                  <a:srgbClr val="009900"/>
                </a:solidFill>
              </a:rPr>
              <a:t> from N</a:t>
            </a:r>
            <a:r>
              <a:rPr lang="en-US" sz="1200" baseline="-25000" dirty="0">
                <a:solidFill>
                  <a:srgbClr val="009900"/>
                </a:solidFill>
              </a:rPr>
              <a:t>2</a:t>
            </a:r>
            <a:r>
              <a:rPr lang="en-US" sz="1200" dirty="0">
                <a:solidFill>
                  <a:srgbClr val="009900"/>
                </a:solidFill>
              </a:rPr>
              <a:t>O</a:t>
            </a:r>
            <a:r>
              <a:rPr lang="en-US" sz="1200" baseline="-25000" dirty="0">
                <a:solidFill>
                  <a:srgbClr val="009900"/>
                </a:solidFill>
              </a:rPr>
              <a:t>5</a:t>
            </a:r>
            <a:r>
              <a:rPr lang="en-US" sz="1200" dirty="0">
                <a:solidFill>
                  <a:srgbClr val="009900"/>
                </a:solidFill>
              </a:rPr>
              <a:t> </a:t>
            </a:r>
            <a:endParaRPr lang="en-US" sz="1200" dirty="0" smtClean="0">
              <a:solidFill>
                <a:srgbClr val="0099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50167"/>
            <a:ext cx="2157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Milwaukee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6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6FDF-EDF7-4F19-B900-80B40395FC6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10400" y="838200"/>
            <a:ext cx="22028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Reservoir </a:t>
            </a:r>
            <a:r>
              <a:rPr lang="en-US" sz="1200" dirty="0" smtClean="0"/>
              <a:t>in µmole </a:t>
            </a:r>
            <a:r>
              <a:rPr lang="en-US" sz="1200" dirty="0"/>
              <a:t>N / m</a:t>
            </a:r>
            <a:r>
              <a:rPr lang="en-US" sz="1200" baseline="30000" dirty="0"/>
              <a:t>2</a:t>
            </a:r>
            <a:r>
              <a:rPr lang="en-US" sz="1200" dirty="0"/>
              <a:t>.  </a:t>
            </a:r>
            <a:endParaRPr lang="en-US" sz="1200" dirty="0" smtClean="0"/>
          </a:p>
          <a:p>
            <a:r>
              <a:rPr lang="en-US" sz="1200" dirty="0" smtClean="0"/>
              <a:t>Fluxes </a:t>
            </a:r>
            <a:r>
              <a:rPr lang="en-US" sz="1200" dirty="0"/>
              <a:t>are in </a:t>
            </a:r>
            <a:r>
              <a:rPr lang="en-US" sz="1200" dirty="0" smtClean="0"/>
              <a:t>µmole </a:t>
            </a:r>
            <a:r>
              <a:rPr lang="en-US" sz="1200" dirty="0"/>
              <a:t>N / m</a:t>
            </a:r>
            <a:r>
              <a:rPr lang="en-US" sz="1200" baseline="30000" dirty="0"/>
              <a:t>2</a:t>
            </a:r>
            <a:r>
              <a:rPr lang="en-US" sz="1200" dirty="0"/>
              <a:t>-hr.  </a:t>
            </a:r>
            <a:endParaRPr lang="en-US" sz="1200" dirty="0" smtClean="0"/>
          </a:p>
          <a:p>
            <a:endParaRPr lang="en-US" sz="1200" dirty="0"/>
          </a:p>
          <a:p>
            <a:r>
              <a:rPr lang="en-US" sz="1200" u="sng" dirty="0" smtClean="0"/>
              <a:t>Black lines</a:t>
            </a:r>
          </a:p>
          <a:p>
            <a:r>
              <a:rPr lang="en-US" sz="1200" b="1" dirty="0" smtClean="0"/>
              <a:t>A</a:t>
            </a:r>
            <a:r>
              <a:rPr lang="en-US" sz="1200" dirty="0" smtClean="0"/>
              <a:t>erosol process</a:t>
            </a:r>
          </a:p>
          <a:p>
            <a:r>
              <a:rPr lang="en-US" sz="1200" b="1" dirty="0"/>
              <a:t>H</a:t>
            </a:r>
            <a:r>
              <a:rPr lang="en-US" sz="1200" dirty="0" smtClean="0"/>
              <a:t>orizontal </a:t>
            </a:r>
            <a:r>
              <a:rPr lang="en-US" sz="1200" dirty="0"/>
              <a:t>advection and </a:t>
            </a:r>
            <a:r>
              <a:rPr lang="en-US" sz="1200" dirty="0" smtClean="0"/>
              <a:t>diffusion</a:t>
            </a:r>
          </a:p>
          <a:p>
            <a:r>
              <a:rPr lang="en-US" sz="1200" b="1" dirty="0"/>
              <a:t>V</a:t>
            </a:r>
            <a:r>
              <a:rPr lang="en-US" sz="1200" dirty="0" smtClean="0"/>
              <a:t>ertical </a:t>
            </a:r>
            <a:r>
              <a:rPr lang="en-US" sz="1200" dirty="0"/>
              <a:t>advection and </a:t>
            </a:r>
            <a:r>
              <a:rPr lang="en-US" sz="1200" dirty="0" smtClean="0"/>
              <a:t>diffusion</a:t>
            </a:r>
          </a:p>
          <a:p>
            <a:r>
              <a:rPr lang="en-US" sz="1200" b="1" dirty="0" smtClean="0"/>
              <a:t>E</a:t>
            </a:r>
            <a:r>
              <a:rPr lang="en-US" sz="1200" dirty="0" smtClean="0"/>
              <a:t>missions</a:t>
            </a:r>
          </a:p>
          <a:p>
            <a:r>
              <a:rPr lang="en-US" sz="1200" b="1" dirty="0" smtClean="0"/>
              <a:t>DDEP</a:t>
            </a:r>
          </a:p>
          <a:p>
            <a:endParaRPr lang="en-US" sz="1200" b="1" dirty="0"/>
          </a:p>
          <a:p>
            <a:r>
              <a:rPr lang="en-US" sz="1200" b="1" dirty="0" smtClean="0"/>
              <a:t>a</a:t>
            </a:r>
            <a:r>
              <a:rPr lang="en-US" sz="1200" dirty="0"/>
              <a:t>:  net NO</a:t>
            </a:r>
            <a:r>
              <a:rPr lang="en-US" sz="1200" baseline="-25000" dirty="0"/>
              <a:t>3</a:t>
            </a:r>
            <a:r>
              <a:rPr lang="en-US" sz="1200" dirty="0"/>
              <a:t> radical </a:t>
            </a:r>
            <a:r>
              <a:rPr lang="en-US" sz="1200" dirty="0" smtClean="0"/>
              <a:t>formation</a:t>
            </a:r>
          </a:p>
          <a:p>
            <a:r>
              <a:rPr lang="en-US" sz="1200" b="1" dirty="0" smtClean="0"/>
              <a:t>c</a:t>
            </a:r>
            <a:r>
              <a:rPr lang="en-US" sz="1200" dirty="0"/>
              <a:t>: net N</a:t>
            </a:r>
            <a:r>
              <a:rPr lang="en-US" sz="1200" baseline="-25000" dirty="0"/>
              <a:t>2</a:t>
            </a:r>
            <a:r>
              <a:rPr lang="en-US" sz="1200" dirty="0"/>
              <a:t>O</a:t>
            </a:r>
            <a:r>
              <a:rPr lang="en-US" sz="1200" baseline="-25000" dirty="0"/>
              <a:t>5</a:t>
            </a:r>
            <a:r>
              <a:rPr lang="en-US" sz="1200" dirty="0"/>
              <a:t> formation</a:t>
            </a:r>
          </a:p>
          <a:p>
            <a:r>
              <a:rPr lang="en-US" sz="1200" b="1" dirty="0" smtClean="0"/>
              <a:t>g</a:t>
            </a:r>
            <a:r>
              <a:rPr lang="en-US" sz="1200" dirty="0"/>
              <a:t>: HNO</a:t>
            </a:r>
            <a:r>
              <a:rPr lang="en-US" sz="1200" baseline="-25000" dirty="0"/>
              <a:t>3</a:t>
            </a:r>
            <a:r>
              <a:rPr lang="en-US" sz="1200" dirty="0"/>
              <a:t> formation from the NO</a:t>
            </a:r>
            <a:r>
              <a:rPr lang="en-US" sz="1200" baseline="-25000" dirty="0"/>
              <a:t>3</a:t>
            </a:r>
            <a:r>
              <a:rPr lang="en-US" sz="1200" dirty="0"/>
              <a:t> radical</a:t>
            </a:r>
          </a:p>
          <a:p>
            <a:endParaRPr lang="en-US" sz="1200" dirty="0"/>
          </a:p>
          <a:p>
            <a:r>
              <a:rPr lang="en-US" sz="1200" u="sng" dirty="0" smtClean="0"/>
              <a:t>Colored lines</a:t>
            </a:r>
            <a:endParaRPr lang="en-US" sz="1200" u="sng" dirty="0"/>
          </a:p>
          <a:p>
            <a:r>
              <a:rPr lang="en-US" sz="1200" dirty="0" smtClean="0">
                <a:solidFill>
                  <a:srgbClr val="FF0000"/>
                </a:solidFill>
              </a:rPr>
              <a:t>b</a:t>
            </a:r>
            <a:r>
              <a:rPr lang="en-US" sz="1200" dirty="0">
                <a:solidFill>
                  <a:srgbClr val="FF0000"/>
                </a:solidFill>
              </a:rPr>
              <a:t>: NO</a:t>
            </a:r>
            <a:r>
              <a:rPr lang="en-US" sz="1200" baseline="-25000" dirty="0">
                <a:solidFill>
                  <a:srgbClr val="FF0000"/>
                </a:solidFill>
              </a:rPr>
              <a:t>2 </a:t>
            </a:r>
            <a:r>
              <a:rPr lang="en-US" sz="1200" dirty="0">
                <a:solidFill>
                  <a:srgbClr val="FF0000"/>
                </a:solidFill>
              </a:rPr>
              <a:t>+ OH → HNO</a:t>
            </a:r>
            <a:r>
              <a:rPr lang="en-US" sz="1200" baseline="-25000" dirty="0">
                <a:solidFill>
                  <a:srgbClr val="FF0000"/>
                </a:solidFill>
              </a:rPr>
              <a:t>3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</a:p>
          <a:p>
            <a:r>
              <a:rPr lang="en-US" sz="1200" dirty="0" smtClean="0">
                <a:solidFill>
                  <a:srgbClr val="0070C0"/>
                </a:solidFill>
              </a:rPr>
              <a:t>d</a:t>
            </a:r>
            <a:r>
              <a:rPr lang="en-US" sz="1200" dirty="0">
                <a:solidFill>
                  <a:srgbClr val="0070C0"/>
                </a:solidFill>
              </a:rPr>
              <a:t>: homogenous formation of HNO</a:t>
            </a:r>
            <a:r>
              <a:rPr lang="en-US" sz="1200" baseline="-25000" dirty="0">
                <a:solidFill>
                  <a:srgbClr val="0070C0"/>
                </a:solidFill>
              </a:rPr>
              <a:t>3</a:t>
            </a:r>
            <a:r>
              <a:rPr lang="en-US" sz="1200" dirty="0">
                <a:solidFill>
                  <a:srgbClr val="0070C0"/>
                </a:solidFill>
              </a:rPr>
              <a:t> from N</a:t>
            </a:r>
            <a:r>
              <a:rPr lang="en-US" sz="1200" baseline="-25000" dirty="0">
                <a:solidFill>
                  <a:srgbClr val="0070C0"/>
                </a:solidFill>
              </a:rPr>
              <a:t>2</a:t>
            </a:r>
            <a:r>
              <a:rPr lang="en-US" sz="1200" dirty="0">
                <a:solidFill>
                  <a:srgbClr val="0070C0"/>
                </a:solidFill>
              </a:rPr>
              <a:t>O</a:t>
            </a:r>
            <a:r>
              <a:rPr lang="en-US" sz="1200" baseline="-25000" dirty="0">
                <a:solidFill>
                  <a:srgbClr val="0070C0"/>
                </a:solidFill>
              </a:rPr>
              <a:t>5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</a:p>
          <a:p>
            <a:r>
              <a:rPr lang="en-US" sz="1200" dirty="0" smtClean="0">
                <a:solidFill>
                  <a:srgbClr val="009900"/>
                </a:solidFill>
              </a:rPr>
              <a:t>Flux </a:t>
            </a:r>
            <a:r>
              <a:rPr lang="en-US" sz="1200" dirty="0">
                <a:solidFill>
                  <a:srgbClr val="009900"/>
                </a:solidFill>
              </a:rPr>
              <a:t>e: heterogeneous formation of HNO</a:t>
            </a:r>
            <a:r>
              <a:rPr lang="en-US" sz="1200" baseline="-25000" dirty="0">
                <a:solidFill>
                  <a:srgbClr val="009900"/>
                </a:solidFill>
              </a:rPr>
              <a:t>3</a:t>
            </a:r>
            <a:r>
              <a:rPr lang="en-US" sz="1200" dirty="0">
                <a:solidFill>
                  <a:srgbClr val="009900"/>
                </a:solidFill>
              </a:rPr>
              <a:t> from N</a:t>
            </a:r>
            <a:r>
              <a:rPr lang="en-US" sz="1200" baseline="-25000" dirty="0">
                <a:solidFill>
                  <a:srgbClr val="009900"/>
                </a:solidFill>
              </a:rPr>
              <a:t>2</a:t>
            </a:r>
            <a:r>
              <a:rPr lang="en-US" sz="1200" dirty="0">
                <a:solidFill>
                  <a:srgbClr val="009900"/>
                </a:solidFill>
              </a:rPr>
              <a:t>O</a:t>
            </a:r>
            <a:r>
              <a:rPr lang="en-US" sz="1200" baseline="-25000" dirty="0">
                <a:solidFill>
                  <a:srgbClr val="009900"/>
                </a:solidFill>
              </a:rPr>
              <a:t>5</a:t>
            </a:r>
            <a:r>
              <a:rPr lang="en-US" sz="1200" dirty="0">
                <a:solidFill>
                  <a:srgbClr val="009900"/>
                </a:solidFill>
              </a:rPr>
              <a:t> </a:t>
            </a:r>
            <a:endParaRPr lang="en-US" sz="1200" dirty="0" smtClean="0">
              <a:solidFill>
                <a:srgbClr val="0099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48" y="609600"/>
            <a:ext cx="6666952" cy="51023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150167"/>
            <a:ext cx="2345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Milwaukee Night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8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7228152" cy="5181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6FDF-EDF7-4F19-B900-80B40395FC6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10400" y="838200"/>
            <a:ext cx="22028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Reservoir </a:t>
            </a:r>
            <a:r>
              <a:rPr lang="en-US" sz="1200" dirty="0" smtClean="0"/>
              <a:t>in µmole </a:t>
            </a:r>
            <a:r>
              <a:rPr lang="en-US" sz="1200" dirty="0"/>
              <a:t>N / m</a:t>
            </a:r>
            <a:r>
              <a:rPr lang="en-US" sz="1200" baseline="30000" dirty="0"/>
              <a:t>2</a:t>
            </a:r>
            <a:r>
              <a:rPr lang="en-US" sz="1200" dirty="0"/>
              <a:t>.  </a:t>
            </a:r>
            <a:endParaRPr lang="en-US" sz="1200" dirty="0" smtClean="0"/>
          </a:p>
          <a:p>
            <a:r>
              <a:rPr lang="en-US" sz="1200" dirty="0" smtClean="0"/>
              <a:t>Fluxes </a:t>
            </a:r>
            <a:r>
              <a:rPr lang="en-US" sz="1200" dirty="0"/>
              <a:t>are in </a:t>
            </a:r>
            <a:r>
              <a:rPr lang="en-US" sz="1200" dirty="0" smtClean="0"/>
              <a:t>µmole </a:t>
            </a:r>
            <a:r>
              <a:rPr lang="en-US" sz="1200" dirty="0"/>
              <a:t>N / m</a:t>
            </a:r>
            <a:r>
              <a:rPr lang="en-US" sz="1200" baseline="30000" dirty="0"/>
              <a:t>2</a:t>
            </a:r>
            <a:r>
              <a:rPr lang="en-US" sz="1200" dirty="0"/>
              <a:t>-hr.  </a:t>
            </a:r>
            <a:endParaRPr lang="en-US" sz="1200" dirty="0" smtClean="0"/>
          </a:p>
          <a:p>
            <a:endParaRPr lang="en-US" sz="1200" dirty="0"/>
          </a:p>
          <a:p>
            <a:r>
              <a:rPr lang="en-US" sz="1200" u="sng" dirty="0" smtClean="0"/>
              <a:t>Black lines</a:t>
            </a:r>
          </a:p>
          <a:p>
            <a:r>
              <a:rPr lang="en-US" sz="1200" b="1" dirty="0" smtClean="0"/>
              <a:t>A</a:t>
            </a:r>
            <a:r>
              <a:rPr lang="en-US" sz="1200" dirty="0" smtClean="0"/>
              <a:t>erosol process</a:t>
            </a:r>
          </a:p>
          <a:p>
            <a:r>
              <a:rPr lang="en-US" sz="1200" b="1" dirty="0"/>
              <a:t>H</a:t>
            </a:r>
            <a:r>
              <a:rPr lang="en-US" sz="1200" dirty="0" smtClean="0"/>
              <a:t>orizontal </a:t>
            </a:r>
            <a:r>
              <a:rPr lang="en-US" sz="1200" dirty="0"/>
              <a:t>advection and </a:t>
            </a:r>
            <a:r>
              <a:rPr lang="en-US" sz="1200" dirty="0" smtClean="0"/>
              <a:t>diffusion</a:t>
            </a:r>
          </a:p>
          <a:p>
            <a:r>
              <a:rPr lang="en-US" sz="1200" b="1" dirty="0"/>
              <a:t>V</a:t>
            </a:r>
            <a:r>
              <a:rPr lang="en-US" sz="1200" dirty="0" smtClean="0"/>
              <a:t>ertical </a:t>
            </a:r>
            <a:r>
              <a:rPr lang="en-US" sz="1200" dirty="0"/>
              <a:t>advection and </a:t>
            </a:r>
            <a:r>
              <a:rPr lang="en-US" sz="1200" dirty="0" smtClean="0"/>
              <a:t>diffusion</a:t>
            </a:r>
          </a:p>
          <a:p>
            <a:r>
              <a:rPr lang="en-US" sz="1200" b="1" dirty="0" smtClean="0"/>
              <a:t>E</a:t>
            </a:r>
            <a:r>
              <a:rPr lang="en-US" sz="1200" dirty="0" smtClean="0"/>
              <a:t>missions</a:t>
            </a:r>
          </a:p>
          <a:p>
            <a:r>
              <a:rPr lang="en-US" sz="1200" b="1" dirty="0" smtClean="0"/>
              <a:t>DDEP</a:t>
            </a:r>
          </a:p>
          <a:p>
            <a:endParaRPr lang="en-US" sz="1200" b="1" dirty="0"/>
          </a:p>
          <a:p>
            <a:r>
              <a:rPr lang="en-US" sz="1200" b="1" dirty="0" smtClean="0"/>
              <a:t>a</a:t>
            </a:r>
            <a:r>
              <a:rPr lang="en-US" sz="1200" dirty="0"/>
              <a:t>:  net NO</a:t>
            </a:r>
            <a:r>
              <a:rPr lang="en-US" sz="1200" baseline="-25000" dirty="0"/>
              <a:t>3</a:t>
            </a:r>
            <a:r>
              <a:rPr lang="en-US" sz="1200" dirty="0"/>
              <a:t> radical </a:t>
            </a:r>
            <a:r>
              <a:rPr lang="en-US" sz="1200" dirty="0" smtClean="0"/>
              <a:t>formation</a:t>
            </a:r>
          </a:p>
          <a:p>
            <a:r>
              <a:rPr lang="en-US" sz="1200" b="1" dirty="0" smtClean="0"/>
              <a:t>c</a:t>
            </a:r>
            <a:r>
              <a:rPr lang="en-US" sz="1200" dirty="0"/>
              <a:t>: net N</a:t>
            </a:r>
            <a:r>
              <a:rPr lang="en-US" sz="1200" baseline="-25000" dirty="0"/>
              <a:t>2</a:t>
            </a:r>
            <a:r>
              <a:rPr lang="en-US" sz="1200" dirty="0"/>
              <a:t>O</a:t>
            </a:r>
            <a:r>
              <a:rPr lang="en-US" sz="1200" baseline="-25000" dirty="0"/>
              <a:t>5</a:t>
            </a:r>
            <a:r>
              <a:rPr lang="en-US" sz="1200" dirty="0"/>
              <a:t> formation</a:t>
            </a:r>
          </a:p>
          <a:p>
            <a:r>
              <a:rPr lang="en-US" sz="1200" b="1" dirty="0" smtClean="0"/>
              <a:t>g</a:t>
            </a:r>
            <a:r>
              <a:rPr lang="en-US" sz="1200" dirty="0"/>
              <a:t>: HNO</a:t>
            </a:r>
            <a:r>
              <a:rPr lang="en-US" sz="1200" baseline="-25000" dirty="0"/>
              <a:t>3</a:t>
            </a:r>
            <a:r>
              <a:rPr lang="en-US" sz="1200" dirty="0"/>
              <a:t> formation from the NO</a:t>
            </a:r>
            <a:r>
              <a:rPr lang="en-US" sz="1200" baseline="-25000" dirty="0"/>
              <a:t>3</a:t>
            </a:r>
            <a:r>
              <a:rPr lang="en-US" sz="1200" dirty="0"/>
              <a:t> radical</a:t>
            </a:r>
          </a:p>
          <a:p>
            <a:endParaRPr lang="en-US" sz="1200" dirty="0"/>
          </a:p>
          <a:p>
            <a:r>
              <a:rPr lang="en-US" sz="1200" u="sng" dirty="0" smtClean="0"/>
              <a:t>Colored lines</a:t>
            </a:r>
            <a:endParaRPr lang="en-US" sz="1200" u="sng" dirty="0"/>
          </a:p>
          <a:p>
            <a:r>
              <a:rPr lang="en-US" sz="1200" dirty="0" smtClean="0">
                <a:solidFill>
                  <a:srgbClr val="FF0000"/>
                </a:solidFill>
              </a:rPr>
              <a:t>b</a:t>
            </a:r>
            <a:r>
              <a:rPr lang="en-US" sz="1200" dirty="0">
                <a:solidFill>
                  <a:srgbClr val="FF0000"/>
                </a:solidFill>
              </a:rPr>
              <a:t>: NO</a:t>
            </a:r>
            <a:r>
              <a:rPr lang="en-US" sz="1200" baseline="-25000" dirty="0">
                <a:solidFill>
                  <a:srgbClr val="FF0000"/>
                </a:solidFill>
              </a:rPr>
              <a:t>2 </a:t>
            </a:r>
            <a:r>
              <a:rPr lang="en-US" sz="1200" dirty="0">
                <a:solidFill>
                  <a:srgbClr val="FF0000"/>
                </a:solidFill>
              </a:rPr>
              <a:t>+ OH → HNO</a:t>
            </a:r>
            <a:r>
              <a:rPr lang="en-US" sz="1200" baseline="-25000" dirty="0">
                <a:solidFill>
                  <a:srgbClr val="FF0000"/>
                </a:solidFill>
              </a:rPr>
              <a:t>3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</a:p>
          <a:p>
            <a:r>
              <a:rPr lang="en-US" sz="1200" dirty="0" smtClean="0">
                <a:solidFill>
                  <a:srgbClr val="0070C0"/>
                </a:solidFill>
              </a:rPr>
              <a:t>d</a:t>
            </a:r>
            <a:r>
              <a:rPr lang="en-US" sz="1200" dirty="0">
                <a:solidFill>
                  <a:srgbClr val="0070C0"/>
                </a:solidFill>
              </a:rPr>
              <a:t>: homogenous formation of HNO</a:t>
            </a:r>
            <a:r>
              <a:rPr lang="en-US" sz="1200" baseline="-25000" dirty="0">
                <a:solidFill>
                  <a:srgbClr val="0070C0"/>
                </a:solidFill>
              </a:rPr>
              <a:t>3</a:t>
            </a:r>
            <a:r>
              <a:rPr lang="en-US" sz="1200" dirty="0">
                <a:solidFill>
                  <a:srgbClr val="0070C0"/>
                </a:solidFill>
              </a:rPr>
              <a:t> from N</a:t>
            </a:r>
            <a:r>
              <a:rPr lang="en-US" sz="1200" baseline="-25000" dirty="0">
                <a:solidFill>
                  <a:srgbClr val="0070C0"/>
                </a:solidFill>
              </a:rPr>
              <a:t>2</a:t>
            </a:r>
            <a:r>
              <a:rPr lang="en-US" sz="1200" dirty="0">
                <a:solidFill>
                  <a:srgbClr val="0070C0"/>
                </a:solidFill>
              </a:rPr>
              <a:t>O</a:t>
            </a:r>
            <a:r>
              <a:rPr lang="en-US" sz="1200" baseline="-25000" dirty="0">
                <a:solidFill>
                  <a:srgbClr val="0070C0"/>
                </a:solidFill>
              </a:rPr>
              <a:t>5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</a:p>
          <a:p>
            <a:r>
              <a:rPr lang="en-US" sz="1200" dirty="0" smtClean="0">
                <a:solidFill>
                  <a:srgbClr val="009900"/>
                </a:solidFill>
              </a:rPr>
              <a:t>Flux </a:t>
            </a:r>
            <a:r>
              <a:rPr lang="en-US" sz="1200" dirty="0">
                <a:solidFill>
                  <a:srgbClr val="009900"/>
                </a:solidFill>
              </a:rPr>
              <a:t>e: heterogeneous formation of HNO</a:t>
            </a:r>
            <a:r>
              <a:rPr lang="en-US" sz="1200" baseline="-25000" dirty="0">
                <a:solidFill>
                  <a:srgbClr val="009900"/>
                </a:solidFill>
              </a:rPr>
              <a:t>3</a:t>
            </a:r>
            <a:r>
              <a:rPr lang="en-US" sz="1200" dirty="0">
                <a:solidFill>
                  <a:srgbClr val="009900"/>
                </a:solidFill>
              </a:rPr>
              <a:t> from N</a:t>
            </a:r>
            <a:r>
              <a:rPr lang="en-US" sz="1200" baseline="-25000" dirty="0">
                <a:solidFill>
                  <a:srgbClr val="009900"/>
                </a:solidFill>
              </a:rPr>
              <a:t>2</a:t>
            </a:r>
            <a:r>
              <a:rPr lang="en-US" sz="1200" dirty="0">
                <a:solidFill>
                  <a:srgbClr val="009900"/>
                </a:solidFill>
              </a:rPr>
              <a:t>O</a:t>
            </a:r>
            <a:r>
              <a:rPr lang="en-US" sz="1200" baseline="-25000" dirty="0">
                <a:solidFill>
                  <a:srgbClr val="009900"/>
                </a:solidFill>
              </a:rPr>
              <a:t>5</a:t>
            </a:r>
            <a:r>
              <a:rPr lang="en-US" sz="1200" dirty="0">
                <a:solidFill>
                  <a:srgbClr val="009900"/>
                </a:solidFill>
              </a:rPr>
              <a:t> </a:t>
            </a:r>
            <a:endParaRPr lang="en-US" sz="1200" dirty="0" smtClean="0">
              <a:solidFill>
                <a:srgbClr val="0099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50167"/>
            <a:ext cx="1883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Mayville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4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7190224" cy="5257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6FDF-EDF7-4F19-B900-80B40395FC6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10400" y="838200"/>
            <a:ext cx="22028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Reservoir </a:t>
            </a:r>
            <a:r>
              <a:rPr lang="en-US" sz="1200" dirty="0" smtClean="0"/>
              <a:t>in µmole </a:t>
            </a:r>
            <a:r>
              <a:rPr lang="en-US" sz="1200" dirty="0"/>
              <a:t>N / m</a:t>
            </a:r>
            <a:r>
              <a:rPr lang="en-US" sz="1200" baseline="30000" dirty="0"/>
              <a:t>2</a:t>
            </a:r>
            <a:r>
              <a:rPr lang="en-US" sz="1200" dirty="0"/>
              <a:t>.  </a:t>
            </a:r>
            <a:endParaRPr lang="en-US" sz="1200" dirty="0" smtClean="0"/>
          </a:p>
          <a:p>
            <a:r>
              <a:rPr lang="en-US" sz="1200" dirty="0" smtClean="0"/>
              <a:t>Fluxes </a:t>
            </a:r>
            <a:r>
              <a:rPr lang="en-US" sz="1200" dirty="0"/>
              <a:t>are in </a:t>
            </a:r>
            <a:r>
              <a:rPr lang="en-US" sz="1200" dirty="0" smtClean="0"/>
              <a:t>µmole </a:t>
            </a:r>
            <a:r>
              <a:rPr lang="en-US" sz="1200" dirty="0"/>
              <a:t>N / m</a:t>
            </a:r>
            <a:r>
              <a:rPr lang="en-US" sz="1200" baseline="30000" dirty="0"/>
              <a:t>2</a:t>
            </a:r>
            <a:r>
              <a:rPr lang="en-US" sz="1200" dirty="0"/>
              <a:t>-hr.  </a:t>
            </a:r>
            <a:endParaRPr lang="en-US" sz="1200" dirty="0" smtClean="0"/>
          </a:p>
          <a:p>
            <a:endParaRPr lang="en-US" sz="1200" dirty="0"/>
          </a:p>
          <a:p>
            <a:r>
              <a:rPr lang="en-US" sz="1200" u="sng" dirty="0" smtClean="0"/>
              <a:t>Black lines</a:t>
            </a:r>
          </a:p>
          <a:p>
            <a:r>
              <a:rPr lang="en-US" sz="1200" b="1" dirty="0" smtClean="0"/>
              <a:t>A</a:t>
            </a:r>
            <a:r>
              <a:rPr lang="en-US" sz="1200" dirty="0" smtClean="0"/>
              <a:t>erosol process</a:t>
            </a:r>
          </a:p>
          <a:p>
            <a:r>
              <a:rPr lang="en-US" sz="1200" b="1" dirty="0"/>
              <a:t>H</a:t>
            </a:r>
            <a:r>
              <a:rPr lang="en-US" sz="1200" dirty="0" smtClean="0"/>
              <a:t>orizontal </a:t>
            </a:r>
            <a:r>
              <a:rPr lang="en-US" sz="1200" dirty="0"/>
              <a:t>advection and </a:t>
            </a:r>
            <a:r>
              <a:rPr lang="en-US" sz="1200" dirty="0" smtClean="0"/>
              <a:t>diffusion</a:t>
            </a:r>
          </a:p>
          <a:p>
            <a:r>
              <a:rPr lang="en-US" sz="1200" b="1" dirty="0"/>
              <a:t>V</a:t>
            </a:r>
            <a:r>
              <a:rPr lang="en-US" sz="1200" dirty="0" smtClean="0"/>
              <a:t>ertical </a:t>
            </a:r>
            <a:r>
              <a:rPr lang="en-US" sz="1200" dirty="0"/>
              <a:t>advection and </a:t>
            </a:r>
            <a:r>
              <a:rPr lang="en-US" sz="1200" dirty="0" smtClean="0"/>
              <a:t>diffusion</a:t>
            </a:r>
          </a:p>
          <a:p>
            <a:r>
              <a:rPr lang="en-US" sz="1200" b="1" dirty="0" smtClean="0"/>
              <a:t>E</a:t>
            </a:r>
            <a:r>
              <a:rPr lang="en-US" sz="1200" dirty="0" smtClean="0"/>
              <a:t>missions</a:t>
            </a:r>
          </a:p>
          <a:p>
            <a:r>
              <a:rPr lang="en-US" sz="1200" b="1" dirty="0" smtClean="0"/>
              <a:t>DDEP</a:t>
            </a:r>
          </a:p>
          <a:p>
            <a:endParaRPr lang="en-US" sz="1200" b="1" dirty="0"/>
          </a:p>
          <a:p>
            <a:r>
              <a:rPr lang="en-US" sz="1200" b="1" dirty="0" smtClean="0"/>
              <a:t>a</a:t>
            </a:r>
            <a:r>
              <a:rPr lang="en-US" sz="1200" dirty="0"/>
              <a:t>:  net NO</a:t>
            </a:r>
            <a:r>
              <a:rPr lang="en-US" sz="1200" baseline="-25000" dirty="0"/>
              <a:t>3</a:t>
            </a:r>
            <a:r>
              <a:rPr lang="en-US" sz="1200" dirty="0"/>
              <a:t> radical </a:t>
            </a:r>
            <a:r>
              <a:rPr lang="en-US" sz="1200" dirty="0" smtClean="0"/>
              <a:t>formation</a:t>
            </a:r>
          </a:p>
          <a:p>
            <a:r>
              <a:rPr lang="en-US" sz="1200" b="1" dirty="0" smtClean="0"/>
              <a:t>c</a:t>
            </a:r>
            <a:r>
              <a:rPr lang="en-US" sz="1200" dirty="0"/>
              <a:t>: net N</a:t>
            </a:r>
            <a:r>
              <a:rPr lang="en-US" sz="1200" baseline="-25000" dirty="0"/>
              <a:t>2</a:t>
            </a:r>
            <a:r>
              <a:rPr lang="en-US" sz="1200" dirty="0"/>
              <a:t>O</a:t>
            </a:r>
            <a:r>
              <a:rPr lang="en-US" sz="1200" baseline="-25000" dirty="0"/>
              <a:t>5</a:t>
            </a:r>
            <a:r>
              <a:rPr lang="en-US" sz="1200" dirty="0"/>
              <a:t> formation</a:t>
            </a:r>
          </a:p>
          <a:p>
            <a:r>
              <a:rPr lang="en-US" sz="1200" b="1" dirty="0" smtClean="0"/>
              <a:t>g</a:t>
            </a:r>
            <a:r>
              <a:rPr lang="en-US" sz="1200" dirty="0"/>
              <a:t>: HNO</a:t>
            </a:r>
            <a:r>
              <a:rPr lang="en-US" sz="1200" baseline="-25000" dirty="0"/>
              <a:t>3</a:t>
            </a:r>
            <a:r>
              <a:rPr lang="en-US" sz="1200" dirty="0"/>
              <a:t> formation from the NO</a:t>
            </a:r>
            <a:r>
              <a:rPr lang="en-US" sz="1200" baseline="-25000" dirty="0"/>
              <a:t>3</a:t>
            </a:r>
            <a:r>
              <a:rPr lang="en-US" sz="1200" dirty="0"/>
              <a:t> radical</a:t>
            </a:r>
          </a:p>
          <a:p>
            <a:endParaRPr lang="en-US" sz="1200" dirty="0"/>
          </a:p>
          <a:p>
            <a:r>
              <a:rPr lang="en-US" sz="1200" u="sng" dirty="0" smtClean="0"/>
              <a:t>Colored lines</a:t>
            </a:r>
            <a:endParaRPr lang="en-US" sz="1200" u="sng" dirty="0"/>
          </a:p>
          <a:p>
            <a:r>
              <a:rPr lang="en-US" sz="1200" dirty="0" smtClean="0">
                <a:solidFill>
                  <a:srgbClr val="FF0000"/>
                </a:solidFill>
              </a:rPr>
              <a:t>b</a:t>
            </a:r>
            <a:r>
              <a:rPr lang="en-US" sz="1200" dirty="0">
                <a:solidFill>
                  <a:srgbClr val="FF0000"/>
                </a:solidFill>
              </a:rPr>
              <a:t>: NO</a:t>
            </a:r>
            <a:r>
              <a:rPr lang="en-US" sz="1200" baseline="-25000" dirty="0">
                <a:solidFill>
                  <a:srgbClr val="FF0000"/>
                </a:solidFill>
              </a:rPr>
              <a:t>2 </a:t>
            </a:r>
            <a:r>
              <a:rPr lang="en-US" sz="1200" dirty="0">
                <a:solidFill>
                  <a:srgbClr val="FF0000"/>
                </a:solidFill>
              </a:rPr>
              <a:t>+ OH → HNO</a:t>
            </a:r>
            <a:r>
              <a:rPr lang="en-US" sz="1200" baseline="-25000" dirty="0">
                <a:solidFill>
                  <a:srgbClr val="FF0000"/>
                </a:solidFill>
              </a:rPr>
              <a:t>3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</a:p>
          <a:p>
            <a:r>
              <a:rPr lang="en-US" sz="1200" dirty="0" smtClean="0">
                <a:solidFill>
                  <a:srgbClr val="0070C0"/>
                </a:solidFill>
              </a:rPr>
              <a:t>d</a:t>
            </a:r>
            <a:r>
              <a:rPr lang="en-US" sz="1200" dirty="0">
                <a:solidFill>
                  <a:srgbClr val="0070C0"/>
                </a:solidFill>
              </a:rPr>
              <a:t>: homogenous formation of HNO</a:t>
            </a:r>
            <a:r>
              <a:rPr lang="en-US" sz="1200" baseline="-25000" dirty="0">
                <a:solidFill>
                  <a:srgbClr val="0070C0"/>
                </a:solidFill>
              </a:rPr>
              <a:t>3</a:t>
            </a:r>
            <a:r>
              <a:rPr lang="en-US" sz="1200" dirty="0">
                <a:solidFill>
                  <a:srgbClr val="0070C0"/>
                </a:solidFill>
              </a:rPr>
              <a:t> from N</a:t>
            </a:r>
            <a:r>
              <a:rPr lang="en-US" sz="1200" baseline="-25000" dirty="0">
                <a:solidFill>
                  <a:srgbClr val="0070C0"/>
                </a:solidFill>
              </a:rPr>
              <a:t>2</a:t>
            </a:r>
            <a:r>
              <a:rPr lang="en-US" sz="1200" dirty="0">
                <a:solidFill>
                  <a:srgbClr val="0070C0"/>
                </a:solidFill>
              </a:rPr>
              <a:t>O</a:t>
            </a:r>
            <a:r>
              <a:rPr lang="en-US" sz="1200" baseline="-25000" dirty="0">
                <a:solidFill>
                  <a:srgbClr val="0070C0"/>
                </a:solidFill>
              </a:rPr>
              <a:t>5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</a:p>
          <a:p>
            <a:r>
              <a:rPr lang="en-US" sz="1200" dirty="0" smtClean="0">
                <a:solidFill>
                  <a:srgbClr val="009900"/>
                </a:solidFill>
              </a:rPr>
              <a:t>Flux </a:t>
            </a:r>
            <a:r>
              <a:rPr lang="en-US" sz="1200" dirty="0">
                <a:solidFill>
                  <a:srgbClr val="009900"/>
                </a:solidFill>
              </a:rPr>
              <a:t>e: heterogeneous formation of HNO</a:t>
            </a:r>
            <a:r>
              <a:rPr lang="en-US" sz="1200" baseline="-25000" dirty="0">
                <a:solidFill>
                  <a:srgbClr val="009900"/>
                </a:solidFill>
              </a:rPr>
              <a:t>3</a:t>
            </a:r>
            <a:r>
              <a:rPr lang="en-US" sz="1200" dirty="0">
                <a:solidFill>
                  <a:srgbClr val="009900"/>
                </a:solidFill>
              </a:rPr>
              <a:t> from N</a:t>
            </a:r>
            <a:r>
              <a:rPr lang="en-US" sz="1200" baseline="-25000" dirty="0">
                <a:solidFill>
                  <a:srgbClr val="009900"/>
                </a:solidFill>
              </a:rPr>
              <a:t>2</a:t>
            </a:r>
            <a:r>
              <a:rPr lang="en-US" sz="1200" dirty="0">
                <a:solidFill>
                  <a:srgbClr val="009900"/>
                </a:solidFill>
              </a:rPr>
              <a:t>O</a:t>
            </a:r>
            <a:r>
              <a:rPr lang="en-US" sz="1200" baseline="-25000" dirty="0">
                <a:solidFill>
                  <a:srgbClr val="009900"/>
                </a:solidFill>
              </a:rPr>
              <a:t>5</a:t>
            </a:r>
            <a:r>
              <a:rPr lang="en-US" sz="1200" dirty="0">
                <a:solidFill>
                  <a:srgbClr val="009900"/>
                </a:solidFill>
              </a:rPr>
              <a:t> </a:t>
            </a:r>
            <a:endParaRPr lang="en-US" sz="1200" dirty="0" smtClean="0">
              <a:solidFill>
                <a:srgbClr val="0099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150167"/>
            <a:ext cx="2071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Mayville Night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34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Based on the work in </a:t>
            </a:r>
            <a:endParaRPr lang="en-US" sz="1800" dirty="0" smtClean="0"/>
          </a:p>
          <a:p>
            <a:pPr lvl="1"/>
            <a:r>
              <a:rPr lang="en-US" sz="1600" dirty="0" smtClean="0"/>
              <a:t>Yoo </a:t>
            </a:r>
            <a:r>
              <a:rPr lang="en-US" sz="1600" dirty="0"/>
              <a:t>Jung Kim, S.N. Spak, G.R. Carmichael, N. </a:t>
            </a:r>
            <a:r>
              <a:rPr lang="en-US" sz="1600" dirty="0" err="1"/>
              <a:t>Riemer</a:t>
            </a:r>
            <a:r>
              <a:rPr lang="en-US" sz="1600" dirty="0"/>
              <a:t>, C.O. Stanier. Modeled aerosol nitrate formation pathways during wintertime in the Great Lakes region of North America. J. </a:t>
            </a:r>
            <a:r>
              <a:rPr lang="en-US" sz="1600" dirty="0" err="1"/>
              <a:t>Geophys</a:t>
            </a:r>
            <a:r>
              <a:rPr lang="en-US" sz="1600" dirty="0"/>
              <a:t>. Res., vol. 119, no. 21, pp. 12420–12445, </a:t>
            </a:r>
            <a:r>
              <a:rPr lang="en-US" sz="1600" dirty="0" err="1"/>
              <a:t>doi</a:t>
            </a:r>
            <a:r>
              <a:rPr lang="en-US" sz="1600" dirty="0"/>
              <a:t> 10.1002/2014JD022320, 2014. </a:t>
            </a:r>
            <a:endParaRPr lang="en-US" sz="1600" dirty="0" smtClean="0"/>
          </a:p>
          <a:p>
            <a:r>
              <a:rPr lang="en-US" sz="1800" dirty="0" smtClean="0"/>
              <a:t>Charles Stanier and Yoo Jung Kim have given a number of presentations on nitrate formation visualized through process analysis.  </a:t>
            </a:r>
          </a:p>
          <a:p>
            <a:r>
              <a:rPr lang="en-US" sz="1800" dirty="0" smtClean="0"/>
              <a:t>These visualizations might be useful in atmospheric chemistry classes, so we are putting the </a:t>
            </a:r>
            <a:r>
              <a:rPr lang="en-US" sz="1800" dirty="0" err="1" smtClean="0"/>
              <a:t>powerpoints</a:t>
            </a:r>
            <a:r>
              <a:rPr lang="en-US" sz="1800" dirty="0" smtClean="0"/>
              <a:t> up there.  </a:t>
            </a:r>
          </a:p>
          <a:p>
            <a:pPr marL="342900" lvl="1" indent="-342900">
              <a:buFontTx/>
              <a:buChar char="•"/>
            </a:pPr>
            <a:r>
              <a:rPr lang="en-US" sz="1800" dirty="0" smtClean="0"/>
              <a:t>Please use with the attribution: “Kim, Yoo Jung, et al. J</a:t>
            </a:r>
            <a:r>
              <a:rPr lang="en-US" sz="1800" dirty="0"/>
              <a:t>. </a:t>
            </a:r>
            <a:r>
              <a:rPr lang="en-US" sz="1800" dirty="0" err="1"/>
              <a:t>Geophys</a:t>
            </a:r>
            <a:r>
              <a:rPr lang="en-US" sz="1800" dirty="0"/>
              <a:t>. Res</a:t>
            </a:r>
            <a:r>
              <a:rPr lang="en-US" sz="1800" dirty="0" smtClean="0"/>
              <a:t>. 2014; used with permission of Charles Stanier, Univ. or Iowa”.</a:t>
            </a:r>
          </a:p>
          <a:p>
            <a:pPr marL="342900" lvl="1" indent="-342900">
              <a:buFontTx/>
              <a:buChar char="•"/>
            </a:pPr>
            <a:r>
              <a:rPr lang="en-US" sz="1800" dirty="0" smtClean="0"/>
              <a:t>Questions – please contact Charles Stanier charles-stanier@uiowa.edu</a:t>
            </a:r>
            <a:endParaRPr lang="en-US" sz="1800" dirty="0"/>
          </a:p>
          <a:p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9, 2010</a:t>
            </a:r>
            <a:endParaRPr lang="en-US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IDNR Workgroup - Stanier</a:t>
            </a:r>
            <a:endParaRPr lang="en-US">
              <a:latin typeface="Time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5953-8701-40C4-95E1-10D0115D440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78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24400" cy="49570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177CA-7414-4D97-81BC-B9564FBA0A0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474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"/>
            <a:ext cx="60388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>
          <a:blip r:embed="rId3"/>
          <a:srcRect l="5176" r="3735"/>
          <a:stretch>
            <a:fillRect/>
          </a:stretch>
        </p:blipFill>
        <p:spPr bwMode="auto">
          <a:xfrm>
            <a:off x="381000" y="1503217"/>
            <a:ext cx="3505200" cy="5054009"/>
          </a:xfrm>
          <a:prstGeom prst="rect">
            <a:avLst/>
          </a:prstGeom>
          <a:noFill/>
          <a:ln w="9525" cmpd="sng">
            <a:solidFill>
              <a:srgbClr val="558ED5"/>
            </a:solidFill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 bwMode="auto">
          <a:xfrm>
            <a:off x="5292435" y="1828800"/>
            <a:ext cx="381000" cy="533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H="1" flipV="1">
            <a:off x="3733800" y="1676400"/>
            <a:ext cx="1558635" cy="152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3505201" y="2362200"/>
            <a:ext cx="1787234" cy="3810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4197484" y="5334000"/>
            <a:ext cx="44999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LADCO Winter Nitrate Study</a:t>
            </a:r>
          </a:p>
          <a:p>
            <a:pPr algn="ctr"/>
            <a:r>
              <a:rPr lang="en-US" sz="2800" dirty="0" smtClean="0"/>
              <a:t>(Jan 1 – Mar 31, 2009)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272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219200" y="-76200"/>
            <a:ext cx="9144000" cy="990600"/>
          </a:xfrm>
        </p:spPr>
        <p:txBody>
          <a:bodyPr/>
          <a:lstStyle/>
          <a:p>
            <a:r>
              <a:rPr lang="en-US" sz="2400" i="1" dirty="0" smtClean="0"/>
              <a:t>Nitrate formation analysis by process analysis</a:t>
            </a:r>
            <a:endParaRPr lang="en-US" sz="2400" i="1" dirty="0"/>
          </a:p>
        </p:txBody>
      </p:sp>
      <p:sp>
        <p:nvSpPr>
          <p:cNvPr id="875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45259" y="1266970"/>
            <a:ext cx="8229600" cy="44196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NO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 + OH 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</a:t>
            </a:r>
            <a:r>
              <a:rPr lang="en-US" sz="2800" dirty="0" smtClean="0">
                <a:solidFill>
                  <a:srgbClr val="FF0000"/>
                </a:solidFill>
              </a:rPr>
              <a:t> HNO</a:t>
            </a:r>
            <a:r>
              <a:rPr lang="en-US" sz="2800" baseline="-25000" dirty="0" smtClean="0">
                <a:solidFill>
                  <a:srgbClr val="FF0000"/>
                </a:solidFill>
              </a:rPr>
              <a:t>3</a:t>
            </a:r>
            <a:r>
              <a:rPr lang="en-US" sz="2800" dirty="0" smtClean="0">
                <a:solidFill>
                  <a:srgbClr val="FF0000"/>
                </a:solidFill>
              </a:rPr>
              <a:t>			(b)</a:t>
            </a:r>
          </a:p>
          <a:p>
            <a:pPr>
              <a:buFontTx/>
              <a:buNone/>
            </a:pPr>
            <a:endParaRPr lang="en-US" sz="2800" dirty="0" smtClean="0"/>
          </a:p>
          <a:p>
            <a:pPr>
              <a:buFontTx/>
              <a:buNone/>
            </a:pPr>
            <a:endParaRPr lang="en-US" sz="2800" dirty="0" smtClean="0"/>
          </a:p>
          <a:p>
            <a:pPr>
              <a:buFontTx/>
              <a:buNone/>
            </a:pPr>
            <a:r>
              <a:rPr lang="pt-BR" sz="2800" dirty="0" smtClean="0"/>
              <a:t>NO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 + O</a:t>
            </a:r>
            <a:r>
              <a:rPr lang="pt-BR" sz="2800" baseline="-25000" dirty="0" smtClean="0"/>
              <a:t>3</a:t>
            </a:r>
            <a:r>
              <a:rPr lang="pt-BR" sz="2800" dirty="0" smtClean="0"/>
              <a:t> </a:t>
            </a:r>
            <a:r>
              <a:rPr lang="en-US" sz="2800" dirty="0" smtClean="0">
                <a:sym typeface="Symbol" pitchFamily="18" charset="2"/>
              </a:rPr>
              <a:t></a:t>
            </a:r>
            <a:r>
              <a:rPr lang="pt-BR" sz="2800" dirty="0" smtClean="0"/>
              <a:t> NO</a:t>
            </a:r>
            <a:r>
              <a:rPr lang="pt-BR" sz="2800" baseline="-25000" dirty="0" smtClean="0"/>
              <a:t>3</a:t>
            </a:r>
            <a:r>
              <a:rPr lang="pt-BR" sz="2800" dirty="0" smtClean="0"/>
              <a:t> + O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			(a)</a:t>
            </a:r>
          </a:p>
          <a:p>
            <a:pPr>
              <a:buFontTx/>
              <a:buNone/>
            </a:pPr>
            <a:r>
              <a:rPr lang="it-IT" sz="2800" dirty="0" smtClean="0"/>
              <a:t>NO</a:t>
            </a:r>
            <a:r>
              <a:rPr lang="it-IT" sz="2800" baseline="-25000" dirty="0" smtClean="0"/>
              <a:t>3 </a:t>
            </a:r>
            <a:r>
              <a:rPr lang="it-IT" sz="2800" dirty="0" smtClean="0"/>
              <a:t>+ NO</a:t>
            </a:r>
            <a:r>
              <a:rPr lang="it-IT" sz="2800" baseline="-25000" dirty="0" smtClean="0"/>
              <a:t>2</a:t>
            </a:r>
            <a:r>
              <a:rPr lang="it-IT" sz="2800" dirty="0" smtClean="0"/>
              <a:t> </a:t>
            </a:r>
            <a:r>
              <a:rPr lang="en-US" sz="2800" dirty="0" smtClean="0"/>
              <a:t>↔</a:t>
            </a:r>
            <a:r>
              <a:rPr lang="it-IT" sz="2800" dirty="0" smtClean="0"/>
              <a:t> N</a:t>
            </a:r>
            <a:r>
              <a:rPr lang="it-IT" sz="2800" baseline="-25000" dirty="0" smtClean="0"/>
              <a:t>2</a:t>
            </a:r>
            <a:r>
              <a:rPr lang="it-IT" sz="2800" dirty="0" smtClean="0"/>
              <a:t>O</a:t>
            </a:r>
            <a:r>
              <a:rPr lang="it-IT" sz="2800" baseline="-25000" dirty="0" smtClean="0"/>
              <a:t>5</a:t>
            </a:r>
            <a:r>
              <a:rPr lang="it-IT" sz="2800" dirty="0" smtClean="0"/>
              <a:t>			(c)</a:t>
            </a:r>
          </a:p>
          <a:p>
            <a:pPr>
              <a:buFontTx/>
              <a:buNone/>
            </a:pPr>
            <a:r>
              <a:rPr lang="en-US" sz="2800" dirty="0" smtClean="0"/>
              <a:t>NO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+ VOC</a:t>
            </a:r>
            <a:r>
              <a:rPr lang="en-US" sz="2800" dirty="0" smtClean="0">
                <a:sym typeface="Symbol" pitchFamily="18" charset="2"/>
              </a:rPr>
              <a:t></a:t>
            </a:r>
            <a:r>
              <a:rPr lang="en-US" sz="2800" dirty="0" smtClean="0"/>
              <a:t> organic products	(g)	</a:t>
            </a:r>
          </a:p>
          <a:p>
            <a:pPr>
              <a:buFontTx/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N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O</a:t>
            </a:r>
            <a:r>
              <a:rPr lang="en-US" sz="2800" baseline="-25000" dirty="0" smtClean="0">
                <a:solidFill>
                  <a:srgbClr val="0000FF"/>
                </a:solidFill>
              </a:rPr>
              <a:t>5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+ </a:t>
            </a:r>
            <a:r>
              <a:rPr lang="en-US" sz="2800" dirty="0" smtClean="0">
                <a:solidFill>
                  <a:srgbClr val="0000FF"/>
                </a:solidFill>
              </a:rPr>
              <a:t>H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O(g) </a:t>
            </a:r>
            <a:r>
              <a:rPr lang="en-US" sz="2800" dirty="0">
                <a:solidFill>
                  <a:srgbClr val="0000FF"/>
                </a:solidFill>
                <a:sym typeface="Symbol" pitchFamily="18" charset="2"/>
              </a:rPr>
              <a:t></a:t>
            </a:r>
            <a:r>
              <a:rPr lang="en-US" sz="2800" dirty="0">
                <a:solidFill>
                  <a:srgbClr val="0000FF"/>
                </a:solidFill>
              </a:rPr>
              <a:t> 2HNO</a:t>
            </a:r>
            <a:r>
              <a:rPr lang="en-US" sz="2800" baseline="-25000" dirty="0">
                <a:solidFill>
                  <a:srgbClr val="0000FF"/>
                </a:solidFill>
              </a:rPr>
              <a:t>3</a:t>
            </a:r>
            <a:r>
              <a:rPr lang="en-US" sz="2800" dirty="0">
                <a:solidFill>
                  <a:srgbClr val="0000FF"/>
                </a:solidFill>
              </a:rPr>
              <a:t>		</a:t>
            </a:r>
            <a:r>
              <a:rPr lang="en-US" sz="2800" dirty="0" smtClean="0">
                <a:solidFill>
                  <a:srgbClr val="0000FF"/>
                </a:solidFill>
              </a:rPr>
              <a:t>(</a:t>
            </a:r>
            <a:r>
              <a:rPr lang="en-US" sz="2800" dirty="0">
                <a:solidFill>
                  <a:srgbClr val="0000FF"/>
                </a:solidFill>
              </a:rPr>
              <a:t>d</a:t>
            </a:r>
            <a:r>
              <a:rPr lang="en-US" sz="2800" dirty="0" smtClean="0">
                <a:solidFill>
                  <a:srgbClr val="0000FF"/>
                </a:solidFill>
              </a:rPr>
              <a:t>)</a:t>
            </a:r>
            <a:endParaRPr lang="en-US" sz="2800" dirty="0">
              <a:solidFill>
                <a:srgbClr val="0000FF"/>
              </a:solidFill>
            </a:endParaRPr>
          </a:p>
          <a:p>
            <a:pPr>
              <a:buFontTx/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N</a:t>
            </a:r>
            <a:r>
              <a:rPr lang="en-US" sz="2800" baseline="-25000" dirty="0" smtClean="0">
                <a:solidFill>
                  <a:srgbClr val="00B050"/>
                </a:solidFill>
              </a:rPr>
              <a:t>2</a:t>
            </a:r>
            <a:r>
              <a:rPr lang="en-US" sz="2800" dirty="0" smtClean="0">
                <a:solidFill>
                  <a:srgbClr val="00B050"/>
                </a:solidFill>
              </a:rPr>
              <a:t>O</a:t>
            </a:r>
            <a:r>
              <a:rPr lang="en-US" sz="2800" baseline="-25000" dirty="0" smtClean="0">
                <a:solidFill>
                  <a:srgbClr val="00B050"/>
                </a:solidFill>
              </a:rPr>
              <a:t>5</a:t>
            </a:r>
            <a:r>
              <a:rPr lang="en-US" sz="2800" dirty="0" smtClean="0">
                <a:solidFill>
                  <a:srgbClr val="00B050"/>
                </a:solidFill>
              </a:rPr>
              <a:t> + H</a:t>
            </a:r>
            <a:r>
              <a:rPr lang="en-US" sz="2800" baseline="-25000" dirty="0" smtClean="0">
                <a:solidFill>
                  <a:srgbClr val="00B050"/>
                </a:solidFill>
              </a:rPr>
              <a:t>2</a:t>
            </a:r>
            <a:r>
              <a:rPr lang="en-US" sz="2800" dirty="0" smtClean="0">
                <a:solidFill>
                  <a:srgbClr val="00B050"/>
                </a:solidFill>
              </a:rPr>
              <a:t>O(l) </a:t>
            </a:r>
            <a:r>
              <a:rPr lang="en-US" sz="2800" dirty="0" smtClean="0">
                <a:solidFill>
                  <a:srgbClr val="00B050"/>
                </a:solidFill>
                <a:sym typeface="Symbol" pitchFamily="18" charset="2"/>
              </a:rPr>
              <a:t></a:t>
            </a:r>
            <a:r>
              <a:rPr lang="en-US" sz="2800" dirty="0" smtClean="0">
                <a:solidFill>
                  <a:srgbClr val="00B050"/>
                </a:solidFill>
              </a:rPr>
              <a:t> 2HNO</a:t>
            </a:r>
            <a:r>
              <a:rPr lang="en-US" sz="2800" baseline="-25000" dirty="0" smtClean="0">
                <a:solidFill>
                  <a:srgbClr val="00B050"/>
                </a:solidFill>
              </a:rPr>
              <a:t>3</a:t>
            </a:r>
            <a:r>
              <a:rPr lang="en-US" sz="2800" dirty="0" smtClean="0">
                <a:solidFill>
                  <a:srgbClr val="00B050"/>
                </a:solidFill>
              </a:rPr>
              <a:t>		(e)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875525" name="Freeform 5"/>
          <p:cNvSpPr>
            <a:spLocks/>
          </p:cNvSpPr>
          <p:nvPr/>
        </p:nvSpPr>
        <p:spPr bwMode="auto">
          <a:xfrm>
            <a:off x="2895600" y="5154778"/>
            <a:ext cx="545220" cy="655470"/>
          </a:xfrm>
          <a:custGeom>
            <a:avLst/>
            <a:gdLst>
              <a:gd name="T0" fmla="*/ 336 w 384"/>
              <a:gd name="T1" fmla="*/ 576 h 576"/>
              <a:gd name="T2" fmla="*/ 336 w 384"/>
              <a:gd name="T3" fmla="*/ 528 h 576"/>
              <a:gd name="T4" fmla="*/ 48 w 384"/>
              <a:gd name="T5" fmla="*/ 384 h 576"/>
              <a:gd name="T6" fmla="*/ 48 w 384"/>
              <a:gd name="T7" fmla="*/ 240 h 576"/>
              <a:gd name="T8" fmla="*/ 192 w 384"/>
              <a:gd name="T9" fmla="*/ 48 h 576"/>
              <a:gd name="T10" fmla="*/ 192 w 384"/>
              <a:gd name="T11" fmla="*/ 0 h 576"/>
              <a:gd name="connsiteX0" fmla="*/ 8222 w 8943"/>
              <a:gd name="connsiteY0" fmla="*/ 10000 h 10000"/>
              <a:gd name="connsiteX1" fmla="*/ 8222 w 8943"/>
              <a:gd name="connsiteY1" fmla="*/ 9167 h 10000"/>
              <a:gd name="connsiteX2" fmla="*/ 722 w 8943"/>
              <a:gd name="connsiteY2" fmla="*/ 6667 h 10000"/>
              <a:gd name="connsiteX3" fmla="*/ 722 w 8943"/>
              <a:gd name="connsiteY3" fmla="*/ 4167 h 10000"/>
              <a:gd name="connsiteX4" fmla="*/ 4472 w 8943"/>
              <a:gd name="connsiteY4" fmla="*/ 2708 h 10000"/>
              <a:gd name="connsiteX5" fmla="*/ 4472 w 8943"/>
              <a:gd name="connsiteY5" fmla="*/ 0 h 10000"/>
              <a:gd name="connsiteX0" fmla="*/ 9194 w 10001"/>
              <a:gd name="connsiteY0" fmla="*/ 8906 h 8906"/>
              <a:gd name="connsiteX1" fmla="*/ 9194 w 10001"/>
              <a:gd name="connsiteY1" fmla="*/ 8073 h 8906"/>
              <a:gd name="connsiteX2" fmla="*/ 807 w 10001"/>
              <a:gd name="connsiteY2" fmla="*/ 5573 h 8906"/>
              <a:gd name="connsiteX3" fmla="*/ 807 w 10001"/>
              <a:gd name="connsiteY3" fmla="*/ 3073 h 8906"/>
              <a:gd name="connsiteX4" fmla="*/ 5001 w 10001"/>
              <a:gd name="connsiteY4" fmla="*/ 1614 h 8906"/>
              <a:gd name="connsiteX5" fmla="*/ 6311 w 10001"/>
              <a:gd name="connsiteY5" fmla="*/ 0 h 8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1" h="8906">
                <a:moveTo>
                  <a:pt x="9194" y="8906"/>
                </a:moveTo>
                <a:cubicBezTo>
                  <a:pt x="9893" y="8767"/>
                  <a:pt x="10592" y="8628"/>
                  <a:pt x="9194" y="8073"/>
                </a:cubicBezTo>
                <a:cubicBezTo>
                  <a:pt x="7796" y="7517"/>
                  <a:pt x="2205" y="6406"/>
                  <a:pt x="807" y="5573"/>
                </a:cubicBezTo>
                <a:cubicBezTo>
                  <a:pt x="-590" y="4739"/>
                  <a:pt x="108" y="3733"/>
                  <a:pt x="807" y="3073"/>
                </a:cubicBezTo>
                <a:cubicBezTo>
                  <a:pt x="1506" y="2413"/>
                  <a:pt x="4302" y="2309"/>
                  <a:pt x="5001" y="1614"/>
                </a:cubicBezTo>
                <a:cubicBezTo>
                  <a:pt x="5699" y="920"/>
                  <a:pt x="6661" y="69"/>
                  <a:pt x="6311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26" name="Text Box 6"/>
          <p:cNvSpPr txBox="1">
            <a:spLocks noChangeArrowheads="1"/>
          </p:cNvSpPr>
          <p:nvPr/>
        </p:nvSpPr>
        <p:spPr bwMode="auto">
          <a:xfrm>
            <a:off x="2150958" y="5811835"/>
            <a:ext cx="6051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RH and composition dependent accommodation</a:t>
            </a:r>
          </a:p>
          <a:p>
            <a:r>
              <a:rPr lang="en-US" dirty="0"/>
              <a:t>coefficient, uncertain</a:t>
            </a:r>
          </a:p>
        </p:txBody>
      </p:sp>
      <p:sp>
        <p:nvSpPr>
          <p:cNvPr id="875527" name="Rectangle 7"/>
          <p:cNvSpPr>
            <a:spLocks noChangeArrowheads="1"/>
          </p:cNvSpPr>
          <p:nvPr/>
        </p:nvSpPr>
        <p:spPr bwMode="auto">
          <a:xfrm>
            <a:off x="228600" y="1136795"/>
            <a:ext cx="6934200" cy="762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529" name="Text Box 9"/>
          <p:cNvSpPr txBox="1">
            <a:spLocks noChangeArrowheads="1"/>
          </p:cNvSpPr>
          <p:nvPr/>
        </p:nvSpPr>
        <p:spPr bwMode="auto">
          <a:xfrm>
            <a:off x="7162801" y="1147110"/>
            <a:ext cx="19811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Daytime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75530" name="Rectangle 10"/>
          <p:cNvSpPr>
            <a:spLocks noChangeArrowheads="1"/>
          </p:cNvSpPr>
          <p:nvPr/>
        </p:nvSpPr>
        <p:spPr bwMode="auto">
          <a:xfrm>
            <a:off x="254289" y="2743200"/>
            <a:ext cx="6908511" cy="26670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531" name="Text Box 11"/>
          <p:cNvSpPr txBox="1">
            <a:spLocks noChangeArrowheads="1"/>
          </p:cNvSpPr>
          <p:nvPr/>
        </p:nvSpPr>
        <p:spPr bwMode="auto">
          <a:xfrm>
            <a:off x="7162801" y="2944303"/>
            <a:ext cx="1430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Nighttime</a:t>
            </a:r>
          </a:p>
          <a:p>
            <a:endParaRPr 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8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z="3200" dirty="0" smtClean="0"/>
              <a:t>Model Configuration U of Iowa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609600"/>
            <a:ext cx="4114800" cy="4525963"/>
          </a:xfrm>
        </p:spPr>
        <p:txBody>
          <a:bodyPr/>
          <a:lstStyle/>
          <a:p>
            <a:r>
              <a:rPr lang="en-US" sz="1600" dirty="0" smtClean="0"/>
              <a:t>Community </a:t>
            </a:r>
            <a:r>
              <a:rPr lang="en-US" sz="1600" dirty="0" err="1"/>
              <a:t>Multiscale</a:t>
            </a:r>
            <a:r>
              <a:rPr lang="en-US" sz="1600" dirty="0"/>
              <a:t> Air Quality Model (CMAQ) </a:t>
            </a:r>
            <a:r>
              <a:rPr lang="en-US" sz="1600" dirty="0" smtClean="0"/>
              <a:t>v4.7.1</a:t>
            </a:r>
          </a:p>
          <a:p>
            <a:pPr lvl="1"/>
            <a:r>
              <a:rPr lang="en-US" sz="1000" dirty="0" smtClean="0"/>
              <a:t>CB05 </a:t>
            </a:r>
            <a:r>
              <a:rPr lang="en-US" sz="1000" dirty="0"/>
              <a:t>gas phase </a:t>
            </a:r>
            <a:r>
              <a:rPr lang="en-US" sz="1000" dirty="0" smtClean="0"/>
              <a:t>/ AERO5 </a:t>
            </a:r>
            <a:r>
              <a:rPr lang="en-US" sz="1000" dirty="0"/>
              <a:t>aerosol module </a:t>
            </a:r>
            <a:endParaRPr lang="en-US" sz="1000" dirty="0" smtClean="0"/>
          </a:p>
          <a:p>
            <a:pPr lvl="1"/>
            <a:r>
              <a:rPr lang="en-US" sz="1000" dirty="0" smtClean="0"/>
              <a:t>ACM2 </a:t>
            </a:r>
            <a:r>
              <a:rPr lang="en-US" sz="1000" dirty="0"/>
              <a:t>PBL </a:t>
            </a:r>
            <a:r>
              <a:rPr lang="en-US" sz="1000" dirty="0" smtClean="0"/>
              <a:t>closure</a:t>
            </a:r>
          </a:p>
          <a:p>
            <a:pPr lvl="1"/>
            <a:r>
              <a:rPr lang="en-US" sz="1000" dirty="0" smtClean="0"/>
              <a:t>Mass-conserving advection</a:t>
            </a:r>
          </a:p>
          <a:p>
            <a:pPr lvl="1"/>
            <a:r>
              <a:rPr lang="en-US" sz="1000" dirty="0" smtClean="0"/>
              <a:t>35 vertical layers</a:t>
            </a:r>
            <a:endParaRPr lang="en-US" sz="1400" dirty="0"/>
          </a:p>
          <a:p>
            <a:r>
              <a:rPr lang="en-US" sz="1600" dirty="0" smtClean="0"/>
              <a:t>LADCO’s </a:t>
            </a:r>
            <a:r>
              <a:rPr lang="en-US" sz="1600" dirty="0"/>
              <a:t>12 km regional modeling </a:t>
            </a:r>
            <a:r>
              <a:rPr lang="en-US" sz="1600" dirty="0" smtClean="0"/>
              <a:t>grid</a:t>
            </a:r>
          </a:p>
          <a:p>
            <a:pPr lvl="1"/>
            <a:r>
              <a:rPr lang="en-US" sz="1000" dirty="0" smtClean="0"/>
              <a:t>Hourly </a:t>
            </a:r>
            <a:r>
              <a:rPr lang="en-US" sz="1000" dirty="0"/>
              <a:t>boundary conditions </a:t>
            </a:r>
            <a:r>
              <a:rPr lang="en-US" sz="1000" dirty="0" smtClean="0"/>
              <a:t>from </a:t>
            </a:r>
            <a:r>
              <a:rPr lang="en-US" sz="1000" dirty="0"/>
              <a:t>a 36 km simulation (with the same configuration) covering the continental United States. </a:t>
            </a:r>
            <a:endParaRPr lang="en-US" sz="1000" dirty="0" smtClean="0"/>
          </a:p>
          <a:p>
            <a:r>
              <a:rPr lang="en-US" sz="1600" dirty="0" smtClean="0"/>
              <a:t>Meteorology</a:t>
            </a:r>
          </a:p>
          <a:p>
            <a:pPr lvl="1"/>
            <a:r>
              <a:rPr lang="en-US" sz="1000" dirty="0" smtClean="0"/>
              <a:t>WRF </a:t>
            </a:r>
            <a:r>
              <a:rPr lang="en-US" sz="1000" dirty="0"/>
              <a:t>3.1.1 with the RPO configuration selected by Iowa DNR, SESARM, and </a:t>
            </a:r>
            <a:r>
              <a:rPr lang="en-US" sz="1000" dirty="0" smtClean="0"/>
              <a:t>LADCO</a:t>
            </a:r>
          </a:p>
          <a:p>
            <a:pPr lvl="1"/>
            <a:r>
              <a:rPr lang="en-US" sz="1000" dirty="0" smtClean="0"/>
              <a:t>ACM2 </a:t>
            </a:r>
            <a:r>
              <a:rPr lang="en-US" sz="1000" dirty="0"/>
              <a:t>PBL </a:t>
            </a:r>
            <a:r>
              <a:rPr lang="en-US" sz="1000" dirty="0" smtClean="0"/>
              <a:t>closure</a:t>
            </a:r>
          </a:p>
          <a:p>
            <a:pPr lvl="1"/>
            <a:r>
              <a:rPr lang="en-US" sz="1000" dirty="0" err="1" smtClean="0"/>
              <a:t>Pleim-Xu</a:t>
            </a:r>
            <a:r>
              <a:rPr lang="en-US" sz="1000" dirty="0" smtClean="0"/>
              <a:t> </a:t>
            </a:r>
            <a:r>
              <a:rPr lang="en-US" sz="1000" dirty="0"/>
              <a:t>land surface </a:t>
            </a:r>
            <a:r>
              <a:rPr lang="en-US" sz="1000" dirty="0" smtClean="0"/>
              <a:t>module</a:t>
            </a:r>
          </a:p>
          <a:p>
            <a:pPr lvl="1"/>
            <a:r>
              <a:rPr lang="en-US" sz="1000" dirty="0" smtClean="0"/>
              <a:t>RRTM radiation</a:t>
            </a:r>
          </a:p>
          <a:p>
            <a:pPr lvl="1"/>
            <a:r>
              <a:rPr lang="en-US" sz="1000" dirty="0" smtClean="0"/>
              <a:t>Morrison microphysics</a:t>
            </a:r>
          </a:p>
          <a:p>
            <a:pPr lvl="1"/>
            <a:r>
              <a:rPr lang="en-US" sz="1000" dirty="0" err="1" smtClean="0"/>
              <a:t>Kain</a:t>
            </a:r>
            <a:r>
              <a:rPr lang="en-US" sz="1000" dirty="0" smtClean="0"/>
              <a:t>-Fritsch cumulus</a:t>
            </a:r>
          </a:p>
          <a:p>
            <a:pPr lvl="1"/>
            <a:r>
              <a:rPr lang="en-US" sz="1000" dirty="0" smtClean="0"/>
              <a:t>NARR 3-hourly met for initial and boundaries </a:t>
            </a:r>
          </a:p>
          <a:p>
            <a:pPr lvl="1"/>
            <a:r>
              <a:rPr lang="en-US" sz="1000" dirty="0" smtClean="0"/>
              <a:t>Analysis </a:t>
            </a:r>
            <a:r>
              <a:rPr lang="en-US" sz="1000" dirty="0"/>
              <a:t>nudging on NARR above the </a:t>
            </a:r>
            <a:r>
              <a:rPr lang="en-US" sz="1000" dirty="0" smtClean="0"/>
              <a:t>PBL, horizontal winds used for observational nudging in the PBL</a:t>
            </a:r>
            <a:endParaRPr lang="en-US" sz="1400" dirty="0"/>
          </a:p>
          <a:p>
            <a:r>
              <a:rPr lang="en-US" sz="1600" dirty="0" smtClean="0"/>
              <a:t>Emissions</a:t>
            </a:r>
          </a:p>
          <a:p>
            <a:pPr lvl="1"/>
            <a:r>
              <a:rPr lang="en-US" sz="1000" dirty="0" smtClean="0"/>
              <a:t>LADCO’s 2007 </a:t>
            </a:r>
            <a:r>
              <a:rPr lang="en-US" sz="1000" dirty="0"/>
              <a:t>emissions </a:t>
            </a:r>
            <a:r>
              <a:rPr lang="en-US" sz="1000" dirty="0" smtClean="0"/>
              <a:t>inventory used </a:t>
            </a:r>
            <a:r>
              <a:rPr lang="en-US" sz="1000" dirty="0"/>
              <a:t>for 12km </a:t>
            </a:r>
            <a:r>
              <a:rPr lang="en-US" sz="1000" dirty="0" smtClean="0"/>
              <a:t>domain.</a:t>
            </a:r>
          </a:p>
          <a:p>
            <a:pPr lvl="1"/>
            <a:r>
              <a:rPr lang="en-US" sz="1000" dirty="0" smtClean="0"/>
              <a:t>Day-specific </a:t>
            </a:r>
            <a:r>
              <a:rPr lang="en-US" sz="1000" dirty="0"/>
              <a:t>biomass burning emissions from MODIS fire detection products. </a:t>
            </a:r>
            <a:endParaRPr lang="en-US" sz="1000" dirty="0" smtClean="0"/>
          </a:p>
          <a:p>
            <a:endParaRPr lang="en-US" sz="1000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4274129" y="5295900"/>
            <a:ext cx="4114800" cy="986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</a:rPr>
              <a:t>Process Analysis</a:t>
            </a:r>
          </a:p>
          <a:p>
            <a:pPr lvl="1"/>
            <a:r>
              <a:rPr lang="en-US" sz="1000" dirty="0" smtClean="0">
                <a:solidFill>
                  <a:srgbClr val="000000"/>
                </a:solidFill>
              </a:rPr>
              <a:t>Chemical and process rates stored for all layers up to 550 m, with focus on </a:t>
            </a:r>
            <a:r>
              <a:rPr lang="en-US" sz="1000" dirty="0" err="1" smtClean="0">
                <a:solidFill>
                  <a:srgbClr val="000000"/>
                </a:solidFill>
              </a:rPr>
              <a:t>NOy</a:t>
            </a:r>
            <a:r>
              <a:rPr lang="en-US" sz="1000" dirty="0" smtClean="0">
                <a:solidFill>
                  <a:srgbClr val="000000"/>
                </a:solidFill>
              </a:rPr>
              <a:t> processing and N2O5 heterogeneous chemistry</a:t>
            </a:r>
            <a:endParaRPr lang="en-US" sz="1400" dirty="0" smtClean="0">
              <a:solidFill>
                <a:srgbClr val="000000"/>
              </a:solidFill>
            </a:endParaRPr>
          </a:p>
          <a:p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129" y="685800"/>
            <a:ext cx="4647563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68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7029-09A4-408C-BD60-B8FE9B853E0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0" r="1"/>
          <a:stretch/>
        </p:blipFill>
        <p:spPr bwMode="auto">
          <a:xfrm>
            <a:off x="1752600" y="380999"/>
            <a:ext cx="5410199" cy="530586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80148" y="5462531"/>
            <a:ext cx="5755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total nitrate Jan – Mar 2009.  CMAQ.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7146037" y="2803099"/>
            <a:ext cx="110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µg / m</a:t>
            </a:r>
            <a:r>
              <a:rPr lang="en-US" baseline="30000" dirty="0" smtClean="0">
                <a:latin typeface="Calibri"/>
              </a:rPr>
              <a:t>3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94285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6FDF-EDF7-4F19-B900-80B40395FC6F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562490"/>
              </p:ext>
            </p:extLst>
          </p:nvPr>
        </p:nvGraphicFramePr>
        <p:xfrm>
          <a:off x="914400" y="304800"/>
          <a:ext cx="4876800" cy="6240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0852"/>
                <a:gridCol w="1787548"/>
                <a:gridCol w="2438400"/>
              </a:tblGrid>
              <a:tr h="156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 dirty="0">
                          <a:effectLst/>
                        </a:rPr>
                        <a:t>Reaction</a:t>
                      </a:r>
                      <a:endParaRPr lang="en-US" sz="1050" kern="5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Reactants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Products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</a:tr>
              <a:tr h="156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 dirty="0">
                          <a:effectLst/>
                        </a:rPr>
                        <a:t>R1</a:t>
                      </a:r>
                      <a:endParaRPr lang="en-US" sz="1050" kern="5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 dirty="0">
                          <a:effectLst/>
                        </a:rPr>
                        <a:t>NO</a:t>
                      </a:r>
                      <a:r>
                        <a:rPr lang="en-US" sz="1050" kern="50" baseline="-25000" dirty="0">
                          <a:effectLst/>
                        </a:rPr>
                        <a:t>2</a:t>
                      </a:r>
                      <a:r>
                        <a:rPr lang="en-US" sz="1050" kern="50" dirty="0">
                          <a:effectLst/>
                        </a:rPr>
                        <a:t> + </a:t>
                      </a:r>
                      <a:r>
                        <a:rPr lang="en-US" sz="1050" kern="50" dirty="0" err="1">
                          <a:effectLst/>
                        </a:rPr>
                        <a:t>hν</a:t>
                      </a:r>
                      <a:endParaRPr lang="en-US" sz="1050" kern="5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NO + O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</a:tr>
              <a:tr h="156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R3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 dirty="0">
                          <a:effectLst/>
                        </a:rPr>
                        <a:t>O</a:t>
                      </a:r>
                      <a:r>
                        <a:rPr lang="en-US" sz="1050" kern="50" baseline="-25000" dirty="0">
                          <a:effectLst/>
                        </a:rPr>
                        <a:t>3</a:t>
                      </a:r>
                      <a:r>
                        <a:rPr lang="en-US" sz="1050" kern="50" dirty="0">
                          <a:effectLst/>
                        </a:rPr>
                        <a:t> + NO</a:t>
                      </a:r>
                      <a:endParaRPr lang="en-US" sz="1050" kern="5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NO</a:t>
                      </a:r>
                      <a:r>
                        <a:rPr lang="en-US" sz="1050" kern="50" baseline="-25000">
                          <a:effectLst/>
                        </a:rPr>
                        <a:t>2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</a:tr>
              <a:tr h="156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R4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 dirty="0">
                          <a:effectLst/>
                        </a:rPr>
                        <a:t>O + NO</a:t>
                      </a:r>
                      <a:r>
                        <a:rPr lang="en-US" sz="1050" kern="50" baseline="-25000" dirty="0">
                          <a:effectLst/>
                        </a:rPr>
                        <a:t>2</a:t>
                      </a:r>
                      <a:endParaRPr lang="en-US" sz="1050" kern="5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NO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</a:tr>
              <a:tr h="156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R5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O + NO</a:t>
                      </a:r>
                      <a:r>
                        <a:rPr lang="en-US" sz="1050" kern="50" baseline="-25000">
                          <a:effectLst/>
                        </a:rPr>
                        <a:t>2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 dirty="0">
                          <a:effectLst/>
                        </a:rPr>
                        <a:t>NO</a:t>
                      </a:r>
                      <a:r>
                        <a:rPr lang="en-US" sz="1050" kern="50" baseline="-25000" dirty="0">
                          <a:effectLst/>
                        </a:rPr>
                        <a:t>3</a:t>
                      </a:r>
                      <a:endParaRPr lang="en-US" sz="1050" kern="5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</a:tr>
              <a:tr h="156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R6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O + NO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 dirty="0">
                          <a:effectLst/>
                        </a:rPr>
                        <a:t>NO</a:t>
                      </a:r>
                      <a:r>
                        <a:rPr lang="en-US" sz="1050" kern="50" baseline="-25000" dirty="0">
                          <a:effectLst/>
                        </a:rPr>
                        <a:t>2</a:t>
                      </a:r>
                      <a:endParaRPr lang="en-US" sz="1050" kern="5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</a:tr>
              <a:tr h="156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R7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NO</a:t>
                      </a:r>
                      <a:r>
                        <a:rPr lang="en-US" sz="1050" kern="50" baseline="-25000">
                          <a:effectLst/>
                        </a:rPr>
                        <a:t>2</a:t>
                      </a:r>
                      <a:r>
                        <a:rPr lang="en-US" sz="1050" kern="50">
                          <a:effectLst/>
                        </a:rPr>
                        <a:t> + O</a:t>
                      </a:r>
                      <a:r>
                        <a:rPr lang="en-US" sz="1050" kern="50" baseline="-25000">
                          <a:effectLst/>
                        </a:rPr>
                        <a:t>3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NO</a:t>
                      </a:r>
                      <a:r>
                        <a:rPr lang="en-US" sz="1050" kern="50" baseline="-25000">
                          <a:effectLst/>
                        </a:rPr>
                        <a:t>3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</a:tr>
              <a:tr h="156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R14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NO</a:t>
                      </a:r>
                      <a:r>
                        <a:rPr lang="en-US" sz="1050" kern="50" baseline="-25000">
                          <a:effectLst/>
                        </a:rPr>
                        <a:t>3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NO</a:t>
                      </a:r>
                      <a:r>
                        <a:rPr lang="en-US" sz="1050" kern="50" baseline="-25000">
                          <a:effectLst/>
                        </a:rPr>
                        <a:t>2</a:t>
                      </a:r>
                      <a:r>
                        <a:rPr lang="en-US" sz="1050" kern="50">
                          <a:effectLst/>
                        </a:rPr>
                        <a:t> + O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</a:tr>
              <a:tr h="156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R15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NO</a:t>
                      </a:r>
                      <a:r>
                        <a:rPr lang="en-US" sz="1050" kern="50" baseline="-25000">
                          <a:effectLst/>
                        </a:rPr>
                        <a:t>3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 dirty="0">
                          <a:effectLst/>
                        </a:rPr>
                        <a:t>NO</a:t>
                      </a:r>
                      <a:endParaRPr lang="en-US" sz="1050" kern="5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</a:tr>
              <a:tr h="156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R16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NO</a:t>
                      </a:r>
                      <a:r>
                        <a:rPr lang="en-US" sz="1050" kern="50" baseline="-25000">
                          <a:effectLst/>
                        </a:rPr>
                        <a:t>2</a:t>
                      </a:r>
                      <a:r>
                        <a:rPr lang="en-US" sz="1050" kern="50">
                          <a:effectLst/>
                        </a:rPr>
                        <a:t> + NO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 dirty="0">
                          <a:effectLst/>
                        </a:rPr>
                        <a:t>2 NO</a:t>
                      </a:r>
                      <a:r>
                        <a:rPr lang="en-US" sz="1050" kern="50" baseline="-25000" dirty="0">
                          <a:effectLst/>
                        </a:rPr>
                        <a:t>2</a:t>
                      </a:r>
                      <a:endParaRPr lang="en-US" sz="1050" kern="5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</a:tr>
              <a:tr h="156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R17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NO</a:t>
                      </a:r>
                      <a:r>
                        <a:rPr lang="en-US" sz="1050" kern="50" baseline="-25000">
                          <a:effectLst/>
                        </a:rPr>
                        <a:t>3 </a:t>
                      </a:r>
                      <a:r>
                        <a:rPr lang="en-US" sz="1050" kern="50">
                          <a:effectLst/>
                        </a:rPr>
                        <a:t>+ NO</a:t>
                      </a:r>
                      <a:r>
                        <a:rPr lang="en-US" sz="1050" kern="50" baseline="-25000">
                          <a:effectLst/>
                        </a:rPr>
                        <a:t>2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NO + NO</a:t>
                      </a:r>
                      <a:r>
                        <a:rPr lang="en-US" sz="1050" kern="50" baseline="-25000">
                          <a:effectLst/>
                        </a:rPr>
                        <a:t>2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</a:tr>
              <a:tr h="156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R18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NO</a:t>
                      </a:r>
                      <a:r>
                        <a:rPr lang="en-US" sz="1050" kern="50" baseline="-25000">
                          <a:effectLst/>
                        </a:rPr>
                        <a:t>3</a:t>
                      </a:r>
                      <a:r>
                        <a:rPr lang="en-US" sz="1050" kern="50">
                          <a:effectLst/>
                        </a:rPr>
                        <a:t> + NO</a:t>
                      </a:r>
                      <a:r>
                        <a:rPr lang="en-US" sz="1050" kern="50" baseline="-25000">
                          <a:effectLst/>
                        </a:rPr>
                        <a:t>2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N</a:t>
                      </a:r>
                      <a:r>
                        <a:rPr lang="en-US" sz="1050" kern="50" baseline="-25000">
                          <a:effectLst/>
                        </a:rPr>
                        <a:t>2</a:t>
                      </a:r>
                      <a:r>
                        <a:rPr lang="en-US" sz="1050" kern="50">
                          <a:effectLst/>
                        </a:rPr>
                        <a:t>O</a:t>
                      </a:r>
                      <a:r>
                        <a:rPr lang="en-US" sz="1050" kern="50" baseline="-25000">
                          <a:effectLst/>
                        </a:rPr>
                        <a:t>5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</a:tr>
              <a:tr h="156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R19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N</a:t>
                      </a:r>
                      <a:r>
                        <a:rPr lang="en-US" sz="1050" kern="50" baseline="-25000">
                          <a:effectLst/>
                        </a:rPr>
                        <a:t>2</a:t>
                      </a:r>
                      <a:r>
                        <a:rPr lang="en-US" sz="1050" kern="50">
                          <a:effectLst/>
                        </a:rPr>
                        <a:t>O</a:t>
                      </a:r>
                      <a:r>
                        <a:rPr lang="en-US" sz="1050" kern="50" baseline="-25000">
                          <a:effectLst/>
                        </a:rPr>
                        <a:t>5</a:t>
                      </a:r>
                      <a:r>
                        <a:rPr lang="en-US" sz="1050" kern="50">
                          <a:effectLst/>
                        </a:rPr>
                        <a:t> + H</a:t>
                      </a:r>
                      <a:r>
                        <a:rPr lang="en-US" sz="1050" kern="50" baseline="-25000">
                          <a:effectLst/>
                        </a:rPr>
                        <a:t>2</a:t>
                      </a:r>
                      <a:r>
                        <a:rPr lang="en-US" sz="1050" kern="50">
                          <a:effectLst/>
                        </a:rPr>
                        <a:t>O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2 HNO</a:t>
                      </a:r>
                      <a:r>
                        <a:rPr lang="en-US" sz="1050" kern="50" baseline="-25000">
                          <a:effectLst/>
                        </a:rPr>
                        <a:t>3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</a:tr>
              <a:tr h="156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R20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N</a:t>
                      </a:r>
                      <a:r>
                        <a:rPr lang="en-US" sz="1050" kern="50" baseline="-25000">
                          <a:effectLst/>
                        </a:rPr>
                        <a:t>2</a:t>
                      </a:r>
                      <a:r>
                        <a:rPr lang="en-US" sz="1050" kern="50">
                          <a:effectLst/>
                        </a:rPr>
                        <a:t>O</a:t>
                      </a:r>
                      <a:r>
                        <a:rPr lang="en-US" sz="1050" kern="50" baseline="-25000">
                          <a:effectLst/>
                        </a:rPr>
                        <a:t>5</a:t>
                      </a:r>
                      <a:r>
                        <a:rPr lang="en-US" sz="1050" kern="50">
                          <a:effectLst/>
                        </a:rPr>
                        <a:t> + H</a:t>
                      </a:r>
                      <a:r>
                        <a:rPr lang="en-US" sz="1050" kern="50" baseline="-25000">
                          <a:effectLst/>
                        </a:rPr>
                        <a:t>2</a:t>
                      </a:r>
                      <a:r>
                        <a:rPr lang="en-US" sz="1050" kern="50">
                          <a:effectLst/>
                        </a:rPr>
                        <a:t>O + H</a:t>
                      </a:r>
                      <a:r>
                        <a:rPr lang="en-US" sz="1050" kern="50" baseline="-25000">
                          <a:effectLst/>
                        </a:rPr>
                        <a:t>2</a:t>
                      </a:r>
                      <a:r>
                        <a:rPr lang="en-US" sz="1050" kern="50">
                          <a:effectLst/>
                        </a:rPr>
                        <a:t>O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 dirty="0">
                          <a:effectLst/>
                        </a:rPr>
                        <a:t>2 HNO</a:t>
                      </a:r>
                      <a:r>
                        <a:rPr lang="en-US" sz="1050" kern="50" baseline="-25000" dirty="0">
                          <a:effectLst/>
                        </a:rPr>
                        <a:t>3</a:t>
                      </a:r>
                      <a:endParaRPr lang="en-US" sz="1050" kern="5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</a:tr>
              <a:tr h="156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R21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N</a:t>
                      </a:r>
                      <a:r>
                        <a:rPr lang="en-US" sz="1050" kern="50" baseline="-25000">
                          <a:effectLst/>
                        </a:rPr>
                        <a:t>2</a:t>
                      </a:r>
                      <a:r>
                        <a:rPr lang="en-US" sz="1050" kern="50">
                          <a:effectLst/>
                        </a:rPr>
                        <a:t>O</a:t>
                      </a:r>
                      <a:r>
                        <a:rPr lang="en-US" sz="1050" kern="50" baseline="-25000">
                          <a:effectLst/>
                        </a:rPr>
                        <a:t>5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NO</a:t>
                      </a:r>
                      <a:r>
                        <a:rPr lang="en-US" sz="1050" kern="50" baseline="-25000">
                          <a:effectLst/>
                        </a:rPr>
                        <a:t>3</a:t>
                      </a:r>
                      <a:r>
                        <a:rPr lang="en-US" sz="1050" kern="50">
                          <a:effectLst/>
                        </a:rPr>
                        <a:t> + NO</a:t>
                      </a:r>
                      <a:r>
                        <a:rPr lang="en-US" sz="1050" kern="50" baseline="-25000">
                          <a:effectLst/>
                        </a:rPr>
                        <a:t>2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</a:tr>
              <a:tr h="156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R22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NO + NO + O</a:t>
                      </a:r>
                      <a:r>
                        <a:rPr lang="en-US" sz="1050" kern="50" baseline="-25000">
                          <a:effectLst/>
                        </a:rPr>
                        <a:t>2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2 NO</a:t>
                      </a:r>
                      <a:r>
                        <a:rPr lang="en-US" sz="1050" kern="50" baseline="-25000">
                          <a:effectLst/>
                        </a:rPr>
                        <a:t>2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</a:tr>
              <a:tr h="156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R23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NO + NO</a:t>
                      </a:r>
                      <a:r>
                        <a:rPr lang="en-US" sz="1050" kern="50" baseline="-25000">
                          <a:effectLst/>
                        </a:rPr>
                        <a:t>2</a:t>
                      </a:r>
                      <a:r>
                        <a:rPr lang="en-US" sz="1050" kern="50">
                          <a:effectLst/>
                        </a:rPr>
                        <a:t> + H2O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 dirty="0">
                          <a:effectLst/>
                        </a:rPr>
                        <a:t>HONO</a:t>
                      </a:r>
                      <a:endParaRPr lang="en-US" sz="1050" kern="5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</a:tr>
              <a:tr h="156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R24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NO + OH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HONO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</a:tr>
              <a:tr h="156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R25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HONO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NO + OH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</a:tr>
              <a:tr h="156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R26 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OH + HONO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NO</a:t>
                      </a:r>
                      <a:r>
                        <a:rPr lang="en-US" sz="1050" kern="50" baseline="-25000">
                          <a:effectLst/>
                        </a:rPr>
                        <a:t>2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</a:tr>
              <a:tr h="156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R27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HONO + HONO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NO + NO</a:t>
                      </a:r>
                      <a:r>
                        <a:rPr lang="en-US" sz="1050" kern="50" baseline="-25000">
                          <a:effectLst/>
                        </a:rPr>
                        <a:t>2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</a:tr>
              <a:tr h="156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R28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NO</a:t>
                      </a:r>
                      <a:r>
                        <a:rPr lang="en-US" sz="1050" kern="50" baseline="-25000">
                          <a:effectLst/>
                        </a:rPr>
                        <a:t>2</a:t>
                      </a:r>
                      <a:r>
                        <a:rPr lang="en-US" sz="1050" kern="50">
                          <a:effectLst/>
                        </a:rPr>
                        <a:t> + OH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HNO</a:t>
                      </a:r>
                      <a:r>
                        <a:rPr lang="en-US" sz="1050" kern="50" baseline="-25000">
                          <a:effectLst/>
                        </a:rPr>
                        <a:t>3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</a:tr>
              <a:tr h="156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R29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OH + HNO</a:t>
                      </a:r>
                      <a:r>
                        <a:rPr lang="en-US" sz="1050" kern="50" baseline="-25000">
                          <a:effectLst/>
                        </a:rPr>
                        <a:t>3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 dirty="0">
                          <a:effectLst/>
                        </a:rPr>
                        <a:t>NO</a:t>
                      </a:r>
                      <a:r>
                        <a:rPr lang="en-US" sz="1050" kern="50" baseline="-25000" dirty="0">
                          <a:effectLst/>
                        </a:rPr>
                        <a:t>3</a:t>
                      </a:r>
                      <a:endParaRPr lang="en-US" sz="1050" kern="5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</a:tr>
              <a:tr h="156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R30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HO</a:t>
                      </a:r>
                      <a:r>
                        <a:rPr lang="en-US" sz="1050" kern="50" baseline="-25000">
                          <a:effectLst/>
                        </a:rPr>
                        <a:t>2</a:t>
                      </a:r>
                      <a:r>
                        <a:rPr lang="en-US" sz="1050" kern="50">
                          <a:effectLst/>
                        </a:rPr>
                        <a:t> + NO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OH + NO</a:t>
                      </a:r>
                      <a:r>
                        <a:rPr lang="en-US" sz="1050" kern="50" baseline="-25000">
                          <a:effectLst/>
                        </a:rPr>
                        <a:t>2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</a:tr>
              <a:tr h="156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R31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HO</a:t>
                      </a:r>
                      <a:r>
                        <a:rPr lang="en-US" sz="1050" kern="50" baseline="-25000">
                          <a:effectLst/>
                        </a:rPr>
                        <a:t>2</a:t>
                      </a:r>
                      <a:r>
                        <a:rPr lang="en-US" sz="1050" kern="50">
                          <a:effectLst/>
                        </a:rPr>
                        <a:t> + NO</a:t>
                      </a:r>
                      <a:r>
                        <a:rPr lang="en-US" sz="1050" kern="50" baseline="-25000">
                          <a:effectLst/>
                        </a:rPr>
                        <a:t>2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PNA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</a:tr>
              <a:tr h="156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R32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PNA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 dirty="0">
                          <a:effectLst/>
                        </a:rPr>
                        <a:t>HO</a:t>
                      </a:r>
                      <a:r>
                        <a:rPr lang="en-US" sz="1050" kern="50" baseline="-25000" dirty="0">
                          <a:effectLst/>
                        </a:rPr>
                        <a:t>2</a:t>
                      </a:r>
                      <a:r>
                        <a:rPr lang="en-US" sz="1050" kern="50" dirty="0">
                          <a:effectLst/>
                        </a:rPr>
                        <a:t> + NO</a:t>
                      </a:r>
                      <a:r>
                        <a:rPr lang="en-US" sz="1050" kern="50" baseline="-25000" dirty="0">
                          <a:effectLst/>
                        </a:rPr>
                        <a:t>2</a:t>
                      </a:r>
                      <a:endParaRPr lang="en-US" sz="1050" kern="5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</a:tr>
              <a:tr h="156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R33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OH + PNA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 dirty="0">
                          <a:effectLst/>
                        </a:rPr>
                        <a:t>NO</a:t>
                      </a:r>
                      <a:r>
                        <a:rPr lang="en-US" sz="1050" kern="50" baseline="-25000" dirty="0">
                          <a:effectLst/>
                        </a:rPr>
                        <a:t>2</a:t>
                      </a:r>
                      <a:endParaRPr lang="en-US" sz="1050" kern="5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</a:tr>
              <a:tr h="156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R46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NO</a:t>
                      </a:r>
                      <a:r>
                        <a:rPr lang="en-US" sz="1050" kern="50" baseline="-25000">
                          <a:effectLst/>
                        </a:rPr>
                        <a:t>3</a:t>
                      </a:r>
                      <a:r>
                        <a:rPr lang="en-US" sz="1050" kern="50">
                          <a:effectLst/>
                        </a:rPr>
                        <a:t> + O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 dirty="0">
                          <a:effectLst/>
                        </a:rPr>
                        <a:t>NO</a:t>
                      </a:r>
                      <a:r>
                        <a:rPr lang="en-US" sz="1050" kern="50" baseline="-25000" dirty="0">
                          <a:effectLst/>
                        </a:rPr>
                        <a:t>2</a:t>
                      </a:r>
                      <a:endParaRPr lang="en-US" sz="1050" kern="5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</a:tr>
              <a:tr h="156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R47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NO</a:t>
                      </a:r>
                      <a:r>
                        <a:rPr lang="en-US" sz="1050" kern="50" baseline="-25000">
                          <a:effectLst/>
                        </a:rPr>
                        <a:t>3</a:t>
                      </a:r>
                      <a:r>
                        <a:rPr lang="en-US" sz="1050" kern="50">
                          <a:effectLst/>
                        </a:rPr>
                        <a:t> + OH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 dirty="0">
                          <a:effectLst/>
                        </a:rPr>
                        <a:t>HO</a:t>
                      </a:r>
                      <a:r>
                        <a:rPr lang="en-US" sz="1050" kern="50" baseline="-25000" dirty="0">
                          <a:effectLst/>
                        </a:rPr>
                        <a:t>2</a:t>
                      </a:r>
                      <a:r>
                        <a:rPr lang="en-US" sz="1050" kern="50" dirty="0">
                          <a:effectLst/>
                        </a:rPr>
                        <a:t> + NO</a:t>
                      </a:r>
                      <a:r>
                        <a:rPr lang="en-US" sz="1050" kern="50" baseline="-25000" dirty="0">
                          <a:effectLst/>
                        </a:rPr>
                        <a:t>2</a:t>
                      </a:r>
                      <a:endParaRPr lang="en-US" sz="1050" kern="5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</a:tr>
              <a:tr h="156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R48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NO</a:t>
                      </a:r>
                      <a:r>
                        <a:rPr lang="en-US" sz="1050" kern="50" baseline="-25000">
                          <a:effectLst/>
                        </a:rPr>
                        <a:t>3</a:t>
                      </a:r>
                      <a:r>
                        <a:rPr lang="en-US" sz="1050" kern="50">
                          <a:effectLst/>
                        </a:rPr>
                        <a:t> + HO</a:t>
                      </a:r>
                      <a:r>
                        <a:rPr lang="en-US" sz="1050" kern="50" baseline="-25000">
                          <a:effectLst/>
                        </a:rPr>
                        <a:t>2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HNO</a:t>
                      </a:r>
                      <a:r>
                        <a:rPr lang="en-US" sz="1050" kern="50" baseline="-25000">
                          <a:effectLst/>
                        </a:rPr>
                        <a:t>3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</a:tr>
              <a:tr h="156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R49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NO</a:t>
                      </a:r>
                      <a:r>
                        <a:rPr lang="en-US" sz="1050" kern="50" baseline="-25000">
                          <a:effectLst/>
                        </a:rPr>
                        <a:t>3</a:t>
                      </a:r>
                      <a:r>
                        <a:rPr lang="en-US" sz="1050" kern="50">
                          <a:effectLst/>
                        </a:rPr>
                        <a:t> + O</a:t>
                      </a:r>
                      <a:r>
                        <a:rPr lang="en-US" sz="1050" kern="50" baseline="-25000">
                          <a:effectLst/>
                        </a:rPr>
                        <a:t>3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NO</a:t>
                      </a:r>
                      <a:r>
                        <a:rPr lang="en-US" sz="1050" kern="50" baseline="-25000">
                          <a:effectLst/>
                        </a:rPr>
                        <a:t>2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</a:tr>
              <a:tr h="156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R50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NO</a:t>
                      </a:r>
                      <a:r>
                        <a:rPr lang="en-US" sz="1050" kern="50" baseline="-25000">
                          <a:effectLst/>
                        </a:rPr>
                        <a:t>3</a:t>
                      </a:r>
                      <a:r>
                        <a:rPr lang="en-US" sz="1050" kern="50">
                          <a:effectLst/>
                        </a:rPr>
                        <a:t> + NO</a:t>
                      </a:r>
                      <a:r>
                        <a:rPr lang="en-US" sz="1050" kern="50" baseline="-25000">
                          <a:effectLst/>
                        </a:rPr>
                        <a:t>3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2 NO</a:t>
                      </a:r>
                      <a:r>
                        <a:rPr lang="en-US" sz="1050" kern="50" baseline="-25000">
                          <a:effectLst/>
                        </a:rPr>
                        <a:t>2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</a:tr>
              <a:tr h="156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R51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PNA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 dirty="0">
                          <a:effectLst/>
                        </a:rPr>
                        <a:t>0.61HO</a:t>
                      </a:r>
                      <a:r>
                        <a:rPr lang="en-US" sz="1050" kern="50" baseline="-25000" dirty="0">
                          <a:effectLst/>
                        </a:rPr>
                        <a:t>2</a:t>
                      </a:r>
                      <a:r>
                        <a:rPr lang="en-US" sz="1050" kern="50" dirty="0">
                          <a:effectLst/>
                        </a:rPr>
                        <a:t> + 0.61NO</a:t>
                      </a:r>
                      <a:r>
                        <a:rPr lang="en-US" sz="1050" kern="50" baseline="-25000" dirty="0">
                          <a:effectLst/>
                        </a:rPr>
                        <a:t>2</a:t>
                      </a:r>
                      <a:r>
                        <a:rPr lang="en-US" sz="1050" kern="50" dirty="0">
                          <a:effectLst/>
                        </a:rPr>
                        <a:t> + 0.39OH + 0.39NO</a:t>
                      </a:r>
                      <a:r>
                        <a:rPr lang="en-US" sz="1050" kern="50" baseline="-25000" dirty="0">
                          <a:effectLst/>
                        </a:rPr>
                        <a:t>3</a:t>
                      </a:r>
                      <a:endParaRPr lang="en-US" sz="1050" kern="5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</a:tr>
              <a:tr h="156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R52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HNO</a:t>
                      </a:r>
                      <a:r>
                        <a:rPr lang="en-US" sz="1050" kern="50" baseline="-25000">
                          <a:effectLst/>
                        </a:rPr>
                        <a:t>3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OH + NO</a:t>
                      </a:r>
                      <a:r>
                        <a:rPr lang="en-US" sz="1050" kern="50" baseline="-25000">
                          <a:effectLst/>
                        </a:rPr>
                        <a:t>2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</a:tr>
              <a:tr h="156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R53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N</a:t>
                      </a:r>
                      <a:r>
                        <a:rPr lang="en-US" sz="1050" kern="50" baseline="-25000">
                          <a:effectLst/>
                        </a:rPr>
                        <a:t>2</a:t>
                      </a:r>
                      <a:r>
                        <a:rPr lang="en-US" sz="1050" kern="50">
                          <a:effectLst/>
                        </a:rPr>
                        <a:t>O</a:t>
                      </a:r>
                      <a:r>
                        <a:rPr lang="en-US" sz="1050" kern="50" baseline="-25000">
                          <a:effectLst/>
                        </a:rPr>
                        <a:t>5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 dirty="0">
                          <a:effectLst/>
                        </a:rPr>
                        <a:t>NO</a:t>
                      </a:r>
                      <a:r>
                        <a:rPr lang="en-US" sz="1050" kern="50" baseline="-25000" dirty="0">
                          <a:effectLst/>
                        </a:rPr>
                        <a:t>2</a:t>
                      </a:r>
                      <a:r>
                        <a:rPr lang="en-US" sz="1050" kern="50" dirty="0">
                          <a:effectLst/>
                        </a:rPr>
                        <a:t> + NO</a:t>
                      </a:r>
                      <a:r>
                        <a:rPr lang="en-US" sz="1050" kern="50" baseline="-25000" dirty="0">
                          <a:effectLst/>
                        </a:rPr>
                        <a:t>3</a:t>
                      </a:r>
                      <a:endParaRPr lang="en-US" sz="1050" kern="5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</a:tr>
              <a:tr h="156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R89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PAN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C</a:t>
                      </a:r>
                      <a:r>
                        <a:rPr lang="en-US" sz="1050" kern="50" baseline="-25000">
                          <a:effectLst/>
                        </a:rPr>
                        <a:t>2</a:t>
                      </a:r>
                      <a:r>
                        <a:rPr lang="en-US" sz="1050" kern="50">
                          <a:effectLst/>
                        </a:rPr>
                        <a:t>O</a:t>
                      </a:r>
                      <a:r>
                        <a:rPr lang="en-US" sz="1050" kern="50" baseline="-25000">
                          <a:effectLst/>
                        </a:rPr>
                        <a:t>3</a:t>
                      </a:r>
                      <a:r>
                        <a:rPr lang="en-US" sz="1050" kern="50">
                          <a:effectLst/>
                        </a:rPr>
                        <a:t> + NO</a:t>
                      </a:r>
                      <a:r>
                        <a:rPr lang="en-US" sz="1050" kern="50" baseline="-25000">
                          <a:effectLst/>
                        </a:rPr>
                        <a:t>2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</a:tr>
              <a:tr h="156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R90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>
                          <a:effectLst/>
                        </a:rPr>
                        <a:t>PAN</a:t>
                      </a:r>
                      <a:endParaRPr lang="en-US" sz="1050" kern="5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50" dirty="0">
                          <a:effectLst/>
                        </a:rPr>
                        <a:t>C</a:t>
                      </a:r>
                      <a:r>
                        <a:rPr lang="en-US" sz="1050" kern="50" baseline="-25000" dirty="0">
                          <a:effectLst/>
                        </a:rPr>
                        <a:t>2</a:t>
                      </a:r>
                      <a:r>
                        <a:rPr lang="en-US" sz="1050" kern="50" dirty="0">
                          <a:effectLst/>
                        </a:rPr>
                        <a:t>O</a:t>
                      </a:r>
                      <a:r>
                        <a:rPr lang="en-US" sz="1050" kern="50" baseline="-25000" dirty="0">
                          <a:effectLst/>
                        </a:rPr>
                        <a:t>3</a:t>
                      </a:r>
                      <a:r>
                        <a:rPr lang="en-US" sz="1050" kern="50" dirty="0">
                          <a:effectLst/>
                        </a:rPr>
                        <a:t> + NO</a:t>
                      </a:r>
                      <a:r>
                        <a:rPr lang="en-US" sz="1050" kern="50" baseline="-25000" dirty="0">
                          <a:effectLst/>
                        </a:rPr>
                        <a:t>2</a:t>
                      </a:r>
                      <a:endParaRPr lang="en-US" sz="1050" kern="5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5871" marR="45871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1200" y="381000"/>
            <a:ext cx="14302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Integrated</a:t>
            </a:r>
          </a:p>
          <a:p>
            <a:r>
              <a:rPr lang="en-US" dirty="0" smtClean="0"/>
              <a:t>Reaction </a:t>
            </a:r>
          </a:p>
          <a:p>
            <a:r>
              <a:rPr lang="en-US" dirty="0" smtClean="0"/>
              <a:t>Rate </a:t>
            </a:r>
          </a:p>
          <a:p>
            <a:r>
              <a:rPr lang="en-US" dirty="0" smtClean="0"/>
              <a:t>Analysis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83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6FDF-EDF7-4F19-B900-80B40395FC6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281721" cy="3429000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656192"/>
              </p:ext>
            </p:extLst>
          </p:nvPr>
        </p:nvGraphicFramePr>
        <p:xfrm>
          <a:off x="466925" y="4267200"/>
          <a:ext cx="7915074" cy="152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6373"/>
                <a:gridCol w="1979567"/>
                <a:gridCol w="1979567"/>
                <a:gridCol w="1979567"/>
              </a:tblGrid>
              <a:tr h="7865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Daytime pathway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(µmole/m</a:t>
                      </a:r>
                      <a:r>
                        <a:rPr lang="en-US" sz="1200" baseline="300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-day)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맑은 고딕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</a:rPr>
                        <a:t>Nighttime pathway (µmole/m</a:t>
                      </a:r>
                      <a:r>
                        <a:rPr lang="en-US" sz="1200" baseline="30000" dirty="0">
                          <a:solidFill>
                            <a:srgbClr val="0000FF"/>
                          </a:solidFill>
                          <a:effectLst/>
                        </a:rPr>
                        <a:t>2</a:t>
                      </a: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</a:rPr>
                        <a:t>-day)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맑은 고딕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7030A0"/>
                          </a:solidFill>
                          <a:effectLst/>
                        </a:rPr>
                        <a:t>Homogeneous nighttime pathway (µmole/m</a:t>
                      </a:r>
                      <a:r>
                        <a:rPr lang="en-US" sz="1200" baseline="30000" dirty="0">
                          <a:solidFill>
                            <a:srgbClr val="7030A0"/>
                          </a:solidFill>
                          <a:effectLst/>
                        </a:rPr>
                        <a:t>2</a:t>
                      </a:r>
                      <a:r>
                        <a:rPr lang="en-US" sz="1200" dirty="0">
                          <a:solidFill>
                            <a:srgbClr val="7030A0"/>
                          </a:solidFill>
                          <a:effectLst/>
                        </a:rPr>
                        <a:t>-day)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맑은 고딕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effectLst/>
                        </a:rPr>
                        <a:t>Heterogeneous nighttime pathway (µmole/m</a:t>
                      </a:r>
                      <a:r>
                        <a:rPr lang="en-US" sz="1200" baseline="30000" dirty="0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r>
                        <a:rPr lang="en-US" sz="1200" dirty="0">
                          <a:solidFill>
                            <a:srgbClr val="00B050"/>
                          </a:solidFill>
                          <a:effectLst/>
                        </a:rPr>
                        <a:t>-day)</a:t>
                      </a:r>
                      <a:endParaRPr lang="en-US" sz="24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맑은 고딕"/>
                      </a:endParaRPr>
                    </a:p>
                  </a:txBody>
                  <a:tcPr marL="68580" marR="68580" marT="0" marB="0" anchor="ctr"/>
                </a:tc>
              </a:tr>
              <a:tr h="7374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29.8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맑은 고딕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</a:rPr>
                        <a:t>78.3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맑은 고딕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</a:rPr>
                        <a:t>16.7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맑은 고딕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</a:rPr>
                        <a:t>61.6</a:t>
                      </a:r>
                      <a:endParaRPr lang="en-US" sz="24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맑은 고딕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64743" y="189499"/>
            <a:ext cx="3881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Through model layer 20 (~3.15 km)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646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6FDF-EDF7-4F19-B900-80B40395FC6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35"/>
          <a:stretch/>
        </p:blipFill>
        <p:spPr bwMode="auto">
          <a:xfrm>
            <a:off x="381000" y="346364"/>
            <a:ext cx="8049538" cy="4495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9200" y="533400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Daytime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533399"/>
            <a:ext cx="1430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Nighttime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2743200"/>
            <a:ext cx="810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33501" y="4191000"/>
            <a:ext cx="2531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Nighttime Fraction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55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</Template>
  <TotalTime>3406</TotalTime>
  <Words>987</Words>
  <Application>Microsoft Office PowerPoint</Application>
  <PresentationFormat>On-screen Show (4:3)</PresentationFormat>
  <Paragraphs>284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 Unicode MS</vt:lpstr>
      <vt:lpstr>맑은 고딕</vt:lpstr>
      <vt:lpstr>Arial</vt:lpstr>
      <vt:lpstr>Arial Narrow</vt:lpstr>
      <vt:lpstr>Calibri</vt:lpstr>
      <vt:lpstr>Symbol</vt:lpstr>
      <vt:lpstr>Times</vt:lpstr>
      <vt:lpstr>Times New Roman</vt:lpstr>
      <vt:lpstr>white</vt:lpstr>
      <vt:lpstr>Default Design</vt:lpstr>
      <vt:lpstr>3_Default Design</vt:lpstr>
      <vt:lpstr>4_Default Design</vt:lpstr>
      <vt:lpstr>5_Default Design</vt:lpstr>
      <vt:lpstr>Visualizing Winter Nitrate Formation Using CMAQ Process Analysis</vt:lpstr>
      <vt:lpstr>Background</vt:lpstr>
      <vt:lpstr>PowerPoint Presentation</vt:lpstr>
      <vt:lpstr>Nitrate formation analysis by process analysis</vt:lpstr>
      <vt:lpstr>Model Configuration U of Iowa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Iowa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Charlie</dc:creator>
  <cp:lastModifiedBy>Charles Stanier</cp:lastModifiedBy>
  <cp:revision>351</cp:revision>
  <dcterms:created xsi:type="dcterms:W3CDTF">2008-04-26T14:45:03Z</dcterms:created>
  <dcterms:modified xsi:type="dcterms:W3CDTF">2016-02-14T17:01:43Z</dcterms:modified>
</cp:coreProperties>
</file>